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26" y="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6a253eae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6a253eae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46f64bebc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46f64bebc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6a253ea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e6a253ea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46f64bebc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e46f64bebc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46f64bebc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e46f64bebc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46f64bebc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e46f64bebc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46f64bebc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e46f64bebc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46f64bebc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46f64bebc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6a253eae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6a253eae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46f64be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46f64be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6a253eae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6a253eae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46f64beb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46f64beb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46f64bebc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46f64bebc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6a253eae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6a253eae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6a253eae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6a253eae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46f64bebc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46f64bebc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The Use of Radar-Based Techniques to Warn for Tornadoes in the Albany Warning Area</a:t>
            </a:r>
            <a:endParaRPr sz="8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311700" y="42297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Hailey Culwell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Mentor: Michael Evans and Christina Speciale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819150" y="281075"/>
            <a:ext cx="7868700" cy="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Boston Warning Strategy, Cont.</a:t>
            </a:r>
            <a:endParaRPr/>
          </a:p>
        </p:txBody>
      </p:sp>
      <p:pic>
        <p:nvPicPr>
          <p:cNvPr id="197" name="Google Shape;197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8175" y="1752850"/>
            <a:ext cx="2866401" cy="177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559" y="3630597"/>
            <a:ext cx="3489625" cy="9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 txBox="1">
            <a:spLocks noGrp="1"/>
          </p:cNvSpPr>
          <p:nvPr>
            <p:ph type="body" idx="4294967295"/>
          </p:nvPr>
        </p:nvSpPr>
        <p:spPr>
          <a:xfrm>
            <a:off x="819150" y="3151950"/>
            <a:ext cx="3686100" cy="28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Nontornadic Cases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Font typeface="Trebuchet MS"/>
              <a:buChar char="●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9/14 scored possible or above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Char char="○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4 supported no tornadogenesis with TWIP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Char char="●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5/14 scored unlikely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819150" y="1379975"/>
            <a:ext cx="30000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Tornadic Cases</a:t>
            </a:r>
            <a:endParaRPr sz="16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9/14 scored possible or above</a:t>
            </a:r>
            <a:endParaRPr sz="16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5/14 scored unlikely</a:t>
            </a:r>
            <a:endParaRPr sz="16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rebuchet MS"/>
              <a:buChar char="○"/>
            </a:pPr>
            <a:r>
              <a:rPr lang="en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TWIP data supported tornadogenesis</a:t>
            </a:r>
            <a:endParaRPr/>
          </a:p>
        </p:txBody>
      </p:sp>
      <p:sp>
        <p:nvSpPr>
          <p:cNvPr id="201" name="Google Shape;201;p22"/>
          <p:cNvSpPr txBox="1"/>
          <p:nvPr/>
        </p:nvSpPr>
        <p:spPr>
          <a:xfrm>
            <a:off x="819150" y="934250"/>
            <a:ext cx="7931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rebuchet MS"/>
              <a:buChar char="●"/>
            </a:pPr>
            <a:r>
              <a:rPr lang="en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These are the results when the -2 classic supercell structure points were added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Trebuchet MS"/>
              <a:buChar char="●"/>
            </a:pPr>
            <a:r>
              <a:rPr lang="en" sz="2000">
                <a:solidFill>
                  <a:srgbClr val="222222"/>
                </a:solidFill>
                <a:latin typeface="Trebuchet MS"/>
                <a:ea typeface="Trebuchet MS"/>
                <a:cs typeface="Trebuchet MS"/>
                <a:sym typeface="Trebuchet MS"/>
              </a:rPr>
              <a:t>Tornado Warning Improvement Project - QLCS</a:t>
            </a:r>
            <a:endParaRPr sz="2000">
              <a:solidFill>
                <a:srgbClr val="22222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Trebuchet MS"/>
              <a:buChar char="○"/>
            </a:pPr>
            <a:r>
              <a:rPr lang="en" sz="2000">
                <a:solidFill>
                  <a:srgbClr val="222222"/>
                </a:solidFill>
                <a:latin typeface="Trebuchet MS"/>
                <a:ea typeface="Trebuchet MS"/>
                <a:cs typeface="Trebuchet MS"/>
                <a:sym typeface="Trebuchet MS"/>
              </a:rPr>
              <a:t>Implementation of the Three Ingredients Method, followed up by the 10 confidence builders and 4 nudgers</a:t>
            </a:r>
            <a:endParaRPr sz="2000">
              <a:solidFill>
                <a:srgbClr val="22222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TWIP - QLCS, Cont.</a:t>
            </a:r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Three Ingredients Method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Font typeface="Trebuchet MS"/>
              <a:buAutoNum type="arabicPeriod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System cold pool and ambient low level shear are balanced or slightly shear-dominant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AutoNum type="arabicPeriod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0-3 km line-normal bulk shear magnitude is &gt;= 30 kt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rebuchet MS"/>
              <a:buAutoNum type="arabicPeriod"/>
            </a:pPr>
            <a:r>
              <a:rPr lang="en" sz="1500">
                <a:latin typeface="Trebuchet MS"/>
                <a:ea typeface="Trebuchet MS"/>
                <a:cs typeface="Trebuchet MS"/>
                <a:sym typeface="Trebuchet MS"/>
              </a:rPr>
              <a:t>Rear inflow jet or enhanced outflow causes a surge or bow within a QLCS</a:t>
            </a:r>
            <a:endParaRPr sz="1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p24"/>
          <p:cNvSpPr txBox="1">
            <a:spLocks noGrp="1"/>
          </p:cNvSpPr>
          <p:nvPr>
            <p:ph type="body" idx="2"/>
          </p:nvPr>
        </p:nvSpPr>
        <p:spPr>
          <a:xfrm>
            <a:off x="4638675" y="251925"/>
            <a:ext cx="3686100" cy="4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Confidence Builders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Descending RIJ/reflectivity drop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Enhancing surge/bow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Line break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Paired FIN/RIN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UDCZ entry point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Front reflectivity nub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Boundary ingestion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Contracting bookend vortex with VR &gt;= 25 kt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tight/strong mesovortex with VR &gt;= 25 kt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Confirmed tornado/TDS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Nudgers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Reflectivity tag intersecting surge/bow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0-3km MLCAPE &gt;=40 J/kg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Cell merger/refl. Spike near surge/bow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History of tornadoes/TDS’s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TWIP QLCS Signatures</a:t>
            </a:r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7 QLCS cases - 3 tornadic, 4 nontornadic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Tornadic: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○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2 exhibited the three ingredients at all three times examined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Nontornadic: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○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Only 2 did not have all three ingredients for all times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Trebuchet MS"/>
              <a:buChar char="●"/>
            </a:pPr>
            <a:r>
              <a:rPr lang="en" sz="2000">
                <a:solidFill>
                  <a:srgbClr val="222222"/>
                </a:solidFill>
                <a:latin typeface="Trebuchet MS"/>
                <a:ea typeface="Trebuchet MS"/>
                <a:cs typeface="Trebuchet MS"/>
                <a:sym typeface="Trebuchet MS"/>
              </a:rPr>
              <a:t>Tornado Warning Improvement Project - Supercells</a:t>
            </a:r>
            <a:endParaRPr sz="2000">
              <a:solidFill>
                <a:srgbClr val="22222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Trebuchet MS"/>
              <a:buChar char="○"/>
            </a:pPr>
            <a:r>
              <a:rPr lang="en" sz="2000">
                <a:solidFill>
                  <a:srgbClr val="222222"/>
                </a:solidFill>
                <a:latin typeface="Trebuchet MS"/>
                <a:ea typeface="Trebuchet MS"/>
                <a:cs typeface="Trebuchet MS"/>
                <a:sym typeface="Trebuchet MS"/>
              </a:rPr>
              <a:t>Examination of the presence of a ZDR arc and a KDP foot for a qualitative assessment of the storm relative helicity</a:t>
            </a:r>
            <a:endParaRPr sz="2000">
              <a:solidFill>
                <a:srgbClr val="22222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254600" y="296750"/>
            <a:ext cx="6802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TWIP- Supercell, Cont.</a:t>
            </a:r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body" idx="1"/>
          </p:nvPr>
        </p:nvSpPr>
        <p:spPr>
          <a:xfrm>
            <a:off x="254600" y="1346800"/>
            <a:ext cx="3709200" cy="35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Char char="●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Connect centroid of ZDR arc (bottom left) and KDP foot (bottom right) - separation vector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Char char="●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Angle between storm motion and separation vector can estimate SRH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Char char="●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90 deg = streamwise vorticity (high SRH)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Char char="●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0 deg = crosswise vorticity (low SRH)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Char char="●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Essentially: 45-135 deg. = moderate to high SRH - ideal for tornadogenesis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1" name="Google Shape;2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850" y="1269025"/>
            <a:ext cx="4875401" cy="260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 txBox="1"/>
          <p:nvPr/>
        </p:nvSpPr>
        <p:spPr>
          <a:xfrm>
            <a:off x="4202875" y="4015475"/>
            <a:ext cx="468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Small red square marks approximate KDP foot centroid. Open red square marks approximate ZDR arc centroid.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TWIP Supercell Signatures</a:t>
            </a:r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Char char="●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For all three times, TOR cases showed a majority over NONTOR cases in ideal range of 45-135 degrees.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Char char="●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Overall inconclusive as TOR cases are still present outside of the ideal range - false alarms still possible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9" name="Google Shape;239;p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938" y="274800"/>
            <a:ext cx="3309680" cy="20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 txBox="1"/>
          <p:nvPr/>
        </p:nvSpPr>
        <p:spPr>
          <a:xfrm>
            <a:off x="4867325" y="4150375"/>
            <a:ext cx="409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Legend: tornadic cases are red and nontornadic cases are blue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2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1124" y="2228600"/>
            <a:ext cx="3305301" cy="204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1"/>
          </p:nvPr>
        </p:nvSpPr>
        <p:spPr>
          <a:xfrm>
            <a:off x="819150" y="1488875"/>
            <a:ext cx="7505700" cy="33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Boston’s warning strategy proved accurate during tornadic events, but exhibited a high false alarm rate.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The TWIP supercell and QLCS signatures significantly improved warning confidence in the tornadic cases, but yet again proved unsuccessful for the nontornadic cases.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The TWIP radar signature theories overall exhibited variable accuracy in tornadic events, but are prone to false alarms.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The National Weather Service has been aiming to create a way to increase effectiveness of tornado warnings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The organization has collaboratively been researching methods for decreasing the amount of false alarms and increasing the probability of detecting tornadoes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This is the Tornado Warning Improvement Project (TWIP)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Boston NWS researched ways to improve tornado forecasting in their warning area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Focus on synoptic and mesoscale environment and radar data of tornado cases from 2007 to 2017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Put together a point system warning strategy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Trebuchet MS"/>
                <a:ea typeface="Trebuchet MS"/>
                <a:cs typeface="Trebuchet MS"/>
                <a:sym typeface="Trebuchet MS"/>
              </a:rPr>
              <a:t>Boston’s Point System Warning Strategy</a:t>
            </a:r>
            <a:endParaRPr sz="15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25" y="344600"/>
            <a:ext cx="379095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9100" y="713850"/>
            <a:ext cx="3257368" cy="14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1388" y="2883125"/>
            <a:ext cx="2124213" cy="14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0540" y="2883125"/>
            <a:ext cx="3654473" cy="142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of My Project</a:t>
            </a:r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Northeast US generally sees few tornadoes, but the 2020 year produced more than usual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Testing of radar-based warning techniques, including Boston’s warning strategy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Implementation of more accurate and more timely tornado warnings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14 tornadic and 14 nontornadic cases in 2020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Examined mesoscale environment and rotational radar data for each case and classified each storm mode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Applied Boston’s warning strategy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Applied radar techniques demonstrated by the Tornado Warning Improvement Project for QLCS’s and supercells at touchdown, 10 minutes prior, and 20 minutes prior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Environment</a:t>
            </a:r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662325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rebuchet MS"/>
              <a:buChar char="●"/>
            </a:pPr>
            <a:r>
              <a:rPr lang="en" sz="1700">
                <a:latin typeface="Trebuchet MS"/>
                <a:ea typeface="Trebuchet MS"/>
                <a:cs typeface="Trebuchet MS"/>
                <a:sym typeface="Trebuchet MS"/>
              </a:rPr>
              <a:t>Overall, the environmental data between nontornadic and tornadic cases proved to be mixed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9" name="Google Shape;169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6425" y="200900"/>
            <a:ext cx="2515916" cy="15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1550" y="1295550"/>
            <a:ext cx="2515926" cy="155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1525" y="2228600"/>
            <a:ext cx="2453045" cy="15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1550" y="3369675"/>
            <a:ext cx="2515925" cy="1533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Rotation</a:t>
            </a:r>
            <a:endParaRPr/>
          </a:p>
        </p:txBody>
      </p:sp>
      <p:pic>
        <p:nvPicPr>
          <p:cNvPr id="178" name="Google Shape;178;p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975" y="1403750"/>
            <a:ext cx="2756551" cy="170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0975" y="3105950"/>
            <a:ext cx="2756550" cy="1706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3750" y="3103850"/>
            <a:ext cx="2756549" cy="171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3743" y="1399375"/>
            <a:ext cx="2756549" cy="1710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819150" y="2967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Boston Warning Strategy</a:t>
            </a:r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819150" y="1522150"/>
            <a:ext cx="36861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Tornadic Cases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Font typeface="Trebuchet MS"/>
              <a:buChar char="●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9/14 scored possible or above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Char char="●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5/14 scored unlikely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Char char="○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TWIP data supported tornadogenesis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21"/>
          <p:cNvSpPr txBox="1">
            <a:spLocks noGrp="1"/>
          </p:cNvSpPr>
          <p:nvPr>
            <p:ph type="body" idx="2"/>
          </p:nvPr>
        </p:nvSpPr>
        <p:spPr>
          <a:xfrm>
            <a:off x="819150" y="3151950"/>
            <a:ext cx="3686100" cy="28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Nontornadic Cases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Font typeface="Trebuchet MS"/>
              <a:buChar char="●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9/14 scored possible or above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Char char="○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4 supported no tornadogenesis with TWIP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Char char="●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5/14 scored unlikely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9" name="Google Shape;189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8813" y="1455274"/>
            <a:ext cx="3316026" cy="20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1"/>
          <p:cNvSpPr txBox="1"/>
          <p:nvPr/>
        </p:nvSpPr>
        <p:spPr>
          <a:xfrm>
            <a:off x="819150" y="934250"/>
            <a:ext cx="7931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rebuchet MS"/>
              <a:buChar char="●"/>
            </a:pPr>
            <a:r>
              <a:rPr lang="en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points gathered exhibit little discrepancy between TOR/NONTOR </a:t>
            </a:r>
            <a:r>
              <a:rPr lang="en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(see fig.)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1" name="Google Shape;19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3509" y="3709597"/>
            <a:ext cx="3546652" cy="9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On-screen Show (16:9)</PresentationFormat>
  <Paragraphs>90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Nunito</vt:lpstr>
      <vt:lpstr>Arial</vt:lpstr>
      <vt:lpstr>Trebuchet MS</vt:lpstr>
      <vt:lpstr>Shift</vt:lpstr>
      <vt:lpstr>The Use of Radar-Based Techniques to Warn for Tornadoes in the Albany Warning Area</vt:lpstr>
      <vt:lpstr>Background</vt:lpstr>
      <vt:lpstr>Background</vt:lpstr>
      <vt:lpstr>PowerPoint Presentation</vt:lpstr>
      <vt:lpstr>Goals of My Project</vt:lpstr>
      <vt:lpstr>Methods</vt:lpstr>
      <vt:lpstr>Results - Environment</vt:lpstr>
      <vt:lpstr>Results - Rotation</vt:lpstr>
      <vt:lpstr>Results - Boston Warning Strategy</vt:lpstr>
      <vt:lpstr>Results - Boston Warning Strategy, Cont.</vt:lpstr>
      <vt:lpstr>Tornado Warning Improvement Project - QLCS Implementation of the Three Ingredients Method, followed up by the 10 confidence builders and 4 nudgers</vt:lpstr>
      <vt:lpstr>TWIP - QLCS, Cont.</vt:lpstr>
      <vt:lpstr>Results - TWIP QLCS Signatures</vt:lpstr>
      <vt:lpstr>Tornado Warning Improvement Project - Supercells Examination of the presence of a ZDR arc and a KDP foot for a qualitative assessment of the storm relative helicity</vt:lpstr>
      <vt:lpstr>TWIP- Supercell, Cont.</vt:lpstr>
      <vt:lpstr>Results - TWIP Supercell Signatures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Radar-Based Techniques to Warn for Tornadoes in the Albany Warning Area</dc:title>
  <dc:creator>michael evans</dc:creator>
  <cp:lastModifiedBy>Michael Evans</cp:lastModifiedBy>
  <cp:revision>1</cp:revision>
  <dcterms:modified xsi:type="dcterms:W3CDTF">2021-08-27T12:48:24Z</dcterms:modified>
</cp:coreProperties>
</file>