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charts/chart2.xml" ContentType="application/vnd.openxmlformats-officedocument.drawingml.chart+xml"/>
  <Override PartName="/ppt/theme/themeOverride2.xml" ContentType="application/vnd.openxmlformats-officedocument.themeOverrid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charts/chart3.xml" ContentType="application/vnd.openxmlformats-officedocument.drawingml.chart+xml"/>
  <Override PartName="/ppt/theme/themeOverride3.xml" ContentType="application/vnd.openxmlformats-officedocument.themeOverrid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charts/chart4.xml" ContentType="application/vnd.openxmlformats-officedocument.drawingml.chart+xml"/>
  <Override PartName="/ppt/theme/themeOverride4.xml" ContentType="application/vnd.openxmlformats-officedocument.themeOverrid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81" r:id="rId5"/>
    <p:sldMasterId id="2147484293" r:id="rId6"/>
    <p:sldMasterId id="2147484305" r:id="rId7"/>
    <p:sldMasterId id="2147484315" r:id="rId8"/>
    <p:sldMasterId id="2147484327" r:id="rId9"/>
    <p:sldMasterId id="2147484344" r:id="rId10"/>
    <p:sldMasterId id="2147484365" r:id="rId11"/>
    <p:sldMasterId id="2147484390" r:id="rId12"/>
  </p:sldMasterIdLst>
  <p:notesMasterIdLst>
    <p:notesMasterId r:id="rId54"/>
  </p:notesMasterIdLst>
  <p:handoutMasterIdLst>
    <p:handoutMasterId r:id="rId55"/>
  </p:handoutMasterIdLst>
  <p:sldIdLst>
    <p:sldId id="618" r:id="rId13"/>
    <p:sldId id="884" r:id="rId14"/>
    <p:sldId id="885" r:id="rId15"/>
    <p:sldId id="788" r:id="rId16"/>
    <p:sldId id="1085" r:id="rId17"/>
    <p:sldId id="892" r:id="rId18"/>
    <p:sldId id="893" r:id="rId19"/>
    <p:sldId id="1025" r:id="rId20"/>
    <p:sldId id="1121" r:id="rId21"/>
    <p:sldId id="894" r:id="rId22"/>
    <p:sldId id="1122" r:id="rId23"/>
    <p:sldId id="908" r:id="rId24"/>
    <p:sldId id="1154" r:id="rId25"/>
    <p:sldId id="1155" r:id="rId26"/>
    <p:sldId id="1158" r:id="rId27"/>
    <p:sldId id="1160" r:id="rId28"/>
    <p:sldId id="1167" r:id="rId29"/>
    <p:sldId id="1161" r:id="rId30"/>
    <p:sldId id="1162" r:id="rId31"/>
    <p:sldId id="1163" r:id="rId32"/>
    <p:sldId id="1164" r:id="rId33"/>
    <p:sldId id="1165" r:id="rId34"/>
    <p:sldId id="1166" r:id="rId35"/>
    <p:sldId id="1150" r:id="rId36"/>
    <p:sldId id="1168" r:id="rId37"/>
    <p:sldId id="1169" r:id="rId38"/>
    <p:sldId id="1170" r:id="rId39"/>
    <p:sldId id="1151" r:id="rId40"/>
    <p:sldId id="1172" r:id="rId41"/>
    <p:sldId id="1141" r:id="rId42"/>
    <p:sldId id="1142" r:id="rId43"/>
    <p:sldId id="1143" r:id="rId44"/>
    <p:sldId id="1144" r:id="rId45"/>
    <p:sldId id="1145" r:id="rId46"/>
    <p:sldId id="1146" r:id="rId47"/>
    <p:sldId id="1147" r:id="rId48"/>
    <p:sldId id="1148" r:id="rId49"/>
    <p:sldId id="1149" r:id="rId50"/>
    <p:sldId id="287" r:id="rId51"/>
    <p:sldId id="1108" r:id="rId52"/>
    <p:sldId id="621" r:id="rId5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BF00"/>
    <a:srgbClr val="FFFF00"/>
    <a:srgbClr val="0033CC"/>
    <a:srgbClr val="FF3300"/>
    <a:srgbClr val="CCECFF"/>
    <a:srgbClr val="E9A703"/>
    <a:srgbClr val="F09336"/>
    <a:srgbClr val="FF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95" autoAdjust="0"/>
    <p:restoredTop sz="90541" autoAdjust="0"/>
  </p:normalViewPr>
  <p:slideViewPr>
    <p:cSldViewPr>
      <p:cViewPr varScale="1">
        <p:scale>
          <a:sx n="99" d="100"/>
          <a:sy n="99" d="100"/>
        </p:scale>
        <p:origin x="1662" y="78"/>
      </p:cViewPr>
      <p:guideLst>
        <p:guide orient="horz" pos="2160"/>
        <p:guide pos="2880"/>
      </p:guideLst>
    </p:cSldViewPr>
  </p:slideViewPr>
  <p:outlineViewPr>
    <p:cViewPr>
      <p:scale>
        <a:sx n="33" d="100"/>
        <a:sy n="33" d="100"/>
      </p:scale>
      <p:origin x="0" y="1008"/>
    </p:cViewPr>
  </p:outlineViewPr>
  <p:notesTextViewPr>
    <p:cViewPr>
      <p:scale>
        <a:sx n="3" d="2"/>
        <a:sy n="3" d="2"/>
      </p:scale>
      <p:origin x="0" y="0"/>
    </p:cViewPr>
  </p:notesTextViewPr>
  <p:sorterViewPr>
    <p:cViewPr>
      <p:scale>
        <a:sx n="50" d="100"/>
        <a:sy n="50" d="100"/>
      </p:scale>
      <p:origin x="0" y="0"/>
    </p:cViewPr>
  </p:sorterViewPr>
  <p:notesViewPr>
    <p:cSldViewPr>
      <p:cViewPr varScale="1">
        <p:scale>
          <a:sx n="55" d="100"/>
          <a:sy n="55" d="100"/>
        </p:scale>
        <p:origin x="-28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39.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unk\Desktop\62217%20LOC%20dataset%20(version%201).xlsb.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06579840"/>
        <c:axId val="106581376"/>
      </c:barChart>
      <c:catAx>
        <c:axId val="106579840"/>
        <c:scaling>
          <c:orientation val="minMax"/>
        </c:scaling>
        <c:delete val="0"/>
        <c:axPos val="b"/>
        <c:majorTickMark val="none"/>
        <c:minorTickMark val="none"/>
        <c:tickLblPos val="nextTo"/>
        <c:spPr>
          <a:ln>
            <a:solidFill>
              <a:schemeClr val="tx1"/>
            </a:solidFill>
          </a:ln>
        </c:spPr>
        <c:crossAx val="106581376"/>
        <c:crosses val="autoZero"/>
        <c:auto val="1"/>
        <c:lblAlgn val="ctr"/>
        <c:lblOffset val="100"/>
        <c:noMultiLvlLbl val="0"/>
      </c:catAx>
      <c:valAx>
        <c:axId val="106581376"/>
        <c:scaling>
          <c:orientation val="minMax"/>
        </c:scaling>
        <c:delete val="1"/>
        <c:axPos val="l"/>
        <c:numFmt formatCode="General" sourceLinked="1"/>
        <c:majorTickMark val="none"/>
        <c:minorTickMark val="none"/>
        <c:tickLblPos val="none"/>
        <c:crossAx val="106579840"/>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07905024"/>
        <c:axId val="107906560"/>
      </c:barChart>
      <c:catAx>
        <c:axId val="107905024"/>
        <c:scaling>
          <c:orientation val="minMax"/>
        </c:scaling>
        <c:delete val="0"/>
        <c:axPos val="b"/>
        <c:majorTickMark val="none"/>
        <c:minorTickMark val="none"/>
        <c:tickLblPos val="nextTo"/>
        <c:spPr>
          <a:ln>
            <a:solidFill>
              <a:schemeClr val="tx1"/>
            </a:solidFill>
          </a:ln>
        </c:spPr>
        <c:crossAx val="107906560"/>
        <c:crosses val="autoZero"/>
        <c:auto val="1"/>
        <c:lblAlgn val="ctr"/>
        <c:lblOffset val="100"/>
        <c:noMultiLvlLbl val="0"/>
      </c:catAx>
      <c:valAx>
        <c:axId val="107906560"/>
        <c:scaling>
          <c:orientation val="minMax"/>
        </c:scaling>
        <c:delete val="1"/>
        <c:axPos val="l"/>
        <c:numFmt formatCode="General" sourceLinked="1"/>
        <c:majorTickMark val="none"/>
        <c:minorTickMark val="none"/>
        <c:tickLblPos val="none"/>
        <c:crossAx val="107905024"/>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08836736"/>
        <c:axId val="108838272"/>
      </c:barChart>
      <c:catAx>
        <c:axId val="108836736"/>
        <c:scaling>
          <c:orientation val="minMax"/>
        </c:scaling>
        <c:delete val="0"/>
        <c:axPos val="b"/>
        <c:majorTickMark val="none"/>
        <c:minorTickMark val="none"/>
        <c:tickLblPos val="nextTo"/>
        <c:spPr>
          <a:ln>
            <a:solidFill>
              <a:schemeClr val="tx1"/>
            </a:solidFill>
          </a:ln>
        </c:spPr>
        <c:crossAx val="108838272"/>
        <c:crosses val="autoZero"/>
        <c:auto val="1"/>
        <c:lblAlgn val="ctr"/>
        <c:lblOffset val="100"/>
        <c:noMultiLvlLbl val="0"/>
      </c:catAx>
      <c:valAx>
        <c:axId val="108838272"/>
        <c:scaling>
          <c:orientation val="minMax"/>
        </c:scaling>
        <c:delete val="1"/>
        <c:axPos val="l"/>
        <c:numFmt formatCode="General" sourceLinked="1"/>
        <c:majorTickMark val="none"/>
        <c:minorTickMark val="none"/>
        <c:tickLblPos val="none"/>
        <c:crossAx val="108836736"/>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50337792"/>
        <c:axId val="165208064"/>
      </c:barChart>
      <c:catAx>
        <c:axId val="150337792"/>
        <c:scaling>
          <c:orientation val="minMax"/>
        </c:scaling>
        <c:delete val="0"/>
        <c:axPos val="b"/>
        <c:majorTickMark val="none"/>
        <c:minorTickMark val="none"/>
        <c:tickLblPos val="nextTo"/>
        <c:spPr>
          <a:ln>
            <a:solidFill>
              <a:schemeClr val="tx1"/>
            </a:solidFill>
          </a:ln>
        </c:spPr>
        <c:crossAx val="165208064"/>
        <c:crosses val="autoZero"/>
        <c:auto val="1"/>
        <c:lblAlgn val="ctr"/>
        <c:lblOffset val="100"/>
        <c:noMultiLvlLbl val="0"/>
      </c:catAx>
      <c:valAx>
        <c:axId val="165208064"/>
        <c:scaling>
          <c:orientation val="minMax"/>
        </c:scaling>
        <c:delete val="1"/>
        <c:axPos val="l"/>
        <c:numFmt formatCode="General" sourceLinked="1"/>
        <c:majorTickMark val="none"/>
        <c:minorTickMark val="none"/>
        <c:tickLblPos val="none"/>
        <c:crossAx val="150337792"/>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LOCI by Flight Phase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Sheet5!$K$59</c:f>
              <c:strCache>
                <c:ptCount val="1"/>
                <c:pt idx="0">
                  <c:v>All Accidents </c:v>
                </c:pt>
              </c:strCache>
            </c:strRef>
          </c:tx>
          <c:spPr>
            <a:solidFill>
              <a:schemeClr val="accent1"/>
            </a:solidFill>
            <a:ln>
              <a:noFill/>
            </a:ln>
            <a:effectLst/>
          </c:spPr>
          <c:invertIfNegative val="0"/>
          <c:cat>
            <c:strRef>
              <c:f>Sheet5!$J$60:$J$67</c:f>
              <c:strCache>
                <c:ptCount val="8"/>
                <c:pt idx="0">
                  <c:v>Approach</c:v>
                </c:pt>
                <c:pt idx="1">
                  <c:v>Emergency Descent</c:v>
                </c:pt>
                <c:pt idx="2">
                  <c:v>Enroute</c:v>
                </c:pt>
                <c:pt idx="3">
                  <c:v>Initial Climb</c:v>
                </c:pt>
                <c:pt idx="4">
                  <c:v>Landing</c:v>
                </c:pt>
                <c:pt idx="5">
                  <c:v>Maneuvering</c:v>
                </c:pt>
                <c:pt idx="6">
                  <c:v>Takeoff</c:v>
                </c:pt>
                <c:pt idx="7">
                  <c:v>Unknown</c:v>
                </c:pt>
              </c:strCache>
            </c:strRef>
          </c:cat>
          <c:val>
            <c:numRef>
              <c:f>Sheet5!$K$60:$K$67</c:f>
              <c:numCache>
                <c:formatCode>General</c:formatCode>
                <c:ptCount val="8"/>
                <c:pt idx="0">
                  <c:v>445</c:v>
                </c:pt>
                <c:pt idx="1">
                  <c:v>25</c:v>
                </c:pt>
                <c:pt idx="2">
                  <c:v>142</c:v>
                </c:pt>
                <c:pt idx="3">
                  <c:v>345</c:v>
                </c:pt>
                <c:pt idx="4">
                  <c:v>244</c:v>
                </c:pt>
                <c:pt idx="5">
                  <c:v>432</c:v>
                </c:pt>
                <c:pt idx="6">
                  <c:v>280</c:v>
                </c:pt>
                <c:pt idx="7">
                  <c:v>12</c:v>
                </c:pt>
              </c:numCache>
            </c:numRef>
          </c:val>
          <c:extLst>
            <c:ext xmlns:c16="http://schemas.microsoft.com/office/drawing/2014/chart" uri="{C3380CC4-5D6E-409C-BE32-E72D297353CC}">
              <c16:uniqueId val="{00000000-B230-485A-84F3-DFF9F9FADD8B}"/>
            </c:ext>
          </c:extLst>
        </c:ser>
        <c:ser>
          <c:idx val="1"/>
          <c:order val="1"/>
          <c:tx>
            <c:strRef>
              <c:f>Sheet5!$L$59</c:f>
              <c:strCache>
                <c:ptCount val="1"/>
                <c:pt idx="0">
                  <c:v>Fatal Accidents</c:v>
                </c:pt>
              </c:strCache>
            </c:strRef>
          </c:tx>
          <c:spPr>
            <a:solidFill>
              <a:schemeClr val="accent2"/>
            </a:solidFill>
            <a:ln>
              <a:noFill/>
            </a:ln>
            <a:effectLst/>
          </c:spPr>
          <c:invertIfNegative val="0"/>
          <c:cat>
            <c:strRef>
              <c:f>Sheet5!$J$60:$J$67</c:f>
              <c:strCache>
                <c:ptCount val="8"/>
                <c:pt idx="0">
                  <c:v>Approach</c:v>
                </c:pt>
                <c:pt idx="1">
                  <c:v>Emergency Descent</c:v>
                </c:pt>
                <c:pt idx="2">
                  <c:v>Enroute</c:v>
                </c:pt>
                <c:pt idx="3">
                  <c:v>Initial Climb</c:v>
                </c:pt>
                <c:pt idx="4">
                  <c:v>Landing</c:v>
                </c:pt>
                <c:pt idx="5">
                  <c:v>Maneuvering</c:v>
                </c:pt>
                <c:pt idx="6">
                  <c:v>Takeoff</c:v>
                </c:pt>
                <c:pt idx="7">
                  <c:v>Unknown</c:v>
                </c:pt>
              </c:strCache>
            </c:strRef>
          </c:cat>
          <c:val>
            <c:numRef>
              <c:f>Sheet5!$L$60:$L$67</c:f>
              <c:numCache>
                <c:formatCode>General</c:formatCode>
                <c:ptCount val="8"/>
                <c:pt idx="0">
                  <c:v>225</c:v>
                </c:pt>
                <c:pt idx="1">
                  <c:v>15</c:v>
                </c:pt>
                <c:pt idx="2">
                  <c:v>124</c:v>
                </c:pt>
                <c:pt idx="3">
                  <c:v>155</c:v>
                </c:pt>
                <c:pt idx="4">
                  <c:v>16</c:v>
                </c:pt>
                <c:pt idx="5">
                  <c:v>306</c:v>
                </c:pt>
                <c:pt idx="6">
                  <c:v>60</c:v>
                </c:pt>
                <c:pt idx="7">
                  <c:v>8</c:v>
                </c:pt>
              </c:numCache>
            </c:numRef>
          </c:val>
          <c:extLst>
            <c:ext xmlns:c16="http://schemas.microsoft.com/office/drawing/2014/chart" uri="{C3380CC4-5D6E-409C-BE32-E72D297353CC}">
              <c16:uniqueId val="{00000001-B230-485A-84F3-DFF9F9FADD8B}"/>
            </c:ext>
          </c:extLst>
        </c:ser>
        <c:dLbls>
          <c:showLegendKey val="0"/>
          <c:showVal val="0"/>
          <c:showCatName val="0"/>
          <c:showSerName val="0"/>
          <c:showPercent val="0"/>
          <c:showBubbleSize val="0"/>
        </c:dLbls>
        <c:gapWidth val="219"/>
        <c:overlap val="-27"/>
        <c:axId val="430311416"/>
        <c:axId val="430308792"/>
      </c:barChart>
      <c:catAx>
        <c:axId val="43031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308792"/>
        <c:crosses val="autoZero"/>
        <c:auto val="1"/>
        <c:lblAlgn val="ctr"/>
        <c:lblOffset val="100"/>
        <c:noMultiLvlLbl val="0"/>
      </c:catAx>
      <c:valAx>
        <c:axId val="430308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311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dirty="0"/>
          </a:p>
        </p:txBody>
      </p:sp>
      <p:sp>
        <p:nvSpPr>
          <p:cNvPr id="7168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dirty="0"/>
          </a:p>
        </p:txBody>
      </p:sp>
      <p:sp>
        <p:nvSpPr>
          <p:cNvPr id="7168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dirty="0"/>
          </a:p>
        </p:txBody>
      </p:sp>
      <p:sp>
        <p:nvSpPr>
          <p:cNvPr id="7168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6E0A9051-24E8-48D9-9B55-CC707AC28E98}" type="slidenum">
              <a:rPr lang="en-US"/>
              <a:pPr>
                <a:defRPr/>
              </a:pPr>
              <a:t>‹#›</a:t>
            </a:fld>
            <a:endParaRPr lang="en-US" dirty="0"/>
          </a:p>
        </p:txBody>
      </p:sp>
    </p:spTree>
    <p:extLst>
      <p:ext uri="{BB962C8B-B14F-4D97-AF65-F5344CB8AC3E}">
        <p14:creationId xmlns:p14="http://schemas.microsoft.com/office/powerpoint/2010/main" val="726166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dirty="0"/>
          </a:p>
        </p:txBody>
      </p:sp>
      <p:sp>
        <p:nvSpPr>
          <p:cNvPr id="17510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dirty="0"/>
          </a:p>
        </p:txBody>
      </p:sp>
      <p:sp>
        <p:nvSpPr>
          <p:cNvPr id="1085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9"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511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dirty="0"/>
          </a:p>
        </p:txBody>
      </p:sp>
      <p:sp>
        <p:nvSpPr>
          <p:cNvPr id="17511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662C2AE9-10FA-4337-9CF6-896F5A52ECC6}" type="slidenum">
              <a:rPr lang="en-US"/>
              <a:pPr>
                <a:defRPr/>
              </a:pPr>
              <a:t>‹#›</a:t>
            </a:fld>
            <a:endParaRPr lang="en-US" dirty="0"/>
          </a:p>
        </p:txBody>
      </p:sp>
    </p:spTree>
    <p:extLst>
      <p:ext uri="{BB962C8B-B14F-4D97-AF65-F5344CB8AC3E}">
        <p14:creationId xmlns:p14="http://schemas.microsoft.com/office/powerpoint/2010/main" val="21854753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4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4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4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4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Arial Unicode MS" pitchFamily="34" charset="-128"/>
              <a:ea typeface="+mn-ea"/>
              <a:cs typeface="+mn-cs"/>
            </a:endParaRPr>
          </a:p>
        </p:txBody>
      </p:sp>
      <p:sp>
        <p:nvSpPr>
          <p:cNvPr id="4" name="Slide Number Placeholder 3"/>
          <p:cNvSpPr>
            <a:spLocks noGrp="1"/>
          </p:cNvSpPr>
          <p:nvPr>
            <p:ph type="sldNum" sz="quarter" idx="10"/>
          </p:nvPr>
        </p:nvSpPr>
        <p:spPr/>
        <p:txBody>
          <a:bodyPr/>
          <a:lstStyle/>
          <a:p>
            <a:pPr>
              <a:defRPr/>
            </a:pPr>
            <a:fld id="{662C2AE9-10FA-4337-9CF6-896F5A52ECC6}" type="slidenum">
              <a:rPr lang="en-US" smtClean="0"/>
              <a:pPr>
                <a:defRPr/>
              </a:pPr>
              <a:t>6</a:t>
            </a:fld>
            <a:endParaRPr lang="en-US" dirty="0"/>
          </a:p>
        </p:txBody>
      </p:sp>
    </p:spTree>
    <p:extLst>
      <p:ext uri="{BB962C8B-B14F-4D97-AF65-F5344CB8AC3E}">
        <p14:creationId xmlns:p14="http://schemas.microsoft.com/office/powerpoint/2010/main" val="90279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15</a:t>
            </a:fld>
            <a:endParaRPr lang="en-US" sz="1200" dirty="0"/>
          </a:p>
        </p:txBody>
      </p:sp>
    </p:spTree>
    <p:extLst>
      <p:ext uri="{BB962C8B-B14F-4D97-AF65-F5344CB8AC3E}">
        <p14:creationId xmlns:p14="http://schemas.microsoft.com/office/powerpoint/2010/main" val="635220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16</a:t>
            </a:fld>
            <a:endParaRPr lang="en-US" sz="1200" dirty="0"/>
          </a:p>
        </p:txBody>
      </p:sp>
    </p:spTree>
    <p:extLst>
      <p:ext uri="{BB962C8B-B14F-4D97-AF65-F5344CB8AC3E}">
        <p14:creationId xmlns:p14="http://schemas.microsoft.com/office/powerpoint/2010/main" val="114362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17</a:t>
            </a:fld>
            <a:endParaRPr lang="en-US" sz="1200" dirty="0"/>
          </a:p>
        </p:txBody>
      </p:sp>
    </p:spTree>
    <p:extLst>
      <p:ext uri="{BB962C8B-B14F-4D97-AF65-F5344CB8AC3E}">
        <p14:creationId xmlns:p14="http://schemas.microsoft.com/office/powerpoint/2010/main" val="75393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B07DF-9005-41CD-BC9E-18B35B2BB4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71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 data from 2008-mid 2017</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866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2008 through 2017 closed cases…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2C2AE9-10FA-4337-9CF6-896F5A52EC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77430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2023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21634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9633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7364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7</a:t>
            </a:fld>
            <a:endParaRPr 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5151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7970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Important to communicate</a:t>
            </a:r>
            <a:r>
              <a:rPr lang="en-US" baseline="0" dirty="0"/>
              <a:t> in the language the other discipline speaks</a:t>
            </a:r>
            <a:endParaRPr lang="en-US" dirty="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823FDA3-EFFF-461B-A97A-3F9E62A4E8FD}" type="slidenum">
              <a:rPr lang="en-US" sz="1200" smtClean="0"/>
              <a:pPr/>
              <a:t>30</a:t>
            </a:fld>
            <a:endParaRPr lang="en-US" sz="1200" dirty="0"/>
          </a:p>
        </p:txBody>
      </p:sp>
    </p:spTree>
    <p:extLst>
      <p:ext uri="{BB962C8B-B14F-4D97-AF65-F5344CB8AC3E}">
        <p14:creationId xmlns:p14="http://schemas.microsoft.com/office/powerpoint/2010/main" val="1129687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example…..this aircraft is flying along at 36,000 feet (upper right)…..2 green blobs</a:t>
            </a:r>
            <a:r>
              <a:rPr lang="en-US" baseline="0" dirty="0"/>
              <a:t> off his 1-2 oclock…..only seeing green…..antenna tilt on zero…..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31</a:t>
            </a:fld>
            <a:endParaRPr lang="en-US" dirty="0"/>
          </a:p>
        </p:txBody>
      </p:sp>
    </p:spTree>
    <p:extLst>
      <p:ext uri="{BB962C8B-B14F-4D97-AF65-F5344CB8AC3E}">
        <p14:creationId xmlns:p14="http://schemas.microsoft.com/office/powerpoint/2010/main" val="3794748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 down two</a:t>
            </a:r>
            <a:r>
              <a:rPr lang="en-US" baseline="0" dirty="0"/>
              <a:t> degrees……and a much different picture emerges….</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32</a:t>
            </a:fld>
            <a:endParaRPr lang="en-US" dirty="0"/>
          </a:p>
        </p:txBody>
      </p:sp>
    </p:spTree>
    <p:extLst>
      <p:ext uri="{BB962C8B-B14F-4D97-AF65-F5344CB8AC3E}">
        <p14:creationId xmlns:p14="http://schemas.microsoft.com/office/powerpoint/2010/main" val="1723062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33</a:t>
            </a:fld>
            <a:endParaRPr lang="en-US" dirty="0"/>
          </a:p>
        </p:txBody>
      </p:sp>
    </p:spTree>
    <p:extLst>
      <p:ext uri="{BB962C8B-B14F-4D97-AF65-F5344CB8AC3E}">
        <p14:creationId xmlns:p14="http://schemas.microsoft.com/office/powerpoint/2010/main" val="2012113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ATC had at Center at the same time…….the guy taking the pictures is right here (ASA19)</a:t>
            </a:r>
          </a:p>
          <a:p>
            <a:endParaRPr lang="en-US" dirty="0"/>
          </a:p>
          <a:p>
            <a:r>
              <a:rPr lang="en-US" dirty="0"/>
              <a:t>That’s the same stuff they’re seeing on the airborne radar at that time……showing moderate to heavy….no extreme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34</a:t>
            </a:fld>
            <a:endParaRPr lang="en-US" dirty="0"/>
          </a:p>
        </p:txBody>
      </p:sp>
    </p:spTree>
    <p:extLst>
      <p:ext uri="{BB962C8B-B14F-4D97-AF65-F5344CB8AC3E}">
        <p14:creationId xmlns:p14="http://schemas.microsoft.com/office/powerpoint/2010/main" val="1417961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NEXRAD</a:t>
            </a:r>
            <a:r>
              <a:rPr lang="en-US" baseline="0" dirty="0"/>
              <a:t> at the time</a:t>
            </a:r>
            <a:r>
              <a:rPr lang="en-US" dirty="0"/>
              <a:t>…….</a:t>
            </a:r>
          </a:p>
          <a:p>
            <a:endParaRPr lang="en-US" dirty="0"/>
          </a:p>
          <a:p>
            <a:r>
              <a:rPr lang="en-US" dirty="0"/>
              <a:t>Obviously,</a:t>
            </a:r>
            <a:r>
              <a:rPr lang="en-US" baseline="0" dirty="0"/>
              <a:t> even more fidelity.</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35</a:t>
            </a:fld>
            <a:endParaRPr lang="en-US" dirty="0"/>
          </a:p>
        </p:txBody>
      </p:sp>
    </p:spTree>
    <p:extLst>
      <p:ext uri="{BB962C8B-B14F-4D97-AF65-F5344CB8AC3E}">
        <p14:creationId xmlns:p14="http://schemas.microsoft.com/office/powerpoint/2010/main" val="715866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this airplane flies</a:t>
            </a:r>
            <a:r>
              <a:rPr lang="en-US" baseline="0" dirty="0"/>
              <a:t> along this way……we’re looking at the last cell in the line….he’s down 3 degrees on the tilt now……a little green and some yellow</a:t>
            </a:r>
          </a:p>
          <a:p>
            <a:endParaRPr lang="en-US" baseline="0" dirty="0"/>
          </a:p>
          <a:p>
            <a:r>
              <a:rPr lang="en-US" baseline="0" dirty="0"/>
              <a:t>About 15 miles away 4500’ below the aircraft (with some math)</a:t>
            </a:r>
          </a:p>
          <a:p>
            <a:endParaRPr lang="en-US" baseline="0" dirty="0"/>
          </a:p>
          <a:p>
            <a:r>
              <a:rPr lang="en-US" baseline="0" dirty="0"/>
              <a:t>Let’s see what the cells actually look like out the window….(press play at bottom of slide)</a:t>
            </a:r>
          </a:p>
          <a:p>
            <a:endParaRPr lang="en-US" baseline="0" dirty="0"/>
          </a:p>
          <a:p>
            <a:r>
              <a:rPr lang="en-US" baseline="0" dirty="0"/>
              <a:t>So….no kidding thunderstorm….there’s the lightning…..remember how 5/8 pilots would fly through a green blob? </a:t>
            </a:r>
          </a:p>
          <a:p>
            <a:endParaRPr lang="en-US" baseline="0" dirty="0"/>
          </a:p>
          <a:p>
            <a:r>
              <a:rPr lang="en-US" baseline="0" dirty="0"/>
              <a:t>His original tilt of zero….all he would’ve seen was green…..could’ve flown right through….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36</a:t>
            </a:fld>
            <a:endParaRPr lang="en-US" dirty="0"/>
          </a:p>
        </p:txBody>
      </p:sp>
    </p:spTree>
    <p:extLst>
      <p:ext uri="{BB962C8B-B14F-4D97-AF65-F5344CB8AC3E}">
        <p14:creationId xmlns:p14="http://schemas.microsoft.com/office/powerpoint/2010/main" val="3542581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39</a:t>
            </a:fld>
            <a:endParaRPr lang="en-US" dirty="0"/>
          </a:p>
        </p:txBody>
      </p:sp>
    </p:spTree>
    <p:extLst>
      <p:ext uri="{BB962C8B-B14F-4D97-AF65-F5344CB8AC3E}">
        <p14:creationId xmlns:p14="http://schemas.microsoft.com/office/powerpoint/2010/main" val="649159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8</a:t>
            </a:fld>
            <a:endParaRPr lang="en-US" sz="1200" dirty="0"/>
          </a:p>
        </p:txBody>
      </p:sp>
    </p:spTree>
    <p:extLst>
      <p:ext uri="{BB962C8B-B14F-4D97-AF65-F5344CB8AC3E}">
        <p14:creationId xmlns:p14="http://schemas.microsoft.com/office/powerpoint/2010/main" val="135357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9</a:t>
            </a:fld>
            <a:endParaRPr lang="en-US" sz="1200" dirty="0"/>
          </a:p>
        </p:txBody>
      </p:sp>
    </p:spTree>
    <p:extLst>
      <p:ext uri="{BB962C8B-B14F-4D97-AF65-F5344CB8AC3E}">
        <p14:creationId xmlns:p14="http://schemas.microsoft.com/office/powerpoint/2010/main" val="86055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10</a:t>
            </a:fld>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11</a:t>
            </a:fld>
            <a:endParaRPr lang="en-US" sz="1200" dirty="0"/>
          </a:p>
        </p:txBody>
      </p:sp>
    </p:spTree>
    <p:extLst>
      <p:ext uri="{BB962C8B-B14F-4D97-AF65-F5344CB8AC3E}">
        <p14:creationId xmlns:p14="http://schemas.microsoft.com/office/powerpoint/2010/main" val="8446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12</a:t>
            </a:fld>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Arial Unicode MS" pitchFamily="34" charset="-128"/>
              <a:ea typeface="+mn-ea"/>
              <a:cs typeface="+mn-cs"/>
            </a:endParaRPr>
          </a:p>
        </p:txBody>
      </p:sp>
      <p:sp>
        <p:nvSpPr>
          <p:cNvPr id="4" name="Slide Number Placeholder 3"/>
          <p:cNvSpPr>
            <a:spLocks noGrp="1"/>
          </p:cNvSpPr>
          <p:nvPr>
            <p:ph type="sldNum" sz="quarter" idx="10"/>
          </p:nvPr>
        </p:nvSpPr>
        <p:spPr/>
        <p:txBody>
          <a:bodyPr/>
          <a:lstStyle/>
          <a:p>
            <a:pPr>
              <a:defRPr/>
            </a:pPr>
            <a:fld id="{662C2AE9-10FA-4337-9CF6-896F5A52ECC6}" type="slidenum">
              <a:rPr lang="en-US" smtClean="0"/>
              <a:pPr>
                <a:defRPr/>
              </a:pPr>
              <a:t>13</a:t>
            </a:fld>
            <a:endParaRPr lang="en-US" dirty="0"/>
          </a:p>
        </p:txBody>
      </p:sp>
    </p:spTree>
    <p:extLst>
      <p:ext uri="{BB962C8B-B14F-4D97-AF65-F5344CB8AC3E}">
        <p14:creationId xmlns:p14="http://schemas.microsoft.com/office/powerpoint/2010/main" val="3880260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2C51FC-E95E-4DE3-A7DE-71D470A14652}" type="slidenum">
              <a:rPr lang="en-US" sz="1200" smtClean="0"/>
              <a:pPr/>
              <a:t>14</a:t>
            </a:fld>
            <a:endParaRPr lang="en-US" sz="1200" dirty="0"/>
          </a:p>
        </p:txBody>
      </p:sp>
    </p:spTree>
    <p:extLst>
      <p:ext uri="{BB962C8B-B14F-4D97-AF65-F5344CB8AC3E}">
        <p14:creationId xmlns:p14="http://schemas.microsoft.com/office/powerpoint/2010/main" val="3298472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43850" cy="685800"/>
          </a:xfrm>
        </p:spPr>
        <p:txBody>
          <a:bodyPr/>
          <a:lstStyle/>
          <a:p>
            <a:r>
              <a:rPr lang="en-US"/>
              <a:t>Click to edit Master title style</a:t>
            </a:r>
          </a:p>
        </p:txBody>
      </p:sp>
      <p:sp>
        <p:nvSpPr>
          <p:cNvPr id="3" name="ClipArt Placeholder 2"/>
          <p:cNvSpPr>
            <a:spLocks noGrp="1"/>
          </p:cNvSpPr>
          <p:nvPr>
            <p:ph type="clipArt" sz="half" idx="1"/>
          </p:nvPr>
        </p:nvSpPr>
        <p:spPr>
          <a:xfrm>
            <a:off x="533400" y="1066800"/>
            <a:ext cx="3886200" cy="5110163"/>
          </a:xfrm>
          <a:prstGeom prst="rect">
            <a:avLst/>
          </a:prstGeom>
        </p:spPr>
        <p:txBody>
          <a:bodyPr/>
          <a:lstStyle/>
          <a:p>
            <a:pPr lvl="0"/>
            <a:endParaRPr lang="en-US" noProof="0" dirty="0"/>
          </a:p>
        </p:txBody>
      </p:sp>
      <p:sp>
        <p:nvSpPr>
          <p:cNvPr id="4" name="Text Placeholder 3"/>
          <p:cNvSpPr>
            <a:spLocks noGrp="1"/>
          </p:cNvSpPr>
          <p:nvPr>
            <p:ph type="body" sz="half" idx="2"/>
          </p:nvPr>
        </p:nvSpPr>
        <p:spPr>
          <a:xfrm>
            <a:off x="4572000" y="1066800"/>
            <a:ext cx="3886200" cy="5110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588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a:t>Click to the title</a:t>
            </a:r>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TSB 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2667000"/>
            <a:ext cx="4495800" cy="1981200"/>
          </a:xfr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3733800" y="4724400"/>
            <a:ext cx="44958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a:t>
            </a:r>
            <a:br>
              <a:rPr lang="en-US" dirty="0"/>
            </a:br>
            <a:r>
              <a:rPr lang="en-US" dirty="0"/>
              <a:t>presenter’s name</a:t>
            </a:r>
          </a:p>
        </p:txBody>
      </p:sp>
      <p:sp>
        <p:nvSpPr>
          <p:cNvPr id="7" name="Picture Placeholder 6"/>
          <p:cNvSpPr>
            <a:spLocks noGrp="1"/>
          </p:cNvSpPr>
          <p:nvPr>
            <p:ph type="pic" sz="quarter" idx="12"/>
          </p:nvPr>
        </p:nvSpPr>
        <p:spPr>
          <a:xfrm>
            <a:off x="914400" y="2667000"/>
            <a:ext cx="2743200" cy="3352800"/>
          </a:xfrm>
          <a:prstGeom prst="rect">
            <a:avLst/>
          </a:prstGeom>
        </p:spPr>
        <p:txBody>
          <a:bodyPr/>
          <a:lstStyle/>
          <a:p>
            <a:r>
              <a:rPr lang="en-US" dirty="0"/>
              <a:t>Click icon to add picture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
        <p:nvSpPr>
          <p:cNvPr id="154627" name="Rectangle 3"/>
          <p:cNvSpPr>
            <a:spLocks noGrp="1" noChangeArrowheads="1"/>
          </p:cNvSpPr>
          <p:nvPr>
            <p:ph type="ctrTitle"/>
          </p:nvPr>
        </p:nvSpPr>
        <p:spPr>
          <a:xfrm>
            <a:off x="3352800" y="2819400"/>
            <a:ext cx="5137150" cy="1216025"/>
          </a:xfrm>
          <a:effectLst>
            <a:outerShdw dist="35921" dir="2700000" algn="ctr" rotWithShape="0">
              <a:schemeClr val="tx1"/>
            </a:outerShdw>
          </a:effectLst>
        </p:spPr>
        <p:txBody>
          <a:bodyPr anchor="ctr"/>
          <a:lstStyle>
            <a:lvl1pPr>
              <a:defRPr/>
            </a:lvl1pPr>
          </a:lstStyle>
          <a:p>
            <a:r>
              <a:rPr lang="en-US"/>
              <a:t>Click to edit Master title style</a:t>
            </a:r>
          </a:p>
        </p:txBody>
      </p:sp>
      <p:sp>
        <p:nvSpPr>
          <p:cNvPr id="154628" name="Rectangle 4"/>
          <p:cNvSpPr>
            <a:spLocks noGrp="1" noChangeArrowheads="1"/>
          </p:cNvSpPr>
          <p:nvPr>
            <p:ph type="subTitle" idx="1"/>
          </p:nvPr>
        </p:nvSpPr>
        <p:spPr>
          <a:xfrm>
            <a:off x="3352800" y="4038600"/>
            <a:ext cx="5137150" cy="990600"/>
          </a:xfrm>
          <a:prstGeom prst="rect">
            <a:avLst/>
          </a:prstGeom>
        </p:spPr>
        <p:txBody>
          <a:bodyPr/>
          <a:lstStyle>
            <a:lvl1pPr marL="0" indent="0">
              <a:buFontTx/>
              <a:buNone/>
              <a:defRPr/>
            </a:lvl1pPr>
          </a:lstStyle>
          <a:p>
            <a:r>
              <a:rPr lang="en-US"/>
              <a:t>Click to edit Master subtitle style</a:t>
            </a:r>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extLst>
      <p:ext uri="{BB962C8B-B14F-4D97-AF65-F5344CB8AC3E}">
        <p14:creationId xmlns:p14="http://schemas.microsoft.com/office/powerpoint/2010/main" val="239969746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TSB Last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a:prstGeom prst="rect">
            <a:avLst/>
          </a:prstGeo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TSB 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2667000"/>
            <a:ext cx="4495800" cy="1981200"/>
          </a:xfr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3733800" y="4724400"/>
            <a:ext cx="44958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a:t>
            </a:r>
            <a:br>
              <a:rPr lang="en-US" dirty="0"/>
            </a:br>
            <a:r>
              <a:rPr lang="en-US" dirty="0"/>
              <a:t>presenter’s name</a:t>
            </a:r>
          </a:p>
        </p:txBody>
      </p:sp>
      <p:sp>
        <p:nvSpPr>
          <p:cNvPr id="7" name="Picture Placeholder 6"/>
          <p:cNvSpPr>
            <a:spLocks noGrp="1"/>
          </p:cNvSpPr>
          <p:nvPr>
            <p:ph type="pic" sz="quarter" idx="12"/>
          </p:nvPr>
        </p:nvSpPr>
        <p:spPr>
          <a:xfrm>
            <a:off x="914400" y="2667000"/>
            <a:ext cx="2743200" cy="3352800"/>
          </a:xfrm>
          <a:prstGeom prst="rect">
            <a:avLst/>
          </a:prstGeom>
        </p:spPr>
        <p:txBody>
          <a:bodyPr/>
          <a:lstStyle/>
          <a:p>
            <a:r>
              <a:rPr lang="en-US" dirty="0"/>
              <a:t>Click icon to add picture</a:t>
            </a: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a:prstGeom prst="rect">
            <a:avLst/>
          </a:prstGeo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a:prstGeom prst="rect">
            <a:avLst/>
          </a:prstGeo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NTSB Last Slide">
    <p:spTree>
      <p:nvGrpSpPr>
        <p:cNvPr id="1" name=""/>
        <p:cNvGrpSpPr/>
        <p:nvPr/>
      </p:nvGrpSpPr>
      <p:grpSpPr>
        <a:xfrm>
          <a:off x="0" y="0"/>
          <a:ext cx="0" cy="0"/>
          <a:chOff x="0" y="0"/>
          <a:chExt cx="0" cy="0"/>
        </a:xfrm>
      </p:grpSpPr>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
        <p:nvSpPr>
          <p:cNvPr id="154627" name="Rectangle 3"/>
          <p:cNvSpPr>
            <a:spLocks noGrp="1" noChangeArrowheads="1"/>
          </p:cNvSpPr>
          <p:nvPr>
            <p:ph type="ctrTitle"/>
          </p:nvPr>
        </p:nvSpPr>
        <p:spPr>
          <a:xfrm>
            <a:off x="3352800" y="2819400"/>
            <a:ext cx="5137150" cy="1216025"/>
          </a:xfrm>
          <a:effectLst>
            <a:outerShdw dist="35921" dir="2700000" algn="ctr" rotWithShape="0">
              <a:schemeClr val="tx1"/>
            </a:outerShdw>
          </a:effectLst>
        </p:spPr>
        <p:txBody>
          <a:bodyPr anchor="ctr"/>
          <a:lstStyle>
            <a:lvl1pPr>
              <a:defRPr/>
            </a:lvl1pPr>
          </a:lstStyle>
          <a:p>
            <a:r>
              <a:rPr lang="en-US"/>
              <a:t>Click to edit Master title style</a:t>
            </a:r>
          </a:p>
        </p:txBody>
      </p:sp>
      <p:sp>
        <p:nvSpPr>
          <p:cNvPr id="154628" name="Rectangle 4"/>
          <p:cNvSpPr>
            <a:spLocks noGrp="1" noChangeArrowheads="1"/>
          </p:cNvSpPr>
          <p:nvPr>
            <p:ph type="subTitle" idx="1"/>
          </p:nvPr>
        </p:nvSpPr>
        <p:spPr>
          <a:xfrm>
            <a:off x="3352800" y="4038600"/>
            <a:ext cx="5137150" cy="990600"/>
          </a:xfrm>
          <a:prstGeom prst="rect">
            <a:avLst/>
          </a:prstGeom>
        </p:spPr>
        <p:txBody>
          <a:bodyPr/>
          <a:lstStyle>
            <a:lvl1pPr marL="0" indent="0">
              <a:buFontTx/>
              <a:buNone/>
              <a:defRPr/>
            </a:lvl1pPr>
          </a:lstStyle>
          <a:p>
            <a:r>
              <a:rPr lang="en-US"/>
              <a:t>Click to edit Master subtitle style</a:t>
            </a:r>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extLst>
      <p:ext uri="{BB962C8B-B14F-4D97-AF65-F5344CB8AC3E}">
        <p14:creationId xmlns:p14="http://schemas.microsoft.com/office/powerpoint/2010/main" val="239969746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280176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a:prstGeom prst="rect">
            <a:avLst/>
          </a:prstGeom>
        </p:spPr>
        <p:txBody>
          <a:bodyPr/>
          <a:lstStyle/>
          <a:p>
            <a:pPr lvl="0"/>
            <a:r>
              <a:rPr lang="en-US" noProof="0" dirty="0"/>
              <a:t>Click icon to add chart</a:t>
            </a:r>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398D0AE-D7B9-4F7A-B5E6-EBC9CDB0569D}" type="slidenum">
              <a:rPr lang="en-US" smtClean="0"/>
              <a:pPr>
                <a:defRPr/>
              </a:pPr>
              <a:t>‹#›</a:t>
            </a:fld>
            <a:endParaRPr lang="en-US" dirty="0"/>
          </a:p>
        </p:txBody>
      </p:sp>
    </p:spTree>
    <p:extLst>
      <p:ext uri="{BB962C8B-B14F-4D97-AF65-F5344CB8AC3E}">
        <p14:creationId xmlns:p14="http://schemas.microsoft.com/office/powerpoint/2010/main" val="397049937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BC27517-4AE6-44AE-A643-BBC2D420D13D}" type="slidenum">
              <a:rPr lang="en-US" smtClean="0"/>
              <a:pPr>
                <a:defRPr/>
              </a:pPr>
              <a:t>‹#›</a:t>
            </a:fld>
            <a:endParaRPr lang="en-US" dirty="0"/>
          </a:p>
        </p:txBody>
      </p:sp>
    </p:spTree>
    <p:extLst>
      <p:ext uri="{BB962C8B-B14F-4D97-AF65-F5344CB8AC3E}">
        <p14:creationId xmlns:p14="http://schemas.microsoft.com/office/powerpoint/2010/main" val="306300424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52804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a:t>Click to the title</a:t>
            </a:r>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NTSB Last Slide">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280176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NTSB La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938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pic>
        <p:nvPicPr>
          <p:cNvPr id="4" name="Picture 15" descr="AVIATION_open"/>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8"/>
          <p:cNvSpPr>
            <a:spLocks noChangeShapeType="1"/>
          </p:cNvSpPr>
          <p:nvPr/>
        </p:nvSpPr>
        <p:spPr bwMode="auto">
          <a:xfrm>
            <a:off x="3276600" y="1981200"/>
            <a:ext cx="5867400" cy="0"/>
          </a:xfrm>
          <a:prstGeom prst="line">
            <a:avLst/>
          </a:prstGeom>
          <a:noFill/>
          <a:ln w="9525">
            <a:solidFill>
              <a:srgbClr val="D2B154"/>
            </a:solidFill>
            <a:round/>
            <a:headEnd/>
            <a:tailEnd/>
          </a:ln>
          <a:effectLst/>
        </p:spPr>
        <p:txBody>
          <a:bodyPr/>
          <a:lstStyle/>
          <a:p>
            <a:pPr>
              <a:defRPr/>
            </a:pPr>
            <a:endParaRPr lang="en-US" dirty="0"/>
          </a:p>
        </p:txBody>
      </p:sp>
      <p:sp>
        <p:nvSpPr>
          <p:cNvPr id="6" name="Text Box 12"/>
          <p:cNvSpPr txBox="1">
            <a:spLocks noChangeArrowheads="1"/>
          </p:cNvSpPr>
          <p:nvPr/>
        </p:nvSpPr>
        <p:spPr bwMode="auto">
          <a:xfrm>
            <a:off x="3276600" y="2057400"/>
            <a:ext cx="3810000" cy="396875"/>
          </a:xfrm>
          <a:prstGeom prst="rect">
            <a:avLst/>
          </a:prstGeom>
          <a:noFill/>
          <a:ln w="9525">
            <a:noFill/>
            <a:miter lim="800000"/>
            <a:headEnd/>
            <a:tailEnd/>
          </a:ln>
          <a:effectLst/>
        </p:spPr>
        <p:txBody>
          <a:bodyPr>
            <a:spAutoFit/>
          </a:bodyPr>
          <a:lstStyle/>
          <a:p>
            <a:pPr>
              <a:spcBef>
                <a:spcPct val="50000"/>
              </a:spcBef>
              <a:defRPr/>
            </a:pPr>
            <a:r>
              <a:rPr lang="en-US" sz="2000" i="1" dirty="0">
                <a:solidFill>
                  <a:srgbClr val="ECBF00"/>
                </a:solidFill>
                <a:latin typeface="Arial" charset="0"/>
              </a:rPr>
              <a:t>Office of Aviation Safety</a:t>
            </a:r>
          </a:p>
        </p:txBody>
      </p:sp>
      <p:sp>
        <p:nvSpPr>
          <p:cNvPr id="154627" name="Rectangle 3"/>
          <p:cNvSpPr>
            <a:spLocks noGrp="1" noChangeArrowheads="1"/>
          </p:cNvSpPr>
          <p:nvPr>
            <p:ph type="ctrTitle"/>
          </p:nvPr>
        </p:nvSpPr>
        <p:spPr>
          <a:xfrm>
            <a:off x="3352800" y="2819400"/>
            <a:ext cx="5137150" cy="1216025"/>
          </a:xfrm>
          <a:effectLst>
            <a:outerShdw dist="35921" dir="2700000" algn="ctr" rotWithShape="0">
              <a:schemeClr val="tx1"/>
            </a:outerShdw>
          </a:effectLst>
        </p:spPr>
        <p:txBody>
          <a:bodyPr anchor="ctr"/>
          <a:lstStyle>
            <a:lvl1pPr>
              <a:defRPr/>
            </a:lvl1pPr>
          </a:lstStyle>
          <a:p>
            <a:r>
              <a:rPr lang="en-US"/>
              <a:t>Click to edit Master title style</a:t>
            </a:r>
          </a:p>
        </p:txBody>
      </p:sp>
      <p:sp>
        <p:nvSpPr>
          <p:cNvPr id="154628" name="Rectangle 4"/>
          <p:cNvSpPr>
            <a:spLocks noGrp="1" noChangeArrowheads="1"/>
          </p:cNvSpPr>
          <p:nvPr>
            <p:ph type="subTitle" idx="1"/>
          </p:nvPr>
        </p:nvSpPr>
        <p:spPr>
          <a:xfrm>
            <a:off x="3352800" y="4038600"/>
            <a:ext cx="5137150" cy="9906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27610285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28152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43850" cy="685800"/>
          </a:xfrm>
        </p:spPr>
        <p:txBody>
          <a:bodyPr/>
          <a:lstStyle/>
          <a:p>
            <a:r>
              <a:rPr lang="en-US"/>
              <a:t>Click to edit Master title style</a:t>
            </a:r>
          </a:p>
        </p:txBody>
      </p:sp>
      <p:sp>
        <p:nvSpPr>
          <p:cNvPr id="3" name="ClipArt Placeholder 2"/>
          <p:cNvSpPr>
            <a:spLocks noGrp="1"/>
          </p:cNvSpPr>
          <p:nvPr>
            <p:ph type="clipArt" sz="half" idx="1"/>
          </p:nvPr>
        </p:nvSpPr>
        <p:spPr>
          <a:xfrm>
            <a:off x="533400" y="1066800"/>
            <a:ext cx="3886200" cy="5110163"/>
          </a:xfrm>
        </p:spPr>
        <p:txBody>
          <a:bodyPr/>
          <a:lstStyle/>
          <a:p>
            <a:pPr lvl="0"/>
            <a:endParaRPr lang="en-US" noProof="0" dirty="0"/>
          </a:p>
        </p:txBody>
      </p:sp>
      <p:sp>
        <p:nvSpPr>
          <p:cNvPr id="4" name="Text Placeholder 3"/>
          <p:cNvSpPr>
            <a:spLocks noGrp="1"/>
          </p:cNvSpPr>
          <p:nvPr>
            <p:ph type="body" sz="half" idx="2"/>
          </p:nvPr>
        </p:nvSpPr>
        <p:spPr>
          <a:xfrm>
            <a:off x="4572000" y="1066800"/>
            <a:ext cx="3886200"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58825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a:t>Click to the title</a:t>
            </a:r>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2" descr="title_imagery_no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p:cNvGrpSpPr>
            <a:grpSpLocks/>
          </p:cNvGrpSpPr>
          <p:nvPr/>
        </p:nvGrpSpPr>
        <p:grpSpPr bwMode="auto">
          <a:xfrm>
            <a:off x="5873750" y="269875"/>
            <a:ext cx="2895600" cy="911225"/>
            <a:chOff x="3700" y="170"/>
            <a:chExt cx="1824" cy="574"/>
          </a:xfrm>
        </p:grpSpPr>
        <p:pic>
          <p:nvPicPr>
            <p:cNvPr id="6" name="Picture 7" descr="NEW FAA LOGO"/>
            <p:cNvPicPr>
              <a:picLocks noChangeAspect="1" noChangeArrowheads="1"/>
            </p:cNvPicPr>
            <p:nvPr userDrawn="1"/>
          </p:nvPicPr>
          <p:blipFill>
            <a:blip r:embed="rId3"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ltGray">
            <a:xfrm>
              <a:off x="4288" y="288"/>
              <a:ext cx="1236" cy="352"/>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800" b="1" dirty="0">
                  <a:solidFill>
                    <a:srgbClr val="FFFFFF"/>
                  </a:solidFill>
                </a:rPr>
                <a:t>Federal Aviation</a:t>
              </a:r>
            </a:p>
            <a:p>
              <a:pPr eaLnBrk="1" hangingPunct="1">
                <a:lnSpc>
                  <a:spcPct val="85000"/>
                </a:lnSpc>
                <a:defRPr/>
              </a:pPr>
              <a:r>
                <a:rPr lang="en-US" sz="1800" b="1" dirty="0">
                  <a:solidFill>
                    <a:srgbClr val="FFFFFF"/>
                  </a:solidFill>
                </a:rPr>
                <a:t>Administration</a:t>
              </a:r>
            </a:p>
          </p:txBody>
        </p:sp>
      </p:grpSp>
      <p:sp>
        <p:nvSpPr>
          <p:cNvPr id="33795" name="Rectangle 3"/>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dirty="0"/>
              <a:t>Select to edit master title</a:t>
            </a:r>
          </a:p>
        </p:txBody>
      </p:sp>
      <p:sp>
        <p:nvSpPr>
          <p:cNvPr id="33796" name="Rectangle 4"/>
          <p:cNvSpPr>
            <a:spLocks noGrp="1" noChangeArrowheads="1"/>
          </p:cNvSpPr>
          <p:nvPr>
            <p:ph type="subTitle" idx="1"/>
          </p:nvPr>
        </p:nvSpPr>
        <p:spPr>
          <a:xfrm>
            <a:off x="449263" y="1754188"/>
            <a:ext cx="4951412" cy="1752600"/>
          </a:xfrm>
        </p:spPr>
        <p:txBody>
          <a:bodyPr/>
          <a:lstStyle>
            <a:lvl1pPr marL="0" indent="0">
              <a:buFontTx/>
              <a:buNone/>
              <a:defRPr sz="2800">
                <a:solidFill>
                  <a:schemeClr val="bg2"/>
                </a:solidFill>
              </a:defRPr>
            </a:lvl1pPr>
          </a:lstStyle>
          <a:p>
            <a:r>
              <a:rPr lang="en-US" dirty="0"/>
              <a:t>Select to edit master subtitle</a:t>
            </a:r>
          </a:p>
        </p:txBody>
      </p:sp>
      <p:sp>
        <p:nvSpPr>
          <p:cNvPr id="8" name="Date Placeholder 7"/>
          <p:cNvSpPr>
            <a:spLocks noGrp="1"/>
          </p:cNvSpPr>
          <p:nvPr>
            <p:ph type="dt" sz="half" idx="10"/>
          </p:nvPr>
        </p:nvSpPr>
        <p:spPr/>
        <p:txBody>
          <a:bodyPr/>
          <a:lstStyle>
            <a:lvl1pPr>
              <a:buNone/>
              <a:defRPr/>
            </a:lvl1pPr>
          </a:lstStyle>
          <a:p>
            <a:pPr>
              <a:defRPr/>
            </a:pPr>
            <a:r>
              <a:rPr lang="en-US" dirty="0">
                <a:solidFill>
                  <a:srgbClr val="000000"/>
                </a:solidFill>
              </a:rPr>
              <a:t>January 31, 2014</a:t>
            </a:r>
          </a:p>
        </p:txBody>
      </p:sp>
      <p:sp>
        <p:nvSpPr>
          <p:cNvPr id="9" name="Slide Number Placeholder 8"/>
          <p:cNvSpPr>
            <a:spLocks noGrp="1"/>
          </p:cNvSpPr>
          <p:nvPr>
            <p:ph type="sldNum" sz="quarter" idx="11"/>
          </p:nvPr>
        </p:nvSpPr>
        <p:spPr/>
        <p:txBody>
          <a:bodyPr/>
          <a:lstStyle>
            <a:lvl1pPr>
              <a:defRPr/>
            </a:lvl1pPr>
          </a:lstStyle>
          <a:p>
            <a:pPr>
              <a:defRPr/>
            </a:pPr>
            <a:fld id="{08652DB0-33E0-4A51-BC3C-8B419294F591}" type="slidenum">
              <a:rPr lang="en-US">
                <a:solidFill>
                  <a:srgbClr val="FFFFFF"/>
                </a:solidFill>
              </a:rPr>
              <a:pPr>
                <a:defRPr/>
              </a:pPr>
              <a:t>‹#›</a:t>
            </a:fld>
            <a:endParaRPr lang="en-US" dirty="0">
              <a:solidFill>
                <a:srgbClr val="FFFFFF"/>
              </a:solidFill>
            </a:endParaRPr>
          </a:p>
        </p:txBody>
      </p:sp>
      <p:sp>
        <p:nvSpPr>
          <p:cNvPr id="10" name="Footer Placeholder 9"/>
          <p:cNvSpPr>
            <a:spLocks noGrp="1"/>
          </p:cNvSpPr>
          <p:nvPr>
            <p:ph type="ftr" sz="quarter" idx="12"/>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63475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6059487"/>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5"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10B8FF4A-6D41-49BE-A383-224DD2514A11}"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6" name="Group 9"/>
          <p:cNvGrpSpPr>
            <a:grpSpLocks/>
          </p:cNvGrpSpPr>
          <p:nvPr/>
        </p:nvGrpSpPr>
        <p:grpSpPr bwMode="auto">
          <a:xfrm>
            <a:off x="5708650" y="6124575"/>
            <a:ext cx="2047875" cy="661988"/>
            <a:chOff x="3596" y="3858"/>
            <a:chExt cx="1290" cy="417"/>
          </a:xfrm>
        </p:grpSpPr>
        <p:pic>
          <p:nvPicPr>
            <p:cNvPr id="7" name="Picture 10" descr="NEW FAA LOGO"/>
            <p:cNvPicPr>
              <a:picLocks noChangeAspect="1" noChangeArrowheads="1"/>
            </p:cNvPicPr>
            <p:nvPr userDrawn="1"/>
          </p:nvPicPr>
          <p:blipFill>
            <a:blip r:embed="rId2"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idx="1"/>
          </p:nvPr>
        </p:nvSpPr>
        <p:spPr>
          <a:xfrm>
            <a:off x="482600" y="1482725"/>
            <a:ext cx="8050213" cy="4391025"/>
          </a:xfrm>
        </p:spPr>
        <p:txBody>
          <a:bodyPr/>
          <a:lstStyle>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52400" y="6313585"/>
            <a:ext cx="1616148" cy="307777"/>
          </a:xfrm>
          <a:prstGeom prst="rect">
            <a:avLst/>
          </a:prstGeom>
          <a:noFill/>
        </p:spPr>
        <p:txBody>
          <a:bodyPr wrap="none" rtlCol="0">
            <a:spAutoFit/>
          </a:bodyPr>
          <a:lstStyle/>
          <a:p>
            <a:pPr eaLnBrk="1" hangingPunct="1">
              <a:spcBef>
                <a:spcPct val="50000"/>
              </a:spcBef>
            </a:pPr>
            <a:r>
              <a:rPr lang="en-US" sz="1400" b="1" dirty="0">
                <a:solidFill>
                  <a:srgbClr val="FFFFFF"/>
                </a:solidFill>
                <a:latin typeface="Arial" pitchFamily="34" charset="0"/>
              </a:rPr>
              <a:t>January 31, 2014</a:t>
            </a:r>
          </a:p>
        </p:txBody>
      </p:sp>
    </p:spTree>
    <p:extLst>
      <p:ext uri="{BB962C8B-B14F-4D97-AF65-F5344CB8AC3E}">
        <p14:creationId xmlns:p14="http://schemas.microsoft.com/office/powerpoint/2010/main" val="1803590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6"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2E739A5C-95D9-4853-8E40-552A6750EB79}"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7" name="Group 9"/>
          <p:cNvGrpSpPr>
            <a:grpSpLocks/>
          </p:cNvGrpSpPr>
          <p:nvPr/>
        </p:nvGrpSpPr>
        <p:grpSpPr bwMode="auto">
          <a:xfrm>
            <a:off x="5708650" y="6124575"/>
            <a:ext cx="2047875" cy="661988"/>
            <a:chOff x="3596" y="3858"/>
            <a:chExt cx="1290" cy="417"/>
          </a:xfrm>
        </p:grpSpPr>
        <p:pic>
          <p:nvPicPr>
            <p:cNvPr id="8" name="Picture 10" descr="NEW FAA LOGO"/>
            <p:cNvPicPr>
              <a:picLocks noChangeAspect="1" noChangeArrowheads="1"/>
            </p:cNvPicPr>
            <p:nvPr userDrawn="1"/>
          </p:nvPicPr>
          <p:blipFill>
            <a:blip r:embed="rId2"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000"/>
            </a:lvl2pPr>
            <a:lvl3pPr>
              <a:defRPr sz="1800"/>
            </a:lvl3pPr>
            <a:lvl4pPr>
              <a:defRPr sz="18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442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3306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280176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7"/>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3"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83866FEC-2CFC-4B72-BA91-0EE0496ACE3A}"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4" name="Group 9"/>
          <p:cNvGrpSpPr>
            <a:grpSpLocks/>
          </p:cNvGrpSpPr>
          <p:nvPr/>
        </p:nvGrpSpPr>
        <p:grpSpPr bwMode="auto">
          <a:xfrm>
            <a:off x="5708650" y="6124575"/>
            <a:ext cx="2047875" cy="661988"/>
            <a:chOff x="3596" y="3858"/>
            <a:chExt cx="1290" cy="417"/>
          </a:xfrm>
        </p:grpSpPr>
        <p:pic>
          <p:nvPicPr>
            <p:cNvPr id="5" name="Picture 10" descr="NEW FAA LOGO"/>
            <p:cNvPicPr>
              <a:picLocks noChangeAspect="1" noChangeArrowheads="1"/>
            </p:cNvPicPr>
            <p:nvPr userDrawn="1"/>
          </p:nvPicPr>
          <p:blipFill>
            <a:blip r:embed="rId2"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Tree>
    <p:extLst>
      <p:ext uri="{BB962C8B-B14F-4D97-AF65-F5344CB8AC3E}">
        <p14:creationId xmlns:p14="http://schemas.microsoft.com/office/powerpoint/2010/main" val="13742502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lvl1pPr>
              <a:defRPr sz="2800"/>
            </a:lvl1pPr>
          </a:lstStyle>
          <a:p>
            <a:r>
              <a:rPr lang="en-US" dirty="0"/>
              <a:t>Click to edit Master title style</a:t>
            </a:r>
          </a:p>
        </p:txBody>
      </p:sp>
      <p:sp>
        <p:nvSpPr>
          <p:cNvPr id="3" name="Chart Placeholder 2"/>
          <p:cNvSpPr>
            <a:spLocks noGrp="1"/>
          </p:cNvSpPr>
          <p:nvPr>
            <p:ph type="chart" idx="1"/>
          </p:nvPr>
        </p:nvSpPr>
        <p:spPr>
          <a:xfrm>
            <a:off x="495300" y="1508125"/>
            <a:ext cx="8050213" cy="4391025"/>
          </a:xfrm>
        </p:spPr>
        <p:txBody>
          <a:bodyPr/>
          <a:lstStyle/>
          <a:p>
            <a:pPr lvl="0"/>
            <a:endParaRPr lang="en-US" noProof="0" dirty="0"/>
          </a:p>
        </p:txBody>
      </p:sp>
      <p:sp>
        <p:nvSpPr>
          <p:cNvPr id="4" name="Rectangle 5"/>
          <p:cNvSpPr>
            <a:spLocks noGrp="1" noChangeArrowheads="1"/>
          </p:cNvSpPr>
          <p:nvPr>
            <p:ph type="ftr" sz="quarter" idx="10"/>
          </p:nvPr>
        </p:nvSpPr>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pPr>
              <a:defRPr/>
            </a:pPr>
            <a:fld id="{1E3D8E46-38BC-401A-946F-B413B1C68FC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37027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Text Placeholder 2"/>
          <p:cNvSpPr>
            <a:spLocks noGrp="1"/>
          </p:cNvSpPr>
          <p:nvPr>
            <p:ph type="body" idx="1"/>
          </p:nvPr>
        </p:nvSpPr>
        <p:spPr/>
        <p:txBody>
          <a:bodyPr/>
          <a:lstStyle>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buNone/>
              <a:defRPr/>
            </a:lvl1pPr>
          </a:lstStyle>
          <a:p>
            <a:pPr>
              <a:defRPr/>
            </a:pPr>
            <a:r>
              <a:rPr lang="en-US" dirty="0">
                <a:solidFill>
                  <a:srgbClr val="000000"/>
                </a:solidFill>
              </a:rPr>
              <a:t>January 31, 2014</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F0DA1-DCAC-4276-A334-102502BA73E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24093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a:t>Click to edit Master title style</a:t>
            </a:r>
          </a:p>
        </p:txBody>
      </p:sp>
      <p:sp>
        <p:nvSpPr>
          <p:cNvPr id="3" name="Content Placeholder 2"/>
          <p:cNvSpPr>
            <a:spLocks noGrp="1"/>
          </p:cNvSpPr>
          <p:nvPr>
            <p:ph idx="1"/>
          </p:nvPr>
        </p:nvSpPr>
        <p:spPr>
          <a:xfrm>
            <a:off x="495300" y="1508125"/>
            <a:ext cx="805021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buNone/>
              <a:defRPr/>
            </a:lvl1pPr>
          </a:lstStyle>
          <a:p>
            <a:pPr>
              <a:defRPr/>
            </a:pPr>
            <a:r>
              <a:rPr lang="en-US" dirty="0">
                <a:solidFill>
                  <a:srgbClr val="000000"/>
                </a:solidFill>
              </a:rPr>
              <a:t>January 31, 2014</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38F354-2D2F-4407-86A7-438D97A5437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9487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600"/>
              </a:spcBef>
              <a:spcAft>
                <a:spcPts val="0"/>
              </a:spcAft>
              <a:defRPr/>
            </a:lvl2pPr>
            <a:lvl3pPr>
              <a:spcBef>
                <a:spcPts val="504"/>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1871260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4008094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7010596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801"/>
            <a:ext cx="3582988"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6" y="1828801"/>
            <a:ext cx="3584575"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6" name="Content Placeholder 5"/>
          <p:cNvSpPr>
            <a:spLocks noGrp="1"/>
          </p:cNvSpPr>
          <p:nvPr>
            <p:ph sz="quarter" idx="4" hasCustomPrompt="1"/>
          </p:nvPr>
        </p:nvSpPr>
        <p:spPr>
          <a:xfrm>
            <a:off x="4645026" y="2667000"/>
            <a:ext cx="3584575"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1"/>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006241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685800"/>
            <a:ext cx="2551113" cy="838200"/>
          </a:xfrm>
        </p:spPr>
        <p:txBody>
          <a:bodyPr anchor="t" anchorCtr="0"/>
          <a:lstStyle>
            <a:lvl1pPr algn="l">
              <a:defRPr sz="1500" b="0"/>
            </a:lvl1pPr>
          </a:lstStyle>
          <a:p>
            <a:r>
              <a:rPr lang="en-US" dirty="0"/>
              <a:t>Click to the title</a:t>
            </a:r>
          </a:p>
        </p:txBody>
      </p:sp>
      <p:sp>
        <p:nvSpPr>
          <p:cNvPr id="3" name="Content Placeholder 2"/>
          <p:cNvSpPr>
            <a:spLocks noGrp="1"/>
          </p:cNvSpPr>
          <p:nvPr>
            <p:ph idx="1" hasCustomPrompt="1"/>
          </p:nvPr>
        </p:nvSpPr>
        <p:spPr>
          <a:xfrm>
            <a:off x="3575050" y="685803"/>
            <a:ext cx="4654550" cy="5257799"/>
          </a:xfrm>
        </p:spPr>
        <p:txBody>
          <a:bodyPr/>
          <a:lstStyle>
            <a:lvl1pPr>
              <a:defRPr sz="2400">
                <a:solidFill>
                  <a:schemeClr val="bg1"/>
                </a:solidFill>
                <a:effectLst>
                  <a:outerShdw blurRad="50800" dist="38100" dir="2700000" algn="tl" rotWithShape="0">
                    <a:prstClr val="black">
                      <a:alpha val="75000"/>
                    </a:prstClr>
                  </a:outerShdw>
                </a:effectLst>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1" y="1600201"/>
            <a:ext cx="2551113" cy="4343400"/>
          </a:xfrm>
        </p:spPr>
        <p:txBody>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text</a:t>
            </a:r>
          </a:p>
        </p:txBody>
      </p:sp>
      <p:sp>
        <p:nvSpPr>
          <p:cNvPr id="7"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962895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5"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extLst>
      <p:ext uri="{BB962C8B-B14F-4D97-AF65-F5344CB8AC3E}">
        <p14:creationId xmlns:p14="http://schemas.microsoft.com/office/powerpoint/2010/main" val="149382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a:prstGeom prst="rect">
            <a:avLst/>
          </a:prstGeom>
        </p:spPr>
        <p:txBody>
          <a:bodyPr/>
          <a:lstStyle/>
          <a:p>
            <a:pPr lvl="0"/>
            <a:r>
              <a:rPr lang="en-US" noProof="0" dirty="0"/>
              <a:t>Click icon to add chart</a:t>
            </a:r>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36491"/>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398D0AE-D7B9-4F7A-B5E6-EBC9CDB0569D}" type="slidenum">
              <a:rPr lang="en-US" smtClean="0"/>
              <a:pPr>
                <a:defRPr/>
              </a:pPr>
              <a:t>‹#›</a:t>
            </a:fld>
            <a:endParaRPr lang="en-US" dirty="0"/>
          </a:p>
        </p:txBody>
      </p:sp>
      <p:sp>
        <p:nvSpPr>
          <p:cNvPr id="9" name="Text Box 11"/>
          <p:cNvSpPr txBox="1">
            <a:spLocks noChangeArrowheads="1"/>
          </p:cNvSpPr>
          <p:nvPr userDrawn="1"/>
        </p:nvSpPr>
        <p:spPr bwMode="auto">
          <a:xfrm>
            <a:off x="457200" y="6314278"/>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extLst>
      <p:ext uri="{BB962C8B-B14F-4D97-AF65-F5344CB8AC3E}">
        <p14:creationId xmlns:p14="http://schemas.microsoft.com/office/powerpoint/2010/main" val="397049937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18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
        <p:nvSpPr>
          <p:cNvPr id="8"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225080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extLst>
      <p:ext uri="{BB962C8B-B14F-4D97-AF65-F5344CB8AC3E}">
        <p14:creationId xmlns:p14="http://schemas.microsoft.com/office/powerpoint/2010/main" val="885171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950362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C6B0C3-FC97-4666-B210-7D3D244D68FC}" type="slidenum">
              <a:rPr lang="en-US" smtClean="0"/>
              <a:pPr/>
              <a:t>‹#›</a:t>
            </a:fld>
            <a:endParaRPr lang="en-US" dirty="0"/>
          </a:p>
        </p:txBody>
      </p:sp>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2604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BC27517-4AE6-44AE-A643-BBC2D420D13D}" type="slidenum">
              <a:rPr lang="en-US" smtClean="0"/>
              <a:pPr>
                <a:defRPr/>
              </a:pPr>
              <a:t>‹#›</a:t>
            </a:fld>
            <a:endParaRPr lang="en-US" dirty="0"/>
          </a:p>
        </p:txBody>
      </p:sp>
    </p:spTree>
    <p:extLst>
      <p:ext uri="{BB962C8B-B14F-4D97-AF65-F5344CB8AC3E}">
        <p14:creationId xmlns:p14="http://schemas.microsoft.com/office/powerpoint/2010/main" val="30630042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image" Target="../media/image7.jpeg"/><Relationship Id="rId4" Type="http://schemas.openxmlformats.org/officeDocument/2006/relationships/slideLayout" Target="../slideLayouts/slideLayout6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10.jp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8.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914400" y="2667000"/>
            <a:ext cx="7315200" cy="19812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4"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9" r:id="rId7"/>
    <p:sldLayoutId id="2147484290" r:id="rId8"/>
    <p:sldLayoutId id="2147484291" r:id="rId9"/>
    <p:sldLayoutId id="2147484379" r:id="rId10"/>
    <p:sldLayoutId id="2147484380" r:id="rId11"/>
  </p:sldLayoutIdLst>
  <p:transition/>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Box 11"/>
          <p:cNvSpPr txBox="1">
            <a:spLocks noChangeArrowheads="1"/>
          </p:cNvSpPr>
          <p:nvPr userDrawn="1"/>
        </p:nvSpPr>
        <p:spPr bwMode="auto">
          <a:xfrm>
            <a:off x="519112" y="6276974"/>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10" r:id="rId12"/>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3"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914400" y="2667000"/>
            <a:ext cx="7315200" cy="19812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4"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62" r:id="rId12"/>
    <p:sldLayoutId id="2147484364" r:id="rId13"/>
    <p:sldLayoutId id="2147484374" r:id="rId14"/>
    <p:sldLayoutId id="2147484375" r:id="rId15"/>
    <p:sldLayoutId id="2147484376" r:id="rId16"/>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1027" name="Rectangle 3"/>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Times New Roman" pitchFamily="18" charset="0"/>
                <a:ea typeface="+mn-ea"/>
                <a:cs typeface="+mn-cs"/>
              </a:defRPr>
            </a:lvl1pPr>
          </a:lstStyle>
          <a:p>
            <a:pPr eaLnBrk="1" hangingPunct="1">
              <a:defRPr/>
            </a:pPr>
            <a:endParaRPr lang="en-US" dirty="0">
              <a:solidFill>
                <a:srgbClr val="000000"/>
              </a:solidFill>
            </a:endParaRPr>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mn-ea"/>
                <a:cs typeface="+mn-cs"/>
              </a:defRPr>
            </a:lvl1pPr>
          </a:lstStyle>
          <a:p>
            <a:pPr eaLnBrk="1" hangingPunct="1">
              <a:defRPr/>
            </a:pPr>
            <a:endParaRPr lang="en-US" dirty="0">
              <a:solidFill>
                <a:srgbClr val="000000"/>
              </a:solidFill>
            </a:endParaRPr>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Times New Roman" pitchFamily="18" charset="0"/>
                <a:ea typeface="ＭＳ Ｐゴシック" charset="-128"/>
                <a:cs typeface="+mn-cs"/>
              </a:defRPr>
            </a:lvl1pPr>
          </a:lstStyle>
          <a:p>
            <a:pPr eaLnBrk="1" hangingPunct="1">
              <a:defRPr/>
            </a:pPr>
            <a:fld id="{39A5BB72-630E-47F1-A6A3-439DC9930CC9}" type="slidenum">
              <a:rPr lang="en-US">
                <a:solidFill>
                  <a:srgbClr val="FFFFFF"/>
                </a:solidFill>
              </a:rPr>
              <a:pPr eaLnBrk="1" hangingPunct="1">
                <a:defRPr/>
              </a:pPr>
              <a:t>‹#›</a:t>
            </a:fld>
            <a:endParaRPr lang="en-US" dirty="0">
              <a:solidFill>
                <a:srgbClr val="FFFFFF"/>
              </a:solidFill>
            </a:endParaRPr>
          </a:p>
        </p:txBody>
      </p:sp>
      <p:sp>
        <p:nvSpPr>
          <p:cNvPr id="1031" name="Rectangle 7"/>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1032"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538CEC35-879B-41F3-8BEE-F5B44DCE443B}"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1033" name="Group 9"/>
          <p:cNvGrpSpPr>
            <a:grpSpLocks/>
          </p:cNvGrpSpPr>
          <p:nvPr/>
        </p:nvGrpSpPr>
        <p:grpSpPr bwMode="auto">
          <a:xfrm>
            <a:off x="5708650" y="6124575"/>
            <a:ext cx="2047875" cy="661988"/>
            <a:chOff x="3596" y="3858"/>
            <a:chExt cx="1290" cy="417"/>
          </a:xfrm>
        </p:grpSpPr>
        <p:pic>
          <p:nvPicPr>
            <p:cNvPr id="1034" name="Picture 10" descr="NEW FAA LOGO"/>
            <p:cNvPicPr>
              <a:picLocks noChangeAspect="1" noChangeArrowheads="1"/>
            </p:cNvPicPr>
            <p:nvPr userDrawn="1"/>
          </p:nvPicPr>
          <p:blipFill>
            <a:blip r:embed="rId10"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Tree>
    <p:extLst>
      <p:ext uri="{BB962C8B-B14F-4D97-AF65-F5344CB8AC3E}">
        <p14:creationId xmlns:p14="http://schemas.microsoft.com/office/powerpoint/2010/main" val="1828058516"/>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Lst>
  <p:txStyles>
    <p:titleStyle>
      <a:lvl1pPr algn="l" rtl="0" eaLnBrk="0" fontAlgn="base" hangingPunct="0">
        <a:spcBef>
          <a:spcPct val="0"/>
        </a:spcBef>
        <a:spcAft>
          <a:spcPct val="0"/>
        </a:spcAft>
        <a:defRPr sz="2800" b="1">
          <a:solidFill>
            <a:srgbClr val="1D2F68"/>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ＭＳ Ｐゴシック"/>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ＭＳ Ｐゴシック"/>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914400" y="1828803"/>
            <a:ext cx="7315200" cy="4267199"/>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228635069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Lst>
  <p:hf hdr="0" ftr="0" dt="0"/>
  <p:txStyles>
    <p:titleStyle>
      <a:lvl1pPr algn="l" defTabSz="685800" rtl="0" eaLnBrk="1" latinLnBrk="0" hangingPunct="1">
        <a:spcBef>
          <a:spcPct val="0"/>
        </a:spcBef>
        <a:buNone/>
        <a:defRPr sz="3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257175" indent="-257175" algn="l" defTabSz="685800" rtl="0" eaLnBrk="1" latinLnBrk="0" hangingPunct="1">
        <a:lnSpc>
          <a:spcPct val="107000"/>
        </a:lnSpc>
        <a:spcBef>
          <a:spcPts val="600"/>
        </a:spcBef>
        <a:spcAft>
          <a:spcPts val="0"/>
        </a:spcAft>
        <a:buFont typeface="Arial" pitchFamily="34" charset="0"/>
        <a:buChar char="•"/>
        <a:defRPr sz="2700" kern="1200">
          <a:solidFill>
            <a:schemeClr val="bg1"/>
          </a:solidFill>
          <a:effectLst>
            <a:outerShdw blurRad="50800" dist="38100" dir="2700000" algn="tl" rotWithShape="0">
              <a:prstClr val="black">
                <a:alpha val="40000"/>
              </a:prstClr>
            </a:outerShdw>
          </a:effectLst>
          <a:latin typeface="+mn-lt"/>
          <a:ea typeface="+mn-ea"/>
          <a:cs typeface="+mn-cs"/>
        </a:defRPr>
      </a:lvl1pPr>
      <a:lvl2pPr marL="557213" indent="-214313" algn="l" defTabSz="685800" rtl="0" eaLnBrk="1" latinLnBrk="0" hangingPunct="1">
        <a:spcBef>
          <a:spcPts val="6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2pPr>
      <a:lvl3pPr marL="857250" indent="-171450" algn="l" defTabSz="685800" rtl="0" eaLnBrk="1" latinLnBrk="0" hangingPunct="1">
        <a:spcBef>
          <a:spcPct val="20000"/>
        </a:spcBef>
        <a:spcAft>
          <a:spcPts val="0"/>
        </a:spcAft>
        <a:buFont typeface="Arial" pitchFamily="34" charset="0"/>
        <a:buChar char="•"/>
        <a:defRPr sz="2100" kern="1200">
          <a:solidFill>
            <a:schemeClr val="bg1"/>
          </a:solidFill>
          <a:effectLst>
            <a:outerShdw blurRad="50800" dist="38100" dir="2700000" algn="tl" rotWithShape="0">
              <a:prstClr val="black">
                <a:alpha val="40000"/>
              </a:prstClr>
            </a:outerShdw>
          </a:effectLst>
          <a:latin typeface="+mn-lt"/>
          <a:ea typeface="+mn-ea"/>
          <a:cs typeface="+mn-cs"/>
        </a:defRPr>
      </a:lvl3pPr>
      <a:lvl4pPr marL="1200150" indent="-171450" algn="l" defTabSz="685800" rtl="0" eaLnBrk="1" latinLnBrk="0" hangingPunct="1">
        <a:spcBef>
          <a:spcPct val="20000"/>
        </a:spcBef>
        <a:spcAft>
          <a:spcPts val="0"/>
        </a:spcAft>
        <a:buFont typeface="Arial" pitchFamily="34" charset="0"/>
        <a:buChar char="•"/>
        <a:defRPr sz="1800" kern="1200">
          <a:solidFill>
            <a:schemeClr val="bg1"/>
          </a:solidFill>
          <a:effectLst>
            <a:outerShdw blurRad="50800" dist="38100" dir="2700000" algn="tl" rotWithShape="0">
              <a:prstClr val="black">
                <a:alpha val="40000"/>
              </a:prst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bg1"/>
          </a:solidFill>
          <a:effectLst>
            <a:outerShdw blurRad="50800" dist="38100" dir="2700000" algn="tl" rotWithShape="0">
              <a:prstClr val="black">
                <a:alpha val="40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cid:image001.png@01D0ACB3.56518190" TargetMode="External"/><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40.gi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hyperlink" Target="http://stats.stackexchange.com/questions/423/what-is-your-favorite-data-analysis-cartoon" TargetMode="External"/><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62.png"/><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50.xml"/><Relationship Id="rId5" Type="http://schemas.openxmlformats.org/officeDocument/2006/relationships/image" Target="../media/image65.JP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1.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5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hyperlink" Target="http://www.ntsb.gov/locforum" TargetMode="External"/><Relationship Id="rId2" Type="http://schemas.openxmlformats.org/officeDocument/2006/relationships/hyperlink" Target="http://www.ntsb.gov/" TargetMode="External"/><Relationship Id="rId1" Type="http://schemas.openxmlformats.org/officeDocument/2006/relationships/slideLayout" Target="../slideLayouts/slideLayout51.xml"/><Relationship Id="rId5" Type="http://schemas.openxmlformats.org/officeDocument/2006/relationships/hyperlink" Target="mailto:paul.suffern@ntsb.gov" TargetMode="External"/><Relationship Id="rId4" Type="http://schemas.openxmlformats.org/officeDocument/2006/relationships/hyperlink" Target="https://www.ntsb.gov/news/events/Pages/2018-loc-rt.aspx"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19.gif"/><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gif"/><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3.jpeg"/><Relationship Id="rId5" Type="http://schemas.openxmlformats.org/officeDocument/2006/relationships/image" Target="../media/image22.gif"/><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895600"/>
            <a:ext cx="7315200" cy="1066800"/>
          </a:xfrm>
          <a:noFill/>
        </p:spPr>
        <p:txBody>
          <a:bodyPr>
            <a:noAutofit/>
          </a:bodyPr>
          <a:lstStyle/>
          <a:p>
            <a:r>
              <a:rPr lang="en-US" sz="3200" dirty="0"/>
              <a:t>General Aviation Weather-Related Accidents, LOC, and Lessons Learned Therein</a:t>
            </a:r>
            <a:endParaRPr lang="en-US" sz="3200" dirty="0">
              <a:solidFill>
                <a:srgbClr val="FF0000"/>
              </a:solidFill>
              <a:effectLst>
                <a:outerShdw blurRad="38100" dist="38100" dir="2700000" algn="tl">
                  <a:srgbClr val="000000">
                    <a:alpha val="43137"/>
                  </a:srgbClr>
                </a:outerShdw>
              </a:effectLst>
              <a:highlight>
                <a:srgbClr val="00FF00"/>
              </a:highlight>
            </a:endParaRPr>
          </a:p>
        </p:txBody>
      </p:sp>
      <p:sp>
        <p:nvSpPr>
          <p:cNvPr id="6" name="Text Placeholder 5"/>
          <p:cNvSpPr>
            <a:spLocks noGrp="1"/>
          </p:cNvSpPr>
          <p:nvPr>
            <p:ph type="body" sz="quarter" idx="11"/>
          </p:nvPr>
        </p:nvSpPr>
        <p:spPr/>
        <p:txBody>
          <a:bodyPr>
            <a:noAutofit/>
          </a:bodyPr>
          <a:lstStyle/>
          <a:p>
            <a:pPr>
              <a:buNone/>
            </a:pPr>
            <a:r>
              <a:rPr lang="en-US" sz="2400" dirty="0"/>
              <a:t>Paul Suffern</a:t>
            </a:r>
          </a:p>
          <a:p>
            <a:pPr>
              <a:buNone/>
            </a:pPr>
            <a:r>
              <a:rPr lang="en-US" sz="2400" dirty="0"/>
              <a:t>NTSB Meteorologist</a:t>
            </a:r>
          </a:p>
        </p:txBody>
      </p:sp>
    </p:spTree>
    <p:extLst>
      <p:ext uri="{BB962C8B-B14F-4D97-AF65-F5344CB8AC3E}">
        <p14:creationId xmlns:p14="http://schemas.microsoft.com/office/powerpoint/2010/main" val="143726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IRMETs, SIGMETs and CWAs valid at the accident time (at 1000 PDT)">
            <a:extLst>
              <a:ext uri="{FF2B5EF4-FFF2-40B4-BE49-F238E27FC236}">
                <a16:creationId xmlns:a16="http://schemas.microsoft.com/office/drawing/2014/main" id="{AB17574C-F75E-4C79-AE8B-9C5ADF585981}"/>
              </a:ext>
            </a:extLst>
          </p:cNvPr>
          <p:cNvPicPr/>
          <p:nvPr/>
        </p:nvPicPr>
        <p:blipFill>
          <a:blip r:embed="rId3">
            <a:extLst>
              <a:ext uri="{28A0092B-C50C-407E-A947-70E740481C1C}">
                <a14:useLocalDpi xmlns:a14="http://schemas.microsoft.com/office/drawing/2010/main" val="0"/>
              </a:ext>
            </a:extLst>
          </a:blip>
          <a:stretch>
            <a:fillRect/>
          </a:stretch>
        </p:blipFill>
        <p:spPr>
          <a:xfrm>
            <a:off x="647700" y="0"/>
            <a:ext cx="7848600" cy="6705600"/>
          </a:xfrm>
          <a:prstGeom prst="rect">
            <a:avLst/>
          </a:prstGeom>
        </p:spPr>
      </p:pic>
      <p:cxnSp>
        <p:nvCxnSpPr>
          <p:cNvPr id="3" name="Straight Arrow Connector 2"/>
          <p:cNvCxnSpPr>
            <a:cxnSpLocks/>
          </p:cNvCxnSpPr>
          <p:nvPr/>
        </p:nvCxnSpPr>
        <p:spPr>
          <a:xfrm flipV="1">
            <a:off x="1828800" y="2994689"/>
            <a:ext cx="1981200" cy="10400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 Box 118"/>
          <p:cNvSpPr txBox="1">
            <a:spLocks noChangeArrowheads="1"/>
          </p:cNvSpPr>
          <p:nvPr/>
        </p:nvSpPr>
        <p:spPr bwMode="auto">
          <a:xfrm>
            <a:off x="1219200" y="3863311"/>
            <a:ext cx="1425575" cy="342900"/>
          </a:xfrm>
          <a:prstGeom prst="rect">
            <a:avLst/>
          </a:prstGeom>
          <a:solidFill>
            <a:schemeClr val="bg1">
              <a:lumMod val="100000"/>
              <a:lumOff val="0"/>
            </a:schemeClr>
          </a:solidFill>
          <a:ln w="57150">
            <a:solidFill>
              <a:schemeClr val="tx1"/>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600" b="1" dirty="0">
                <a:effectLst/>
                <a:latin typeface="Times New Roman"/>
                <a:ea typeface="Times New Roman"/>
              </a:rPr>
              <a:t>Accident site</a:t>
            </a:r>
          </a:p>
        </p:txBody>
      </p:sp>
      <p:sp>
        <p:nvSpPr>
          <p:cNvPr id="14" name="Oval 13">
            <a:extLst>
              <a:ext uri="{FF2B5EF4-FFF2-40B4-BE49-F238E27FC236}">
                <a16:creationId xmlns:a16="http://schemas.microsoft.com/office/drawing/2014/main" id="{62F3FCFE-51DE-4B75-B813-68FCEF3507EA}"/>
              </a:ext>
            </a:extLst>
          </p:cNvPr>
          <p:cNvSpPr/>
          <p:nvPr/>
        </p:nvSpPr>
        <p:spPr>
          <a:xfrm>
            <a:off x="3810000" y="2286000"/>
            <a:ext cx="838200" cy="762000"/>
          </a:xfrm>
          <a:prstGeom prst="ellipse">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31980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from the accident scene looking northeastward with the accident wreckage marked (red circle). The image showed a portion of the  grass laying flat on the ground with the emergency personnel vehicles and accident wreckage in the background">
            <a:extLst>
              <a:ext uri="{FF2B5EF4-FFF2-40B4-BE49-F238E27FC236}">
                <a16:creationId xmlns:a16="http://schemas.microsoft.com/office/drawing/2014/main" id="{2B4B2850-67E0-4BF6-81E2-13789CB6E02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7700" y="76200"/>
            <a:ext cx="7848600" cy="6096000"/>
          </a:xfrm>
          <a:prstGeom prst="rect">
            <a:avLst/>
          </a:prstGeom>
        </p:spPr>
      </p:pic>
      <p:sp>
        <p:nvSpPr>
          <p:cNvPr id="12" name="Oval 11">
            <a:extLst>
              <a:ext uri="{FF2B5EF4-FFF2-40B4-BE49-F238E27FC236}">
                <a16:creationId xmlns:a16="http://schemas.microsoft.com/office/drawing/2014/main" id="{CF164939-5F1A-403E-AC1B-D56EA107386F}"/>
              </a:ext>
            </a:extLst>
          </p:cNvPr>
          <p:cNvSpPr>
            <a:spLocks noChangeArrowheads="1"/>
          </p:cNvSpPr>
          <p:nvPr/>
        </p:nvSpPr>
        <p:spPr bwMode="auto">
          <a:xfrm>
            <a:off x="838200" y="1066800"/>
            <a:ext cx="1133475" cy="609600"/>
          </a:xfrm>
          <a:prstGeom prst="ellipse">
            <a:avLst/>
          </a:prstGeom>
          <a:noFill/>
          <a:ln w="38100">
            <a:solidFill>
              <a:srgbClr val="FF0000"/>
            </a:solidFill>
            <a:round/>
            <a:headEnd/>
            <a:tailEnd/>
          </a:ln>
          <a:extLst>
            <a:ext uri="{909E8E84-426E-40DD-AFC4-6F175D3DCCD1}">
              <a14:hiddenFill xmlns:a14="http://schemas.microsoft.com/office/drawing/2010/main">
                <a:solidFill>
                  <a:schemeClr val="tx1">
                    <a:lumMod val="100000"/>
                    <a:lumOff val="0"/>
                  </a:schemeClr>
                </a:solidFill>
              </a14:hiddenFill>
            </a:ext>
          </a:extLst>
        </p:spPr>
        <p:txBody>
          <a:bodyPr rot="0" vert="horz" wrap="square" lIns="91440" tIns="45720" rIns="91440" bIns="45720" anchor="t" anchorCtr="0" upright="1">
            <a:noAutofit/>
          </a:bodyPr>
          <a:lstStyle/>
          <a:p>
            <a:endParaRPr lang="en-US" dirty="0"/>
          </a:p>
        </p:txBody>
      </p:sp>
      <p:sp>
        <p:nvSpPr>
          <p:cNvPr id="14" name="Text Box 26">
            <a:extLst>
              <a:ext uri="{FF2B5EF4-FFF2-40B4-BE49-F238E27FC236}">
                <a16:creationId xmlns:a16="http://schemas.microsoft.com/office/drawing/2014/main" id="{76020648-319D-4903-A22D-1404EFADED3F}"/>
              </a:ext>
            </a:extLst>
          </p:cNvPr>
          <p:cNvSpPr txBox="1">
            <a:spLocks noChangeArrowheads="1"/>
          </p:cNvSpPr>
          <p:nvPr/>
        </p:nvSpPr>
        <p:spPr bwMode="auto">
          <a:xfrm>
            <a:off x="1115060" y="1876425"/>
            <a:ext cx="1466850" cy="304800"/>
          </a:xfrm>
          <a:prstGeom prst="rect">
            <a:avLst/>
          </a:prstGeom>
          <a:solidFill>
            <a:srgbClr val="FFFFFF"/>
          </a:solidFill>
          <a:ln w="38100">
            <a:solidFill>
              <a:srgbClr val="FF0000"/>
            </a:solidFill>
            <a:miter lim="800000"/>
            <a:headEnd/>
            <a:tailEnd/>
          </a:ln>
        </p:spPr>
        <p:txBody>
          <a:bodyPr rot="0" vert="horz" wrap="square" lIns="91440" tIns="45720" rIns="91440" bIns="45720" anchor="t" anchorCtr="0" upright="1">
            <a:spAutoFit/>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Accident wreckage</a:t>
            </a:r>
          </a:p>
        </p:txBody>
      </p:sp>
      <p:pic>
        <p:nvPicPr>
          <p:cNvPr id="15" name="Picture 14" descr="Image from the accident scene looking northeastward with the accident wreckage marked (red circle). The image showed a portion of the  grass laying flat on the ground with the emergency personnel vehicles and accident wreckage in the background">
            <a:extLst>
              <a:ext uri="{FF2B5EF4-FFF2-40B4-BE49-F238E27FC236}">
                <a16:creationId xmlns:a16="http://schemas.microsoft.com/office/drawing/2014/main" id="{B27947C0-CD30-490E-9FA5-7D1C38F52D9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7700" y="76200"/>
            <a:ext cx="7848600" cy="6096000"/>
          </a:xfrm>
          <a:prstGeom prst="rect">
            <a:avLst/>
          </a:prstGeom>
        </p:spPr>
      </p:pic>
      <p:sp>
        <p:nvSpPr>
          <p:cNvPr id="16" name="Oval 15">
            <a:extLst>
              <a:ext uri="{FF2B5EF4-FFF2-40B4-BE49-F238E27FC236}">
                <a16:creationId xmlns:a16="http://schemas.microsoft.com/office/drawing/2014/main" id="{6C1C5691-4199-402F-B58F-46601DD089FC}"/>
              </a:ext>
            </a:extLst>
          </p:cNvPr>
          <p:cNvSpPr>
            <a:spLocks noChangeArrowheads="1"/>
          </p:cNvSpPr>
          <p:nvPr/>
        </p:nvSpPr>
        <p:spPr bwMode="auto">
          <a:xfrm>
            <a:off x="3733800" y="381000"/>
            <a:ext cx="1133475" cy="609600"/>
          </a:xfrm>
          <a:prstGeom prst="ellipse">
            <a:avLst/>
          </a:prstGeom>
          <a:noFill/>
          <a:ln w="38100">
            <a:solidFill>
              <a:srgbClr val="FF0000"/>
            </a:solidFill>
            <a:round/>
            <a:headEnd/>
            <a:tailEnd/>
          </a:ln>
          <a:extLst>
            <a:ext uri="{909E8E84-426E-40DD-AFC4-6F175D3DCCD1}">
              <a14:hiddenFill xmlns:a14="http://schemas.microsoft.com/office/drawing/2010/main">
                <a:solidFill>
                  <a:schemeClr val="tx1">
                    <a:lumMod val="100000"/>
                    <a:lumOff val="0"/>
                  </a:schemeClr>
                </a:solidFill>
              </a14:hiddenFill>
            </a:ext>
          </a:extLst>
        </p:spPr>
        <p:txBody>
          <a:bodyPr rot="0" vert="horz" wrap="square" lIns="91440" tIns="45720" rIns="91440" bIns="45720" anchor="t" anchorCtr="0" upright="1">
            <a:noAutofit/>
          </a:bodyPr>
          <a:lstStyle/>
          <a:p>
            <a:endParaRPr lang="en-US" dirty="0"/>
          </a:p>
        </p:txBody>
      </p:sp>
      <p:sp>
        <p:nvSpPr>
          <p:cNvPr id="18" name="Text Box 26">
            <a:extLst>
              <a:ext uri="{FF2B5EF4-FFF2-40B4-BE49-F238E27FC236}">
                <a16:creationId xmlns:a16="http://schemas.microsoft.com/office/drawing/2014/main" id="{B493838A-D878-4346-A3C7-6A317987D2FA}"/>
              </a:ext>
            </a:extLst>
          </p:cNvPr>
          <p:cNvSpPr txBox="1">
            <a:spLocks noChangeArrowheads="1"/>
          </p:cNvSpPr>
          <p:nvPr/>
        </p:nvSpPr>
        <p:spPr bwMode="auto">
          <a:xfrm>
            <a:off x="4010660" y="1190625"/>
            <a:ext cx="1466850" cy="304800"/>
          </a:xfrm>
          <a:prstGeom prst="rect">
            <a:avLst/>
          </a:prstGeom>
          <a:solidFill>
            <a:srgbClr val="FFFFFF"/>
          </a:solidFill>
          <a:ln w="38100">
            <a:solidFill>
              <a:srgbClr val="FF0000"/>
            </a:solidFill>
            <a:miter lim="800000"/>
            <a:headEnd/>
            <a:tailEnd/>
          </a:ln>
        </p:spPr>
        <p:txBody>
          <a:bodyPr rot="0" vert="horz" wrap="square" lIns="91440" tIns="45720" rIns="91440" bIns="45720" anchor="t" anchorCtr="0" upright="1">
            <a:spAutoFit/>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Accident wreckage</a:t>
            </a:r>
          </a:p>
        </p:txBody>
      </p:sp>
      <p:pic>
        <p:nvPicPr>
          <p:cNvPr id="21" name="Picture 20">
            <a:extLst>
              <a:ext uri="{FF2B5EF4-FFF2-40B4-BE49-F238E27FC236}">
                <a16:creationId xmlns:a16="http://schemas.microsoft.com/office/drawing/2014/main" id="{119F257F-2957-46B9-B0F8-87FFD58D3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86563"/>
            <a:ext cx="9143853" cy="6271437"/>
          </a:xfrm>
          <a:prstGeom prst="rect">
            <a:avLst/>
          </a:prstGeom>
        </p:spPr>
      </p:pic>
      <p:pic>
        <p:nvPicPr>
          <p:cNvPr id="22" name="Picture 21" descr="Cross section of a thunderstorm showing the cold air outflow and gust front">
            <a:extLst>
              <a:ext uri="{FF2B5EF4-FFF2-40B4-BE49-F238E27FC236}">
                <a16:creationId xmlns:a16="http://schemas.microsoft.com/office/drawing/2014/main" id="{C5324A33-2401-46D1-A321-DC0B55F577DA}"/>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0" y="0"/>
            <a:ext cx="9143852" cy="6400800"/>
          </a:xfrm>
          <a:prstGeom prst="rect">
            <a:avLst/>
          </a:prstGeom>
          <a:noFill/>
          <a:ln>
            <a:noFill/>
          </a:ln>
        </p:spPr>
      </p:pic>
    </p:spTree>
    <p:extLst>
      <p:ext uri="{BB962C8B-B14F-4D97-AF65-F5344CB8AC3E}">
        <p14:creationId xmlns:p14="http://schemas.microsoft.com/office/powerpoint/2010/main" val="3477871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207CE-E088-47A0-8AB7-7F5AC9AD2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44" y="0"/>
            <a:ext cx="8577311" cy="6553200"/>
          </a:xfrm>
          <a:prstGeom prst="rect">
            <a:avLst/>
          </a:prstGeom>
        </p:spPr>
      </p:pic>
      <p:pic>
        <p:nvPicPr>
          <p:cNvPr id="6" name="Picture 5">
            <a:extLst>
              <a:ext uri="{FF2B5EF4-FFF2-40B4-BE49-F238E27FC236}">
                <a16:creationId xmlns:a16="http://schemas.microsoft.com/office/drawing/2014/main" id="{89565047-E13C-400C-82A5-E8530611B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52" y="-1"/>
            <a:ext cx="8574103" cy="6629565"/>
          </a:xfrm>
          <a:prstGeom prst="rect">
            <a:avLst/>
          </a:prstGeom>
        </p:spPr>
      </p:pic>
    </p:spTree>
    <p:extLst>
      <p:ext uri="{BB962C8B-B14F-4D97-AF65-F5344CB8AC3E}">
        <p14:creationId xmlns:p14="http://schemas.microsoft.com/office/powerpoint/2010/main" val="2580356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315200" cy="1066800"/>
          </a:xfrm>
        </p:spPr>
        <p:txBody>
          <a:bodyPr>
            <a:normAutofit fontScale="90000"/>
          </a:bodyPr>
          <a:lstStyle/>
          <a:p>
            <a:pPr>
              <a:defRPr/>
            </a:pPr>
            <a:r>
              <a:rPr lang="en-US" dirty="0"/>
              <a:t>WPR17FA045</a:t>
            </a:r>
            <a:br>
              <a:rPr lang="en-US" dirty="0"/>
            </a:br>
            <a:r>
              <a:rPr lang="en-US" sz="3200" dirty="0">
                <a:effectLst>
                  <a:outerShdw blurRad="38100" dist="38100" dir="2700000" algn="tl">
                    <a:srgbClr val="000000">
                      <a:alpha val="43137"/>
                    </a:srgbClr>
                  </a:outerShdw>
                </a:effectLst>
              </a:rPr>
              <a:t>Cessna T210K, N272EF</a:t>
            </a:r>
            <a:br>
              <a:rPr lang="en-US" sz="31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Payson, Arizona</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January 2017</a:t>
            </a:r>
            <a:br>
              <a:rPr lang="en-US" dirty="0"/>
            </a:br>
            <a:endParaRPr lang="en-US" dirty="0"/>
          </a:p>
        </p:txBody>
      </p:sp>
      <p:sp>
        <p:nvSpPr>
          <p:cNvPr id="84995" name="Content Placeholder 5"/>
          <p:cNvSpPr>
            <a:spLocks noGrp="1"/>
          </p:cNvSpPr>
          <p:nvPr>
            <p:ph sz="half" idx="2"/>
          </p:nvPr>
        </p:nvSpPr>
        <p:spPr>
          <a:xfrm>
            <a:off x="4825749" y="1371600"/>
            <a:ext cx="4191000" cy="3952875"/>
          </a:xfrm>
        </p:spPr>
        <p:txBody>
          <a:bodyPr>
            <a:normAutofit/>
          </a:bodyPr>
          <a:lstStyle/>
          <a:p>
            <a:r>
              <a:rPr lang="en-US" sz="2100" dirty="0"/>
              <a:t>VFR Part 91 flight for family vacation</a:t>
            </a:r>
          </a:p>
          <a:p>
            <a:r>
              <a:rPr lang="en-US" sz="2100" dirty="0"/>
              <a:t>Pilot, &gt;295 hrs, all VFR</a:t>
            </a:r>
          </a:p>
          <a:p>
            <a:r>
              <a:rPr lang="en-US" sz="2100" dirty="0"/>
              <a:t>Scottsdale, Arizona to Telluride, Colorado</a:t>
            </a:r>
          </a:p>
          <a:p>
            <a:r>
              <a:rPr lang="en-US" sz="2100" dirty="0"/>
              <a:t>No ForeFlight weather briefing request.. but did enter KSDL to KTEX route</a:t>
            </a:r>
          </a:p>
          <a:p>
            <a:r>
              <a:rPr lang="en-US" sz="2100" dirty="0"/>
              <a:t>4-Fatal</a:t>
            </a:r>
          </a:p>
        </p:txBody>
      </p:sp>
      <p:sp>
        <p:nvSpPr>
          <p:cNvPr id="84997" name="TextBox 4"/>
          <p:cNvSpPr txBox="1">
            <a:spLocks noChangeArrowheads="1"/>
          </p:cNvSpPr>
          <p:nvPr/>
        </p:nvSpPr>
        <p:spPr bwMode="auto">
          <a:xfrm>
            <a:off x="266700" y="5324475"/>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solidFill>
                  <a:srgbClr val="FFFF00"/>
                </a:solidFill>
              </a:rPr>
              <a:t>METAR KPAN 021635Z AUTO VRB04G10KT 10SM OVC003 02/01 A3011 RMK AO2=</a:t>
            </a:r>
            <a:endParaRPr lang="en-US" dirty="0">
              <a:solidFill>
                <a:srgbClr val="FFFF00"/>
              </a:solidFill>
            </a:endParaRPr>
          </a:p>
        </p:txBody>
      </p:sp>
      <p:pic>
        <p:nvPicPr>
          <p:cNvPr id="4" name="Picture 3">
            <a:extLst>
              <a:ext uri="{FF2B5EF4-FFF2-40B4-BE49-F238E27FC236}">
                <a16:creationId xmlns:a16="http://schemas.microsoft.com/office/drawing/2014/main" id="{95A4B434-B7EF-4AC6-842E-45FB549B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09800"/>
            <a:ext cx="4015339" cy="3011504"/>
          </a:xfrm>
          <a:prstGeom prst="rect">
            <a:avLst/>
          </a:prstGeom>
        </p:spPr>
      </p:pic>
    </p:spTree>
    <p:extLst>
      <p:ext uri="{BB962C8B-B14F-4D97-AF65-F5344CB8AC3E}">
        <p14:creationId xmlns:p14="http://schemas.microsoft.com/office/powerpoint/2010/main" val="3501205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WS Surface Analysis Chart for 1100 MST with the accident site marked">
            <a:extLst>
              <a:ext uri="{FF2B5EF4-FFF2-40B4-BE49-F238E27FC236}">
                <a16:creationId xmlns:a16="http://schemas.microsoft.com/office/drawing/2014/main" id="{4406687C-32CB-4F1E-A286-DA81E92ED778}"/>
              </a:ext>
            </a:extLst>
          </p:cNvPr>
          <p:cNvPicPr/>
          <p:nvPr/>
        </p:nvPicPr>
        <p:blipFill>
          <a:blip r:embed="rId3">
            <a:extLst>
              <a:ext uri="{28A0092B-C50C-407E-A947-70E740481C1C}">
                <a14:useLocalDpi xmlns:a14="http://schemas.microsoft.com/office/drawing/2010/main" val="0"/>
              </a:ext>
            </a:extLst>
          </a:blip>
          <a:stretch>
            <a:fillRect/>
          </a:stretch>
        </p:blipFill>
        <p:spPr>
          <a:xfrm>
            <a:off x="634311" y="152400"/>
            <a:ext cx="7875378" cy="5867400"/>
          </a:xfrm>
          <a:prstGeom prst="rect">
            <a:avLst/>
          </a:prstGeom>
        </p:spPr>
      </p:pic>
      <p:cxnSp>
        <p:nvCxnSpPr>
          <p:cNvPr id="12" name="AutoShape 25">
            <a:extLst>
              <a:ext uri="{FF2B5EF4-FFF2-40B4-BE49-F238E27FC236}">
                <a16:creationId xmlns:a16="http://schemas.microsoft.com/office/drawing/2014/main" id="{D9FCB971-789A-4A83-A014-6114621AC084}"/>
              </a:ext>
            </a:extLst>
          </p:cNvPr>
          <p:cNvCxnSpPr>
            <a:cxnSpLocks noChangeShapeType="1"/>
          </p:cNvCxnSpPr>
          <p:nvPr/>
        </p:nvCxnSpPr>
        <p:spPr bwMode="auto">
          <a:xfrm>
            <a:off x="1905000" y="2933700"/>
            <a:ext cx="2324555" cy="838201"/>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3" name="Text Box 26">
            <a:extLst>
              <a:ext uri="{FF2B5EF4-FFF2-40B4-BE49-F238E27FC236}">
                <a16:creationId xmlns:a16="http://schemas.microsoft.com/office/drawing/2014/main" id="{C732EF99-9819-4B51-8D28-A6FA3CFA81EA}"/>
              </a:ext>
            </a:extLst>
          </p:cNvPr>
          <p:cNvSpPr txBox="1">
            <a:spLocks noChangeArrowheads="1"/>
          </p:cNvSpPr>
          <p:nvPr/>
        </p:nvSpPr>
        <p:spPr bwMode="auto">
          <a:xfrm>
            <a:off x="1524000" y="2781300"/>
            <a:ext cx="1165860" cy="304800"/>
          </a:xfrm>
          <a:prstGeom prst="rect">
            <a:avLst/>
          </a:prstGeom>
          <a:solidFill>
            <a:srgbClr val="FFFFFF"/>
          </a:solidFill>
          <a:ln w="38100">
            <a:solidFill>
              <a:srgbClr val="FF0000"/>
            </a:solidFill>
            <a:miter lim="800000"/>
            <a:headEnd/>
            <a:tailEnd/>
          </a:ln>
        </p:spPr>
        <p:txBody>
          <a:bodyPr rot="0" vert="horz" wrap="square" lIns="91440" tIns="45720" rIns="91440" bIns="45720" anchor="t" anchorCtr="0" upright="1">
            <a:spAutoFit/>
          </a:bodyPr>
          <a:lstStyle/>
          <a:p>
            <a:pPr marL="0" marR="0" algn="ctr">
              <a:spcBef>
                <a:spcPts val="0"/>
              </a:spcBef>
              <a:spcAft>
                <a:spcPts val="0"/>
              </a:spcAft>
            </a:pPr>
            <a:r>
              <a:rPr lang="en-US" sz="1200" dirty="0">
                <a:effectLst/>
                <a:latin typeface="Times New Roman"/>
                <a:ea typeface="Times New Roman"/>
              </a:rPr>
              <a:t>Accident site</a:t>
            </a:r>
          </a:p>
        </p:txBody>
      </p:sp>
      <p:sp>
        <p:nvSpPr>
          <p:cNvPr id="15" name="AutoShape 314">
            <a:extLst>
              <a:ext uri="{FF2B5EF4-FFF2-40B4-BE49-F238E27FC236}">
                <a16:creationId xmlns:a16="http://schemas.microsoft.com/office/drawing/2014/main" id="{A12FB6BB-C92F-4920-92CD-4F484FECA40C}"/>
              </a:ext>
            </a:extLst>
          </p:cNvPr>
          <p:cNvSpPr>
            <a:spLocks noChangeArrowheads="1"/>
          </p:cNvSpPr>
          <p:nvPr/>
        </p:nvSpPr>
        <p:spPr bwMode="auto">
          <a:xfrm>
            <a:off x="4229555" y="3597964"/>
            <a:ext cx="304800" cy="228600"/>
          </a:xfrm>
          <a:prstGeom prst="star5">
            <a:avLst/>
          </a:prstGeom>
          <a:solidFill>
            <a:srgbClr val="FF0000"/>
          </a:solidFill>
          <a:ln w="19050">
            <a:solidFill>
              <a:schemeClr val="tx1"/>
            </a:solidFill>
            <a:miter lim="800000"/>
            <a:headEnd/>
            <a:tailEnd/>
          </a:ln>
        </p:spPr>
        <p:txBody>
          <a:bodyPr rot="0" vert="horz" wrap="square" lIns="91440" tIns="45720" rIns="91440" bIns="45720" anchor="t" anchorCtr="0" upright="1">
            <a:noAutofit/>
          </a:bodyPr>
          <a:lstStyle/>
          <a:p>
            <a:endParaRPr lang="en-US" dirty="0"/>
          </a:p>
        </p:txBody>
      </p:sp>
      <p:sp>
        <p:nvSpPr>
          <p:cNvPr id="8" name="Text Box 26">
            <a:extLst>
              <a:ext uri="{FF2B5EF4-FFF2-40B4-BE49-F238E27FC236}">
                <a16:creationId xmlns:a16="http://schemas.microsoft.com/office/drawing/2014/main" id="{5A6AD74C-D80A-4DF9-BAC4-5352483DBB49}"/>
              </a:ext>
            </a:extLst>
          </p:cNvPr>
          <p:cNvSpPr txBox="1">
            <a:spLocks noChangeArrowheads="1"/>
          </p:cNvSpPr>
          <p:nvPr/>
        </p:nvSpPr>
        <p:spPr bwMode="auto">
          <a:xfrm>
            <a:off x="4888832" y="3670257"/>
            <a:ext cx="1165860" cy="276999"/>
          </a:xfrm>
          <a:prstGeom prst="rect">
            <a:avLst/>
          </a:prstGeom>
          <a:solidFill>
            <a:srgbClr val="FFFFFF"/>
          </a:solidFill>
          <a:ln w="38100">
            <a:solidFill>
              <a:schemeClr val="accent1"/>
            </a:solidFill>
            <a:miter lim="800000"/>
            <a:headEnd/>
            <a:tailEnd/>
          </a:ln>
        </p:spPr>
        <p:txBody>
          <a:bodyPr rot="0" vert="horz" wrap="square" lIns="91440" tIns="45720" rIns="91440" bIns="45720" anchor="t" anchorCtr="0" upright="1">
            <a:spAutoFit/>
          </a:bodyPr>
          <a:lstStyle/>
          <a:p>
            <a:pPr marL="0" marR="0" algn="ctr">
              <a:spcBef>
                <a:spcPts val="0"/>
              </a:spcBef>
              <a:spcAft>
                <a:spcPts val="0"/>
              </a:spcAft>
            </a:pPr>
            <a:r>
              <a:rPr lang="en-US" sz="1200" dirty="0">
                <a:effectLst/>
                <a:latin typeface="Times New Roman"/>
                <a:ea typeface="Times New Roman"/>
              </a:rPr>
              <a:t>Flight plan</a:t>
            </a:r>
          </a:p>
        </p:txBody>
      </p:sp>
      <p:cxnSp>
        <p:nvCxnSpPr>
          <p:cNvPr id="9" name="AutoShape 25">
            <a:extLst>
              <a:ext uri="{FF2B5EF4-FFF2-40B4-BE49-F238E27FC236}">
                <a16:creationId xmlns:a16="http://schemas.microsoft.com/office/drawing/2014/main" id="{F513B322-0F38-44BE-9A59-5C359C5DA04A}"/>
              </a:ext>
            </a:extLst>
          </p:cNvPr>
          <p:cNvCxnSpPr>
            <a:cxnSpLocks noChangeShapeType="1"/>
          </p:cNvCxnSpPr>
          <p:nvPr/>
        </p:nvCxnSpPr>
        <p:spPr bwMode="auto">
          <a:xfrm flipV="1">
            <a:off x="4381955" y="2939430"/>
            <a:ext cx="1079032" cy="1139180"/>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E2730300-89DE-41C2-BEE3-0622996FD570}"/>
              </a:ext>
            </a:extLst>
          </p:cNvPr>
          <p:cNvCxnSpPr/>
          <p:nvPr/>
        </p:nvCxnSpPr>
        <p:spPr>
          <a:xfrm flipV="1">
            <a:off x="4038600" y="2514600"/>
            <a:ext cx="1676401" cy="17526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7B5468D-8E3C-4D6C-9CFB-3081BAE8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44000" cy="6362311"/>
          </a:xfrm>
          <a:prstGeom prst="rect">
            <a:avLst/>
          </a:prstGeom>
        </p:spPr>
      </p:pic>
      <p:pic>
        <p:nvPicPr>
          <p:cNvPr id="24" name="Picture 23">
            <a:extLst>
              <a:ext uri="{FF2B5EF4-FFF2-40B4-BE49-F238E27FC236}">
                <a16:creationId xmlns:a16="http://schemas.microsoft.com/office/drawing/2014/main" id="{0D243E8B-50F8-48AD-8DCD-BC2E813C4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399"/>
            <a:ext cx="9144000" cy="6362311"/>
          </a:xfrm>
          <a:prstGeom prst="rect">
            <a:avLst/>
          </a:prstGeom>
        </p:spPr>
      </p:pic>
      <p:sp>
        <p:nvSpPr>
          <p:cNvPr id="25" name="TextBox 24">
            <a:extLst>
              <a:ext uri="{FF2B5EF4-FFF2-40B4-BE49-F238E27FC236}">
                <a16:creationId xmlns:a16="http://schemas.microsoft.com/office/drawing/2014/main" id="{25526CB3-AEA9-41DB-AB0A-565AD0C94112}"/>
              </a:ext>
            </a:extLst>
          </p:cNvPr>
          <p:cNvSpPr txBox="1"/>
          <p:nvPr/>
        </p:nvSpPr>
        <p:spPr>
          <a:xfrm>
            <a:off x="-1" y="0"/>
            <a:ext cx="9144000" cy="2954655"/>
          </a:xfrm>
          <a:prstGeom prst="rect">
            <a:avLst/>
          </a:prstGeom>
          <a:solidFill>
            <a:schemeClr val="bg1"/>
          </a:solidFill>
        </p:spPr>
        <p:txBody>
          <a:bodyPr wrap="square" rtlCol="0">
            <a:spAutoFit/>
          </a:bodyPr>
          <a:lstStyle/>
          <a:p>
            <a:r>
              <a:rPr lang="en-US" dirty="0"/>
              <a:t>Pilot did enter route information at 08:26:07 MST (about 70 minutes before accident)</a:t>
            </a:r>
          </a:p>
          <a:p>
            <a:endParaRPr lang="en-US" sz="2300" dirty="0"/>
          </a:p>
          <a:p>
            <a:r>
              <a:rPr lang="en-US" sz="2300" dirty="0"/>
              <a:t>Could have checked text wx data but nothing graphical reviewed via ForeFlight before flight</a:t>
            </a:r>
          </a:p>
          <a:p>
            <a:endParaRPr lang="en-US" sz="2300" dirty="0"/>
          </a:p>
          <a:p>
            <a:r>
              <a:rPr lang="en-US" sz="2300" dirty="0"/>
              <a:t>Co-owner of plane (IFR rated) and pilot reviewed weather forecasts 2 days prior to flight and co-owner informed pilot that he should drive</a:t>
            </a:r>
          </a:p>
        </p:txBody>
      </p:sp>
    </p:spTree>
    <p:extLst>
      <p:ext uri="{BB962C8B-B14F-4D97-AF65-F5344CB8AC3E}">
        <p14:creationId xmlns:p14="http://schemas.microsoft.com/office/powerpoint/2010/main" val="3840586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METs valid for the accident area for the accident time">
            <a:extLst>
              <a:ext uri="{FF2B5EF4-FFF2-40B4-BE49-F238E27FC236}">
                <a16:creationId xmlns:a16="http://schemas.microsoft.com/office/drawing/2014/main" id="{B3358E57-E514-48BD-8A27-EF7CA810D7E5}"/>
              </a:ext>
            </a:extLst>
          </p:cNvPr>
          <p:cNvPicPr/>
          <p:nvPr/>
        </p:nvPicPr>
        <p:blipFill>
          <a:blip r:embed="rId3">
            <a:extLst>
              <a:ext uri="{28A0092B-C50C-407E-A947-70E740481C1C}">
                <a14:useLocalDpi xmlns:a14="http://schemas.microsoft.com/office/drawing/2010/main" val="0"/>
              </a:ext>
            </a:extLst>
          </a:blip>
          <a:stretch>
            <a:fillRect/>
          </a:stretch>
        </p:blipFill>
        <p:spPr>
          <a:xfrm>
            <a:off x="0" y="762000"/>
            <a:ext cx="9144000" cy="4572000"/>
          </a:xfrm>
          <a:prstGeom prst="rect">
            <a:avLst/>
          </a:prstGeom>
        </p:spPr>
      </p:pic>
      <p:cxnSp>
        <p:nvCxnSpPr>
          <p:cNvPr id="3" name="Straight Arrow Connector 2"/>
          <p:cNvCxnSpPr>
            <a:cxnSpLocks/>
          </p:cNvCxnSpPr>
          <p:nvPr/>
        </p:nvCxnSpPr>
        <p:spPr>
          <a:xfrm flipV="1">
            <a:off x="1828800" y="3048000"/>
            <a:ext cx="2667000" cy="986765"/>
          </a:xfrm>
          <a:prstGeom prst="straightConnector1">
            <a:avLst/>
          </a:prstGeom>
          <a:ln w="5715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4" name="Text Box 118"/>
          <p:cNvSpPr txBox="1">
            <a:spLocks noChangeArrowheads="1"/>
          </p:cNvSpPr>
          <p:nvPr/>
        </p:nvSpPr>
        <p:spPr bwMode="auto">
          <a:xfrm>
            <a:off x="1219200" y="3863311"/>
            <a:ext cx="1425575" cy="342900"/>
          </a:xfrm>
          <a:prstGeom prst="rect">
            <a:avLst/>
          </a:prstGeom>
          <a:solidFill>
            <a:schemeClr val="bg1">
              <a:lumMod val="100000"/>
              <a:lumOff val="0"/>
            </a:schemeClr>
          </a:solidFill>
          <a:ln w="57150">
            <a:solidFill>
              <a:srgbClr val="0033CC"/>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600" b="1" dirty="0">
                <a:effectLst/>
                <a:latin typeface="Times New Roman"/>
                <a:ea typeface="Times New Roman"/>
              </a:rPr>
              <a:t>Accident site</a:t>
            </a:r>
          </a:p>
        </p:txBody>
      </p:sp>
      <p:pic>
        <p:nvPicPr>
          <p:cNvPr id="12" name="Picture 11">
            <a:extLst>
              <a:ext uri="{FF2B5EF4-FFF2-40B4-BE49-F238E27FC236}">
                <a16:creationId xmlns:a16="http://schemas.microsoft.com/office/drawing/2014/main" id="{F50B2B32-63AA-4319-BAB2-74F45D10B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9144000" cy="5029200"/>
          </a:xfrm>
          <a:prstGeom prst="rect">
            <a:avLst/>
          </a:prstGeom>
        </p:spPr>
      </p:pic>
    </p:spTree>
    <p:extLst>
      <p:ext uri="{BB962C8B-B14F-4D97-AF65-F5344CB8AC3E}">
        <p14:creationId xmlns:p14="http://schemas.microsoft.com/office/powerpoint/2010/main" val="254004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p) CIP probability of icing at 7,000 feet msl valid for 0900 MST">
            <a:extLst>
              <a:ext uri="{FF2B5EF4-FFF2-40B4-BE49-F238E27FC236}">
                <a16:creationId xmlns:a16="http://schemas.microsoft.com/office/drawing/2014/main" id="{1E63D276-1353-46A0-A18A-52EB10564489}"/>
              </a:ext>
            </a:extLst>
          </p:cNvPr>
          <p:cNvPicPr/>
          <p:nvPr/>
        </p:nvPicPr>
        <p:blipFill>
          <a:blip r:embed="rId3">
            <a:extLst>
              <a:ext uri="{28A0092B-C50C-407E-A947-70E740481C1C}">
                <a14:useLocalDpi xmlns:a14="http://schemas.microsoft.com/office/drawing/2010/main" val="0"/>
              </a:ext>
            </a:extLst>
          </a:blip>
          <a:stretch>
            <a:fillRect/>
          </a:stretch>
        </p:blipFill>
        <p:spPr>
          <a:xfrm>
            <a:off x="1028700" y="152400"/>
            <a:ext cx="7086600" cy="5631414"/>
          </a:xfrm>
          <a:prstGeom prst="rect">
            <a:avLst/>
          </a:prstGeom>
        </p:spPr>
      </p:pic>
      <p:pic>
        <p:nvPicPr>
          <p:cNvPr id="5" name="Picture 4" descr="(middle) CIP severity of icing at 7,000 feet msl valid for 0900 MST">
            <a:extLst>
              <a:ext uri="{FF2B5EF4-FFF2-40B4-BE49-F238E27FC236}">
                <a16:creationId xmlns:a16="http://schemas.microsoft.com/office/drawing/2014/main" id="{E9A79A21-ACBA-4FE6-91C3-FC7C5B8111D8}"/>
              </a:ext>
            </a:extLst>
          </p:cNvPr>
          <p:cNvPicPr/>
          <p:nvPr/>
        </p:nvPicPr>
        <p:blipFill>
          <a:blip r:embed="rId4">
            <a:extLst>
              <a:ext uri="{28A0092B-C50C-407E-A947-70E740481C1C}">
                <a14:useLocalDpi xmlns:a14="http://schemas.microsoft.com/office/drawing/2010/main" val="0"/>
              </a:ext>
            </a:extLst>
          </a:blip>
          <a:stretch>
            <a:fillRect/>
          </a:stretch>
        </p:blipFill>
        <p:spPr>
          <a:xfrm>
            <a:off x="1028700" y="152400"/>
            <a:ext cx="7086600" cy="5631414"/>
          </a:xfrm>
          <a:prstGeom prst="rect">
            <a:avLst/>
          </a:prstGeom>
        </p:spPr>
      </p:pic>
      <p:pic>
        <p:nvPicPr>
          <p:cNvPr id="7" name="Picture 6" descr="(bottom) CIP SLD potential at 7,000 feet msl valid for 0900 MST">
            <a:extLst>
              <a:ext uri="{FF2B5EF4-FFF2-40B4-BE49-F238E27FC236}">
                <a16:creationId xmlns:a16="http://schemas.microsoft.com/office/drawing/2014/main" id="{669803B9-F74F-475F-A372-CAB3223FA862}"/>
              </a:ext>
            </a:extLst>
          </p:cNvPr>
          <p:cNvPicPr/>
          <p:nvPr/>
        </p:nvPicPr>
        <p:blipFill>
          <a:blip r:embed="rId5">
            <a:extLst>
              <a:ext uri="{28A0092B-C50C-407E-A947-70E740481C1C}">
                <a14:useLocalDpi xmlns:a14="http://schemas.microsoft.com/office/drawing/2010/main" val="0"/>
              </a:ext>
            </a:extLst>
          </a:blip>
          <a:stretch>
            <a:fillRect/>
          </a:stretch>
        </p:blipFill>
        <p:spPr>
          <a:xfrm>
            <a:off x="1028700" y="153202"/>
            <a:ext cx="7086600" cy="5630612"/>
          </a:xfrm>
          <a:prstGeom prst="rect">
            <a:avLst/>
          </a:prstGeom>
        </p:spPr>
      </p:pic>
      <p:pic>
        <p:nvPicPr>
          <p:cNvPr id="8" name="Picture 7" descr="Cloud cover with height (color fill) and accident flight track (line) showing the accident flight was likely VMC for 60 percen to flight and IMC last 40 percent of flight">
            <a:extLst>
              <a:ext uri="{FF2B5EF4-FFF2-40B4-BE49-F238E27FC236}">
                <a16:creationId xmlns:a16="http://schemas.microsoft.com/office/drawing/2014/main" id="{021BDDE9-3EA2-43BA-A487-165BCFC3272B}"/>
              </a:ext>
            </a:extLst>
          </p:cNvPr>
          <p:cNvPicPr/>
          <p:nvPr/>
        </p:nvPicPr>
        <p:blipFill>
          <a:blip r:embed="rId6">
            <a:extLst>
              <a:ext uri="{28A0092B-C50C-407E-A947-70E740481C1C}">
                <a14:useLocalDpi xmlns:a14="http://schemas.microsoft.com/office/drawing/2010/main" val="0"/>
              </a:ext>
            </a:extLst>
          </a:blip>
          <a:stretch>
            <a:fillRect/>
          </a:stretch>
        </p:blipFill>
        <p:spPr>
          <a:xfrm>
            <a:off x="228600" y="152400"/>
            <a:ext cx="8686800" cy="6035040"/>
          </a:xfrm>
          <a:prstGeom prst="rect">
            <a:avLst/>
          </a:prstGeom>
        </p:spPr>
      </p:pic>
    </p:spTree>
    <p:extLst>
      <p:ext uri="{BB962C8B-B14F-4D97-AF65-F5344CB8AC3E}">
        <p14:creationId xmlns:p14="http://schemas.microsoft.com/office/powerpoint/2010/main" val="3466882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D183-B3F0-4464-98F0-66D50C4F2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70647"/>
          </a:xfrm>
          <a:prstGeom prst="rect">
            <a:avLst/>
          </a:prstGeom>
        </p:spPr>
      </p:pic>
      <p:pic>
        <p:nvPicPr>
          <p:cNvPr id="6" name="Picture 5">
            <a:extLst>
              <a:ext uri="{FF2B5EF4-FFF2-40B4-BE49-F238E27FC236}">
                <a16:creationId xmlns:a16="http://schemas.microsoft.com/office/drawing/2014/main" id="{7AB9FA70-AB7A-4BCD-833B-172266C64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27"/>
            <a:ext cx="9144000" cy="6773574"/>
          </a:xfrm>
          <a:prstGeom prst="rect">
            <a:avLst/>
          </a:prstGeom>
        </p:spPr>
      </p:pic>
      <p:pic>
        <p:nvPicPr>
          <p:cNvPr id="8" name="Picture 7">
            <a:extLst>
              <a:ext uri="{FF2B5EF4-FFF2-40B4-BE49-F238E27FC236}">
                <a16:creationId xmlns:a16="http://schemas.microsoft.com/office/drawing/2014/main" id="{D7BBA35C-35AD-48CD-B685-09FC8937B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6664" y="0"/>
            <a:ext cx="4690672" cy="6858000"/>
          </a:xfrm>
          <a:prstGeom prst="rect">
            <a:avLst/>
          </a:prstGeom>
        </p:spPr>
      </p:pic>
      <p:pic>
        <p:nvPicPr>
          <p:cNvPr id="10" name="Picture 9">
            <a:extLst>
              <a:ext uri="{FF2B5EF4-FFF2-40B4-BE49-F238E27FC236}">
                <a16:creationId xmlns:a16="http://schemas.microsoft.com/office/drawing/2014/main" id="{BB5F7070-8292-408D-B7E4-9E3C8523C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596"/>
            <a:ext cx="9144000" cy="6800727"/>
          </a:xfrm>
          <a:prstGeom prst="rect">
            <a:avLst/>
          </a:prstGeom>
        </p:spPr>
      </p:pic>
      <p:sp>
        <p:nvSpPr>
          <p:cNvPr id="11" name="TextBox 10">
            <a:extLst>
              <a:ext uri="{FF2B5EF4-FFF2-40B4-BE49-F238E27FC236}">
                <a16:creationId xmlns:a16="http://schemas.microsoft.com/office/drawing/2014/main" id="{932E48F5-1A36-4F3F-83F2-023CD7E26B2D}"/>
              </a:ext>
            </a:extLst>
          </p:cNvPr>
          <p:cNvSpPr txBox="1"/>
          <p:nvPr/>
        </p:nvSpPr>
        <p:spPr>
          <a:xfrm>
            <a:off x="0" y="4540490"/>
            <a:ext cx="9144000" cy="2308324"/>
          </a:xfrm>
          <a:prstGeom prst="rect">
            <a:avLst/>
          </a:prstGeom>
          <a:solidFill>
            <a:schemeClr val="bg1"/>
          </a:solidFill>
        </p:spPr>
        <p:txBody>
          <a:bodyPr wrap="square" rtlCol="0">
            <a:spAutoFit/>
          </a:bodyPr>
          <a:lstStyle/>
          <a:p>
            <a:r>
              <a:rPr lang="en-US" dirty="0"/>
              <a:t>The National Transportation Safety Board determines the probable cause(s) of this accident as follows:</a:t>
            </a:r>
          </a:p>
          <a:p>
            <a:endParaRPr lang="en-US" dirty="0"/>
          </a:p>
          <a:p>
            <a:r>
              <a:rPr lang="en-US" dirty="0"/>
              <a:t>The non-instrument-rated pilot's improper decisions to begin and to continue a flight under visual flight rules into instrument meteorological conditions, which resulted in controlled flight into terrain.</a:t>
            </a:r>
          </a:p>
        </p:txBody>
      </p:sp>
    </p:spTree>
    <p:extLst>
      <p:ext uri="{BB962C8B-B14F-4D97-AF65-F5344CB8AC3E}">
        <p14:creationId xmlns:p14="http://schemas.microsoft.com/office/powerpoint/2010/main" val="3630270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609599" y="181057"/>
            <a:ext cx="7924800" cy="809544"/>
          </a:xfrm>
          <a:prstGeom prst="rect">
            <a:avLst/>
          </a:prstGeom>
        </p:spPr>
        <p:txBody>
          <a:bodyPr/>
          <a:lstStyle/>
          <a:p>
            <a:pPr marL="0" marR="0" lvl="0" indent="0" algn="ctr" defTabSz="914400" rtl="0" eaLnBrk="0" fontAlgn="base" latinLnBrk="0" hangingPunct="0">
              <a:lnSpc>
                <a:spcPct val="100000"/>
              </a:lnSpc>
              <a:spcBef>
                <a:spcPct val="20000"/>
              </a:spcBef>
              <a:spcAft>
                <a:spcPct val="0"/>
              </a:spcAft>
              <a:buClr>
                <a:srgbClr val="FFFFFF"/>
              </a:buClr>
              <a:buSzPct val="90000"/>
              <a:buFontTx/>
              <a:buNone/>
              <a:tabLst/>
              <a:defRPr/>
            </a:pPr>
            <a:r>
              <a:rPr kumimoji="0" lang="en-US"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Accident statistics</a:t>
            </a:r>
          </a:p>
        </p:txBody>
      </p:sp>
      <p:pic>
        <p:nvPicPr>
          <p:cNvPr id="5" name="Picture 4">
            <a:extLst>
              <a:ext uri="{FF2B5EF4-FFF2-40B4-BE49-F238E27FC236}">
                <a16:creationId xmlns:a16="http://schemas.microsoft.com/office/drawing/2014/main" id="{989F65BE-3643-4B0C-8185-E0DAD3EA20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45703" y="953704"/>
            <a:ext cx="6452592" cy="4849527"/>
          </a:xfrm>
          <a:prstGeom prst="rect">
            <a:avLst/>
          </a:prstGeom>
        </p:spPr>
      </p:pic>
    </p:spTree>
    <p:extLst>
      <p:ext uri="{BB962C8B-B14F-4D97-AF65-F5344CB8AC3E}">
        <p14:creationId xmlns:p14="http://schemas.microsoft.com/office/powerpoint/2010/main" val="11573660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62220" y="247521"/>
            <a:ext cx="7315200" cy="800100"/>
          </a:xfrm>
        </p:spPr>
        <p:txBody>
          <a:bodyPr>
            <a:normAutofit/>
          </a:bodyPr>
          <a:lstStyle/>
          <a:p>
            <a:pPr algn="ctr"/>
            <a:r>
              <a:rPr lang="en-US" sz="2400" dirty="0"/>
              <a:t>Part 91 General Aviation Accidents 2012-2016</a:t>
            </a:r>
          </a:p>
        </p:txBody>
      </p:sp>
      <p:sp>
        <p:nvSpPr>
          <p:cNvPr id="7" name="Slide Number Placeholder 6"/>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11C70B5B-32B7-4732-AE70-8D401DE7C408}"/>
              </a:ext>
            </a:extLst>
          </p:cNvPr>
          <p:cNvGraphicFramePr>
            <a:graphicFrameLocks noGrp="1"/>
          </p:cNvGraphicFramePr>
          <p:nvPr>
            <p:extLst/>
          </p:nvPr>
        </p:nvGraphicFramePr>
        <p:xfrm>
          <a:off x="757859" y="1047621"/>
          <a:ext cx="7628282" cy="1325880"/>
        </p:xfrm>
        <a:graphic>
          <a:graphicData uri="http://schemas.openxmlformats.org/drawingml/2006/table">
            <a:tbl>
              <a:tblPr firstRow="1" bandRow="1">
                <a:tableStyleId>{5C22544A-7EE6-4342-B048-85BDC9FD1C3A}</a:tableStyleId>
              </a:tblPr>
              <a:tblGrid>
                <a:gridCol w="1659197">
                  <a:extLst>
                    <a:ext uri="{9D8B030D-6E8A-4147-A177-3AD203B41FA5}">
                      <a16:colId xmlns:a16="http://schemas.microsoft.com/office/drawing/2014/main" val="4076332163"/>
                    </a:ext>
                  </a:extLst>
                </a:gridCol>
                <a:gridCol w="1690701">
                  <a:extLst>
                    <a:ext uri="{9D8B030D-6E8A-4147-A177-3AD203B41FA5}">
                      <a16:colId xmlns:a16="http://schemas.microsoft.com/office/drawing/2014/main" val="843668839"/>
                    </a:ext>
                  </a:extLst>
                </a:gridCol>
                <a:gridCol w="1509554">
                  <a:extLst>
                    <a:ext uri="{9D8B030D-6E8A-4147-A177-3AD203B41FA5}">
                      <a16:colId xmlns:a16="http://schemas.microsoft.com/office/drawing/2014/main" val="4093803321"/>
                    </a:ext>
                  </a:extLst>
                </a:gridCol>
                <a:gridCol w="1055892">
                  <a:extLst>
                    <a:ext uri="{9D8B030D-6E8A-4147-A177-3AD203B41FA5}">
                      <a16:colId xmlns:a16="http://schemas.microsoft.com/office/drawing/2014/main" val="769568521"/>
                    </a:ext>
                  </a:extLst>
                </a:gridCol>
                <a:gridCol w="1712938">
                  <a:extLst>
                    <a:ext uri="{9D8B030D-6E8A-4147-A177-3AD203B41FA5}">
                      <a16:colId xmlns:a16="http://schemas.microsoft.com/office/drawing/2014/main" val="68704871"/>
                    </a:ext>
                  </a:extLst>
                </a:gridCol>
              </a:tblGrid>
              <a:tr h="525780">
                <a:tc>
                  <a:txBody>
                    <a:bodyPr/>
                    <a:lstStyle/>
                    <a:p>
                      <a:endParaRPr lang="en-US" sz="1000" dirty="0"/>
                    </a:p>
                  </a:txBody>
                  <a:tcPr marL="68580" marR="68580" marT="34290" marB="34290"/>
                </a:tc>
                <a:tc>
                  <a:txBody>
                    <a:bodyPr/>
                    <a:lstStyle/>
                    <a:p>
                      <a:r>
                        <a:rPr lang="en-US" sz="1500" dirty="0"/>
                        <a:t>Weather-Related</a:t>
                      </a:r>
                    </a:p>
                  </a:txBody>
                  <a:tcPr marL="68580" marR="68580" marT="34290" marB="34290"/>
                </a:tc>
                <a:tc>
                  <a:txBody>
                    <a:bodyPr/>
                    <a:lstStyle/>
                    <a:p>
                      <a:r>
                        <a:rPr lang="en-US" sz="1500" dirty="0"/>
                        <a:t>Non Weather Related</a:t>
                      </a:r>
                    </a:p>
                  </a:txBody>
                  <a:tcPr marL="68580" marR="68580" marT="34290" marB="34290"/>
                </a:tc>
                <a:tc>
                  <a:txBody>
                    <a:bodyPr/>
                    <a:lstStyle/>
                    <a:p>
                      <a:r>
                        <a:rPr lang="en-US" sz="1500" dirty="0"/>
                        <a:t>Total</a:t>
                      </a:r>
                    </a:p>
                  </a:txBody>
                  <a:tcPr marL="68580" marR="68580" marT="34290" marB="34290"/>
                </a:tc>
                <a:tc>
                  <a:txBody>
                    <a:bodyPr/>
                    <a:lstStyle/>
                    <a:p>
                      <a:r>
                        <a:rPr lang="en-US" sz="1500" dirty="0"/>
                        <a:t>Weather Related</a:t>
                      </a:r>
                    </a:p>
                  </a:txBody>
                  <a:tcPr marL="68580" marR="68580" marT="34290" marB="34290"/>
                </a:tc>
                <a:extLst>
                  <a:ext uri="{0D108BD9-81ED-4DB2-BD59-A6C34878D82A}">
                    <a16:rowId xmlns:a16="http://schemas.microsoft.com/office/drawing/2014/main" val="2262111655"/>
                  </a:ext>
                </a:extLst>
              </a:tr>
              <a:tr h="400050">
                <a:tc>
                  <a:txBody>
                    <a:bodyPr/>
                    <a:lstStyle/>
                    <a:p>
                      <a:r>
                        <a:rPr lang="en-US" sz="1500" dirty="0"/>
                        <a:t>Accidents</a:t>
                      </a:r>
                    </a:p>
                  </a:txBody>
                  <a:tcPr marL="68580" marR="68580" marT="34290" marB="34290"/>
                </a:tc>
                <a:tc>
                  <a:txBody>
                    <a:bodyPr/>
                    <a:lstStyle/>
                    <a:p>
                      <a:pPr algn="ctr"/>
                      <a:r>
                        <a:rPr lang="en-US" sz="1500" dirty="0"/>
                        <a:t>1,349</a:t>
                      </a:r>
                    </a:p>
                  </a:txBody>
                  <a:tcPr marL="68580" marR="68580" marT="34290" marB="34290"/>
                </a:tc>
                <a:tc>
                  <a:txBody>
                    <a:bodyPr/>
                    <a:lstStyle/>
                    <a:p>
                      <a:pPr algn="ctr"/>
                      <a:r>
                        <a:rPr lang="en-US" sz="1500" dirty="0"/>
                        <a:t>4,492</a:t>
                      </a:r>
                    </a:p>
                  </a:txBody>
                  <a:tcPr marL="68580" marR="68580" marT="34290" marB="34290"/>
                </a:tc>
                <a:tc>
                  <a:txBody>
                    <a:bodyPr/>
                    <a:lstStyle/>
                    <a:p>
                      <a:pPr algn="ctr"/>
                      <a:r>
                        <a:rPr lang="en-US" sz="1500" dirty="0"/>
                        <a:t>5,841</a:t>
                      </a:r>
                    </a:p>
                  </a:txBody>
                  <a:tcPr marL="68580" marR="68580" marT="34290" marB="34290"/>
                </a:tc>
                <a:tc>
                  <a:txBody>
                    <a:bodyPr/>
                    <a:lstStyle/>
                    <a:p>
                      <a:pPr algn="ctr"/>
                      <a:r>
                        <a:rPr lang="en-US" sz="1500" b="1" dirty="0"/>
                        <a:t>23%</a:t>
                      </a:r>
                    </a:p>
                  </a:txBody>
                  <a:tcPr marL="68580" marR="68580" marT="34290" marB="34290"/>
                </a:tc>
                <a:extLst>
                  <a:ext uri="{0D108BD9-81ED-4DB2-BD59-A6C34878D82A}">
                    <a16:rowId xmlns:a16="http://schemas.microsoft.com/office/drawing/2014/main" val="3965456048"/>
                  </a:ext>
                </a:extLst>
              </a:tr>
              <a:tr h="400050">
                <a:tc>
                  <a:txBody>
                    <a:bodyPr/>
                    <a:lstStyle/>
                    <a:p>
                      <a:r>
                        <a:rPr lang="en-US" sz="1500" dirty="0"/>
                        <a:t>Fatal Accidents</a:t>
                      </a:r>
                    </a:p>
                  </a:txBody>
                  <a:tcPr marL="68580" marR="68580" marT="34290" marB="34290"/>
                </a:tc>
                <a:tc>
                  <a:txBody>
                    <a:bodyPr/>
                    <a:lstStyle/>
                    <a:p>
                      <a:pPr algn="ctr"/>
                      <a:r>
                        <a:rPr lang="en-US" sz="1500" dirty="0"/>
                        <a:t>315</a:t>
                      </a:r>
                    </a:p>
                  </a:txBody>
                  <a:tcPr marL="68580" marR="68580" marT="34290" marB="34290"/>
                </a:tc>
                <a:tc>
                  <a:txBody>
                    <a:bodyPr/>
                    <a:lstStyle/>
                    <a:p>
                      <a:pPr algn="ctr"/>
                      <a:r>
                        <a:rPr lang="en-US" sz="1500" dirty="0"/>
                        <a:t>715</a:t>
                      </a:r>
                    </a:p>
                  </a:txBody>
                  <a:tcPr marL="68580" marR="68580" marT="34290" marB="34290"/>
                </a:tc>
                <a:tc>
                  <a:txBody>
                    <a:bodyPr/>
                    <a:lstStyle/>
                    <a:p>
                      <a:pPr algn="ctr"/>
                      <a:r>
                        <a:rPr lang="en-US" sz="1500" dirty="0"/>
                        <a:t>1,066</a:t>
                      </a:r>
                    </a:p>
                  </a:txBody>
                  <a:tcPr marL="68580" marR="68580" marT="34290" marB="34290"/>
                </a:tc>
                <a:tc>
                  <a:txBody>
                    <a:bodyPr/>
                    <a:lstStyle/>
                    <a:p>
                      <a:pPr algn="ctr"/>
                      <a:r>
                        <a:rPr lang="en-US" sz="1500" b="1" dirty="0"/>
                        <a:t>30%</a:t>
                      </a:r>
                    </a:p>
                  </a:txBody>
                  <a:tcPr marL="68580" marR="68580" marT="34290" marB="34290"/>
                </a:tc>
                <a:extLst>
                  <a:ext uri="{0D108BD9-81ED-4DB2-BD59-A6C34878D82A}">
                    <a16:rowId xmlns:a16="http://schemas.microsoft.com/office/drawing/2014/main" val="1258702400"/>
                  </a:ext>
                </a:extLst>
              </a:tr>
            </a:tbl>
          </a:graphicData>
        </a:graphic>
      </p:graphicFrame>
    </p:spTree>
    <p:extLst>
      <p:ext uri="{BB962C8B-B14F-4D97-AF65-F5344CB8AC3E}">
        <p14:creationId xmlns:p14="http://schemas.microsoft.com/office/powerpoint/2010/main" val="428457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IMG_305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3627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70532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207E2785-B2A3-4E0A-8AE6-3AC81E8A312B}"/>
              </a:ext>
            </a:extLst>
          </p:cNvPr>
          <p:cNvPicPr>
            <a:picLocks noChangeAspect="1"/>
          </p:cNvPicPr>
          <p:nvPr/>
        </p:nvPicPr>
        <p:blipFill>
          <a:blip r:embed="rId2"/>
          <a:stretch>
            <a:fillRect/>
          </a:stretch>
        </p:blipFill>
        <p:spPr>
          <a:xfrm>
            <a:off x="220371" y="609600"/>
            <a:ext cx="8703257" cy="4000500"/>
          </a:xfrm>
          <a:prstGeom prst="rect">
            <a:avLst/>
          </a:prstGeom>
        </p:spPr>
      </p:pic>
    </p:spTree>
    <p:extLst>
      <p:ext uri="{BB962C8B-B14F-4D97-AF65-F5344CB8AC3E}">
        <p14:creationId xmlns:p14="http://schemas.microsoft.com/office/powerpoint/2010/main" val="31379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6CD912-AE30-4920-A89D-AC02CBCE5B86}"/>
              </a:ext>
            </a:extLst>
          </p:cNvPr>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DC84D17-6C18-41E3-A9A3-C629D0024B8C}"/>
              </a:ext>
            </a:extLst>
          </p:cNvPr>
          <p:cNvPicPr>
            <a:picLocks noChangeAspect="1"/>
          </p:cNvPicPr>
          <p:nvPr/>
        </p:nvPicPr>
        <p:blipFill>
          <a:blip r:embed="rId3"/>
          <a:stretch>
            <a:fillRect/>
          </a:stretch>
        </p:blipFill>
        <p:spPr>
          <a:xfrm>
            <a:off x="1065399" y="457200"/>
            <a:ext cx="7013201" cy="4526874"/>
          </a:xfrm>
          <a:prstGeom prst="rect">
            <a:avLst/>
          </a:prstGeom>
        </p:spPr>
      </p:pic>
    </p:spTree>
    <p:extLst>
      <p:ext uri="{BB962C8B-B14F-4D97-AF65-F5344CB8AC3E}">
        <p14:creationId xmlns:p14="http://schemas.microsoft.com/office/powerpoint/2010/main" val="1787401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696200" cy="1066800"/>
          </a:xfrm>
        </p:spPr>
        <p:txBody>
          <a:bodyPr>
            <a:normAutofit/>
          </a:bodyPr>
          <a:lstStyle/>
          <a:p>
            <a:r>
              <a:rPr lang="en-US" dirty="0"/>
              <a:t>NTSB LOC-I Accident Data</a:t>
            </a:r>
          </a:p>
        </p:txBody>
      </p:sp>
      <p:sp>
        <p:nvSpPr>
          <p:cNvPr id="3" name="Content Placeholder 2"/>
          <p:cNvSpPr>
            <a:spLocks noGrp="1"/>
          </p:cNvSpPr>
          <p:nvPr>
            <p:ph idx="1"/>
          </p:nvPr>
        </p:nvSpPr>
        <p:spPr/>
        <p:txBody>
          <a:bodyPr>
            <a:normAutofit fontScale="92500"/>
          </a:bodyPr>
          <a:lstStyle/>
          <a:p>
            <a:r>
              <a:rPr lang="en-US" b="1" dirty="0"/>
              <a:t>LOC-I involves about 17% of all fixed wing accidents</a:t>
            </a:r>
          </a:p>
          <a:p>
            <a:r>
              <a:rPr lang="en-US" b="1" dirty="0"/>
              <a:t>Of fatal accidents, LOC-I consists of about 45 percent of accidents</a:t>
            </a:r>
          </a:p>
          <a:p>
            <a:endParaRPr lang="en-US" b="1" dirty="0"/>
          </a:p>
          <a:p>
            <a:endParaRPr lang="en-US" b="1" dirty="0"/>
          </a:p>
          <a:p>
            <a:pPr marL="0" indent="0">
              <a:buNone/>
            </a:pPr>
            <a:r>
              <a:rPr lang="en-US" sz="3200" b="1" dirty="0"/>
              <a:t>     </a:t>
            </a:r>
            <a:endParaRPr lang="en-US" b="1" dirty="0"/>
          </a:p>
        </p:txBody>
      </p:sp>
    </p:spTree>
    <p:extLst>
      <p:ext uri="{BB962C8B-B14F-4D97-AF65-F5344CB8AC3E}">
        <p14:creationId xmlns:p14="http://schemas.microsoft.com/office/powerpoint/2010/main" val="242193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7E1CEDC-2EB7-48E0-80BF-3FF8EB41C16B}"/>
              </a:ext>
            </a:extLst>
          </p:cNvPr>
          <p:cNvGraphicFramePr/>
          <p:nvPr>
            <p:extLst/>
          </p:nvPr>
        </p:nvGraphicFramePr>
        <p:xfrm>
          <a:off x="609600" y="1314386"/>
          <a:ext cx="7924800" cy="4229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078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52400"/>
            <a:ext cx="7696200" cy="1066800"/>
          </a:xfrm>
        </p:spPr>
        <p:txBody>
          <a:bodyPr>
            <a:normAutofit fontScale="90000"/>
          </a:bodyPr>
          <a:lstStyle/>
          <a:p>
            <a:pPr algn="ctr"/>
            <a:r>
              <a:rPr lang="en-US" dirty="0"/>
              <a:t>AOPA 2018 Weather Survey Data</a:t>
            </a:r>
          </a:p>
        </p:txBody>
      </p:sp>
      <p:sp>
        <p:nvSpPr>
          <p:cNvPr id="3" name="Content Placeholder 2"/>
          <p:cNvSpPr>
            <a:spLocks noGrp="1"/>
          </p:cNvSpPr>
          <p:nvPr>
            <p:ph idx="1"/>
          </p:nvPr>
        </p:nvSpPr>
        <p:spPr>
          <a:xfrm>
            <a:off x="914400" y="1199949"/>
            <a:ext cx="7315200" cy="2914851"/>
          </a:xfrm>
        </p:spPr>
        <p:txBody>
          <a:bodyPr>
            <a:noAutofit/>
          </a:bodyPr>
          <a:lstStyle/>
          <a:p>
            <a:r>
              <a:rPr lang="en-US" sz="2800" b="1" dirty="0"/>
              <a:t>AOPA release 2018 wx survey in July</a:t>
            </a:r>
            <a:endParaRPr lang="en-US" sz="1600" b="1" dirty="0"/>
          </a:p>
          <a:p>
            <a:r>
              <a:rPr lang="en-US" sz="2000" dirty="0"/>
              <a:t>About half of all subjects (54%) were unfamiliar with the NWS Aviation Weather Center (AWC) web-based PIREP submission portal.</a:t>
            </a:r>
          </a:p>
          <a:p>
            <a:r>
              <a:rPr lang="en-US" sz="2000" dirty="0"/>
              <a:t>Most pilots (79% of CONUS pilots and 60% of Alaskan pilots) said they would use such a tool if it were integrated with their primary inflight application on their Electronic Flight Bag (EFB). </a:t>
            </a:r>
          </a:p>
          <a:p>
            <a:r>
              <a:rPr lang="en-US" sz="2000" dirty="0"/>
              <a:t>Pilots (and especially pilots from Alaska) often cited a need for more PIREPs, even though few reported routinely providing unsolicited PIREPs to ATC. </a:t>
            </a:r>
          </a:p>
          <a:p>
            <a:endParaRPr lang="en-US" sz="1000" b="1" dirty="0"/>
          </a:p>
          <a:p>
            <a:endParaRPr lang="en-US" sz="1000" b="1" dirty="0"/>
          </a:p>
          <a:p>
            <a:pPr marL="0" indent="0">
              <a:buNone/>
            </a:pPr>
            <a:r>
              <a:rPr lang="en-US" sz="900" b="1" dirty="0"/>
              <a:t>     </a:t>
            </a:r>
            <a:endParaRPr lang="en-US" sz="1000" b="1" dirty="0"/>
          </a:p>
        </p:txBody>
      </p:sp>
    </p:spTree>
    <p:extLst>
      <p:ext uri="{BB962C8B-B14F-4D97-AF65-F5344CB8AC3E}">
        <p14:creationId xmlns:p14="http://schemas.microsoft.com/office/powerpoint/2010/main" val="30568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52400"/>
            <a:ext cx="7696200" cy="1066800"/>
          </a:xfrm>
        </p:spPr>
        <p:txBody>
          <a:bodyPr>
            <a:normAutofit fontScale="90000"/>
          </a:bodyPr>
          <a:lstStyle/>
          <a:p>
            <a:pPr algn="ctr"/>
            <a:r>
              <a:rPr lang="en-US" dirty="0"/>
              <a:t>AOPA 2018 Weather Survey Data</a:t>
            </a:r>
          </a:p>
        </p:txBody>
      </p:sp>
      <p:sp>
        <p:nvSpPr>
          <p:cNvPr id="3" name="Content Placeholder 2"/>
          <p:cNvSpPr>
            <a:spLocks noGrp="1"/>
          </p:cNvSpPr>
          <p:nvPr>
            <p:ph idx="1"/>
          </p:nvPr>
        </p:nvSpPr>
        <p:spPr>
          <a:xfrm>
            <a:off x="914400" y="1219200"/>
            <a:ext cx="7315200" cy="2914851"/>
          </a:xfrm>
        </p:spPr>
        <p:txBody>
          <a:bodyPr>
            <a:noAutofit/>
          </a:bodyPr>
          <a:lstStyle/>
          <a:p>
            <a:r>
              <a:rPr lang="en-US" sz="2400" dirty="0"/>
              <a:t>Alaskan pilots experienced unforecast adverse weather, changed course (diverted, landed, or turned back), and re-evaluated their pre-flight planning due to adverse weather with greater frequency than CONUS pilots.</a:t>
            </a:r>
          </a:p>
          <a:p>
            <a:endParaRPr lang="en-US" sz="2400" dirty="0"/>
          </a:p>
          <a:p>
            <a:r>
              <a:rPr lang="en-US" sz="2400" dirty="0"/>
              <a:t>All pilots re-evaluated their pre-flight planning after experiencing adverse weather </a:t>
            </a:r>
            <a:r>
              <a:rPr lang="en-US" sz="2400" b="1" i="1" dirty="0"/>
              <a:t>more</a:t>
            </a:r>
            <a:r>
              <a:rPr lang="en-US" sz="2400" i="1" dirty="0"/>
              <a:t> </a:t>
            </a:r>
            <a:r>
              <a:rPr lang="en-US" sz="2400" dirty="0"/>
              <a:t>often than </a:t>
            </a:r>
            <a:r>
              <a:rPr lang="en-US" sz="2400" u="sng" dirty="0"/>
              <a:t>they diverted, landed, or turned back as a result of such weather.</a:t>
            </a:r>
            <a:r>
              <a:rPr lang="en-US" sz="2400" dirty="0"/>
              <a:t> </a:t>
            </a:r>
          </a:p>
          <a:p>
            <a:endParaRPr lang="en-US" sz="700" b="1" dirty="0"/>
          </a:p>
          <a:p>
            <a:endParaRPr lang="en-US" sz="700" b="1" dirty="0"/>
          </a:p>
          <a:p>
            <a:pPr marL="0" indent="0">
              <a:buNone/>
            </a:pPr>
            <a:r>
              <a:rPr lang="en-US" sz="600" b="1" dirty="0"/>
              <a:t>     </a:t>
            </a:r>
            <a:endParaRPr lang="en-US" sz="700" b="1" dirty="0"/>
          </a:p>
        </p:txBody>
      </p:sp>
    </p:spTree>
    <p:extLst>
      <p:ext uri="{BB962C8B-B14F-4D97-AF65-F5344CB8AC3E}">
        <p14:creationId xmlns:p14="http://schemas.microsoft.com/office/powerpoint/2010/main" val="19074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52400"/>
            <a:ext cx="7696200" cy="1066800"/>
          </a:xfrm>
        </p:spPr>
        <p:txBody>
          <a:bodyPr>
            <a:normAutofit fontScale="90000"/>
          </a:bodyPr>
          <a:lstStyle/>
          <a:p>
            <a:pPr algn="ctr"/>
            <a:r>
              <a:rPr lang="en-US" dirty="0"/>
              <a:t>AOPA 2018 Weather Survey Data</a:t>
            </a:r>
          </a:p>
        </p:txBody>
      </p:sp>
      <p:pic>
        <p:nvPicPr>
          <p:cNvPr id="7" name="Picture 6">
            <a:extLst>
              <a:ext uri="{FF2B5EF4-FFF2-40B4-BE49-F238E27FC236}">
                <a16:creationId xmlns:a16="http://schemas.microsoft.com/office/drawing/2014/main" id="{7BB042F0-347F-4890-9BA7-8FDC4EF04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4" y="1066800"/>
            <a:ext cx="9018451" cy="3886200"/>
          </a:xfrm>
          <a:prstGeom prst="rect">
            <a:avLst/>
          </a:prstGeom>
        </p:spPr>
      </p:pic>
      <p:pic>
        <p:nvPicPr>
          <p:cNvPr id="9" name="Picture 8">
            <a:extLst>
              <a:ext uri="{FF2B5EF4-FFF2-40B4-BE49-F238E27FC236}">
                <a16:creationId xmlns:a16="http://schemas.microsoft.com/office/drawing/2014/main" id="{2E7D3E8B-91CE-4C12-907B-6E2F709F6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9" y="1060383"/>
            <a:ext cx="9012836" cy="4022258"/>
          </a:xfrm>
          <a:prstGeom prst="rect">
            <a:avLst/>
          </a:prstGeom>
        </p:spPr>
      </p:pic>
      <p:pic>
        <p:nvPicPr>
          <p:cNvPr id="11" name="Picture 10">
            <a:extLst>
              <a:ext uri="{FF2B5EF4-FFF2-40B4-BE49-F238E27FC236}">
                <a16:creationId xmlns:a16="http://schemas.microsoft.com/office/drawing/2014/main" id="{32C2DB64-F13F-4F43-ACDD-AEF449C3B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85" y="1029101"/>
            <a:ext cx="8984227" cy="4191000"/>
          </a:xfrm>
          <a:prstGeom prst="rect">
            <a:avLst/>
          </a:prstGeom>
        </p:spPr>
      </p:pic>
      <p:pic>
        <p:nvPicPr>
          <p:cNvPr id="15" name="Picture 14">
            <a:extLst>
              <a:ext uri="{FF2B5EF4-FFF2-40B4-BE49-F238E27FC236}">
                <a16:creationId xmlns:a16="http://schemas.microsoft.com/office/drawing/2014/main" id="{6BB058FD-6601-4C1B-836F-96194220C2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694" y="978569"/>
            <a:ext cx="8906608" cy="4227897"/>
          </a:xfrm>
          <a:prstGeom prst="rect">
            <a:avLst/>
          </a:prstGeom>
        </p:spPr>
      </p:pic>
      <p:pic>
        <p:nvPicPr>
          <p:cNvPr id="17" name="Picture 16">
            <a:extLst>
              <a:ext uri="{FF2B5EF4-FFF2-40B4-BE49-F238E27FC236}">
                <a16:creationId xmlns:a16="http://schemas.microsoft.com/office/drawing/2014/main" id="{85A8D54E-3478-4F53-A4AA-C5391F0C02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42" y="984986"/>
            <a:ext cx="9064112" cy="4112073"/>
          </a:xfrm>
          <a:prstGeom prst="rect">
            <a:avLst/>
          </a:prstGeom>
        </p:spPr>
      </p:pic>
      <p:pic>
        <p:nvPicPr>
          <p:cNvPr id="19" name="Picture 18">
            <a:extLst>
              <a:ext uri="{FF2B5EF4-FFF2-40B4-BE49-F238E27FC236}">
                <a16:creationId xmlns:a16="http://schemas.microsoft.com/office/drawing/2014/main" id="{150B3E07-6D2B-4340-AE37-59DC0484C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1" y="978569"/>
            <a:ext cx="9127155" cy="4104072"/>
          </a:xfrm>
          <a:prstGeom prst="rect">
            <a:avLst/>
          </a:prstGeom>
        </p:spPr>
      </p:pic>
      <p:pic>
        <p:nvPicPr>
          <p:cNvPr id="21" name="Picture 20">
            <a:extLst>
              <a:ext uri="{FF2B5EF4-FFF2-40B4-BE49-F238E27FC236}">
                <a16:creationId xmlns:a16="http://schemas.microsoft.com/office/drawing/2014/main" id="{9252D0EF-8F94-4D83-B9D7-FD3EA50F50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30" y="971351"/>
            <a:ext cx="9091224" cy="4261905"/>
          </a:xfrm>
          <a:prstGeom prst="rect">
            <a:avLst/>
          </a:prstGeom>
        </p:spPr>
      </p:pic>
    </p:spTree>
    <p:extLst>
      <p:ext uri="{BB962C8B-B14F-4D97-AF65-F5344CB8AC3E}">
        <p14:creationId xmlns:p14="http://schemas.microsoft.com/office/powerpoint/2010/main" val="10433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33534"/>
            <a:ext cx="7696200" cy="1066800"/>
          </a:xfrm>
        </p:spPr>
        <p:txBody>
          <a:bodyPr>
            <a:normAutofit fontScale="90000"/>
          </a:bodyPr>
          <a:lstStyle/>
          <a:p>
            <a:pPr algn="ctr"/>
            <a:r>
              <a:rPr lang="en-US" dirty="0"/>
              <a:t>AOPA 2018 Weather Survey Data</a:t>
            </a:r>
          </a:p>
        </p:txBody>
      </p:sp>
      <p:pic>
        <p:nvPicPr>
          <p:cNvPr id="7" name="Picture 6">
            <a:extLst>
              <a:ext uri="{FF2B5EF4-FFF2-40B4-BE49-F238E27FC236}">
                <a16:creationId xmlns:a16="http://schemas.microsoft.com/office/drawing/2014/main" id="{FED1CF9D-6E63-4D0E-B17F-7BDB75D9E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8839200" cy="4359058"/>
          </a:xfrm>
          <a:prstGeom prst="rect">
            <a:avLst/>
          </a:prstGeom>
        </p:spPr>
      </p:pic>
      <p:sp>
        <p:nvSpPr>
          <p:cNvPr id="8" name="Content Placeholder 2">
            <a:extLst>
              <a:ext uri="{FF2B5EF4-FFF2-40B4-BE49-F238E27FC236}">
                <a16:creationId xmlns:a16="http://schemas.microsoft.com/office/drawing/2014/main" id="{BCAA3C02-5CCF-471D-BC61-935F10F2CC53}"/>
              </a:ext>
            </a:extLst>
          </p:cNvPr>
          <p:cNvSpPr>
            <a:spLocks noGrp="1"/>
          </p:cNvSpPr>
          <p:nvPr>
            <p:ph idx="1"/>
          </p:nvPr>
        </p:nvSpPr>
        <p:spPr>
          <a:xfrm>
            <a:off x="152400" y="5250163"/>
            <a:ext cx="8839200" cy="857066"/>
          </a:xfrm>
        </p:spPr>
        <p:txBody>
          <a:bodyPr>
            <a:noAutofit/>
          </a:bodyPr>
          <a:lstStyle/>
          <a:p>
            <a:pPr marL="0" indent="0" algn="ctr">
              <a:buNone/>
            </a:pPr>
            <a:r>
              <a:rPr lang="en-US" sz="2600" dirty="0">
                <a:solidFill>
                  <a:srgbClr val="ECBF00"/>
                </a:solidFill>
              </a:rPr>
              <a:t>If you want the full survey results please just send me an email and I’ll forward you the full report!</a:t>
            </a:r>
            <a:endParaRPr lang="en-US" sz="2600" b="1" dirty="0">
              <a:solidFill>
                <a:srgbClr val="ECBF00"/>
              </a:solidFill>
            </a:endParaRPr>
          </a:p>
        </p:txBody>
      </p:sp>
      <p:sp>
        <p:nvSpPr>
          <p:cNvPr id="9" name="Oval 8">
            <a:extLst>
              <a:ext uri="{FF2B5EF4-FFF2-40B4-BE49-F238E27FC236}">
                <a16:creationId xmlns:a16="http://schemas.microsoft.com/office/drawing/2014/main" id="{EC91B767-717F-4AED-BAB9-4F3C3B791881}"/>
              </a:ext>
            </a:extLst>
          </p:cNvPr>
          <p:cNvSpPr/>
          <p:nvPr/>
        </p:nvSpPr>
        <p:spPr>
          <a:xfrm>
            <a:off x="1828800" y="2209800"/>
            <a:ext cx="1524000" cy="259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3778C32-F177-4BCF-B8A4-B2D12AE2EB7E}"/>
              </a:ext>
            </a:extLst>
          </p:cNvPr>
          <p:cNvSpPr/>
          <p:nvPr/>
        </p:nvSpPr>
        <p:spPr>
          <a:xfrm>
            <a:off x="5943600" y="2362200"/>
            <a:ext cx="1524000" cy="259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67993D6-3FF7-4506-896E-64B3416EE5A4}"/>
              </a:ext>
            </a:extLst>
          </p:cNvPr>
          <p:cNvSpPr/>
          <p:nvPr/>
        </p:nvSpPr>
        <p:spPr>
          <a:xfrm>
            <a:off x="533400" y="2209800"/>
            <a:ext cx="1295400" cy="2590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151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399" y="1135489"/>
            <a:ext cx="7315200" cy="4191000"/>
          </a:xfrm>
        </p:spPr>
        <p:txBody>
          <a:bodyPr>
            <a:normAutofit fontScale="62500" lnSpcReduction="20000"/>
          </a:bodyPr>
          <a:lstStyle/>
          <a:p>
            <a:r>
              <a:rPr lang="en-US" dirty="0">
                <a:effectLst/>
              </a:rPr>
              <a:t>Determine if FSS are too conservative in issuing VNR thus reducing its utility</a:t>
            </a:r>
          </a:p>
          <a:p>
            <a:r>
              <a:rPr lang="en-US" dirty="0">
                <a:effectLst/>
              </a:rPr>
              <a:t>Identify objective criteria for determining VNR so that it can be automated and provided in self-briefings, and to increase its utility and safety benefits</a:t>
            </a:r>
            <a:endParaRPr lang="en-US" dirty="0"/>
          </a:p>
          <a:p>
            <a:r>
              <a:rPr lang="en-US" dirty="0"/>
              <a:t>Initial work using 8 wx scenarios with a group of 20 pilots and 20 FSS</a:t>
            </a:r>
          </a:p>
          <a:p>
            <a:endParaRPr lang="en-US" dirty="0"/>
          </a:p>
          <a:p>
            <a:endParaRPr lang="en-US" dirty="0"/>
          </a:p>
          <a:p>
            <a:pPr marL="0" indent="0">
              <a:buNone/>
            </a:pPr>
            <a:r>
              <a:rPr lang="en-US" sz="3200" dirty="0"/>
              <a:t>     </a:t>
            </a:r>
            <a:endParaRPr lang="en-US" dirty="0"/>
          </a:p>
        </p:txBody>
      </p:sp>
      <p:sp>
        <p:nvSpPr>
          <p:cNvPr id="4" name="Title 1">
            <a:extLst>
              <a:ext uri="{FF2B5EF4-FFF2-40B4-BE49-F238E27FC236}">
                <a16:creationId xmlns:a16="http://schemas.microsoft.com/office/drawing/2014/main" id="{9A801F48-DA1B-49F4-9EBC-3DF1917FBA3C}"/>
              </a:ext>
            </a:extLst>
          </p:cNvPr>
          <p:cNvSpPr txBox="1">
            <a:spLocks/>
          </p:cNvSpPr>
          <p:nvPr/>
        </p:nvSpPr>
        <p:spPr>
          <a:xfrm>
            <a:off x="468725" y="84335"/>
            <a:ext cx="8206549" cy="1066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sz="3000" dirty="0"/>
              <a:t>FAA reviewing VFR not recommend (VNR) for safety benefits</a:t>
            </a:r>
          </a:p>
        </p:txBody>
      </p:sp>
      <p:pic>
        <p:nvPicPr>
          <p:cNvPr id="8" name="Picture 7">
            <a:extLst>
              <a:ext uri="{FF2B5EF4-FFF2-40B4-BE49-F238E27FC236}">
                <a16:creationId xmlns:a16="http://schemas.microsoft.com/office/drawing/2014/main" id="{E326D088-76D6-46D2-83B9-6FF036ADD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599" y="3886200"/>
            <a:ext cx="3352800" cy="2235200"/>
          </a:xfrm>
          <a:prstGeom prst="rect">
            <a:avLst/>
          </a:prstGeom>
        </p:spPr>
      </p:pic>
      <p:pic>
        <p:nvPicPr>
          <p:cNvPr id="10" name="Picture 9">
            <a:extLst>
              <a:ext uri="{FF2B5EF4-FFF2-40B4-BE49-F238E27FC236}">
                <a16:creationId xmlns:a16="http://schemas.microsoft.com/office/drawing/2014/main" id="{2E44AA01-C9B7-4A99-9047-30DC2245C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712" y="4079119"/>
            <a:ext cx="2471737" cy="1635767"/>
          </a:xfrm>
          <a:prstGeom prst="rect">
            <a:avLst/>
          </a:prstGeom>
        </p:spPr>
      </p:pic>
      <p:pic>
        <p:nvPicPr>
          <p:cNvPr id="12" name="Picture 11">
            <a:extLst>
              <a:ext uri="{FF2B5EF4-FFF2-40B4-BE49-F238E27FC236}">
                <a16:creationId xmlns:a16="http://schemas.microsoft.com/office/drawing/2014/main" id="{9B88FA8F-D091-4D8E-9BC1-6ADCA0E183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551" y="3627011"/>
            <a:ext cx="2539981" cy="2539981"/>
          </a:xfrm>
          <a:prstGeom prst="rect">
            <a:avLst/>
          </a:prstGeom>
        </p:spPr>
      </p:pic>
    </p:spTree>
    <p:extLst>
      <p:ext uri="{BB962C8B-B14F-4D97-AF65-F5344CB8AC3E}">
        <p14:creationId xmlns:p14="http://schemas.microsoft.com/office/powerpoint/2010/main" val="28022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nodeType="afterEffect">
                                  <p:stCondLst>
                                    <p:cond delay="20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21" presetClass="entr" presetSubtype="1" fill="hold" nodeType="after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00334"/>
            <a:ext cx="7315200" cy="4191000"/>
          </a:xfrm>
        </p:spPr>
        <p:txBody>
          <a:bodyPr>
            <a:normAutofit fontScale="92500" lnSpcReduction="20000"/>
          </a:bodyPr>
          <a:lstStyle/>
          <a:p>
            <a:r>
              <a:rPr lang="en-US" dirty="0"/>
              <a:t>Initial data shows pilots more wx conservative than FSS</a:t>
            </a:r>
          </a:p>
          <a:p>
            <a:r>
              <a:rPr lang="en-US" dirty="0"/>
              <a:t>When mountainous terrain involved in flight route wx review and decision(s) more complicated</a:t>
            </a:r>
          </a:p>
          <a:p>
            <a:r>
              <a:rPr lang="en-US" sz="3200" dirty="0"/>
              <a:t>Only 3 out of 20 pilots had some formal wx interpretation training via classroom</a:t>
            </a:r>
          </a:p>
          <a:p>
            <a:r>
              <a:rPr lang="en-US" sz="3200" dirty="0"/>
              <a:t>12 out of 20 pilots had no wx interpretation training   </a:t>
            </a:r>
            <a:endParaRPr lang="en-US" dirty="0"/>
          </a:p>
        </p:txBody>
      </p:sp>
      <p:sp>
        <p:nvSpPr>
          <p:cNvPr id="4" name="Title 1">
            <a:extLst>
              <a:ext uri="{FF2B5EF4-FFF2-40B4-BE49-F238E27FC236}">
                <a16:creationId xmlns:a16="http://schemas.microsoft.com/office/drawing/2014/main" id="{9A801F48-DA1B-49F4-9EBC-3DF1917FBA3C}"/>
              </a:ext>
            </a:extLst>
          </p:cNvPr>
          <p:cNvSpPr txBox="1">
            <a:spLocks/>
          </p:cNvSpPr>
          <p:nvPr/>
        </p:nvSpPr>
        <p:spPr>
          <a:xfrm>
            <a:off x="723900" y="133534"/>
            <a:ext cx="7696200" cy="1066800"/>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sz="4400" dirty="0"/>
              <a:t>VNR</a:t>
            </a:r>
          </a:p>
        </p:txBody>
      </p:sp>
    </p:spTree>
    <p:extLst>
      <p:ext uri="{BB962C8B-B14F-4D97-AF65-F5344CB8AC3E}">
        <p14:creationId xmlns:p14="http://schemas.microsoft.com/office/powerpoint/2010/main" val="33187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Plane in tree.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228600"/>
            <a:ext cx="89376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8212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696200" cy="1066800"/>
          </a:xfrm>
        </p:spPr>
        <p:txBody>
          <a:bodyPr>
            <a:normAutofit fontScale="90000"/>
          </a:bodyPr>
          <a:lstStyle/>
          <a:p>
            <a:pPr algn="ctr">
              <a:defRPr/>
            </a:pPr>
            <a:r>
              <a:rPr lang="en-US" dirty="0"/>
              <a:t>Importance of Clear Communication</a:t>
            </a:r>
          </a:p>
        </p:txBody>
      </p:sp>
      <p:sp>
        <p:nvSpPr>
          <p:cNvPr id="3" name="Text Placeholder 3"/>
          <p:cNvSpPr txBox="1">
            <a:spLocks/>
          </p:cNvSpPr>
          <p:nvPr/>
        </p:nvSpPr>
        <p:spPr>
          <a:xfrm>
            <a:off x="685800" y="838200"/>
            <a:ext cx="7772400" cy="1981200"/>
          </a:xfrm>
          <a:prstGeom prst="rect">
            <a:avLst/>
          </a:prstGeom>
        </p:spPr>
        <p:txBody>
          <a:bodyPr/>
          <a:lstStyle>
            <a:lvl1pPr marL="342900" indent="-342900" algn="l" rtl="0" eaLnBrk="1" fontAlgn="base" hangingPunct="1">
              <a:spcBef>
                <a:spcPct val="20000"/>
              </a:spcBef>
              <a:spcAft>
                <a:spcPct val="0"/>
              </a:spcAft>
              <a:buClr>
                <a:schemeClr val="bg1"/>
              </a:buClr>
              <a:buSzPct val="90000"/>
              <a:buChar char="•"/>
              <a:defRPr sz="3600">
                <a:solidFill>
                  <a:schemeClr val="bg1"/>
                </a:solidFill>
                <a:latin typeface="+mn-lt"/>
                <a:ea typeface="+mn-ea"/>
                <a:cs typeface="+mn-cs"/>
              </a:defRPr>
            </a:lvl1pPr>
            <a:lvl2pPr marL="742950" indent="-285750" algn="l" rtl="0" eaLnBrk="1" fontAlgn="base" hangingPunct="1">
              <a:spcBef>
                <a:spcPct val="20000"/>
              </a:spcBef>
              <a:spcAft>
                <a:spcPct val="0"/>
              </a:spcAft>
              <a:buClr>
                <a:schemeClr val="bg1"/>
              </a:buClr>
              <a:buSzPct val="90000"/>
              <a:buChar char="–"/>
              <a:defRPr sz="3200">
                <a:solidFill>
                  <a:schemeClr val="bg1"/>
                </a:solidFill>
                <a:latin typeface="+mn-lt"/>
              </a:defRPr>
            </a:lvl2pPr>
            <a:lvl3pPr marL="1143000" indent="-228600" algn="l" rtl="0" eaLnBrk="1" fontAlgn="base" hangingPunct="1">
              <a:spcBef>
                <a:spcPct val="20000"/>
              </a:spcBef>
              <a:spcAft>
                <a:spcPct val="0"/>
              </a:spcAft>
              <a:buClr>
                <a:schemeClr val="bg1"/>
              </a:buClr>
              <a:buSzPct val="90000"/>
              <a:buChar char="•"/>
              <a:defRPr sz="2800">
                <a:solidFill>
                  <a:schemeClr val="bg1"/>
                </a:solidFill>
                <a:latin typeface="+mn-lt"/>
              </a:defRPr>
            </a:lvl3pPr>
            <a:lvl4pPr marL="1600200" indent="-228600" algn="l" rtl="0" eaLnBrk="1" fontAlgn="base" hangingPunct="1">
              <a:spcBef>
                <a:spcPct val="20000"/>
              </a:spcBef>
              <a:spcAft>
                <a:spcPct val="0"/>
              </a:spcAft>
              <a:buClr>
                <a:schemeClr val="bg1"/>
              </a:buClr>
              <a:buSzPct val="90000"/>
              <a:buChar char="•"/>
              <a:defRPr sz="2000">
                <a:solidFill>
                  <a:schemeClr val="bg1"/>
                </a:solidFill>
                <a:latin typeface="+mn-lt"/>
              </a:defRPr>
            </a:lvl4pPr>
            <a:lvl5pPr marL="2057400" indent="-228600" algn="l" rtl="0" eaLnBrk="1" fontAlgn="base" hangingPunct="1">
              <a:spcBef>
                <a:spcPct val="20000"/>
              </a:spcBef>
              <a:spcAft>
                <a:spcPct val="0"/>
              </a:spcAft>
              <a:buClr>
                <a:schemeClr val="bg1"/>
              </a:buClr>
              <a:buSzPct val="90000"/>
              <a:buChar char="•"/>
              <a:defRPr sz="2000">
                <a:solidFill>
                  <a:schemeClr val="bg1"/>
                </a:solidFill>
                <a:latin typeface="+mn-lt"/>
              </a:defRPr>
            </a:lvl5pPr>
            <a:lvl6pPr marL="2514600" indent="-228600" algn="l" rtl="0" eaLnBrk="1" fontAlgn="base" hangingPunct="1">
              <a:spcBef>
                <a:spcPct val="20000"/>
              </a:spcBef>
              <a:spcAft>
                <a:spcPct val="0"/>
              </a:spcAft>
              <a:buClr>
                <a:schemeClr val="bg1"/>
              </a:buClr>
              <a:buSzPct val="90000"/>
              <a:buChar char="•"/>
              <a:defRPr sz="2000">
                <a:solidFill>
                  <a:schemeClr val="bg1"/>
                </a:solidFill>
                <a:latin typeface="+mn-lt"/>
              </a:defRPr>
            </a:lvl6pPr>
            <a:lvl7pPr marL="2971800" indent="-228600" algn="l" rtl="0" eaLnBrk="1" fontAlgn="base" hangingPunct="1">
              <a:spcBef>
                <a:spcPct val="20000"/>
              </a:spcBef>
              <a:spcAft>
                <a:spcPct val="0"/>
              </a:spcAft>
              <a:buClr>
                <a:schemeClr val="bg1"/>
              </a:buClr>
              <a:buSzPct val="90000"/>
              <a:buChar char="•"/>
              <a:defRPr sz="2000">
                <a:solidFill>
                  <a:schemeClr val="bg1"/>
                </a:solidFill>
                <a:latin typeface="+mn-lt"/>
              </a:defRPr>
            </a:lvl7pPr>
            <a:lvl8pPr marL="3429000" indent="-228600" algn="l" rtl="0" eaLnBrk="1" fontAlgn="base" hangingPunct="1">
              <a:spcBef>
                <a:spcPct val="20000"/>
              </a:spcBef>
              <a:spcAft>
                <a:spcPct val="0"/>
              </a:spcAft>
              <a:buClr>
                <a:schemeClr val="bg1"/>
              </a:buClr>
              <a:buSzPct val="90000"/>
              <a:buChar char="•"/>
              <a:defRPr sz="2000">
                <a:solidFill>
                  <a:schemeClr val="bg1"/>
                </a:solidFill>
                <a:latin typeface="+mn-lt"/>
              </a:defRPr>
            </a:lvl8pPr>
            <a:lvl9pPr marL="3886200" indent="-228600" algn="l" rtl="0" eaLnBrk="1" fontAlgn="base" hangingPunct="1">
              <a:spcBef>
                <a:spcPct val="20000"/>
              </a:spcBef>
              <a:spcAft>
                <a:spcPct val="0"/>
              </a:spcAft>
              <a:buClr>
                <a:schemeClr val="bg1"/>
              </a:buClr>
              <a:buSzPct val="90000"/>
              <a:buChar char="•"/>
              <a:defRPr sz="2000">
                <a:solidFill>
                  <a:schemeClr val="bg1"/>
                </a:solidFill>
                <a:latin typeface="+mn-lt"/>
              </a:defRPr>
            </a:lvl9pPr>
          </a:lstStyle>
          <a:p>
            <a:r>
              <a:rPr lang="en-US" sz="3200" kern="0" dirty="0"/>
              <a:t>What pilots/ATC/wx person see are all different pictures of the same weather conditions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54941"/>
            <a:ext cx="6019800" cy="35659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676400"/>
            <a:ext cx="4267200" cy="443619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423" y="954941"/>
            <a:ext cx="5886713" cy="4094284"/>
          </a:xfrm>
          <a:prstGeom prst="rect">
            <a:avLst/>
          </a:prstGeom>
        </p:spPr>
      </p:pic>
    </p:spTree>
    <p:extLst>
      <p:ext uri="{BB962C8B-B14F-4D97-AF65-F5344CB8AC3E}">
        <p14:creationId xmlns:p14="http://schemas.microsoft.com/office/powerpoint/2010/main" val="1391227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Looking Straight Ahead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9" y="1070429"/>
            <a:ext cx="6628551" cy="4953000"/>
          </a:xfrm>
          <a:prstGeom prst="rect">
            <a:avLst/>
          </a:prstGeom>
        </p:spPr>
      </p:pic>
    </p:spTree>
    <p:extLst>
      <p:ext uri="{BB962C8B-B14F-4D97-AF65-F5344CB8AC3E}">
        <p14:creationId xmlns:p14="http://schemas.microsoft.com/office/powerpoint/2010/main" val="369300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Looking Down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14" y="1095374"/>
            <a:ext cx="6692286" cy="5000625"/>
          </a:xfrm>
          <a:prstGeom prst="rect">
            <a:avLst/>
          </a:prstGeom>
        </p:spPr>
      </p:pic>
    </p:spTree>
    <p:extLst>
      <p:ext uri="{BB962C8B-B14F-4D97-AF65-F5344CB8AC3E}">
        <p14:creationId xmlns:p14="http://schemas.microsoft.com/office/powerpoint/2010/main" val="1192885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3D Modeling in Google Earth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36011"/>
            <a:ext cx="8086617" cy="5001341"/>
          </a:xfrm>
          <a:prstGeom prst="rect">
            <a:avLst/>
          </a:prstGeom>
        </p:spPr>
      </p:pic>
    </p:spTree>
    <p:extLst>
      <p:ext uri="{BB962C8B-B14F-4D97-AF65-F5344CB8AC3E}">
        <p14:creationId xmlns:p14="http://schemas.microsoft.com/office/powerpoint/2010/main" val="4254038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ERAM 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04900"/>
            <a:ext cx="6553200" cy="4914900"/>
          </a:xfrm>
          <a:prstGeom prst="rect">
            <a:avLst/>
          </a:prstGeom>
        </p:spPr>
      </p:pic>
    </p:spTree>
    <p:extLst>
      <p:ext uri="{BB962C8B-B14F-4D97-AF65-F5344CB8AC3E}">
        <p14:creationId xmlns:p14="http://schemas.microsoft.com/office/powerpoint/2010/main" val="514469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NEXRAD View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8" y="1066800"/>
            <a:ext cx="8019469" cy="4953000"/>
          </a:xfrm>
          <a:prstGeom prst="rect">
            <a:avLst/>
          </a:prstGeom>
        </p:spPr>
      </p:pic>
    </p:spTree>
    <p:extLst>
      <p:ext uri="{BB962C8B-B14F-4D97-AF65-F5344CB8AC3E}">
        <p14:creationId xmlns:p14="http://schemas.microsoft.com/office/powerpoint/2010/main" val="3410086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Out the Window</a:t>
            </a:r>
          </a:p>
        </p:txBody>
      </p:sp>
      <p:pic>
        <p:nvPicPr>
          <p:cNvPr id="6" name="TRW 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997857"/>
            <a:ext cx="8115300" cy="4572000"/>
          </a:xfrm>
          <a:prstGeom prst="rect">
            <a:avLst/>
          </a:prstGeom>
        </p:spPr>
      </p:pic>
    </p:spTree>
    <p:extLst>
      <p:ext uri="{BB962C8B-B14F-4D97-AF65-F5344CB8AC3E}">
        <p14:creationId xmlns:p14="http://schemas.microsoft.com/office/powerpoint/2010/main" val="3239273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3239"/>
            <a:ext cx="7315200" cy="1066800"/>
          </a:xfrm>
        </p:spPr>
        <p:txBody>
          <a:bodyPr/>
          <a:lstStyle/>
          <a:p>
            <a:pPr algn="ctr">
              <a:defRPr/>
            </a:pPr>
            <a:r>
              <a:rPr lang="en-US" dirty="0"/>
              <a:t>Preflight Planning</a:t>
            </a:r>
          </a:p>
        </p:txBody>
      </p:sp>
      <p:sp>
        <p:nvSpPr>
          <p:cNvPr id="23556" name="TextBox 3"/>
          <p:cNvSpPr txBox="1">
            <a:spLocks noChangeArrowheads="1"/>
          </p:cNvSpPr>
          <p:nvPr/>
        </p:nvSpPr>
        <p:spPr bwMode="auto">
          <a:xfrm>
            <a:off x="838200" y="3886200"/>
            <a:ext cx="7772400" cy="1754188"/>
          </a:xfrm>
          <a:prstGeom prst="rect">
            <a:avLst/>
          </a:prstGeom>
          <a:noFill/>
          <a:ln w="9525">
            <a:noFill/>
            <a:miter lim="800000"/>
            <a:headEnd/>
            <a:tailEnd/>
          </a:ln>
        </p:spPr>
        <p:txBody>
          <a:bodyPr>
            <a:spAutoFit/>
          </a:bodyPr>
          <a:lstStyle/>
          <a:p>
            <a:pPr>
              <a:defRPr/>
            </a:pPr>
            <a:r>
              <a:rPr lang="en-US" sz="3600" dirty="0">
                <a:solidFill>
                  <a:srgbClr val="FFC000"/>
                </a:solidFill>
                <a:effectLst>
                  <a:outerShdw blurRad="38100" dist="38100" dir="2700000" algn="tl">
                    <a:srgbClr val="000000">
                      <a:alpha val="43137"/>
                    </a:srgbClr>
                  </a:outerShdw>
                </a:effectLst>
              </a:rPr>
              <a:t>NTSB study - 41% of the weather related accidents the pilot did not obtain or receive an adequate weather briefing  </a:t>
            </a:r>
          </a:p>
        </p:txBody>
      </p:sp>
      <p:pic>
        <p:nvPicPr>
          <p:cNvPr id="19459" name="Picture 2" descr="http://air-charter-prices.com/images/medical-air-tran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3556000" cy="26670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2" descr="http://www.lockheedmartin.com/data/assets/isgs/photos/afss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143000"/>
            <a:ext cx="3652837" cy="2667000"/>
          </a:xfrm>
          <a:prstGeom prst="rect">
            <a:avLst/>
          </a:prstGeom>
          <a:noFill/>
          <a:ln w="9525">
            <a:solidFill>
              <a:srgbClr val="ECBF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BFE96B-63DF-471E-8F10-FEDD31901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25" y="0"/>
            <a:ext cx="8196550" cy="6858000"/>
          </a:xfrm>
          <a:prstGeom prst="rect">
            <a:avLst/>
          </a:prstGeom>
        </p:spPr>
      </p:pic>
      <p:pic>
        <p:nvPicPr>
          <p:cNvPr id="6" name="Picture 5">
            <a:extLst>
              <a:ext uri="{FF2B5EF4-FFF2-40B4-BE49-F238E27FC236}">
                <a16:creationId xmlns:a16="http://schemas.microsoft.com/office/drawing/2014/main" id="{774C533F-33F5-4893-BDE6-9A8279FB0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855"/>
            <a:ext cx="9144000" cy="6720289"/>
          </a:xfrm>
          <a:prstGeom prst="rect">
            <a:avLst/>
          </a:prstGeom>
        </p:spPr>
      </p:pic>
      <p:sp>
        <p:nvSpPr>
          <p:cNvPr id="11" name="Content Placeholder 2">
            <a:extLst>
              <a:ext uri="{FF2B5EF4-FFF2-40B4-BE49-F238E27FC236}">
                <a16:creationId xmlns:a16="http://schemas.microsoft.com/office/drawing/2014/main" id="{9F0D64DB-FF50-4EB8-A72C-07E4C9BC1795}"/>
              </a:ext>
            </a:extLst>
          </p:cNvPr>
          <p:cNvSpPr txBox="1">
            <a:spLocks/>
          </p:cNvSpPr>
          <p:nvPr/>
        </p:nvSpPr>
        <p:spPr>
          <a:xfrm>
            <a:off x="1295400" y="0"/>
            <a:ext cx="6858000" cy="457200"/>
          </a:xfrm>
          <a:prstGeom prst="rect">
            <a:avLst/>
          </a:prstGeom>
          <a:solidFill>
            <a:schemeClr val="accent3">
              <a:lumMod val="50000"/>
              <a:lumOff val="50000"/>
            </a:schemeClr>
          </a:solidFill>
        </p:spPr>
        <p:txBody>
          <a:bodyPr>
            <a:normAutofit/>
          </a:bodyPr>
          <a:lst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buFont typeface="Arial" pitchFamily="34" charset="0"/>
              <a:buNone/>
            </a:pPr>
            <a:r>
              <a:rPr lang="en-US" sz="2400" dirty="0">
                <a:ln w="0"/>
                <a:solidFill>
                  <a:schemeClr val="accent1"/>
                </a:solidFill>
                <a:effectLst>
                  <a:outerShdw blurRad="38100" dist="25400" dir="5400000" algn="ctr" rotWithShape="0">
                    <a:srgbClr val="6E747A">
                      <a:alpha val="43000"/>
                    </a:srgbClr>
                  </a:outerShdw>
                </a:effectLst>
              </a:rPr>
              <a:t>Confusion Introduced?</a:t>
            </a:r>
          </a:p>
        </p:txBody>
      </p:sp>
      <p:pic>
        <p:nvPicPr>
          <p:cNvPr id="8" name="Picture 7">
            <a:extLst>
              <a:ext uri="{FF2B5EF4-FFF2-40B4-BE49-F238E27FC236}">
                <a16:creationId xmlns:a16="http://schemas.microsoft.com/office/drawing/2014/main" id="{82DDA43E-7369-4BD3-AD72-18D9F805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376" y="0"/>
            <a:ext cx="8273411" cy="6858000"/>
          </a:xfrm>
          <a:prstGeom prst="rect">
            <a:avLst/>
          </a:prstGeom>
        </p:spPr>
      </p:pic>
      <p:pic>
        <p:nvPicPr>
          <p:cNvPr id="10" name="Picture 9">
            <a:extLst>
              <a:ext uri="{FF2B5EF4-FFF2-40B4-BE49-F238E27FC236}">
                <a16:creationId xmlns:a16="http://schemas.microsoft.com/office/drawing/2014/main" id="{813A5C89-2753-4330-A7C7-78AE59B4D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376" y="0"/>
            <a:ext cx="8273411" cy="6858000"/>
          </a:xfrm>
          <a:prstGeom prst="rect">
            <a:avLst/>
          </a:prstGeom>
        </p:spPr>
      </p:pic>
      <p:pic>
        <p:nvPicPr>
          <p:cNvPr id="12" name="Picture 11">
            <a:extLst>
              <a:ext uri="{FF2B5EF4-FFF2-40B4-BE49-F238E27FC236}">
                <a16:creationId xmlns:a16="http://schemas.microsoft.com/office/drawing/2014/main" id="{A1DC597D-3C67-4DD2-9F1D-CFCEF1973E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42" y="16844"/>
            <a:ext cx="7554516" cy="6858000"/>
          </a:xfrm>
          <a:prstGeom prst="rect">
            <a:avLst/>
          </a:prstGeom>
        </p:spPr>
      </p:pic>
    </p:spTree>
    <p:extLst>
      <p:ext uri="{BB962C8B-B14F-4D97-AF65-F5344CB8AC3E}">
        <p14:creationId xmlns:p14="http://schemas.microsoft.com/office/powerpoint/2010/main" val="3678097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16330-71C8-43F0-80EE-32F223C0E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144"/>
            <a:ext cx="9144000" cy="6183712"/>
          </a:xfrm>
          <a:prstGeom prst="rect">
            <a:avLst/>
          </a:prstGeom>
        </p:spPr>
      </p:pic>
      <p:sp>
        <p:nvSpPr>
          <p:cNvPr id="3" name="Content Placeholder 2">
            <a:extLst>
              <a:ext uri="{FF2B5EF4-FFF2-40B4-BE49-F238E27FC236}">
                <a16:creationId xmlns:a16="http://schemas.microsoft.com/office/drawing/2014/main" id="{CF38ECEF-A119-4D8F-9D5D-9E3C855FD479}"/>
              </a:ext>
            </a:extLst>
          </p:cNvPr>
          <p:cNvSpPr txBox="1">
            <a:spLocks/>
          </p:cNvSpPr>
          <p:nvPr/>
        </p:nvSpPr>
        <p:spPr>
          <a:xfrm>
            <a:off x="381000" y="4343400"/>
            <a:ext cx="2357387" cy="457200"/>
          </a:xfrm>
          <a:prstGeom prst="rect">
            <a:avLst/>
          </a:prstGeom>
          <a:solidFill>
            <a:schemeClr val="accent3">
              <a:lumMod val="50000"/>
              <a:lumOff val="50000"/>
            </a:schemeClr>
          </a:solidFill>
        </p:spPr>
        <p:txBody>
          <a:bodyPr>
            <a:normAutofit/>
          </a:bodyPr>
          <a:lst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buFont typeface="Arial" pitchFamily="34" charset="0"/>
              <a:buNone/>
            </a:pPr>
            <a:r>
              <a:rPr lang="en-US" sz="2400" dirty="0">
                <a:ln w="0"/>
                <a:solidFill>
                  <a:schemeClr val="accent1"/>
                </a:solidFill>
                <a:effectLst>
                  <a:outerShdw blurRad="38100" dist="25400" dir="5400000" algn="ctr" rotWithShape="0">
                    <a:srgbClr val="6E747A">
                      <a:alpha val="43000"/>
                    </a:srgbClr>
                  </a:outerShdw>
                </a:effectLst>
              </a:rPr>
              <a:t>Wildfire smoke</a:t>
            </a:r>
          </a:p>
        </p:txBody>
      </p:sp>
    </p:spTree>
    <p:extLst>
      <p:ext uri="{BB962C8B-B14F-4D97-AF65-F5344CB8AC3E}">
        <p14:creationId xmlns:p14="http://schemas.microsoft.com/office/powerpoint/2010/main" val="3816044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259E75-1269-42F7-84FC-46CB27008DEF}"/>
              </a:ext>
            </a:extLst>
          </p:cNvPr>
          <p:cNvSpPr>
            <a:spLocks noGrp="1"/>
          </p:cNvSpPr>
          <p:nvPr>
            <p:ph idx="1"/>
          </p:nvPr>
        </p:nvSpPr>
        <p:spPr>
          <a:xfrm>
            <a:off x="762000" y="5181600"/>
            <a:ext cx="7315200" cy="685801"/>
          </a:xfrm>
        </p:spPr>
        <p:txBody>
          <a:bodyPr>
            <a:normAutofit fontScale="55000" lnSpcReduction="20000"/>
          </a:bodyPr>
          <a:lstStyle/>
          <a:p>
            <a:r>
              <a:rPr lang="en-US" dirty="0"/>
              <a:t>Highest weather related fatalities occurred in Aviation - Part 91 and 135 </a:t>
            </a:r>
          </a:p>
        </p:txBody>
      </p:sp>
      <p:pic>
        <p:nvPicPr>
          <p:cNvPr id="6" name="Picture 5">
            <a:extLst>
              <a:ext uri="{FF2B5EF4-FFF2-40B4-BE49-F238E27FC236}">
                <a16:creationId xmlns:a16="http://schemas.microsoft.com/office/drawing/2014/main" id="{9EA5931F-44CB-482F-ADDA-F815EA27A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 y="152400"/>
            <a:ext cx="8793509" cy="4876800"/>
          </a:xfrm>
          <a:prstGeom prst="rect">
            <a:avLst/>
          </a:prstGeom>
        </p:spPr>
      </p:pic>
      <p:pic>
        <p:nvPicPr>
          <p:cNvPr id="4" name="Picture 3">
            <a:extLst>
              <a:ext uri="{FF2B5EF4-FFF2-40B4-BE49-F238E27FC236}">
                <a16:creationId xmlns:a16="http://schemas.microsoft.com/office/drawing/2014/main" id="{A012F3F5-6707-4190-87DD-D98FABBAB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45" y="152400"/>
            <a:ext cx="8793509" cy="4886480"/>
          </a:xfrm>
          <a:prstGeom prst="rect">
            <a:avLst/>
          </a:prstGeom>
        </p:spPr>
      </p:pic>
    </p:spTree>
    <p:extLst>
      <p:ext uri="{BB962C8B-B14F-4D97-AF65-F5344CB8AC3E}">
        <p14:creationId xmlns:p14="http://schemas.microsoft.com/office/powerpoint/2010/main" val="28432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F98D18-8D7A-4789-8AA7-152B05AB7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80504"/>
          </a:xfrm>
          <a:prstGeom prst="rect">
            <a:avLst/>
          </a:prstGeom>
        </p:spPr>
      </p:pic>
    </p:spTree>
    <p:extLst>
      <p:ext uri="{BB962C8B-B14F-4D97-AF65-F5344CB8AC3E}">
        <p14:creationId xmlns:p14="http://schemas.microsoft.com/office/powerpoint/2010/main" val="26758055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81000"/>
            <a:ext cx="9144000" cy="2438400"/>
          </a:xfrm>
          <a:prstGeom prst="rect">
            <a:avLst/>
          </a:prstGeom>
        </p:spPr>
        <p:txBody>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defRPr/>
            </a:pPr>
            <a:r>
              <a:rPr lang="en-US" i="1" dirty="0"/>
              <a:t>Any Questions?</a:t>
            </a:r>
          </a:p>
          <a:p>
            <a:pPr algn="ctr" fontAlgn="auto">
              <a:spcAft>
                <a:spcPts val="0"/>
              </a:spcAft>
              <a:defRPr/>
            </a:pPr>
            <a:endParaRPr lang="en-US" i="1" dirty="0"/>
          </a:p>
          <a:p>
            <a:pPr algn="ctr" fontAlgn="auto">
              <a:spcAft>
                <a:spcPts val="0"/>
              </a:spcAft>
              <a:defRPr/>
            </a:pPr>
            <a:r>
              <a:rPr lang="en-US" sz="3200" i="1" dirty="0"/>
              <a:t>Main website: </a:t>
            </a:r>
            <a:r>
              <a:rPr lang="en-US" sz="3200" i="1" dirty="0">
                <a:hlinkClick r:id="rId2"/>
              </a:rPr>
              <a:t>http://www.ntsb.gov</a:t>
            </a:r>
            <a:endParaRPr lang="en-US" sz="3200" i="1" dirty="0"/>
          </a:p>
          <a:p>
            <a:pPr algn="ctr" fontAlgn="auto">
              <a:spcAft>
                <a:spcPts val="0"/>
              </a:spcAft>
              <a:defRPr/>
            </a:pPr>
            <a:endParaRPr lang="en-US" sz="3200" i="1" dirty="0"/>
          </a:p>
          <a:p>
            <a:pPr algn="ctr" fontAlgn="auto">
              <a:spcAft>
                <a:spcPts val="0"/>
              </a:spcAft>
              <a:defRPr/>
            </a:pPr>
            <a:r>
              <a:rPr lang="en-US" sz="3200" i="1" dirty="0"/>
              <a:t>LOC Forum website: </a:t>
            </a:r>
            <a:r>
              <a:rPr lang="en-US" sz="3200" i="1" dirty="0">
                <a:effectLst>
                  <a:outerShdw blurRad="38100" dist="38100" dir="2700000" algn="tl">
                    <a:srgbClr val="000000">
                      <a:alpha val="43137"/>
                    </a:srgbClr>
                  </a:outerShdw>
                </a:effectLst>
                <a:hlinkClick r:id="rId3"/>
              </a:rPr>
              <a:t>www.ntsb.gov/locforum</a:t>
            </a:r>
            <a:endParaRPr lang="en-US" sz="3200" i="1" dirty="0">
              <a:effectLst>
                <a:outerShdw blurRad="38100" dist="38100" dir="2700000" algn="tl">
                  <a:srgbClr val="000000">
                    <a:alpha val="43137"/>
                  </a:srgbClr>
                </a:outerShdw>
              </a:effectLst>
            </a:endParaRPr>
          </a:p>
          <a:p>
            <a:pPr algn="ctr" fontAlgn="auto">
              <a:spcAft>
                <a:spcPts val="0"/>
              </a:spcAft>
              <a:defRPr/>
            </a:pPr>
            <a:r>
              <a:rPr lang="en-US" sz="3200" dirty="0">
                <a:effectLst/>
              </a:rPr>
              <a:t> </a:t>
            </a:r>
            <a:endParaRPr lang="en-US" sz="3200" i="1" dirty="0"/>
          </a:p>
          <a:p>
            <a:pPr algn="ctr" fontAlgn="auto">
              <a:spcAft>
                <a:spcPts val="0"/>
              </a:spcAft>
              <a:defRPr/>
            </a:pPr>
            <a:r>
              <a:rPr lang="en-US" sz="3200" i="1" dirty="0"/>
              <a:t>Preventing LOC through technology and training: </a:t>
            </a:r>
            <a:r>
              <a:rPr lang="en-US" sz="3200" i="1" dirty="0">
                <a:hlinkClick r:id="rId4"/>
              </a:rPr>
              <a:t>https://www.ntsb.gov/news/events/Pages/2018-loc-rt.aspx</a:t>
            </a:r>
            <a:r>
              <a:rPr lang="en-US" sz="3200" i="1" dirty="0"/>
              <a:t> </a:t>
            </a:r>
          </a:p>
          <a:p>
            <a:pPr algn="ctr" fontAlgn="auto">
              <a:spcAft>
                <a:spcPts val="0"/>
              </a:spcAft>
              <a:defRPr/>
            </a:pPr>
            <a:endParaRPr lang="en-US" sz="3200" i="1" dirty="0"/>
          </a:p>
          <a:p>
            <a:pPr algn="ctr" fontAlgn="auto">
              <a:spcAft>
                <a:spcPts val="0"/>
              </a:spcAft>
              <a:defRPr/>
            </a:pPr>
            <a:r>
              <a:rPr lang="en-US" sz="3200" i="1" dirty="0"/>
              <a:t>My email: </a:t>
            </a:r>
            <a:r>
              <a:rPr lang="en-US" sz="3200" i="1" dirty="0">
                <a:hlinkClick r:id="rId5"/>
              </a:rPr>
              <a:t>paul.suffern@ntsb.gov</a:t>
            </a:r>
            <a:endParaRPr lang="en-US" sz="3200" i="1" dirty="0"/>
          </a:p>
          <a:p>
            <a:pPr fontAlgn="auto">
              <a:spcAft>
                <a:spcPts val="0"/>
              </a:spcAft>
              <a:defRPr/>
            </a:pPr>
            <a:endParaRPr lang="en-US" sz="3200" i="1" dirty="0"/>
          </a:p>
          <a:p>
            <a:pPr algn="ctr" fontAlgn="auto">
              <a:spcAft>
                <a:spcPts val="0"/>
              </a:spcAft>
              <a:defRPr/>
            </a:pPr>
            <a:endParaRPr lang="en-US" sz="3200" i="1" dirty="0"/>
          </a:p>
        </p:txBody>
      </p:sp>
    </p:spTree>
    <p:extLst>
      <p:ext uri="{BB962C8B-B14F-4D97-AF65-F5344CB8AC3E}">
        <p14:creationId xmlns:p14="http://schemas.microsoft.com/office/powerpoint/2010/main" val="809331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8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8E0CC-8BC2-4BF8-B682-028574E4F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6"/>
            <a:ext cx="9144000" cy="6851487"/>
          </a:xfrm>
          <a:prstGeom prst="rect">
            <a:avLst/>
          </a:prstGeom>
        </p:spPr>
      </p:pic>
    </p:spTree>
    <p:extLst>
      <p:ext uri="{BB962C8B-B14F-4D97-AF65-F5344CB8AC3E}">
        <p14:creationId xmlns:p14="http://schemas.microsoft.com/office/powerpoint/2010/main" val="42165808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315200" cy="1066800"/>
          </a:xfrm>
        </p:spPr>
        <p:txBody>
          <a:bodyPr>
            <a:normAutofit fontScale="90000"/>
          </a:bodyPr>
          <a:lstStyle/>
          <a:p>
            <a:pPr>
              <a:defRPr/>
            </a:pPr>
            <a:r>
              <a:rPr lang="en-US" dirty="0"/>
              <a:t>WPR17FA085</a:t>
            </a:r>
            <a:br>
              <a:rPr lang="en-US" dirty="0"/>
            </a:br>
            <a:r>
              <a:rPr lang="en-US" sz="3200" dirty="0">
                <a:effectLst>
                  <a:outerShdw blurRad="38100" dist="38100" dir="2700000" algn="tl">
                    <a:srgbClr val="000000">
                      <a:alpha val="43137"/>
                    </a:srgbClr>
                  </a:outerShdw>
                </a:effectLst>
              </a:rPr>
              <a:t>Piper PA 46-310P, N123SB</a:t>
            </a:r>
            <a:br>
              <a:rPr lang="en-US" sz="31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Harrisburg, Oregon</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April 2017</a:t>
            </a:r>
            <a:br>
              <a:rPr lang="en-US" dirty="0"/>
            </a:br>
            <a:endParaRPr lang="en-US" dirty="0"/>
          </a:p>
        </p:txBody>
      </p:sp>
      <p:sp>
        <p:nvSpPr>
          <p:cNvPr id="84995" name="Content Placeholder 5"/>
          <p:cNvSpPr>
            <a:spLocks noGrp="1"/>
          </p:cNvSpPr>
          <p:nvPr>
            <p:ph sz="half" idx="2"/>
          </p:nvPr>
        </p:nvSpPr>
        <p:spPr>
          <a:xfrm>
            <a:off x="4825749" y="1371600"/>
            <a:ext cx="4191000" cy="3952875"/>
          </a:xfrm>
        </p:spPr>
        <p:txBody>
          <a:bodyPr>
            <a:normAutofit/>
          </a:bodyPr>
          <a:lstStyle/>
          <a:p>
            <a:r>
              <a:rPr lang="en-US" sz="2100" dirty="0"/>
              <a:t>IFR Part 91 flight</a:t>
            </a:r>
          </a:p>
          <a:p>
            <a:r>
              <a:rPr lang="en-US" sz="2100" dirty="0"/>
              <a:t>Pilot, commercial cert &gt;5,060 hrs, 25 hours of IMC in past 6 months</a:t>
            </a:r>
          </a:p>
          <a:p>
            <a:r>
              <a:rPr lang="en-US" sz="2100" dirty="0"/>
              <a:t>Van Nuys, California (VNY) to Eugene, Oregon (EUG)</a:t>
            </a:r>
          </a:p>
          <a:p>
            <a:r>
              <a:rPr lang="en-US" sz="2100" dirty="0"/>
              <a:t>ForeFlight weather briefing request</a:t>
            </a:r>
          </a:p>
          <a:p>
            <a:r>
              <a:rPr lang="en-US" sz="2100" dirty="0"/>
              <a:t>4-Fatal</a:t>
            </a:r>
          </a:p>
        </p:txBody>
      </p:sp>
      <p:sp>
        <p:nvSpPr>
          <p:cNvPr id="84997" name="TextBox 4"/>
          <p:cNvSpPr txBox="1">
            <a:spLocks noChangeArrowheads="1"/>
          </p:cNvSpPr>
          <p:nvPr/>
        </p:nvSpPr>
        <p:spPr bwMode="auto">
          <a:xfrm>
            <a:off x="266700" y="4876710"/>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solidFill>
                  <a:srgbClr val="FFFF00"/>
                </a:solidFill>
              </a:rPr>
              <a:t>METAR KEUG 071754Z 20018G26KT 7SM -RA FEW024 OVC035 08/07A2951 RMK AO2 PK WND 18035/1706 RAB1656 SLP992 P0011 6//// T00830067 51046 $=</a:t>
            </a:r>
            <a:endParaRPr lang="en-US" dirty="0">
              <a:solidFill>
                <a:srgbClr val="FFFF00"/>
              </a:solidFill>
            </a:endParaRPr>
          </a:p>
        </p:txBody>
      </p:sp>
      <p:pic>
        <p:nvPicPr>
          <p:cNvPr id="5" name="Picture 4">
            <a:extLst>
              <a:ext uri="{FF2B5EF4-FFF2-40B4-BE49-F238E27FC236}">
                <a16:creationId xmlns:a16="http://schemas.microsoft.com/office/drawing/2014/main" id="{5C76512A-0D46-4F80-8C11-F3E3CB78C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51" y="2484045"/>
            <a:ext cx="4689830" cy="2225013"/>
          </a:xfrm>
          <a:prstGeom prst="rect">
            <a:avLst/>
          </a:prstGeom>
        </p:spPr>
      </p:pic>
    </p:spTree>
    <p:extLst>
      <p:ext uri="{BB962C8B-B14F-4D97-AF65-F5344CB8AC3E}">
        <p14:creationId xmlns:p14="http://schemas.microsoft.com/office/powerpoint/2010/main" val="1548964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BA695A-D8E7-4BF9-BF67-7F472DD42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774"/>
            <a:ext cx="9144000" cy="6070451"/>
          </a:xfrm>
          <a:prstGeom prst="rect">
            <a:avLst/>
          </a:prstGeom>
        </p:spPr>
      </p:pic>
      <p:cxnSp>
        <p:nvCxnSpPr>
          <p:cNvPr id="12" name="AutoShape 25">
            <a:extLst>
              <a:ext uri="{FF2B5EF4-FFF2-40B4-BE49-F238E27FC236}">
                <a16:creationId xmlns:a16="http://schemas.microsoft.com/office/drawing/2014/main" id="{D9FCB971-789A-4A83-A014-6114621AC084}"/>
              </a:ext>
            </a:extLst>
          </p:cNvPr>
          <p:cNvCxnSpPr>
            <a:cxnSpLocks noChangeShapeType="1"/>
          </p:cNvCxnSpPr>
          <p:nvPr/>
        </p:nvCxnSpPr>
        <p:spPr bwMode="auto">
          <a:xfrm flipV="1">
            <a:off x="950594" y="1219200"/>
            <a:ext cx="1703071" cy="69950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3" name="Text Box 26">
            <a:extLst>
              <a:ext uri="{FF2B5EF4-FFF2-40B4-BE49-F238E27FC236}">
                <a16:creationId xmlns:a16="http://schemas.microsoft.com/office/drawing/2014/main" id="{C732EF99-9819-4B51-8D28-A6FA3CFA81EA}"/>
              </a:ext>
            </a:extLst>
          </p:cNvPr>
          <p:cNvSpPr txBox="1">
            <a:spLocks noChangeArrowheads="1"/>
          </p:cNvSpPr>
          <p:nvPr/>
        </p:nvSpPr>
        <p:spPr bwMode="auto">
          <a:xfrm>
            <a:off x="309408" y="1766302"/>
            <a:ext cx="1165860" cy="304800"/>
          </a:xfrm>
          <a:prstGeom prst="rect">
            <a:avLst/>
          </a:prstGeom>
          <a:solidFill>
            <a:srgbClr val="FFFFFF"/>
          </a:solidFill>
          <a:ln w="38100">
            <a:solidFill>
              <a:srgbClr val="FF0000"/>
            </a:solidFill>
            <a:miter lim="800000"/>
            <a:headEnd/>
            <a:tailEnd/>
          </a:ln>
        </p:spPr>
        <p:txBody>
          <a:bodyPr rot="0" vert="horz" wrap="square" lIns="91440" tIns="45720" rIns="91440" bIns="45720" anchor="t" anchorCtr="0" upright="1">
            <a:spAutoFit/>
          </a:bodyPr>
          <a:lstStyle/>
          <a:p>
            <a:pPr marL="0" marR="0" algn="ctr">
              <a:spcBef>
                <a:spcPts val="0"/>
              </a:spcBef>
              <a:spcAft>
                <a:spcPts val="0"/>
              </a:spcAft>
            </a:pPr>
            <a:r>
              <a:rPr lang="en-US" sz="1200" dirty="0">
                <a:effectLst/>
                <a:latin typeface="Times New Roman"/>
                <a:ea typeface="Times New Roman"/>
              </a:rPr>
              <a:t>Accident site</a:t>
            </a:r>
          </a:p>
        </p:txBody>
      </p:sp>
      <p:sp>
        <p:nvSpPr>
          <p:cNvPr id="15" name="AutoShape 314">
            <a:extLst>
              <a:ext uri="{FF2B5EF4-FFF2-40B4-BE49-F238E27FC236}">
                <a16:creationId xmlns:a16="http://schemas.microsoft.com/office/drawing/2014/main" id="{A12FB6BB-C92F-4920-92CD-4F484FECA40C}"/>
              </a:ext>
            </a:extLst>
          </p:cNvPr>
          <p:cNvSpPr>
            <a:spLocks noChangeArrowheads="1"/>
          </p:cNvSpPr>
          <p:nvPr/>
        </p:nvSpPr>
        <p:spPr bwMode="auto">
          <a:xfrm>
            <a:off x="2711921" y="990600"/>
            <a:ext cx="304800" cy="228600"/>
          </a:xfrm>
          <a:prstGeom prst="star5">
            <a:avLst/>
          </a:prstGeom>
          <a:solidFill>
            <a:srgbClr val="FF0000"/>
          </a:solidFill>
          <a:ln w="19050">
            <a:solidFill>
              <a:schemeClr val="tx1"/>
            </a:solidFill>
            <a:miter lim="800000"/>
            <a:headEnd/>
            <a:tailEnd/>
          </a:ln>
        </p:spPr>
        <p:txBody>
          <a:bodyPr rot="0" vert="horz" wrap="square" lIns="91440" tIns="45720" rIns="91440" bIns="45720" anchor="t" anchorCtr="0" upright="1">
            <a:noAutofit/>
          </a:bodyPr>
          <a:lstStyle/>
          <a:p>
            <a:endParaRPr lang="en-US" dirty="0"/>
          </a:p>
        </p:txBody>
      </p:sp>
      <p:sp>
        <p:nvSpPr>
          <p:cNvPr id="8" name="Text Box 26">
            <a:extLst>
              <a:ext uri="{FF2B5EF4-FFF2-40B4-BE49-F238E27FC236}">
                <a16:creationId xmlns:a16="http://schemas.microsoft.com/office/drawing/2014/main" id="{5A6AD74C-D80A-4DF9-BAC4-5352483DBB49}"/>
              </a:ext>
            </a:extLst>
          </p:cNvPr>
          <p:cNvSpPr txBox="1">
            <a:spLocks noChangeArrowheads="1"/>
          </p:cNvSpPr>
          <p:nvPr/>
        </p:nvSpPr>
        <p:spPr bwMode="auto">
          <a:xfrm>
            <a:off x="4102568" y="4094938"/>
            <a:ext cx="1165860" cy="276999"/>
          </a:xfrm>
          <a:prstGeom prst="rect">
            <a:avLst/>
          </a:prstGeom>
          <a:solidFill>
            <a:srgbClr val="FFFFFF"/>
          </a:solidFill>
          <a:ln w="38100">
            <a:solidFill>
              <a:schemeClr val="accent1"/>
            </a:solidFill>
            <a:miter lim="800000"/>
            <a:headEnd/>
            <a:tailEnd/>
          </a:ln>
        </p:spPr>
        <p:txBody>
          <a:bodyPr rot="0" vert="horz" wrap="square" lIns="91440" tIns="45720" rIns="91440" bIns="45720" anchor="t" anchorCtr="0" upright="1">
            <a:spAutoFit/>
          </a:bodyPr>
          <a:lstStyle/>
          <a:p>
            <a:pPr marL="0" marR="0" algn="ctr">
              <a:spcBef>
                <a:spcPts val="0"/>
              </a:spcBef>
              <a:spcAft>
                <a:spcPts val="0"/>
              </a:spcAft>
            </a:pPr>
            <a:r>
              <a:rPr lang="en-US" sz="1200" dirty="0">
                <a:effectLst/>
                <a:latin typeface="Times New Roman"/>
                <a:ea typeface="Times New Roman"/>
              </a:rPr>
              <a:t>Flight plan</a:t>
            </a:r>
          </a:p>
        </p:txBody>
      </p:sp>
      <p:cxnSp>
        <p:nvCxnSpPr>
          <p:cNvPr id="9" name="AutoShape 25">
            <a:extLst>
              <a:ext uri="{FF2B5EF4-FFF2-40B4-BE49-F238E27FC236}">
                <a16:creationId xmlns:a16="http://schemas.microsoft.com/office/drawing/2014/main" id="{F513B322-0F38-44BE-9A59-5C359C5DA04A}"/>
              </a:ext>
            </a:extLst>
          </p:cNvPr>
          <p:cNvCxnSpPr>
            <a:cxnSpLocks noChangeShapeType="1"/>
          </p:cNvCxnSpPr>
          <p:nvPr/>
        </p:nvCxnSpPr>
        <p:spPr bwMode="auto">
          <a:xfrm flipH="1" flipV="1">
            <a:off x="3505200" y="2514600"/>
            <a:ext cx="597368" cy="1596380"/>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pic>
        <p:nvPicPr>
          <p:cNvPr id="17" name="Picture 16" descr="NWS Surface Analysis Chart for 1100 PDT with the accident site marked">
            <a:extLst>
              <a:ext uri="{FF2B5EF4-FFF2-40B4-BE49-F238E27FC236}">
                <a16:creationId xmlns:a16="http://schemas.microsoft.com/office/drawing/2014/main" id="{8C57E768-710E-4594-9B94-A7032FB3A879}"/>
              </a:ext>
            </a:extLst>
          </p:cNvPr>
          <p:cNvPicPr/>
          <p:nvPr/>
        </p:nvPicPr>
        <p:blipFill>
          <a:blip r:embed="rId4">
            <a:extLst>
              <a:ext uri="{28A0092B-C50C-407E-A947-70E740481C1C}">
                <a14:useLocalDpi xmlns:a14="http://schemas.microsoft.com/office/drawing/2010/main" val="0"/>
              </a:ext>
            </a:extLst>
          </a:blip>
          <a:stretch>
            <a:fillRect/>
          </a:stretch>
        </p:blipFill>
        <p:spPr>
          <a:xfrm>
            <a:off x="588795" y="266699"/>
            <a:ext cx="8193406" cy="6324600"/>
          </a:xfrm>
          <a:prstGeom prst="rect">
            <a:avLst/>
          </a:prstGeom>
        </p:spPr>
      </p:pic>
      <p:cxnSp>
        <p:nvCxnSpPr>
          <p:cNvPr id="18" name="AutoShape 25">
            <a:extLst>
              <a:ext uri="{FF2B5EF4-FFF2-40B4-BE49-F238E27FC236}">
                <a16:creationId xmlns:a16="http://schemas.microsoft.com/office/drawing/2014/main" id="{3C059C0D-7A43-4BA5-A412-3D10264DC1BD}"/>
              </a:ext>
            </a:extLst>
          </p:cNvPr>
          <p:cNvCxnSpPr>
            <a:cxnSpLocks noChangeShapeType="1"/>
          </p:cNvCxnSpPr>
          <p:nvPr/>
        </p:nvCxnSpPr>
        <p:spPr bwMode="auto">
          <a:xfrm>
            <a:off x="1074125" y="2022233"/>
            <a:ext cx="2404297" cy="1138915"/>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sp>
        <p:nvSpPr>
          <p:cNvPr id="19" name="Text Box 26">
            <a:extLst>
              <a:ext uri="{FF2B5EF4-FFF2-40B4-BE49-F238E27FC236}">
                <a16:creationId xmlns:a16="http://schemas.microsoft.com/office/drawing/2014/main" id="{38889548-B5ED-44AE-8204-7BEA8D537D80}"/>
              </a:ext>
            </a:extLst>
          </p:cNvPr>
          <p:cNvSpPr txBox="1">
            <a:spLocks noChangeArrowheads="1"/>
          </p:cNvSpPr>
          <p:nvPr/>
        </p:nvSpPr>
        <p:spPr bwMode="auto">
          <a:xfrm>
            <a:off x="591001" y="1869833"/>
            <a:ext cx="1165860" cy="304800"/>
          </a:xfrm>
          <a:prstGeom prst="rect">
            <a:avLst/>
          </a:prstGeom>
          <a:solidFill>
            <a:srgbClr val="FFFFFF"/>
          </a:solidFill>
          <a:ln w="38100">
            <a:solidFill>
              <a:schemeClr val="accent1"/>
            </a:solidFill>
            <a:miter lim="800000"/>
            <a:headEnd/>
            <a:tailEnd/>
          </a:ln>
        </p:spPr>
        <p:txBody>
          <a:bodyPr rot="0" vert="horz" wrap="square" lIns="91440" tIns="45720" rIns="91440" bIns="45720" anchor="t" anchorCtr="0" upright="1">
            <a:spAutoFit/>
          </a:bodyPr>
          <a:lstStyle/>
          <a:p>
            <a:pPr marL="0" marR="0" algn="ctr">
              <a:spcBef>
                <a:spcPts val="0"/>
              </a:spcBef>
              <a:spcAft>
                <a:spcPts val="0"/>
              </a:spcAft>
            </a:pPr>
            <a:r>
              <a:rPr lang="en-US" sz="1200" dirty="0">
                <a:effectLst/>
                <a:latin typeface="Times New Roman"/>
                <a:ea typeface="Times New Roman"/>
              </a:rPr>
              <a:t>Accident site</a:t>
            </a:r>
          </a:p>
        </p:txBody>
      </p:sp>
      <p:sp>
        <p:nvSpPr>
          <p:cNvPr id="20" name="Oval 19">
            <a:extLst>
              <a:ext uri="{FF2B5EF4-FFF2-40B4-BE49-F238E27FC236}">
                <a16:creationId xmlns:a16="http://schemas.microsoft.com/office/drawing/2014/main" id="{28C26144-AAF3-490F-9B8B-3CB80EA6FB94}"/>
              </a:ext>
            </a:extLst>
          </p:cNvPr>
          <p:cNvSpPr/>
          <p:nvPr/>
        </p:nvSpPr>
        <p:spPr>
          <a:xfrm>
            <a:off x="3700010" y="2551548"/>
            <a:ext cx="1363890" cy="1219200"/>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SPC day 1 Convective Outlook valid at the time of the accident">
            <a:extLst>
              <a:ext uri="{FF2B5EF4-FFF2-40B4-BE49-F238E27FC236}">
                <a16:creationId xmlns:a16="http://schemas.microsoft.com/office/drawing/2014/main" id="{4A4F45C9-EFA6-4537-8CE9-63CD1EA72081}"/>
              </a:ext>
            </a:extLst>
          </p:cNvPr>
          <p:cNvPicPr/>
          <p:nvPr/>
        </p:nvPicPr>
        <p:blipFill>
          <a:blip r:embed="rId5">
            <a:extLst>
              <a:ext uri="{28A0092B-C50C-407E-A947-70E740481C1C}">
                <a14:useLocalDpi xmlns:a14="http://schemas.microsoft.com/office/drawing/2010/main" val="0"/>
              </a:ext>
            </a:extLst>
          </a:blip>
          <a:stretch>
            <a:fillRect/>
          </a:stretch>
        </p:blipFill>
        <p:spPr>
          <a:xfrm>
            <a:off x="0" y="295573"/>
            <a:ext cx="9144000" cy="6266852"/>
          </a:xfrm>
          <a:prstGeom prst="rect">
            <a:avLst/>
          </a:prstGeom>
        </p:spPr>
      </p:pic>
    </p:spTree>
    <p:extLst>
      <p:ext uri="{BB962C8B-B14F-4D97-AF65-F5344CB8AC3E}">
        <p14:creationId xmlns:p14="http://schemas.microsoft.com/office/powerpoint/2010/main" val="1796286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2684B45-D82A-4B50-A3DF-C74A7E63C0C2}"/>
              </a:ext>
            </a:extLst>
          </p:cNvPr>
          <p:cNvSpPr txBox="1"/>
          <p:nvPr/>
        </p:nvSpPr>
        <p:spPr>
          <a:xfrm>
            <a:off x="-1" y="0"/>
            <a:ext cx="9144000" cy="6817251"/>
          </a:xfrm>
          <a:prstGeom prst="rect">
            <a:avLst/>
          </a:prstGeom>
          <a:solidFill>
            <a:schemeClr val="bg1"/>
          </a:solidFill>
        </p:spPr>
        <p:txBody>
          <a:bodyPr wrap="square" rtlCol="0">
            <a:spAutoFit/>
          </a:bodyPr>
          <a:lstStyle/>
          <a:p>
            <a:r>
              <a:rPr lang="en-US" sz="2300" dirty="0"/>
              <a:t>Pilot requested and received ForeFlight weather briefing package around 0416 PDT and departed by 0721 PDT</a:t>
            </a:r>
          </a:p>
          <a:p>
            <a:endParaRPr lang="en-US" sz="2300" dirty="0"/>
          </a:p>
          <a:p>
            <a:r>
              <a:rPr lang="en-US" sz="2300" dirty="0"/>
              <a:t>After departure climbed to 14,200 ft and leveled off for cruise portion of flight</a:t>
            </a:r>
          </a:p>
          <a:p>
            <a:endParaRPr lang="en-US" sz="2300" dirty="0"/>
          </a:p>
          <a:p>
            <a:r>
              <a:rPr lang="en-US" sz="2300" dirty="0"/>
              <a:t>At 1019 PDT, the pilot began a descent consistent with arrival in the EUG terminal area</a:t>
            </a:r>
          </a:p>
          <a:p>
            <a:endParaRPr lang="en-US" sz="2300" dirty="0"/>
          </a:p>
          <a:p>
            <a:r>
              <a:rPr lang="en-US" sz="2300" dirty="0"/>
              <a:t>At 1038 PDT, the controller instructed the pilot to descend to 4,000 ft and to expect the ILS RWY16L approach. About two minutes later, the controller advised the pilot of an area of moderate to heavy precipitation at his 11-to-2'o-clock position</a:t>
            </a:r>
          </a:p>
          <a:p>
            <a:endParaRPr lang="en-US" sz="2300" dirty="0"/>
          </a:p>
          <a:p>
            <a:r>
              <a:rPr lang="en-US" sz="2300" dirty="0"/>
              <a:t>The pilot reported that the airplane was in heavy precipitation and requested vectors to the localizer and a descent to 2,000 ft</a:t>
            </a:r>
          </a:p>
          <a:p>
            <a:endParaRPr lang="en-US" sz="2300" dirty="0"/>
          </a:p>
          <a:p>
            <a:r>
              <a:rPr lang="en-US" sz="2300" dirty="0"/>
              <a:t>At 1045, Cascade Approach advised the pilot of heavy to extreme precipitation in the area</a:t>
            </a:r>
          </a:p>
        </p:txBody>
      </p:sp>
    </p:spTree>
    <p:extLst>
      <p:ext uri="{BB962C8B-B14F-4D97-AF65-F5344CB8AC3E}">
        <p14:creationId xmlns:p14="http://schemas.microsoft.com/office/powerpoint/2010/main" val="3079423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62A42-A850-4839-A4B9-E2F4260F6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709"/>
            <a:ext cx="9144000" cy="3848582"/>
          </a:xfrm>
          <a:prstGeom prst="rect">
            <a:avLst/>
          </a:prstGeom>
        </p:spPr>
      </p:pic>
      <p:pic>
        <p:nvPicPr>
          <p:cNvPr id="7" name="Picture 6">
            <a:extLst>
              <a:ext uri="{FF2B5EF4-FFF2-40B4-BE49-F238E27FC236}">
                <a16:creationId xmlns:a16="http://schemas.microsoft.com/office/drawing/2014/main" id="{AF6742C8-66B3-465E-BA03-80DCBF7AC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00398"/>
            <a:ext cx="9144000" cy="3857204"/>
          </a:xfrm>
          <a:prstGeom prst="rect">
            <a:avLst/>
          </a:prstGeom>
        </p:spPr>
      </p:pic>
      <p:pic>
        <p:nvPicPr>
          <p:cNvPr id="9" name="Picture 8">
            <a:extLst>
              <a:ext uri="{FF2B5EF4-FFF2-40B4-BE49-F238E27FC236}">
                <a16:creationId xmlns:a16="http://schemas.microsoft.com/office/drawing/2014/main" id="{28FFFA9C-073E-4CFE-8EA9-F9CD86586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55357"/>
            <a:ext cx="9144000" cy="4547286"/>
          </a:xfrm>
          <a:prstGeom prst="rect">
            <a:avLst/>
          </a:prstGeom>
        </p:spPr>
      </p:pic>
      <p:pic>
        <p:nvPicPr>
          <p:cNvPr id="14" name="Picture 13" descr="STARS weather and precipitation level display from 1044:02 PDT">
            <a:extLst>
              <a:ext uri="{FF2B5EF4-FFF2-40B4-BE49-F238E27FC236}">
                <a16:creationId xmlns:a16="http://schemas.microsoft.com/office/drawing/2014/main" id="{8136BFC9-EB63-4D30-BB81-46ADF7808B2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0" y="23352"/>
            <a:ext cx="9144000" cy="5996448"/>
          </a:xfrm>
          <a:prstGeom prst="rect">
            <a:avLst/>
          </a:prstGeom>
        </p:spPr>
      </p:pic>
      <p:pic>
        <p:nvPicPr>
          <p:cNvPr id="15" name="Picture 14" descr="STARS weather and precipitation level display from 1046:02 PDT">
            <a:extLst>
              <a:ext uri="{FF2B5EF4-FFF2-40B4-BE49-F238E27FC236}">
                <a16:creationId xmlns:a16="http://schemas.microsoft.com/office/drawing/2014/main" id="{0ADDAF25-EEBE-4CCC-9783-75B16B32FB63}"/>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0"/>
            <a:ext cx="9067800" cy="6019800"/>
          </a:xfrm>
          <a:prstGeom prst="rect">
            <a:avLst/>
          </a:prstGeom>
        </p:spPr>
      </p:pic>
      <p:pic>
        <p:nvPicPr>
          <p:cNvPr id="16" name="Picture 15" descr="STARS weather and precipitation level display from 1048:02 PDT">
            <a:extLst>
              <a:ext uri="{FF2B5EF4-FFF2-40B4-BE49-F238E27FC236}">
                <a16:creationId xmlns:a16="http://schemas.microsoft.com/office/drawing/2014/main" id="{4E63C41D-ECF6-44B0-859E-EC0CFD5DA4E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019800"/>
          </a:xfrm>
          <a:prstGeom prst="rect">
            <a:avLst/>
          </a:prstGeom>
        </p:spPr>
      </p:pic>
      <p:pic>
        <p:nvPicPr>
          <p:cNvPr id="17" name="Picture 16" descr="STARS weather and precipitation level display from 1048:29 PDT">
            <a:extLst>
              <a:ext uri="{FF2B5EF4-FFF2-40B4-BE49-F238E27FC236}">
                <a16:creationId xmlns:a16="http://schemas.microsoft.com/office/drawing/2014/main" id="{87E23095-8C18-4277-AD34-96DA208FD96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5996448"/>
          </a:xfrm>
          <a:prstGeom prst="rect">
            <a:avLst/>
          </a:prstGeom>
        </p:spPr>
      </p:pic>
      <p:pic>
        <p:nvPicPr>
          <p:cNvPr id="18" name="Picture 17" descr="STARS weather and precipitation level display from 1050:06 PDT">
            <a:extLst>
              <a:ext uri="{FF2B5EF4-FFF2-40B4-BE49-F238E27FC236}">
                <a16:creationId xmlns:a16="http://schemas.microsoft.com/office/drawing/2014/main" id="{FFBC6C46-0079-402C-9391-4E168C2FF44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0" y="10928"/>
            <a:ext cx="9144000" cy="5985519"/>
          </a:xfrm>
          <a:prstGeom prst="rect">
            <a:avLst/>
          </a:prstGeom>
        </p:spPr>
      </p:pic>
    </p:spTree>
    <p:extLst>
      <p:ext uri="{BB962C8B-B14F-4D97-AF65-F5344CB8AC3E}">
        <p14:creationId xmlns:p14="http://schemas.microsoft.com/office/powerpoint/2010/main" val="1962932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wNTSB">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TSB Master Last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ewNTSB">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AA_slide_template_bluecover_whitebackground">
  <a:themeElements>
    <a:clrScheme name="FAA_slide_template_bluecover_white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spAutoFit/>
      </a:bodyPr>
      <a:lstStyle>
        <a:defPPr algn="ctr">
          <a:spcBef>
            <a:spcPct val="50000"/>
          </a:spcBef>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A_slide_template_bluecover_white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A_slide_template_bluecover_whitebackgro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A_slide_template_bluecover_whitebackgro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A_slide_template_bluecover_whitebackgro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A_slide_template_bluecover_whitebackgro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A_slide_template_bluecover_whitebackgro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A_slide_template_bluecover_whitebackgro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A_slide_template_bluecover_whitebackgro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A_slide_template_bluecover_whitebackgro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A_slide_template_bluecover_whitebackgro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A_slide_template_bluecover_whitebackgro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A_slide_template_bluecover_whitebackgro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TSB_PowerPoint-Template_16_9" id="{56D81DF9-1C3B-4F82-B821-C1F1DC6C14A5}" vid="{866A97C7-6619-40B6-8D5B-81543AE17ED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4310F0CA54B94A8D25C9856736886F" ma:contentTypeVersion="0" ma:contentTypeDescription="Create a new document." ma:contentTypeScope="" ma:versionID="bc774272c17ac13831fd5b877a55f9c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9BA348-EDFC-4E12-A61F-4DEB4442E493}">
  <ds:schemaRefs>
    <ds:schemaRef ds:uri="http://schemas.microsoft.com/sharepoint/v3/contenttype/forms"/>
  </ds:schemaRefs>
</ds:datastoreItem>
</file>

<file path=customXml/itemProps2.xml><?xml version="1.0" encoding="utf-8"?>
<ds:datastoreItem xmlns:ds="http://schemas.openxmlformats.org/officeDocument/2006/customXml" ds:itemID="{5E7E5863-6FD0-41C6-A95D-2609FC3278E1}">
  <ds:schemaRefs>
    <ds:schemaRef ds:uri="http://schemas.microsoft.com/office/2006/metadata/longProperties"/>
  </ds:schemaRefs>
</ds:datastoreItem>
</file>

<file path=customXml/itemProps3.xml><?xml version="1.0" encoding="utf-8"?>
<ds:datastoreItem xmlns:ds="http://schemas.openxmlformats.org/officeDocument/2006/customXml" ds:itemID="{3A7E2E53-F39B-4925-8E75-CE58473B6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DECB394B-BD0F-400A-B4D9-CB3F7D5DD3A2}">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newNTSB</Template>
  <TotalTime>38059</TotalTime>
  <Words>1148</Words>
  <Application>Microsoft Office PowerPoint</Application>
  <PresentationFormat>On-screen Show (4:3)</PresentationFormat>
  <Paragraphs>176</Paragraphs>
  <Slides>41</Slides>
  <Notes>29</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41</vt:i4>
      </vt:variant>
    </vt:vector>
  </HeadingPairs>
  <TitlesOfParts>
    <vt:vector size="55" baseType="lpstr">
      <vt:lpstr>ＭＳ Ｐゴシック</vt:lpstr>
      <vt:lpstr>Arial</vt:lpstr>
      <vt:lpstr>Arial Unicode MS</vt:lpstr>
      <vt:lpstr>Calibri</vt:lpstr>
      <vt:lpstr>Helvetica</vt:lpstr>
      <vt:lpstr>Times New Roman</vt:lpstr>
      <vt:lpstr>newNTSB</vt:lpstr>
      <vt:lpstr>NTSB Master Slide</vt:lpstr>
      <vt:lpstr>NTSB Master Last Slide</vt:lpstr>
      <vt:lpstr>1_newNTSB</vt:lpstr>
      <vt:lpstr>1_NTSB Master Slide</vt:lpstr>
      <vt:lpstr>2_NTSB Master Slide</vt:lpstr>
      <vt:lpstr>FAA_slide_template_bluecover_whitebackground</vt:lpstr>
      <vt:lpstr>3_NTSB Master Slide</vt:lpstr>
      <vt:lpstr>General Aviation Weather-Related Accidents, LOC, and Lessons Learned Therein</vt:lpstr>
      <vt:lpstr>PowerPoint Presentation</vt:lpstr>
      <vt:lpstr>PowerPoint Presentation</vt:lpstr>
      <vt:lpstr>PowerPoint Presentation</vt:lpstr>
      <vt:lpstr>PowerPoint Presentation</vt:lpstr>
      <vt:lpstr>WPR17FA085 Piper PA 46-310P, N123SB Harrisburg, Oregon April 2017 </vt:lpstr>
      <vt:lpstr>PowerPoint Presentation</vt:lpstr>
      <vt:lpstr>PowerPoint Presentation</vt:lpstr>
      <vt:lpstr>PowerPoint Presentation</vt:lpstr>
      <vt:lpstr>PowerPoint Presentation</vt:lpstr>
      <vt:lpstr>PowerPoint Presentation</vt:lpstr>
      <vt:lpstr>PowerPoint Presentation</vt:lpstr>
      <vt:lpstr>WPR17FA045 Cessna T210K, N272EF Payson, Arizona January 2017 </vt:lpstr>
      <vt:lpstr>PowerPoint Presentation</vt:lpstr>
      <vt:lpstr>PowerPoint Presentation</vt:lpstr>
      <vt:lpstr>PowerPoint Presentation</vt:lpstr>
      <vt:lpstr>PowerPoint Presentation</vt:lpstr>
      <vt:lpstr>PowerPoint Presentation</vt:lpstr>
      <vt:lpstr>Part 91 General Aviation Accidents 2012-2016</vt:lpstr>
      <vt:lpstr>PowerPoint Presentation</vt:lpstr>
      <vt:lpstr>PowerPoint Presentation</vt:lpstr>
      <vt:lpstr>NTSB LOC-I Accident Data</vt:lpstr>
      <vt:lpstr>PowerPoint Presentation</vt:lpstr>
      <vt:lpstr>AOPA 2018 Weather Survey Data</vt:lpstr>
      <vt:lpstr>AOPA 2018 Weather Survey Data</vt:lpstr>
      <vt:lpstr>AOPA 2018 Weather Survey Data</vt:lpstr>
      <vt:lpstr>AOPA 2018 Weather Survey Data</vt:lpstr>
      <vt:lpstr>PowerPoint Presentation</vt:lpstr>
      <vt:lpstr>PowerPoint Presentation</vt:lpstr>
      <vt:lpstr>Importance of Clear Communication</vt:lpstr>
      <vt:lpstr>Looking Straight Ahead</vt:lpstr>
      <vt:lpstr>Looking Down</vt:lpstr>
      <vt:lpstr>3D Modeling in Google Earth</vt:lpstr>
      <vt:lpstr>ERAM View</vt:lpstr>
      <vt:lpstr>NEXRAD View</vt:lpstr>
      <vt:lpstr>Out the Window</vt:lpstr>
      <vt:lpstr>Preflight Planning</vt:lpstr>
      <vt:lpstr>PowerPoint Presentation</vt:lpstr>
      <vt:lpstr>PowerPoint Presentation</vt:lpstr>
      <vt:lpstr>PowerPoint Presentation</vt:lpstr>
      <vt:lpstr>PowerPoint Presentation</vt:lpstr>
    </vt:vector>
  </TitlesOfParts>
  <Company>National Transportation Safety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PSS</dc:creator>
  <cp:lastModifiedBy>Suffern Paul</cp:lastModifiedBy>
  <cp:revision>1910</cp:revision>
  <cp:lastPrinted>2014-05-13T16:08:22Z</cp:lastPrinted>
  <dcterms:created xsi:type="dcterms:W3CDTF">2004-12-28T16:50:39Z</dcterms:created>
  <dcterms:modified xsi:type="dcterms:W3CDTF">2018-09-11T13:24:56Z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