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charts/chart2.xml" ContentType="application/vnd.openxmlformats-officedocument.drawingml.chart+xml"/>
  <Override PartName="/ppt/theme/themeOverride2.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charts/chart3.xml" ContentType="application/vnd.openxmlformats-officedocument.drawingml.chart+xml"/>
  <Override PartName="/ppt/theme/themeOverride3.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charts/chart4.xml" ContentType="application/vnd.openxmlformats-officedocument.drawingml.chart+xml"/>
  <Override PartName="/ppt/theme/themeOverride4.xml" ContentType="application/vnd.openxmlformats-officedocument.themeOverrid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81" r:id="rId5"/>
    <p:sldMasterId id="2147484293" r:id="rId6"/>
    <p:sldMasterId id="2147484305" r:id="rId7"/>
    <p:sldMasterId id="2147484315" r:id="rId8"/>
    <p:sldMasterId id="2147484327" r:id="rId9"/>
    <p:sldMasterId id="2147484344" r:id="rId10"/>
    <p:sldMasterId id="2147484365" r:id="rId11"/>
    <p:sldMasterId id="2147484390" r:id="rId12"/>
  </p:sldMasterIdLst>
  <p:notesMasterIdLst>
    <p:notesMasterId r:id="rId68"/>
  </p:notesMasterIdLst>
  <p:handoutMasterIdLst>
    <p:handoutMasterId r:id="rId69"/>
  </p:handoutMasterIdLst>
  <p:sldIdLst>
    <p:sldId id="618" r:id="rId13"/>
    <p:sldId id="884" r:id="rId14"/>
    <p:sldId id="885" r:id="rId15"/>
    <p:sldId id="1085" r:id="rId16"/>
    <p:sldId id="892" r:id="rId17"/>
    <p:sldId id="893" r:id="rId18"/>
    <p:sldId id="1025" r:id="rId19"/>
    <p:sldId id="1121" r:id="rId20"/>
    <p:sldId id="1185" r:id="rId21"/>
    <p:sldId id="1187" r:id="rId22"/>
    <p:sldId id="1183" r:id="rId23"/>
    <p:sldId id="1154" r:id="rId24"/>
    <p:sldId id="1155" r:id="rId25"/>
    <p:sldId id="1158" r:id="rId26"/>
    <p:sldId id="1160" r:id="rId27"/>
    <p:sldId id="1167" r:id="rId28"/>
    <p:sldId id="1178" r:id="rId29"/>
    <p:sldId id="1179" r:id="rId30"/>
    <p:sldId id="1188" r:id="rId31"/>
    <p:sldId id="1180" r:id="rId32"/>
    <p:sldId id="1182" r:id="rId33"/>
    <p:sldId id="1128" r:id="rId34"/>
    <p:sldId id="963" r:id="rId35"/>
    <p:sldId id="1161" r:id="rId36"/>
    <p:sldId id="1162" r:id="rId37"/>
    <p:sldId id="1163" r:id="rId38"/>
    <p:sldId id="1164" r:id="rId39"/>
    <p:sldId id="1165" r:id="rId40"/>
    <p:sldId id="1166" r:id="rId41"/>
    <p:sldId id="1141" r:id="rId42"/>
    <p:sldId id="1142" r:id="rId43"/>
    <p:sldId id="1143" r:id="rId44"/>
    <p:sldId id="1144" r:id="rId45"/>
    <p:sldId id="1145" r:id="rId46"/>
    <p:sldId id="1146" r:id="rId47"/>
    <p:sldId id="1147" r:id="rId48"/>
    <p:sldId id="967" r:id="rId49"/>
    <p:sldId id="1129" r:id="rId50"/>
    <p:sldId id="1063" r:id="rId51"/>
    <p:sldId id="1124" r:id="rId52"/>
    <p:sldId id="1125" r:id="rId53"/>
    <p:sldId id="970" r:id="rId54"/>
    <p:sldId id="1062" r:id="rId55"/>
    <p:sldId id="1079" r:id="rId56"/>
    <p:sldId id="1130" r:id="rId57"/>
    <p:sldId id="1131" r:id="rId58"/>
    <p:sldId id="1136" r:id="rId59"/>
    <p:sldId id="1138" r:id="rId60"/>
    <p:sldId id="1174" r:id="rId61"/>
    <p:sldId id="1175" r:id="rId62"/>
    <p:sldId id="1177" r:id="rId63"/>
    <p:sldId id="1176" r:id="rId64"/>
    <p:sldId id="1108" r:id="rId65"/>
    <p:sldId id="1109" r:id="rId66"/>
    <p:sldId id="621" r:id="rId6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CCECFF"/>
    <a:srgbClr val="ECBF00"/>
    <a:srgbClr val="E9A703"/>
    <a:srgbClr val="F09336"/>
    <a:srgbClr val="FFFFCC"/>
    <a:srgbClr val="FFFF00"/>
    <a:srgbClr val="0033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95" autoAdjust="0"/>
    <p:restoredTop sz="90541" autoAdjust="0"/>
  </p:normalViewPr>
  <p:slideViewPr>
    <p:cSldViewPr>
      <p:cViewPr varScale="1">
        <p:scale>
          <a:sx n="99" d="100"/>
          <a:sy n="99" d="100"/>
        </p:scale>
        <p:origin x="1662" y="78"/>
      </p:cViewPr>
      <p:guideLst>
        <p:guide orient="horz" pos="2160"/>
        <p:guide pos="2880"/>
      </p:guideLst>
    </p:cSldViewPr>
  </p:slideViewPr>
  <p:outlineViewPr>
    <p:cViewPr>
      <p:scale>
        <a:sx n="33" d="100"/>
        <a:sy n="33" d="100"/>
      </p:scale>
      <p:origin x="0" y="1008"/>
    </p:cViewPr>
  </p:outlineViewPr>
  <p:notesTextViewPr>
    <p:cViewPr>
      <p:scale>
        <a:sx n="3" d="2"/>
        <a:sy n="3" d="2"/>
      </p:scale>
      <p:origin x="0" y="0"/>
    </p:cViewPr>
  </p:notesTextViewPr>
  <p:sorterViewPr>
    <p:cViewPr>
      <p:scale>
        <a:sx n="50" d="100"/>
        <a:sy n="50" d="100"/>
      </p:scale>
      <p:origin x="0" y="0"/>
    </p:cViewPr>
  </p:sorterViewPr>
  <p:notesViewPr>
    <p:cSldViewPr>
      <p:cViewPr varScale="1">
        <p:scale>
          <a:sx n="55" d="100"/>
          <a:sy n="55" d="100"/>
        </p:scale>
        <p:origin x="-28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unk\Desktop\62217%20LOC%20dataset%20(version%201).xlsb.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06579840"/>
        <c:axId val="106581376"/>
      </c:barChart>
      <c:catAx>
        <c:axId val="106579840"/>
        <c:scaling>
          <c:orientation val="minMax"/>
        </c:scaling>
        <c:delete val="0"/>
        <c:axPos val="b"/>
        <c:majorTickMark val="none"/>
        <c:minorTickMark val="none"/>
        <c:tickLblPos val="nextTo"/>
        <c:spPr>
          <a:ln>
            <a:solidFill>
              <a:schemeClr val="tx1"/>
            </a:solidFill>
          </a:ln>
        </c:spPr>
        <c:crossAx val="106581376"/>
        <c:crosses val="autoZero"/>
        <c:auto val="1"/>
        <c:lblAlgn val="ctr"/>
        <c:lblOffset val="100"/>
        <c:noMultiLvlLbl val="0"/>
      </c:catAx>
      <c:valAx>
        <c:axId val="106581376"/>
        <c:scaling>
          <c:orientation val="minMax"/>
        </c:scaling>
        <c:delete val="1"/>
        <c:axPos val="l"/>
        <c:numFmt formatCode="General" sourceLinked="1"/>
        <c:majorTickMark val="none"/>
        <c:minorTickMark val="none"/>
        <c:tickLblPos val="none"/>
        <c:crossAx val="106579840"/>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07905024"/>
        <c:axId val="107906560"/>
      </c:barChart>
      <c:catAx>
        <c:axId val="107905024"/>
        <c:scaling>
          <c:orientation val="minMax"/>
        </c:scaling>
        <c:delete val="0"/>
        <c:axPos val="b"/>
        <c:majorTickMark val="none"/>
        <c:minorTickMark val="none"/>
        <c:tickLblPos val="nextTo"/>
        <c:spPr>
          <a:ln>
            <a:solidFill>
              <a:schemeClr val="tx1"/>
            </a:solidFill>
          </a:ln>
        </c:spPr>
        <c:crossAx val="107906560"/>
        <c:crosses val="autoZero"/>
        <c:auto val="1"/>
        <c:lblAlgn val="ctr"/>
        <c:lblOffset val="100"/>
        <c:noMultiLvlLbl val="0"/>
      </c:catAx>
      <c:valAx>
        <c:axId val="107906560"/>
        <c:scaling>
          <c:orientation val="minMax"/>
        </c:scaling>
        <c:delete val="1"/>
        <c:axPos val="l"/>
        <c:numFmt formatCode="General" sourceLinked="1"/>
        <c:majorTickMark val="none"/>
        <c:minorTickMark val="none"/>
        <c:tickLblPos val="none"/>
        <c:crossAx val="107905024"/>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08836736"/>
        <c:axId val="108838272"/>
      </c:barChart>
      <c:catAx>
        <c:axId val="108836736"/>
        <c:scaling>
          <c:orientation val="minMax"/>
        </c:scaling>
        <c:delete val="0"/>
        <c:axPos val="b"/>
        <c:majorTickMark val="none"/>
        <c:minorTickMark val="none"/>
        <c:tickLblPos val="nextTo"/>
        <c:spPr>
          <a:ln>
            <a:solidFill>
              <a:schemeClr val="tx1"/>
            </a:solidFill>
          </a:ln>
        </c:spPr>
        <c:crossAx val="108838272"/>
        <c:crosses val="autoZero"/>
        <c:auto val="1"/>
        <c:lblAlgn val="ctr"/>
        <c:lblOffset val="100"/>
        <c:noMultiLvlLbl val="0"/>
      </c:catAx>
      <c:valAx>
        <c:axId val="108838272"/>
        <c:scaling>
          <c:orientation val="minMax"/>
        </c:scaling>
        <c:delete val="1"/>
        <c:axPos val="l"/>
        <c:numFmt formatCode="General" sourceLinked="1"/>
        <c:majorTickMark val="none"/>
        <c:minorTickMark val="none"/>
        <c:tickLblPos val="none"/>
        <c:crossAx val="108836736"/>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150337792"/>
        <c:axId val="165208064"/>
      </c:barChart>
      <c:catAx>
        <c:axId val="150337792"/>
        <c:scaling>
          <c:orientation val="minMax"/>
        </c:scaling>
        <c:delete val="0"/>
        <c:axPos val="b"/>
        <c:majorTickMark val="none"/>
        <c:minorTickMark val="none"/>
        <c:tickLblPos val="nextTo"/>
        <c:spPr>
          <a:ln>
            <a:solidFill>
              <a:schemeClr val="tx1"/>
            </a:solidFill>
          </a:ln>
        </c:spPr>
        <c:crossAx val="165208064"/>
        <c:crosses val="autoZero"/>
        <c:auto val="1"/>
        <c:lblAlgn val="ctr"/>
        <c:lblOffset val="100"/>
        <c:noMultiLvlLbl val="0"/>
      </c:catAx>
      <c:valAx>
        <c:axId val="165208064"/>
        <c:scaling>
          <c:orientation val="minMax"/>
        </c:scaling>
        <c:delete val="1"/>
        <c:axPos val="l"/>
        <c:numFmt formatCode="General" sourceLinked="1"/>
        <c:majorTickMark val="none"/>
        <c:minorTickMark val="none"/>
        <c:tickLblPos val="none"/>
        <c:crossAx val="150337792"/>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LOCI by Flight Phase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Sheet5!$K$59</c:f>
              <c:strCache>
                <c:ptCount val="1"/>
                <c:pt idx="0">
                  <c:v>All Accidents </c:v>
                </c:pt>
              </c:strCache>
            </c:strRef>
          </c:tx>
          <c:spPr>
            <a:solidFill>
              <a:schemeClr val="accent1"/>
            </a:solidFill>
            <a:ln>
              <a:noFill/>
            </a:ln>
            <a:effectLst/>
          </c:spPr>
          <c:invertIfNegative val="0"/>
          <c:cat>
            <c:strRef>
              <c:f>Sheet5!$J$60:$J$67</c:f>
              <c:strCache>
                <c:ptCount val="8"/>
                <c:pt idx="0">
                  <c:v>Approach</c:v>
                </c:pt>
                <c:pt idx="1">
                  <c:v>Emergency Descent</c:v>
                </c:pt>
                <c:pt idx="2">
                  <c:v>Enroute</c:v>
                </c:pt>
                <c:pt idx="3">
                  <c:v>Initial Climb</c:v>
                </c:pt>
                <c:pt idx="4">
                  <c:v>Landing</c:v>
                </c:pt>
                <c:pt idx="5">
                  <c:v>Maneuvering</c:v>
                </c:pt>
                <c:pt idx="6">
                  <c:v>Takeoff</c:v>
                </c:pt>
                <c:pt idx="7">
                  <c:v>Unknown</c:v>
                </c:pt>
              </c:strCache>
            </c:strRef>
          </c:cat>
          <c:val>
            <c:numRef>
              <c:f>Sheet5!$K$60:$K$67</c:f>
              <c:numCache>
                <c:formatCode>General</c:formatCode>
                <c:ptCount val="8"/>
                <c:pt idx="0">
                  <c:v>445</c:v>
                </c:pt>
                <c:pt idx="1">
                  <c:v>25</c:v>
                </c:pt>
                <c:pt idx="2">
                  <c:v>142</c:v>
                </c:pt>
                <c:pt idx="3">
                  <c:v>345</c:v>
                </c:pt>
                <c:pt idx="4">
                  <c:v>244</c:v>
                </c:pt>
                <c:pt idx="5">
                  <c:v>432</c:v>
                </c:pt>
                <c:pt idx="6">
                  <c:v>280</c:v>
                </c:pt>
                <c:pt idx="7">
                  <c:v>12</c:v>
                </c:pt>
              </c:numCache>
            </c:numRef>
          </c:val>
          <c:extLst>
            <c:ext xmlns:c16="http://schemas.microsoft.com/office/drawing/2014/chart" uri="{C3380CC4-5D6E-409C-BE32-E72D297353CC}">
              <c16:uniqueId val="{00000000-B230-485A-84F3-DFF9F9FADD8B}"/>
            </c:ext>
          </c:extLst>
        </c:ser>
        <c:ser>
          <c:idx val="1"/>
          <c:order val="1"/>
          <c:tx>
            <c:strRef>
              <c:f>Sheet5!$L$59</c:f>
              <c:strCache>
                <c:ptCount val="1"/>
                <c:pt idx="0">
                  <c:v>Fatal Accidents</c:v>
                </c:pt>
              </c:strCache>
            </c:strRef>
          </c:tx>
          <c:spPr>
            <a:solidFill>
              <a:schemeClr val="accent2"/>
            </a:solidFill>
            <a:ln>
              <a:noFill/>
            </a:ln>
            <a:effectLst/>
          </c:spPr>
          <c:invertIfNegative val="0"/>
          <c:cat>
            <c:strRef>
              <c:f>Sheet5!$J$60:$J$67</c:f>
              <c:strCache>
                <c:ptCount val="8"/>
                <c:pt idx="0">
                  <c:v>Approach</c:v>
                </c:pt>
                <c:pt idx="1">
                  <c:v>Emergency Descent</c:v>
                </c:pt>
                <c:pt idx="2">
                  <c:v>Enroute</c:v>
                </c:pt>
                <c:pt idx="3">
                  <c:v>Initial Climb</c:v>
                </c:pt>
                <c:pt idx="4">
                  <c:v>Landing</c:v>
                </c:pt>
                <c:pt idx="5">
                  <c:v>Maneuvering</c:v>
                </c:pt>
                <c:pt idx="6">
                  <c:v>Takeoff</c:v>
                </c:pt>
                <c:pt idx="7">
                  <c:v>Unknown</c:v>
                </c:pt>
              </c:strCache>
            </c:strRef>
          </c:cat>
          <c:val>
            <c:numRef>
              <c:f>Sheet5!$L$60:$L$67</c:f>
              <c:numCache>
                <c:formatCode>General</c:formatCode>
                <c:ptCount val="8"/>
                <c:pt idx="0">
                  <c:v>225</c:v>
                </c:pt>
                <c:pt idx="1">
                  <c:v>15</c:v>
                </c:pt>
                <c:pt idx="2">
                  <c:v>124</c:v>
                </c:pt>
                <c:pt idx="3">
                  <c:v>155</c:v>
                </c:pt>
                <c:pt idx="4">
                  <c:v>16</c:v>
                </c:pt>
                <c:pt idx="5">
                  <c:v>306</c:v>
                </c:pt>
                <c:pt idx="6">
                  <c:v>60</c:v>
                </c:pt>
                <c:pt idx="7">
                  <c:v>8</c:v>
                </c:pt>
              </c:numCache>
            </c:numRef>
          </c:val>
          <c:extLst>
            <c:ext xmlns:c16="http://schemas.microsoft.com/office/drawing/2014/chart" uri="{C3380CC4-5D6E-409C-BE32-E72D297353CC}">
              <c16:uniqueId val="{00000001-B230-485A-84F3-DFF9F9FADD8B}"/>
            </c:ext>
          </c:extLst>
        </c:ser>
        <c:dLbls>
          <c:showLegendKey val="0"/>
          <c:showVal val="0"/>
          <c:showCatName val="0"/>
          <c:showSerName val="0"/>
          <c:showPercent val="0"/>
          <c:showBubbleSize val="0"/>
        </c:dLbls>
        <c:gapWidth val="219"/>
        <c:overlap val="-27"/>
        <c:axId val="430311416"/>
        <c:axId val="430308792"/>
      </c:barChart>
      <c:catAx>
        <c:axId val="43031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308792"/>
        <c:crosses val="autoZero"/>
        <c:auto val="1"/>
        <c:lblAlgn val="ctr"/>
        <c:lblOffset val="100"/>
        <c:noMultiLvlLbl val="0"/>
      </c:catAx>
      <c:valAx>
        <c:axId val="430308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311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dirty="0"/>
          </a:p>
        </p:txBody>
      </p:sp>
      <p:sp>
        <p:nvSpPr>
          <p:cNvPr id="7168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dirty="0"/>
          </a:p>
        </p:txBody>
      </p:sp>
      <p:sp>
        <p:nvSpPr>
          <p:cNvPr id="7168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dirty="0"/>
          </a:p>
        </p:txBody>
      </p:sp>
      <p:sp>
        <p:nvSpPr>
          <p:cNvPr id="7168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6E0A9051-24E8-48D9-9B55-CC707AC28E98}" type="slidenum">
              <a:rPr lang="en-US"/>
              <a:pPr>
                <a:defRPr/>
              </a:pPr>
              <a:t>‹#›</a:t>
            </a:fld>
            <a:endParaRPr lang="en-US" dirty="0"/>
          </a:p>
        </p:txBody>
      </p:sp>
    </p:spTree>
    <p:extLst>
      <p:ext uri="{BB962C8B-B14F-4D97-AF65-F5344CB8AC3E}">
        <p14:creationId xmlns:p14="http://schemas.microsoft.com/office/powerpoint/2010/main" val="726166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dirty="0"/>
          </a:p>
        </p:txBody>
      </p:sp>
      <p:sp>
        <p:nvSpPr>
          <p:cNvPr id="17510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dirty="0"/>
          </a:p>
        </p:txBody>
      </p:sp>
      <p:sp>
        <p:nvSpPr>
          <p:cNvPr id="1085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9"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511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dirty="0"/>
          </a:p>
        </p:txBody>
      </p:sp>
      <p:sp>
        <p:nvSpPr>
          <p:cNvPr id="17511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662C2AE9-10FA-4337-9CF6-896F5A52ECC6}" type="slidenum">
              <a:rPr lang="en-US"/>
              <a:pPr>
                <a:defRPr/>
              </a:pPr>
              <a:t>‹#›</a:t>
            </a:fld>
            <a:endParaRPr lang="en-US" dirty="0"/>
          </a:p>
        </p:txBody>
      </p:sp>
    </p:spTree>
    <p:extLst>
      <p:ext uri="{BB962C8B-B14F-4D97-AF65-F5344CB8AC3E}">
        <p14:creationId xmlns:p14="http://schemas.microsoft.com/office/powerpoint/2010/main" val="2185475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4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4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4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4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Arial Unicode MS" pitchFamily="34" charset="-128"/>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C2AE9-10FA-4337-9CF6-896F5A52EC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0279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5220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4362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53936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Arial Unicode MS" pitchFamily="34" charset="-128"/>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C2AE9-10FA-4337-9CF6-896F5A52EC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6271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35212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2804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34634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7758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1B07DF-9005-41CD-BC9E-18B35B2BB4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7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 data from 2008-mid 2017</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6AB9C1-0951-4A49-B1D3-F3FC7B79B88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866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2008 through 2017 closed cases…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C2AE9-10FA-4337-9CF6-896F5A52EC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7430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Important to communicate</a:t>
            </a:r>
            <a:r>
              <a:rPr lang="en-US" baseline="0" dirty="0"/>
              <a:t> in the language the other discipline speaks</a:t>
            </a:r>
            <a:endParaRPr lang="en-US" dirty="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23FDA3-EFFF-461B-A97A-3F9E62A4E8FD}"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2968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example…..this aircraft is flying along at 36,000 feet (upper right)…..2 green blobs</a:t>
            </a:r>
            <a:r>
              <a:rPr lang="en-US" baseline="0" dirty="0"/>
              <a:t> off his 1-2 oclock…..only seeing green…..antenna tilt on zero…..</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B07DF-9005-41CD-BC9E-18B35B2BB4E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9474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Tilt down two</a:t>
            </a:r>
            <a:r>
              <a:rPr lang="en-US" baseline="0" dirty="0"/>
              <a:t> degrees……and a much different picture emerges….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B07DF-9005-41CD-BC9E-18B35B2BB4E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3062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B07DF-9005-41CD-BC9E-18B35B2BB4E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12113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ATC had at Center at the same time…….the guy taking the pictures is right here (ASA19)</a:t>
            </a:r>
          </a:p>
          <a:p>
            <a:endParaRPr lang="en-US" dirty="0"/>
          </a:p>
          <a:p>
            <a:r>
              <a:rPr lang="en-US" dirty="0"/>
              <a:t>That’s the same stuff they’re seeing on the airborne radar at that time……showing moderate to heavy….no extreme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B07DF-9005-41CD-BC9E-18B35B2BB4E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7961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NEXRAD</a:t>
            </a:r>
            <a:r>
              <a:rPr lang="en-US" baseline="0" dirty="0"/>
              <a:t> at the time</a:t>
            </a:r>
            <a:r>
              <a:rPr lang="en-US" dirty="0"/>
              <a:t>…….</a:t>
            </a:r>
          </a:p>
          <a:p>
            <a:endParaRPr lang="en-US" dirty="0"/>
          </a:p>
          <a:p>
            <a:r>
              <a:rPr lang="en-US" dirty="0"/>
              <a:t>Obviously,</a:t>
            </a:r>
            <a:r>
              <a:rPr lang="en-US" baseline="0" dirty="0"/>
              <a:t> even more fidelity.</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B07DF-9005-41CD-BC9E-18B35B2BB4E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15866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this airplane flies</a:t>
            </a:r>
            <a:r>
              <a:rPr lang="en-US" baseline="0" dirty="0"/>
              <a:t> along this way……we’re looking at the last cell in the line….he’s down 3 degrees on the tilt now……a little green and some yellow</a:t>
            </a:r>
          </a:p>
          <a:p>
            <a:endParaRPr lang="en-US" baseline="0" dirty="0"/>
          </a:p>
          <a:p>
            <a:r>
              <a:rPr lang="en-US" baseline="0" dirty="0"/>
              <a:t>About 15 miles away 4500’ below the aircraft (with some math)</a:t>
            </a:r>
          </a:p>
          <a:p>
            <a:endParaRPr lang="en-US" baseline="0" dirty="0"/>
          </a:p>
          <a:p>
            <a:r>
              <a:rPr lang="en-US" baseline="0" dirty="0"/>
              <a:t>Let’s see what the cells actually look like out the window….(press play at bottom of slide)</a:t>
            </a:r>
          </a:p>
          <a:p>
            <a:endParaRPr lang="en-US" baseline="0" dirty="0"/>
          </a:p>
          <a:p>
            <a:r>
              <a:rPr lang="en-US" baseline="0" dirty="0"/>
              <a:t>So….no kidding thunderstorm….there’s the lightning…..remember how 5/8 pilots would fly through a green blob? </a:t>
            </a:r>
          </a:p>
          <a:p>
            <a:endParaRPr lang="en-US" baseline="0" dirty="0"/>
          </a:p>
          <a:p>
            <a:r>
              <a:rPr lang="en-US" baseline="0" dirty="0"/>
              <a:t>His original tilt of zero….all he would’ve seen was green…..could’ve flown right through….</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B07DF-9005-41CD-BC9E-18B35B2BB4E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258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3577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6055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0304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152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719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Arial Unicode MS" pitchFamily="34" charset="-128"/>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2C2AE9-10FA-4337-9CF6-896F5A52ECC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80260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2C51FC-E95E-4DE3-A7DE-71D470A1465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98472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685800"/>
          </a:xfrm>
        </p:spPr>
        <p:txBody>
          <a:bodyPr/>
          <a:lstStyle/>
          <a:p>
            <a:r>
              <a:rPr lang="en-US"/>
              <a:t>Click to edit Master title style</a:t>
            </a:r>
          </a:p>
        </p:txBody>
      </p:sp>
      <p:sp>
        <p:nvSpPr>
          <p:cNvPr id="3" name="ClipArt Placeholder 2"/>
          <p:cNvSpPr>
            <a:spLocks noGrp="1"/>
          </p:cNvSpPr>
          <p:nvPr>
            <p:ph type="clipArt" sz="half" idx="1"/>
          </p:nvPr>
        </p:nvSpPr>
        <p:spPr>
          <a:xfrm>
            <a:off x="533400" y="1066800"/>
            <a:ext cx="3886200" cy="5110163"/>
          </a:xfrm>
          <a:prstGeom prst="rect">
            <a:avLst/>
          </a:prstGeom>
        </p:spPr>
        <p:txBody>
          <a:bodyPr/>
          <a:lstStyle/>
          <a:p>
            <a:pPr lvl="0"/>
            <a:endParaRPr lang="en-US" noProof="0" dirty="0"/>
          </a:p>
        </p:txBody>
      </p:sp>
      <p:sp>
        <p:nvSpPr>
          <p:cNvPr id="4" name="Text Placeholder 3"/>
          <p:cNvSpPr>
            <a:spLocks noGrp="1"/>
          </p:cNvSpPr>
          <p:nvPr>
            <p:ph type="body" sz="half" idx="2"/>
          </p:nvPr>
        </p:nvSpPr>
        <p:spPr>
          <a:xfrm>
            <a:off x="4572000" y="1066800"/>
            <a:ext cx="3886200" cy="5110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588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a:t>Click to the title</a:t>
            </a:r>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a:t>
            </a:r>
            <a:br>
              <a:rPr lang="en-US" dirty="0"/>
            </a:br>
            <a:r>
              <a:rPr lang="en-US" dirty="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r>
              <a:rPr lang="en-US" dirty="0"/>
              <a:t>Click icon to add picture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154627" name="Rectangle 3"/>
          <p:cNvSpPr>
            <a:spLocks noGrp="1" noChangeArrowheads="1"/>
          </p:cNvSpPr>
          <p:nvPr>
            <p:ph type="ctrTitle"/>
          </p:nvPr>
        </p:nvSpPr>
        <p:spPr>
          <a:xfrm>
            <a:off x="3352800" y="2819400"/>
            <a:ext cx="5137150" cy="1216025"/>
          </a:xfrm>
          <a:effectLst>
            <a:outerShdw dist="35921" dir="2700000" algn="ctr" rotWithShape="0">
              <a:schemeClr val="tx1"/>
            </a:outerShdw>
          </a:effectLst>
        </p:spPr>
        <p:txBody>
          <a:bodyPr anchor="ct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3352800" y="4038600"/>
            <a:ext cx="5137150" cy="990600"/>
          </a:xfrm>
          <a:prstGeom prst="rect">
            <a:avLst/>
          </a:prstGeom>
        </p:spPr>
        <p:txBody>
          <a:bodyPr/>
          <a:lstStyle>
            <a:lvl1pPr marL="0" indent="0">
              <a:buFontTx/>
              <a:buNone/>
              <a:defRPr/>
            </a:lvl1pPr>
          </a:lstStyle>
          <a:p>
            <a:r>
              <a:rPr lang="en-US"/>
              <a:t>Click to edit Master subtitle style</a:t>
            </a:r>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extLst>
      <p:ext uri="{BB962C8B-B14F-4D97-AF65-F5344CB8AC3E}">
        <p14:creationId xmlns:p14="http://schemas.microsoft.com/office/powerpoint/2010/main" val="239969746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7967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433119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TSB Last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a:prstGeom prst="rect">
            <a:avLst/>
          </a:prstGeo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a:prstGeom prst="rect">
            <a:avLst/>
          </a:prstGeo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a:t>
            </a:r>
            <a:br>
              <a:rPr lang="en-US" dirty="0"/>
            </a:br>
            <a:r>
              <a:rPr lang="en-US" dirty="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r>
              <a:rPr lang="en-US" dirty="0"/>
              <a:t>Click icon to add picture</a:t>
            </a:r>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a:prstGeom prst="rect">
            <a:avLst/>
          </a:prstGeo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NTSB Last Slide">
    <p:spTree>
      <p:nvGrpSpPr>
        <p:cNvPr id="1" name=""/>
        <p:cNvGrpSpPr/>
        <p:nvPr/>
      </p:nvGrpSpPr>
      <p:grpSpPr>
        <a:xfrm>
          <a:off x="0" y="0"/>
          <a:ext cx="0" cy="0"/>
          <a:chOff x="0" y="0"/>
          <a:chExt cx="0" cy="0"/>
        </a:xfrm>
      </p:grpSpPr>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
        <p:nvSpPr>
          <p:cNvPr id="154627" name="Rectangle 3"/>
          <p:cNvSpPr>
            <a:spLocks noGrp="1" noChangeArrowheads="1"/>
          </p:cNvSpPr>
          <p:nvPr>
            <p:ph type="ctrTitle"/>
          </p:nvPr>
        </p:nvSpPr>
        <p:spPr>
          <a:xfrm>
            <a:off x="3352800" y="2819400"/>
            <a:ext cx="5137150" cy="1216025"/>
          </a:xfrm>
          <a:effectLst>
            <a:outerShdw dist="35921" dir="2700000" algn="ctr" rotWithShape="0">
              <a:schemeClr val="tx1"/>
            </a:outerShdw>
          </a:effectLst>
        </p:spPr>
        <p:txBody>
          <a:bodyPr anchor="ct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3352800" y="4038600"/>
            <a:ext cx="5137150" cy="990600"/>
          </a:xfrm>
          <a:prstGeom prst="rect">
            <a:avLst/>
          </a:prstGeom>
        </p:spPr>
        <p:txBody>
          <a:bodyPr/>
          <a:lstStyle>
            <a:lvl1pPr marL="0" indent="0">
              <a:buFontTx/>
              <a:buNone/>
              <a:defRPr/>
            </a:lvl1pPr>
          </a:lstStyle>
          <a:p>
            <a:r>
              <a:rPr lang="en-US"/>
              <a:t>Click to edit Master subtitle style</a:t>
            </a:r>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extLst>
      <p:ext uri="{BB962C8B-B14F-4D97-AF65-F5344CB8AC3E}">
        <p14:creationId xmlns:p14="http://schemas.microsoft.com/office/powerpoint/2010/main" val="239969746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280176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a:prstGeom prst="rect">
            <a:avLst/>
          </a:prstGeom>
        </p:spPr>
        <p:txBody>
          <a:bodyPr/>
          <a:lstStyle/>
          <a:p>
            <a:pPr lvl="0"/>
            <a:r>
              <a:rPr lang="en-US" noProof="0" dirty="0"/>
              <a:t>Click icon to add chart</a:t>
            </a:r>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398D0AE-D7B9-4F7A-B5E6-EBC9CDB0569D}" type="slidenum">
              <a:rPr lang="en-US" smtClean="0"/>
              <a:pPr>
                <a:defRPr/>
              </a:pPr>
              <a:t>‹#›</a:t>
            </a:fld>
            <a:endParaRPr lang="en-US" dirty="0"/>
          </a:p>
        </p:txBody>
      </p:sp>
    </p:spTree>
    <p:extLst>
      <p:ext uri="{BB962C8B-B14F-4D97-AF65-F5344CB8AC3E}">
        <p14:creationId xmlns:p14="http://schemas.microsoft.com/office/powerpoint/2010/main" val="397049937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BC27517-4AE6-44AE-A643-BBC2D420D13D}" type="slidenum">
              <a:rPr lang="en-US" smtClean="0"/>
              <a:pPr>
                <a:defRPr/>
              </a:pPr>
              <a:t>‹#›</a:t>
            </a:fld>
            <a:endParaRPr lang="en-US" dirty="0"/>
          </a:p>
        </p:txBody>
      </p:sp>
    </p:spTree>
    <p:extLst>
      <p:ext uri="{BB962C8B-B14F-4D97-AF65-F5344CB8AC3E}">
        <p14:creationId xmlns:p14="http://schemas.microsoft.com/office/powerpoint/2010/main" val="30630042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a:prstGeom prst="rect">
            <a:avLst/>
          </a:prstGeo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52804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a:t>Click to the title</a:t>
            </a:r>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NTSB Last Slide">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pic>
        <p:nvPicPr>
          <p:cNvPr id="4" name="Picture 15" descr="AVIATION_open"/>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
          <p:cNvSpPr>
            <a:spLocks noChangeShapeType="1"/>
          </p:cNvSpPr>
          <p:nvPr/>
        </p:nvSpPr>
        <p:spPr bwMode="auto">
          <a:xfrm>
            <a:off x="3276600" y="1981200"/>
            <a:ext cx="5867400" cy="0"/>
          </a:xfrm>
          <a:prstGeom prst="line">
            <a:avLst/>
          </a:prstGeom>
          <a:noFill/>
          <a:ln w="9525">
            <a:solidFill>
              <a:srgbClr val="D2B154"/>
            </a:solidFill>
            <a:round/>
            <a:headEnd/>
            <a:tailEnd/>
          </a:ln>
          <a:effectLst/>
        </p:spPr>
        <p:txBody>
          <a:bodyPr/>
          <a:lstStyle/>
          <a:p>
            <a:pPr>
              <a:defRPr/>
            </a:pPr>
            <a:endParaRPr lang="en-US" dirty="0"/>
          </a:p>
        </p:txBody>
      </p:sp>
      <p:sp>
        <p:nvSpPr>
          <p:cNvPr id="6" name="Text Box 12"/>
          <p:cNvSpPr txBox="1">
            <a:spLocks noChangeArrowheads="1"/>
          </p:cNvSpPr>
          <p:nvPr/>
        </p:nvSpPr>
        <p:spPr bwMode="auto">
          <a:xfrm>
            <a:off x="3276600" y="2057400"/>
            <a:ext cx="3810000" cy="396875"/>
          </a:xfrm>
          <a:prstGeom prst="rect">
            <a:avLst/>
          </a:prstGeom>
          <a:noFill/>
          <a:ln w="9525">
            <a:noFill/>
            <a:miter lim="800000"/>
            <a:headEnd/>
            <a:tailEnd/>
          </a:ln>
          <a:effectLst/>
        </p:spPr>
        <p:txBody>
          <a:bodyPr>
            <a:spAutoFit/>
          </a:bodyPr>
          <a:lstStyle/>
          <a:p>
            <a:pPr>
              <a:spcBef>
                <a:spcPct val="50000"/>
              </a:spcBef>
              <a:defRPr/>
            </a:pPr>
            <a:r>
              <a:rPr lang="en-US" sz="2000" i="1" dirty="0">
                <a:solidFill>
                  <a:srgbClr val="ECBF00"/>
                </a:solidFill>
                <a:latin typeface="Arial" charset="0"/>
              </a:rPr>
              <a:t>Office of Aviation Safety</a:t>
            </a:r>
          </a:p>
        </p:txBody>
      </p:sp>
      <p:sp>
        <p:nvSpPr>
          <p:cNvPr id="154627" name="Rectangle 3"/>
          <p:cNvSpPr>
            <a:spLocks noGrp="1" noChangeArrowheads="1"/>
          </p:cNvSpPr>
          <p:nvPr>
            <p:ph type="ctrTitle"/>
          </p:nvPr>
        </p:nvSpPr>
        <p:spPr>
          <a:xfrm>
            <a:off x="3352800" y="2819400"/>
            <a:ext cx="5137150" cy="1216025"/>
          </a:xfrm>
          <a:effectLst>
            <a:outerShdw dist="35921" dir="2700000" algn="ctr" rotWithShape="0">
              <a:schemeClr val="tx1"/>
            </a:outerShdw>
          </a:effectLst>
        </p:spPr>
        <p:txBody>
          <a:bodyPr anchor="ctr"/>
          <a:lstStyle>
            <a:lvl1pPr>
              <a:defRPr/>
            </a:lvl1pPr>
          </a:lstStyle>
          <a:p>
            <a:r>
              <a:rPr lang="en-US"/>
              <a:t>Click to edit Master title style</a:t>
            </a:r>
          </a:p>
        </p:txBody>
      </p:sp>
      <p:sp>
        <p:nvSpPr>
          <p:cNvPr id="154628" name="Rectangle 4"/>
          <p:cNvSpPr>
            <a:spLocks noGrp="1" noChangeArrowheads="1"/>
          </p:cNvSpPr>
          <p:nvPr>
            <p:ph type="subTitle" idx="1"/>
          </p:nvPr>
        </p:nvSpPr>
        <p:spPr>
          <a:xfrm>
            <a:off x="3352800" y="4038600"/>
            <a:ext cx="5137150" cy="9906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27610285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685800"/>
          </a:xfrm>
        </p:spPr>
        <p:txBody>
          <a:bodyPr/>
          <a:lstStyle/>
          <a:p>
            <a:r>
              <a:rPr lang="en-US"/>
              <a:t>Click to edit Master title style</a:t>
            </a:r>
          </a:p>
        </p:txBody>
      </p:sp>
      <p:sp>
        <p:nvSpPr>
          <p:cNvPr id="3" name="ClipArt Placeholder 2"/>
          <p:cNvSpPr>
            <a:spLocks noGrp="1"/>
          </p:cNvSpPr>
          <p:nvPr>
            <p:ph type="clipArt" sz="half" idx="1"/>
          </p:nvPr>
        </p:nvSpPr>
        <p:spPr>
          <a:xfrm>
            <a:off x="533400" y="1066800"/>
            <a:ext cx="3886200" cy="5110163"/>
          </a:xfrm>
        </p:spPr>
        <p:txBody>
          <a:bodyPr/>
          <a:lstStyle/>
          <a:p>
            <a:pPr lvl="0"/>
            <a:endParaRPr lang="en-US" noProof="0" dirty="0"/>
          </a:p>
        </p:txBody>
      </p:sp>
      <p:sp>
        <p:nvSpPr>
          <p:cNvPr id="4" name="Text Placeholder 3"/>
          <p:cNvSpPr>
            <a:spLocks noGrp="1"/>
          </p:cNvSpPr>
          <p:nvPr>
            <p:ph type="body" sz="half" idx="2"/>
          </p:nvPr>
        </p:nvSpPr>
        <p:spPr>
          <a:xfrm>
            <a:off x="4572000" y="1066800"/>
            <a:ext cx="3886200" cy="511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58825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10313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TSB La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880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a:t>Click to the title</a:t>
            </a:r>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enter the Title</a:t>
            </a:r>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a:t>Click to enter the presenter’s name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2" descr="title_imagery_no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p:cNvGrpSpPr>
            <a:grpSpLocks/>
          </p:cNvGrpSpPr>
          <p:nvPr/>
        </p:nvGrpSpPr>
        <p:grpSpPr bwMode="auto">
          <a:xfrm>
            <a:off x="5873750" y="269875"/>
            <a:ext cx="2895600" cy="911225"/>
            <a:chOff x="3700" y="170"/>
            <a:chExt cx="1824" cy="574"/>
          </a:xfrm>
        </p:grpSpPr>
        <p:pic>
          <p:nvPicPr>
            <p:cNvPr id="6" name="Picture 7" descr="NEW FAA LOGO"/>
            <p:cNvPicPr>
              <a:picLocks noChangeAspect="1" noChangeArrowheads="1"/>
            </p:cNvPicPr>
            <p:nvPr userDrawn="1"/>
          </p:nvPicPr>
          <p:blipFill>
            <a:blip r:embed="rId3"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ltGray">
            <a:xfrm>
              <a:off x="4288" y="288"/>
              <a:ext cx="1236" cy="352"/>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800" b="1" dirty="0">
                  <a:solidFill>
                    <a:srgbClr val="FFFFFF"/>
                  </a:solidFill>
                </a:rPr>
                <a:t>Federal Aviation</a:t>
              </a:r>
            </a:p>
            <a:p>
              <a:pPr eaLnBrk="1" hangingPunct="1">
                <a:lnSpc>
                  <a:spcPct val="85000"/>
                </a:lnSpc>
                <a:defRPr/>
              </a:pPr>
              <a:r>
                <a:rPr lang="en-US" sz="1800" b="1" dirty="0">
                  <a:solidFill>
                    <a:srgbClr val="FFFFFF"/>
                  </a:solidFill>
                </a:rPr>
                <a:t>Administration</a:t>
              </a:r>
            </a:p>
          </p:txBody>
        </p:sp>
      </p:grpSp>
      <p:sp>
        <p:nvSpPr>
          <p:cNvPr id="33795" name="Rectangle 3"/>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r>
              <a:rPr lang="en-US" dirty="0"/>
              <a:t>Select to edit master title</a:t>
            </a:r>
          </a:p>
        </p:txBody>
      </p:sp>
      <p:sp>
        <p:nvSpPr>
          <p:cNvPr id="33796" name="Rectangle 4"/>
          <p:cNvSpPr>
            <a:spLocks noGrp="1" noChangeArrowheads="1"/>
          </p:cNvSpPr>
          <p:nvPr>
            <p:ph type="subTitle" idx="1"/>
          </p:nvPr>
        </p:nvSpPr>
        <p:spPr>
          <a:xfrm>
            <a:off x="449263" y="1754188"/>
            <a:ext cx="4951412" cy="1752600"/>
          </a:xfrm>
        </p:spPr>
        <p:txBody>
          <a:bodyPr/>
          <a:lstStyle>
            <a:lvl1pPr marL="0" indent="0">
              <a:buFontTx/>
              <a:buNone/>
              <a:defRPr sz="2800">
                <a:solidFill>
                  <a:schemeClr val="bg2"/>
                </a:solidFill>
              </a:defRPr>
            </a:lvl1pPr>
          </a:lstStyle>
          <a:p>
            <a:r>
              <a:rPr lang="en-US" dirty="0"/>
              <a:t>Select to edit master subtitle</a:t>
            </a:r>
          </a:p>
        </p:txBody>
      </p:sp>
      <p:sp>
        <p:nvSpPr>
          <p:cNvPr id="8" name="Date Placeholder 7"/>
          <p:cNvSpPr>
            <a:spLocks noGrp="1"/>
          </p:cNvSpPr>
          <p:nvPr>
            <p:ph type="dt" sz="half" idx="10"/>
          </p:nvPr>
        </p:nvSpPr>
        <p:spPr/>
        <p:txBody>
          <a:bodyPr/>
          <a:lstStyle>
            <a:lvl1pPr>
              <a:buNone/>
              <a:defRPr/>
            </a:lvl1pPr>
          </a:lstStyle>
          <a:p>
            <a:pPr>
              <a:defRPr/>
            </a:pPr>
            <a:r>
              <a:rPr lang="en-US" dirty="0">
                <a:solidFill>
                  <a:srgbClr val="000000"/>
                </a:solidFill>
              </a:rPr>
              <a:t>January 31, 2014</a:t>
            </a:r>
          </a:p>
        </p:txBody>
      </p:sp>
      <p:sp>
        <p:nvSpPr>
          <p:cNvPr id="9" name="Slide Number Placeholder 8"/>
          <p:cNvSpPr>
            <a:spLocks noGrp="1"/>
          </p:cNvSpPr>
          <p:nvPr>
            <p:ph type="sldNum" sz="quarter" idx="11"/>
          </p:nvPr>
        </p:nvSpPr>
        <p:spPr/>
        <p:txBody>
          <a:bodyPr/>
          <a:lstStyle>
            <a:lvl1pPr>
              <a:defRPr/>
            </a:lvl1pPr>
          </a:lstStyle>
          <a:p>
            <a:pPr>
              <a:defRPr/>
            </a:pPr>
            <a:fld id="{08652DB0-33E0-4A51-BC3C-8B419294F591}" type="slidenum">
              <a:rPr lang="en-US">
                <a:solidFill>
                  <a:srgbClr val="FFFFFF"/>
                </a:solidFill>
              </a:rPr>
              <a:pPr>
                <a:defRPr/>
              </a:pPr>
              <a:t>‹#›</a:t>
            </a:fld>
            <a:endParaRPr lang="en-US" dirty="0">
              <a:solidFill>
                <a:srgbClr val="FFFFFF"/>
              </a:solidFill>
            </a:endParaRPr>
          </a:p>
        </p:txBody>
      </p:sp>
      <p:sp>
        <p:nvSpPr>
          <p:cNvPr id="10" name="Footer Placeholder 9"/>
          <p:cNvSpPr>
            <a:spLocks noGrp="1"/>
          </p:cNvSpPr>
          <p:nvPr>
            <p:ph type="ftr" sz="quarter" idx="12"/>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634753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059487"/>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5"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10B8FF4A-6D41-49BE-A383-224DD2514A11}"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6" name="Group 9"/>
          <p:cNvGrpSpPr>
            <a:grpSpLocks/>
          </p:cNvGrpSpPr>
          <p:nvPr/>
        </p:nvGrpSpPr>
        <p:grpSpPr bwMode="auto">
          <a:xfrm>
            <a:off x="5708650" y="6124575"/>
            <a:ext cx="2047875" cy="661988"/>
            <a:chOff x="3596" y="3858"/>
            <a:chExt cx="1290" cy="417"/>
          </a:xfrm>
        </p:grpSpPr>
        <p:pic>
          <p:nvPicPr>
            <p:cNvPr id="7" name="Picture 10" descr="NEW FAA LOGO"/>
            <p:cNvPicPr>
              <a:picLocks noChangeAspect="1" noChangeArrowheads="1"/>
            </p:cNvPicPr>
            <p:nvPr userDrawn="1"/>
          </p:nvPicPr>
          <p:blipFill>
            <a:blip r:embed="rId2"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p:nvPr>
        </p:nvSpPr>
        <p:spPr>
          <a:xfrm>
            <a:off x="482600" y="1482725"/>
            <a:ext cx="8050213" cy="4391025"/>
          </a:xfrm>
        </p:spPr>
        <p:txBody>
          <a:bodyPr/>
          <a:lstStyle>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152400" y="6313585"/>
            <a:ext cx="1616148" cy="307777"/>
          </a:xfrm>
          <a:prstGeom prst="rect">
            <a:avLst/>
          </a:prstGeom>
          <a:noFill/>
        </p:spPr>
        <p:txBody>
          <a:bodyPr wrap="none" rtlCol="0">
            <a:spAutoFit/>
          </a:bodyPr>
          <a:lstStyle/>
          <a:p>
            <a:pPr eaLnBrk="1" hangingPunct="1">
              <a:spcBef>
                <a:spcPct val="50000"/>
              </a:spcBef>
            </a:pPr>
            <a:r>
              <a:rPr lang="en-US" sz="1400" b="1" dirty="0">
                <a:solidFill>
                  <a:srgbClr val="FFFFFF"/>
                </a:solidFill>
                <a:latin typeface="Arial" pitchFamily="34" charset="0"/>
              </a:rPr>
              <a:t>January 31, 2014</a:t>
            </a:r>
          </a:p>
        </p:txBody>
      </p:sp>
    </p:spTree>
    <p:extLst>
      <p:ext uri="{BB962C8B-B14F-4D97-AF65-F5344CB8AC3E}">
        <p14:creationId xmlns:p14="http://schemas.microsoft.com/office/powerpoint/2010/main" val="1803590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6"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2E739A5C-95D9-4853-8E40-552A6750EB79}"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7" name="Group 9"/>
          <p:cNvGrpSpPr>
            <a:grpSpLocks/>
          </p:cNvGrpSpPr>
          <p:nvPr/>
        </p:nvGrpSpPr>
        <p:grpSpPr bwMode="auto">
          <a:xfrm>
            <a:off x="5708650" y="6124575"/>
            <a:ext cx="2047875" cy="661988"/>
            <a:chOff x="3596" y="3858"/>
            <a:chExt cx="1290" cy="417"/>
          </a:xfrm>
        </p:grpSpPr>
        <p:pic>
          <p:nvPicPr>
            <p:cNvPr id="8" name="Picture 10" descr="NEW FAA LOGO"/>
            <p:cNvPicPr>
              <a:picLocks noChangeAspect="1" noChangeArrowheads="1"/>
            </p:cNvPicPr>
            <p:nvPr userDrawn="1"/>
          </p:nvPicPr>
          <p:blipFill>
            <a:blip r:embed="rId2"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000"/>
            </a:lvl2pPr>
            <a:lvl3pPr>
              <a:defRPr sz="1800"/>
            </a:lvl3pPr>
            <a:lvl4pPr>
              <a:defRPr sz="18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44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280176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33062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3"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83866FEC-2CFC-4B72-BA91-0EE0496ACE3A}"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4" name="Group 9"/>
          <p:cNvGrpSpPr>
            <a:grpSpLocks/>
          </p:cNvGrpSpPr>
          <p:nvPr/>
        </p:nvGrpSpPr>
        <p:grpSpPr bwMode="auto">
          <a:xfrm>
            <a:off x="5708650" y="6124575"/>
            <a:ext cx="2047875" cy="661988"/>
            <a:chOff x="3596" y="3858"/>
            <a:chExt cx="1290" cy="417"/>
          </a:xfrm>
        </p:grpSpPr>
        <p:pic>
          <p:nvPicPr>
            <p:cNvPr id="5" name="Picture 10" descr="NEW FAA LOGO"/>
            <p:cNvPicPr>
              <a:picLocks noChangeAspect="1" noChangeArrowheads="1"/>
            </p:cNvPicPr>
            <p:nvPr userDrawn="1"/>
          </p:nvPicPr>
          <p:blipFill>
            <a:blip r:embed="rId2"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Tree>
    <p:extLst>
      <p:ext uri="{BB962C8B-B14F-4D97-AF65-F5344CB8AC3E}">
        <p14:creationId xmlns:p14="http://schemas.microsoft.com/office/powerpoint/2010/main" val="1374250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lvl1pPr>
              <a:defRPr sz="2800"/>
            </a:lvl1pPr>
          </a:lstStyle>
          <a:p>
            <a:r>
              <a:rPr lang="en-US" dirty="0"/>
              <a:t>Click to edit Master title style</a:t>
            </a:r>
          </a:p>
        </p:txBody>
      </p:sp>
      <p:sp>
        <p:nvSpPr>
          <p:cNvPr id="3" name="Chart Placeholder 2"/>
          <p:cNvSpPr>
            <a:spLocks noGrp="1"/>
          </p:cNvSpPr>
          <p:nvPr>
            <p:ph type="chart" idx="1"/>
          </p:nvPr>
        </p:nvSpPr>
        <p:spPr>
          <a:xfrm>
            <a:off x="495300" y="1508125"/>
            <a:ext cx="8050213" cy="4391025"/>
          </a:xfrm>
        </p:spPr>
        <p:txBody>
          <a:bodyPr/>
          <a:lstStyle/>
          <a:p>
            <a:pPr lvl="0"/>
            <a:endParaRPr lang="en-US" noProof="0" dirty="0"/>
          </a:p>
        </p:txBody>
      </p:sp>
      <p:sp>
        <p:nvSpPr>
          <p:cNvPr id="4" name="Rectangle 5"/>
          <p:cNvSpPr>
            <a:spLocks noGrp="1" noChangeArrowheads="1"/>
          </p:cNvSpPr>
          <p:nvPr>
            <p:ph type="ftr" sz="quarter" idx="10"/>
          </p:nvPr>
        </p:nvSpPr>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pPr>
              <a:defRPr/>
            </a:pPr>
            <a:fld id="{1E3D8E46-38BC-401A-946F-B413B1C68FC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37027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Text Placeholder 2"/>
          <p:cNvSpPr>
            <a:spLocks noGrp="1"/>
          </p:cNvSpPr>
          <p:nvPr>
            <p:ph type="body" idx="1"/>
          </p:nvPr>
        </p:nvSpPr>
        <p:spPr/>
        <p:txBody>
          <a:bodyPr/>
          <a:lstStyle>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buNone/>
              <a:defRPr/>
            </a:lvl1pPr>
          </a:lstStyle>
          <a:p>
            <a:pPr>
              <a:defRPr/>
            </a:pPr>
            <a:r>
              <a:rPr lang="en-US" dirty="0">
                <a:solidFill>
                  <a:srgbClr val="000000"/>
                </a:solidFill>
              </a:rPr>
              <a:t>January 31, 2014</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F0DA1-DCAC-4276-A334-102502BA73E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24093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a:t>Click to edit Master title style</a:t>
            </a:r>
          </a:p>
        </p:txBody>
      </p:sp>
      <p:sp>
        <p:nvSpPr>
          <p:cNvPr id="3" name="Content Placeholder 2"/>
          <p:cNvSpPr>
            <a:spLocks noGrp="1"/>
          </p:cNvSpPr>
          <p:nvPr>
            <p:ph idx="1"/>
          </p:nvPr>
        </p:nvSpPr>
        <p:spPr>
          <a:xfrm>
            <a:off x="495300" y="1508125"/>
            <a:ext cx="805021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buNone/>
              <a:defRPr/>
            </a:lvl1pPr>
          </a:lstStyle>
          <a:p>
            <a:pPr>
              <a:defRPr/>
            </a:pPr>
            <a:r>
              <a:rPr lang="en-US" dirty="0">
                <a:solidFill>
                  <a:srgbClr val="000000"/>
                </a:solidFill>
              </a:rPr>
              <a:t>January 31, 2014</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38F354-2D2F-4407-86A7-438D97A5437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9487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600"/>
              </a:spcBef>
              <a:spcAft>
                <a:spcPts val="0"/>
              </a:spcAft>
              <a:defRPr/>
            </a:lvl2pPr>
            <a:lvl3pPr>
              <a:spcBef>
                <a:spcPts val="504"/>
              </a:spcBef>
              <a:spcAft>
                <a:spcPts val="0"/>
              </a:spcAft>
              <a:defRPr/>
            </a:lvl3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1871260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a:t>Click to edit the Title</a:t>
            </a:r>
          </a:p>
        </p:txBody>
      </p:sp>
      <p:sp>
        <p:nvSpPr>
          <p:cNvPr id="3" name="Content Placeholder 2"/>
          <p:cNvSpPr>
            <a:spLocks noGrp="1"/>
          </p:cNvSpPr>
          <p:nvPr>
            <p:ph idx="1" hasCustomPrompt="1"/>
          </p:nvPr>
        </p:nvSpPr>
        <p:spPr>
          <a:xfrm>
            <a:off x="914400" y="1828801"/>
            <a:ext cx="7315200" cy="41910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4008094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Content Placeholder 2"/>
          <p:cNvSpPr>
            <a:spLocks noGrp="1"/>
          </p:cNvSpPr>
          <p:nvPr>
            <p:ph sz="half" idx="1" hasCustomPrompt="1"/>
          </p:nvPr>
        </p:nvSpPr>
        <p:spPr>
          <a:xfrm>
            <a:off x="9144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828801"/>
            <a:ext cx="35814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701059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3" name="Text Placeholder 2"/>
          <p:cNvSpPr>
            <a:spLocks noGrp="1"/>
          </p:cNvSpPr>
          <p:nvPr>
            <p:ph type="body" idx="1" hasCustomPrompt="1"/>
          </p:nvPr>
        </p:nvSpPr>
        <p:spPr>
          <a:xfrm>
            <a:off x="914400" y="1828801"/>
            <a:ext cx="3582988"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6" y="1828801"/>
            <a:ext cx="3584575" cy="762001"/>
          </a:xfrm>
        </p:spPr>
        <p:txBody>
          <a:bodyPr anchor="ctr" anchorCtr="0"/>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6" name="Content Placeholder 5"/>
          <p:cNvSpPr>
            <a:spLocks noGrp="1"/>
          </p:cNvSpPr>
          <p:nvPr>
            <p:ph sz="quarter" idx="4" hasCustomPrompt="1"/>
          </p:nvPr>
        </p:nvSpPr>
        <p:spPr>
          <a:xfrm>
            <a:off x="4645026" y="2667000"/>
            <a:ext cx="3584575" cy="33528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1"/>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0062414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685800"/>
            <a:ext cx="2551113" cy="838200"/>
          </a:xfrm>
        </p:spPr>
        <p:txBody>
          <a:bodyPr anchor="t" anchorCtr="0"/>
          <a:lstStyle>
            <a:lvl1pPr algn="l">
              <a:defRPr sz="1500" b="0"/>
            </a:lvl1pPr>
          </a:lstStyle>
          <a:p>
            <a:r>
              <a:rPr lang="en-US" dirty="0"/>
              <a:t>Click to the title</a:t>
            </a:r>
          </a:p>
        </p:txBody>
      </p:sp>
      <p:sp>
        <p:nvSpPr>
          <p:cNvPr id="3" name="Content Placeholder 2"/>
          <p:cNvSpPr>
            <a:spLocks noGrp="1"/>
          </p:cNvSpPr>
          <p:nvPr>
            <p:ph idx="1" hasCustomPrompt="1"/>
          </p:nvPr>
        </p:nvSpPr>
        <p:spPr>
          <a:xfrm>
            <a:off x="3575050" y="685803"/>
            <a:ext cx="4654550" cy="5257799"/>
          </a:xfrm>
        </p:spPr>
        <p:txBody>
          <a:bodyPr/>
          <a:lstStyle>
            <a:lvl1pPr>
              <a:defRPr sz="2400">
                <a:solidFill>
                  <a:schemeClr val="bg1"/>
                </a:solidFill>
                <a:effectLst>
                  <a:outerShdw blurRad="50800" dist="38100" dir="2700000" algn="tl" rotWithShape="0">
                    <a:prstClr val="black">
                      <a:alpha val="75000"/>
                    </a:prstClr>
                  </a:outerShdw>
                </a:effectLst>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914401" y="1600201"/>
            <a:ext cx="2551113" cy="4343400"/>
          </a:xfrm>
        </p:spPr>
        <p:txBody>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text</a:t>
            </a:r>
          </a:p>
        </p:txBody>
      </p:sp>
      <p:sp>
        <p:nvSpPr>
          <p:cNvPr id="7"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962895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a:prstGeom prst="rect">
            <a:avLst/>
          </a:prstGeom>
        </p:spPr>
        <p:txBody>
          <a:bodyPr/>
          <a:lstStyle/>
          <a:p>
            <a:pPr lvl="0"/>
            <a:r>
              <a:rPr lang="en-US" noProof="0" dirty="0"/>
              <a:t>Click icon to add chart</a:t>
            </a:r>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36491"/>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398D0AE-D7B9-4F7A-B5E6-EBC9CDB0569D}" type="slidenum">
              <a:rPr lang="en-US" smtClean="0"/>
              <a:pPr>
                <a:defRPr/>
              </a:pPr>
              <a:t>‹#›</a:t>
            </a:fld>
            <a:endParaRPr lang="en-US" dirty="0"/>
          </a:p>
        </p:txBody>
      </p:sp>
      <p:sp>
        <p:nvSpPr>
          <p:cNvPr id="9" name="Text Box 11"/>
          <p:cNvSpPr txBox="1">
            <a:spLocks noChangeArrowheads="1"/>
          </p:cNvSpPr>
          <p:nvPr userDrawn="1"/>
        </p:nvSpPr>
        <p:spPr bwMode="auto">
          <a:xfrm>
            <a:off x="457200" y="6314278"/>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extLst>
      <p:ext uri="{BB962C8B-B14F-4D97-AF65-F5344CB8AC3E}">
        <p14:creationId xmlns:p14="http://schemas.microsoft.com/office/powerpoint/2010/main" val="397049937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the title</a:t>
            </a:r>
          </a:p>
        </p:txBody>
      </p:sp>
      <p:sp>
        <p:nvSpPr>
          <p:cNvPr id="5"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a:t>Click to insert a picture</a:t>
            </a:r>
          </a:p>
        </p:txBody>
      </p:sp>
    </p:spTree>
    <p:extLst>
      <p:ext uri="{BB962C8B-B14F-4D97-AF65-F5344CB8AC3E}">
        <p14:creationId xmlns:p14="http://schemas.microsoft.com/office/powerpoint/2010/main" val="1493820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to insert picture</a:t>
            </a:r>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a:t>Click to edit the title</a:t>
            </a:r>
          </a:p>
        </p:txBody>
      </p:sp>
      <p:sp>
        <p:nvSpPr>
          <p:cNvPr id="8"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3225080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a:t>Click to insert picture</a:t>
            </a:r>
          </a:p>
        </p:txBody>
      </p:sp>
    </p:spTree>
    <p:extLst>
      <p:ext uri="{BB962C8B-B14F-4D97-AF65-F5344CB8AC3E}">
        <p14:creationId xmlns:p14="http://schemas.microsoft.com/office/powerpoint/2010/main" val="8851717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a:t>Click to insert full page picture</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950362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C6B0C3-FC97-4666-B210-7D3D244D68FC}" type="slidenum">
              <a:rPr lang="en-US" smtClean="0"/>
              <a:pPr/>
              <a:t>‹#›</a:t>
            </a:fld>
            <a:endParaRPr lang="en-US" dirty="0"/>
          </a:p>
        </p:txBody>
      </p:sp>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2604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BC27517-4AE6-44AE-A643-BBC2D420D13D}" type="slidenum">
              <a:rPr lang="en-US" smtClean="0"/>
              <a:pPr>
                <a:defRPr/>
              </a:pPr>
              <a:t>‹#›</a:t>
            </a:fld>
            <a:endParaRPr lang="en-US" dirty="0"/>
          </a:p>
        </p:txBody>
      </p:sp>
    </p:spTree>
    <p:extLst>
      <p:ext uri="{BB962C8B-B14F-4D97-AF65-F5344CB8AC3E}">
        <p14:creationId xmlns:p14="http://schemas.microsoft.com/office/powerpoint/2010/main" val="30630042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2.png"/><Relationship Id="rId2" Type="http://schemas.openxmlformats.org/officeDocument/2006/relationships/slideLayout" Target="../slideLayouts/slideLayout42.xml"/><Relationship Id="rId16"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7.jpeg"/><Relationship Id="rId4" Type="http://schemas.openxmlformats.org/officeDocument/2006/relationships/slideLayout" Target="../slideLayouts/slideLayout7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10.jp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4"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9" r:id="rId7"/>
    <p:sldLayoutId id="2147484290" r:id="rId8"/>
    <p:sldLayoutId id="2147484291" r:id="rId9"/>
    <p:sldLayoutId id="2147484379" r:id="rId10"/>
    <p:sldLayoutId id="2147484380" r:id="rId11"/>
  </p:sldLayoutIdLst>
  <p:transition/>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Box 11"/>
          <p:cNvSpPr txBox="1">
            <a:spLocks noChangeArrowheads="1"/>
          </p:cNvSpPr>
          <p:nvPr userDrawn="1"/>
        </p:nvSpPr>
        <p:spPr bwMode="auto">
          <a:xfrm>
            <a:off x="519112" y="6276974"/>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10" r:id="rId12"/>
    <p:sldLayoutId id="2147484402" r:id="rId13"/>
    <p:sldLayoutId id="2147484403" r:id="rId14"/>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3"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4"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74" r:id="rId12"/>
    <p:sldLayoutId id="2147484376" r:id="rId13"/>
    <p:sldLayoutId id="2147484404" r:id="rId14"/>
    <p:sldLayoutId id="2147484405" r:id="rId15"/>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Box 11"/>
          <p:cNvSpPr txBox="1">
            <a:spLocks noChangeArrowheads="1"/>
          </p:cNvSpPr>
          <p:nvPr userDrawn="1"/>
        </p:nvSpPr>
        <p:spPr bwMode="auto">
          <a:xfrm>
            <a:off x="519113" y="6276975"/>
            <a:ext cx="1366837" cy="366713"/>
          </a:xfrm>
          <a:prstGeom prst="rect">
            <a:avLst/>
          </a:prstGeom>
          <a:noFill/>
          <a:ln w="9525">
            <a:noFill/>
            <a:miter lim="800000"/>
            <a:headEnd/>
            <a:tailEnd/>
          </a:ln>
          <a:effectLst/>
        </p:spPr>
        <p:txBody>
          <a:bodyPr>
            <a:spAutoFit/>
          </a:bodyPr>
          <a:lstStyle/>
          <a:p>
            <a:pPr eaLnBrk="1" hangingPunct="1">
              <a:spcBef>
                <a:spcPct val="50000"/>
              </a:spcBef>
              <a:defRPr/>
            </a:pPr>
            <a:fld id="{06D5CC3E-61F7-4E05-81FF-45E366825438}" type="slidenum">
              <a:rPr lang="en-US" sz="1800">
                <a:solidFill>
                  <a:schemeClr val="bg1"/>
                </a:solidFill>
                <a:latin typeface="Helvetica" pitchFamily="34" charset="0"/>
              </a:rPr>
              <a:pPr eaLnBrk="1" hangingPunct="1">
                <a:spcBef>
                  <a:spcPct val="50000"/>
                </a:spcBef>
                <a:defRPr/>
              </a:pPr>
              <a:t>‹#›</a:t>
            </a:fld>
            <a:endParaRPr lang="en-US" sz="1800" dirty="0">
              <a:solidFill>
                <a:schemeClr val="bg1"/>
              </a:solidFill>
              <a:latin typeface="Helvetica" pitchFamily="34" charset="0"/>
            </a:endParaRPr>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1027" name="Rectangle 3"/>
          <p:cNvSpPr>
            <a:spLocks noGrp="1" noChangeArrowheads="1"/>
          </p:cNvSpPr>
          <p:nvPr>
            <p:ph type="body" idx="1"/>
          </p:nvPr>
        </p:nvSpPr>
        <p:spPr bwMode="auto">
          <a:xfrm>
            <a:off x="495300" y="1508125"/>
            <a:ext cx="8050213"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Times New Roman" pitchFamily="18" charset="0"/>
                <a:ea typeface="+mn-ea"/>
                <a:cs typeface="+mn-cs"/>
              </a:defRPr>
            </a:lvl1pPr>
          </a:lstStyle>
          <a:p>
            <a:pPr eaLnBrk="1" hangingPunct="1">
              <a:defRPr/>
            </a:pPr>
            <a:endParaRPr lang="en-US" dirty="0">
              <a:solidFill>
                <a:srgbClr val="000000"/>
              </a:solidFill>
            </a:endParaRPr>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8" charset="0"/>
                <a:ea typeface="+mn-ea"/>
                <a:cs typeface="+mn-cs"/>
              </a:defRPr>
            </a:lvl1pPr>
          </a:lstStyle>
          <a:p>
            <a:pPr eaLnBrk="1" hangingPunct="1">
              <a:defRPr/>
            </a:pPr>
            <a:endParaRPr lang="en-US" dirty="0">
              <a:solidFill>
                <a:srgbClr val="000000"/>
              </a:solidFill>
            </a:endParaRPr>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Times New Roman" pitchFamily="18" charset="0"/>
                <a:ea typeface="ＭＳ Ｐゴシック" charset="-128"/>
                <a:cs typeface="+mn-cs"/>
              </a:defRPr>
            </a:lvl1pPr>
          </a:lstStyle>
          <a:p>
            <a:pPr eaLnBrk="1" hangingPunct="1">
              <a:defRPr/>
            </a:pPr>
            <a:fld id="{39A5BB72-630E-47F1-A6A3-439DC9930CC9}" type="slidenum">
              <a:rPr lang="en-US">
                <a:solidFill>
                  <a:srgbClr val="FFFFFF"/>
                </a:solidFill>
              </a:rPr>
              <a:pPr eaLnBrk="1" hangingPunct="1">
                <a:defRPr/>
              </a:pPr>
              <a:t>‹#›</a:t>
            </a:fld>
            <a:endParaRPr lang="en-US" dirty="0">
              <a:solidFill>
                <a:srgbClr val="FFFFFF"/>
              </a:solidFill>
            </a:endParaRPr>
          </a:p>
        </p:txBody>
      </p:sp>
      <p:sp>
        <p:nvSpPr>
          <p:cNvPr id="1031" name="Rectangle 7"/>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p:spPr>
        <p:txBody>
          <a:bodyPr wrap="none" anchor="ctr"/>
          <a:lstStyle/>
          <a:p>
            <a:pPr algn="ctr" eaLnBrk="1" hangingPunct="1">
              <a:spcBef>
                <a:spcPct val="50000"/>
              </a:spcBef>
            </a:pPr>
            <a:endParaRPr lang="en-US" dirty="0">
              <a:solidFill>
                <a:srgbClr val="000000"/>
              </a:solidFill>
              <a:latin typeface="Arial" pitchFamily="34" charset="0"/>
            </a:endParaRPr>
          </a:p>
        </p:txBody>
      </p:sp>
      <p:sp>
        <p:nvSpPr>
          <p:cNvPr id="1032" name="Rectangle 8"/>
          <p:cNvSpPr>
            <a:spLocks noChangeArrowheads="1"/>
          </p:cNvSpPr>
          <p:nvPr/>
        </p:nvSpPr>
        <p:spPr bwMode="auto">
          <a:xfrm>
            <a:off x="6940550" y="63055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fld id="{538CEC35-879B-41F3-8BEE-F5B44DCE443B}" type="slidenum">
              <a:rPr lang="en-US" sz="1200" b="1">
                <a:solidFill>
                  <a:srgbClr val="FFFFFF"/>
                </a:solidFill>
                <a:latin typeface="Arial" pitchFamily="34" charset="0"/>
              </a:rPr>
              <a:pPr algn="r" eaLnBrk="1" hangingPunct="1"/>
              <a:t>‹#›</a:t>
            </a:fld>
            <a:endParaRPr lang="en-US" sz="1200" b="1" dirty="0">
              <a:solidFill>
                <a:srgbClr val="FFFFFF"/>
              </a:solidFill>
              <a:latin typeface="Arial" pitchFamily="34" charset="0"/>
            </a:endParaRPr>
          </a:p>
        </p:txBody>
      </p:sp>
      <p:grpSp>
        <p:nvGrpSpPr>
          <p:cNvPr id="1033" name="Group 9"/>
          <p:cNvGrpSpPr>
            <a:grpSpLocks/>
          </p:cNvGrpSpPr>
          <p:nvPr/>
        </p:nvGrpSpPr>
        <p:grpSpPr bwMode="auto">
          <a:xfrm>
            <a:off x="5708650" y="6124575"/>
            <a:ext cx="2047875" cy="661988"/>
            <a:chOff x="3596" y="3858"/>
            <a:chExt cx="1290" cy="417"/>
          </a:xfrm>
        </p:grpSpPr>
        <p:pic>
          <p:nvPicPr>
            <p:cNvPr id="1034" name="Picture 10" descr="NEW FAA LOGO"/>
            <p:cNvPicPr>
              <a:picLocks noChangeAspect="1" noChangeArrowheads="1"/>
            </p:cNvPicPr>
            <p:nvPr userDrawn="1"/>
          </p:nvPicPr>
          <p:blipFill>
            <a:blip r:embed="rId10" cstate="screen">
              <a:clrChange>
                <a:clrFrom>
                  <a:srgbClr val="DF1F06"/>
                </a:clrFrom>
                <a:clrTo>
                  <a:srgbClr val="DF1F06">
                    <a:alpha val="0"/>
                  </a:srgbClr>
                </a:clrTo>
              </a:clrChange>
              <a:extLst>
                <a:ext uri="{28A0092B-C50C-407E-A947-70E740481C1C}">
                  <a14:useLocalDpi xmlns:a14="http://schemas.microsoft.com/office/drawing/2010/main"/>
                </a:ext>
              </a:extLst>
            </a:blip>
            <a:srcRect l="14333" t="3734" r="14973" b="4564"/>
            <a:stretch>
              <a:fillRect/>
            </a:stretch>
          </p:blipFill>
          <p:spPr bwMode="gray">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1"/>
            <p:cNvSpPr txBox="1">
              <a:spLocks noChangeArrowheads="1"/>
            </p:cNvSpPr>
            <p:nvPr userDrawn="1"/>
          </p:nvSpPr>
          <p:spPr bwMode="gray">
            <a:xfrm>
              <a:off x="4023" y="3947"/>
              <a:ext cx="863" cy="2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defRPr/>
              </a:pPr>
              <a:r>
                <a:rPr lang="en-US" sz="1200" b="1" dirty="0">
                  <a:solidFill>
                    <a:srgbClr val="FFFFFF"/>
                  </a:solidFill>
                </a:rPr>
                <a:t>Federal Aviation</a:t>
              </a:r>
            </a:p>
            <a:p>
              <a:pPr eaLnBrk="1" hangingPunct="1">
                <a:lnSpc>
                  <a:spcPct val="85000"/>
                </a:lnSpc>
                <a:defRPr/>
              </a:pPr>
              <a:r>
                <a:rPr lang="en-US" sz="1200" b="1" dirty="0">
                  <a:solidFill>
                    <a:srgbClr val="FFFFFF"/>
                  </a:solidFill>
                </a:rPr>
                <a:t>Administration</a:t>
              </a:r>
            </a:p>
          </p:txBody>
        </p:sp>
      </p:grpSp>
    </p:spTree>
    <p:extLst>
      <p:ext uri="{BB962C8B-B14F-4D97-AF65-F5344CB8AC3E}">
        <p14:creationId xmlns:p14="http://schemas.microsoft.com/office/powerpoint/2010/main" val="1828058516"/>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Lst>
  <p:txStyles>
    <p:titleStyle>
      <a:lvl1pPr algn="l" rtl="0" eaLnBrk="0" fontAlgn="base" hangingPunct="0">
        <a:spcBef>
          <a:spcPct val="0"/>
        </a:spcBef>
        <a:spcAft>
          <a:spcPct val="0"/>
        </a:spcAft>
        <a:defRPr sz="2800" b="1">
          <a:solidFill>
            <a:srgbClr val="1D2F68"/>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2800" b="1">
          <a:solidFill>
            <a:srgbClr val="1D2F68"/>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200" b="1">
          <a:solidFill>
            <a:srgbClr val="1D2F68"/>
          </a:solidFill>
          <a:latin typeface="Arial" charset="0"/>
        </a:defRPr>
      </a:lvl6pPr>
      <a:lvl7pPr marL="914400" algn="l" rtl="0" fontAlgn="base">
        <a:spcBef>
          <a:spcPct val="0"/>
        </a:spcBef>
        <a:spcAft>
          <a:spcPct val="0"/>
        </a:spcAft>
        <a:defRPr sz="3200" b="1">
          <a:solidFill>
            <a:srgbClr val="1D2F68"/>
          </a:solidFill>
          <a:latin typeface="Arial" charset="0"/>
        </a:defRPr>
      </a:lvl7pPr>
      <a:lvl8pPr marL="1371600" algn="l" rtl="0" fontAlgn="base">
        <a:spcBef>
          <a:spcPct val="0"/>
        </a:spcBef>
        <a:spcAft>
          <a:spcPct val="0"/>
        </a:spcAft>
        <a:defRPr sz="3200" b="1">
          <a:solidFill>
            <a:srgbClr val="1D2F68"/>
          </a:solidFill>
          <a:latin typeface="Arial" charset="0"/>
        </a:defRPr>
      </a:lvl8pPr>
      <a:lvl9pPr marL="1828800" algn="l" rtl="0" fontAlgn="base">
        <a:spcBef>
          <a:spcPct val="0"/>
        </a:spcBef>
        <a:spcAft>
          <a:spcPct val="0"/>
        </a:spcAft>
        <a:defRPr sz="32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ＭＳ Ｐゴシック"/>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ＭＳ Ｐゴシック"/>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914400" y="1828803"/>
            <a:ext cx="7315200" cy="4267199"/>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4400" y="6245354"/>
            <a:ext cx="457200" cy="365125"/>
          </a:xfrm>
          <a:prstGeom prst="rect">
            <a:avLst/>
          </a:prstGeom>
        </p:spPr>
        <p:txBody>
          <a:bodyPr vert="horz" lIns="91440" tIns="45720" rIns="91440" bIns="45720" rtlCol="0" anchor="t" anchorCtr="0"/>
          <a:lstStyle>
            <a:lvl1pPr marL="171450" indent="-171450" algn="l">
              <a:defRPr sz="9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extLst>
      <p:ext uri="{BB962C8B-B14F-4D97-AF65-F5344CB8AC3E}">
        <p14:creationId xmlns:p14="http://schemas.microsoft.com/office/powerpoint/2010/main" val="228635069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Lst>
  <p:hf hdr="0" ftr="0" dt="0"/>
  <p:txStyles>
    <p:titleStyle>
      <a:lvl1pPr algn="l" defTabSz="685800" rtl="0" eaLnBrk="1" latinLnBrk="0" hangingPunct="1">
        <a:spcBef>
          <a:spcPct val="0"/>
        </a:spcBef>
        <a:buNone/>
        <a:defRPr sz="3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257175" indent="-257175" algn="l" defTabSz="685800" rtl="0" eaLnBrk="1" latinLnBrk="0" hangingPunct="1">
        <a:lnSpc>
          <a:spcPct val="107000"/>
        </a:lnSpc>
        <a:spcBef>
          <a:spcPts val="600"/>
        </a:spcBef>
        <a:spcAft>
          <a:spcPts val="0"/>
        </a:spcAft>
        <a:buFont typeface="Arial" pitchFamily="34" charset="0"/>
        <a:buChar char="•"/>
        <a:defRPr sz="2700" kern="1200">
          <a:solidFill>
            <a:schemeClr val="bg1"/>
          </a:solidFill>
          <a:effectLst>
            <a:outerShdw blurRad="50800" dist="38100" dir="2700000" algn="tl" rotWithShape="0">
              <a:prstClr val="black">
                <a:alpha val="40000"/>
              </a:prstClr>
            </a:outerShdw>
          </a:effectLst>
          <a:latin typeface="+mn-lt"/>
          <a:ea typeface="+mn-ea"/>
          <a:cs typeface="+mn-cs"/>
        </a:defRPr>
      </a:lvl1pPr>
      <a:lvl2pPr marL="557213" indent="-214313" algn="l" defTabSz="685800" rtl="0" eaLnBrk="1" latinLnBrk="0" hangingPunct="1">
        <a:spcBef>
          <a:spcPts val="6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2pPr>
      <a:lvl3pPr marL="857250" indent="-171450" algn="l" defTabSz="685800" rtl="0" eaLnBrk="1" latinLnBrk="0" hangingPunct="1">
        <a:spcBef>
          <a:spcPct val="20000"/>
        </a:spcBef>
        <a:spcAft>
          <a:spcPts val="0"/>
        </a:spcAft>
        <a:buFont typeface="Arial" pitchFamily="34" charset="0"/>
        <a:buChar char="•"/>
        <a:defRPr sz="2100" kern="1200">
          <a:solidFill>
            <a:schemeClr val="bg1"/>
          </a:solidFill>
          <a:effectLst>
            <a:outerShdw blurRad="50800" dist="38100" dir="2700000" algn="tl" rotWithShape="0">
              <a:prstClr val="black">
                <a:alpha val="40000"/>
              </a:prstClr>
            </a:outerShdw>
          </a:effectLst>
          <a:latin typeface="+mn-lt"/>
          <a:ea typeface="+mn-ea"/>
          <a:cs typeface="+mn-cs"/>
        </a:defRPr>
      </a:lvl3pPr>
      <a:lvl4pPr marL="1200150" indent="-171450" algn="l" defTabSz="685800" rtl="0" eaLnBrk="1" latinLnBrk="0" hangingPunct="1">
        <a:spcBef>
          <a:spcPct val="20000"/>
        </a:spcBef>
        <a:spcAft>
          <a:spcPts val="0"/>
        </a:spcAft>
        <a:buFont typeface="Arial" pitchFamily="34" charset="0"/>
        <a:buChar char="•"/>
        <a:defRPr sz="1800" kern="1200">
          <a:solidFill>
            <a:schemeClr val="bg1"/>
          </a:solidFill>
          <a:effectLst>
            <a:outerShdw blurRad="50800" dist="38100" dir="2700000" algn="tl" rotWithShape="0">
              <a:prstClr val="black">
                <a:alpha val="40000"/>
              </a:prstClr>
            </a:outerShdw>
          </a:effectLst>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bg1"/>
          </a:solidFill>
          <a:effectLst>
            <a:outerShdw blurRad="50800" dist="38100" dir="2700000" algn="tl" rotWithShape="0">
              <a:prstClr val="black">
                <a:alpha val="40000"/>
              </a:prstClr>
            </a:outerShdw>
          </a:effectLst>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5.xml"/><Relationship Id="rId4" Type="http://schemas.openxmlformats.org/officeDocument/2006/relationships/image" Target="../media/image59.gif"/></Relationships>
</file>

<file path=ppt/slides/_rels/slide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http://stats.stackexchange.com/questions/423/what-is-your-favorite-data-analysis-cartoon" TargetMode="External"/><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66.JP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2.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hyperlink" Target="http://bestlabsafety.wikispaces.com/5+lab+equipments" TargetMode="External"/><Relationship Id="rId7" Type="http://schemas.openxmlformats.org/officeDocument/2006/relationships/hyperlink" Target="https://www.1800wxbrief.com/" TargetMode="External"/><Relationship Id="rId2" Type="http://schemas.openxmlformats.org/officeDocument/2006/relationships/image" Target="../media/image73.png"/><Relationship Id="rId1" Type="http://schemas.openxmlformats.org/officeDocument/2006/relationships/slideLayout" Target="../slideLayouts/slideLayout41.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gif"/></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viationweather.gov/progchart/sfc" TargetMode="External"/><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hyperlink" Target="https://aviationweather.gov/briefing" TargetMode="External"/><Relationship Id="rId1" Type="http://schemas.openxmlformats.org/officeDocument/2006/relationships/slideLayout" Target="../slideLayouts/slideLayout4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viationweather.gov/briefing" TargetMode="External"/><Relationship Id="rId1" Type="http://schemas.openxmlformats.org/officeDocument/2006/relationships/slideLayout" Target="../slideLayouts/slideLayout41.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hyperlink" Target="https://aviationweather.gov/briefing" TargetMode="External"/><Relationship Id="rId1" Type="http://schemas.openxmlformats.org/officeDocument/2006/relationships/slideLayout" Target="../slideLayouts/slideLayout41.xml"/><Relationship Id="rId6" Type="http://schemas.openxmlformats.org/officeDocument/2006/relationships/hyperlink" Target="https://www.weather.gov/zlc/" TargetMode="External"/><Relationship Id="rId5" Type="http://schemas.openxmlformats.org/officeDocument/2006/relationships/image" Target="../media/image86.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hyperlink" Target="http://weather.cod.edu/notes/metar.html" TargetMode="External"/><Relationship Id="rId2" Type="http://schemas.openxmlformats.org/officeDocument/2006/relationships/hyperlink" Target="http://www.dixwx.com/wxdecoding.htm" TargetMode="External"/><Relationship Id="rId1" Type="http://schemas.openxmlformats.org/officeDocument/2006/relationships/slideLayout" Target="../slideLayouts/slideLayout41.xml"/><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aviationweather.gov/taf" TargetMode="External"/><Relationship Id="rId1" Type="http://schemas.openxmlformats.org/officeDocument/2006/relationships/slideLayout" Target="../slideLayouts/slideLayout41.xml"/><Relationship Id="rId5" Type="http://schemas.openxmlformats.org/officeDocument/2006/relationships/hyperlink" Target="https://www.weather.gov/media/okx/Aviation/TAF_Card.pdf" TargetMode="External"/><Relationship Id="rId4" Type="http://schemas.openxmlformats.org/officeDocument/2006/relationships/hyperlink" Target="http://www.dixwx.com/wxdecoding.htm#ta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s3.amazonaws.com/cdn.foreflight.com/weather/prod/pngb/briefs/d9eb1d32-c01b-4791-92c0-2ccdc243995d.html" TargetMode="Externa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hyperlink" Target="https://aviationweather.gov/gfa/plot" TargetMode="External"/><Relationship Id="rId2" Type="http://schemas.openxmlformats.org/officeDocument/2006/relationships/hyperlink" Target="https://aviationweather.gov/gfa" TargetMode="External"/><Relationship Id="rId1" Type="http://schemas.openxmlformats.org/officeDocument/2006/relationships/slideLayout" Target="../slideLayouts/slideLayout41.xml"/><Relationship Id="rId5" Type="http://schemas.openxmlformats.org/officeDocument/2006/relationships/image" Target="../media/image93.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aviationweather.gov/flightpath" TargetMode="External"/><Relationship Id="rId1" Type="http://schemas.openxmlformats.org/officeDocument/2006/relationships/slideLayout" Target="../slideLayouts/slideLayout41.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viationweather.gov/flightpath" TargetMode="External"/><Relationship Id="rId1" Type="http://schemas.openxmlformats.org/officeDocument/2006/relationships/slideLayout" Target="../slideLayouts/slideLayout41.xml"/><Relationship Id="rId5" Type="http://schemas.openxmlformats.org/officeDocument/2006/relationships/hyperlink" Target="https://www.1800wxbrief.com/" TargetMode="Externa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5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hyperlink" Target="https://ntsb.gov/safety/safety-alerts/Documents/SA_064.pdf" TargetMode="External"/><Relationship Id="rId2" Type="http://schemas.openxmlformats.org/officeDocument/2006/relationships/hyperlink" Target="https://ntsb.gov/safety/safety-alerts/Documents/SA_017.pdf" TargetMode="External"/><Relationship Id="rId1" Type="http://schemas.openxmlformats.org/officeDocument/2006/relationships/slideLayout" Target="../slideLayouts/slideLayout41.xml"/><Relationship Id="rId5" Type="http://schemas.openxmlformats.org/officeDocument/2006/relationships/image" Target="../media/image107.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hyperlink" Target="http://www.ntsb.gov/locforum" TargetMode="External"/><Relationship Id="rId2" Type="http://schemas.openxmlformats.org/officeDocument/2006/relationships/hyperlink" Target="http://www.ntsb.gov/" TargetMode="External"/><Relationship Id="rId1" Type="http://schemas.openxmlformats.org/officeDocument/2006/relationships/slideLayout" Target="../slideLayouts/slideLayout55.xml"/><Relationship Id="rId5" Type="http://schemas.openxmlformats.org/officeDocument/2006/relationships/hyperlink" Target="mailto:paul.suffern@ntsb.gov" TargetMode="External"/><Relationship Id="rId4" Type="http://schemas.openxmlformats.org/officeDocument/2006/relationships/hyperlink" Target="https://www.ntsb.gov/news/events/Pages/2018-loc-rt.aspx"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ww.dixwx.com/wxdecoding.htm#taf" TargetMode="External"/><Relationship Id="rId13" Type="http://schemas.openxmlformats.org/officeDocument/2006/relationships/hyperlink" Target="https://www.1800wxbrief.com/" TargetMode="External"/><Relationship Id="rId3" Type="http://schemas.openxmlformats.org/officeDocument/2006/relationships/hyperlink" Target="https://aviationweather.gov/briefing" TargetMode="External"/><Relationship Id="rId7" Type="http://schemas.openxmlformats.org/officeDocument/2006/relationships/hyperlink" Target="https://aviationweather.gov/taf" TargetMode="External"/><Relationship Id="rId12" Type="http://schemas.openxmlformats.org/officeDocument/2006/relationships/hyperlink" Target="https://aviationweather.gov/flightpath" TargetMode="External"/><Relationship Id="rId2" Type="http://schemas.openxmlformats.org/officeDocument/2006/relationships/hyperlink" Target="https://aviationweather.gov/progchart/sfc" TargetMode="External"/><Relationship Id="rId1" Type="http://schemas.openxmlformats.org/officeDocument/2006/relationships/slideLayout" Target="../slideLayouts/slideLayout41.xml"/><Relationship Id="rId6" Type="http://schemas.openxmlformats.org/officeDocument/2006/relationships/hyperlink" Target="http://weather.cod.edu/notes/metar.html" TargetMode="External"/><Relationship Id="rId11" Type="http://schemas.openxmlformats.org/officeDocument/2006/relationships/hyperlink" Target="https://aviationweather.gov/gfa/plot" TargetMode="External"/><Relationship Id="rId5" Type="http://schemas.openxmlformats.org/officeDocument/2006/relationships/hyperlink" Target="http://www.dixwx.com/wxdecoding.htm" TargetMode="External"/><Relationship Id="rId10" Type="http://schemas.openxmlformats.org/officeDocument/2006/relationships/hyperlink" Target="https://aviationweather.gov/gfa" TargetMode="External"/><Relationship Id="rId4" Type="http://schemas.openxmlformats.org/officeDocument/2006/relationships/hyperlink" Target="https://www.weather.gov/zlc/" TargetMode="External"/><Relationship Id="rId9" Type="http://schemas.openxmlformats.org/officeDocument/2006/relationships/hyperlink" Target="https://www.weather.gov/media/okx/Aviation/TAF_Card.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895600"/>
            <a:ext cx="7315200" cy="1066800"/>
          </a:xfrm>
          <a:noFill/>
        </p:spPr>
        <p:txBody>
          <a:bodyPr>
            <a:noAutofit/>
          </a:bodyPr>
          <a:lstStyle/>
          <a:p>
            <a:r>
              <a:rPr lang="en-US" sz="3200" dirty="0"/>
              <a:t>General Aviation Weather-Related Accidents, LOC, and Lessons Learned Therein</a:t>
            </a:r>
            <a:endParaRPr lang="en-US" sz="3200" dirty="0">
              <a:solidFill>
                <a:srgbClr val="FF0000"/>
              </a:solidFill>
              <a:effectLst>
                <a:outerShdw blurRad="38100" dist="38100" dir="2700000" algn="tl">
                  <a:srgbClr val="000000">
                    <a:alpha val="43137"/>
                  </a:srgbClr>
                </a:outerShdw>
              </a:effectLst>
              <a:highlight>
                <a:srgbClr val="00FF00"/>
              </a:highlight>
            </a:endParaRPr>
          </a:p>
        </p:txBody>
      </p:sp>
      <p:sp>
        <p:nvSpPr>
          <p:cNvPr id="6" name="Text Placeholder 5"/>
          <p:cNvSpPr>
            <a:spLocks noGrp="1"/>
          </p:cNvSpPr>
          <p:nvPr>
            <p:ph type="body" sz="quarter" idx="11"/>
          </p:nvPr>
        </p:nvSpPr>
        <p:spPr/>
        <p:txBody>
          <a:bodyPr>
            <a:noAutofit/>
          </a:bodyPr>
          <a:lstStyle/>
          <a:p>
            <a:pPr>
              <a:buNone/>
            </a:pPr>
            <a:r>
              <a:rPr lang="en-US" sz="2400" dirty="0"/>
              <a:t>Paul Suffern</a:t>
            </a:r>
          </a:p>
          <a:p>
            <a:pPr>
              <a:buNone/>
            </a:pPr>
            <a:r>
              <a:rPr lang="en-US" sz="2400" dirty="0"/>
              <a:t>NTSB Meteorologist</a:t>
            </a:r>
          </a:p>
        </p:txBody>
      </p:sp>
    </p:spTree>
    <p:extLst>
      <p:ext uri="{BB962C8B-B14F-4D97-AF65-F5344CB8AC3E}">
        <p14:creationId xmlns:p14="http://schemas.microsoft.com/office/powerpoint/2010/main" val="143726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eather Story published by ZLC CWSU on Facebook and Twitter during the morning of October 13">
            <a:extLst>
              <a:ext uri="{FF2B5EF4-FFF2-40B4-BE49-F238E27FC236}">
                <a16:creationId xmlns:a16="http://schemas.microsoft.com/office/drawing/2014/main" id="{48EFDC75-FBA0-4AE4-ADAB-DFB7D52D164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208"/>
            <a:ext cx="9144000" cy="5025992"/>
          </a:xfrm>
          <a:prstGeom prst="rect">
            <a:avLst/>
          </a:prstGeom>
        </p:spPr>
      </p:pic>
      <p:pic>
        <p:nvPicPr>
          <p:cNvPr id="7" name="Picture 6" descr="Weather Story published by ZLC CWSU on Facebook and Twitter during the morning of October 14">
            <a:extLst>
              <a:ext uri="{FF2B5EF4-FFF2-40B4-BE49-F238E27FC236}">
                <a16:creationId xmlns:a16="http://schemas.microsoft.com/office/drawing/2014/main" id="{A8EE45BD-81D2-4437-96FF-2FDA8D7DE9A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025992"/>
          </a:xfrm>
          <a:prstGeom prst="rect">
            <a:avLst/>
          </a:prstGeom>
        </p:spPr>
      </p:pic>
      <p:pic>
        <p:nvPicPr>
          <p:cNvPr id="8" name="Picture 7" descr="SIGMETs, AIRMETs, CWAs, and PIREPs valid for the accident area at 1300 PDT">
            <a:extLst>
              <a:ext uri="{FF2B5EF4-FFF2-40B4-BE49-F238E27FC236}">
                <a16:creationId xmlns:a16="http://schemas.microsoft.com/office/drawing/2014/main" id="{C29FAAD4-62D3-4511-9851-F9799F496823}"/>
              </a:ext>
            </a:extLst>
          </p:cNvPr>
          <p:cNvPicPr/>
          <p:nvPr/>
        </p:nvPicPr>
        <p:blipFill>
          <a:blip r:embed="rId5">
            <a:extLst>
              <a:ext uri="{28A0092B-C50C-407E-A947-70E740481C1C}">
                <a14:useLocalDpi xmlns:a14="http://schemas.microsoft.com/office/drawing/2010/main" val="0"/>
              </a:ext>
            </a:extLst>
          </a:blip>
          <a:stretch>
            <a:fillRect/>
          </a:stretch>
        </p:blipFill>
        <p:spPr>
          <a:xfrm>
            <a:off x="609600" y="6416"/>
            <a:ext cx="7924800" cy="6851584"/>
          </a:xfrm>
          <a:prstGeom prst="rect">
            <a:avLst/>
          </a:prstGeom>
        </p:spPr>
      </p:pic>
      <p:pic>
        <p:nvPicPr>
          <p:cNvPr id="9" name="Picture 8" descr="SIGMETs, AIRMETs, CWAs, and PIREPs valid for the accident area at 1400 PDT">
            <a:extLst>
              <a:ext uri="{FF2B5EF4-FFF2-40B4-BE49-F238E27FC236}">
                <a16:creationId xmlns:a16="http://schemas.microsoft.com/office/drawing/2014/main" id="{CA3F7D29-160F-4F40-86D7-6B75D2309782}"/>
              </a:ext>
            </a:extLst>
          </p:cNvPr>
          <p:cNvPicPr/>
          <p:nvPr/>
        </p:nvPicPr>
        <p:blipFill>
          <a:blip r:embed="rId6">
            <a:extLst>
              <a:ext uri="{28A0092B-C50C-407E-A947-70E740481C1C}">
                <a14:useLocalDpi xmlns:a14="http://schemas.microsoft.com/office/drawing/2010/main" val="0"/>
              </a:ext>
            </a:extLst>
          </a:blip>
          <a:stretch>
            <a:fillRect/>
          </a:stretch>
        </p:blipFill>
        <p:spPr>
          <a:xfrm>
            <a:off x="609600" y="3208"/>
            <a:ext cx="7924800" cy="6848376"/>
          </a:xfrm>
          <a:prstGeom prst="rect">
            <a:avLst/>
          </a:prstGeom>
        </p:spPr>
      </p:pic>
      <p:pic>
        <p:nvPicPr>
          <p:cNvPr id="11" name="Picture 10" descr="SIGMETs, AIRMETs, CWAs, and PIREPs valid for the accident area at 1500 PDT">
            <a:extLst>
              <a:ext uri="{FF2B5EF4-FFF2-40B4-BE49-F238E27FC236}">
                <a16:creationId xmlns:a16="http://schemas.microsoft.com/office/drawing/2014/main" id="{211563F3-0B09-49EA-A6A0-5B77507B6A5B}"/>
              </a:ext>
            </a:extLst>
          </p:cNvPr>
          <p:cNvPicPr/>
          <p:nvPr/>
        </p:nvPicPr>
        <p:blipFill>
          <a:blip r:embed="rId7">
            <a:extLst>
              <a:ext uri="{28A0092B-C50C-407E-A947-70E740481C1C}">
                <a14:useLocalDpi xmlns:a14="http://schemas.microsoft.com/office/drawing/2010/main" val="0"/>
              </a:ext>
            </a:extLst>
          </a:blip>
          <a:stretch>
            <a:fillRect/>
          </a:stretch>
        </p:blipFill>
        <p:spPr>
          <a:xfrm>
            <a:off x="609600" y="-3208"/>
            <a:ext cx="7924800" cy="6848376"/>
          </a:xfrm>
          <a:prstGeom prst="rect">
            <a:avLst/>
          </a:prstGeom>
        </p:spPr>
      </p:pic>
      <p:pic>
        <p:nvPicPr>
          <p:cNvPr id="13" name="Picture 12" descr="SIGMETs, AIRMETs, CWAs, and PIREPs valid for the accident area at 1600 PDT">
            <a:extLst>
              <a:ext uri="{FF2B5EF4-FFF2-40B4-BE49-F238E27FC236}">
                <a16:creationId xmlns:a16="http://schemas.microsoft.com/office/drawing/2014/main" id="{ECDF0FC7-8537-4857-9909-7997687636D8}"/>
              </a:ext>
            </a:extLst>
          </p:cNvPr>
          <p:cNvPicPr/>
          <p:nvPr/>
        </p:nvPicPr>
        <p:blipFill>
          <a:blip r:embed="rId8">
            <a:extLst>
              <a:ext uri="{28A0092B-C50C-407E-A947-70E740481C1C}">
                <a14:useLocalDpi xmlns:a14="http://schemas.microsoft.com/office/drawing/2010/main" val="0"/>
              </a:ext>
            </a:extLst>
          </a:blip>
          <a:stretch>
            <a:fillRect/>
          </a:stretch>
        </p:blipFill>
        <p:spPr>
          <a:xfrm>
            <a:off x="609600" y="-9624"/>
            <a:ext cx="7924800" cy="6848376"/>
          </a:xfrm>
          <a:prstGeom prst="rect">
            <a:avLst/>
          </a:prstGeom>
        </p:spPr>
      </p:pic>
    </p:spTree>
    <p:extLst>
      <p:ext uri="{BB962C8B-B14F-4D97-AF65-F5344CB8AC3E}">
        <p14:creationId xmlns:p14="http://schemas.microsoft.com/office/powerpoint/2010/main" val="64497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DF2588-BE83-41C4-B599-C4D7CF929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86"/>
            <a:ext cx="9144000" cy="5931408"/>
          </a:xfrm>
          <a:prstGeom prst="rect">
            <a:avLst/>
          </a:prstGeom>
        </p:spPr>
      </p:pic>
      <p:sp>
        <p:nvSpPr>
          <p:cNvPr id="11" name="TextBox 10">
            <a:extLst>
              <a:ext uri="{FF2B5EF4-FFF2-40B4-BE49-F238E27FC236}">
                <a16:creationId xmlns:a16="http://schemas.microsoft.com/office/drawing/2014/main" id="{932E48F5-1A36-4F3F-83F2-023CD7E26B2D}"/>
              </a:ext>
            </a:extLst>
          </p:cNvPr>
          <p:cNvSpPr txBox="1"/>
          <p:nvPr/>
        </p:nvSpPr>
        <p:spPr>
          <a:xfrm>
            <a:off x="0" y="3820637"/>
            <a:ext cx="9144000" cy="304698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rPr>
              <a:t>The National Transportation Safety Board determines the probable cause(s) of this accident as follows: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ndParaRPr>
          </a:p>
          <a:p>
            <a:pPr lvl="0"/>
            <a:r>
              <a:rPr lang="en-US" dirty="0"/>
              <a:t>The noninstrument-rated pilot's decision to depart on and continue a flight over mountainous terrain into forecast instrument metrological conditions, icing, and hazardous wind conditions that exceeded the airplanes performance capabilities and resulted in an uncontrolled descent and collision with terrain.</a:t>
            </a:r>
            <a:endParaRPr kumimoji="0" lang="en-US" sz="2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57892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315200" cy="1066800"/>
          </a:xfrm>
        </p:spPr>
        <p:txBody>
          <a:bodyPr>
            <a:normAutofit fontScale="90000"/>
          </a:bodyPr>
          <a:lstStyle/>
          <a:p>
            <a:pPr>
              <a:defRPr/>
            </a:pPr>
            <a:r>
              <a:rPr lang="en-US" dirty="0"/>
              <a:t>WPR17FA045</a:t>
            </a:r>
            <a:br>
              <a:rPr lang="en-US" dirty="0"/>
            </a:br>
            <a:r>
              <a:rPr lang="en-US" sz="3200" dirty="0">
                <a:effectLst>
                  <a:outerShdw blurRad="38100" dist="38100" dir="2700000" algn="tl">
                    <a:srgbClr val="000000">
                      <a:alpha val="43137"/>
                    </a:srgbClr>
                  </a:outerShdw>
                </a:effectLst>
              </a:rPr>
              <a:t>Cessna T210K, N272EF</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Payson, Arizona</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January 2017</a:t>
            </a:r>
            <a:br>
              <a:rPr lang="en-US" dirty="0"/>
            </a:br>
            <a:endParaRPr lang="en-US" dirty="0"/>
          </a:p>
        </p:txBody>
      </p:sp>
      <p:sp>
        <p:nvSpPr>
          <p:cNvPr id="84995" name="Content Placeholder 5"/>
          <p:cNvSpPr>
            <a:spLocks noGrp="1"/>
          </p:cNvSpPr>
          <p:nvPr>
            <p:ph sz="half" idx="2"/>
          </p:nvPr>
        </p:nvSpPr>
        <p:spPr>
          <a:xfrm>
            <a:off x="4825749" y="1371600"/>
            <a:ext cx="4191000" cy="3952875"/>
          </a:xfrm>
        </p:spPr>
        <p:txBody>
          <a:bodyPr>
            <a:normAutofit/>
          </a:bodyPr>
          <a:lstStyle/>
          <a:p>
            <a:r>
              <a:rPr lang="en-US" sz="2100" dirty="0"/>
              <a:t>VFR Part 91 flight for family vacation</a:t>
            </a:r>
          </a:p>
          <a:p>
            <a:r>
              <a:rPr lang="en-US" sz="2100" dirty="0"/>
              <a:t>Pilot, &gt;295 hrs, all VFR</a:t>
            </a:r>
          </a:p>
          <a:p>
            <a:r>
              <a:rPr lang="en-US" sz="2100" dirty="0"/>
              <a:t>Scottsdale, Arizona to Telluride, Colorado</a:t>
            </a:r>
          </a:p>
          <a:p>
            <a:r>
              <a:rPr lang="en-US" sz="2100" dirty="0"/>
              <a:t>No ForeFlight weather briefing request.. but did enter KSDL to KTEX route</a:t>
            </a:r>
          </a:p>
          <a:p>
            <a:r>
              <a:rPr lang="en-US" sz="2100" dirty="0"/>
              <a:t>4-Fatal</a:t>
            </a:r>
          </a:p>
        </p:txBody>
      </p:sp>
      <p:sp>
        <p:nvSpPr>
          <p:cNvPr id="84997" name="TextBox 4"/>
          <p:cNvSpPr txBox="1">
            <a:spLocks noChangeArrowheads="1"/>
          </p:cNvSpPr>
          <p:nvPr/>
        </p:nvSpPr>
        <p:spPr bwMode="auto">
          <a:xfrm>
            <a:off x="266700" y="5324475"/>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00"/>
                </a:solidFill>
                <a:effectLst/>
                <a:uLnTx/>
                <a:uFillTx/>
                <a:latin typeface="Times New Roman" pitchFamily="18" charset="0"/>
                <a:ea typeface="+mn-ea"/>
                <a:cs typeface="+mn-cs"/>
              </a:rPr>
              <a:t>METAR KPAN 021635Z AUTO VRB04G10KT 10SM OVC003 02/01 A3011 RMK AO2=</a:t>
            </a:r>
            <a:endParaRPr kumimoji="0" lang="en-US" sz="240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pic>
        <p:nvPicPr>
          <p:cNvPr id="4" name="Picture 3">
            <a:extLst>
              <a:ext uri="{FF2B5EF4-FFF2-40B4-BE49-F238E27FC236}">
                <a16:creationId xmlns:a16="http://schemas.microsoft.com/office/drawing/2014/main" id="{95A4B434-B7EF-4AC6-842E-45FB549BD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09800"/>
            <a:ext cx="4015339" cy="3011504"/>
          </a:xfrm>
          <a:prstGeom prst="rect">
            <a:avLst/>
          </a:prstGeom>
        </p:spPr>
      </p:pic>
    </p:spTree>
    <p:extLst>
      <p:ext uri="{BB962C8B-B14F-4D97-AF65-F5344CB8AC3E}">
        <p14:creationId xmlns:p14="http://schemas.microsoft.com/office/powerpoint/2010/main" val="350120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WS Surface Analysis Chart for 1100 MST with the accident site marked">
            <a:extLst>
              <a:ext uri="{FF2B5EF4-FFF2-40B4-BE49-F238E27FC236}">
                <a16:creationId xmlns:a16="http://schemas.microsoft.com/office/drawing/2014/main" id="{4406687C-32CB-4F1E-A286-DA81E92ED778}"/>
              </a:ext>
            </a:extLst>
          </p:cNvPr>
          <p:cNvPicPr/>
          <p:nvPr/>
        </p:nvPicPr>
        <p:blipFill>
          <a:blip r:embed="rId3">
            <a:extLst>
              <a:ext uri="{28A0092B-C50C-407E-A947-70E740481C1C}">
                <a14:useLocalDpi xmlns:a14="http://schemas.microsoft.com/office/drawing/2010/main" val="0"/>
              </a:ext>
            </a:extLst>
          </a:blip>
          <a:stretch>
            <a:fillRect/>
          </a:stretch>
        </p:blipFill>
        <p:spPr>
          <a:xfrm>
            <a:off x="634311" y="152400"/>
            <a:ext cx="7875378" cy="5867400"/>
          </a:xfrm>
          <a:prstGeom prst="rect">
            <a:avLst/>
          </a:prstGeom>
        </p:spPr>
      </p:pic>
      <p:cxnSp>
        <p:nvCxnSpPr>
          <p:cNvPr id="12" name="AutoShape 25">
            <a:extLst>
              <a:ext uri="{FF2B5EF4-FFF2-40B4-BE49-F238E27FC236}">
                <a16:creationId xmlns:a16="http://schemas.microsoft.com/office/drawing/2014/main" id="{D9FCB971-789A-4A83-A014-6114621AC084}"/>
              </a:ext>
            </a:extLst>
          </p:cNvPr>
          <p:cNvCxnSpPr>
            <a:cxnSpLocks noChangeShapeType="1"/>
          </p:cNvCxnSpPr>
          <p:nvPr/>
        </p:nvCxnSpPr>
        <p:spPr bwMode="auto">
          <a:xfrm>
            <a:off x="1905000" y="2933700"/>
            <a:ext cx="2324555" cy="838201"/>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3" name="Text Box 26">
            <a:extLst>
              <a:ext uri="{FF2B5EF4-FFF2-40B4-BE49-F238E27FC236}">
                <a16:creationId xmlns:a16="http://schemas.microsoft.com/office/drawing/2014/main" id="{C732EF99-9819-4B51-8D28-A6FA3CFA81EA}"/>
              </a:ext>
            </a:extLst>
          </p:cNvPr>
          <p:cNvSpPr txBox="1">
            <a:spLocks noChangeArrowheads="1"/>
          </p:cNvSpPr>
          <p:nvPr/>
        </p:nvSpPr>
        <p:spPr bwMode="auto">
          <a:xfrm>
            <a:off x="1524000" y="2781300"/>
            <a:ext cx="1165860" cy="304800"/>
          </a:xfrm>
          <a:prstGeom prst="rect">
            <a:avLst/>
          </a:prstGeom>
          <a:solidFill>
            <a:srgbClr val="FFFFFF"/>
          </a:solidFill>
          <a:ln w="38100">
            <a:solidFill>
              <a:srgbClr val="FF0000"/>
            </a:solidFill>
            <a:miter lim="800000"/>
            <a:headEnd/>
            <a:tailEnd/>
          </a:ln>
        </p:spPr>
        <p:txBody>
          <a:bodyPr rot="0" vert="horz" wrap="square" lIns="91440" tIns="45720" rIns="91440" bIns="45720" anchor="t" anchorCtr="0" upright="1">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Accident site</a:t>
            </a:r>
          </a:p>
        </p:txBody>
      </p:sp>
      <p:sp>
        <p:nvSpPr>
          <p:cNvPr id="15" name="AutoShape 314">
            <a:extLst>
              <a:ext uri="{FF2B5EF4-FFF2-40B4-BE49-F238E27FC236}">
                <a16:creationId xmlns:a16="http://schemas.microsoft.com/office/drawing/2014/main" id="{A12FB6BB-C92F-4920-92CD-4F484FECA40C}"/>
              </a:ext>
            </a:extLst>
          </p:cNvPr>
          <p:cNvSpPr>
            <a:spLocks noChangeArrowheads="1"/>
          </p:cNvSpPr>
          <p:nvPr/>
        </p:nvSpPr>
        <p:spPr bwMode="auto">
          <a:xfrm>
            <a:off x="4229555" y="3597964"/>
            <a:ext cx="304800" cy="228600"/>
          </a:xfrm>
          <a:prstGeom prst="star5">
            <a:avLst/>
          </a:prstGeom>
          <a:solidFill>
            <a:srgbClr val="FF0000"/>
          </a:solidFill>
          <a:ln w="19050">
            <a:solidFill>
              <a:schemeClr val="tx1"/>
            </a:solidFill>
            <a:miter lim="800000"/>
            <a:headEnd/>
            <a:tailEnd/>
          </a:ln>
        </p:spPr>
        <p:txBody>
          <a:bodyPr rot="0" vert="horz" wrap="square" lIns="91440" tIns="45720" rIns="91440" bIns="45720" anchor="t" anchorCtr="0" upright="1">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 name="Text Box 26">
            <a:extLst>
              <a:ext uri="{FF2B5EF4-FFF2-40B4-BE49-F238E27FC236}">
                <a16:creationId xmlns:a16="http://schemas.microsoft.com/office/drawing/2014/main" id="{5A6AD74C-D80A-4DF9-BAC4-5352483DBB49}"/>
              </a:ext>
            </a:extLst>
          </p:cNvPr>
          <p:cNvSpPr txBox="1">
            <a:spLocks noChangeArrowheads="1"/>
          </p:cNvSpPr>
          <p:nvPr/>
        </p:nvSpPr>
        <p:spPr bwMode="auto">
          <a:xfrm>
            <a:off x="4888832" y="3670257"/>
            <a:ext cx="1165860" cy="276999"/>
          </a:xfrm>
          <a:prstGeom prst="rect">
            <a:avLst/>
          </a:prstGeom>
          <a:solidFill>
            <a:srgbClr val="FFFFFF"/>
          </a:solidFill>
          <a:ln w="38100">
            <a:solidFill>
              <a:schemeClr val="accent1"/>
            </a:solidFill>
            <a:miter lim="800000"/>
            <a:headEnd/>
            <a:tailEnd/>
          </a:ln>
        </p:spPr>
        <p:txBody>
          <a:bodyPr rot="0" vert="horz" wrap="square" lIns="91440" tIns="45720" rIns="91440" bIns="45720" anchor="t" anchorCtr="0" upright="1">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Flight plan</a:t>
            </a:r>
          </a:p>
        </p:txBody>
      </p:sp>
      <p:cxnSp>
        <p:nvCxnSpPr>
          <p:cNvPr id="9" name="AutoShape 25">
            <a:extLst>
              <a:ext uri="{FF2B5EF4-FFF2-40B4-BE49-F238E27FC236}">
                <a16:creationId xmlns:a16="http://schemas.microsoft.com/office/drawing/2014/main" id="{F513B322-0F38-44BE-9A59-5C359C5DA04A}"/>
              </a:ext>
            </a:extLst>
          </p:cNvPr>
          <p:cNvCxnSpPr>
            <a:cxnSpLocks noChangeShapeType="1"/>
          </p:cNvCxnSpPr>
          <p:nvPr/>
        </p:nvCxnSpPr>
        <p:spPr bwMode="auto">
          <a:xfrm flipV="1">
            <a:off x="4381955" y="2939430"/>
            <a:ext cx="1079032" cy="1139180"/>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E2730300-89DE-41C2-BEE3-0622996FD570}"/>
              </a:ext>
            </a:extLst>
          </p:cNvPr>
          <p:cNvCxnSpPr/>
          <p:nvPr/>
        </p:nvCxnSpPr>
        <p:spPr>
          <a:xfrm flipV="1">
            <a:off x="4038600" y="2514600"/>
            <a:ext cx="1676401" cy="17526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7B5468D-8E3C-4D6C-9CFB-3081BAE8A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44000" cy="6362311"/>
          </a:xfrm>
          <a:prstGeom prst="rect">
            <a:avLst/>
          </a:prstGeom>
        </p:spPr>
      </p:pic>
      <p:pic>
        <p:nvPicPr>
          <p:cNvPr id="24" name="Picture 23">
            <a:extLst>
              <a:ext uri="{FF2B5EF4-FFF2-40B4-BE49-F238E27FC236}">
                <a16:creationId xmlns:a16="http://schemas.microsoft.com/office/drawing/2014/main" id="{0D243E8B-50F8-48AD-8DCD-BC2E813C4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399"/>
            <a:ext cx="9144000" cy="6362311"/>
          </a:xfrm>
          <a:prstGeom prst="rect">
            <a:avLst/>
          </a:prstGeom>
        </p:spPr>
      </p:pic>
      <p:sp>
        <p:nvSpPr>
          <p:cNvPr id="25" name="TextBox 24">
            <a:extLst>
              <a:ext uri="{FF2B5EF4-FFF2-40B4-BE49-F238E27FC236}">
                <a16:creationId xmlns:a16="http://schemas.microsoft.com/office/drawing/2014/main" id="{25526CB3-AEA9-41DB-AB0A-565AD0C94112}"/>
              </a:ext>
            </a:extLst>
          </p:cNvPr>
          <p:cNvSpPr txBox="1"/>
          <p:nvPr/>
        </p:nvSpPr>
        <p:spPr>
          <a:xfrm>
            <a:off x="-1" y="0"/>
            <a:ext cx="9144000" cy="295465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Pilot did enter route information at 08:26:07 MST (about 70 minutes before accident)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rPr>
              <a:t>Could have checked text wx data but nothing graphical reviewed via ForeFlight before flight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rPr>
              <a:t>Co-owner of plane (IFR rated) and pilot reviewed weather forecasts 2 days prior to flight and co-owner informed pilot that he should drive</a:t>
            </a:r>
          </a:p>
        </p:txBody>
      </p:sp>
    </p:spTree>
    <p:extLst>
      <p:ext uri="{BB962C8B-B14F-4D97-AF65-F5344CB8AC3E}">
        <p14:creationId xmlns:p14="http://schemas.microsoft.com/office/powerpoint/2010/main" val="3840586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IRMETs valid for the accident area for the accident time">
            <a:extLst>
              <a:ext uri="{FF2B5EF4-FFF2-40B4-BE49-F238E27FC236}">
                <a16:creationId xmlns:a16="http://schemas.microsoft.com/office/drawing/2014/main" id="{B3358E57-E514-48BD-8A27-EF7CA810D7E5}"/>
              </a:ext>
            </a:extLst>
          </p:cNvPr>
          <p:cNvPicPr/>
          <p:nvPr/>
        </p:nvPicPr>
        <p:blipFill>
          <a:blip r:embed="rId3">
            <a:extLst>
              <a:ext uri="{28A0092B-C50C-407E-A947-70E740481C1C}">
                <a14:useLocalDpi xmlns:a14="http://schemas.microsoft.com/office/drawing/2010/main" val="0"/>
              </a:ext>
            </a:extLst>
          </a:blip>
          <a:stretch>
            <a:fillRect/>
          </a:stretch>
        </p:blipFill>
        <p:spPr>
          <a:xfrm>
            <a:off x="0" y="762000"/>
            <a:ext cx="9144000" cy="4572000"/>
          </a:xfrm>
          <a:prstGeom prst="rect">
            <a:avLst/>
          </a:prstGeom>
        </p:spPr>
      </p:pic>
      <p:cxnSp>
        <p:nvCxnSpPr>
          <p:cNvPr id="3" name="Straight Arrow Connector 2"/>
          <p:cNvCxnSpPr>
            <a:cxnSpLocks/>
          </p:cNvCxnSpPr>
          <p:nvPr/>
        </p:nvCxnSpPr>
        <p:spPr>
          <a:xfrm flipV="1">
            <a:off x="1828800" y="3048000"/>
            <a:ext cx="2667000" cy="986765"/>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4" name="Text Box 118"/>
          <p:cNvSpPr txBox="1">
            <a:spLocks noChangeArrowheads="1"/>
          </p:cNvSpPr>
          <p:nvPr/>
        </p:nvSpPr>
        <p:spPr bwMode="auto">
          <a:xfrm>
            <a:off x="1219200" y="3863311"/>
            <a:ext cx="1425575" cy="342900"/>
          </a:xfrm>
          <a:prstGeom prst="rect">
            <a:avLst/>
          </a:prstGeom>
          <a:solidFill>
            <a:schemeClr val="bg1">
              <a:lumMod val="100000"/>
              <a:lumOff val="0"/>
            </a:schemeClr>
          </a:solidFill>
          <a:ln w="57150">
            <a:solidFill>
              <a:srgbClr val="0033CC"/>
            </a:solidFill>
            <a:miter lim="800000"/>
            <a:headEnd/>
            <a:tailEnd/>
          </a:ln>
        </p:spPr>
        <p:txBody>
          <a:bodyPr rot="0" vert="horz" wrap="square" lIns="91440" tIns="45720" rIns="91440" bIns="45720" anchor="t" anchorCtr="0" upright="1">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a:ea typeface="Times New Roman"/>
                <a:cs typeface="+mn-cs"/>
              </a:rPr>
              <a:t>Accident site</a:t>
            </a:r>
          </a:p>
        </p:txBody>
      </p:sp>
      <p:pic>
        <p:nvPicPr>
          <p:cNvPr id="12" name="Picture 11">
            <a:extLst>
              <a:ext uri="{FF2B5EF4-FFF2-40B4-BE49-F238E27FC236}">
                <a16:creationId xmlns:a16="http://schemas.microsoft.com/office/drawing/2014/main" id="{F50B2B32-63AA-4319-BAB2-74F45D10B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9144000" cy="5029200"/>
          </a:xfrm>
          <a:prstGeom prst="rect">
            <a:avLst/>
          </a:prstGeom>
        </p:spPr>
      </p:pic>
    </p:spTree>
    <p:extLst>
      <p:ext uri="{BB962C8B-B14F-4D97-AF65-F5344CB8AC3E}">
        <p14:creationId xmlns:p14="http://schemas.microsoft.com/office/powerpoint/2010/main" val="254004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p) CIP probability of icing at 7,000 feet msl valid for 0900 MST">
            <a:extLst>
              <a:ext uri="{FF2B5EF4-FFF2-40B4-BE49-F238E27FC236}">
                <a16:creationId xmlns:a16="http://schemas.microsoft.com/office/drawing/2014/main" id="{1E63D276-1353-46A0-A18A-52EB10564489}"/>
              </a:ext>
            </a:extLst>
          </p:cNvPr>
          <p:cNvPicPr/>
          <p:nvPr/>
        </p:nvPicPr>
        <p:blipFill>
          <a:blip r:embed="rId3">
            <a:extLst>
              <a:ext uri="{28A0092B-C50C-407E-A947-70E740481C1C}">
                <a14:useLocalDpi xmlns:a14="http://schemas.microsoft.com/office/drawing/2010/main" val="0"/>
              </a:ext>
            </a:extLst>
          </a:blip>
          <a:stretch>
            <a:fillRect/>
          </a:stretch>
        </p:blipFill>
        <p:spPr>
          <a:xfrm>
            <a:off x="1028700" y="152400"/>
            <a:ext cx="7086600" cy="5631414"/>
          </a:xfrm>
          <a:prstGeom prst="rect">
            <a:avLst/>
          </a:prstGeom>
        </p:spPr>
      </p:pic>
      <p:pic>
        <p:nvPicPr>
          <p:cNvPr id="5" name="Picture 4" descr="(middle) CIP severity of icing at 7,000 feet msl valid for 0900 MST">
            <a:extLst>
              <a:ext uri="{FF2B5EF4-FFF2-40B4-BE49-F238E27FC236}">
                <a16:creationId xmlns:a16="http://schemas.microsoft.com/office/drawing/2014/main" id="{E9A79A21-ACBA-4FE6-91C3-FC7C5B8111D8}"/>
              </a:ext>
            </a:extLst>
          </p:cNvPr>
          <p:cNvPicPr/>
          <p:nvPr/>
        </p:nvPicPr>
        <p:blipFill>
          <a:blip r:embed="rId4">
            <a:extLst>
              <a:ext uri="{28A0092B-C50C-407E-A947-70E740481C1C}">
                <a14:useLocalDpi xmlns:a14="http://schemas.microsoft.com/office/drawing/2010/main" val="0"/>
              </a:ext>
            </a:extLst>
          </a:blip>
          <a:stretch>
            <a:fillRect/>
          </a:stretch>
        </p:blipFill>
        <p:spPr>
          <a:xfrm>
            <a:off x="1028700" y="152400"/>
            <a:ext cx="7086600" cy="5631414"/>
          </a:xfrm>
          <a:prstGeom prst="rect">
            <a:avLst/>
          </a:prstGeom>
        </p:spPr>
      </p:pic>
      <p:pic>
        <p:nvPicPr>
          <p:cNvPr id="7" name="Picture 6" descr="(bottom) CIP SLD potential at 7,000 feet msl valid for 0900 MST">
            <a:extLst>
              <a:ext uri="{FF2B5EF4-FFF2-40B4-BE49-F238E27FC236}">
                <a16:creationId xmlns:a16="http://schemas.microsoft.com/office/drawing/2014/main" id="{669803B9-F74F-475F-A372-CAB3223FA862}"/>
              </a:ext>
            </a:extLst>
          </p:cNvPr>
          <p:cNvPicPr/>
          <p:nvPr/>
        </p:nvPicPr>
        <p:blipFill>
          <a:blip r:embed="rId5">
            <a:extLst>
              <a:ext uri="{28A0092B-C50C-407E-A947-70E740481C1C}">
                <a14:useLocalDpi xmlns:a14="http://schemas.microsoft.com/office/drawing/2010/main" val="0"/>
              </a:ext>
            </a:extLst>
          </a:blip>
          <a:stretch>
            <a:fillRect/>
          </a:stretch>
        </p:blipFill>
        <p:spPr>
          <a:xfrm>
            <a:off x="1028700" y="153202"/>
            <a:ext cx="7086600" cy="5630612"/>
          </a:xfrm>
          <a:prstGeom prst="rect">
            <a:avLst/>
          </a:prstGeom>
        </p:spPr>
      </p:pic>
      <p:pic>
        <p:nvPicPr>
          <p:cNvPr id="8" name="Picture 7" descr="Cloud cover with height (color fill) and accident flight track (line) showing the accident flight was likely VMC for 60 percen to flight and IMC last 40 percent of flight">
            <a:extLst>
              <a:ext uri="{FF2B5EF4-FFF2-40B4-BE49-F238E27FC236}">
                <a16:creationId xmlns:a16="http://schemas.microsoft.com/office/drawing/2014/main" id="{021BDDE9-3EA2-43BA-A487-165BCFC3272B}"/>
              </a:ext>
            </a:extLst>
          </p:cNvPr>
          <p:cNvPicPr/>
          <p:nvPr/>
        </p:nvPicPr>
        <p:blipFill>
          <a:blip r:embed="rId6">
            <a:extLst>
              <a:ext uri="{28A0092B-C50C-407E-A947-70E740481C1C}">
                <a14:useLocalDpi xmlns:a14="http://schemas.microsoft.com/office/drawing/2010/main" val="0"/>
              </a:ext>
            </a:extLst>
          </a:blip>
          <a:stretch>
            <a:fillRect/>
          </a:stretch>
        </p:blipFill>
        <p:spPr>
          <a:xfrm>
            <a:off x="228600" y="152400"/>
            <a:ext cx="8686800" cy="6035040"/>
          </a:xfrm>
          <a:prstGeom prst="rect">
            <a:avLst/>
          </a:prstGeom>
        </p:spPr>
      </p:pic>
    </p:spTree>
    <p:extLst>
      <p:ext uri="{BB962C8B-B14F-4D97-AF65-F5344CB8AC3E}">
        <p14:creationId xmlns:p14="http://schemas.microsoft.com/office/powerpoint/2010/main" val="3466882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D183-B3F0-4464-98F0-66D50C4F2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70647"/>
          </a:xfrm>
          <a:prstGeom prst="rect">
            <a:avLst/>
          </a:prstGeom>
        </p:spPr>
      </p:pic>
      <p:pic>
        <p:nvPicPr>
          <p:cNvPr id="6" name="Picture 5">
            <a:extLst>
              <a:ext uri="{FF2B5EF4-FFF2-40B4-BE49-F238E27FC236}">
                <a16:creationId xmlns:a16="http://schemas.microsoft.com/office/drawing/2014/main" id="{7AB9FA70-AB7A-4BCD-833B-172266C64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7"/>
            <a:ext cx="9144000" cy="6773574"/>
          </a:xfrm>
          <a:prstGeom prst="rect">
            <a:avLst/>
          </a:prstGeom>
        </p:spPr>
      </p:pic>
      <p:pic>
        <p:nvPicPr>
          <p:cNvPr id="8" name="Picture 7">
            <a:extLst>
              <a:ext uri="{FF2B5EF4-FFF2-40B4-BE49-F238E27FC236}">
                <a16:creationId xmlns:a16="http://schemas.microsoft.com/office/drawing/2014/main" id="{D7BBA35C-35AD-48CD-B685-09FC8937B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6664" y="0"/>
            <a:ext cx="4690672" cy="6858000"/>
          </a:xfrm>
          <a:prstGeom prst="rect">
            <a:avLst/>
          </a:prstGeom>
        </p:spPr>
      </p:pic>
      <p:pic>
        <p:nvPicPr>
          <p:cNvPr id="10" name="Picture 9">
            <a:extLst>
              <a:ext uri="{FF2B5EF4-FFF2-40B4-BE49-F238E27FC236}">
                <a16:creationId xmlns:a16="http://schemas.microsoft.com/office/drawing/2014/main" id="{BB5F7070-8292-408D-B7E4-9E3C8523C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596"/>
            <a:ext cx="9144000" cy="6800727"/>
          </a:xfrm>
          <a:prstGeom prst="rect">
            <a:avLst/>
          </a:prstGeom>
        </p:spPr>
      </p:pic>
      <p:sp>
        <p:nvSpPr>
          <p:cNvPr id="11" name="TextBox 10">
            <a:extLst>
              <a:ext uri="{FF2B5EF4-FFF2-40B4-BE49-F238E27FC236}">
                <a16:creationId xmlns:a16="http://schemas.microsoft.com/office/drawing/2014/main" id="{932E48F5-1A36-4F3F-83F2-023CD7E26B2D}"/>
              </a:ext>
            </a:extLst>
          </p:cNvPr>
          <p:cNvSpPr txBox="1"/>
          <p:nvPr/>
        </p:nvSpPr>
        <p:spPr>
          <a:xfrm>
            <a:off x="0" y="4540490"/>
            <a:ext cx="9144000" cy="230832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The National Transportation Safety Board determines the probable cause(s) of this accident as follows: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The non-instrument-rated pilot's improper decisions to begin and to continue a flight under visual flight rules into instrument meteorological conditions, which resulted in controlled flight into terrain.</a:t>
            </a:r>
          </a:p>
        </p:txBody>
      </p:sp>
    </p:spTree>
    <p:extLst>
      <p:ext uri="{BB962C8B-B14F-4D97-AF65-F5344CB8AC3E}">
        <p14:creationId xmlns:p14="http://schemas.microsoft.com/office/powerpoint/2010/main" val="3630270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315200" cy="1066800"/>
          </a:xfrm>
        </p:spPr>
        <p:txBody>
          <a:bodyPr>
            <a:normAutofit fontScale="90000"/>
          </a:bodyPr>
          <a:lstStyle/>
          <a:p>
            <a:pPr>
              <a:defRPr/>
            </a:pPr>
            <a:r>
              <a:rPr lang="en-US" dirty="0"/>
              <a:t>WPR16FA144</a:t>
            </a:r>
            <a:br>
              <a:rPr lang="en-US" dirty="0"/>
            </a:br>
            <a:r>
              <a:rPr lang="en-US" sz="3200" dirty="0">
                <a:effectLst>
                  <a:outerShdw blurRad="38100" dist="38100" dir="2700000" algn="tl">
                    <a:srgbClr val="000000">
                      <a:alpha val="43137"/>
                    </a:srgbClr>
                  </a:outerShdw>
                </a:effectLst>
              </a:rPr>
              <a:t>Diamond DA40 F, N419FP</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Logan, Utah</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July 2016</a:t>
            </a:r>
            <a:br>
              <a:rPr lang="en-US" dirty="0"/>
            </a:br>
            <a:endParaRPr lang="en-US" dirty="0"/>
          </a:p>
        </p:txBody>
      </p:sp>
      <p:sp>
        <p:nvSpPr>
          <p:cNvPr id="84995" name="Content Placeholder 5"/>
          <p:cNvSpPr>
            <a:spLocks noGrp="1"/>
          </p:cNvSpPr>
          <p:nvPr>
            <p:ph sz="half" idx="2"/>
          </p:nvPr>
        </p:nvSpPr>
        <p:spPr>
          <a:xfrm>
            <a:off x="4850615" y="1594735"/>
            <a:ext cx="4191000" cy="3952875"/>
          </a:xfrm>
        </p:spPr>
        <p:txBody>
          <a:bodyPr>
            <a:normAutofit/>
          </a:bodyPr>
          <a:lstStyle/>
          <a:p>
            <a:r>
              <a:rPr lang="en-US" sz="2100" dirty="0"/>
              <a:t>VFR Part 91 flight for practicing maneuvers</a:t>
            </a:r>
          </a:p>
          <a:p>
            <a:r>
              <a:rPr lang="en-US" sz="2100" dirty="0"/>
              <a:t>Pilot, &gt;100 hrs, all VFR</a:t>
            </a:r>
          </a:p>
          <a:p>
            <a:r>
              <a:rPr lang="en-US" sz="2100" dirty="0"/>
              <a:t>Local flight from Logan, Utah</a:t>
            </a:r>
          </a:p>
          <a:p>
            <a:r>
              <a:rPr lang="en-US" sz="2100" dirty="0"/>
              <a:t>No weather briefing request but did check wx at KLGU</a:t>
            </a:r>
          </a:p>
          <a:p>
            <a:r>
              <a:rPr lang="en-US" sz="2100" dirty="0"/>
              <a:t>1-Fatal</a:t>
            </a:r>
          </a:p>
        </p:txBody>
      </p:sp>
      <p:sp>
        <p:nvSpPr>
          <p:cNvPr id="84997" name="TextBox 4"/>
          <p:cNvSpPr txBox="1">
            <a:spLocks noChangeArrowheads="1"/>
          </p:cNvSpPr>
          <p:nvPr/>
        </p:nvSpPr>
        <p:spPr bwMode="auto">
          <a:xfrm>
            <a:off x="266700" y="5324475"/>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solidFill>
                  <a:srgbClr val="FFFF00"/>
                </a:solidFill>
              </a:rPr>
              <a:t>KBMC 181715Z AUTO 18017G24KT 10SM 32/00 A3006 RMK AO1 T03221001=</a:t>
            </a:r>
            <a:endParaRPr kumimoji="0" lang="en-US" sz="2400" b="0" i="0" u="none" strike="noStrike" kern="1200" cap="none" spc="0" normalizeH="0" baseline="0" noProof="0" dirty="0">
              <a:ln>
                <a:noFill/>
              </a:ln>
              <a:solidFill>
                <a:srgbClr val="FFFF00"/>
              </a:solidFill>
              <a:effectLst/>
              <a:uLnTx/>
              <a:uFillTx/>
            </a:endParaRPr>
          </a:p>
        </p:txBody>
      </p:sp>
      <p:pic>
        <p:nvPicPr>
          <p:cNvPr id="7" name="Picture 6">
            <a:extLst>
              <a:ext uri="{FF2B5EF4-FFF2-40B4-BE49-F238E27FC236}">
                <a16:creationId xmlns:a16="http://schemas.microsoft.com/office/drawing/2014/main" id="{C71046AF-9DD4-4EA2-831B-A88F4CEB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07" y="2037648"/>
            <a:ext cx="4115193" cy="3067050"/>
          </a:xfrm>
          <a:prstGeom prst="rect">
            <a:avLst/>
          </a:prstGeom>
        </p:spPr>
      </p:pic>
      <p:sp>
        <p:nvSpPr>
          <p:cNvPr id="10" name="TextBox 4">
            <a:extLst>
              <a:ext uri="{FF2B5EF4-FFF2-40B4-BE49-F238E27FC236}">
                <a16:creationId xmlns:a16="http://schemas.microsoft.com/office/drawing/2014/main" id="{5345BEB2-759D-4DE2-9EFE-333B0E5FDBA8}"/>
              </a:ext>
            </a:extLst>
          </p:cNvPr>
          <p:cNvSpPr txBox="1">
            <a:spLocks noChangeArrowheads="1"/>
          </p:cNvSpPr>
          <p:nvPr/>
        </p:nvSpPr>
        <p:spPr bwMode="auto">
          <a:xfrm>
            <a:off x="336425" y="5334100"/>
            <a:ext cx="8610600" cy="830997"/>
          </a:xfrm>
          <a:prstGeom prst="rect">
            <a:avLst/>
          </a:prstGeom>
          <a:solidFill>
            <a:schemeClr val="accent2"/>
          </a:solidFill>
          <a:ln>
            <a:no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t>KLGU 181651Z AUTO 18005KT 10SM CLR 30/05 A3007 RMK</a:t>
            </a:r>
            <a:endParaRPr lang="en-US" dirty="0"/>
          </a:p>
          <a:p>
            <a:r>
              <a:rPr lang="en-US" b="1" i="1" dirty="0"/>
              <a:t>AO2 SLP124 T03000050=</a:t>
            </a:r>
            <a:endParaRPr kumimoji="0" lang="en-US" sz="2400" b="0" i="0" u="none" strike="noStrike" kern="1200" cap="none" spc="0" normalizeH="0" baseline="0" noProof="0" dirty="0">
              <a:ln>
                <a:noFill/>
              </a:ln>
              <a:solidFill>
                <a:srgbClr val="FFFF00"/>
              </a:solidFill>
              <a:effectLst/>
              <a:uLnTx/>
              <a:uFillTx/>
            </a:endParaRPr>
          </a:p>
        </p:txBody>
      </p:sp>
      <p:sp>
        <p:nvSpPr>
          <p:cNvPr id="11" name="TextBox 4">
            <a:extLst>
              <a:ext uri="{FF2B5EF4-FFF2-40B4-BE49-F238E27FC236}">
                <a16:creationId xmlns:a16="http://schemas.microsoft.com/office/drawing/2014/main" id="{59FC3A77-D48E-4EE0-AE2B-C9B56757EC54}"/>
              </a:ext>
            </a:extLst>
          </p:cNvPr>
          <p:cNvSpPr txBox="1">
            <a:spLocks noChangeArrowheads="1"/>
          </p:cNvSpPr>
          <p:nvPr/>
        </p:nvSpPr>
        <p:spPr bwMode="auto">
          <a:xfrm>
            <a:off x="336425" y="5334100"/>
            <a:ext cx="8610600" cy="1200329"/>
          </a:xfrm>
          <a:prstGeom prst="rect">
            <a:avLst/>
          </a:prstGeom>
          <a:solidFill>
            <a:schemeClr val="accent2"/>
          </a:solidFill>
          <a:ln>
            <a:no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t>KLGU 181751Z AUTO 23014G31KT 10SM CLR 33/01 A3007 RMK AO2 PK WND 20031/1746 SLP127 T03280006 10333 20089 51001=</a:t>
            </a:r>
            <a:endParaRPr kumimoji="0" lang="en-US" sz="2400" b="0"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36670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ectional Chart of northeastern Utah with the location of the accident site and surface observation sites">
            <a:extLst>
              <a:ext uri="{FF2B5EF4-FFF2-40B4-BE49-F238E27FC236}">
                <a16:creationId xmlns:a16="http://schemas.microsoft.com/office/drawing/2014/main" id="{7020A826-3F56-4787-99E0-A728D389EAF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200" y="306411"/>
            <a:ext cx="8991600" cy="4416378"/>
          </a:xfrm>
          <a:prstGeom prst="rect">
            <a:avLst/>
          </a:prstGeom>
        </p:spPr>
      </p:pic>
      <p:pic>
        <p:nvPicPr>
          <p:cNvPr id="19" name="Picture 18">
            <a:extLst>
              <a:ext uri="{FF2B5EF4-FFF2-40B4-BE49-F238E27FC236}">
                <a16:creationId xmlns:a16="http://schemas.microsoft.com/office/drawing/2014/main" id="{DC31AF9C-0086-4687-8ADB-A540BE687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 y="228600"/>
            <a:ext cx="9144000" cy="5494952"/>
          </a:xfrm>
          <a:prstGeom prst="rect">
            <a:avLst/>
          </a:prstGeom>
        </p:spPr>
      </p:pic>
      <p:sp>
        <p:nvSpPr>
          <p:cNvPr id="8" name="Text Box 26">
            <a:extLst>
              <a:ext uri="{FF2B5EF4-FFF2-40B4-BE49-F238E27FC236}">
                <a16:creationId xmlns:a16="http://schemas.microsoft.com/office/drawing/2014/main" id="{5A6AD74C-D80A-4DF9-BAC4-5352483DBB49}"/>
              </a:ext>
            </a:extLst>
          </p:cNvPr>
          <p:cNvSpPr txBox="1">
            <a:spLocks noChangeArrowheads="1"/>
          </p:cNvSpPr>
          <p:nvPr/>
        </p:nvSpPr>
        <p:spPr bwMode="auto">
          <a:xfrm>
            <a:off x="2618747" y="784785"/>
            <a:ext cx="1165860" cy="276999"/>
          </a:xfrm>
          <a:prstGeom prst="rect">
            <a:avLst/>
          </a:prstGeom>
          <a:solidFill>
            <a:srgbClr val="FFFFFF"/>
          </a:solidFill>
          <a:ln w="38100">
            <a:solidFill>
              <a:srgbClr val="FF0000"/>
            </a:solidFill>
            <a:miter lim="800000"/>
            <a:headEnd/>
            <a:tailEnd/>
          </a:ln>
        </p:spPr>
        <p:txBody>
          <a:bodyPr rot="0" vert="horz" wrap="square" lIns="91440" tIns="45720" rIns="91440" bIns="45720" anchor="t" anchorCtr="0" upright="1">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Flight plan</a:t>
            </a:r>
          </a:p>
        </p:txBody>
      </p:sp>
      <p:cxnSp>
        <p:nvCxnSpPr>
          <p:cNvPr id="9" name="AutoShape 25">
            <a:extLst>
              <a:ext uri="{FF2B5EF4-FFF2-40B4-BE49-F238E27FC236}">
                <a16:creationId xmlns:a16="http://schemas.microsoft.com/office/drawing/2014/main" id="{F513B322-0F38-44BE-9A59-5C359C5DA04A}"/>
              </a:ext>
            </a:extLst>
          </p:cNvPr>
          <p:cNvCxnSpPr>
            <a:cxnSpLocks noChangeShapeType="1"/>
          </p:cNvCxnSpPr>
          <p:nvPr/>
        </p:nvCxnSpPr>
        <p:spPr bwMode="auto">
          <a:xfrm>
            <a:off x="3733800" y="1061784"/>
            <a:ext cx="50807" cy="1415117"/>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21" name="Picture 20">
            <a:extLst>
              <a:ext uri="{FF2B5EF4-FFF2-40B4-BE49-F238E27FC236}">
                <a16:creationId xmlns:a16="http://schemas.microsoft.com/office/drawing/2014/main" id="{A4DAE03F-3329-4EF4-ADFB-901680152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8600"/>
            <a:ext cx="9144000" cy="5402877"/>
          </a:xfrm>
          <a:prstGeom prst="rect">
            <a:avLst/>
          </a:prstGeom>
        </p:spPr>
      </p:pic>
      <p:sp>
        <p:nvSpPr>
          <p:cNvPr id="26" name="TextBox 25">
            <a:extLst>
              <a:ext uri="{FF2B5EF4-FFF2-40B4-BE49-F238E27FC236}">
                <a16:creationId xmlns:a16="http://schemas.microsoft.com/office/drawing/2014/main" id="{8E52B36B-3568-46D1-973A-0CB7571AE703}"/>
              </a:ext>
            </a:extLst>
          </p:cNvPr>
          <p:cNvSpPr txBox="1"/>
          <p:nvPr/>
        </p:nvSpPr>
        <p:spPr>
          <a:xfrm>
            <a:off x="-1" y="0"/>
            <a:ext cx="9144000" cy="4493538"/>
          </a:xfrm>
          <a:prstGeom prst="rect">
            <a:avLst/>
          </a:prstGeom>
          <a:solidFill>
            <a:schemeClr val="bg1"/>
          </a:solidFill>
        </p:spPr>
        <p:txBody>
          <a:bodyPr wrap="square" rtlCol="0">
            <a:spAutoFit/>
          </a:bodyPr>
          <a:lstStyle/>
          <a:p>
            <a:pPr lvl="0"/>
            <a:r>
              <a:rPr lang="en-US" dirty="0"/>
              <a:t>The private pilot was practicing flight maneuvers required to obtain a commercial pilot certificate during daytime visual flight rules weather conditions</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lvl="0"/>
            <a:r>
              <a:rPr lang="en-US" dirty="0"/>
              <a:t>According to the flight school's records, the pilot checked the weather observations for LGU. The observation recorded on the weight and balance sheet was made at 0951 and included the following weather information: wind from 330° at 6 knots…</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lvl="0"/>
            <a:r>
              <a:rPr lang="en-US" dirty="0"/>
              <a:t>A witness at the accident time reported "unusual" weather that day; the wind was gusting 30-40 mph; however, in between the gusts, it was "dead calm."</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60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NWS Surface Analysis Chart for 0900 MDT with the accident site marked by a red circle in northern Utah">
            <a:extLst>
              <a:ext uri="{FF2B5EF4-FFF2-40B4-BE49-F238E27FC236}">
                <a16:creationId xmlns:a16="http://schemas.microsoft.com/office/drawing/2014/main" id="{B80CAD95-27C5-43B6-8776-4AF3C5C81F1D}"/>
              </a:ext>
            </a:extLst>
          </p:cNvPr>
          <p:cNvPicPr/>
          <p:nvPr/>
        </p:nvPicPr>
        <p:blipFill>
          <a:blip r:embed="rId3">
            <a:extLst>
              <a:ext uri="{28A0092B-C50C-407E-A947-70E740481C1C}">
                <a14:useLocalDpi xmlns:a14="http://schemas.microsoft.com/office/drawing/2010/main" val="0"/>
              </a:ext>
            </a:extLst>
          </a:blip>
          <a:stretch>
            <a:fillRect/>
          </a:stretch>
        </p:blipFill>
        <p:spPr>
          <a:xfrm>
            <a:off x="609600" y="152400"/>
            <a:ext cx="7924800" cy="6134100"/>
          </a:xfrm>
          <a:prstGeom prst="rect">
            <a:avLst/>
          </a:prstGeom>
        </p:spPr>
      </p:pic>
      <p:pic>
        <p:nvPicPr>
          <p:cNvPr id="17" name="Picture 16" descr="NWS Surface Analysis Chart for 1200 MDT with the accident site marked by a red circle in northern Utah">
            <a:extLst>
              <a:ext uri="{FF2B5EF4-FFF2-40B4-BE49-F238E27FC236}">
                <a16:creationId xmlns:a16="http://schemas.microsoft.com/office/drawing/2014/main" id="{F6B77237-0E3A-4B7D-9ADF-58780B5A2E61}"/>
              </a:ext>
            </a:extLst>
          </p:cNvPr>
          <p:cNvPicPr/>
          <p:nvPr/>
        </p:nvPicPr>
        <p:blipFill>
          <a:blip r:embed="rId4">
            <a:extLst>
              <a:ext uri="{28A0092B-C50C-407E-A947-70E740481C1C}">
                <a14:useLocalDpi xmlns:a14="http://schemas.microsoft.com/office/drawing/2010/main" val="0"/>
              </a:ext>
            </a:extLst>
          </a:blip>
          <a:stretch>
            <a:fillRect/>
          </a:stretch>
        </p:blipFill>
        <p:spPr>
          <a:xfrm>
            <a:off x="611204" y="152400"/>
            <a:ext cx="7923196" cy="6019800"/>
          </a:xfrm>
          <a:prstGeom prst="rect">
            <a:avLst/>
          </a:prstGeom>
        </p:spPr>
      </p:pic>
      <p:sp>
        <p:nvSpPr>
          <p:cNvPr id="18" name="Oval 17">
            <a:extLst>
              <a:ext uri="{FF2B5EF4-FFF2-40B4-BE49-F238E27FC236}">
                <a16:creationId xmlns:a16="http://schemas.microsoft.com/office/drawing/2014/main" id="{2C55DCFD-DEAB-47C2-9E08-C3867B7AD1D0}"/>
              </a:ext>
            </a:extLst>
          </p:cNvPr>
          <p:cNvSpPr/>
          <p:nvPr/>
        </p:nvSpPr>
        <p:spPr>
          <a:xfrm>
            <a:off x="3505200" y="2209800"/>
            <a:ext cx="1363890" cy="1219200"/>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38270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IMG_305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3627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7053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3CA68-8242-4335-83CA-CAEA712C1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240"/>
            <a:ext cx="9144000" cy="3877519"/>
          </a:xfrm>
          <a:prstGeom prst="rect">
            <a:avLst/>
          </a:prstGeom>
        </p:spPr>
      </p:pic>
      <p:pic>
        <p:nvPicPr>
          <p:cNvPr id="8" name="Picture 7" descr="0600 MDT KSLC sounding">
            <a:extLst>
              <a:ext uri="{FF2B5EF4-FFF2-40B4-BE49-F238E27FC236}">
                <a16:creationId xmlns:a16="http://schemas.microsoft.com/office/drawing/2014/main" id="{436851B9-5A62-44A7-B5DD-C67D9E878836}"/>
              </a:ext>
            </a:extLst>
          </p:cNvPr>
          <p:cNvPicPr/>
          <p:nvPr/>
        </p:nvPicPr>
        <p:blipFill>
          <a:blip r:embed="rId4">
            <a:extLst>
              <a:ext uri="{28A0092B-C50C-407E-A947-70E740481C1C}">
                <a14:useLocalDpi xmlns:a14="http://schemas.microsoft.com/office/drawing/2010/main" val="0"/>
              </a:ext>
            </a:extLst>
          </a:blip>
          <a:stretch>
            <a:fillRect/>
          </a:stretch>
        </p:blipFill>
        <p:spPr>
          <a:xfrm>
            <a:off x="304800" y="76200"/>
            <a:ext cx="8534400" cy="6477000"/>
          </a:xfrm>
          <a:prstGeom prst="rect">
            <a:avLst/>
          </a:prstGeom>
        </p:spPr>
      </p:pic>
      <p:sp>
        <p:nvSpPr>
          <p:cNvPr id="9" name="TextBox 4">
            <a:extLst>
              <a:ext uri="{FF2B5EF4-FFF2-40B4-BE49-F238E27FC236}">
                <a16:creationId xmlns:a16="http://schemas.microsoft.com/office/drawing/2014/main" id="{D1E10155-B23F-4CB8-BACC-5A9791967590}"/>
              </a:ext>
            </a:extLst>
          </p:cNvPr>
          <p:cNvSpPr txBox="1">
            <a:spLocks noChangeArrowheads="1"/>
          </p:cNvSpPr>
          <p:nvPr/>
        </p:nvSpPr>
        <p:spPr bwMode="auto">
          <a:xfrm>
            <a:off x="264695" y="25738"/>
            <a:ext cx="8610600" cy="830997"/>
          </a:xfrm>
          <a:prstGeom prst="rect">
            <a:avLst/>
          </a:prstGeom>
          <a:solidFill>
            <a:srgbClr val="FFFF00"/>
          </a:solidFill>
          <a:ln>
            <a:no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i="1" dirty="0"/>
              <a:t>Moderate to severe turb PIREP 10 minutes after accident time by Piper PA-34 Seneca east of accident site</a:t>
            </a:r>
            <a:endParaRPr kumimoji="0" lang="en-US" sz="2400" b="0" i="0" u="none" strike="noStrike" kern="1200" cap="none" spc="0" normalizeH="0" baseline="0" noProof="0" dirty="0">
              <a:ln>
                <a:noFill/>
              </a:ln>
              <a:solidFill>
                <a:srgbClr val="FFFF00"/>
              </a:solidFill>
              <a:effectLst/>
              <a:uLnTx/>
              <a:uFillTx/>
            </a:endParaRPr>
          </a:p>
        </p:txBody>
      </p:sp>
      <p:sp>
        <p:nvSpPr>
          <p:cNvPr id="10" name="TextBox 4">
            <a:extLst>
              <a:ext uri="{FF2B5EF4-FFF2-40B4-BE49-F238E27FC236}">
                <a16:creationId xmlns:a16="http://schemas.microsoft.com/office/drawing/2014/main" id="{97D178C2-BC33-431F-B723-1B069252B0D4}"/>
              </a:ext>
            </a:extLst>
          </p:cNvPr>
          <p:cNvSpPr txBox="1">
            <a:spLocks noChangeArrowheads="1"/>
          </p:cNvSpPr>
          <p:nvPr/>
        </p:nvSpPr>
        <p:spPr bwMode="auto">
          <a:xfrm>
            <a:off x="0" y="-9539"/>
            <a:ext cx="9144000" cy="6001643"/>
          </a:xfrm>
          <a:prstGeom prst="rect">
            <a:avLst/>
          </a:prstGeom>
          <a:solidFill>
            <a:schemeClr val="accent2"/>
          </a:solidFill>
          <a:ln>
            <a:noFill/>
          </a:ln>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t>Area Forecast had gusty SW wind in the forecast… closest TAF:</a:t>
            </a:r>
          </a:p>
          <a:p>
            <a:endParaRPr kumimoji="0" lang="en-US" sz="2400" b="0" i="0" u="none" strike="noStrike" kern="1200" cap="none" spc="0" normalizeH="0" baseline="0" noProof="0" dirty="0">
              <a:ln>
                <a:noFill/>
              </a:ln>
              <a:solidFill>
                <a:srgbClr val="FFFF00"/>
              </a:solidFill>
              <a:effectLst/>
              <a:uLnTx/>
              <a:uFillTx/>
            </a:endParaRPr>
          </a:p>
          <a:p>
            <a:r>
              <a:rPr lang="en-US" dirty="0"/>
              <a:t>TAF KLGU 181120Z 1812/1912 </a:t>
            </a:r>
            <a:r>
              <a:rPr lang="en-US" b="1" dirty="0"/>
              <a:t>VRB05KT P6SM SKC</a:t>
            </a:r>
            <a:endParaRPr lang="en-US" dirty="0"/>
          </a:p>
          <a:p>
            <a:r>
              <a:rPr lang="en-US" dirty="0"/>
              <a:t>        FM182100 22010G16KT P6SM FEW100 SCT120</a:t>
            </a:r>
          </a:p>
          <a:p>
            <a:r>
              <a:rPr lang="en-US" dirty="0"/>
              <a:t>        FM190300 VRB05KT P6SM FEW100 SCT120=</a:t>
            </a:r>
          </a:p>
          <a:p>
            <a:endParaRPr kumimoji="0" lang="en-US" sz="2400" b="0" i="0" u="none" strike="noStrike" kern="1200" cap="none" spc="0" normalizeH="0" baseline="0" noProof="0" dirty="0">
              <a:ln>
                <a:noFill/>
              </a:ln>
              <a:solidFill>
                <a:srgbClr val="FFFF00"/>
              </a:solidFill>
              <a:effectLst/>
              <a:uLnTx/>
              <a:uFillTx/>
            </a:endParaRPr>
          </a:p>
          <a:p>
            <a:r>
              <a:rPr lang="en-US" dirty="0">
                <a:solidFill>
                  <a:srgbClr val="FFFF00"/>
                </a:solidFill>
              </a:rPr>
              <a:t>Accident time ~1721 UTC</a:t>
            </a:r>
          </a:p>
          <a:p>
            <a:endParaRPr kumimoji="0" lang="en-US" sz="2400" b="0" i="0" u="none" strike="noStrike" kern="1200" cap="none" spc="0" normalizeH="0" baseline="0" noProof="0" dirty="0">
              <a:ln>
                <a:noFill/>
              </a:ln>
              <a:solidFill>
                <a:srgbClr val="FFFF00"/>
              </a:solidFill>
              <a:effectLst/>
              <a:uLnTx/>
              <a:uFillTx/>
            </a:endParaRPr>
          </a:p>
          <a:p>
            <a:r>
              <a:rPr lang="en-US" dirty="0"/>
              <a:t>SLC Area Forecast Discussion:</a:t>
            </a:r>
            <a:endParaRPr kumimoji="0" lang="en-US" sz="2400" b="0" i="0" u="none" strike="noStrike" kern="1200" cap="none" spc="0" normalizeH="0" baseline="0" noProof="0" dirty="0">
              <a:ln>
                <a:noFill/>
              </a:ln>
              <a:effectLst/>
              <a:uLnTx/>
              <a:uFillTx/>
            </a:endParaRPr>
          </a:p>
          <a:p>
            <a:r>
              <a:rPr lang="en-US" b="1" dirty="0"/>
              <a:t>.AVIATION...Gusty southerly winds will prevail at the SLC terminal</a:t>
            </a:r>
            <a:endParaRPr lang="en-US" dirty="0"/>
          </a:p>
          <a:p>
            <a:r>
              <a:rPr lang="en-US" b="1" dirty="0"/>
              <a:t>through the forecast period. Periodic gusts above 35 mph remain</a:t>
            </a:r>
            <a:endParaRPr lang="en-US" dirty="0"/>
          </a:p>
          <a:p>
            <a:r>
              <a:rPr lang="en-US" b="1" dirty="0"/>
              <a:t>possible through 02z this evening. Additionally, there is a 10</a:t>
            </a:r>
            <a:endParaRPr lang="en-US" dirty="0"/>
          </a:p>
          <a:p>
            <a:r>
              <a:rPr lang="en-US" b="1" dirty="0"/>
              <a:t>percent chance that convection will develop over the Oquirrh</a:t>
            </a:r>
            <a:endParaRPr lang="en-US" dirty="0"/>
          </a:p>
          <a:p>
            <a:r>
              <a:rPr lang="en-US" b="1" dirty="0"/>
              <a:t>Mountains to the southwest of SLC terminal and bring a threat of</a:t>
            </a:r>
            <a:endParaRPr lang="en-US" dirty="0"/>
          </a:p>
          <a:p>
            <a:r>
              <a:rPr lang="en-US" b="1" dirty="0"/>
              <a:t>gusty erratic outflow winds between 20z-02z.</a:t>
            </a:r>
            <a:endParaRPr lang="en-US" dirty="0"/>
          </a:p>
          <a:p>
            <a:r>
              <a:rPr lang="en-US" dirty="0"/>
              <a:t>&amp;&amp;</a:t>
            </a:r>
            <a:endParaRPr kumimoji="0" lang="en-US" sz="2400" b="0"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283406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C2B1FE-22A3-4633-864A-AA373F22E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8991600" cy="6870571"/>
          </a:xfrm>
          <a:prstGeom prst="rect">
            <a:avLst/>
          </a:prstGeom>
        </p:spPr>
      </p:pic>
      <p:pic>
        <p:nvPicPr>
          <p:cNvPr id="7" name="Picture 6">
            <a:extLst>
              <a:ext uri="{FF2B5EF4-FFF2-40B4-BE49-F238E27FC236}">
                <a16:creationId xmlns:a16="http://schemas.microsoft.com/office/drawing/2014/main" id="{A1E2AD80-8B2D-407B-88ED-E7AF8F153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
            <a:ext cx="8991600" cy="6746287"/>
          </a:xfrm>
          <a:prstGeom prst="rect">
            <a:avLst/>
          </a:prstGeom>
        </p:spPr>
      </p:pic>
      <p:sp>
        <p:nvSpPr>
          <p:cNvPr id="11" name="TextBox 10">
            <a:extLst>
              <a:ext uri="{FF2B5EF4-FFF2-40B4-BE49-F238E27FC236}">
                <a16:creationId xmlns:a16="http://schemas.microsoft.com/office/drawing/2014/main" id="{932E48F5-1A36-4F3F-83F2-023CD7E26B2D}"/>
              </a:ext>
            </a:extLst>
          </p:cNvPr>
          <p:cNvSpPr txBox="1"/>
          <p:nvPr/>
        </p:nvSpPr>
        <p:spPr>
          <a:xfrm>
            <a:off x="0" y="4549676"/>
            <a:ext cx="9144000" cy="2308324"/>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The National Transportation Safety Board determines the probable cause(s) of this accident as follows: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lvl="0"/>
            <a:r>
              <a:rPr lang="en-US" dirty="0"/>
              <a:t>The pilot's exceedance of the airplane's critical angle of attack while maneuvering in turbulence and gusty wind conditions, which resulted in an aerodynamic stall/spin.</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33042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8790">
            <a:off x="6045956" y="1289060"/>
            <a:ext cx="2014819" cy="1852871"/>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8790">
            <a:off x="-278645" y="1289061"/>
            <a:ext cx="2014819" cy="1852871"/>
          </a:xfrm>
          <a:prstGeom prst="rect">
            <a:avLst/>
          </a:prstGeom>
        </p:spPr>
      </p:pic>
      <p:sp>
        <p:nvSpPr>
          <p:cNvPr id="2" name="Title 1"/>
          <p:cNvSpPr>
            <a:spLocks noGrp="1"/>
          </p:cNvSpPr>
          <p:nvPr>
            <p:ph type="title"/>
          </p:nvPr>
        </p:nvSpPr>
        <p:spPr>
          <a:xfrm>
            <a:off x="914400" y="228600"/>
            <a:ext cx="7315200" cy="1066800"/>
          </a:xfrm>
        </p:spPr>
        <p:txBody>
          <a:bodyPr/>
          <a:lstStyle/>
          <a:p>
            <a:pPr algn="ctr">
              <a:defRPr/>
            </a:pPr>
            <a:r>
              <a:rPr lang="en-US" sz="2800" dirty="0">
                <a:solidFill>
                  <a:srgbClr val="ECBF00"/>
                </a:solidFill>
              </a:rPr>
              <a:t>Weather considerations surrounding accidents</a:t>
            </a:r>
            <a:endParaRPr lang="en-US" sz="2800" dirty="0"/>
          </a:p>
        </p:txBody>
      </p:sp>
      <p:sp>
        <p:nvSpPr>
          <p:cNvPr id="20483" name="TextBox 2"/>
          <p:cNvSpPr txBox="1">
            <a:spLocks noChangeArrowheads="1"/>
          </p:cNvSpPr>
          <p:nvPr/>
        </p:nvSpPr>
        <p:spPr bwMode="auto">
          <a:xfrm>
            <a:off x="838200" y="1676400"/>
            <a:ext cx="7558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solidFill>
                  <a:schemeClr val="bg1"/>
                </a:solidFill>
              </a:rPr>
              <a:t>Departure                                                           Destination</a:t>
            </a:r>
          </a:p>
        </p:txBody>
      </p:sp>
      <p:cxnSp>
        <p:nvCxnSpPr>
          <p:cNvPr id="20484" name="Straight Connector 4"/>
          <p:cNvCxnSpPr>
            <a:cxnSpLocks noChangeShapeType="1"/>
          </p:cNvCxnSpPr>
          <p:nvPr/>
        </p:nvCxnSpPr>
        <p:spPr bwMode="auto">
          <a:xfrm>
            <a:off x="1524000" y="2667000"/>
            <a:ext cx="5943600" cy="0"/>
          </a:xfrm>
          <a:prstGeom prst="line">
            <a:avLst/>
          </a:prstGeom>
          <a:noFill/>
          <a:ln w="63500" algn="ctr">
            <a:solidFill>
              <a:schemeClr val="bg1"/>
            </a:solidFill>
            <a:prstDash val="sysDash"/>
            <a:round/>
            <a:headEnd/>
            <a:tailEnd type="triangle" w="med" len="med"/>
          </a:ln>
          <a:extLst>
            <a:ext uri="{909E8E84-426E-40DD-AFC4-6F175D3DCCD1}">
              <a14:hiddenFill xmlns:a14="http://schemas.microsoft.com/office/drawing/2010/main">
                <a:noFill/>
              </a14:hiddenFill>
            </a:ext>
          </a:extLst>
        </p:spPr>
      </p:cxnSp>
      <p:sp>
        <p:nvSpPr>
          <p:cNvPr id="20485" name="Oval 5"/>
          <p:cNvSpPr>
            <a:spLocks noChangeArrowheads="1"/>
          </p:cNvSpPr>
          <p:nvPr/>
        </p:nvSpPr>
        <p:spPr bwMode="auto">
          <a:xfrm>
            <a:off x="1143000" y="2514600"/>
            <a:ext cx="228600" cy="304800"/>
          </a:xfrm>
          <a:prstGeom prst="ellipse">
            <a:avLst/>
          </a:prstGeom>
          <a:solidFill>
            <a:srgbClr val="FFFF00"/>
          </a:solidFill>
          <a:ln w="9525" algn="ctr">
            <a:solidFill>
              <a:srgbClr val="FFFF00"/>
            </a:solidFill>
            <a:round/>
            <a:headEnd/>
            <a:tailEnd/>
          </a:ln>
        </p:spPr>
        <p:txBody>
          <a:bodyPr/>
          <a:lstStyle/>
          <a:p>
            <a:endParaRPr lang="en-US" dirty="0"/>
          </a:p>
        </p:txBody>
      </p:sp>
      <p:sp>
        <p:nvSpPr>
          <p:cNvPr id="20486" name="Oval 6"/>
          <p:cNvSpPr>
            <a:spLocks noChangeArrowheads="1"/>
          </p:cNvSpPr>
          <p:nvPr/>
        </p:nvSpPr>
        <p:spPr bwMode="auto">
          <a:xfrm>
            <a:off x="7543800" y="2514600"/>
            <a:ext cx="228600" cy="304800"/>
          </a:xfrm>
          <a:prstGeom prst="ellipse">
            <a:avLst/>
          </a:prstGeom>
          <a:solidFill>
            <a:srgbClr val="FFFF00"/>
          </a:solidFill>
          <a:ln w="9525" algn="ctr">
            <a:solidFill>
              <a:srgbClr val="FFFF00"/>
            </a:solidFill>
            <a:round/>
            <a:headEnd/>
            <a:tailEnd/>
          </a:ln>
        </p:spPr>
        <p:txBody>
          <a:bodyPr/>
          <a:lstStyle/>
          <a:p>
            <a:endParaRPr lang="en-US" dirty="0"/>
          </a:p>
        </p:txBody>
      </p:sp>
      <p:sp>
        <p:nvSpPr>
          <p:cNvPr id="20487" name="TextBox 7"/>
          <p:cNvSpPr txBox="1">
            <a:spLocks noChangeArrowheads="1"/>
          </p:cNvSpPr>
          <p:nvPr/>
        </p:nvSpPr>
        <p:spPr bwMode="auto">
          <a:xfrm>
            <a:off x="577850" y="3429000"/>
            <a:ext cx="7988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 typeface="Arial" pitchFamily="34" charset="0"/>
              <a:buChar char="•"/>
            </a:pPr>
            <a:r>
              <a:rPr lang="en-US" sz="3600" dirty="0">
                <a:solidFill>
                  <a:srgbClr val="FFFF00"/>
                </a:solidFill>
              </a:rPr>
              <a:t> What about the en route conditions?</a:t>
            </a:r>
          </a:p>
          <a:p>
            <a:pPr>
              <a:buFont typeface="Arial" pitchFamily="34" charset="0"/>
              <a:buChar char="•"/>
            </a:pPr>
            <a:r>
              <a:rPr lang="en-US" sz="3600" dirty="0">
                <a:solidFill>
                  <a:srgbClr val="FFFF00"/>
                </a:solidFill>
              </a:rPr>
              <a:t> When was the forecast issued?</a:t>
            </a:r>
          </a:p>
          <a:p>
            <a:pPr>
              <a:buFont typeface="Arial" pitchFamily="34" charset="0"/>
              <a:buChar char="•"/>
            </a:pPr>
            <a:r>
              <a:rPr lang="en-US" sz="3600" dirty="0">
                <a:solidFill>
                  <a:srgbClr val="FFFF00"/>
                </a:solidFill>
              </a:rPr>
              <a:t> Any adverse weather predicted?</a:t>
            </a:r>
          </a:p>
          <a:p>
            <a:pPr>
              <a:buFont typeface="Arial" pitchFamily="34" charset="0"/>
              <a:buChar char="•"/>
            </a:pPr>
            <a:r>
              <a:rPr lang="en-US" sz="3600" dirty="0">
                <a:solidFill>
                  <a:srgbClr val="FFFF00"/>
                </a:solidFill>
              </a:rPr>
              <a:t> What’s in the surrounding area?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504950"/>
            <a:ext cx="1009650" cy="10096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374" y="2162175"/>
            <a:ext cx="1009650" cy="10096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649" y="2755965"/>
            <a:ext cx="1066800" cy="666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630" y="2422590"/>
            <a:ext cx="1066800" cy="666750"/>
          </a:xfrm>
          <a:prstGeom prst="rect">
            <a:avLst/>
          </a:prstGeom>
        </p:spPr>
      </p:pic>
    </p:spTree>
    <p:extLst>
      <p:ext uri="{BB962C8B-B14F-4D97-AF65-F5344CB8AC3E}">
        <p14:creationId xmlns:p14="http://schemas.microsoft.com/office/powerpoint/2010/main" val="1252866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3239"/>
            <a:ext cx="7315200" cy="1066800"/>
          </a:xfrm>
        </p:spPr>
        <p:txBody>
          <a:bodyPr/>
          <a:lstStyle/>
          <a:p>
            <a:pPr algn="ctr">
              <a:defRPr/>
            </a:pPr>
            <a:r>
              <a:rPr lang="en-US" dirty="0"/>
              <a:t>Preflight Planning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13060"/>
            <a:ext cx="7162800" cy="5232859"/>
          </a:xfrm>
          <a:prstGeom prst="rect">
            <a:avLst/>
          </a:prstGeom>
        </p:spPr>
      </p:pic>
    </p:spTree>
    <p:extLst>
      <p:ext uri="{BB962C8B-B14F-4D97-AF65-F5344CB8AC3E}">
        <p14:creationId xmlns:p14="http://schemas.microsoft.com/office/powerpoint/2010/main" val="27930407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609599" y="181057"/>
            <a:ext cx="7924800" cy="809544"/>
          </a:xfrm>
          <a:prstGeom prst="rect">
            <a:avLst/>
          </a:prstGeom>
        </p:spPr>
        <p:txBody>
          <a:bodyPr/>
          <a:lstStyle/>
          <a:p>
            <a:pPr marL="0" marR="0" lvl="0" indent="0" algn="ctr" defTabSz="914400" rtl="0" eaLnBrk="0" fontAlgn="base" latinLnBrk="0" hangingPunct="0">
              <a:lnSpc>
                <a:spcPct val="100000"/>
              </a:lnSpc>
              <a:spcBef>
                <a:spcPct val="20000"/>
              </a:spcBef>
              <a:spcAft>
                <a:spcPct val="0"/>
              </a:spcAft>
              <a:buClr>
                <a:srgbClr val="FFFFFF"/>
              </a:buClr>
              <a:buSzPct val="90000"/>
              <a:buFontTx/>
              <a:buNone/>
              <a:tabLst/>
              <a:defRPr/>
            </a:pPr>
            <a:r>
              <a:rPr kumimoji="0" lang="en-US"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Accident statistics</a:t>
            </a:r>
          </a:p>
        </p:txBody>
      </p:sp>
      <p:pic>
        <p:nvPicPr>
          <p:cNvPr id="5" name="Picture 4">
            <a:extLst>
              <a:ext uri="{FF2B5EF4-FFF2-40B4-BE49-F238E27FC236}">
                <a16:creationId xmlns:a16="http://schemas.microsoft.com/office/drawing/2014/main" id="{989F65BE-3643-4B0C-8185-E0DAD3EA209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45703" y="953704"/>
            <a:ext cx="6452592" cy="4849527"/>
          </a:xfrm>
          <a:prstGeom prst="rect">
            <a:avLst/>
          </a:prstGeom>
        </p:spPr>
      </p:pic>
    </p:spTree>
    <p:extLst>
      <p:ext uri="{BB962C8B-B14F-4D97-AF65-F5344CB8AC3E}">
        <p14:creationId xmlns:p14="http://schemas.microsoft.com/office/powerpoint/2010/main" val="11573660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62220" y="247521"/>
            <a:ext cx="7315200" cy="800100"/>
          </a:xfrm>
        </p:spPr>
        <p:txBody>
          <a:bodyPr>
            <a:normAutofit/>
          </a:bodyPr>
          <a:lstStyle/>
          <a:p>
            <a:pPr algn="ctr"/>
            <a:r>
              <a:rPr lang="en-US" sz="2400" dirty="0"/>
              <a:t>Part 91 General Aviation Accidents 2012-2016</a:t>
            </a:r>
          </a:p>
        </p:txBody>
      </p:sp>
      <p:sp>
        <p:nvSpPr>
          <p:cNvPr id="7" name="Slide Number Placeholder 6"/>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11C70B5B-32B7-4732-AE70-8D401DE7C408}"/>
              </a:ext>
            </a:extLst>
          </p:cNvPr>
          <p:cNvGraphicFramePr>
            <a:graphicFrameLocks noGrp="1"/>
          </p:cNvGraphicFramePr>
          <p:nvPr>
            <p:extLst/>
          </p:nvPr>
        </p:nvGraphicFramePr>
        <p:xfrm>
          <a:off x="757859" y="1047621"/>
          <a:ext cx="7628282" cy="1325880"/>
        </p:xfrm>
        <a:graphic>
          <a:graphicData uri="http://schemas.openxmlformats.org/drawingml/2006/table">
            <a:tbl>
              <a:tblPr firstRow="1" bandRow="1">
                <a:tableStyleId>{5C22544A-7EE6-4342-B048-85BDC9FD1C3A}</a:tableStyleId>
              </a:tblPr>
              <a:tblGrid>
                <a:gridCol w="1659197">
                  <a:extLst>
                    <a:ext uri="{9D8B030D-6E8A-4147-A177-3AD203B41FA5}">
                      <a16:colId xmlns:a16="http://schemas.microsoft.com/office/drawing/2014/main" val="4076332163"/>
                    </a:ext>
                  </a:extLst>
                </a:gridCol>
                <a:gridCol w="1690701">
                  <a:extLst>
                    <a:ext uri="{9D8B030D-6E8A-4147-A177-3AD203B41FA5}">
                      <a16:colId xmlns:a16="http://schemas.microsoft.com/office/drawing/2014/main" val="843668839"/>
                    </a:ext>
                  </a:extLst>
                </a:gridCol>
                <a:gridCol w="1509554">
                  <a:extLst>
                    <a:ext uri="{9D8B030D-6E8A-4147-A177-3AD203B41FA5}">
                      <a16:colId xmlns:a16="http://schemas.microsoft.com/office/drawing/2014/main" val="4093803321"/>
                    </a:ext>
                  </a:extLst>
                </a:gridCol>
                <a:gridCol w="1055892">
                  <a:extLst>
                    <a:ext uri="{9D8B030D-6E8A-4147-A177-3AD203B41FA5}">
                      <a16:colId xmlns:a16="http://schemas.microsoft.com/office/drawing/2014/main" val="769568521"/>
                    </a:ext>
                  </a:extLst>
                </a:gridCol>
                <a:gridCol w="1712938">
                  <a:extLst>
                    <a:ext uri="{9D8B030D-6E8A-4147-A177-3AD203B41FA5}">
                      <a16:colId xmlns:a16="http://schemas.microsoft.com/office/drawing/2014/main" val="68704871"/>
                    </a:ext>
                  </a:extLst>
                </a:gridCol>
              </a:tblGrid>
              <a:tr h="525780">
                <a:tc>
                  <a:txBody>
                    <a:bodyPr/>
                    <a:lstStyle/>
                    <a:p>
                      <a:endParaRPr lang="en-US" sz="1000" dirty="0"/>
                    </a:p>
                  </a:txBody>
                  <a:tcPr marL="68580" marR="68580" marT="34290" marB="34290"/>
                </a:tc>
                <a:tc>
                  <a:txBody>
                    <a:bodyPr/>
                    <a:lstStyle/>
                    <a:p>
                      <a:r>
                        <a:rPr lang="en-US" sz="1500" dirty="0"/>
                        <a:t>Weather-Related</a:t>
                      </a:r>
                    </a:p>
                  </a:txBody>
                  <a:tcPr marL="68580" marR="68580" marT="34290" marB="34290"/>
                </a:tc>
                <a:tc>
                  <a:txBody>
                    <a:bodyPr/>
                    <a:lstStyle/>
                    <a:p>
                      <a:r>
                        <a:rPr lang="en-US" sz="1500" dirty="0"/>
                        <a:t>Non Weather Related</a:t>
                      </a:r>
                    </a:p>
                  </a:txBody>
                  <a:tcPr marL="68580" marR="68580" marT="34290" marB="34290"/>
                </a:tc>
                <a:tc>
                  <a:txBody>
                    <a:bodyPr/>
                    <a:lstStyle/>
                    <a:p>
                      <a:r>
                        <a:rPr lang="en-US" sz="1500" dirty="0"/>
                        <a:t>Total</a:t>
                      </a:r>
                    </a:p>
                  </a:txBody>
                  <a:tcPr marL="68580" marR="68580" marT="34290" marB="34290"/>
                </a:tc>
                <a:tc>
                  <a:txBody>
                    <a:bodyPr/>
                    <a:lstStyle/>
                    <a:p>
                      <a:r>
                        <a:rPr lang="en-US" sz="1500" dirty="0"/>
                        <a:t>Weather Related</a:t>
                      </a:r>
                    </a:p>
                  </a:txBody>
                  <a:tcPr marL="68580" marR="68580" marT="34290" marB="34290"/>
                </a:tc>
                <a:extLst>
                  <a:ext uri="{0D108BD9-81ED-4DB2-BD59-A6C34878D82A}">
                    <a16:rowId xmlns:a16="http://schemas.microsoft.com/office/drawing/2014/main" val="2262111655"/>
                  </a:ext>
                </a:extLst>
              </a:tr>
              <a:tr h="400050">
                <a:tc>
                  <a:txBody>
                    <a:bodyPr/>
                    <a:lstStyle/>
                    <a:p>
                      <a:r>
                        <a:rPr lang="en-US" sz="1500" dirty="0"/>
                        <a:t>Accidents</a:t>
                      </a:r>
                    </a:p>
                  </a:txBody>
                  <a:tcPr marL="68580" marR="68580" marT="34290" marB="34290"/>
                </a:tc>
                <a:tc>
                  <a:txBody>
                    <a:bodyPr/>
                    <a:lstStyle/>
                    <a:p>
                      <a:pPr algn="ctr"/>
                      <a:r>
                        <a:rPr lang="en-US" sz="1500" dirty="0"/>
                        <a:t>1,349</a:t>
                      </a:r>
                    </a:p>
                  </a:txBody>
                  <a:tcPr marL="68580" marR="68580" marT="34290" marB="34290"/>
                </a:tc>
                <a:tc>
                  <a:txBody>
                    <a:bodyPr/>
                    <a:lstStyle/>
                    <a:p>
                      <a:pPr algn="ctr"/>
                      <a:r>
                        <a:rPr lang="en-US" sz="1500" dirty="0"/>
                        <a:t>4,492</a:t>
                      </a:r>
                    </a:p>
                  </a:txBody>
                  <a:tcPr marL="68580" marR="68580" marT="34290" marB="34290"/>
                </a:tc>
                <a:tc>
                  <a:txBody>
                    <a:bodyPr/>
                    <a:lstStyle/>
                    <a:p>
                      <a:pPr algn="ctr"/>
                      <a:r>
                        <a:rPr lang="en-US" sz="1500" dirty="0"/>
                        <a:t>5,841</a:t>
                      </a:r>
                    </a:p>
                  </a:txBody>
                  <a:tcPr marL="68580" marR="68580" marT="34290" marB="34290"/>
                </a:tc>
                <a:tc>
                  <a:txBody>
                    <a:bodyPr/>
                    <a:lstStyle/>
                    <a:p>
                      <a:pPr algn="ctr"/>
                      <a:r>
                        <a:rPr lang="en-US" sz="1500" b="1" dirty="0"/>
                        <a:t>23%</a:t>
                      </a:r>
                    </a:p>
                  </a:txBody>
                  <a:tcPr marL="68580" marR="68580" marT="34290" marB="34290"/>
                </a:tc>
                <a:extLst>
                  <a:ext uri="{0D108BD9-81ED-4DB2-BD59-A6C34878D82A}">
                    <a16:rowId xmlns:a16="http://schemas.microsoft.com/office/drawing/2014/main" val="3965456048"/>
                  </a:ext>
                </a:extLst>
              </a:tr>
              <a:tr h="400050">
                <a:tc>
                  <a:txBody>
                    <a:bodyPr/>
                    <a:lstStyle/>
                    <a:p>
                      <a:r>
                        <a:rPr lang="en-US" sz="1500" dirty="0"/>
                        <a:t>Fatal Accidents</a:t>
                      </a:r>
                    </a:p>
                  </a:txBody>
                  <a:tcPr marL="68580" marR="68580" marT="34290" marB="34290"/>
                </a:tc>
                <a:tc>
                  <a:txBody>
                    <a:bodyPr/>
                    <a:lstStyle/>
                    <a:p>
                      <a:pPr algn="ctr"/>
                      <a:r>
                        <a:rPr lang="en-US" sz="1500" dirty="0"/>
                        <a:t>315</a:t>
                      </a:r>
                    </a:p>
                  </a:txBody>
                  <a:tcPr marL="68580" marR="68580" marT="34290" marB="34290"/>
                </a:tc>
                <a:tc>
                  <a:txBody>
                    <a:bodyPr/>
                    <a:lstStyle/>
                    <a:p>
                      <a:pPr algn="ctr"/>
                      <a:r>
                        <a:rPr lang="en-US" sz="1500" dirty="0"/>
                        <a:t>715</a:t>
                      </a:r>
                    </a:p>
                  </a:txBody>
                  <a:tcPr marL="68580" marR="68580" marT="34290" marB="34290"/>
                </a:tc>
                <a:tc>
                  <a:txBody>
                    <a:bodyPr/>
                    <a:lstStyle/>
                    <a:p>
                      <a:pPr algn="ctr"/>
                      <a:r>
                        <a:rPr lang="en-US" sz="1500" dirty="0"/>
                        <a:t>1,066</a:t>
                      </a:r>
                    </a:p>
                  </a:txBody>
                  <a:tcPr marL="68580" marR="68580" marT="34290" marB="34290"/>
                </a:tc>
                <a:tc>
                  <a:txBody>
                    <a:bodyPr/>
                    <a:lstStyle/>
                    <a:p>
                      <a:pPr algn="ctr"/>
                      <a:r>
                        <a:rPr lang="en-US" sz="1500" b="1" dirty="0"/>
                        <a:t>30%</a:t>
                      </a:r>
                    </a:p>
                  </a:txBody>
                  <a:tcPr marL="68580" marR="68580" marT="34290" marB="34290"/>
                </a:tc>
                <a:extLst>
                  <a:ext uri="{0D108BD9-81ED-4DB2-BD59-A6C34878D82A}">
                    <a16:rowId xmlns:a16="http://schemas.microsoft.com/office/drawing/2014/main" val="1258702400"/>
                  </a:ext>
                </a:extLst>
              </a:tr>
            </a:tbl>
          </a:graphicData>
        </a:graphic>
      </p:graphicFrame>
    </p:spTree>
    <p:extLst>
      <p:ext uri="{BB962C8B-B14F-4D97-AF65-F5344CB8AC3E}">
        <p14:creationId xmlns:p14="http://schemas.microsoft.com/office/powerpoint/2010/main" val="4284579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207E2785-B2A3-4E0A-8AE6-3AC81E8A312B}"/>
              </a:ext>
            </a:extLst>
          </p:cNvPr>
          <p:cNvPicPr>
            <a:picLocks noChangeAspect="1"/>
          </p:cNvPicPr>
          <p:nvPr/>
        </p:nvPicPr>
        <p:blipFill>
          <a:blip r:embed="rId2"/>
          <a:stretch>
            <a:fillRect/>
          </a:stretch>
        </p:blipFill>
        <p:spPr>
          <a:xfrm>
            <a:off x="220371" y="609600"/>
            <a:ext cx="8703257" cy="4000500"/>
          </a:xfrm>
          <a:prstGeom prst="rect">
            <a:avLst/>
          </a:prstGeom>
        </p:spPr>
      </p:pic>
    </p:spTree>
    <p:extLst>
      <p:ext uri="{BB962C8B-B14F-4D97-AF65-F5344CB8AC3E}">
        <p14:creationId xmlns:p14="http://schemas.microsoft.com/office/powerpoint/2010/main" val="31379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6CD912-AE30-4920-A89D-AC02CBCE5B86}"/>
              </a:ext>
            </a:extLst>
          </p:cNvPr>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DC84D17-6C18-41E3-A9A3-C629D0024B8C}"/>
              </a:ext>
            </a:extLst>
          </p:cNvPr>
          <p:cNvPicPr>
            <a:picLocks noChangeAspect="1"/>
          </p:cNvPicPr>
          <p:nvPr/>
        </p:nvPicPr>
        <p:blipFill>
          <a:blip r:embed="rId3"/>
          <a:stretch>
            <a:fillRect/>
          </a:stretch>
        </p:blipFill>
        <p:spPr>
          <a:xfrm>
            <a:off x="1065399" y="457200"/>
            <a:ext cx="7013201" cy="4526874"/>
          </a:xfrm>
          <a:prstGeom prst="rect">
            <a:avLst/>
          </a:prstGeom>
        </p:spPr>
      </p:pic>
    </p:spTree>
    <p:extLst>
      <p:ext uri="{BB962C8B-B14F-4D97-AF65-F5344CB8AC3E}">
        <p14:creationId xmlns:p14="http://schemas.microsoft.com/office/powerpoint/2010/main" val="178740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696200" cy="1066800"/>
          </a:xfrm>
        </p:spPr>
        <p:txBody>
          <a:bodyPr>
            <a:normAutofit/>
          </a:bodyPr>
          <a:lstStyle/>
          <a:p>
            <a:r>
              <a:rPr lang="en-US" dirty="0"/>
              <a:t>NTSB LOC-I Accident Data</a:t>
            </a:r>
          </a:p>
        </p:txBody>
      </p:sp>
      <p:sp>
        <p:nvSpPr>
          <p:cNvPr id="3" name="Content Placeholder 2"/>
          <p:cNvSpPr>
            <a:spLocks noGrp="1"/>
          </p:cNvSpPr>
          <p:nvPr>
            <p:ph idx="1"/>
          </p:nvPr>
        </p:nvSpPr>
        <p:spPr/>
        <p:txBody>
          <a:bodyPr>
            <a:normAutofit fontScale="92500"/>
          </a:bodyPr>
          <a:lstStyle/>
          <a:p>
            <a:r>
              <a:rPr lang="en-US" b="1" dirty="0"/>
              <a:t>LOC-I involves about 17% of all fixed wing accidents</a:t>
            </a:r>
          </a:p>
          <a:p>
            <a:r>
              <a:rPr lang="en-US" b="1" dirty="0"/>
              <a:t>Of fatal accidents, LOC-I consists of about 45 percent of accidents</a:t>
            </a:r>
          </a:p>
          <a:p>
            <a:endParaRPr lang="en-US" b="1" dirty="0"/>
          </a:p>
          <a:p>
            <a:endParaRPr lang="en-US" b="1" dirty="0"/>
          </a:p>
          <a:p>
            <a:pPr marL="0" indent="0">
              <a:buNone/>
            </a:pPr>
            <a:r>
              <a:rPr lang="en-US" sz="3200" b="1" dirty="0"/>
              <a:t>     </a:t>
            </a:r>
            <a:endParaRPr lang="en-US" b="1" dirty="0"/>
          </a:p>
        </p:txBody>
      </p:sp>
    </p:spTree>
    <p:extLst>
      <p:ext uri="{BB962C8B-B14F-4D97-AF65-F5344CB8AC3E}">
        <p14:creationId xmlns:p14="http://schemas.microsoft.com/office/powerpoint/2010/main" val="2421934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7E1CEDC-2EB7-48E0-80BF-3FF8EB41C16B}"/>
              </a:ext>
            </a:extLst>
          </p:cNvPr>
          <p:cNvGraphicFramePr/>
          <p:nvPr>
            <p:extLst/>
          </p:nvPr>
        </p:nvGraphicFramePr>
        <p:xfrm>
          <a:off x="609600" y="1314386"/>
          <a:ext cx="7924800" cy="4229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07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lane in tree.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228600"/>
            <a:ext cx="89376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8212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696200" cy="1066800"/>
          </a:xfrm>
        </p:spPr>
        <p:txBody>
          <a:bodyPr>
            <a:normAutofit fontScale="90000"/>
          </a:bodyPr>
          <a:lstStyle/>
          <a:p>
            <a:pPr algn="ctr">
              <a:defRPr/>
            </a:pPr>
            <a:r>
              <a:rPr lang="en-US" dirty="0"/>
              <a:t>Importance of Clear Communication</a:t>
            </a:r>
          </a:p>
        </p:txBody>
      </p:sp>
      <p:sp>
        <p:nvSpPr>
          <p:cNvPr id="3" name="Text Placeholder 3"/>
          <p:cNvSpPr txBox="1">
            <a:spLocks/>
          </p:cNvSpPr>
          <p:nvPr/>
        </p:nvSpPr>
        <p:spPr>
          <a:xfrm>
            <a:off x="685800" y="838200"/>
            <a:ext cx="7772400" cy="1981200"/>
          </a:xfrm>
          <a:prstGeom prst="rect">
            <a:avLst/>
          </a:prstGeom>
        </p:spPr>
        <p:txBody>
          <a:bodyPr/>
          <a:lstStyle>
            <a:lvl1pPr marL="342900" indent="-342900" algn="l" rtl="0" eaLnBrk="1" fontAlgn="base" hangingPunct="1">
              <a:spcBef>
                <a:spcPct val="20000"/>
              </a:spcBef>
              <a:spcAft>
                <a:spcPct val="0"/>
              </a:spcAft>
              <a:buClr>
                <a:schemeClr val="bg1"/>
              </a:buClr>
              <a:buSzPct val="90000"/>
              <a:buChar char="•"/>
              <a:defRPr sz="3600">
                <a:solidFill>
                  <a:schemeClr val="bg1"/>
                </a:solidFill>
                <a:latin typeface="+mn-lt"/>
                <a:ea typeface="+mn-ea"/>
                <a:cs typeface="+mn-cs"/>
              </a:defRPr>
            </a:lvl1pPr>
            <a:lvl2pPr marL="742950" indent="-285750" algn="l" rtl="0" eaLnBrk="1" fontAlgn="base" hangingPunct="1">
              <a:spcBef>
                <a:spcPct val="20000"/>
              </a:spcBef>
              <a:spcAft>
                <a:spcPct val="0"/>
              </a:spcAft>
              <a:buClr>
                <a:schemeClr val="bg1"/>
              </a:buClr>
              <a:buSzPct val="90000"/>
              <a:buChar char="–"/>
              <a:defRPr sz="3200">
                <a:solidFill>
                  <a:schemeClr val="bg1"/>
                </a:solidFill>
                <a:latin typeface="+mn-lt"/>
              </a:defRPr>
            </a:lvl2pPr>
            <a:lvl3pPr marL="1143000" indent="-228600" algn="l" rtl="0" eaLnBrk="1" fontAlgn="base" hangingPunct="1">
              <a:spcBef>
                <a:spcPct val="20000"/>
              </a:spcBef>
              <a:spcAft>
                <a:spcPct val="0"/>
              </a:spcAft>
              <a:buClr>
                <a:schemeClr val="bg1"/>
              </a:buClr>
              <a:buSzPct val="90000"/>
              <a:buChar char="•"/>
              <a:defRPr sz="2800">
                <a:solidFill>
                  <a:schemeClr val="bg1"/>
                </a:solidFill>
                <a:latin typeface="+mn-lt"/>
              </a:defRPr>
            </a:lvl3pPr>
            <a:lvl4pPr marL="1600200" indent="-228600" algn="l" rtl="0" eaLnBrk="1" fontAlgn="base" hangingPunct="1">
              <a:spcBef>
                <a:spcPct val="20000"/>
              </a:spcBef>
              <a:spcAft>
                <a:spcPct val="0"/>
              </a:spcAft>
              <a:buClr>
                <a:schemeClr val="bg1"/>
              </a:buClr>
              <a:buSzPct val="90000"/>
              <a:buChar char="•"/>
              <a:defRPr sz="2000">
                <a:solidFill>
                  <a:schemeClr val="bg1"/>
                </a:solidFill>
                <a:latin typeface="+mn-lt"/>
              </a:defRPr>
            </a:lvl4pPr>
            <a:lvl5pPr marL="2057400" indent="-228600" algn="l" rtl="0" eaLnBrk="1" fontAlgn="base" hangingPunct="1">
              <a:spcBef>
                <a:spcPct val="20000"/>
              </a:spcBef>
              <a:spcAft>
                <a:spcPct val="0"/>
              </a:spcAft>
              <a:buClr>
                <a:schemeClr val="bg1"/>
              </a:buClr>
              <a:buSzPct val="90000"/>
              <a:buChar char="•"/>
              <a:defRPr sz="2000">
                <a:solidFill>
                  <a:schemeClr val="bg1"/>
                </a:solidFill>
                <a:latin typeface="+mn-lt"/>
              </a:defRPr>
            </a:lvl5pPr>
            <a:lvl6pPr marL="2514600" indent="-228600" algn="l" rtl="0" eaLnBrk="1" fontAlgn="base" hangingPunct="1">
              <a:spcBef>
                <a:spcPct val="20000"/>
              </a:spcBef>
              <a:spcAft>
                <a:spcPct val="0"/>
              </a:spcAft>
              <a:buClr>
                <a:schemeClr val="bg1"/>
              </a:buClr>
              <a:buSzPct val="90000"/>
              <a:buChar char="•"/>
              <a:defRPr sz="2000">
                <a:solidFill>
                  <a:schemeClr val="bg1"/>
                </a:solidFill>
                <a:latin typeface="+mn-lt"/>
              </a:defRPr>
            </a:lvl6pPr>
            <a:lvl7pPr marL="2971800" indent="-228600" algn="l" rtl="0" eaLnBrk="1" fontAlgn="base" hangingPunct="1">
              <a:spcBef>
                <a:spcPct val="20000"/>
              </a:spcBef>
              <a:spcAft>
                <a:spcPct val="0"/>
              </a:spcAft>
              <a:buClr>
                <a:schemeClr val="bg1"/>
              </a:buClr>
              <a:buSzPct val="90000"/>
              <a:buChar char="•"/>
              <a:defRPr sz="2000">
                <a:solidFill>
                  <a:schemeClr val="bg1"/>
                </a:solidFill>
                <a:latin typeface="+mn-lt"/>
              </a:defRPr>
            </a:lvl7pPr>
            <a:lvl8pPr marL="3429000" indent="-228600" algn="l" rtl="0" eaLnBrk="1" fontAlgn="base" hangingPunct="1">
              <a:spcBef>
                <a:spcPct val="20000"/>
              </a:spcBef>
              <a:spcAft>
                <a:spcPct val="0"/>
              </a:spcAft>
              <a:buClr>
                <a:schemeClr val="bg1"/>
              </a:buClr>
              <a:buSzPct val="90000"/>
              <a:buChar char="•"/>
              <a:defRPr sz="2000">
                <a:solidFill>
                  <a:schemeClr val="bg1"/>
                </a:solidFill>
                <a:latin typeface="+mn-lt"/>
              </a:defRPr>
            </a:lvl8pPr>
            <a:lvl9pPr marL="3886200" indent="-228600" algn="l" rtl="0" eaLnBrk="1" fontAlgn="base" hangingPunct="1">
              <a:spcBef>
                <a:spcPct val="20000"/>
              </a:spcBef>
              <a:spcAft>
                <a:spcPct val="0"/>
              </a:spcAft>
              <a:buClr>
                <a:schemeClr val="bg1"/>
              </a:buClr>
              <a:buSzPct val="90000"/>
              <a:buChar char="•"/>
              <a:defRPr sz="2000">
                <a:solidFill>
                  <a:schemeClr val="bg1"/>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FFFFFF"/>
              </a:buClr>
              <a:buSzPct val="90000"/>
              <a:buFontTx/>
              <a:buChar char="•"/>
              <a:tabLst/>
              <a:defRPr/>
            </a:pPr>
            <a:r>
              <a:rPr kumimoji="0" lang="en-US" sz="3200" b="0" i="0" u="none" strike="noStrike" kern="0" cap="none" spc="0" normalizeH="0" baseline="0" noProof="0" dirty="0">
                <a:ln>
                  <a:noFill/>
                </a:ln>
                <a:solidFill>
                  <a:srgbClr val="FFFFFF"/>
                </a:solidFill>
                <a:effectLst/>
                <a:uLnTx/>
                <a:uFillTx/>
                <a:latin typeface="Arial"/>
                <a:ea typeface="+mn-ea"/>
                <a:cs typeface="+mn-cs"/>
              </a:rPr>
              <a:t>What pilots/ATC/wx person see are all different pictures of the same weather conditions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54941"/>
            <a:ext cx="6019800" cy="356594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676400"/>
            <a:ext cx="4267200" cy="443619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423" y="954941"/>
            <a:ext cx="5886713" cy="4094284"/>
          </a:xfrm>
          <a:prstGeom prst="rect">
            <a:avLst/>
          </a:prstGeom>
        </p:spPr>
      </p:pic>
    </p:spTree>
    <p:extLst>
      <p:ext uri="{BB962C8B-B14F-4D97-AF65-F5344CB8AC3E}">
        <p14:creationId xmlns:p14="http://schemas.microsoft.com/office/powerpoint/2010/main" val="1391227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Looking Straight Ahead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99" y="1070429"/>
            <a:ext cx="6628551" cy="4953000"/>
          </a:xfrm>
          <a:prstGeom prst="rect">
            <a:avLst/>
          </a:prstGeom>
        </p:spPr>
      </p:pic>
    </p:spTree>
    <p:extLst>
      <p:ext uri="{BB962C8B-B14F-4D97-AF65-F5344CB8AC3E}">
        <p14:creationId xmlns:p14="http://schemas.microsoft.com/office/powerpoint/2010/main" val="369300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Looking Down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14" y="1095374"/>
            <a:ext cx="6692286" cy="5000625"/>
          </a:xfrm>
          <a:prstGeom prst="rect">
            <a:avLst/>
          </a:prstGeom>
        </p:spPr>
      </p:pic>
    </p:spTree>
    <p:extLst>
      <p:ext uri="{BB962C8B-B14F-4D97-AF65-F5344CB8AC3E}">
        <p14:creationId xmlns:p14="http://schemas.microsoft.com/office/powerpoint/2010/main" val="1192885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3D Modeling in Google Earth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36011"/>
            <a:ext cx="8086617" cy="5001341"/>
          </a:xfrm>
          <a:prstGeom prst="rect">
            <a:avLst/>
          </a:prstGeom>
        </p:spPr>
      </p:pic>
    </p:spTree>
    <p:extLst>
      <p:ext uri="{BB962C8B-B14F-4D97-AF65-F5344CB8AC3E}">
        <p14:creationId xmlns:p14="http://schemas.microsoft.com/office/powerpoint/2010/main" val="4254038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ERAM 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04900"/>
            <a:ext cx="6553200" cy="4914900"/>
          </a:xfrm>
          <a:prstGeom prst="rect">
            <a:avLst/>
          </a:prstGeom>
        </p:spPr>
      </p:pic>
    </p:spTree>
    <p:extLst>
      <p:ext uri="{BB962C8B-B14F-4D97-AF65-F5344CB8AC3E}">
        <p14:creationId xmlns:p14="http://schemas.microsoft.com/office/powerpoint/2010/main" val="514469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NEXRAD View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8" y="1066800"/>
            <a:ext cx="8019469" cy="4953000"/>
          </a:xfrm>
          <a:prstGeom prst="rect">
            <a:avLst/>
          </a:prstGeom>
        </p:spPr>
      </p:pic>
    </p:spTree>
    <p:extLst>
      <p:ext uri="{BB962C8B-B14F-4D97-AF65-F5344CB8AC3E}">
        <p14:creationId xmlns:p14="http://schemas.microsoft.com/office/powerpoint/2010/main" val="3410086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52400"/>
            <a:ext cx="7315200" cy="1066800"/>
          </a:xfrm>
        </p:spPr>
        <p:txBody>
          <a:bodyPr>
            <a:normAutofit/>
          </a:bodyPr>
          <a:lstStyle/>
          <a:p>
            <a:r>
              <a:rPr lang="en-US" dirty="0"/>
              <a:t>Out the Window</a:t>
            </a:r>
          </a:p>
        </p:txBody>
      </p:sp>
      <p:pic>
        <p:nvPicPr>
          <p:cNvPr id="6" name="TRW 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97857"/>
            <a:ext cx="8115300" cy="4572000"/>
          </a:xfrm>
          <a:prstGeom prst="rect">
            <a:avLst/>
          </a:prstGeom>
        </p:spPr>
      </p:pic>
    </p:spTree>
    <p:extLst>
      <p:ext uri="{BB962C8B-B14F-4D97-AF65-F5344CB8AC3E}">
        <p14:creationId xmlns:p14="http://schemas.microsoft.com/office/powerpoint/2010/main" val="3239273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AutoShape 25">
            <a:extLst>
              <a:ext uri="{FF2B5EF4-FFF2-40B4-BE49-F238E27FC236}">
                <a16:creationId xmlns:a16="http://schemas.microsoft.com/office/drawing/2014/main" id="{C967FB0A-EC6D-405E-9B2E-050F9C386B3B}"/>
              </a:ext>
            </a:extLst>
          </p:cNvPr>
          <p:cNvCxnSpPr>
            <a:cxnSpLocks noChangeShapeType="1"/>
          </p:cNvCxnSpPr>
          <p:nvPr/>
        </p:nvCxnSpPr>
        <p:spPr bwMode="auto">
          <a:xfrm flipH="1" flipV="1">
            <a:off x="3333747" y="5172977"/>
            <a:ext cx="1390653" cy="773718"/>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0" name="AutoShape 25">
            <a:extLst>
              <a:ext uri="{FF2B5EF4-FFF2-40B4-BE49-F238E27FC236}">
                <a16:creationId xmlns:a16="http://schemas.microsoft.com/office/drawing/2014/main" id="{0D553120-6EB4-45E0-9C47-66C395A5E687}"/>
              </a:ext>
            </a:extLst>
          </p:cNvPr>
          <p:cNvCxnSpPr>
            <a:cxnSpLocks noChangeShapeType="1"/>
          </p:cNvCxnSpPr>
          <p:nvPr/>
        </p:nvCxnSpPr>
        <p:spPr bwMode="auto">
          <a:xfrm>
            <a:off x="5105400" y="2362200"/>
            <a:ext cx="834567" cy="4572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571499" y="24063"/>
            <a:ext cx="8001000" cy="1066800"/>
          </a:xfrm>
        </p:spPr>
        <p:txBody>
          <a:bodyPr>
            <a:normAutofit/>
          </a:bodyPr>
          <a:lstStyle/>
          <a:p>
            <a:pPr algn="ctr"/>
            <a:r>
              <a:rPr lang="en-US" dirty="0"/>
              <a:t>Weather Resources for Aviation</a:t>
            </a:r>
          </a:p>
        </p:txBody>
      </p:sp>
      <p:sp>
        <p:nvSpPr>
          <p:cNvPr id="3" name="Content Placeholder 2">
            <a:extLst>
              <a:ext uri="{FF2B5EF4-FFF2-40B4-BE49-F238E27FC236}">
                <a16:creationId xmlns:a16="http://schemas.microsoft.com/office/drawing/2014/main" id="{5D62175C-6E52-44FE-BA46-FCD6F67B1996}"/>
              </a:ext>
            </a:extLst>
          </p:cNvPr>
          <p:cNvSpPr>
            <a:spLocks noGrp="1"/>
          </p:cNvSpPr>
          <p:nvPr>
            <p:ph idx="1"/>
          </p:nvPr>
        </p:nvSpPr>
        <p:spPr>
          <a:xfrm>
            <a:off x="914399" y="762000"/>
            <a:ext cx="7315200" cy="4191000"/>
          </a:xfrm>
        </p:spPr>
        <p:txBody>
          <a:bodyPr/>
          <a:lstStyle/>
          <a:p>
            <a:pPr marL="0" indent="0">
              <a:buNone/>
            </a:pPr>
            <a:r>
              <a:rPr lang="en-US" dirty="0"/>
              <a:t>Start off with larger scale then go to proposed route scale</a:t>
            </a:r>
          </a:p>
        </p:txBody>
      </p:sp>
      <p:pic>
        <p:nvPicPr>
          <p:cNvPr id="5" name="Picture 4">
            <a:extLst>
              <a:ext uri="{FF2B5EF4-FFF2-40B4-BE49-F238E27FC236}">
                <a16:creationId xmlns:a16="http://schemas.microsoft.com/office/drawing/2014/main" id="{CF042A88-1133-4E54-A60B-6DD0E33331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2810" y="2667000"/>
            <a:ext cx="2258377" cy="2446576"/>
          </a:xfrm>
          <a:prstGeom prst="rect">
            <a:avLst/>
          </a:prstGeom>
        </p:spPr>
      </p:pic>
      <p:sp>
        <p:nvSpPr>
          <p:cNvPr id="7" name="Text Box 118">
            <a:extLst>
              <a:ext uri="{FF2B5EF4-FFF2-40B4-BE49-F238E27FC236}">
                <a16:creationId xmlns:a16="http://schemas.microsoft.com/office/drawing/2014/main" id="{4F28D4B6-CB97-4D0D-AB25-C43EC55AAAE6}"/>
              </a:ext>
            </a:extLst>
          </p:cNvPr>
          <p:cNvSpPr txBox="1">
            <a:spLocks noChangeArrowheads="1"/>
          </p:cNvSpPr>
          <p:nvPr/>
        </p:nvSpPr>
        <p:spPr bwMode="auto">
          <a:xfrm>
            <a:off x="3333747" y="2104123"/>
            <a:ext cx="2476502" cy="342900"/>
          </a:xfrm>
          <a:prstGeom prst="rect">
            <a:avLst/>
          </a:prstGeom>
          <a:solidFill>
            <a:schemeClr val="bg1">
              <a:lumMod val="100000"/>
              <a:lumOff val="0"/>
            </a:schemeClr>
          </a:solidFill>
          <a:ln w="57150">
            <a:solidFill>
              <a:srgbClr val="FF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600" b="1" dirty="0">
                <a:latin typeface="Times New Roman"/>
                <a:ea typeface="Times New Roman"/>
              </a:rPr>
              <a:t>Large Weather maps</a:t>
            </a:r>
            <a:endParaRPr lang="en-US" sz="1600" b="1" dirty="0">
              <a:effectLst/>
              <a:latin typeface="Times New Roman"/>
              <a:ea typeface="Times New Roman"/>
            </a:endParaRPr>
          </a:p>
        </p:txBody>
      </p:sp>
      <p:sp>
        <p:nvSpPr>
          <p:cNvPr id="8" name="Text Box 118">
            <a:extLst>
              <a:ext uri="{FF2B5EF4-FFF2-40B4-BE49-F238E27FC236}">
                <a16:creationId xmlns:a16="http://schemas.microsoft.com/office/drawing/2014/main" id="{CF7BF336-1CFB-4314-9588-067847A76C25}"/>
              </a:ext>
            </a:extLst>
          </p:cNvPr>
          <p:cNvSpPr txBox="1">
            <a:spLocks noChangeArrowheads="1"/>
          </p:cNvSpPr>
          <p:nvPr/>
        </p:nvSpPr>
        <p:spPr bwMode="auto">
          <a:xfrm>
            <a:off x="3267071" y="5753100"/>
            <a:ext cx="2752729" cy="342900"/>
          </a:xfrm>
          <a:prstGeom prst="rect">
            <a:avLst/>
          </a:prstGeom>
          <a:solidFill>
            <a:schemeClr val="bg1">
              <a:lumMod val="100000"/>
              <a:lumOff val="0"/>
            </a:schemeClr>
          </a:solidFill>
          <a:ln w="57150">
            <a:solidFill>
              <a:srgbClr val="FF000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600" b="1" dirty="0">
                <a:latin typeface="Times New Roman"/>
                <a:ea typeface="Times New Roman"/>
              </a:rPr>
              <a:t>Route of flight scale weather</a:t>
            </a:r>
            <a:endParaRPr lang="en-US" sz="1600" b="1" dirty="0">
              <a:effectLst/>
              <a:latin typeface="Times New Roman"/>
              <a:ea typeface="Times New Roman"/>
            </a:endParaRPr>
          </a:p>
        </p:txBody>
      </p:sp>
      <p:pic>
        <p:nvPicPr>
          <p:cNvPr id="9" name="Picture 8">
            <a:extLst>
              <a:ext uri="{FF2B5EF4-FFF2-40B4-BE49-F238E27FC236}">
                <a16:creationId xmlns:a16="http://schemas.microsoft.com/office/drawing/2014/main" id="{95BE5EF5-DB28-4281-81D4-8E506CDBE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967" y="1916762"/>
            <a:ext cx="3204033" cy="3204033"/>
          </a:xfrm>
          <a:prstGeom prst="rect">
            <a:avLst/>
          </a:prstGeom>
        </p:spPr>
      </p:pic>
      <p:pic>
        <p:nvPicPr>
          <p:cNvPr id="6" name="Picture 5">
            <a:extLst>
              <a:ext uri="{FF2B5EF4-FFF2-40B4-BE49-F238E27FC236}">
                <a16:creationId xmlns:a16="http://schemas.microsoft.com/office/drawing/2014/main" id="{42DE790C-80F3-42EF-90F3-A7E9C1191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9967" y="2605284"/>
            <a:ext cx="3204033" cy="2175887"/>
          </a:xfrm>
          <a:prstGeom prst="rect">
            <a:avLst/>
          </a:prstGeom>
        </p:spPr>
      </p:pic>
      <p:pic>
        <p:nvPicPr>
          <p:cNvPr id="11" name="Picture 10">
            <a:extLst>
              <a:ext uri="{FF2B5EF4-FFF2-40B4-BE49-F238E27FC236}">
                <a16:creationId xmlns:a16="http://schemas.microsoft.com/office/drawing/2014/main" id="{A384C21B-1BF0-4395-BBA7-73F5547CF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76600"/>
            <a:ext cx="3281011" cy="2308860"/>
          </a:xfrm>
          <a:prstGeom prst="rect">
            <a:avLst/>
          </a:prstGeom>
        </p:spPr>
      </p:pic>
      <p:sp>
        <p:nvSpPr>
          <p:cNvPr id="14" name="Title 1">
            <a:extLst>
              <a:ext uri="{FF2B5EF4-FFF2-40B4-BE49-F238E27FC236}">
                <a16:creationId xmlns:a16="http://schemas.microsoft.com/office/drawing/2014/main" id="{C69382E3-4E9D-42E5-AFC1-47CD83CCAAEE}"/>
              </a:ext>
            </a:extLst>
          </p:cNvPr>
          <p:cNvSpPr txBox="1">
            <a:spLocks/>
          </p:cNvSpPr>
          <p:nvPr/>
        </p:nvSpPr>
        <p:spPr>
          <a:xfrm>
            <a:off x="-4813" y="-10226"/>
            <a:ext cx="9144000" cy="1394322"/>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t>Call: </a:t>
            </a:r>
            <a:r>
              <a:rPr lang="en-US" dirty="0">
                <a:effectLst/>
              </a:rPr>
              <a:t>1-800-WXBRIEF</a:t>
            </a:r>
          </a:p>
          <a:p>
            <a:pPr algn="ctr" fontAlgn="auto">
              <a:spcAft>
                <a:spcPts val="0"/>
              </a:spcAft>
            </a:pPr>
            <a:r>
              <a:rPr lang="en-US" dirty="0">
                <a:hlinkClick r:id="rId7"/>
              </a:rPr>
              <a:t>https://www.1800wxbrief.com/</a:t>
            </a:r>
            <a:r>
              <a:rPr lang="en-US" dirty="0"/>
              <a:t> </a:t>
            </a:r>
          </a:p>
        </p:txBody>
      </p:sp>
    </p:spTree>
    <p:extLst>
      <p:ext uri="{BB962C8B-B14F-4D97-AF65-F5344CB8AC3E}">
        <p14:creationId xmlns:p14="http://schemas.microsoft.com/office/powerpoint/2010/main" val="281363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2303"/>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https://aviationweather.gov/progchart/sfc</a:t>
            </a:r>
            <a:r>
              <a:rPr lang="en-US" dirty="0"/>
              <a:t> </a:t>
            </a:r>
          </a:p>
        </p:txBody>
      </p:sp>
      <p:pic>
        <p:nvPicPr>
          <p:cNvPr id="5" name="Picture 4">
            <a:extLst>
              <a:ext uri="{FF2B5EF4-FFF2-40B4-BE49-F238E27FC236}">
                <a16:creationId xmlns:a16="http://schemas.microsoft.com/office/drawing/2014/main" id="{EC1FA531-05FF-420A-810D-1B231A5D6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003" y="877255"/>
            <a:ext cx="6245994" cy="5980745"/>
          </a:xfrm>
          <a:prstGeom prst="rect">
            <a:avLst/>
          </a:prstGeom>
        </p:spPr>
      </p:pic>
      <p:pic>
        <p:nvPicPr>
          <p:cNvPr id="10" name="Picture 9">
            <a:extLst>
              <a:ext uri="{FF2B5EF4-FFF2-40B4-BE49-F238E27FC236}">
                <a16:creationId xmlns:a16="http://schemas.microsoft.com/office/drawing/2014/main" id="{B8FB4BC1-1F2B-4B68-BB8B-22DE42F47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003" y="877255"/>
            <a:ext cx="6245994" cy="5983048"/>
          </a:xfrm>
          <a:prstGeom prst="rect">
            <a:avLst/>
          </a:prstGeom>
        </p:spPr>
      </p:pic>
    </p:spTree>
    <p:extLst>
      <p:ext uri="{BB962C8B-B14F-4D97-AF65-F5344CB8AC3E}">
        <p14:creationId xmlns:p14="http://schemas.microsoft.com/office/powerpoint/2010/main" val="37273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0"/>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https://aviationweather.gov/briefing</a:t>
            </a:r>
            <a:r>
              <a:rPr lang="en-US" dirty="0"/>
              <a:t> </a:t>
            </a:r>
          </a:p>
        </p:txBody>
      </p:sp>
      <p:pic>
        <p:nvPicPr>
          <p:cNvPr id="9" name="Picture 8">
            <a:extLst>
              <a:ext uri="{FF2B5EF4-FFF2-40B4-BE49-F238E27FC236}">
                <a16:creationId xmlns:a16="http://schemas.microsoft.com/office/drawing/2014/main" id="{7B5D0EB5-F234-47E3-AAAD-1F7E3336F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 y="825483"/>
            <a:ext cx="4943688" cy="6032517"/>
          </a:xfrm>
          <a:prstGeom prst="rect">
            <a:avLst/>
          </a:prstGeom>
        </p:spPr>
      </p:pic>
      <p:pic>
        <p:nvPicPr>
          <p:cNvPr id="12" name="Picture 11">
            <a:extLst>
              <a:ext uri="{FF2B5EF4-FFF2-40B4-BE49-F238E27FC236}">
                <a16:creationId xmlns:a16="http://schemas.microsoft.com/office/drawing/2014/main" id="{B16994CC-65C5-4AA9-87AA-9099D824B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844" y="1066800"/>
            <a:ext cx="4915155" cy="5791199"/>
          </a:xfrm>
          <a:prstGeom prst="rect">
            <a:avLst/>
          </a:prstGeom>
        </p:spPr>
      </p:pic>
      <p:pic>
        <p:nvPicPr>
          <p:cNvPr id="4" name="Picture 3">
            <a:extLst>
              <a:ext uri="{FF2B5EF4-FFF2-40B4-BE49-F238E27FC236}">
                <a16:creationId xmlns:a16="http://schemas.microsoft.com/office/drawing/2014/main" id="{DFEF6E36-0DFD-446E-A148-3A13ABFFC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7420" y="685800"/>
            <a:ext cx="4596580" cy="4370981"/>
          </a:xfrm>
          <a:prstGeom prst="rect">
            <a:avLst/>
          </a:prstGeom>
        </p:spPr>
      </p:pic>
      <p:cxnSp>
        <p:nvCxnSpPr>
          <p:cNvPr id="6" name="Straight Arrow Connector 5">
            <a:extLst>
              <a:ext uri="{FF2B5EF4-FFF2-40B4-BE49-F238E27FC236}">
                <a16:creationId xmlns:a16="http://schemas.microsoft.com/office/drawing/2014/main" id="{9216E07B-E154-459E-9FAB-63FE8B1B5806}"/>
              </a:ext>
            </a:extLst>
          </p:cNvPr>
          <p:cNvCxnSpPr>
            <a:cxnSpLocks/>
          </p:cNvCxnSpPr>
          <p:nvPr/>
        </p:nvCxnSpPr>
        <p:spPr>
          <a:xfrm flipV="1">
            <a:off x="1905000" y="2590800"/>
            <a:ext cx="3038688" cy="152400"/>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4181C3C-9A95-4145-B871-422B18A3A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493" y="1896294"/>
            <a:ext cx="4321849" cy="4961706"/>
          </a:xfrm>
          <a:prstGeom prst="rect">
            <a:avLst/>
          </a:prstGeom>
        </p:spPr>
      </p:pic>
      <p:cxnSp>
        <p:nvCxnSpPr>
          <p:cNvPr id="13" name="Straight Arrow Connector 12">
            <a:extLst>
              <a:ext uri="{FF2B5EF4-FFF2-40B4-BE49-F238E27FC236}">
                <a16:creationId xmlns:a16="http://schemas.microsoft.com/office/drawing/2014/main" id="{12EFBE15-FE96-4DB6-9893-5A5135187B70}"/>
              </a:ext>
            </a:extLst>
          </p:cNvPr>
          <p:cNvCxnSpPr>
            <a:cxnSpLocks/>
          </p:cNvCxnSpPr>
          <p:nvPr/>
        </p:nvCxnSpPr>
        <p:spPr>
          <a:xfrm>
            <a:off x="1798055" y="3077503"/>
            <a:ext cx="3726444" cy="789118"/>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6D11606-699F-45A1-9274-E62CCA1E0C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714" y="-4012"/>
            <a:ext cx="6381286" cy="5334000"/>
          </a:xfrm>
          <a:prstGeom prst="rect">
            <a:avLst/>
          </a:prstGeom>
        </p:spPr>
      </p:pic>
      <p:cxnSp>
        <p:nvCxnSpPr>
          <p:cNvPr id="17" name="Straight Arrow Connector 16">
            <a:extLst>
              <a:ext uri="{FF2B5EF4-FFF2-40B4-BE49-F238E27FC236}">
                <a16:creationId xmlns:a16="http://schemas.microsoft.com/office/drawing/2014/main" id="{0E581946-E96C-4F8E-B50B-48BFF28FBCA0}"/>
              </a:ext>
            </a:extLst>
          </p:cNvPr>
          <p:cNvCxnSpPr>
            <a:cxnSpLocks/>
          </p:cNvCxnSpPr>
          <p:nvPr/>
        </p:nvCxnSpPr>
        <p:spPr>
          <a:xfrm flipV="1">
            <a:off x="1776398" y="3429000"/>
            <a:ext cx="986316" cy="17966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E1DA35B-C8E3-40B0-A53E-060C21CE62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4371" y="-21584"/>
            <a:ext cx="6359629" cy="4898384"/>
          </a:xfrm>
          <a:prstGeom prst="rect">
            <a:avLst/>
          </a:prstGeom>
        </p:spPr>
      </p:pic>
      <p:pic>
        <p:nvPicPr>
          <p:cNvPr id="24" name="Picture 23">
            <a:extLst>
              <a:ext uri="{FF2B5EF4-FFF2-40B4-BE49-F238E27FC236}">
                <a16:creationId xmlns:a16="http://schemas.microsoft.com/office/drawing/2014/main" id="{EC631E15-4A0A-498B-8871-92503AFE40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3037" y="-21584"/>
            <a:ext cx="7391902" cy="6858000"/>
          </a:xfrm>
          <a:prstGeom prst="rect">
            <a:avLst/>
          </a:prstGeom>
        </p:spPr>
      </p:pic>
      <p:cxnSp>
        <p:nvCxnSpPr>
          <p:cNvPr id="25" name="Straight Arrow Connector 24">
            <a:extLst>
              <a:ext uri="{FF2B5EF4-FFF2-40B4-BE49-F238E27FC236}">
                <a16:creationId xmlns:a16="http://schemas.microsoft.com/office/drawing/2014/main" id="{74FD70D4-A89B-46C6-85AE-36E0E99D8D47}"/>
              </a:ext>
            </a:extLst>
          </p:cNvPr>
          <p:cNvCxnSpPr>
            <a:cxnSpLocks/>
          </p:cNvCxnSpPr>
          <p:nvPr/>
        </p:nvCxnSpPr>
        <p:spPr>
          <a:xfrm flipV="1">
            <a:off x="1547320" y="3960165"/>
            <a:ext cx="892440" cy="50150"/>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0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8E0CC-8BC2-4BF8-B682-028574E4F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6"/>
            <a:ext cx="9144000" cy="6851487"/>
          </a:xfrm>
          <a:prstGeom prst="rect">
            <a:avLst/>
          </a:prstGeom>
        </p:spPr>
      </p:pic>
    </p:spTree>
    <p:extLst>
      <p:ext uri="{BB962C8B-B14F-4D97-AF65-F5344CB8AC3E}">
        <p14:creationId xmlns:p14="http://schemas.microsoft.com/office/powerpoint/2010/main" val="42165808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0"/>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https://aviationweather.gov/briefing</a:t>
            </a:r>
            <a:r>
              <a:rPr lang="en-US" dirty="0"/>
              <a:t> </a:t>
            </a:r>
          </a:p>
        </p:txBody>
      </p:sp>
      <p:pic>
        <p:nvPicPr>
          <p:cNvPr id="9" name="Picture 8">
            <a:extLst>
              <a:ext uri="{FF2B5EF4-FFF2-40B4-BE49-F238E27FC236}">
                <a16:creationId xmlns:a16="http://schemas.microsoft.com/office/drawing/2014/main" id="{7B5D0EB5-F234-47E3-AAAD-1F7E3336F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494"/>
            <a:ext cx="4943688" cy="6032517"/>
          </a:xfrm>
          <a:prstGeom prst="rect">
            <a:avLst/>
          </a:prstGeom>
        </p:spPr>
      </p:pic>
      <p:pic>
        <p:nvPicPr>
          <p:cNvPr id="12" name="Picture 11">
            <a:extLst>
              <a:ext uri="{FF2B5EF4-FFF2-40B4-BE49-F238E27FC236}">
                <a16:creationId xmlns:a16="http://schemas.microsoft.com/office/drawing/2014/main" id="{B16994CC-65C5-4AA9-87AA-9099D824B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844" y="1066800"/>
            <a:ext cx="4915155" cy="5791199"/>
          </a:xfrm>
          <a:prstGeom prst="rect">
            <a:avLst/>
          </a:prstGeom>
        </p:spPr>
      </p:pic>
      <p:sp>
        <p:nvSpPr>
          <p:cNvPr id="3" name="Oval 2">
            <a:extLst>
              <a:ext uri="{FF2B5EF4-FFF2-40B4-BE49-F238E27FC236}">
                <a16:creationId xmlns:a16="http://schemas.microsoft.com/office/drawing/2014/main" id="{F34E18B8-6B81-45B5-A17B-B17B3990601C}"/>
              </a:ext>
            </a:extLst>
          </p:cNvPr>
          <p:cNvSpPr/>
          <p:nvPr/>
        </p:nvSpPr>
        <p:spPr>
          <a:xfrm>
            <a:off x="304800" y="4191000"/>
            <a:ext cx="1828800" cy="129540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7CE48EA-BD4A-495A-8C7F-C306CAB81153}"/>
              </a:ext>
            </a:extLst>
          </p:cNvPr>
          <p:cNvSpPr/>
          <p:nvPr/>
        </p:nvSpPr>
        <p:spPr>
          <a:xfrm>
            <a:off x="304800" y="5495106"/>
            <a:ext cx="3657600" cy="65551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1972D18-D6FD-4254-B965-2242ABF8FF38}"/>
              </a:ext>
            </a:extLst>
          </p:cNvPr>
          <p:cNvSpPr/>
          <p:nvPr/>
        </p:nvSpPr>
        <p:spPr>
          <a:xfrm>
            <a:off x="152400" y="5943599"/>
            <a:ext cx="4191000" cy="914399"/>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D95B7B3-3184-4D6C-87D4-45F7E152EFAF}"/>
              </a:ext>
            </a:extLst>
          </p:cNvPr>
          <p:cNvSpPr/>
          <p:nvPr/>
        </p:nvSpPr>
        <p:spPr>
          <a:xfrm>
            <a:off x="6781800" y="1295400"/>
            <a:ext cx="2390732" cy="65551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E15E730-2CE0-455E-A633-BBEC4D30F15B}"/>
              </a:ext>
            </a:extLst>
          </p:cNvPr>
          <p:cNvSpPr/>
          <p:nvPr/>
        </p:nvSpPr>
        <p:spPr>
          <a:xfrm>
            <a:off x="4377891" y="1917878"/>
            <a:ext cx="2390732" cy="977722"/>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4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11"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0"/>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https://aviationweather.gov/briefing</a:t>
            </a:r>
            <a:r>
              <a:rPr lang="en-US" dirty="0"/>
              <a:t> </a:t>
            </a:r>
          </a:p>
        </p:txBody>
      </p:sp>
      <p:pic>
        <p:nvPicPr>
          <p:cNvPr id="9" name="Picture 8">
            <a:extLst>
              <a:ext uri="{FF2B5EF4-FFF2-40B4-BE49-F238E27FC236}">
                <a16:creationId xmlns:a16="http://schemas.microsoft.com/office/drawing/2014/main" id="{7B5D0EB5-F234-47E3-AAAD-1F7E3336F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494"/>
            <a:ext cx="4943688" cy="6032517"/>
          </a:xfrm>
          <a:prstGeom prst="rect">
            <a:avLst/>
          </a:prstGeom>
        </p:spPr>
      </p:pic>
      <p:pic>
        <p:nvPicPr>
          <p:cNvPr id="12" name="Picture 11">
            <a:extLst>
              <a:ext uri="{FF2B5EF4-FFF2-40B4-BE49-F238E27FC236}">
                <a16:creationId xmlns:a16="http://schemas.microsoft.com/office/drawing/2014/main" id="{B16994CC-65C5-4AA9-87AA-9099D824B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844" y="1066800"/>
            <a:ext cx="4915155" cy="5791199"/>
          </a:xfrm>
          <a:prstGeom prst="rect">
            <a:avLst/>
          </a:prstGeom>
        </p:spPr>
      </p:pic>
      <p:sp>
        <p:nvSpPr>
          <p:cNvPr id="6" name="Oval 5">
            <a:extLst>
              <a:ext uri="{FF2B5EF4-FFF2-40B4-BE49-F238E27FC236}">
                <a16:creationId xmlns:a16="http://schemas.microsoft.com/office/drawing/2014/main" id="{68AAA7CD-A7FE-4E3F-8A01-BEF0ED5FCA7E}"/>
              </a:ext>
            </a:extLst>
          </p:cNvPr>
          <p:cNvSpPr/>
          <p:nvPr/>
        </p:nvSpPr>
        <p:spPr>
          <a:xfrm>
            <a:off x="4548739" y="5562600"/>
            <a:ext cx="2390732" cy="655510"/>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B2D57E5-A675-48AB-A3D0-64ECB318F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563"/>
            <a:ext cx="6286500" cy="5437855"/>
          </a:xfrm>
          <a:prstGeom prst="rect">
            <a:avLst/>
          </a:prstGeom>
        </p:spPr>
      </p:pic>
      <p:cxnSp>
        <p:nvCxnSpPr>
          <p:cNvPr id="10" name="Straight Arrow Connector 9">
            <a:extLst>
              <a:ext uri="{FF2B5EF4-FFF2-40B4-BE49-F238E27FC236}">
                <a16:creationId xmlns:a16="http://schemas.microsoft.com/office/drawing/2014/main" id="{52F2FD82-AB34-4140-AFFB-1FD52BAF0197}"/>
              </a:ext>
            </a:extLst>
          </p:cNvPr>
          <p:cNvCxnSpPr>
            <a:cxnSpLocks/>
          </p:cNvCxnSpPr>
          <p:nvPr/>
        </p:nvCxnSpPr>
        <p:spPr>
          <a:xfrm flipH="1" flipV="1">
            <a:off x="4343400" y="4191000"/>
            <a:ext cx="1524000" cy="1217293"/>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A01C7C4-03DC-4827-8AA9-775B743467E0}"/>
              </a:ext>
            </a:extLst>
          </p:cNvPr>
          <p:cNvSpPr txBox="1">
            <a:spLocks/>
          </p:cNvSpPr>
          <p:nvPr/>
        </p:nvSpPr>
        <p:spPr>
          <a:xfrm>
            <a:off x="-1" y="-31168"/>
            <a:ext cx="9144000" cy="860662"/>
          </a:xfrm>
          <a:prstGeom prst="rect">
            <a:avLst/>
          </a:prstGeom>
          <a:solidFill>
            <a:schemeClr val="accent2"/>
          </a:solidFill>
        </p:spPr>
        <p:txBody>
          <a:bodyPr vert="horz" lIns="91440" tIns="45720" rIns="91440" bIns="45720" rtlCol="0" anchor="t" anchorCtr="0">
            <a:normAutofit fontScale="75000" lnSpcReduction="2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6"/>
              </a:rPr>
              <a:t>https://www.weather.gov/zlc/</a:t>
            </a:r>
            <a:endParaRPr lang="en-US" dirty="0"/>
          </a:p>
          <a:p>
            <a:pPr algn="ctr" fontAlgn="auto">
              <a:spcAft>
                <a:spcPts val="0"/>
              </a:spcAft>
            </a:pPr>
            <a:r>
              <a:rPr lang="en-US" dirty="0"/>
              <a:t>Weather Story for the day…</a:t>
            </a:r>
          </a:p>
        </p:txBody>
      </p:sp>
      <p:pic>
        <p:nvPicPr>
          <p:cNvPr id="4" name="Picture 3">
            <a:extLst>
              <a:ext uri="{FF2B5EF4-FFF2-40B4-BE49-F238E27FC236}">
                <a16:creationId xmlns:a16="http://schemas.microsoft.com/office/drawing/2014/main" id="{ED59B576-FEAC-4E4D-8330-50EA7CA996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799" y="779703"/>
            <a:ext cx="7475880" cy="5890781"/>
          </a:xfrm>
          <a:prstGeom prst="rect">
            <a:avLst/>
          </a:prstGeom>
        </p:spPr>
      </p:pic>
      <p:sp>
        <p:nvSpPr>
          <p:cNvPr id="13" name="Title 1">
            <a:extLst>
              <a:ext uri="{FF2B5EF4-FFF2-40B4-BE49-F238E27FC236}">
                <a16:creationId xmlns:a16="http://schemas.microsoft.com/office/drawing/2014/main" id="{25F35A6C-6F5E-45A0-B6C5-5DEE224602BA}"/>
              </a:ext>
            </a:extLst>
          </p:cNvPr>
          <p:cNvSpPr txBox="1">
            <a:spLocks/>
          </p:cNvSpPr>
          <p:nvPr/>
        </p:nvSpPr>
        <p:spPr>
          <a:xfrm>
            <a:off x="0" y="5999343"/>
            <a:ext cx="9144000" cy="860662"/>
          </a:xfrm>
          <a:prstGeom prst="rect">
            <a:avLst/>
          </a:prstGeom>
          <a:solidFill>
            <a:srgbClr val="00B050"/>
          </a:solidFill>
        </p:spPr>
        <p:txBody>
          <a:bodyPr vert="horz" lIns="91440" tIns="45720" rIns="91440" bIns="45720" rtlCol="0" anchor="t" anchorCtr="0">
            <a:normAutofit fontScale="67500" lnSpcReduction="2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solidFill>
                  <a:schemeClr val="tx1"/>
                </a:solidFill>
              </a:rPr>
              <a:t>On Twitter  @NWSCWSUZLC, @NWSCWSUZOA, @NWSCWSUZSE, @NWSCWSUZAB and Facebook</a:t>
            </a:r>
          </a:p>
        </p:txBody>
      </p:sp>
    </p:spTree>
    <p:extLst>
      <p:ext uri="{BB962C8B-B14F-4D97-AF65-F5344CB8AC3E}">
        <p14:creationId xmlns:p14="http://schemas.microsoft.com/office/powerpoint/2010/main" val="7864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3" name="Content Placeholder 2">
            <a:extLst>
              <a:ext uri="{FF2B5EF4-FFF2-40B4-BE49-F238E27FC236}">
                <a16:creationId xmlns:a16="http://schemas.microsoft.com/office/drawing/2014/main" id="{5D62175C-6E52-44FE-BA46-FCD6F67B1996}"/>
              </a:ext>
            </a:extLst>
          </p:cNvPr>
          <p:cNvSpPr>
            <a:spLocks noGrp="1"/>
          </p:cNvSpPr>
          <p:nvPr>
            <p:ph idx="1"/>
          </p:nvPr>
        </p:nvSpPr>
        <p:spPr>
          <a:xfrm>
            <a:off x="914400" y="762000"/>
            <a:ext cx="7315200" cy="4191000"/>
          </a:xfrm>
        </p:spPr>
        <p:txBody>
          <a:bodyPr>
            <a:normAutofit/>
          </a:bodyPr>
          <a:lstStyle/>
          <a:p>
            <a:pPr marL="0" indent="0">
              <a:buNone/>
            </a:pPr>
            <a:r>
              <a:rPr lang="en-US" dirty="0"/>
              <a:t>Surface observations</a:t>
            </a:r>
          </a:p>
          <a:p>
            <a:pPr marL="0" indent="0">
              <a:buNone/>
            </a:pPr>
            <a:r>
              <a:rPr lang="en-US" dirty="0"/>
              <a:t>ASOS/AWOS/AFSS, etc…</a:t>
            </a:r>
          </a:p>
        </p:txBody>
      </p:sp>
      <p:sp>
        <p:nvSpPr>
          <p:cNvPr id="4" name="TextBox 4">
            <a:extLst>
              <a:ext uri="{FF2B5EF4-FFF2-40B4-BE49-F238E27FC236}">
                <a16:creationId xmlns:a16="http://schemas.microsoft.com/office/drawing/2014/main" id="{6CA55A84-E4C2-4B55-BD59-A1D4D8B80AAA}"/>
              </a:ext>
            </a:extLst>
          </p:cNvPr>
          <p:cNvSpPr txBox="1">
            <a:spLocks noChangeArrowheads="1"/>
          </p:cNvSpPr>
          <p:nvPr/>
        </p:nvSpPr>
        <p:spPr bwMode="auto">
          <a:xfrm>
            <a:off x="12032" y="2209800"/>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solidFill>
                  <a:srgbClr val="FFFF00"/>
                </a:solidFill>
              </a:rPr>
              <a:t>KSGH 221456Z AUTO 04004KT 7SM TSRA BKN015 BKN020 OVC033 25/22 A3007 RMK AO2 LTG DSNT ALQDS TSB01RAB53 SLP175 P0000 6//// T02500222 53005=</a:t>
            </a:r>
            <a:endParaRPr lang="en-US" dirty="0">
              <a:solidFill>
                <a:srgbClr val="FFFF00"/>
              </a:solidFill>
            </a:endParaRPr>
          </a:p>
          <a:p>
            <a:pPr marL="0" indent="0">
              <a:buNone/>
            </a:pPr>
            <a:endParaRPr lang="en-US" dirty="0">
              <a:solidFill>
                <a:srgbClr val="FFFF00"/>
              </a:solidFill>
            </a:endParaRPr>
          </a:p>
          <a:p>
            <a:pPr marL="0" indent="0">
              <a:buNone/>
            </a:pPr>
            <a:endParaRPr lang="en-US" dirty="0">
              <a:solidFill>
                <a:srgbClr val="FFFF00"/>
              </a:solidFill>
            </a:endParaRPr>
          </a:p>
        </p:txBody>
      </p:sp>
      <p:sp>
        <p:nvSpPr>
          <p:cNvPr id="5" name="TextBox 4">
            <a:extLst>
              <a:ext uri="{FF2B5EF4-FFF2-40B4-BE49-F238E27FC236}">
                <a16:creationId xmlns:a16="http://schemas.microsoft.com/office/drawing/2014/main" id="{C5C8A028-C21D-4841-96E3-8791B1DB7EB2}"/>
              </a:ext>
            </a:extLst>
          </p:cNvPr>
          <p:cNvSpPr txBox="1">
            <a:spLocks noChangeArrowheads="1"/>
          </p:cNvSpPr>
          <p:nvPr/>
        </p:nvSpPr>
        <p:spPr bwMode="auto">
          <a:xfrm>
            <a:off x="20053" y="365760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solidFill>
                  <a:srgbClr val="FFFF00"/>
                </a:solidFill>
              </a:rPr>
              <a:t>SPECI KRDU 291709Z 00000KT 1SM R09R/P6000FT BR BCFG OVC005 14/14 A3030 RMK AO2 SFC VIS 3 T01390139=</a:t>
            </a:r>
          </a:p>
          <a:p>
            <a:pPr marL="0" indent="0">
              <a:buNone/>
            </a:pPr>
            <a:endParaRPr lang="en-US" b="1" i="1" dirty="0">
              <a:solidFill>
                <a:srgbClr val="FFFF00"/>
              </a:solidFill>
            </a:endParaRPr>
          </a:p>
          <a:p>
            <a:pPr marL="0" indent="0">
              <a:buNone/>
            </a:pPr>
            <a:endParaRPr lang="en-US" b="1" i="1" dirty="0">
              <a:solidFill>
                <a:srgbClr val="FFFF00"/>
              </a:solidFill>
            </a:endParaRPr>
          </a:p>
        </p:txBody>
      </p:sp>
    </p:spTree>
    <p:extLst>
      <p:ext uri="{BB962C8B-B14F-4D97-AF65-F5344CB8AC3E}">
        <p14:creationId xmlns:p14="http://schemas.microsoft.com/office/powerpoint/2010/main" val="39777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C8DE7D-2556-46C5-AAF2-F7B768CC038F}"/>
              </a:ext>
            </a:extLst>
          </p:cNvPr>
          <p:cNvSpPr txBox="1">
            <a:spLocks/>
          </p:cNvSpPr>
          <p:nvPr/>
        </p:nvSpPr>
        <p:spPr>
          <a:xfrm>
            <a:off x="0" y="2406"/>
            <a:ext cx="9144000" cy="2383784"/>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t>Resources on how to read METARs:</a:t>
            </a:r>
          </a:p>
          <a:p>
            <a:pPr algn="ctr" fontAlgn="auto">
              <a:spcAft>
                <a:spcPts val="0"/>
              </a:spcAft>
            </a:pPr>
            <a:r>
              <a:rPr lang="en-US" dirty="0">
                <a:hlinkClick r:id="rId2"/>
              </a:rPr>
              <a:t>http://www.dixwx.com/wxdecoding.htm</a:t>
            </a:r>
            <a:endParaRPr lang="en-US" dirty="0"/>
          </a:p>
          <a:p>
            <a:pPr algn="ctr" fontAlgn="auto">
              <a:spcAft>
                <a:spcPts val="0"/>
              </a:spcAft>
            </a:pPr>
            <a:r>
              <a:rPr lang="en-US" dirty="0">
                <a:hlinkClick r:id="rId3"/>
              </a:rPr>
              <a:t>http://weather.cod.edu/notes/metar.html</a:t>
            </a:r>
            <a:endParaRPr lang="en-US" dirty="0"/>
          </a:p>
          <a:p>
            <a:pPr algn="ctr" fontAlgn="auto">
              <a:spcAft>
                <a:spcPts val="0"/>
              </a:spcAft>
            </a:pPr>
            <a:endParaRPr lang="en-US" dirty="0"/>
          </a:p>
        </p:txBody>
      </p:sp>
      <p:pic>
        <p:nvPicPr>
          <p:cNvPr id="3" name="Picture 2">
            <a:extLst>
              <a:ext uri="{FF2B5EF4-FFF2-40B4-BE49-F238E27FC236}">
                <a16:creationId xmlns:a16="http://schemas.microsoft.com/office/drawing/2014/main" id="{72329847-2C04-4942-A652-9FC9EFC43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95287"/>
            <a:ext cx="9144000" cy="4341236"/>
          </a:xfrm>
          <a:prstGeom prst="rect">
            <a:avLst/>
          </a:prstGeom>
        </p:spPr>
      </p:pic>
      <p:pic>
        <p:nvPicPr>
          <p:cNvPr id="6" name="Picture 5">
            <a:extLst>
              <a:ext uri="{FF2B5EF4-FFF2-40B4-BE49-F238E27FC236}">
                <a16:creationId xmlns:a16="http://schemas.microsoft.com/office/drawing/2014/main" id="{8D254A7E-D88E-4C7A-A05B-794E20382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900" y="1820432"/>
            <a:ext cx="6934200" cy="5035162"/>
          </a:xfrm>
          <a:prstGeom prst="rect">
            <a:avLst/>
          </a:prstGeom>
        </p:spPr>
      </p:pic>
    </p:spTree>
    <p:extLst>
      <p:ext uri="{BB962C8B-B14F-4D97-AF65-F5344CB8AC3E}">
        <p14:creationId xmlns:p14="http://schemas.microsoft.com/office/powerpoint/2010/main" val="303332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571500" y="0"/>
            <a:ext cx="8001000" cy="1066800"/>
          </a:xfrm>
        </p:spPr>
        <p:txBody>
          <a:bodyPr>
            <a:normAutofit/>
          </a:bodyPr>
          <a:lstStyle/>
          <a:p>
            <a:pPr algn="ctr"/>
            <a:r>
              <a:rPr lang="en-US" dirty="0"/>
              <a:t>Weather Resources for Aviation</a:t>
            </a:r>
          </a:p>
        </p:txBody>
      </p:sp>
      <p:sp>
        <p:nvSpPr>
          <p:cNvPr id="3" name="Content Placeholder 2">
            <a:extLst>
              <a:ext uri="{FF2B5EF4-FFF2-40B4-BE49-F238E27FC236}">
                <a16:creationId xmlns:a16="http://schemas.microsoft.com/office/drawing/2014/main" id="{5D62175C-6E52-44FE-BA46-FCD6F67B1996}"/>
              </a:ext>
            </a:extLst>
          </p:cNvPr>
          <p:cNvSpPr>
            <a:spLocks noGrp="1"/>
          </p:cNvSpPr>
          <p:nvPr>
            <p:ph idx="1"/>
          </p:nvPr>
        </p:nvSpPr>
        <p:spPr>
          <a:xfrm>
            <a:off x="914400" y="762000"/>
            <a:ext cx="7315200" cy="4191000"/>
          </a:xfrm>
        </p:spPr>
        <p:txBody>
          <a:bodyPr/>
          <a:lstStyle/>
          <a:p>
            <a:pPr marL="0" indent="0">
              <a:buNone/>
            </a:pPr>
            <a:r>
              <a:rPr lang="en-US" dirty="0"/>
              <a:t>TAFs</a:t>
            </a:r>
          </a:p>
        </p:txBody>
      </p:sp>
      <p:sp>
        <p:nvSpPr>
          <p:cNvPr id="5" name="Title 1">
            <a:extLst>
              <a:ext uri="{FF2B5EF4-FFF2-40B4-BE49-F238E27FC236}">
                <a16:creationId xmlns:a16="http://schemas.microsoft.com/office/drawing/2014/main" id="{E62091CF-7421-4F68-9B9C-A8720C1149E0}"/>
              </a:ext>
            </a:extLst>
          </p:cNvPr>
          <p:cNvSpPr txBox="1">
            <a:spLocks/>
          </p:cNvSpPr>
          <p:nvPr/>
        </p:nvSpPr>
        <p:spPr>
          <a:xfrm>
            <a:off x="0" y="5791200"/>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https://aviationweather.gov/taf</a:t>
            </a:r>
            <a:r>
              <a:rPr lang="en-US" dirty="0"/>
              <a:t> </a:t>
            </a:r>
            <a:endParaRPr lang="en-US" dirty="0">
              <a:highlight>
                <a:srgbClr val="FFFF00"/>
              </a:highlight>
            </a:endParaRPr>
          </a:p>
        </p:txBody>
      </p:sp>
      <p:pic>
        <p:nvPicPr>
          <p:cNvPr id="8" name="Picture 7">
            <a:extLst>
              <a:ext uri="{FF2B5EF4-FFF2-40B4-BE49-F238E27FC236}">
                <a16:creationId xmlns:a16="http://schemas.microsoft.com/office/drawing/2014/main" id="{42E7366F-6961-454F-B827-C9B727604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484" y="0"/>
            <a:ext cx="6593031" cy="5872336"/>
          </a:xfrm>
          <a:prstGeom prst="rect">
            <a:avLst/>
          </a:prstGeom>
        </p:spPr>
      </p:pic>
      <p:sp>
        <p:nvSpPr>
          <p:cNvPr id="14" name="Title 1">
            <a:extLst>
              <a:ext uri="{FF2B5EF4-FFF2-40B4-BE49-F238E27FC236}">
                <a16:creationId xmlns:a16="http://schemas.microsoft.com/office/drawing/2014/main" id="{B995AB11-9F36-46B7-A6DE-0C287FEC32D8}"/>
              </a:ext>
            </a:extLst>
          </p:cNvPr>
          <p:cNvSpPr txBox="1">
            <a:spLocks/>
          </p:cNvSpPr>
          <p:nvPr/>
        </p:nvSpPr>
        <p:spPr>
          <a:xfrm>
            <a:off x="0" y="1661524"/>
            <a:ext cx="9144000" cy="2619750"/>
          </a:xfrm>
          <a:prstGeom prst="rect">
            <a:avLst/>
          </a:prstGeom>
          <a:solidFill>
            <a:srgbClr val="00B050"/>
          </a:solidFill>
        </p:spPr>
        <p:txBody>
          <a:bodyPr vert="horz" lIns="91440" tIns="45720" rIns="91440" bIns="45720" rtlCol="0" anchor="t" anchorCtr="0">
            <a:normAutofit fontScale="82500" lnSpcReduction="2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t>TAF resources:</a:t>
            </a:r>
          </a:p>
          <a:p>
            <a:pPr algn="ctr" fontAlgn="auto">
              <a:spcAft>
                <a:spcPts val="0"/>
              </a:spcAft>
            </a:pPr>
            <a:endParaRPr lang="en-US" dirty="0"/>
          </a:p>
          <a:p>
            <a:pPr fontAlgn="auto">
              <a:spcAft>
                <a:spcPts val="0"/>
              </a:spcAft>
            </a:pPr>
            <a:r>
              <a:rPr lang="en-US" dirty="0">
                <a:hlinkClick r:id="rId4"/>
              </a:rPr>
              <a:t>http://www.dixwx.com/wxdecoding.htm#taf</a:t>
            </a:r>
            <a:endParaRPr lang="en-US" dirty="0"/>
          </a:p>
          <a:p>
            <a:pPr fontAlgn="auto">
              <a:spcAft>
                <a:spcPts val="0"/>
              </a:spcAft>
            </a:pPr>
            <a:endParaRPr lang="en-US" dirty="0">
              <a:hlinkClick r:id="rId5"/>
            </a:endParaRPr>
          </a:p>
          <a:p>
            <a:pPr fontAlgn="auto">
              <a:spcAft>
                <a:spcPts val="0"/>
              </a:spcAft>
            </a:pPr>
            <a:r>
              <a:rPr lang="en-US" dirty="0">
                <a:hlinkClick r:id="rId5"/>
              </a:rPr>
              <a:t>https://www.weather.gov/media/okx/Aviation/TAF_Card.pdf</a:t>
            </a:r>
            <a:endParaRPr lang="en-US" dirty="0"/>
          </a:p>
          <a:p>
            <a:pPr algn="ctr" fontAlgn="auto">
              <a:spcAft>
                <a:spcPts val="0"/>
              </a:spcAft>
            </a:pPr>
            <a:endParaRPr lang="en-US" dirty="0"/>
          </a:p>
        </p:txBody>
      </p:sp>
    </p:spTree>
    <p:extLst>
      <p:ext uri="{BB962C8B-B14F-4D97-AF65-F5344CB8AC3E}">
        <p14:creationId xmlns:p14="http://schemas.microsoft.com/office/powerpoint/2010/main" val="2063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fontScale="90000"/>
          </a:bodyPr>
          <a:lstStyle/>
          <a:p>
            <a:pPr algn="ctr"/>
            <a:r>
              <a:rPr lang="en-US" dirty="0"/>
              <a:t>Resources for Weather Investigations</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21584"/>
            <a:ext cx="9144000" cy="1066800"/>
          </a:xfrm>
          <a:prstGeom prst="rect">
            <a:avLst/>
          </a:prstGeom>
          <a:solidFill>
            <a:schemeClr val="accent2"/>
          </a:solidFill>
        </p:spPr>
        <p:txBody>
          <a:bodyPr vert="horz" lIns="91440" tIns="45720" rIns="91440" bIns="45720" rtlCol="0" anchor="t" anchorCtr="0">
            <a:normAutofit fontScale="60000" lnSpcReduction="2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t>What about ForeFlight or other Apps?</a:t>
            </a:r>
          </a:p>
          <a:p>
            <a:pPr algn="ctr" fontAlgn="auto">
              <a:spcAft>
                <a:spcPts val="0"/>
              </a:spcAft>
            </a:pPr>
            <a:r>
              <a:rPr lang="en-US" dirty="0">
                <a:hlinkClick r:id="rId2"/>
              </a:rPr>
              <a:t>https://s3.amazonaws.com/cdn.foreflight.com/weather/prod/pngb/briefs/d9eb1d32-c01b-4791-92c0-2ccdc243995d.html</a:t>
            </a:r>
            <a:r>
              <a:rPr lang="en-US" dirty="0"/>
              <a:t> </a:t>
            </a:r>
          </a:p>
        </p:txBody>
      </p:sp>
      <p:pic>
        <p:nvPicPr>
          <p:cNvPr id="4" name="Picture 3">
            <a:extLst>
              <a:ext uri="{FF2B5EF4-FFF2-40B4-BE49-F238E27FC236}">
                <a16:creationId xmlns:a16="http://schemas.microsoft.com/office/drawing/2014/main" id="{B3F98389-88AB-4FB7-8C94-BEED3A518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 y="1219200"/>
            <a:ext cx="9144000" cy="4863276"/>
          </a:xfrm>
          <a:prstGeom prst="rect">
            <a:avLst/>
          </a:prstGeom>
        </p:spPr>
      </p:pic>
    </p:spTree>
    <p:extLst>
      <p:ext uri="{BB962C8B-B14F-4D97-AF65-F5344CB8AC3E}">
        <p14:creationId xmlns:p14="http://schemas.microsoft.com/office/powerpoint/2010/main" val="796800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609600"/>
            <a:ext cx="9144000" cy="1066800"/>
          </a:xfrm>
          <a:prstGeom prst="rect">
            <a:avLst/>
          </a:prstGeom>
          <a:solidFill>
            <a:schemeClr val="accent2"/>
          </a:solidFill>
        </p:spPr>
        <p:txBody>
          <a:bodyPr vert="horz" lIns="91440" tIns="45720" rIns="91440" bIns="45720" rtlCol="0" anchor="t" anchorCtr="0">
            <a:normAutofit fontScale="90000" lnSpcReduction="200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https://aviationweather.gov/gfa</a:t>
            </a:r>
            <a:endParaRPr lang="en-US" dirty="0"/>
          </a:p>
          <a:p>
            <a:pPr algn="ctr" fontAlgn="auto">
              <a:spcAft>
                <a:spcPts val="0"/>
              </a:spcAft>
            </a:pPr>
            <a:r>
              <a:rPr lang="en-US" dirty="0">
                <a:hlinkClick r:id="rId3"/>
              </a:rPr>
              <a:t>https://aviationweather.gov/gfa/plot</a:t>
            </a:r>
            <a:r>
              <a:rPr lang="en-US" dirty="0"/>
              <a:t> </a:t>
            </a:r>
          </a:p>
        </p:txBody>
      </p:sp>
      <p:pic>
        <p:nvPicPr>
          <p:cNvPr id="4" name="Picture 3">
            <a:extLst>
              <a:ext uri="{FF2B5EF4-FFF2-40B4-BE49-F238E27FC236}">
                <a16:creationId xmlns:a16="http://schemas.microsoft.com/office/drawing/2014/main" id="{F54D4B43-96D5-4D4F-87AD-BD6AD9580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23461"/>
            <a:ext cx="3943350" cy="5257800"/>
          </a:xfrm>
          <a:prstGeom prst="rect">
            <a:avLst/>
          </a:prstGeom>
        </p:spPr>
      </p:pic>
      <p:pic>
        <p:nvPicPr>
          <p:cNvPr id="11" name="Picture 10">
            <a:extLst>
              <a:ext uri="{FF2B5EF4-FFF2-40B4-BE49-F238E27FC236}">
                <a16:creationId xmlns:a16="http://schemas.microsoft.com/office/drawing/2014/main" id="{6ED272AE-5A41-4B3F-AAE7-582DBF116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1632256"/>
            <a:ext cx="5943600" cy="5225744"/>
          </a:xfrm>
          <a:prstGeom prst="rect">
            <a:avLst/>
          </a:prstGeom>
        </p:spPr>
      </p:pic>
    </p:spTree>
    <p:extLst>
      <p:ext uri="{BB962C8B-B14F-4D97-AF65-F5344CB8AC3E}">
        <p14:creationId xmlns:p14="http://schemas.microsoft.com/office/powerpoint/2010/main" val="72848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6417" y="685800"/>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https://aviationweather.gov/flightpath</a:t>
            </a:r>
            <a:r>
              <a:rPr lang="en-US" dirty="0"/>
              <a:t> </a:t>
            </a:r>
          </a:p>
        </p:txBody>
      </p:sp>
      <p:pic>
        <p:nvPicPr>
          <p:cNvPr id="4" name="Picture 3">
            <a:extLst>
              <a:ext uri="{FF2B5EF4-FFF2-40B4-BE49-F238E27FC236}">
                <a16:creationId xmlns:a16="http://schemas.microsoft.com/office/drawing/2014/main" id="{458102FD-05AA-4FB1-A78D-8FF41FC425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98600"/>
            <a:ext cx="4019550" cy="5359400"/>
          </a:xfrm>
          <a:prstGeom prst="rect">
            <a:avLst/>
          </a:prstGeom>
        </p:spPr>
      </p:pic>
      <p:pic>
        <p:nvPicPr>
          <p:cNvPr id="6" name="Picture 5">
            <a:extLst>
              <a:ext uri="{FF2B5EF4-FFF2-40B4-BE49-F238E27FC236}">
                <a16:creationId xmlns:a16="http://schemas.microsoft.com/office/drawing/2014/main" id="{CC289DBF-2014-4201-991E-AD807DE8B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097" y="1446196"/>
            <a:ext cx="6052320" cy="5410200"/>
          </a:xfrm>
          <a:prstGeom prst="rect">
            <a:avLst/>
          </a:prstGeom>
        </p:spPr>
      </p:pic>
    </p:spTree>
    <p:extLst>
      <p:ext uri="{BB962C8B-B14F-4D97-AF65-F5344CB8AC3E}">
        <p14:creationId xmlns:p14="http://schemas.microsoft.com/office/powerpoint/2010/main" val="105146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495300" y="0"/>
            <a:ext cx="8153400" cy="1066800"/>
          </a:xfrm>
        </p:spPr>
        <p:txBody>
          <a:bodyPr>
            <a:normAutofit/>
          </a:bodyPr>
          <a:lstStyle/>
          <a:p>
            <a:pPr algn="ctr"/>
            <a:r>
              <a:rPr lang="en-US" dirty="0"/>
              <a:t>Weather Resources for Aviation</a:t>
            </a:r>
          </a:p>
        </p:txBody>
      </p:sp>
      <p:sp>
        <p:nvSpPr>
          <p:cNvPr id="8" name="Title 1">
            <a:extLst>
              <a:ext uri="{FF2B5EF4-FFF2-40B4-BE49-F238E27FC236}">
                <a16:creationId xmlns:a16="http://schemas.microsoft.com/office/drawing/2014/main" id="{9A6EE5DA-EEEC-4CA0-A8A1-722EF58F8E36}"/>
              </a:ext>
            </a:extLst>
          </p:cNvPr>
          <p:cNvSpPr txBox="1">
            <a:spLocks/>
          </p:cNvSpPr>
          <p:nvPr/>
        </p:nvSpPr>
        <p:spPr>
          <a:xfrm>
            <a:off x="0" y="0"/>
            <a:ext cx="9144000" cy="1066800"/>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hlinkClick r:id="rId2"/>
              </a:rPr>
              <a:t>https://aviationweather.gov/flightpath</a:t>
            </a:r>
            <a:r>
              <a:rPr lang="en-US" dirty="0"/>
              <a:t> </a:t>
            </a:r>
          </a:p>
        </p:txBody>
      </p:sp>
      <p:pic>
        <p:nvPicPr>
          <p:cNvPr id="5" name="Picture 4">
            <a:extLst>
              <a:ext uri="{FF2B5EF4-FFF2-40B4-BE49-F238E27FC236}">
                <a16:creationId xmlns:a16="http://schemas.microsoft.com/office/drawing/2014/main" id="{B07EE8F6-6197-4537-91AA-ED0A459DC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66800"/>
            <a:ext cx="8229599" cy="5791200"/>
          </a:xfrm>
          <a:prstGeom prst="rect">
            <a:avLst/>
          </a:prstGeom>
        </p:spPr>
      </p:pic>
      <p:pic>
        <p:nvPicPr>
          <p:cNvPr id="9" name="Picture 8">
            <a:extLst>
              <a:ext uri="{FF2B5EF4-FFF2-40B4-BE49-F238E27FC236}">
                <a16:creationId xmlns:a16="http://schemas.microsoft.com/office/drawing/2014/main" id="{FD42D3E9-895D-40E9-981A-D40DDD687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17" y="1066801"/>
            <a:ext cx="8250383" cy="5791200"/>
          </a:xfrm>
          <a:prstGeom prst="rect">
            <a:avLst/>
          </a:prstGeom>
        </p:spPr>
      </p:pic>
      <p:sp>
        <p:nvSpPr>
          <p:cNvPr id="10" name="Title 1">
            <a:extLst>
              <a:ext uri="{FF2B5EF4-FFF2-40B4-BE49-F238E27FC236}">
                <a16:creationId xmlns:a16="http://schemas.microsoft.com/office/drawing/2014/main" id="{F37D7027-B1D8-43F3-B40C-945ADBF6934D}"/>
              </a:ext>
            </a:extLst>
          </p:cNvPr>
          <p:cNvSpPr txBox="1">
            <a:spLocks/>
          </p:cNvSpPr>
          <p:nvPr/>
        </p:nvSpPr>
        <p:spPr>
          <a:xfrm>
            <a:off x="0" y="2895600"/>
            <a:ext cx="9144000" cy="1394322"/>
          </a:xfrm>
          <a:prstGeom prst="rect">
            <a:avLst/>
          </a:prstGeom>
          <a:solidFill>
            <a:schemeClr val="accent2"/>
          </a:solidFill>
        </p:spPr>
        <p:txBody>
          <a:bodyPr vert="horz" lIns="91440" tIns="45720" rIns="91440" bIns="45720" rtlCol="0" anchor="t" anchorCtr="0">
            <a:normAutofit fontScale="97500"/>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pPr>
            <a:r>
              <a:rPr lang="en-US" dirty="0"/>
              <a:t>Call: </a:t>
            </a:r>
            <a:r>
              <a:rPr lang="en-US" dirty="0">
                <a:effectLst/>
              </a:rPr>
              <a:t>1-800-WXBRIEF</a:t>
            </a:r>
          </a:p>
          <a:p>
            <a:pPr algn="ctr" fontAlgn="auto">
              <a:spcAft>
                <a:spcPts val="0"/>
              </a:spcAft>
            </a:pPr>
            <a:r>
              <a:rPr lang="en-US" dirty="0">
                <a:hlinkClick r:id="rId5"/>
              </a:rPr>
              <a:t>https://www.1800wxbrief.com/</a:t>
            </a:r>
            <a:r>
              <a:rPr lang="en-US" dirty="0"/>
              <a:t>  </a:t>
            </a:r>
          </a:p>
        </p:txBody>
      </p:sp>
    </p:spTree>
    <p:extLst>
      <p:ext uri="{BB962C8B-B14F-4D97-AF65-F5344CB8AC3E}">
        <p14:creationId xmlns:p14="http://schemas.microsoft.com/office/powerpoint/2010/main" val="4676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3239"/>
            <a:ext cx="7315200" cy="1066800"/>
          </a:xfrm>
        </p:spPr>
        <p:txBody>
          <a:bodyPr/>
          <a:lstStyle/>
          <a:p>
            <a:pPr algn="ctr">
              <a:defRPr/>
            </a:pPr>
            <a:r>
              <a:rPr lang="en-US" dirty="0"/>
              <a:t>Preflight Planning</a:t>
            </a:r>
          </a:p>
        </p:txBody>
      </p:sp>
      <p:sp>
        <p:nvSpPr>
          <p:cNvPr id="23556" name="TextBox 3"/>
          <p:cNvSpPr txBox="1">
            <a:spLocks noChangeArrowheads="1"/>
          </p:cNvSpPr>
          <p:nvPr/>
        </p:nvSpPr>
        <p:spPr bwMode="auto">
          <a:xfrm>
            <a:off x="838200" y="3886200"/>
            <a:ext cx="7772400" cy="175418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itchFamily="18" charset="0"/>
                <a:ea typeface="+mn-ea"/>
                <a:cs typeface="+mn-cs"/>
              </a:rPr>
              <a:t>NTSB study - 41% of the weather related accidents the pilot did not obtain or receive an adequate weather briefing  </a:t>
            </a:r>
          </a:p>
        </p:txBody>
      </p:sp>
      <p:pic>
        <p:nvPicPr>
          <p:cNvPr id="19459" name="Picture 2" descr="http://air-charter-prices.com/images/medical-air-tran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3556000" cy="26670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2" descr="http://www.lockheedmartin.com/data/assets/isgs/photos/afss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3" y="1143000"/>
            <a:ext cx="3652837" cy="2667000"/>
          </a:xfrm>
          <a:prstGeom prst="rect">
            <a:avLst/>
          </a:prstGeom>
          <a:noFill/>
          <a:ln w="9525">
            <a:solidFill>
              <a:srgbClr val="ECBF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BFE96B-63DF-471E-8F10-FEDD31901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25" y="0"/>
            <a:ext cx="8196550" cy="6858000"/>
          </a:xfrm>
          <a:prstGeom prst="rect">
            <a:avLst/>
          </a:prstGeom>
        </p:spPr>
      </p:pic>
      <p:pic>
        <p:nvPicPr>
          <p:cNvPr id="6" name="Picture 5">
            <a:extLst>
              <a:ext uri="{FF2B5EF4-FFF2-40B4-BE49-F238E27FC236}">
                <a16:creationId xmlns:a16="http://schemas.microsoft.com/office/drawing/2014/main" id="{774C533F-33F5-4893-BDE6-9A8279FB01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855"/>
            <a:ext cx="9144000" cy="6720289"/>
          </a:xfrm>
          <a:prstGeom prst="rect">
            <a:avLst/>
          </a:prstGeom>
        </p:spPr>
      </p:pic>
      <p:sp>
        <p:nvSpPr>
          <p:cNvPr id="11" name="Content Placeholder 2">
            <a:extLst>
              <a:ext uri="{FF2B5EF4-FFF2-40B4-BE49-F238E27FC236}">
                <a16:creationId xmlns:a16="http://schemas.microsoft.com/office/drawing/2014/main" id="{9F0D64DB-FF50-4EB8-A72C-07E4C9BC1795}"/>
              </a:ext>
            </a:extLst>
          </p:cNvPr>
          <p:cNvSpPr txBox="1">
            <a:spLocks/>
          </p:cNvSpPr>
          <p:nvPr/>
        </p:nvSpPr>
        <p:spPr>
          <a:xfrm>
            <a:off x="1295400" y="0"/>
            <a:ext cx="6858000" cy="457200"/>
          </a:xfrm>
          <a:prstGeom prst="rect">
            <a:avLst/>
          </a:prstGeom>
          <a:solidFill>
            <a:schemeClr val="accent3">
              <a:lumMod val="50000"/>
              <a:lumOff val="50000"/>
            </a:schemeClr>
          </a:solidFill>
        </p:spPr>
        <p:txBody>
          <a:bodyPr>
            <a:normAutofit fontScale="85000" lnSpcReduction="10000"/>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buNone/>
            </a:pPr>
            <a:r>
              <a:rPr lang="en-US" sz="2400" dirty="0">
                <a:ln w="0"/>
                <a:solidFill>
                  <a:schemeClr val="accent1"/>
                </a:solidFill>
                <a:effectLst>
                  <a:outerShdw blurRad="38100" dist="25400" dir="5400000" algn="ctr" rotWithShape="0">
                    <a:srgbClr val="6E747A">
                      <a:alpha val="43000"/>
                    </a:srgbClr>
                  </a:outerShdw>
                </a:effectLst>
              </a:rPr>
              <a:t>Always go with the most conservative weather forecast </a:t>
            </a:r>
          </a:p>
        </p:txBody>
      </p:sp>
      <p:pic>
        <p:nvPicPr>
          <p:cNvPr id="8" name="Picture 7">
            <a:extLst>
              <a:ext uri="{FF2B5EF4-FFF2-40B4-BE49-F238E27FC236}">
                <a16:creationId xmlns:a16="http://schemas.microsoft.com/office/drawing/2014/main" id="{82DDA43E-7369-4BD3-AD72-18D9F805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294" y="34428"/>
            <a:ext cx="8273411" cy="6858000"/>
          </a:xfrm>
          <a:prstGeom prst="rect">
            <a:avLst/>
          </a:prstGeom>
        </p:spPr>
      </p:pic>
      <p:pic>
        <p:nvPicPr>
          <p:cNvPr id="10" name="Picture 9">
            <a:extLst>
              <a:ext uri="{FF2B5EF4-FFF2-40B4-BE49-F238E27FC236}">
                <a16:creationId xmlns:a16="http://schemas.microsoft.com/office/drawing/2014/main" id="{813A5C89-2753-4330-A7C7-78AE59B4D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293" y="0"/>
            <a:ext cx="8273411" cy="6858000"/>
          </a:xfrm>
          <a:prstGeom prst="rect">
            <a:avLst/>
          </a:prstGeom>
        </p:spPr>
      </p:pic>
      <p:pic>
        <p:nvPicPr>
          <p:cNvPr id="12" name="Picture 11">
            <a:extLst>
              <a:ext uri="{FF2B5EF4-FFF2-40B4-BE49-F238E27FC236}">
                <a16:creationId xmlns:a16="http://schemas.microsoft.com/office/drawing/2014/main" id="{A1DC597D-3C67-4DD2-9F1D-CFCEF1973E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40" y="0"/>
            <a:ext cx="7554516" cy="6858000"/>
          </a:xfrm>
          <a:prstGeom prst="rect">
            <a:avLst/>
          </a:prstGeom>
        </p:spPr>
      </p:pic>
    </p:spTree>
    <p:extLst>
      <p:ext uri="{BB962C8B-B14F-4D97-AF65-F5344CB8AC3E}">
        <p14:creationId xmlns:p14="http://schemas.microsoft.com/office/powerpoint/2010/main" val="1085475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5E8ADA-9561-4F39-A20C-FF704650C723}"/>
              </a:ext>
            </a:extLst>
          </p:cNvPr>
          <p:cNvSpPr/>
          <p:nvPr/>
        </p:nvSpPr>
        <p:spPr>
          <a:xfrm>
            <a:off x="228600" y="2514600"/>
            <a:ext cx="4648200" cy="1828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13300" y="76200"/>
            <a:ext cx="7315200" cy="1066800"/>
          </a:xfrm>
        </p:spPr>
        <p:txBody>
          <a:bodyPr>
            <a:normAutofit fontScale="90000"/>
          </a:bodyPr>
          <a:lstStyle/>
          <a:p>
            <a:pPr>
              <a:defRPr/>
            </a:pPr>
            <a:r>
              <a:rPr lang="en-US" dirty="0"/>
              <a:t>WPR17FA008</a:t>
            </a:r>
            <a:br>
              <a:rPr lang="en-US" dirty="0"/>
            </a:br>
            <a:r>
              <a:rPr lang="en-US" sz="3200" dirty="0">
                <a:effectLst>
                  <a:outerShdw blurRad="38100" dist="38100" dir="2700000" algn="tl">
                    <a:srgbClr val="000000">
                      <a:alpha val="43137"/>
                    </a:srgbClr>
                  </a:outerShdw>
                </a:effectLst>
              </a:rPr>
              <a:t>Cessna 182D, N8718X</a:t>
            </a:r>
            <a:br>
              <a:rPr lang="en-US" sz="3100" dirty="0">
                <a:effectLst>
                  <a:outerShdw blurRad="38100" dist="38100" dir="2700000" algn="tl">
                    <a:srgbClr val="000000">
                      <a:alpha val="43137"/>
                    </a:srgbClr>
                  </a:outerShdw>
                </a:effectLst>
              </a:rPr>
            </a:br>
            <a:r>
              <a:rPr lang="en-US" sz="3100" dirty="0">
                <a:effectLst>
                  <a:outerShdw blurRad="38100" dist="38100" dir="2700000" algn="tl">
                    <a:srgbClr val="000000">
                      <a:alpha val="43137"/>
                    </a:srgbClr>
                  </a:outerShdw>
                </a:effectLst>
              </a:rPr>
              <a:t>South Lake Tahoe, California</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October 2016</a:t>
            </a:r>
            <a:br>
              <a:rPr lang="en-US" dirty="0"/>
            </a:br>
            <a:endParaRPr lang="en-US" dirty="0"/>
          </a:p>
        </p:txBody>
      </p:sp>
      <p:sp>
        <p:nvSpPr>
          <p:cNvPr id="84995" name="Content Placeholder 5"/>
          <p:cNvSpPr>
            <a:spLocks noGrp="1"/>
          </p:cNvSpPr>
          <p:nvPr>
            <p:ph sz="half" idx="2"/>
          </p:nvPr>
        </p:nvSpPr>
        <p:spPr>
          <a:xfrm>
            <a:off x="4876800" y="1752600"/>
            <a:ext cx="4191000" cy="3952875"/>
          </a:xfrm>
        </p:spPr>
        <p:txBody>
          <a:bodyPr>
            <a:normAutofit/>
          </a:bodyPr>
          <a:lstStyle/>
          <a:p>
            <a:r>
              <a:rPr lang="en-US" sz="2100" dirty="0"/>
              <a:t>VFR Part 91 flight</a:t>
            </a:r>
          </a:p>
          <a:p>
            <a:r>
              <a:rPr lang="en-US" sz="2100" dirty="0"/>
              <a:t>Pilot &gt;1,100 hrs, no IMC experience</a:t>
            </a:r>
          </a:p>
          <a:p>
            <a:r>
              <a:rPr lang="en-US" sz="2100" dirty="0"/>
              <a:t>Winnemucca, Nevada (WMC) to Jackson, California (JAQ)</a:t>
            </a:r>
          </a:p>
          <a:p>
            <a:r>
              <a:rPr lang="en-US" sz="2100" dirty="0"/>
              <a:t>No known weather briefing, but typically used ForeFlight</a:t>
            </a:r>
          </a:p>
          <a:p>
            <a:r>
              <a:rPr lang="en-US" sz="2100" dirty="0"/>
              <a:t>1-Fatal</a:t>
            </a:r>
          </a:p>
        </p:txBody>
      </p:sp>
      <p:sp>
        <p:nvSpPr>
          <p:cNvPr id="84997" name="TextBox 4"/>
          <p:cNvSpPr txBox="1">
            <a:spLocks noChangeArrowheads="1"/>
          </p:cNvSpPr>
          <p:nvPr/>
        </p:nvSpPr>
        <p:spPr bwMode="auto">
          <a:xfrm>
            <a:off x="266700" y="4953000"/>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i="1" dirty="0">
                <a:solidFill>
                  <a:srgbClr val="FFFF00"/>
                </a:solidFill>
              </a:rPr>
              <a:t>METAR KTVL 152253Z AUTO 19017G29KT 4SM RA SCT024 BKN029 OVC034 08/05 A2987 RMK AO2 PK WND 19029/2253 RAB2156 SLP079 P0004 T00830050=</a:t>
            </a:r>
            <a:endParaRPr kumimoji="0" lang="en-US" sz="2400" b="0" i="0" u="none" strike="noStrike" kern="1200" cap="none" spc="0" normalizeH="0" baseline="0" noProof="0" dirty="0">
              <a:ln>
                <a:noFill/>
              </a:ln>
              <a:solidFill>
                <a:srgbClr val="FFFF00"/>
              </a:solidFill>
              <a:effectLst/>
              <a:uLnTx/>
              <a:uFillTx/>
            </a:endParaRPr>
          </a:p>
        </p:txBody>
      </p:sp>
      <p:pic>
        <p:nvPicPr>
          <p:cNvPr id="11" name="Picture 10">
            <a:extLst>
              <a:ext uri="{FF2B5EF4-FFF2-40B4-BE49-F238E27FC236}">
                <a16:creationId xmlns:a16="http://schemas.microsoft.com/office/drawing/2014/main" id="{F65F186C-B461-475C-8FF3-7615503CC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671095"/>
            <a:ext cx="6229350" cy="1515809"/>
          </a:xfrm>
          <a:prstGeom prst="rect">
            <a:avLst/>
          </a:prstGeom>
        </p:spPr>
      </p:pic>
    </p:spTree>
    <p:extLst>
      <p:ext uri="{BB962C8B-B14F-4D97-AF65-F5344CB8AC3E}">
        <p14:creationId xmlns:p14="http://schemas.microsoft.com/office/powerpoint/2010/main" val="1548964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16330-71C8-43F0-80EE-32F223C0E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144"/>
            <a:ext cx="9144000" cy="6183712"/>
          </a:xfrm>
          <a:prstGeom prst="rect">
            <a:avLst/>
          </a:prstGeom>
        </p:spPr>
      </p:pic>
      <p:sp>
        <p:nvSpPr>
          <p:cNvPr id="3" name="Content Placeholder 2">
            <a:extLst>
              <a:ext uri="{FF2B5EF4-FFF2-40B4-BE49-F238E27FC236}">
                <a16:creationId xmlns:a16="http://schemas.microsoft.com/office/drawing/2014/main" id="{CF38ECEF-A119-4D8F-9D5D-9E3C855FD479}"/>
              </a:ext>
            </a:extLst>
          </p:cNvPr>
          <p:cNvSpPr txBox="1">
            <a:spLocks/>
          </p:cNvSpPr>
          <p:nvPr/>
        </p:nvSpPr>
        <p:spPr>
          <a:xfrm>
            <a:off x="381000" y="4343400"/>
            <a:ext cx="2357387" cy="457200"/>
          </a:xfrm>
          <a:prstGeom prst="rect">
            <a:avLst/>
          </a:prstGeom>
          <a:solidFill>
            <a:schemeClr val="accent3">
              <a:lumMod val="50000"/>
              <a:lumOff val="50000"/>
            </a:schemeClr>
          </a:solidFill>
        </p:spPr>
        <p:txBody>
          <a:bodyPr>
            <a:normAutofit/>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800"/>
              </a:spcBef>
              <a:spcAft>
                <a:spcPts val="0"/>
              </a:spcAft>
              <a:buClrTx/>
              <a:buSzTx/>
              <a:buFont typeface="Arial" pitchFamily="34" charset="0"/>
              <a:buNone/>
              <a:tabLst/>
              <a:defRPr/>
            </a:pPr>
            <a:r>
              <a:rPr kumimoji="0" lang="en-US" sz="2400" b="0" i="0" u="none" strike="noStrike" kern="1200" cap="none" spc="0" normalizeH="0" baseline="0" noProof="0" dirty="0">
                <a:ln w="0"/>
                <a:solidFill>
                  <a:srgbClr val="1F3149"/>
                </a:solidFill>
                <a:effectLst>
                  <a:outerShdw blurRad="38100" dist="25400" dir="5400000" algn="ctr" rotWithShape="0">
                    <a:srgbClr val="6E747A">
                      <a:alpha val="43000"/>
                    </a:srgbClr>
                  </a:outerShdw>
                </a:effectLst>
                <a:uLnTx/>
                <a:uFillTx/>
                <a:latin typeface="Arial"/>
                <a:ea typeface="+mn-ea"/>
                <a:cs typeface="+mn-cs"/>
              </a:rPr>
              <a:t>Wildfire smoke</a:t>
            </a:r>
          </a:p>
        </p:txBody>
      </p:sp>
    </p:spTree>
    <p:extLst>
      <p:ext uri="{BB962C8B-B14F-4D97-AF65-F5344CB8AC3E}">
        <p14:creationId xmlns:p14="http://schemas.microsoft.com/office/powerpoint/2010/main" val="160066626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914400" y="-10427"/>
            <a:ext cx="7315200" cy="1066800"/>
          </a:xfrm>
        </p:spPr>
        <p:txBody>
          <a:bodyPr>
            <a:normAutofit/>
          </a:bodyPr>
          <a:lstStyle/>
          <a:p>
            <a:pPr algn="ctr"/>
            <a:r>
              <a:rPr lang="en-US" dirty="0"/>
              <a:t>FAA working on OPC</a:t>
            </a:r>
            <a:endParaRPr lang="en-US" dirty="0">
              <a:highlight>
                <a:srgbClr val="FFFF00"/>
              </a:highlight>
            </a:endParaRPr>
          </a:p>
        </p:txBody>
      </p:sp>
      <p:pic>
        <p:nvPicPr>
          <p:cNvPr id="9" name="Picture 8">
            <a:extLst>
              <a:ext uri="{FF2B5EF4-FFF2-40B4-BE49-F238E27FC236}">
                <a16:creationId xmlns:a16="http://schemas.microsoft.com/office/drawing/2014/main" id="{19CA3B55-117C-4852-BB12-0C66EBC0E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522"/>
            <a:ext cx="9144000" cy="4145024"/>
          </a:xfrm>
          <a:prstGeom prst="rect">
            <a:avLst/>
          </a:prstGeom>
        </p:spPr>
      </p:pic>
      <p:sp>
        <p:nvSpPr>
          <p:cNvPr id="10" name="Content Placeholder 2">
            <a:extLst>
              <a:ext uri="{FF2B5EF4-FFF2-40B4-BE49-F238E27FC236}">
                <a16:creationId xmlns:a16="http://schemas.microsoft.com/office/drawing/2014/main" id="{C649F361-BE9C-4DB0-A20E-64440B1FA740}"/>
              </a:ext>
            </a:extLst>
          </p:cNvPr>
          <p:cNvSpPr>
            <a:spLocks noGrp="1"/>
          </p:cNvSpPr>
          <p:nvPr>
            <p:ph idx="1"/>
          </p:nvPr>
        </p:nvSpPr>
        <p:spPr>
          <a:xfrm>
            <a:off x="0" y="728906"/>
            <a:ext cx="9144000" cy="838200"/>
          </a:xfrm>
          <a:solidFill>
            <a:schemeClr val="accent3">
              <a:lumMod val="50000"/>
              <a:lumOff val="50000"/>
            </a:schemeClr>
          </a:solidFill>
        </p:spPr>
        <p:txBody>
          <a:bodyPr>
            <a:normAutofit lnSpcReduction="10000"/>
          </a:bodyPr>
          <a:lstStyle/>
          <a:p>
            <a:pPr marL="0" indent="0" algn="ctr">
              <a:buNone/>
            </a:pPr>
            <a:r>
              <a:rPr lang="en-US" sz="2400" dirty="0">
                <a:ln w="0"/>
                <a:solidFill>
                  <a:schemeClr val="accent1"/>
                </a:solidFill>
                <a:effectLst>
                  <a:outerShdw blurRad="38100" dist="25400" dir="5400000" algn="ctr" rotWithShape="0">
                    <a:srgbClr val="6E747A">
                      <a:alpha val="43000"/>
                    </a:srgbClr>
                  </a:outerShdw>
                </a:effectLst>
              </a:rPr>
              <a:t>Will have application for mountain west region in areas where weather radar beam blocked</a:t>
            </a:r>
          </a:p>
        </p:txBody>
      </p:sp>
    </p:spTree>
    <p:extLst>
      <p:ext uri="{BB962C8B-B14F-4D97-AF65-F5344CB8AC3E}">
        <p14:creationId xmlns:p14="http://schemas.microsoft.com/office/powerpoint/2010/main" val="40012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914400" y="-10427"/>
            <a:ext cx="7315200" cy="1066800"/>
          </a:xfrm>
        </p:spPr>
        <p:txBody>
          <a:bodyPr>
            <a:normAutofit/>
          </a:bodyPr>
          <a:lstStyle/>
          <a:p>
            <a:pPr algn="ctr"/>
            <a:r>
              <a:rPr lang="en-US" dirty="0"/>
              <a:t>Safety Resources</a:t>
            </a:r>
            <a:endParaRPr lang="en-US" dirty="0">
              <a:highlight>
                <a:srgbClr val="FFFF00"/>
              </a:highlight>
            </a:endParaRPr>
          </a:p>
        </p:txBody>
      </p:sp>
      <p:sp>
        <p:nvSpPr>
          <p:cNvPr id="3" name="Content Placeholder 2">
            <a:extLst>
              <a:ext uri="{FF2B5EF4-FFF2-40B4-BE49-F238E27FC236}">
                <a16:creationId xmlns:a16="http://schemas.microsoft.com/office/drawing/2014/main" id="{5D62175C-6E52-44FE-BA46-FCD6F67B1996}"/>
              </a:ext>
            </a:extLst>
          </p:cNvPr>
          <p:cNvSpPr>
            <a:spLocks noGrp="1"/>
          </p:cNvSpPr>
          <p:nvPr>
            <p:ph idx="1"/>
          </p:nvPr>
        </p:nvSpPr>
        <p:spPr>
          <a:xfrm>
            <a:off x="4813" y="762000"/>
            <a:ext cx="9144000" cy="1066800"/>
          </a:xfrm>
          <a:solidFill>
            <a:schemeClr val="accent3">
              <a:lumMod val="50000"/>
              <a:lumOff val="50000"/>
            </a:schemeClr>
          </a:solidFill>
        </p:spPr>
        <p:txBody>
          <a:bodyPr>
            <a:normAutofit/>
          </a:bodyPr>
          <a:lstStyle/>
          <a:p>
            <a:pPr marL="0" indent="0">
              <a:buNone/>
            </a:pPr>
            <a:r>
              <a:rPr lang="en-US" sz="2400" dirty="0">
                <a:ln w="0"/>
                <a:solidFill>
                  <a:schemeClr val="accent1"/>
                </a:solidFill>
                <a:effectLst>
                  <a:outerShdw blurRad="38100" dist="25400" dir="5400000" algn="ctr" rotWithShape="0">
                    <a:srgbClr val="6E747A">
                      <a:alpha val="43000"/>
                    </a:srgbClr>
                  </a:outerShdw>
                </a:effectLst>
                <a:hlinkClick r:id="rId2"/>
              </a:rPr>
              <a:t>https://ntsb.gov/safety/safety-alerts/Documents/SA_017.pdf</a:t>
            </a:r>
            <a:r>
              <a:rPr lang="en-US" sz="2400" dirty="0">
                <a:ln w="0"/>
                <a:solidFill>
                  <a:schemeClr val="accent1"/>
                </a:solidFill>
                <a:effectLst>
                  <a:outerShdw blurRad="38100" dist="25400" dir="5400000" algn="ctr" rotWithShape="0">
                    <a:srgbClr val="6E747A">
                      <a:alpha val="43000"/>
                    </a:srgbClr>
                  </a:outerShdw>
                </a:effectLst>
              </a:rPr>
              <a:t> </a:t>
            </a:r>
          </a:p>
          <a:p>
            <a:pPr marL="0" indent="0">
              <a:buNone/>
            </a:pPr>
            <a:r>
              <a:rPr lang="en-US" sz="2400" dirty="0">
                <a:ln w="0"/>
                <a:solidFill>
                  <a:schemeClr val="accent1"/>
                </a:solidFill>
                <a:effectLst>
                  <a:outerShdw blurRad="38100" dist="25400" dir="5400000" algn="ctr" rotWithShape="0">
                    <a:srgbClr val="6E747A">
                      <a:alpha val="43000"/>
                    </a:srgbClr>
                  </a:outerShdw>
                </a:effectLst>
                <a:hlinkClick r:id="rId3"/>
              </a:rPr>
              <a:t>https://ntsb.gov/safety/safety-alerts/Documents/SA_064.pdf</a:t>
            </a:r>
            <a:endParaRPr lang="en-US" sz="2400" dirty="0">
              <a:ln w="0"/>
              <a:solidFill>
                <a:schemeClr val="accent1"/>
              </a:solidFill>
              <a:effectLst>
                <a:outerShdw blurRad="38100" dist="25400" dir="5400000" algn="ctr" rotWithShape="0">
                  <a:srgbClr val="6E747A">
                    <a:alpha val="43000"/>
                  </a:srgbClr>
                </a:outerShdw>
              </a:effectLst>
            </a:endParaRPr>
          </a:p>
          <a:p>
            <a:pPr marL="0" indent="0">
              <a:buNone/>
            </a:pPr>
            <a:endParaRPr lang="en-US" sz="2400" dirty="0">
              <a:ln w="0"/>
              <a:solidFill>
                <a:schemeClr val="accent1"/>
              </a:solidFill>
              <a:effectLst>
                <a:outerShdw blurRad="38100" dist="25400" dir="5400000" algn="ctr" rotWithShape="0">
                  <a:srgbClr val="6E747A">
                    <a:alpha val="43000"/>
                  </a:srgbClr>
                </a:outerShdw>
              </a:effectLst>
            </a:endParaRPr>
          </a:p>
        </p:txBody>
      </p:sp>
      <p:pic>
        <p:nvPicPr>
          <p:cNvPr id="5" name="Picture 4">
            <a:extLst>
              <a:ext uri="{FF2B5EF4-FFF2-40B4-BE49-F238E27FC236}">
                <a16:creationId xmlns:a16="http://schemas.microsoft.com/office/drawing/2014/main" id="{86E6BC1D-F007-4092-9047-3F5B3EC33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1" y="1752600"/>
            <a:ext cx="7344800" cy="4801270"/>
          </a:xfrm>
          <a:prstGeom prst="rect">
            <a:avLst/>
          </a:prstGeom>
        </p:spPr>
      </p:pic>
      <p:pic>
        <p:nvPicPr>
          <p:cNvPr id="7" name="Picture 6">
            <a:extLst>
              <a:ext uri="{FF2B5EF4-FFF2-40B4-BE49-F238E27FC236}">
                <a16:creationId xmlns:a16="http://schemas.microsoft.com/office/drawing/2014/main" id="{0B1089D9-BE70-472B-BC6D-26FCF36B9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0985" y="1828800"/>
            <a:ext cx="6028202" cy="5030051"/>
          </a:xfrm>
          <a:prstGeom prst="rect">
            <a:avLst/>
          </a:prstGeom>
        </p:spPr>
      </p:pic>
    </p:spTree>
    <p:extLst>
      <p:ext uri="{BB962C8B-B14F-4D97-AF65-F5344CB8AC3E}">
        <p14:creationId xmlns:p14="http://schemas.microsoft.com/office/powerpoint/2010/main" val="94649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81000"/>
            <a:ext cx="9144000" cy="2438400"/>
          </a:xfrm>
          <a:prstGeom prst="rect">
            <a:avLst/>
          </a:prstGeom>
        </p:spPr>
        <p:txBody>
          <a:bodyPr/>
          <a:lst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a:lstStyle>
          <a:p>
            <a:pPr algn="ctr" fontAlgn="auto">
              <a:spcAft>
                <a:spcPts val="0"/>
              </a:spcAft>
              <a:defRPr/>
            </a:pPr>
            <a:r>
              <a:rPr lang="en-US" i="1" dirty="0"/>
              <a:t>Any Questions?</a:t>
            </a:r>
          </a:p>
          <a:p>
            <a:pPr algn="ctr" fontAlgn="auto">
              <a:spcAft>
                <a:spcPts val="0"/>
              </a:spcAft>
              <a:defRPr/>
            </a:pPr>
            <a:endParaRPr lang="en-US" i="1" dirty="0"/>
          </a:p>
          <a:p>
            <a:pPr algn="ctr" fontAlgn="auto">
              <a:spcAft>
                <a:spcPts val="0"/>
              </a:spcAft>
              <a:defRPr/>
            </a:pPr>
            <a:r>
              <a:rPr lang="en-US" sz="3200" i="1" dirty="0"/>
              <a:t>Main website: </a:t>
            </a:r>
            <a:r>
              <a:rPr lang="en-US" sz="3200" i="1" dirty="0">
                <a:hlinkClick r:id="rId2"/>
              </a:rPr>
              <a:t>http://www.ntsb.gov</a:t>
            </a:r>
            <a:endParaRPr lang="en-US" sz="3200" i="1" dirty="0"/>
          </a:p>
          <a:p>
            <a:pPr algn="ctr" fontAlgn="auto">
              <a:spcAft>
                <a:spcPts val="0"/>
              </a:spcAft>
              <a:defRPr/>
            </a:pPr>
            <a:endParaRPr lang="en-US" sz="3200" i="1" dirty="0"/>
          </a:p>
          <a:p>
            <a:pPr algn="ctr" fontAlgn="auto">
              <a:spcAft>
                <a:spcPts val="0"/>
              </a:spcAft>
              <a:defRPr/>
            </a:pPr>
            <a:r>
              <a:rPr lang="en-US" sz="3200" i="1" dirty="0"/>
              <a:t>LOC Forum website: </a:t>
            </a:r>
            <a:r>
              <a:rPr lang="en-US" sz="3200" i="1" dirty="0">
                <a:effectLst>
                  <a:outerShdw blurRad="38100" dist="38100" dir="2700000" algn="tl">
                    <a:srgbClr val="000000">
                      <a:alpha val="43137"/>
                    </a:srgbClr>
                  </a:outerShdw>
                </a:effectLst>
                <a:hlinkClick r:id="rId3"/>
              </a:rPr>
              <a:t>www.ntsb.gov/locforum</a:t>
            </a:r>
            <a:endParaRPr lang="en-US" sz="3200" i="1" dirty="0">
              <a:effectLst>
                <a:outerShdw blurRad="38100" dist="38100" dir="2700000" algn="tl">
                  <a:srgbClr val="000000">
                    <a:alpha val="43137"/>
                  </a:srgbClr>
                </a:outerShdw>
              </a:effectLst>
            </a:endParaRPr>
          </a:p>
          <a:p>
            <a:pPr algn="ctr" fontAlgn="auto">
              <a:spcAft>
                <a:spcPts val="0"/>
              </a:spcAft>
              <a:defRPr/>
            </a:pPr>
            <a:r>
              <a:rPr lang="en-US" sz="3200" dirty="0">
                <a:effectLst/>
              </a:rPr>
              <a:t> </a:t>
            </a:r>
            <a:endParaRPr lang="en-US" sz="3200" i="1" dirty="0"/>
          </a:p>
          <a:p>
            <a:pPr algn="ctr" fontAlgn="auto">
              <a:spcAft>
                <a:spcPts val="0"/>
              </a:spcAft>
              <a:defRPr/>
            </a:pPr>
            <a:r>
              <a:rPr lang="en-US" sz="3200" i="1" dirty="0"/>
              <a:t>Preventing LOC through technology and training: </a:t>
            </a:r>
            <a:r>
              <a:rPr lang="en-US" sz="3200" i="1" dirty="0">
                <a:hlinkClick r:id="rId4"/>
              </a:rPr>
              <a:t>https://www.ntsb.gov/news/events/Pages/2018-loc-rt.aspx</a:t>
            </a:r>
            <a:r>
              <a:rPr lang="en-US" sz="3200" i="1" dirty="0"/>
              <a:t> </a:t>
            </a:r>
          </a:p>
          <a:p>
            <a:pPr algn="ctr" fontAlgn="auto">
              <a:spcAft>
                <a:spcPts val="0"/>
              </a:spcAft>
              <a:defRPr/>
            </a:pPr>
            <a:endParaRPr lang="en-US" sz="3200" i="1" dirty="0"/>
          </a:p>
          <a:p>
            <a:pPr algn="ctr" fontAlgn="auto">
              <a:spcAft>
                <a:spcPts val="0"/>
              </a:spcAft>
              <a:defRPr/>
            </a:pPr>
            <a:r>
              <a:rPr lang="en-US" sz="3200" i="1" dirty="0"/>
              <a:t>My email: </a:t>
            </a:r>
            <a:r>
              <a:rPr lang="en-US" sz="3200" i="1" dirty="0">
                <a:hlinkClick r:id="rId5"/>
              </a:rPr>
              <a:t>paul.suffern@ntsb.gov</a:t>
            </a:r>
            <a:endParaRPr lang="en-US" sz="3200" i="1" dirty="0"/>
          </a:p>
          <a:p>
            <a:pPr fontAlgn="auto">
              <a:spcAft>
                <a:spcPts val="0"/>
              </a:spcAft>
              <a:defRPr/>
            </a:pPr>
            <a:endParaRPr lang="en-US" sz="3200" i="1" dirty="0"/>
          </a:p>
          <a:p>
            <a:pPr algn="ctr" fontAlgn="auto">
              <a:spcAft>
                <a:spcPts val="0"/>
              </a:spcAft>
              <a:defRPr/>
            </a:pPr>
            <a:endParaRPr lang="en-US" sz="3200" i="1" dirty="0"/>
          </a:p>
        </p:txBody>
      </p:sp>
    </p:spTree>
    <p:extLst>
      <p:ext uri="{BB962C8B-B14F-4D97-AF65-F5344CB8AC3E}">
        <p14:creationId xmlns:p14="http://schemas.microsoft.com/office/powerpoint/2010/main" val="809331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2E8-4180-4D1D-BA1C-DE918987CECE}"/>
              </a:ext>
            </a:extLst>
          </p:cNvPr>
          <p:cNvSpPr>
            <a:spLocks noGrp="1"/>
          </p:cNvSpPr>
          <p:nvPr>
            <p:ph type="title"/>
          </p:nvPr>
        </p:nvSpPr>
        <p:spPr>
          <a:xfrm>
            <a:off x="914400" y="-10427"/>
            <a:ext cx="7315200" cy="1066800"/>
          </a:xfrm>
        </p:spPr>
        <p:txBody>
          <a:bodyPr>
            <a:normAutofit/>
          </a:bodyPr>
          <a:lstStyle/>
          <a:p>
            <a:pPr algn="ctr"/>
            <a:r>
              <a:rPr lang="en-US" dirty="0"/>
              <a:t>Links and Resources</a:t>
            </a:r>
            <a:endParaRPr lang="en-US" dirty="0">
              <a:highlight>
                <a:srgbClr val="FFFF00"/>
              </a:highlight>
            </a:endParaRPr>
          </a:p>
        </p:txBody>
      </p:sp>
      <p:sp>
        <p:nvSpPr>
          <p:cNvPr id="3" name="Content Placeholder 2">
            <a:extLst>
              <a:ext uri="{FF2B5EF4-FFF2-40B4-BE49-F238E27FC236}">
                <a16:creationId xmlns:a16="http://schemas.microsoft.com/office/drawing/2014/main" id="{5D62175C-6E52-44FE-BA46-FCD6F67B1996}"/>
              </a:ext>
            </a:extLst>
          </p:cNvPr>
          <p:cNvSpPr>
            <a:spLocks noGrp="1"/>
          </p:cNvSpPr>
          <p:nvPr>
            <p:ph idx="1"/>
          </p:nvPr>
        </p:nvSpPr>
        <p:spPr>
          <a:xfrm>
            <a:off x="0" y="762000"/>
            <a:ext cx="9148813" cy="5867400"/>
          </a:xfrm>
          <a:solidFill>
            <a:srgbClr val="00B050"/>
          </a:solidFill>
        </p:spPr>
        <p:txBody>
          <a:bodyPr>
            <a:normAutofit fontScale="92500" lnSpcReduction="10000"/>
          </a:bodyPr>
          <a:lstStyle/>
          <a:p>
            <a:pPr marL="0" indent="0">
              <a:buNone/>
            </a:pPr>
            <a:r>
              <a:rPr lang="en-US" sz="2800" dirty="0">
                <a:hlinkClick r:id="rId2"/>
              </a:rPr>
              <a:t>https://aviationweather.gov/progchart/sfc</a:t>
            </a:r>
            <a:endParaRPr lang="en-US" sz="2800" dirty="0"/>
          </a:p>
          <a:p>
            <a:pPr marL="0" indent="0">
              <a:buNone/>
            </a:pPr>
            <a:r>
              <a:rPr lang="en-US" sz="2800" dirty="0">
                <a:hlinkClick r:id="rId3"/>
              </a:rPr>
              <a:t>https://aviationweather.gov/briefing</a:t>
            </a:r>
            <a:endParaRPr lang="en-US" sz="2800" dirty="0"/>
          </a:p>
          <a:p>
            <a:pPr marL="0" indent="0">
              <a:buNone/>
            </a:pPr>
            <a:r>
              <a:rPr lang="en-US" sz="2800" dirty="0">
                <a:hlinkClick r:id="rId4"/>
              </a:rPr>
              <a:t>https://www.weather.gov/zlc/</a:t>
            </a:r>
            <a:endParaRPr lang="en-US" sz="2800" dirty="0"/>
          </a:p>
          <a:p>
            <a:pPr marL="0" indent="0">
              <a:buNone/>
            </a:pPr>
            <a:r>
              <a:rPr lang="en-US" sz="2800" dirty="0">
                <a:hlinkClick r:id="rId5"/>
              </a:rPr>
              <a:t>http://www.dixwx.com/wxdecoding.htm</a:t>
            </a:r>
            <a:endParaRPr lang="en-US" sz="2800" dirty="0"/>
          </a:p>
          <a:p>
            <a:pPr marL="0" indent="0">
              <a:buNone/>
            </a:pPr>
            <a:r>
              <a:rPr lang="en-US" sz="2800" dirty="0">
                <a:hlinkClick r:id="rId6"/>
              </a:rPr>
              <a:t>http://weather.cod.edu/notes/metar.html</a:t>
            </a:r>
            <a:endParaRPr lang="en-US" sz="2800" dirty="0"/>
          </a:p>
          <a:p>
            <a:pPr marL="0" indent="0">
              <a:buNone/>
            </a:pPr>
            <a:r>
              <a:rPr lang="en-US" sz="2800" dirty="0">
                <a:hlinkClick r:id="rId7"/>
              </a:rPr>
              <a:t>https://aviationweather.gov/taf</a:t>
            </a:r>
            <a:r>
              <a:rPr lang="en-US" sz="2800" dirty="0"/>
              <a:t> </a:t>
            </a:r>
          </a:p>
          <a:p>
            <a:pPr marL="0" indent="0">
              <a:buNone/>
            </a:pPr>
            <a:r>
              <a:rPr lang="en-US" sz="2800" dirty="0">
                <a:hlinkClick r:id="rId8"/>
              </a:rPr>
              <a:t>http://www.dixwx.com/wxdecoding.htm#taf</a:t>
            </a:r>
            <a:endParaRPr lang="en-US" sz="2800" dirty="0"/>
          </a:p>
          <a:p>
            <a:pPr marL="0" indent="0">
              <a:buNone/>
            </a:pPr>
            <a:r>
              <a:rPr lang="en-US" sz="2800" dirty="0">
                <a:hlinkClick r:id="rId9"/>
              </a:rPr>
              <a:t>https://www.weather.gov/media/okx/Aviation/TAF_Card.pdf</a:t>
            </a:r>
            <a:endParaRPr lang="en-US" sz="2800" dirty="0"/>
          </a:p>
          <a:p>
            <a:pPr marL="0" indent="0">
              <a:buNone/>
            </a:pPr>
            <a:r>
              <a:rPr lang="en-US" sz="2800" dirty="0">
                <a:hlinkClick r:id="rId10"/>
              </a:rPr>
              <a:t>https://aviationweather.gov/gfa</a:t>
            </a:r>
            <a:endParaRPr lang="en-US" sz="2800" dirty="0"/>
          </a:p>
          <a:p>
            <a:pPr marL="0" indent="0">
              <a:buNone/>
            </a:pPr>
            <a:r>
              <a:rPr lang="en-US" sz="2800" dirty="0">
                <a:hlinkClick r:id="rId11"/>
              </a:rPr>
              <a:t>https://aviationweather.gov/gfa/plot</a:t>
            </a:r>
            <a:endParaRPr lang="en-US" sz="2800" dirty="0"/>
          </a:p>
          <a:p>
            <a:pPr marL="0" indent="0">
              <a:buNone/>
            </a:pPr>
            <a:r>
              <a:rPr lang="en-US" sz="2800" dirty="0">
                <a:hlinkClick r:id="rId12"/>
              </a:rPr>
              <a:t>https://aviationweather.gov/flightpath</a:t>
            </a:r>
            <a:endParaRPr lang="en-US" sz="2800" dirty="0"/>
          </a:p>
          <a:p>
            <a:pPr marL="0" indent="0">
              <a:buNone/>
            </a:pPr>
            <a:r>
              <a:rPr lang="en-US" sz="2800" dirty="0">
                <a:hlinkClick r:id="rId13"/>
              </a:rPr>
              <a:t>https://www.1800wxbrief.com</a:t>
            </a:r>
            <a:endParaRPr lang="en-US" sz="2800" dirty="0"/>
          </a:p>
        </p:txBody>
      </p:sp>
    </p:spTree>
    <p:extLst>
      <p:ext uri="{BB962C8B-B14F-4D97-AF65-F5344CB8AC3E}">
        <p14:creationId xmlns:p14="http://schemas.microsoft.com/office/powerpoint/2010/main" val="3828547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8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CF7BA-A3E1-4902-8E55-3D97BE327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481"/>
            <a:ext cx="9144000" cy="6231038"/>
          </a:xfrm>
          <a:prstGeom prst="rect">
            <a:avLst/>
          </a:prstGeom>
        </p:spPr>
      </p:pic>
      <p:sp>
        <p:nvSpPr>
          <p:cNvPr id="15" name="AutoShape 314">
            <a:extLst>
              <a:ext uri="{FF2B5EF4-FFF2-40B4-BE49-F238E27FC236}">
                <a16:creationId xmlns:a16="http://schemas.microsoft.com/office/drawing/2014/main" id="{A12FB6BB-C92F-4920-92CD-4F484FECA40C}"/>
              </a:ext>
            </a:extLst>
          </p:cNvPr>
          <p:cNvSpPr>
            <a:spLocks noChangeArrowheads="1"/>
          </p:cNvSpPr>
          <p:nvPr/>
        </p:nvSpPr>
        <p:spPr bwMode="auto">
          <a:xfrm>
            <a:off x="1756861" y="4509933"/>
            <a:ext cx="304800" cy="228600"/>
          </a:xfrm>
          <a:prstGeom prst="star5">
            <a:avLst/>
          </a:prstGeom>
          <a:solidFill>
            <a:srgbClr val="FF0000"/>
          </a:solidFill>
          <a:ln w="19050">
            <a:solidFill>
              <a:schemeClr val="tx1"/>
            </a:solidFill>
            <a:miter lim="800000"/>
            <a:headEnd/>
            <a:tailEnd/>
          </a:ln>
        </p:spPr>
        <p:txBody>
          <a:bodyPr rot="0" vert="horz" wrap="square" lIns="91440" tIns="45720" rIns="91440" bIns="45720" anchor="t" anchorCtr="0" upright="1">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 name="Text Box 26">
            <a:extLst>
              <a:ext uri="{FF2B5EF4-FFF2-40B4-BE49-F238E27FC236}">
                <a16:creationId xmlns:a16="http://schemas.microsoft.com/office/drawing/2014/main" id="{5A6AD74C-D80A-4DF9-BAC4-5352483DBB49}"/>
              </a:ext>
            </a:extLst>
          </p:cNvPr>
          <p:cNvSpPr txBox="1">
            <a:spLocks noChangeArrowheads="1"/>
          </p:cNvSpPr>
          <p:nvPr/>
        </p:nvSpPr>
        <p:spPr bwMode="auto">
          <a:xfrm>
            <a:off x="6553200" y="1932602"/>
            <a:ext cx="1165860" cy="276999"/>
          </a:xfrm>
          <a:prstGeom prst="rect">
            <a:avLst/>
          </a:prstGeom>
          <a:solidFill>
            <a:srgbClr val="FFFFFF"/>
          </a:solidFill>
          <a:ln w="38100">
            <a:solidFill>
              <a:schemeClr val="accent1"/>
            </a:solidFill>
            <a:miter lim="800000"/>
            <a:headEnd/>
            <a:tailEnd/>
          </a:ln>
        </p:spPr>
        <p:txBody>
          <a:bodyPr rot="0" vert="horz" wrap="square" lIns="91440" tIns="45720" rIns="91440" bIns="45720" anchor="t" anchorCtr="0" upright="1">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Flight plan</a:t>
            </a:r>
          </a:p>
        </p:txBody>
      </p:sp>
      <p:cxnSp>
        <p:nvCxnSpPr>
          <p:cNvPr id="9" name="AutoShape 25">
            <a:extLst>
              <a:ext uri="{FF2B5EF4-FFF2-40B4-BE49-F238E27FC236}">
                <a16:creationId xmlns:a16="http://schemas.microsoft.com/office/drawing/2014/main" id="{F513B322-0F38-44BE-9A59-5C359C5DA04A}"/>
              </a:ext>
            </a:extLst>
          </p:cNvPr>
          <p:cNvCxnSpPr>
            <a:cxnSpLocks noChangeShapeType="1"/>
          </p:cNvCxnSpPr>
          <p:nvPr/>
        </p:nvCxnSpPr>
        <p:spPr bwMode="auto">
          <a:xfrm flipH="1">
            <a:off x="5867400" y="1447800"/>
            <a:ext cx="838200" cy="484802"/>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cxnSp>
        <p:nvCxnSpPr>
          <p:cNvPr id="18" name="AutoShape 25">
            <a:extLst>
              <a:ext uri="{FF2B5EF4-FFF2-40B4-BE49-F238E27FC236}">
                <a16:creationId xmlns:a16="http://schemas.microsoft.com/office/drawing/2014/main" id="{3C059C0D-7A43-4BA5-A412-3D10264DC1BD}"/>
              </a:ext>
            </a:extLst>
          </p:cNvPr>
          <p:cNvCxnSpPr>
            <a:cxnSpLocks noChangeShapeType="1"/>
            <a:stCxn id="19" idx="0"/>
          </p:cNvCxnSpPr>
          <p:nvPr/>
        </p:nvCxnSpPr>
        <p:spPr bwMode="auto">
          <a:xfrm flipV="1">
            <a:off x="950594" y="4786899"/>
            <a:ext cx="777740" cy="928101"/>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sp>
        <p:nvSpPr>
          <p:cNvPr id="19" name="Text Box 26">
            <a:extLst>
              <a:ext uri="{FF2B5EF4-FFF2-40B4-BE49-F238E27FC236}">
                <a16:creationId xmlns:a16="http://schemas.microsoft.com/office/drawing/2014/main" id="{38889548-B5ED-44AE-8204-7BEA8D537D80}"/>
              </a:ext>
            </a:extLst>
          </p:cNvPr>
          <p:cNvSpPr txBox="1">
            <a:spLocks noChangeArrowheads="1"/>
          </p:cNvSpPr>
          <p:nvPr/>
        </p:nvSpPr>
        <p:spPr bwMode="auto">
          <a:xfrm>
            <a:off x="367664" y="5715000"/>
            <a:ext cx="1165860" cy="304800"/>
          </a:xfrm>
          <a:prstGeom prst="rect">
            <a:avLst/>
          </a:prstGeom>
          <a:solidFill>
            <a:srgbClr val="FFFFFF"/>
          </a:solidFill>
          <a:ln w="38100">
            <a:solidFill>
              <a:schemeClr val="accent1"/>
            </a:solidFill>
            <a:miter lim="800000"/>
            <a:headEnd/>
            <a:tailEnd/>
          </a:ln>
        </p:spPr>
        <p:txBody>
          <a:bodyPr rot="0" vert="horz" wrap="square" lIns="91440" tIns="45720" rIns="91440" bIns="45720" anchor="t" anchorCtr="0" upright="1">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Accident site</a:t>
            </a:r>
          </a:p>
        </p:txBody>
      </p:sp>
      <p:cxnSp>
        <p:nvCxnSpPr>
          <p:cNvPr id="22" name="AutoShape 25">
            <a:extLst>
              <a:ext uri="{FF2B5EF4-FFF2-40B4-BE49-F238E27FC236}">
                <a16:creationId xmlns:a16="http://schemas.microsoft.com/office/drawing/2014/main" id="{A85B6348-327E-417C-80CB-F1088ECC6D0C}"/>
              </a:ext>
            </a:extLst>
          </p:cNvPr>
          <p:cNvCxnSpPr>
            <a:cxnSpLocks noChangeShapeType="1"/>
          </p:cNvCxnSpPr>
          <p:nvPr/>
        </p:nvCxnSpPr>
        <p:spPr bwMode="auto">
          <a:xfrm flipH="1">
            <a:off x="4038600" y="2590800"/>
            <a:ext cx="838200" cy="484802"/>
          </a:xfrm>
          <a:prstGeom prst="straightConnector1">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cxnSp>
      <p:pic>
        <p:nvPicPr>
          <p:cNvPr id="23" name="Picture 22" descr="NWS Surface Analysis Chart for 1700 PDT with the accident site marked near Lake Tahoe region">
            <a:extLst>
              <a:ext uri="{FF2B5EF4-FFF2-40B4-BE49-F238E27FC236}">
                <a16:creationId xmlns:a16="http://schemas.microsoft.com/office/drawing/2014/main" id="{B2614E97-FBB6-49BE-B7E4-F8795B0E7F35}"/>
              </a:ext>
            </a:extLst>
          </p:cNvPr>
          <p:cNvPicPr/>
          <p:nvPr/>
        </p:nvPicPr>
        <p:blipFill>
          <a:blip r:embed="rId4">
            <a:extLst>
              <a:ext uri="{28A0092B-C50C-407E-A947-70E740481C1C}">
                <a14:useLocalDpi xmlns:a14="http://schemas.microsoft.com/office/drawing/2010/main" val="0"/>
              </a:ext>
            </a:extLst>
          </a:blip>
          <a:stretch>
            <a:fillRect/>
          </a:stretch>
        </p:blipFill>
        <p:spPr>
          <a:xfrm>
            <a:off x="367664" y="327932"/>
            <a:ext cx="8664742" cy="6202136"/>
          </a:xfrm>
          <a:prstGeom prst="rect">
            <a:avLst/>
          </a:prstGeom>
        </p:spPr>
      </p:pic>
      <p:pic>
        <p:nvPicPr>
          <p:cNvPr id="24" name="Picture 23" descr="NWS Surface Analysis Chart for 2000 PDT with the accident site marked near Lake Tahoe region">
            <a:extLst>
              <a:ext uri="{FF2B5EF4-FFF2-40B4-BE49-F238E27FC236}">
                <a16:creationId xmlns:a16="http://schemas.microsoft.com/office/drawing/2014/main" id="{5F469EC8-4BB1-4A3C-8261-5F1E100CCB43}"/>
              </a:ext>
            </a:extLst>
          </p:cNvPr>
          <p:cNvPicPr/>
          <p:nvPr/>
        </p:nvPicPr>
        <p:blipFill>
          <a:blip r:embed="rId5">
            <a:extLst>
              <a:ext uri="{28A0092B-C50C-407E-A947-70E740481C1C}">
                <a14:useLocalDpi xmlns:a14="http://schemas.microsoft.com/office/drawing/2010/main" val="0"/>
              </a:ext>
            </a:extLst>
          </a:blip>
          <a:stretch>
            <a:fillRect/>
          </a:stretch>
        </p:blipFill>
        <p:spPr>
          <a:xfrm>
            <a:off x="367664" y="335158"/>
            <a:ext cx="8622735" cy="6202136"/>
          </a:xfrm>
          <a:prstGeom prst="rect">
            <a:avLst/>
          </a:prstGeom>
        </p:spPr>
      </p:pic>
      <p:sp>
        <p:nvSpPr>
          <p:cNvPr id="25" name="Oval 24">
            <a:extLst>
              <a:ext uri="{FF2B5EF4-FFF2-40B4-BE49-F238E27FC236}">
                <a16:creationId xmlns:a16="http://schemas.microsoft.com/office/drawing/2014/main" id="{9A485A4F-9C91-412C-8D17-71C7B4197226}"/>
              </a:ext>
            </a:extLst>
          </p:cNvPr>
          <p:cNvSpPr/>
          <p:nvPr/>
        </p:nvSpPr>
        <p:spPr>
          <a:xfrm>
            <a:off x="4114800" y="2362200"/>
            <a:ext cx="1363890" cy="1219200"/>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6286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2684B45-D82A-4B50-A3DF-C74A7E63C0C2}"/>
              </a:ext>
            </a:extLst>
          </p:cNvPr>
          <p:cNvSpPr txBox="1"/>
          <p:nvPr/>
        </p:nvSpPr>
        <p:spPr>
          <a:xfrm>
            <a:off x="-1" y="0"/>
            <a:ext cx="9144000" cy="6694140"/>
          </a:xfrm>
          <a:prstGeom prst="rect">
            <a:avLst/>
          </a:prstGeom>
          <a:solidFill>
            <a:schemeClr val="bg1"/>
          </a:solidFill>
        </p:spPr>
        <p:txBody>
          <a:bodyPr wrap="square" rtlCol="0">
            <a:spAutoFit/>
          </a:bodyPr>
          <a:lstStyle/>
          <a:p>
            <a:pPr lvl="0"/>
            <a:r>
              <a:rPr lang="en-US" dirty="0"/>
              <a:t>The pilot was returning from a hunting trip, and initially departed Lemhi County Airport (SMN), Salmon, Idaho, on the morning of the accident</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lvl="0"/>
            <a:r>
              <a:rPr lang="en-US" dirty="0"/>
              <a:t>Pilot and wife had discussed the approaching weather system the day before the flight, and she had suggested he drive back with a friend, but he felt strongly that he should fly</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lvl="0"/>
            <a:r>
              <a:rPr lang="en-US" dirty="0"/>
              <a:t>The pilot typically flew between California and Idaho six or seven times per year, which required crossing the Sierra Nevada mountain range</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lvl="0"/>
            <a:r>
              <a:rPr lang="en-US" dirty="0"/>
              <a:t> The pilot of Tanker 874 stated that his intention was to land at Reno/Stead Airport, rather than Reno-Tahoe International Airport, but that the wind was "not good“</a:t>
            </a:r>
          </a:p>
          <a:p>
            <a:pPr lvl="0"/>
            <a:endParaRPr lang="en-US" dirty="0"/>
          </a:p>
          <a:p>
            <a:pPr lvl="0"/>
            <a:r>
              <a:rPr lang="en-US" dirty="0"/>
              <a:t>At 1507, the accident pilot asked the NCT controller if a temporary flight restriction (TFR) over Carson City, Nevada, was still in effect. The controller responded that it was, but that it should not be a factor because the TFR ceiling was 10,000 ft</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C0EBEBED-D341-41F7-AB48-E3FEF5F18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76" y="0"/>
            <a:ext cx="8871648" cy="6858000"/>
          </a:xfrm>
          <a:prstGeom prst="rect">
            <a:avLst/>
          </a:prstGeom>
        </p:spPr>
      </p:pic>
    </p:spTree>
    <p:extLst>
      <p:ext uri="{BB962C8B-B14F-4D97-AF65-F5344CB8AC3E}">
        <p14:creationId xmlns:p14="http://schemas.microsoft.com/office/powerpoint/2010/main" val="3079423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994B7-C5C8-43A8-92B1-8BC4EB28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 y="0"/>
            <a:ext cx="9144000" cy="3848582"/>
          </a:xfrm>
          <a:prstGeom prst="rect">
            <a:avLst/>
          </a:prstGeom>
        </p:spPr>
      </p:pic>
      <p:pic>
        <p:nvPicPr>
          <p:cNvPr id="10" name="Picture 9">
            <a:extLst>
              <a:ext uri="{FF2B5EF4-FFF2-40B4-BE49-F238E27FC236}">
                <a16:creationId xmlns:a16="http://schemas.microsoft.com/office/drawing/2014/main" id="{603F05D5-C263-4B97-98A7-7C69713CC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AB05A3A2-D54A-4FB9-B5B9-DFFE7B864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a16="http://schemas.microsoft.com/office/drawing/2014/main" id="{4634269F-8F3A-4582-AEEE-C5D73BACA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55357"/>
            <a:ext cx="9144000" cy="4547286"/>
          </a:xfrm>
          <a:prstGeom prst="rect">
            <a:avLst/>
          </a:prstGeom>
        </p:spPr>
      </p:pic>
    </p:spTree>
    <p:extLst>
      <p:ext uri="{BB962C8B-B14F-4D97-AF65-F5344CB8AC3E}">
        <p14:creationId xmlns:p14="http://schemas.microsoft.com/office/powerpoint/2010/main" val="196293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2684B45-D82A-4B50-A3DF-C74A7E63C0C2}"/>
              </a:ext>
            </a:extLst>
          </p:cNvPr>
          <p:cNvSpPr txBox="1"/>
          <p:nvPr/>
        </p:nvSpPr>
        <p:spPr>
          <a:xfrm>
            <a:off x="-1" y="0"/>
            <a:ext cx="9144000" cy="1200329"/>
          </a:xfrm>
          <a:prstGeom prst="rect">
            <a:avLst/>
          </a:prstGeom>
          <a:solidFill>
            <a:schemeClr val="bg1"/>
          </a:solidFill>
        </p:spPr>
        <p:txBody>
          <a:bodyPr wrap="square" rtlCol="0">
            <a:spAutoFit/>
          </a:bodyPr>
          <a:lstStyle/>
          <a:p>
            <a:pPr lvl="0"/>
            <a:r>
              <a:rPr lang="en-US" dirty="0"/>
              <a:t>By 1522, the accident airplane was 12 miles south of Reno, and the NCT controller initiated a handoff back to ZOA and provided the pilot with the appropriate frequency</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3" name="Picture 2">
            <a:extLst>
              <a:ext uri="{FF2B5EF4-FFF2-40B4-BE49-F238E27FC236}">
                <a16:creationId xmlns:a16="http://schemas.microsoft.com/office/drawing/2014/main" id="{351341F4-2DF6-44E4-B45B-9183544DD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0329"/>
            <a:ext cx="9144000" cy="5699286"/>
          </a:xfrm>
          <a:prstGeom prst="rect">
            <a:avLst/>
          </a:prstGeom>
        </p:spPr>
      </p:pic>
      <p:pic>
        <p:nvPicPr>
          <p:cNvPr id="9" name="Picture 8">
            <a:extLst>
              <a:ext uri="{FF2B5EF4-FFF2-40B4-BE49-F238E27FC236}">
                <a16:creationId xmlns:a16="http://schemas.microsoft.com/office/drawing/2014/main" id="{2F71A1A0-9A42-4D28-A31F-E1A604533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02" y="0"/>
            <a:ext cx="8574196" cy="6858000"/>
          </a:xfrm>
          <a:prstGeom prst="rect">
            <a:avLst/>
          </a:prstGeom>
        </p:spPr>
      </p:pic>
    </p:spTree>
    <p:extLst>
      <p:ext uri="{BB962C8B-B14F-4D97-AF65-F5344CB8AC3E}">
        <p14:creationId xmlns:p14="http://schemas.microsoft.com/office/powerpoint/2010/main" val="399771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ewNTSB">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TSB Master Last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ewNTSB">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AA_slide_template_bluecover_whitebackground">
  <a:themeElements>
    <a:clrScheme name="FAA_slide_template_bluecover_white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spAutoFit/>
      </a:bodyPr>
      <a:lstStyle>
        <a:defPPr algn="ctr">
          <a:spcBef>
            <a:spcPct val="50000"/>
          </a:spcBef>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A_slide_template_bluecover_white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A_slide_template_bluecover_white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A_slide_template_bluecover_white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A_slide_template_bluecover_white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A_slide_template_bluecover_white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A_slide_template_bluecover_white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A_slide_template_bluecover_white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A_slide_template_bluecover_white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A_slide_template_bluecover_white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A_slide_template_bluecover_white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A_slide_template_bluecover_white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A_slide_template_bluecover_white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TSB_PowerPoint-Template_16_9" id="{56D81DF9-1C3B-4F82-B821-C1F1DC6C14A5}" vid="{866A97C7-6619-40B6-8D5B-81543AE17ED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84310F0CA54B94A8D25C9856736886F" ma:contentTypeVersion="0" ma:contentTypeDescription="Create a new document." ma:contentTypeScope="" ma:versionID="bc774272c17ac13831fd5b877a55f9c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5E7E5863-6FD0-41C6-A95D-2609FC3278E1}">
  <ds:schemaRefs>
    <ds:schemaRef ds:uri="http://schemas.microsoft.com/office/2006/metadata/longProperties"/>
  </ds:schemaRefs>
</ds:datastoreItem>
</file>

<file path=customXml/itemProps2.xml><?xml version="1.0" encoding="utf-8"?>
<ds:datastoreItem xmlns:ds="http://schemas.openxmlformats.org/officeDocument/2006/customXml" ds:itemID="{DB9BA348-EDFC-4E12-A61F-4DEB4442E493}">
  <ds:schemaRefs>
    <ds:schemaRef ds:uri="http://schemas.microsoft.com/sharepoint/v3/contenttype/forms"/>
  </ds:schemaRefs>
</ds:datastoreItem>
</file>

<file path=customXml/itemProps3.xml><?xml version="1.0" encoding="utf-8"?>
<ds:datastoreItem xmlns:ds="http://schemas.openxmlformats.org/officeDocument/2006/customXml" ds:itemID="{DECB394B-BD0F-400A-B4D9-CB3F7D5DD3A2}">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4.xml><?xml version="1.0" encoding="utf-8"?>
<ds:datastoreItem xmlns:ds="http://schemas.openxmlformats.org/officeDocument/2006/customXml" ds:itemID="{3A7E2E53-F39B-4925-8E75-CE58473B6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newNTSB</Template>
  <TotalTime>37654</TotalTime>
  <Words>1753</Words>
  <Application>Microsoft Office PowerPoint</Application>
  <PresentationFormat>On-screen Show (4:3)</PresentationFormat>
  <Paragraphs>247</Paragraphs>
  <Slides>55</Slides>
  <Notes>27</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55</vt:i4>
      </vt:variant>
    </vt:vector>
  </HeadingPairs>
  <TitlesOfParts>
    <vt:vector size="69" baseType="lpstr">
      <vt:lpstr>ＭＳ Ｐゴシック</vt:lpstr>
      <vt:lpstr>Arial</vt:lpstr>
      <vt:lpstr>Arial Unicode MS</vt:lpstr>
      <vt:lpstr>Calibri</vt:lpstr>
      <vt:lpstr>Helvetica</vt:lpstr>
      <vt:lpstr>Times New Roman</vt:lpstr>
      <vt:lpstr>newNTSB</vt:lpstr>
      <vt:lpstr>NTSB Master Slide</vt:lpstr>
      <vt:lpstr>NTSB Master Last Slide</vt:lpstr>
      <vt:lpstr>1_newNTSB</vt:lpstr>
      <vt:lpstr>1_NTSB Master Slide</vt:lpstr>
      <vt:lpstr>2_NTSB Master Slide</vt:lpstr>
      <vt:lpstr>FAA_slide_template_bluecover_whitebackground</vt:lpstr>
      <vt:lpstr>3_NTSB Master Slide</vt:lpstr>
      <vt:lpstr>General Aviation Weather-Related Accidents, LOC, and Lessons Learned Therein</vt:lpstr>
      <vt:lpstr>PowerPoint Presentation</vt:lpstr>
      <vt:lpstr>PowerPoint Presentation</vt:lpstr>
      <vt:lpstr>PowerPoint Presentation</vt:lpstr>
      <vt:lpstr>WPR17FA008 Cessna 182D, N8718X South Lake Tahoe, California October 2016 </vt:lpstr>
      <vt:lpstr>PowerPoint Presentation</vt:lpstr>
      <vt:lpstr>PowerPoint Presentation</vt:lpstr>
      <vt:lpstr>PowerPoint Presentation</vt:lpstr>
      <vt:lpstr>PowerPoint Presentation</vt:lpstr>
      <vt:lpstr>PowerPoint Presentation</vt:lpstr>
      <vt:lpstr>PowerPoint Presentation</vt:lpstr>
      <vt:lpstr>WPR17FA045 Cessna T210K, N272EF Payson, Arizona January 2017 </vt:lpstr>
      <vt:lpstr>PowerPoint Presentation</vt:lpstr>
      <vt:lpstr>PowerPoint Presentation</vt:lpstr>
      <vt:lpstr>PowerPoint Presentation</vt:lpstr>
      <vt:lpstr>PowerPoint Presentation</vt:lpstr>
      <vt:lpstr>WPR16FA144 Diamond DA40 F, N419FP Logan, Utah July 2016 </vt:lpstr>
      <vt:lpstr>PowerPoint Presentation</vt:lpstr>
      <vt:lpstr>PowerPoint Presentation</vt:lpstr>
      <vt:lpstr>PowerPoint Presentation</vt:lpstr>
      <vt:lpstr>PowerPoint Presentation</vt:lpstr>
      <vt:lpstr>Weather considerations surrounding accidents</vt:lpstr>
      <vt:lpstr>Preflight Planning</vt:lpstr>
      <vt:lpstr>PowerPoint Presentation</vt:lpstr>
      <vt:lpstr>Part 91 General Aviation Accidents 2012-2016</vt:lpstr>
      <vt:lpstr>PowerPoint Presentation</vt:lpstr>
      <vt:lpstr>PowerPoint Presentation</vt:lpstr>
      <vt:lpstr>NTSB LOC-I Accident Data</vt:lpstr>
      <vt:lpstr>PowerPoint Presentation</vt:lpstr>
      <vt:lpstr>Importance of Clear Communication</vt:lpstr>
      <vt:lpstr>Looking Straight Ahead</vt:lpstr>
      <vt:lpstr>Looking Down</vt:lpstr>
      <vt:lpstr>3D Modeling in Google Earth</vt:lpstr>
      <vt:lpstr>ERAM View</vt:lpstr>
      <vt:lpstr>NEXRAD View</vt:lpstr>
      <vt:lpstr>Out the Window</vt:lpstr>
      <vt:lpstr>Weather Resources for Aviation</vt:lpstr>
      <vt:lpstr>Weather Resources for Aviation</vt:lpstr>
      <vt:lpstr>Weather Resources for Aviation</vt:lpstr>
      <vt:lpstr>Weather Resources for Aviation</vt:lpstr>
      <vt:lpstr>Weather Resources for Aviation</vt:lpstr>
      <vt:lpstr>Weather Resources for Aviation</vt:lpstr>
      <vt:lpstr>PowerPoint Presentation</vt:lpstr>
      <vt:lpstr>Weather Resources for Aviation</vt:lpstr>
      <vt:lpstr>Resources for Weather Investigations</vt:lpstr>
      <vt:lpstr>Weather Resources for Aviation</vt:lpstr>
      <vt:lpstr>Weather Resources for Aviation</vt:lpstr>
      <vt:lpstr>Weather Resources for Aviation</vt:lpstr>
      <vt:lpstr>Preflight Planning</vt:lpstr>
      <vt:lpstr>PowerPoint Presentation</vt:lpstr>
      <vt:lpstr>FAA working on OPC</vt:lpstr>
      <vt:lpstr>Safety Resources</vt:lpstr>
      <vt:lpstr>PowerPoint Presentation</vt:lpstr>
      <vt:lpstr>Links and Resources</vt:lpstr>
      <vt:lpstr>PowerPoint Presentation</vt:lpstr>
    </vt:vector>
  </TitlesOfParts>
  <Company>National Transportation Safety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PSS</dc:creator>
  <cp:lastModifiedBy>Suffern Paul</cp:lastModifiedBy>
  <cp:revision>1927</cp:revision>
  <cp:lastPrinted>2014-05-13T16:08:22Z</cp:lastPrinted>
  <dcterms:created xsi:type="dcterms:W3CDTF">2004-12-28T16:50:39Z</dcterms:created>
  <dcterms:modified xsi:type="dcterms:W3CDTF">2018-09-11T13:26:02Z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