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93" r:id="rId3"/>
    <p:sldId id="302" r:id="rId4"/>
    <p:sldId id="325" r:id="rId5"/>
    <p:sldId id="277" r:id="rId6"/>
    <p:sldId id="309" r:id="rId7"/>
    <p:sldId id="320" r:id="rId8"/>
    <p:sldId id="256" r:id="rId9"/>
    <p:sldId id="269" r:id="rId10"/>
    <p:sldId id="326" r:id="rId11"/>
    <p:sldId id="306" r:id="rId12"/>
    <p:sldId id="308" r:id="rId13"/>
    <p:sldId id="301" r:id="rId14"/>
    <p:sldId id="310" r:id="rId15"/>
    <p:sldId id="312" r:id="rId16"/>
    <p:sldId id="273" r:id="rId17"/>
    <p:sldId id="272" r:id="rId18"/>
    <p:sldId id="327" r:id="rId19"/>
    <p:sldId id="329" r:id="rId20"/>
    <p:sldId id="330" r:id="rId21"/>
    <p:sldId id="321" r:id="rId22"/>
    <p:sldId id="324" r:id="rId23"/>
    <p:sldId id="328" r:id="rId24"/>
    <p:sldId id="266" r:id="rId25"/>
    <p:sldId id="297" r:id="rId26"/>
    <p:sldId id="294" r:id="rId27"/>
    <p:sldId id="278" r:id="rId28"/>
    <p:sldId id="280" r:id="rId29"/>
    <p:sldId id="281" r:id="rId30"/>
    <p:sldId id="296" r:id="rId31"/>
    <p:sldId id="318" r:id="rId32"/>
    <p:sldId id="288" r:id="rId33"/>
    <p:sldId id="299" r:id="rId34"/>
    <p:sldId id="311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989" autoAdjust="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39B0-0C40-4F09-BAC3-947D512A5E0B}" type="datetimeFigureOut">
              <a:rPr lang="en-US" smtClean="0"/>
              <a:t>9/9/2018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6D84-B734-4957-A1AA-5471DF20A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19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39B0-0C40-4F09-BAC3-947D512A5E0B}" type="datetimeFigureOut">
              <a:rPr lang="en-US" smtClean="0"/>
              <a:t>9/9/2018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6D84-B734-4957-A1AA-5471DF20A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66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39B0-0C40-4F09-BAC3-947D512A5E0B}" type="datetimeFigureOut">
              <a:rPr lang="en-US" smtClean="0"/>
              <a:t>9/9/2018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6D84-B734-4957-A1AA-5471DF20A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16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ED55-69B6-43A7-9E72-71A16A1057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E08BF-6B6E-40FE-B3B9-BDF980420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526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ED55-69B6-43A7-9E72-71A16A1057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E08BF-6B6E-40FE-B3B9-BDF980420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685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ED55-69B6-43A7-9E72-71A16A1057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E08BF-6B6E-40FE-B3B9-BDF980420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021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ED55-69B6-43A7-9E72-71A16A1057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E08BF-6B6E-40FE-B3B9-BDF980420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510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ED55-69B6-43A7-9E72-71A16A1057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E08BF-6B6E-40FE-B3B9-BDF980420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Shape 16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250403" cy="1600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0929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ED55-69B6-43A7-9E72-71A16A1057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E08BF-6B6E-40FE-B3B9-BDF980420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8112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ED55-69B6-43A7-9E72-71A16A1057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E08BF-6B6E-40FE-B3B9-BDF980420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790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ED55-69B6-43A7-9E72-71A16A1057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E08BF-6B6E-40FE-B3B9-BDF980420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375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39B0-0C40-4F09-BAC3-947D512A5E0B}" type="datetimeFigureOut">
              <a:rPr lang="en-US" smtClean="0"/>
              <a:t>9/9/2018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6D84-B734-4957-A1AA-5471DF20A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432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ED55-69B6-43A7-9E72-71A16A1057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E08BF-6B6E-40FE-B3B9-BDF980420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4649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ED55-69B6-43A7-9E72-71A16A1057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E08BF-6B6E-40FE-B3B9-BDF980420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398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ED55-69B6-43A7-9E72-71A16A1057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E08BF-6B6E-40FE-B3B9-BDF980420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0879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52FB6-3B62-450E-9B49-82AA12CF44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www.weather.gov/pueblo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5CE18-CD9A-4763-8F60-D5147DF030A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5928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88AB3-B1F5-44F8-8089-142F5749DE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60958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39B0-0C40-4F09-BAC3-947D512A5E0B}" type="datetimeFigureOut">
              <a:rPr lang="en-US" smtClean="0"/>
              <a:t>9/9/2018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6D84-B734-4957-A1AA-5471DF20A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91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39B0-0C40-4F09-BAC3-947D512A5E0B}" type="datetimeFigureOut">
              <a:rPr lang="en-US" smtClean="0"/>
              <a:t>9/9/2018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6D84-B734-4957-A1AA-5471DF20A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68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39B0-0C40-4F09-BAC3-947D512A5E0B}" type="datetimeFigureOut">
              <a:rPr lang="en-US" smtClean="0"/>
              <a:t>9/9/2018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6D84-B734-4957-A1AA-5471DF20A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21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39B0-0C40-4F09-BAC3-947D512A5E0B}" type="datetimeFigureOut">
              <a:rPr lang="en-US" smtClean="0"/>
              <a:t>9/9/2018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6D84-B734-4957-A1AA-5471DF20A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75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39B0-0C40-4F09-BAC3-947D512A5E0B}" type="datetimeFigureOut">
              <a:rPr lang="en-US" smtClean="0"/>
              <a:t>9/9/2018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6D84-B734-4957-A1AA-5471DF20A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37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39B0-0C40-4F09-BAC3-947D512A5E0B}" type="datetimeFigureOut">
              <a:rPr lang="en-US" smtClean="0"/>
              <a:t>9/9/2018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6D84-B734-4957-A1AA-5471DF20A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816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39B0-0C40-4F09-BAC3-947D512A5E0B}" type="datetimeFigureOut">
              <a:rPr lang="en-US" smtClean="0"/>
              <a:t>9/9/2018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6D84-B734-4957-A1AA-5471DF20A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47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839B0-0C40-4F09-BAC3-947D512A5E0B}" type="datetimeFigureOut">
              <a:rPr lang="en-US" smtClean="0"/>
              <a:t>9/9/2018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26D84-B734-4957-A1AA-5471DF20A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808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4ED55-69B6-43A7-9E72-71A16A1057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E08BF-6B6E-40FE-B3B9-BDF980420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Shape 16"/>
          <p:cNvPicPr preferRelativeResize="0"/>
          <p:nvPr userDrawn="1"/>
        </p:nvPicPr>
        <p:blipFill rotWithShape="1">
          <a:blip r:embed="rId16">
            <a:alphaModFix/>
          </a:blip>
          <a:srcRect/>
          <a:stretch/>
        </p:blipFill>
        <p:spPr>
          <a:xfrm>
            <a:off x="0" y="0"/>
            <a:ext cx="2250403" cy="160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3" y="5867400"/>
            <a:ext cx="91440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591170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27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4"/><Relationship Id="rId7" Type="http://schemas.openxmlformats.org/officeDocument/2006/relationships/image" Target="../media/image6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6.xml"/><Relationship Id="rId4" Type="http://schemas.openxmlformats.org/officeDocument/2006/relationships/video" Target="../media/media2.mp4"/><Relationship Id="rId9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IADUS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1295399"/>
            <a:ext cx="7010400" cy="50685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Colorado Windstorm-April 17, 2018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b="1" dirty="0" smtClean="0"/>
              <a:t>Presented by</a:t>
            </a:r>
          </a:p>
          <a:p>
            <a:pPr marL="0" indent="0" algn="ctr">
              <a:buNone/>
            </a:pPr>
            <a:r>
              <a:rPr lang="en-US" dirty="0" smtClean="0"/>
              <a:t>Scott Entrekin, Lead Forecaster</a:t>
            </a:r>
          </a:p>
          <a:p>
            <a:pPr marL="0" indent="0" algn="ctr">
              <a:buNone/>
            </a:pPr>
            <a:r>
              <a:rPr lang="en-US" dirty="0" smtClean="0"/>
              <a:t>National Weather Service</a:t>
            </a:r>
          </a:p>
          <a:p>
            <a:pPr marL="0" indent="0" algn="ctr">
              <a:buNone/>
            </a:pPr>
            <a:r>
              <a:rPr lang="en-US" dirty="0" smtClean="0"/>
              <a:t>Boulder, CO (BOU)</a:t>
            </a:r>
          </a:p>
          <a:p>
            <a:endParaRPr lang="en-US" dirty="0"/>
          </a:p>
        </p:txBody>
      </p:sp>
      <p:pic>
        <p:nvPicPr>
          <p:cNvPr id="5" name="Picture 7" descr="C-172-new_cuto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35353" flipH="1">
            <a:off x="-487094" y="5794267"/>
            <a:ext cx="3928489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scott.entrekin\AppData\Local\Microsoft\Windows\Temporary Internet Files\Content.IE5\9RCRC4XT\bulle5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277" y="4731160"/>
            <a:ext cx="2209800" cy="165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47900" y="5019326"/>
            <a:ext cx="1638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Yikes, where’d</a:t>
            </a:r>
          </a:p>
          <a:p>
            <a:r>
              <a:rPr lang="en-US" dirty="0" smtClean="0"/>
              <a:t>the airport go?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877233"/>
            <a:ext cx="2252667" cy="41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74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7037E-7 L 0.28073 -0.28357 L 0.45886 0.10926 L 0.80434 -0.67477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08" y="-2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12Z, 17 APRIL 2018-DNR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4876800" y="5029200"/>
            <a:ext cx="914400" cy="609600"/>
          </a:xfrm>
          <a:prstGeom prst="ellipse">
            <a:avLst/>
          </a:prstGeom>
          <a:solidFill>
            <a:srgbClr val="FFFF00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1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00Z, 18 APRIL 2018-DNR</a:t>
            </a:r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1"/>
            <a:ext cx="9144000" cy="5715000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 rot="19144008">
            <a:off x="4177196" y="3866998"/>
            <a:ext cx="1078917" cy="2008025"/>
          </a:xfrm>
          <a:prstGeom prst="ellipse">
            <a:avLst/>
          </a:prstGeom>
          <a:solidFill>
            <a:schemeClr val="accent1">
              <a:alpha val="5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CAA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45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944" y="1905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Optimal Wind directions for Mountain </a:t>
            </a:r>
            <a:r>
              <a:rPr lang="en-US" sz="3200" dirty="0" smtClean="0"/>
              <a:t>waves</a:t>
            </a:r>
            <a:br>
              <a:rPr lang="en-US" sz="3200" dirty="0" smtClean="0"/>
            </a:br>
            <a:r>
              <a:rPr lang="en-US" sz="3200" dirty="0" smtClean="0"/>
              <a:t>Peak winds as of 6 am, Tue</a:t>
            </a:r>
            <a:endParaRPr lang="en-US" sz="3200" dirty="0"/>
          </a:p>
        </p:txBody>
      </p:sp>
      <p:pic>
        <p:nvPicPr>
          <p:cNvPr id="4" name="Picture 3" descr="ne_colorad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28700"/>
            <a:ext cx="8763000" cy="5715000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>
            <a:outerShdw dist="125724" dir="2700000" algn="ctr" rotWithShape="0">
              <a:schemeClr val="tx1"/>
            </a:outerShdw>
          </a:effectLst>
        </p:spPr>
      </p:pic>
      <p:sp>
        <p:nvSpPr>
          <p:cNvPr id="5" name="AutoShape 7"/>
          <p:cNvSpPr>
            <a:spLocks noChangeArrowheads="1"/>
          </p:cNvSpPr>
          <p:nvPr/>
        </p:nvSpPr>
        <p:spPr bwMode="auto">
          <a:xfrm rot="686314">
            <a:off x="2496761" y="1829815"/>
            <a:ext cx="976313" cy="383571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 rot="154026">
            <a:off x="2462178" y="2819453"/>
            <a:ext cx="976313" cy="380861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 rot="19123530">
            <a:off x="2897205" y="4167003"/>
            <a:ext cx="976313" cy="331813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 rot="19219734">
            <a:off x="2489197" y="5767186"/>
            <a:ext cx="976313" cy="391970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7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57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Quasi-Geostrophic (QG) Diagnostics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QG Package provides 3 dimensional solutions to </a:t>
            </a:r>
          </a:p>
          <a:p>
            <a:pPr lvl="1"/>
            <a:r>
              <a:rPr lang="en-US" sz="3600" dirty="0" smtClean="0"/>
              <a:t>QG omega, height tendency, and </a:t>
            </a:r>
            <a:br>
              <a:rPr lang="en-US" sz="3600" dirty="0" smtClean="0"/>
            </a:br>
            <a:r>
              <a:rPr lang="en-US" sz="3600" dirty="0" err="1" smtClean="0"/>
              <a:t>Zwack-Okossi</a:t>
            </a:r>
            <a:r>
              <a:rPr lang="en-US" sz="3600" dirty="0" smtClean="0"/>
              <a:t> equations</a:t>
            </a:r>
          </a:p>
          <a:p>
            <a:pPr lvl="1"/>
            <a:r>
              <a:rPr lang="en-US" sz="3600" dirty="0" smtClean="0"/>
              <a:t>Additional fields for deformation, static stability tendency, </a:t>
            </a:r>
            <a:r>
              <a:rPr lang="en-US" sz="3600" dirty="0" err="1" smtClean="0"/>
              <a:t>sfc</a:t>
            </a:r>
            <a:r>
              <a:rPr lang="en-US" sz="3600" dirty="0" smtClean="0"/>
              <a:t> pressure tendency and </a:t>
            </a:r>
            <a:r>
              <a:rPr lang="en-US" sz="3600" dirty="0" err="1" smtClean="0"/>
              <a:t>frontogensis</a:t>
            </a:r>
            <a:endParaRPr lang="en-US" sz="36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1676400" y="5939730"/>
            <a:ext cx="594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 smtClean="0"/>
              <a:t>Source: </a:t>
            </a:r>
            <a:r>
              <a:rPr lang="en-US" dirty="0" err="1" smtClean="0"/>
              <a:t>Thaler</a:t>
            </a:r>
            <a:r>
              <a:rPr lang="en-US" dirty="0"/>
              <a:t>, E.R. , Paul </a:t>
            </a:r>
            <a:r>
              <a:rPr lang="en-US" dirty="0" err="1"/>
              <a:t>Nutter</a:t>
            </a:r>
            <a:r>
              <a:rPr lang="en-US" dirty="0"/>
              <a:t>, </a:t>
            </a:r>
            <a:r>
              <a:rPr lang="en-US" i="1" dirty="0"/>
              <a:t>“Moving </a:t>
            </a:r>
            <a:r>
              <a:rPr lang="en-US" i="1" dirty="0" err="1"/>
              <a:t>Quasigeostrophic</a:t>
            </a:r>
            <a:r>
              <a:rPr lang="en-US" i="1" dirty="0"/>
              <a:t> Theory into the 21</a:t>
            </a:r>
            <a:r>
              <a:rPr lang="en-US" i="1" baseline="30000" dirty="0"/>
              <a:t>st</a:t>
            </a:r>
            <a:r>
              <a:rPr lang="en-US" i="1" dirty="0"/>
              <a:t> Century”</a:t>
            </a:r>
          </a:p>
        </p:txBody>
      </p:sp>
    </p:spTree>
    <p:extLst>
      <p:ext uri="{BB962C8B-B14F-4D97-AF65-F5344CB8AC3E}">
        <p14:creationId xmlns:p14="http://schemas.microsoft.com/office/powerpoint/2010/main" val="377477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Quasi-Geostrophic (QG) Diagnostics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Advantages:  </a:t>
            </a:r>
          </a:p>
          <a:p>
            <a:pPr lvl="1"/>
            <a:r>
              <a:rPr lang="en-US" dirty="0" smtClean="0"/>
              <a:t>Complete QG picture of the atmosphere</a:t>
            </a:r>
          </a:p>
          <a:p>
            <a:pPr lvl="1"/>
            <a:r>
              <a:rPr lang="en-US" dirty="0"/>
              <a:t>Allows forecasters to easily diagnose synoptic scale </a:t>
            </a:r>
            <a:r>
              <a:rPr lang="en-US" dirty="0" smtClean="0"/>
              <a:t>dynamics</a:t>
            </a:r>
          </a:p>
          <a:p>
            <a:pPr lvl="1"/>
            <a:r>
              <a:rPr lang="en-US" dirty="0" smtClean="0"/>
              <a:t>Links dynamics and thermodynamics</a:t>
            </a:r>
          </a:p>
          <a:p>
            <a:pPr lvl="1"/>
            <a:r>
              <a:rPr lang="en-US" dirty="0" smtClean="0"/>
              <a:t>Helps critically evaluate NWP output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Disadvantages:</a:t>
            </a:r>
          </a:p>
          <a:p>
            <a:pPr lvl="1"/>
            <a:r>
              <a:rPr lang="en-US" dirty="0" smtClean="0"/>
              <a:t>Won’t explain mesoscale</a:t>
            </a:r>
          </a:p>
          <a:p>
            <a:pPr lvl="1"/>
            <a:r>
              <a:rPr lang="en-US" dirty="0" smtClean="0"/>
              <a:t>Problems near the ground</a:t>
            </a:r>
          </a:p>
          <a:p>
            <a:pPr lvl="1"/>
            <a:r>
              <a:rPr lang="en-US" dirty="0" smtClean="0"/>
              <a:t>Troubles when </a:t>
            </a:r>
            <a:r>
              <a:rPr lang="en-US" dirty="0" err="1" smtClean="0"/>
              <a:t>ageostrophic</a:t>
            </a:r>
            <a:r>
              <a:rPr lang="en-US" dirty="0" smtClean="0"/>
              <a:t> wind is large (jet)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18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" name="Content Placeholder 26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5819775" cy="4525963"/>
          </a:xfr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" y="0"/>
            <a:ext cx="8817429" cy="6858000"/>
          </a:xfrm>
          <a:prstGeom prst="rect">
            <a:avLst/>
          </a:prstGeom>
        </p:spPr>
      </p:pic>
      <p:pic>
        <p:nvPicPr>
          <p:cNvPr id="1025" name="Picture 10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4" y="0"/>
            <a:ext cx="8817429" cy="6858000"/>
          </a:xfrm>
          <a:prstGeom prst="rect">
            <a:avLst/>
          </a:prstGeom>
        </p:spPr>
      </p:pic>
      <p:pic>
        <p:nvPicPr>
          <p:cNvPr id="1029" name="Picture 10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" y="0"/>
            <a:ext cx="8817429" cy="6858000"/>
          </a:xfrm>
          <a:prstGeom prst="rect">
            <a:avLst/>
          </a:prstGeom>
        </p:spPr>
      </p:pic>
      <p:pic>
        <p:nvPicPr>
          <p:cNvPr id="1030" name="Picture 10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" y="0"/>
            <a:ext cx="8817429" cy="6858000"/>
          </a:xfrm>
          <a:prstGeom prst="rect">
            <a:avLst/>
          </a:prstGeom>
        </p:spPr>
      </p:pic>
      <p:pic>
        <p:nvPicPr>
          <p:cNvPr id="1031" name="Picture 10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" y="0"/>
            <a:ext cx="8817429" cy="6858000"/>
          </a:xfrm>
          <a:prstGeom prst="rect">
            <a:avLst/>
          </a:prstGeom>
        </p:spPr>
      </p:pic>
      <p:pic>
        <p:nvPicPr>
          <p:cNvPr id="1032" name="Picture 10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" y="0"/>
            <a:ext cx="8817429" cy="6858000"/>
          </a:xfrm>
          <a:prstGeom prst="rect">
            <a:avLst/>
          </a:prstGeom>
        </p:spPr>
      </p:pic>
      <p:pic>
        <p:nvPicPr>
          <p:cNvPr id="1033" name="Picture 10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" y="0"/>
            <a:ext cx="8817429" cy="6858000"/>
          </a:xfrm>
          <a:prstGeom prst="rect">
            <a:avLst/>
          </a:prstGeom>
        </p:spPr>
      </p:pic>
      <p:pic>
        <p:nvPicPr>
          <p:cNvPr id="1034" name="Picture 10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" y="0"/>
            <a:ext cx="8817429" cy="6858000"/>
          </a:xfrm>
          <a:prstGeom prst="rect">
            <a:avLst/>
          </a:prstGeom>
        </p:spPr>
      </p:pic>
      <p:pic>
        <p:nvPicPr>
          <p:cNvPr id="1036" name="Picture 10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" y="0"/>
            <a:ext cx="8817429" cy="6858000"/>
          </a:xfrm>
          <a:prstGeom prst="rect">
            <a:avLst/>
          </a:prstGeom>
        </p:spPr>
      </p:pic>
      <p:pic>
        <p:nvPicPr>
          <p:cNvPr id="1037" name="Picture 10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980714" cy="6858000"/>
          </a:xfrm>
          <a:prstGeom prst="rect">
            <a:avLst/>
          </a:prstGeom>
        </p:spPr>
      </p:pic>
      <p:pic>
        <p:nvPicPr>
          <p:cNvPr id="1038" name="Picture 10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067799" cy="6858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819400" y="6316265"/>
            <a:ext cx="4240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QG Orange </a:t>
            </a:r>
            <a:r>
              <a:rPr lang="en-US" dirty="0"/>
              <a:t>dashed (ascent), solid (</a:t>
            </a:r>
            <a:r>
              <a:rPr lang="en-US" dirty="0" smtClean="0"/>
              <a:t>descent)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76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399"/>
            <a:ext cx="9144000" cy="70104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2400"/>
            <a:ext cx="9182516" cy="701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9229830" cy="70104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0" y="-152400"/>
            <a:ext cx="9229829" cy="7010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9219573" cy="7010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9229830" cy="69521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1"/>
            <a:ext cx="9229830" cy="69521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2399"/>
            <a:ext cx="9229828" cy="7010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2401"/>
            <a:ext cx="9229829" cy="70104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2400"/>
            <a:ext cx="9219572" cy="7010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1"/>
            <a:ext cx="9219573" cy="7010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9229830" cy="70104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52400"/>
            <a:ext cx="9328422" cy="70104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562600" y="6509861"/>
            <a:ext cx="33373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QG Orange </a:t>
            </a:r>
            <a:r>
              <a:rPr lang="en-US" sz="1400" dirty="0"/>
              <a:t>dashed (ascent), solid (</a:t>
            </a:r>
            <a:r>
              <a:rPr lang="en-US" sz="1400" dirty="0" smtClean="0"/>
              <a:t>descent)</a:t>
            </a:r>
            <a:endParaRPr lang="en-US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2" y="4633008"/>
            <a:ext cx="2438400" cy="2184630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326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RAP Analysis 700mb</a:t>
            </a:r>
            <a:br>
              <a:rPr lang="en-US" dirty="0" smtClean="0"/>
            </a:br>
            <a:r>
              <a:rPr lang="en-US" sz="3600" i="1" dirty="0" smtClean="0"/>
              <a:t>QG </a:t>
            </a:r>
            <a:r>
              <a:rPr lang="en-US" sz="3600" i="1" dirty="0" smtClean="0"/>
              <a:t>Height/temp/QG vertical velocity</a:t>
            </a:r>
            <a:endParaRPr lang="en-US" sz="3600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00200"/>
            <a:ext cx="443865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1600200"/>
            <a:ext cx="4425661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24025" y="5531078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20z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248400" y="56388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00Z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73077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QG on AWIPS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VOLUME BROWSER</a:t>
            </a:r>
          </a:p>
          <a:p>
            <a:r>
              <a:rPr lang="en-US" dirty="0" smtClean="0"/>
              <a:t>SOURCES-Local</a:t>
            </a:r>
          </a:p>
          <a:p>
            <a:pPr lvl="2"/>
            <a:r>
              <a:rPr lang="en-US" dirty="0" smtClean="0"/>
              <a:t>THALER-QG</a:t>
            </a:r>
          </a:p>
          <a:p>
            <a:pPr lvl="3"/>
            <a:r>
              <a:rPr lang="en-US" dirty="0" smtClean="0"/>
              <a:t>QG-ECMWF</a:t>
            </a:r>
          </a:p>
          <a:p>
            <a:pPr lvl="3"/>
            <a:r>
              <a:rPr lang="en-US" dirty="0" smtClean="0"/>
              <a:t>QG-GEM</a:t>
            </a:r>
          </a:p>
          <a:p>
            <a:pPr lvl="3"/>
            <a:r>
              <a:rPr lang="en-US" dirty="0" smtClean="0"/>
              <a:t>QG-GFS</a:t>
            </a:r>
          </a:p>
          <a:p>
            <a:pPr lvl="3"/>
            <a:r>
              <a:rPr lang="en-US" dirty="0" smtClean="0"/>
              <a:t>QG-NAM</a:t>
            </a:r>
          </a:p>
          <a:p>
            <a:pPr lvl="3"/>
            <a:r>
              <a:rPr lang="en-US" dirty="0" smtClean="0"/>
              <a:t>QG-RAP</a:t>
            </a:r>
          </a:p>
          <a:p>
            <a:r>
              <a:rPr lang="en-US" dirty="0" smtClean="0"/>
              <a:t>FIELDS-Forcing</a:t>
            </a:r>
          </a:p>
          <a:p>
            <a:pPr lvl="1"/>
            <a:r>
              <a:rPr lang="en-US" dirty="0" smtClean="0"/>
              <a:t>Omega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2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28600" y="228600"/>
            <a:ext cx="4040188" cy="639762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 smtClean="0"/>
              <a:t>QG Vertical Velocity (</a:t>
            </a:r>
            <a:r>
              <a:rPr lang="en-US" sz="2800" dirty="0" err="1" smtClean="0"/>
              <a:t>mb</a:t>
            </a:r>
            <a:r>
              <a:rPr lang="en-US" sz="2800" dirty="0" smtClean="0"/>
              <a:t>/</a:t>
            </a:r>
            <a:r>
              <a:rPr lang="en-US" sz="2800" dirty="0" err="1" smtClean="0"/>
              <a:t>hr</a:t>
            </a:r>
            <a:r>
              <a:rPr lang="en-US" sz="2800" dirty="0" smtClean="0"/>
              <a:t>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495800" y="228600"/>
            <a:ext cx="4041775" cy="639762"/>
          </a:xfrm>
        </p:spPr>
        <p:txBody>
          <a:bodyPr>
            <a:noAutofit/>
          </a:bodyPr>
          <a:lstStyle/>
          <a:p>
            <a:r>
              <a:rPr lang="en-US" sz="2800" dirty="0"/>
              <a:t>Vertical </a:t>
            </a:r>
            <a:r>
              <a:rPr lang="en-US" sz="2800" dirty="0" smtClean="0"/>
              <a:t>velocity(µbar </a:t>
            </a:r>
            <a:r>
              <a:rPr lang="en-US" sz="2800" dirty="0"/>
              <a:t>s−</a:t>
            </a:r>
            <a:r>
              <a:rPr lang="en-US" sz="2800" dirty="0" smtClean="0"/>
              <a:t>1)</a:t>
            </a:r>
            <a:endParaRPr lang="en-US" sz="2800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914400"/>
            <a:ext cx="6019799" cy="6248400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914400"/>
            <a:ext cx="5216616" cy="6324600"/>
          </a:xfrm>
        </p:spPr>
      </p:pic>
      <p:sp>
        <p:nvSpPr>
          <p:cNvPr id="17" name="Rectangle 16"/>
          <p:cNvSpPr/>
          <p:nvPr/>
        </p:nvSpPr>
        <p:spPr>
          <a:xfrm>
            <a:off x="133350" y="6296620"/>
            <a:ext cx="3947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Yellow dashed (ascent</a:t>
            </a:r>
            <a:r>
              <a:rPr lang="en-US" dirty="0" smtClean="0">
                <a:solidFill>
                  <a:schemeClr val="bg1"/>
                </a:solidFill>
              </a:rPr>
              <a:t>)- </a:t>
            </a:r>
            <a:r>
              <a:rPr lang="en-US" dirty="0">
                <a:solidFill>
                  <a:schemeClr val="bg1"/>
                </a:solidFill>
              </a:rPr>
              <a:t>solid (</a:t>
            </a:r>
            <a:r>
              <a:rPr lang="en-US" dirty="0" smtClean="0">
                <a:solidFill>
                  <a:schemeClr val="bg1"/>
                </a:solidFill>
              </a:rPr>
              <a:t>descent)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648200" y="6304002"/>
            <a:ext cx="3947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Yellow dashed (ascent</a:t>
            </a:r>
            <a:r>
              <a:rPr lang="en-US" dirty="0" smtClean="0">
                <a:solidFill>
                  <a:schemeClr val="bg1"/>
                </a:solidFill>
              </a:rPr>
              <a:t>)- solid 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smtClean="0">
                <a:solidFill>
                  <a:schemeClr val="bg1"/>
                </a:solidFill>
              </a:rPr>
              <a:t>descent)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79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Denver International Airport</a:t>
            </a:r>
          </a:p>
          <a:p>
            <a:pPr lvl="1"/>
            <a:r>
              <a:rPr lang="en-US" dirty="0" smtClean="0"/>
              <a:t>Numerous taxi/gate holds and delays at Denver International Airport</a:t>
            </a:r>
          </a:p>
          <a:p>
            <a:r>
              <a:rPr lang="en-US" dirty="0" smtClean="0"/>
              <a:t>Widespread high winds up to 89 mph </a:t>
            </a:r>
          </a:p>
          <a:p>
            <a:r>
              <a:rPr lang="en-US" dirty="0" smtClean="0"/>
              <a:t>1 fatality-branch struck women on head </a:t>
            </a:r>
          </a:p>
          <a:p>
            <a:r>
              <a:rPr lang="en-US" dirty="0" smtClean="0"/>
              <a:t>trees uprooted, house fires, power poles, electrical outages</a:t>
            </a:r>
          </a:p>
          <a:p>
            <a:r>
              <a:rPr lang="en-US" dirty="0" smtClean="0"/>
              <a:t>Interstates closed-semi trucks overturned</a:t>
            </a:r>
          </a:p>
          <a:p>
            <a:r>
              <a:rPr lang="en-US" dirty="0" smtClean="0"/>
              <a:t>Wind Damage-houses, roofs, cars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507" y="3048000"/>
            <a:ext cx="4996241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4247507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5500"/>
            <a:ext cx="91440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Windstorm Impacts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5855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 GUIDANCE 4/17-06Z,12Z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057564"/>
            <a:ext cx="2514600" cy="4666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30" y="2133600"/>
            <a:ext cx="240030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328016"/>
            <a:ext cx="3429001" cy="216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599" y="4648200"/>
            <a:ext cx="352371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66800" y="4419600"/>
            <a:ext cx="990600" cy="1295400"/>
          </a:xfrm>
          <a:prstGeom prst="rect">
            <a:avLst/>
          </a:prstGeom>
          <a:solidFill>
            <a:srgbClr val="FFFF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91000" y="3505200"/>
            <a:ext cx="1295400" cy="1676400"/>
          </a:xfrm>
          <a:prstGeom prst="rect">
            <a:avLst/>
          </a:prstGeom>
          <a:solidFill>
            <a:srgbClr val="FFFF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562599" y="4648199"/>
            <a:ext cx="3352801" cy="762001"/>
          </a:xfrm>
          <a:prstGeom prst="rect">
            <a:avLst/>
          </a:prstGeom>
          <a:solidFill>
            <a:srgbClr val="FFFF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1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Aviation Discussions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534400" cy="5486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820 PM 4/16: “</a:t>
            </a:r>
            <a:r>
              <a:rPr lang="en-US" sz="2200" dirty="0" smtClean="0">
                <a:solidFill>
                  <a:srgbClr val="FF0000"/>
                </a:solidFill>
              </a:rPr>
              <a:t>Big impact </a:t>
            </a:r>
            <a:r>
              <a:rPr lang="en-US" sz="2200" dirty="0" smtClean="0"/>
              <a:t>will be the increasing southwest winds Tuesday morning and then shifting and increasing to the northwest in the afternoon. Potential for high winds close to 50kt at KDEN/KAPA during the afternoon with frontal passage and increasing </a:t>
            </a:r>
            <a:r>
              <a:rPr lang="en-US" sz="2200" dirty="0" err="1" smtClean="0"/>
              <a:t>subsident</a:t>
            </a:r>
            <a:r>
              <a:rPr lang="en-US" sz="2200" dirty="0" smtClean="0"/>
              <a:t> flow.” 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TAF CHANGES MADE: ADDED LLWS TO 00-06Z TAFS, INCREASED SPEEDS 10-15KT</a:t>
            </a:r>
          </a:p>
          <a:p>
            <a:r>
              <a:rPr lang="en-US" dirty="0" smtClean="0"/>
              <a:t>421 AM 4/17: “</a:t>
            </a:r>
            <a:r>
              <a:rPr lang="en-US" sz="2000" dirty="0" smtClean="0"/>
              <a:t>main concern is winds. By early afternoon expect a more west to northwest component with higher speeds in the 30 to 40 mph range. Gusts from 50 to 60 mph will certainly be possible through 7 pm with some </a:t>
            </a:r>
            <a:r>
              <a:rPr lang="en-US" sz="2000" dirty="0" smtClean="0">
                <a:solidFill>
                  <a:srgbClr val="FF0000"/>
                </a:solidFill>
              </a:rPr>
              <a:t>potential for reductions in visibility due to blowing dust.”</a:t>
            </a:r>
          </a:p>
          <a:p>
            <a:endParaRPr lang="en-US" sz="2000" dirty="0" smtClean="0"/>
          </a:p>
          <a:p>
            <a:r>
              <a:rPr lang="en-US" sz="3300" dirty="0" smtClean="0"/>
              <a:t>907 AM, 4/17: </a:t>
            </a:r>
            <a:r>
              <a:rPr lang="en-US" sz="2000" dirty="0"/>
              <a:t>Main weather concern is winds through this evening. Southwest winds gusting to 35 knots will become more WSW late this morning with gusts up to 40 knots. </a:t>
            </a:r>
            <a:r>
              <a:rPr lang="en-US" sz="2000" dirty="0">
                <a:solidFill>
                  <a:srgbClr val="FF0000"/>
                </a:solidFill>
              </a:rPr>
              <a:t>After 18Z, winds turn westerly and are expected to increase with gusts of 40 to 50 knots through 00Z. Due to the strong winds there is a potential for reductions in visibility due to blowing dust.</a:t>
            </a:r>
            <a:r>
              <a:rPr lang="en-US" sz="2000" dirty="0"/>
              <a:t> Around sunset winds should gradually decrease to 15 to 30 knots and continue to slowly decrease overnight.</a:t>
            </a:r>
          </a:p>
        </p:txBody>
      </p:sp>
    </p:spTree>
    <p:extLst>
      <p:ext uri="{BB962C8B-B14F-4D97-AF65-F5344CB8AC3E}">
        <p14:creationId xmlns:p14="http://schemas.microsoft.com/office/powerpoint/2010/main" val="203040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KDEN TAF Progression- Ramping up!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941" y="1371600"/>
            <a:ext cx="4020629" cy="1295400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3943350" cy="1524000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971800"/>
            <a:ext cx="3733800" cy="1524000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953000"/>
            <a:ext cx="6553199" cy="1828800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" y="3581400"/>
            <a:ext cx="3657600" cy="533400"/>
          </a:xfrm>
          <a:prstGeom prst="rect">
            <a:avLst/>
          </a:prstGeom>
          <a:solidFill>
            <a:srgbClr val="FFFF00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24400" y="3276600"/>
            <a:ext cx="3581400" cy="457200"/>
          </a:xfrm>
          <a:prstGeom prst="rect">
            <a:avLst/>
          </a:prstGeom>
          <a:solidFill>
            <a:srgbClr val="FFFF00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81200" y="5181600"/>
            <a:ext cx="5867400" cy="457200"/>
          </a:xfrm>
          <a:prstGeom prst="rect">
            <a:avLst/>
          </a:prstGeom>
          <a:solidFill>
            <a:srgbClr val="FFFF00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7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5425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03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88" y="76200"/>
            <a:ext cx="8624212" cy="665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869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Visuals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 Air-Circling DIA</a:t>
            </a:r>
            <a:endParaRPr lang="en-US" dirty="0"/>
          </a:p>
        </p:txBody>
      </p:sp>
      <p:pic>
        <p:nvPicPr>
          <p:cNvPr id="9" name="DIADUST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451" y="2133599"/>
            <a:ext cx="4480937" cy="4648201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On the Ground-Kansas</a:t>
            </a:r>
            <a:endParaRPr lang="en-US" dirty="0"/>
          </a:p>
        </p:txBody>
      </p:sp>
      <p:pic>
        <p:nvPicPr>
          <p:cNvPr id="10" name="kansaswind.mp4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5025" y="2133600"/>
            <a:ext cx="4422775" cy="4648200"/>
          </a:xfr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515100"/>
            <a:ext cx="2786067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67284"/>
            <a:ext cx="2633663" cy="490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202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61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5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 mute="1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2 pm observations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85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"/>
            <a:ext cx="8229600" cy="1143000"/>
          </a:xfrm>
        </p:spPr>
        <p:txBody>
          <a:bodyPr/>
          <a:lstStyle/>
          <a:p>
            <a:r>
              <a:rPr lang="en-US" dirty="0" smtClean="0"/>
              <a:t>4 pm observations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709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25"/>
            <a:ext cx="8229600" cy="1143000"/>
          </a:xfrm>
        </p:spPr>
        <p:txBody>
          <a:bodyPr/>
          <a:lstStyle/>
          <a:p>
            <a:r>
              <a:rPr lang="en-US" dirty="0" smtClean="0"/>
              <a:t>5 pm observations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79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Terminal/ASOS Peak Winds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Rocky Mountain Airport (BJC): 86 mph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Denver International Airport(DEN): 70 mph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Centennial Airport (APA): 60 mph</a:t>
            </a:r>
          </a:p>
          <a:p>
            <a:r>
              <a:rPr lang="en-US" dirty="0" smtClean="0"/>
              <a:t>Akron (AKO): 78 mph</a:t>
            </a:r>
          </a:p>
          <a:p>
            <a:r>
              <a:rPr lang="en-US" dirty="0" smtClean="0"/>
              <a:t>Boulder Airport (BDU): 66 mph</a:t>
            </a:r>
          </a:p>
          <a:p>
            <a:r>
              <a:rPr lang="en-US" dirty="0" smtClean="0"/>
              <a:t>Limon Airport (LIC): 76 mph</a:t>
            </a:r>
          </a:p>
          <a:p>
            <a:r>
              <a:rPr lang="en-US" dirty="0" smtClean="0"/>
              <a:t>Greeley (GXY): 59 mph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81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300mb heights/winds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1371600"/>
            <a:ext cx="7024879" cy="497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24200" y="6396335"/>
            <a:ext cx="3055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Tuesday, April 17, 2018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1246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 IMPACTS: 4/17/2018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Diversions: 29</a:t>
            </a:r>
          </a:p>
          <a:p>
            <a:r>
              <a:rPr lang="en-US" dirty="0" smtClean="0"/>
              <a:t>Gate holds/Taxi delays: 45-59 minutes</a:t>
            </a:r>
          </a:p>
          <a:p>
            <a:r>
              <a:rPr lang="en-US" dirty="0" smtClean="0"/>
              <a:t>Average arrival delays: 1 hour and 32 minutes</a:t>
            </a:r>
          </a:p>
          <a:p>
            <a:r>
              <a:rPr lang="en-US" dirty="0" smtClean="0"/>
              <a:t>Faulty LLWAS wind sensor led to erroneous/sustained microburst alerts from 2015-2200z which compounded impacts. </a:t>
            </a:r>
          </a:p>
          <a:p>
            <a:r>
              <a:rPr lang="en-US" dirty="0" smtClean="0"/>
              <a:t>Conditions improved around 0030Z</a:t>
            </a:r>
          </a:p>
          <a:p>
            <a:pPr lvl="1"/>
            <a:r>
              <a:rPr lang="en-US" dirty="0" smtClean="0"/>
              <a:t>Data courtesy of CWSU/ZDV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07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Denver International Airport</a:t>
            </a:r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6973" y="1219200"/>
            <a:ext cx="9190973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 rot="382706">
            <a:off x="2358531" y="2209840"/>
            <a:ext cx="169055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&gt;25kt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 rot="260118">
            <a:off x="4600375" y="4330053"/>
            <a:ext cx="187713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&gt;25kt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207022"/>
            <a:ext cx="533400" cy="540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231" y="5181600"/>
            <a:ext cx="411031" cy="41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2117434"/>
            <a:ext cx="469637" cy="47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893524"/>
            <a:ext cx="411031" cy="41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95400" y="1194104"/>
            <a:ext cx="71397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This configuration is likely when westerly crosswind component for the North/South runways reaches sustained or gusting winds in excess of 25 </a:t>
            </a:r>
            <a:r>
              <a:rPr lang="en-US" dirty="0" err="1"/>
              <a:t>kts</a:t>
            </a:r>
            <a:r>
              <a:rPr lang="en-US" dirty="0" smtClean="0"/>
              <a:t>. “all west ops”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95400" y="6248400"/>
            <a:ext cx="7543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Reduced AAR with West Flow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506" y="2481755"/>
            <a:ext cx="61436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626" y="4683918"/>
            <a:ext cx="61436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776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Helpful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486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Don’t under estimate model guidance!	</a:t>
            </a:r>
          </a:p>
          <a:p>
            <a:pPr lvl="1"/>
            <a:r>
              <a:rPr lang="en-US" i="1" dirty="0" smtClean="0"/>
              <a:t>Sometimes it’s right!</a:t>
            </a:r>
          </a:p>
          <a:p>
            <a:r>
              <a:rPr lang="en-US" i="1" dirty="0" smtClean="0"/>
              <a:t>Be careful when using blended solutions</a:t>
            </a:r>
          </a:p>
          <a:p>
            <a:pPr lvl="2"/>
            <a:r>
              <a:rPr lang="en-US" sz="2800" i="1" dirty="0" err="1" smtClean="0"/>
              <a:t>Superblend</a:t>
            </a:r>
            <a:r>
              <a:rPr lang="en-US" sz="2800" i="1" dirty="0" smtClean="0"/>
              <a:t>, </a:t>
            </a:r>
            <a:r>
              <a:rPr lang="en-US" sz="2800" i="1" dirty="0" err="1" smtClean="0"/>
              <a:t>consall</a:t>
            </a:r>
            <a:r>
              <a:rPr lang="en-US" sz="2800" i="1" dirty="0" smtClean="0"/>
              <a:t>, NBM</a:t>
            </a:r>
          </a:p>
          <a:p>
            <a:pPr lvl="2"/>
            <a:r>
              <a:rPr lang="en-US" sz="2800" i="1" dirty="0" smtClean="0"/>
              <a:t>CONSMOS/RAW might be better!</a:t>
            </a:r>
          </a:p>
          <a:p>
            <a:r>
              <a:rPr lang="en-US" sz="2800" dirty="0" smtClean="0"/>
              <a:t>Use Quasi-Geostrophic (QG) layered, specific levels and cross sections to determine scope of synoptic event</a:t>
            </a:r>
          </a:p>
          <a:p>
            <a:r>
              <a:rPr lang="en-US" sz="2800" dirty="0" smtClean="0"/>
              <a:t>Use of surface gradients and soundings</a:t>
            </a:r>
          </a:p>
          <a:p>
            <a:r>
              <a:rPr lang="en-US" sz="2800" dirty="0" smtClean="0"/>
              <a:t>Develop local </a:t>
            </a:r>
            <a:r>
              <a:rPr lang="en-US" sz="2800" dirty="0"/>
              <a:t>tools and </a:t>
            </a:r>
            <a:r>
              <a:rPr lang="en-US" sz="2800" dirty="0" smtClean="0"/>
              <a:t>guidance- Discussion???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38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Eric </a:t>
            </a:r>
            <a:r>
              <a:rPr lang="en-US" dirty="0" err="1" smtClean="0"/>
              <a:t>Thaler</a:t>
            </a:r>
            <a:r>
              <a:rPr lang="en-US" dirty="0" smtClean="0"/>
              <a:t>-provided and re-generated the QG fields for this presentation</a:t>
            </a:r>
          </a:p>
          <a:p>
            <a:r>
              <a:rPr lang="en-US" dirty="0" smtClean="0"/>
              <a:t>Reference Materials:</a:t>
            </a:r>
          </a:p>
          <a:p>
            <a:pPr lvl="1"/>
            <a:r>
              <a:rPr lang="en-US" dirty="0" err="1" smtClean="0"/>
              <a:t>Thaler</a:t>
            </a:r>
            <a:r>
              <a:rPr lang="en-US" dirty="0" smtClean="0"/>
              <a:t>, E.R. , Paul </a:t>
            </a:r>
            <a:r>
              <a:rPr lang="en-US" dirty="0" err="1" smtClean="0"/>
              <a:t>Nutter</a:t>
            </a:r>
            <a:r>
              <a:rPr lang="en-US" dirty="0" smtClean="0"/>
              <a:t>, </a:t>
            </a:r>
            <a:r>
              <a:rPr lang="en-US" i="1" dirty="0" smtClean="0"/>
              <a:t>“Moving </a:t>
            </a:r>
            <a:r>
              <a:rPr lang="en-US" i="1" dirty="0" err="1" smtClean="0"/>
              <a:t>Quasigeostrophic</a:t>
            </a:r>
            <a:r>
              <a:rPr lang="en-US" i="1" dirty="0" smtClean="0"/>
              <a:t> Theory into the 21</a:t>
            </a:r>
            <a:r>
              <a:rPr lang="en-US" i="1" baseline="30000" dirty="0" smtClean="0"/>
              <a:t>st</a:t>
            </a:r>
            <a:r>
              <a:rPr lang="en-US" i="1" dirty="0" smtClean="0"/>
              <a:t> Century”</a:t>
            </a:r>
          </a:p>
          <a:p>
            <a:pPr lvl="1"/>
            <a:endParaRPr lang="en-US" i="1" dirty="0"/>
          </a:p>
          <a:p>
            <a:pPr marL="0" indent="0" algn="ctr">
              <a:buNone/>
            </a:pPr>
            <a:r>
              <a:rPr lang="en-US" sz="4800" b="1" i="1" dirty="0" smtClean="0"/>
              <a:t>Thank You!</a:t>
            </a:r>
          </a:p>
          <a:p>
            <a:pPr lvl="1"/>
            <a:endParaRPr lang="en-US" i="1" dirty="0"/>
          </a:p>
          <a:p>
            <a:pPr marL="457200" lvl="1" indent="0">
              <a:buNone/>
            </a:pPr>
            <a:endParaRPr lang="en-US" dirty="0" smtClean="0"/>
          </a:p>
          <a:p>
            <a:endParaRPr lang="en-US" i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" y="4343400"/>
            <a:ext cx="2918889" cy="251460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8200" y="5600700"/>
            <a:ext cx="3324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Scott Entrekin, WFO BOU</a:t>
            </a:r>
          </a:p>
        </p:txBody>
      </p:sp>
    </p:spTree>
    <p:extLst>
      <p:ext uri="{BB962C8B-B14F-4D97-AF65-F5344CB8AC3E}">
        <p14:creationId xmlns:p14="http://schemas.microsoft.com/office/powerpoint/2010/main" val="245586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500mb Analysis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1371600"/>
            <a:ext cx="9677400" cy="5410200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5800" y="1579632"/>
            <a:ext cx="28376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12z-April 17 </a:t>
            </a:r>
          </a:p>
        </p:txBody>
      </p:sp>
      <p:sp>
        <p:nvSpPr>
          <p:cNvPr id="7" name="Rectangle 6"/>
          <p:cNvSpPr/>
          <p:nvPr/>
        </p:nvSpPr>
        <p:spPr>
          <a:xfrm>
            <a:off x="5143500" y="1579632"/>
            <a:ext cx="28376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/>
              <a:t>00z-April 18 </a:t>
            </a:r>
            <a:endParaRPr lang="en-US" sz="4000" b="1" dirty="0"/>
          </a:p>
        </p:txBody>
      </p:sp>
      <p:sp>
        <p:nvSpPr>
          <p:cNvPr id="10" name="Rectangle 9"/>
          <p:cNvSpPr/>
          <p:nvPr/>
        </p:nvSpPr>
        <p:spPr>
          <a:xfrm rot="669254">
            <a:off x="767889" y="2370353"/>
            <a:ext cx="144670" cy="2438400"/>
          </a:xfrm>
          <a:prstGeom prst="rect">
            <a:avLst/>
          </a:prstGeom>
          <a:solidFill>
            <a:srgbClr val="FFFF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3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700mb Analysis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1371600"/>
            <a:ext cx="11010900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5800" y="1579632"/>
            <a:ext cx="28376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12z-April 17 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3500" y="1579632"/>
            <a:ext cx="28376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/>
              <a:t>00z-April 18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17122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Downslope High Wind Event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Tightening surface pressure gradient forecasted to be </a:t>
            </a:r>
            <a:r>
              <a:rPr lang="en-US" dirty="0" smtClean="0"/>
              <a:t>near 16mb </a:t>
            </a:r>
            <a:r>
              <a:rPr lang="en-US" dirty="0"/>
              <a:t>from GJT-DEN. </a:t>
            </a:r>
            <a:endParaRPr lang="en-US" dirty="0" smtClean="0"/>
          </a:p>
          <a:p>
            <a:r>
              <a:rPr lang="en-US" dirty="0" smtClean="0"/>
              <a:t>Strong </a:t>
            </a:r>
            <a:r>
              <a:rPr lang="en-US" dirty="0" err="1" smtClean="0"/>
              <a:t>subsident</a:t>
            </a:r>
            <a:r>
              <a:rPr lang="en-US" dirty="0" smtClean="0"/>
              <a:t> flow developing with CAA behind upper </a:t>
            </a:r>
            <a:r>
              <a:rPr lang="en-US" dirty="0" err="1" smtClean="0"/>
              <a:t>trof</a:t>
            </a:r>
            <a:r>
              <a:rPr lang="en-US" dirty="0" smtClean="0"/>
              <a:t>/cold front passage</a:t>
            </a:r>
          </a:p>
          <a:p>
            <a:pPr lvl="1"/>
            <a:r>
              <a:rPr lang="en-US" dirty="0" smtClean="0"/>
              <a:t>QG </a:t>
            </a:r>
            <a:r>
              <a:rPr lang="en-US" dirty="0" smtClean="0"/>
              <a:t>omega fields showing (+40 to +60 </a:t>
            </a:r>
            <a:r>
              <a:rPr lang="en-US" dirty="0" err="1" smtClean="0"/>
              <a:t>mb</a:t>
            </a:r>
            <a:r>
              <a:rPr lang="en-US" dirty="0" smtClean="0"/>
              <a:t>/</a:t>
            </a:r>
            <a:r>
              <a:rPr lang="en-US" dirty="0" err="1" smtClean="0"/>
              <a:t>hr</a:t>
            </a:r>
            <a:r>
              <a:rPr lang="en-US" dirty="0" smtClean="0"/>
              <a:t>) descent</a:t>
            </a:r>
          </a:p>
          <a:p>
            <a:r>
              <a:rPr lang="en-US" dirty="0" smtClean="0"/>
              <a:t>Expect good mixing from surface to 500mb by Tuesday afternoon.</a:t>
            </a:r>
          </a:p>
          <a:p>
            <a:r>
              <a:rPr lang="en-US" dirty="0" smtClean="0"/>
              <a:t>700mb winds forecast to be ~50kt</a:t>
            </a:r>
          </a:p>
          <a:p>
            <a:r>
              <a:rPr lang="en-US" dirty="0" smtClean="0"/>
              <a:t>Hi Res models GFS,RAP,HRRR supported gusts to 60 mph.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40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1500m Pressure Gradients (</a:t>
            </a:r>
            <a:r>
              <a:rPr lang="en-US" dirty="0" err="1" smtClean="0"/>
              <a:t>mb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12" y="1295400"/>
            <a:ext cx="7023764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38800" y="1600200"/>
            <a:ext cx="762000" cy="304800"/>
          </a:xfrm>
          <a:prstGeom prst="rect">
            <a:avLst/>
          </a:prstGeom>
          <a:solidFill>
            <a:srgbClr val="FFFF0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715000" y="2667000"/>
            <a:ext cx="685800" cy="1905000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6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3/6hr </a:t>
            </a:r>
            <a:r>
              <a:rPr lang="en-US" dirty="0" err="1" smtClean="0"/>
              <a:t>Sfc</a:t>
            </a:r>
            <a:r>
              <a:rPr lang="en-US" dirty="0" smtClean="0"/>
              <a:t> Pressure Tendencies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3512"/>
            <a:ext cx="4419600" cy="4386263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1447801"/>
            <a:ext cx="4419600" cy="4362450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0" y="1752601"/>
            <a:ext cx="381000" cy="1752600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972050" y="1752601"/>
            <a:ext cx="381000" cy="1524000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3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RAP surface pressure/winds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6932558" cy="4930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22" y="1371600"/>
            <a:ext cx="7055278" cy="499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\\bou-s-filesvr\data\WxIcons\wxstory_icons\L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793" y="3393997"/>
            <a:ext cx="736868" cy="91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bou-s-filesvr\data\WxIcons\wxstory_icons\Hig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048000"/>
            <a:ext cx="869522" cy="91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27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3922</TotalTime>
  <Words>766</Words>
  <Application>Microsoft Office PowerPoint</Application>
  <PresentationFormat>On-screen Show (4:3)</PresentationFormat>
  <Paragraphs>125</Paragraphs>
  <Slides>33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Office Theme</vt:lpstr>
      <vt:lpstr>1_Office Theme</vt:lpstr>
      <vt:lpstr>Colorado Windstorm-April 17, 2018</vt:lpstr>
      <vt:lpstr>Windstorm Impacts</vt:lpstr>
      <vt:lpstr>300mb heights/winds</vt:lpstr>
      <vt:lpstr>500mb Analysis</vt:lpstr>
      <vt:lpstr>700mb Analysis</vt:lpstr>
      <vt:lpstr>Downslope High Wind Event </vt:lpstr>
      <vt:lpstr>1500m Pressure Gradients (mb)</vt:lpstr>
      <vt:lpstr>3/6hr Sfc Pressure Tendencies</vt:lpstr>
      <vt:lpstr>RAP surface pressure/winds</vt:lpstr>
      <vt:lpstr>12Z, 17 APRIL 2018-DNR</vt:lpstr>
      <vt:lpstr>00Z, 18 APRIL 2018-DNR</vt:lpstr>
      <vt:lpstr>Optimal Wind directions for Mountain waves Peak winds as of 6 am, Tue</vt:lpstr>
      <vt:lpstr>Quasi-Geostrophic (QG) Diagnostics</vt:lpstr>
      <vt:lpstr>Quasi-Geostrophic (QG) Diagnostics</vt:lpstr>
      <vt:lpstr>PowerPoint Presentation</vt:lpstr>
      <vt:lpstr>PowerPoint Presentation</vt:lpstr>
      <vt:lpstr>RAP Analysis 700mb QG Height/temp/QG vertical velocity</vt:lpstr>
      <vt:lpstr>QG on AWIPS</vt:lpstr>
      <vt:lpstr>PowerPoint Presentation</vt:lpstr>
      <vt:lpstr>MOS GUIDANCE 4/17-06Z,12Z</vt:lpstr>
      <vt:lpstr>Aviation Discussions</vt:lpstr>
      <vt:lpstr>KDEN TAF Progression- Ramping up!</vt:lpstr>
      <vt:lpstr>PowerPoint Presentation</vt:lpstr>
      <vt:lpstr>PowerPoint Presentation</vt:lpstr>
      <vt:lpstr>The Visuals</vt:lpstr>
      <vt:lpstr>2 pm observations</vt:lpstr>
      <vt:lpstr>4 pm observations</vt:lpstr>
      <vt:lpstr>5 pm observations</vt:lpstr>
      <vt:lpstr>Terminal/ASOS Peak Winds</vt:lpstr>
      <vt:lpstr>DIA IMPACTS: 4/17/2018</vt:lpstr>
      <vt:lpstr>Denver International Airport</vt:lpstr>
      <vt:lpstr>Helpful Tips</vt:lpstr>
      <vt:lpstr>Acknowledgments</vt:lpstr>
    </vt:vector>
  </TitlesOfParts>
  <Company>NWS CR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1500m Pressure Gradients (mb)</dc:title>
  <dc:creator>Scott Entrekin</dc:creator>
  <cp:lastModifiedBy>Scott Entrekin</cp:lastModifiedBy>
  <cp:revision>80</cp:revision>
  <dcterms:created xsi:type="dcterms:W3CDTF">2018-05-08T20:37:06Z</dcterms:created>
  <dcterms:modified xsi:type="dcterms:W3CDTF">2018-09-09T16:38:53Z</dcterms:modified>
</cp:coreProperties>
</file>