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8"/>
  </p:notesMasterIdLst>
  <p:handoutMasterIdLst>
    <p:handoutMasterId r:id="rId19"/>
  </p:handoutMasterIdLst>
  <p:sldIdLst>
    <p:sldId id="256" r:id="rId2"/>
    <p:sldId id="265" r:id="rId3"/>
    <p:sldId id="266" r:id="rId4"/>
    <p:sldId id="264" r:id="rId5"/>
    <p:sldId id="279"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5BAD"/>
    <a:srgbClr val="ABDB77"/>
    <a:srgbClr val="CCCC00"/>
    <a:srgbClr val="FF3300"/>
    <a:srgbClr val="B2331A"/>
    <a:srgbClr val="003300"/>
    <a:srgbClr val="DDDDDD"/>
    <a:srgbClr val="FFFF5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97738" autoAdjust="0"/>
  </p:normalViewPr>
  <p:slideViewPr>
    <p:cSldViewPr>
      <p:cViewPr varScale="1">
        <p:scale>
          <a:sx n="48" d="100"/>
          <a:sy n="48" d="100"/>
        </p:scale>
        <p:origin x="-1267" y="-72"/>
      </p:cViewPr>
      <p:guideLst>
        <p:guide orient="horz" pos="2160"/>
        <p:guide pos="2880"/>
      </p:guideLst>
    </p:cSldViewPr>
  </p:slideViewPr>
  <p:notesTextViewPr>
    <p:cViewPr>
      <p:scale>
        <a:sx n="1" d="1"/>
        <a:sy n="1" d="1"/>
      </p:scale>
      <p:origin x="0" y="0"/>
    </p:cViewPr>
  </p:notesTextViewPr>
  <p:sorterViewPr>
    <p:cViewPr>
      <p:scale>
        <a:sx n="100" d="100"/>
        <a:sy n="100" d="100"/>
      </p:scale>
      <p:origin x="0" y="29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8AC2026-DF6B-4306-B382-AD5F3C0CA0F1}" type="datetimeFigureOut">
              <a:rPr lang="en-US" smtClean="0"/>
              <a:t>1/1/2014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7E0591-F2ED-4C29-89F0-D8FFD7F62CB2}" type="slidenum">
              <a:rPr lang="en-US" smtClean="0"/>
              <a:t>‹#›</a:t>
            </a:fld>
            <a:endParaRPr lang="en-US" dirty="0"/>
          </a:p>
        </p:txBody>
      </p:sp>
    </p:spTree>
    <p:extLst>
      <p:ext uri="{BB962C8B-B14F-4D97-AF65-F5344CB8AC3E}">
        <p14:creationId xmlns:p14="http://schemas.microsoft.com/office/powerpoint/2010/main" val="1937739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F86F618-4FF0-47C7-A450-9FC9B1942567}" type="datetimeFigureOut">
              <a:rPr lang="en-US" smtClean="0"/>
              <a:t>1/1/2014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752AC90-479D-4E32-ABC2-6B68BAF7C77A}" type="slidenum">
              <a:rPr lang="en-US" smtClean="0"/>
              <a:t>‹#›</a:t>
            </a:fld>
            <a:endParaRPr lang="en-US" dirty="0"/>
          </a:p>
        </p:txBody>
      </p:sp>
    </p:spTree>
    <p:extLst>
      <p:ext uri="{BB962C8B-B14F-4D97-AF65-F5344CB8AC3E}">
        <p14:creationId xmlns:p14="http://schemas.microsoft.com/office/powerpoint/2010/main" val="35178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During 2013, four webinars on gender topics were presented. This canned presentation offers (deleted “up”) possible actionable take-</a:t>
            </a:r>
            <a:r>
              <a:rPr lang="en-US" sz="1200" dirty="0" err="1" smtClean="0"/>
              <a:t>aways</a:t>
            </a:r>
            <a:r>
              <a:rPr lang="en-US" sz="1200" dirty="0" smtClean="0"/>
              <a:t> (deleted</a:t>
            </a:r>
            <a:r>
              <a:rPr lang="en-US" sz="1200" baseline="0" dirty="0" smtClean="0"/>
              <a:t> “</a:t>
            </a:r>
            <a:r>
              <a:rPr lang="en-US" sz="1200" dirty="0" smtClean="0"/>
              <a:t>.”) - 5 things women could do and 5 things men could do (deleted “,”) to enhance their own standing and the standing of their co-gendered teammates. </a:t>
            </a:r>
          </a:p>
          <a:p>
            <a:endParaRPr lang="en-US" sz="1200" dirty="0" smtClean="0"/>
          </a:p>
          <a:p>
            <a:r>
              <a:rPr lang="en-US" sz="1200" dirty="0" smtClean="0"/>
              <a:t>It is suggested (deleted “that”) this be used in local a diversity workshops or brown-bags team lunches to open up a dialog on this subject.  </a:t>
            </a:r>
          </a:p>
          <a:p>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2</a:t>
            </a:fld>
            <a:endParaRPr lang="en-US" dirty="0"/>
          </a:p>
        </p:txBody>
      </p:sp>
    </p:spTree>
    <p:extLst>
      <p:ext uri="{BB962C8B-B14F-4D97-AF65-F5344CB8AC3E}">
        <p14:creationId xmlns:p14="http://schemas.microsoft.com/office/powerpoint/2010/main" val="2409759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13</a:t>
            </a:fld>
            <a:endParaRPr lang="en-US" dirty="0"/>
          </a:p>
        </p:txBody>
      </p:sp>
    </p:spTree>
    <p:extLst>
      <p:ext uri="{BB962C8B-B14F-4D97-AF65-F5344CB8AC3E}">
        <p14:creationId xmlns:p14="http://schemas.microsoft.com/office/powerpoint/2010/main" val="3392292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14</a:t>
            </a:fld>
            <a:endParaRPr lang="en-US" dirty="0"/>
          </a:p>
        </p:txBody>
      </p:sp>
    </p:spTree>
    <p:extLst>
      <p:ext uri="{BB962C8B-B14F-4D97-AF65-F5344CB8AC3E}">
        <p14:creationId xmlns:p14="http://schemas.microsoft.com/office/powerpoint/2010/main" val="1694360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Suggested changes to text: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sz="1200" dirty="0" smtClean="0"/>
              <a:t>Don’t discriminate against women (or the feminine). Yes, it still exists. Women are still hired less often, paid less to start, and their evaluations are lower; these are facts. And that is just the beginning of the discrimination and effect of bias against them. Don’t be a contributing party to it through acceptance.” </a:t>
            </a:r>
            <a:r>
              <a:rPr lang="en-US" baseline="0" dirty="0" smtClean="0"/>
              <a:t>Suggestion, make “Discuss:” in bold and put in punctuation</a:t>
            </a:r>
            <a:endParaRPr lang="en-US" dirty="0" smtClean="0"/>
          </a:p>
          <a:p>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15</a:t>
            </a:fld>
            <a:endParaRPr lang="en-US" dirty="0"/>
          </a:p>
        </p:txBody>
      </p:sp>
    </p:spTree>
    <p:extLst>
      <p:ext uri="{BB962C8B-B14F-4D97-AF65-F5344CB8AC3E}">
        <p14:creationId xmlns:p14="http://schemas.microsoft.com/office/powerpoint/2010/main" val="3901201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Change text to “Have dialog – it improves relationships – find things in common and seek understanding of your differences.”.</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16</a:t>
            </a:fld>
            <a:endParaRPr lang="en-US" dirty="0"/>
          </a:p>
        </p:txBody>
      </p:sp>
    </p:spTree>
    <p:extLst>
      <p:ext uri="{BB962C8B-B14F-4D97-AF65-F5344CB8AC3E}">
        <p14:creationId xmlns:p14="http://schemas.microsoft.com/office/powerpoint/2010/main" val="3975295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Again (Suggestion: delete “again” since this is only the</a:t>
            </a:r>
            <a:r>
              <a:rPr lang="en-US" sz="1200" baseline="0" dirty="0" smtClean="0"/>
              <a:t> second slide, maybe say “Keep in mind”)</a:t>
            </a:r>
            <a:r>
              <a:rPr lang="en-US" sz="1200" dirty="0" smtClean="0"/>
              <a:t>, what is said about traits is based on research, however </a:t>
            </a:r>
            <a:r>
              <a:rPr lang="en-US" sz="1200" u="sng" dirty="0" smtClean="0"/>
              <a:t>these are generalizations,</a:t>
            </a:r>
            <a:r>
              <a:rPr lang="en-US" sz="1200" dirty="0" smtClean="0"/>
              <a:t> the source of which {biological versus socialization} is subject to much debate. Given the fact that all males have at least some feminine traits and all women have at some masculine traits, and truly any ones person’s makeup varies to the point that broadly spoken suggestions must be caveated by saying applicability is on a (delete “personal”) case by case basis.</a:t>
            </a:r>
            <a:endParaRPr lang="en-US" sz="1200" dirty="0"/>
          </a:p>
        </p:txBody>
      </p:sp>
      <p:sp>
        <p:nvSpPr>
          <p:cNvPr id="4" name="Slide Number Placeholder 3"/>
          <p:cNvSpPr>
            <a:spLocks noGrp="1"/>
          </p:cNvSpPr>
          <p:nvPr>
            <p:ph type="sldNum" sz="quarter" idx="10"/>
          </p:nvPr>
        </p:nvSpPr>
        <p:spPr/>
        <p:txBody>
          <a:bodyPr/>
          <a:lstStyle/>
          <a:p>
            <a:fld id="{E752AC90-479D-4E32-ABC2-6B68BAF7C77A}" type="slidenum">
              <a:rPr lang="en-US" smtClean="0"/>
              <a:t>3</a:t>
            </a:fld>
            <a:endParaRPr lang="en-US" dirty="0"/>
          </a:p>
        </p:txBody>
      </p:sp>
    </p:spTree>
    <p:extLst>
      <p:ext uri="{BB962C8B-B14F-4D97-AF65-F5344CB8AC3E}">
        <p14:creationId xmlns:p14="http://schemas.microsoft.com/office/powerpoint/2010/main" val="3324143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Capitalize</a:t>
            </a:r>
            <a:r>
              <a:rPr lang="en-US" baseline="0" dirty="0" smtClean="0"/>
              <a:t> all of the words in the title.</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6</a:t>
            </a:fld>
            <a:endParaRPr lang="en-US" dirty="0"/>
          </a:p>
        </p:txBody>
      </p:sp>
    </p:spTree>
    <p:extLst>
      <p:ext uri="{BB962C8B-B14F-4D97-AF65-F5344CB8AC3E}">
        <p14:creationId xmlns:p14="http://schemas.microsoft.com/office/powerpoint/2010/main" val="1994367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Capitalize</a:t>
            </a:r>
            <a:r>
              <a:rPr lang="en-US" baseline="0" dirty="0" smtClean="0"/>
              <a:t> all of the words in the title. </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7</a:t>
            </a:fld>
            <a:endParaRPr lang="en-US" dirty="0"/>
          </a:p>
        </p:txBody>
      </p:sp>
    </p:spTree>
    <p:extLst>
      <p:ext uri="{BB962C8B-B14F-4D97-AF65-F5344CB8AC3E}">
        <p14:creationId xmlns:p14="http://schemas.microsoft.com/office/powerpoint/2010/main" val="1649351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Suggestion, make “Discuss:” in bold. Change the text in “Discuss” to “Where is the tipping point in volunteering for committees, etc.?”</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8</a:t>
            </a:fld>
            <a:endParaRPr lang="en-US" dirty="0"/>
          </a:p>
        </p:txBody>
      </p:sp>
    </p:spTree>
    <p:extLst>
      <p:ext uri="{BB962C8B-B14F-4D97-AF65-F5344CB8AC3E}">
        <p14:creationId xmlns:p14="http://schemas.microsoft.com/office/powerpoint/2010/main" val="682066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Delete “that”. Suggestion, make “Discuss:” in bold</a:t>
            </a:r>
            <a:endParaRPr lang="en-US" dirty="0" smtClean="0"/>
          </a:p>
          <a:p>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9</a:t>
            </a:fld>
            <a:endParaRPr lang="en-US" dirty="0"/>
          </a:p>
        </p:txBody>
      </p:sp>
    </p:spTree>
    <p:extLst>
      <p:ext uri="{BB962C8B-B14F-4D97-AF65-F5344CB8AC3E}">
        <p14:creationId xmlns:p14="http://schemas.microsoft.com/office/powerpoint/2010/main" val="4287527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Replace the “;” in the first sentence with a dash.</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10</a:t>
            </a:fld>
            <a:endParaRPr lang="en-US" dirty="0"/>
          </a:p>
        </p:txBody>
      </p:sp>
    </p:spTree>
    <p:extLst>
      <p:ext uri="{BB962C8B-B14F-4D97-AF65-F5344CB8AC3E}">
        <p14:creationId xmlns:p14="http://schemas.microsoft.com/office/powerpoint/2010/main" val="2340156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Delete “too” in the first sentence.</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11</a:t>
            </a:fld>
            <a:endParaRPr lang="en-US" dirty="0"/>
          </a:p>
        </p:txBody>
      </p:sp>
    </p:spTree>
    <p:extLst>
      <p:ext uri="{BB962C8B-B14F-4D97-AF65-F5344CB8AC3E}">
        <p14:creationId xmlns:p14="http://schemas.microsoft.com/office/powerpoint/2010/main" val="2401924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Capitalize</a:t>
            </a:r>
            <a:r>
              <a:rPr lang="en-US" baseline="0" dirty="0" smtClean="0"/>
              <a:t> all of the words in the title. Change “you” to “your” in the first sentence. Change “become a detriment” to “be a detriment”. </a:t>
            </a:r>
            <a:endParaRPr lang="en-US" dirty="0"/>
          </a:p>
        </p:txBody>
      </p:sp>
      <p:sp>
        <p:nvSpPr>
          <p:cNvPr id="4" name="Slide Number Placeholder 3"/>
          <p:cNvSpPr>
            <a:spLocks noGrp="1"/>
          </p:cNvSpPr>
          <p:nvPr>
            <p:ph type="sldNum" sz="quarter" idx="10"/>
          </p:nvPr>
        </p:nvSpPr>
        <p:spPr/>
        <p:txBody>
          <a:bodyPr/>
          <a:lstStyle/>
          <a:p>
            <a:fld id="{E752AC90-479D-4E32-ABC2-6B68BAF7C77A}" type="slidenum">
              <a:rPr lang="en-US" smtClean="0"/>
              <a:t>12</a:t>
            </a:fld>
            <a:endParaRPr lang="en-US" dirty="0"/>
          </a:p>
        </p:txBody>
      </p:sp>
    </p:spTree>
    <p:extLst>
      <p:ext uri="{BB962C8B-B14F-4D97-AF65-F5344CB8AC3E}">
        <p14:creationId xmlns:p14="http://schemas.microsoft.com/office/powerpoint/2010/main" val="2028483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2891C82-FCED-453C-BED9-ADAF830F63B8}" type="datetimeFigureOut">
              <a:rPr lang="en-US" smtClean="0"/>
              <a:t>1/1/2014</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7D1C7C1-22AA-4A5F-BAE3-4A5A0D7C3CBD}" type="slidenum">
              <a:rPr lang="en-US" smtClean="0"/>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D1C7C1-22AA-4A5F-BAE3-4A5A0D7C3CB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D1C7C1-22AA-4A5F-BAE3-4A5A0D7C3CB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D1C7C1-22AA-4A5F-BAE3-4A5A0D7C3CB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2891C82-FCED-453C-BED9-ADAF830F63B8}" type="datetimeFigureOut">
              <a:rPr lang="en-US" smtClean="0"/>
              <a:t>1/1/2014</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7D1C7C1-22AA-4A5F-BAE3-4A5A0D7C3CBD}" type="slidenum">
              <a:rPr lang="en-US" smtClean="0"/>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7D1C7C1-22AA-4A5F-BAE3-4A5A0D7C3CBD}" type="slidenum">
              <a:rPr lang="en-US" smtClean="0"/>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7D1C7C1-22AA-4A5F-BAE3-4A5A0D7C3CB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7D1C7C1-22AA-4A5F-BAE3-4A5A0D7C3CBD}" type="slidenum">
              <a:rPr lang="en-US" smtClean="0"/>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891C82-FCED-453C-BED9-ADAF830F63B8}" type="datetimeFigureOut">
              <a:rPr lang="en-US" smtClean="0"/>
              <a:t>1/1/2014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7D1C7C1-22AA-4A5F-BAE3-4A5A0D7C3CB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2891C82-FCED-453C-BED9-ADAF830F63B8}" type="datetimeFigureOut">
              <a:rPr lang="en-US" smtClean="0"/>
              <a:t>1/1/2014</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7D1C7C1-22AA-4A5F-BAE3-4A5A0D7C3CBD}" type="slidenum">
              <a:rPr lang="en-US" smtClean="0"/>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2891C82-FCED-453C-BED9-ADAF830F63B8}" type="datetimeFigureOut">
              <a:rPr lang="en-US" smtClean="0"/>
              <a:t>1/1/2014</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7D1C7C1-22AA-4A5F-BAE3-4A5A0D7C3CBD}" type="slidenum">
              <a:rPr lang="en-US" smtClean="0"/>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2891C82-FCED-453C-BED9-ADAF830F63B8}" type="datetimeFigureOut">
              <a:rPr lang="en-US" smtClean="0"/>
              <a:t>1/1/2014</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7D1C7C1-22AA-4A5F-BAE3-4A5A0D7C3CBD}" type="slidenum">
              <a:rPr lang="en-US" smtClean="0"/>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464290" y="1367723"/>
            <a:ext cx="6903720" cy="1200329"/>
          </a:xfrm>
          <a:prstGeom prst="rect">
            <a:avLst/>
          </a:prstGeom>
          <a:noFill/>
        </p:spPr>
        <p:txBody>
          <a:bodyPr wrap="square" rtlCol="0">
            <a:spAutoFit/>
          </a:bodyPr>
          <a:lstStyle/>
          <a:p>
            <a:r>
              <a:rPr lang="en-US" sz="7200" b="1" dirty="0" smtClean="0"/>
              <a:t>Best Practices</a:t>
            </a:r>
            <a:endParaRPr lang="en-US" sz="7200" b="1" dirty="0"/>
          </a:p>
        </p:txBody>
      </p:sp>
      <p:sp>
        <p:nvSpPr>
          <p:cNvPr id="18" name="TextBox 17"/>
          <p:cNvSpPr txBox="1"/>
          <p:nvPr/>
        </p:nvSpPr>
        <p:spPr>
          <a:xfrm>
            <a:off x="2438400" y="6368534"/>
            <a:ext cx="4267200" cy="369332"/>
          </a:xfrm>
          <a:prstGeom prst="rect">
            <a:avLst/>
          </a:prstGeom>
          <a:noFill/>
        </p:spPr>
        <p:txBody>
          <a:bodyPr wrap="square" rtlCol="0">
            <a:spAutoFit/>
          </a:bodyPr>
          <a:lstStyle/>
          <a:p>
            <a:r>
              <a:rPr lang="en-US" dirty="0" smtClean="0">
                <a:solidFill>
                  <a:srgbClr val="663300"/>
                </a:solidFill>
              </a:rPr>
              <a:t>Webinar – Gender Part 4 – Dec 2013</a:t>
            </a:r>
            <a:endParaRPr lang="en-US" dirty="0">
              <a:solidFill>
                <a:srgbClr val="663300"/>
              </a:solidFill>
            </a:endParaRPr>
          </a:p>
        </p:txBody>
      </p:sp>
      <p:sp>
        <p:nvSpPr>
          <p:cNvPr id="6" name="TextBox 5"/>
          <p:cNvSpPr txBox="1"/>
          <p:nvPr/>
        </p:nvSpPr>
        <p:spPr>
          <a:xfrm>
            <a:off x="381000" y="235129"/>
            <a:ext cx="5227320" cy="1200329"/>
          </a:xfrm>
          <a:prstGeom prst="rect">
            <a:avLst/>
          </a:prstGeom>
          <a:noFill/>
        </p:spPr>
        <p:txBody>
          <a:bodyPr wrap="square" rtlCol="0">
            <a:spAutoFit/>
          </a:bodyPr>
          <a:lstStyle/>
          <a:p>
            <a:r>
              <a:rPr lang="en-US" sz="7200" b="1" dirty="0" smtClean="0"/>
              <a:t>Gender</a:t>
            </a:r>
            <a:endParaRPr lang="en-US" sz="7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0263" y="283991"/>
            <a:ext cx="615495" cy="857019"/>
          </a:xfrm>
          <a:prstGeom prst="rect">
            <a:avLst/>
          </a:prstGeom>
        </p:spPr>
      </p:pic>
    </p:spTree>
    <p:extLst>
      <p:ext uri="{BB962C8B-B14F-4D97-AF65-F5344CB8AC3E}">
        <p14:creationId xmlns:p14="http://schemas.microsoft.com/office/powerpoint/2010/main" val="1078536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2585323"/>
          </a:xfrm>
          <a:prstGeom prst="rect">
            <a:avLst/>
          </a:prstGeom>
          <a:noFill/>
        </p:spPr>
        <p:txBody>
          <a:bodyPr wrap="square" rtlCol="0">
            <a:spAutoFit/>
          </a:bodyPr>
          <a:lstStyle/>
          <a:p>
            <a:r>
              <a:rPr lang="en-US" sz="2400" dirty="0"/>
              <a:t>Seek mentors; but as Condoleezza Rice once said – don’t expect them to look like you. They do not necessarily have to be females. It is certainly important that you be comfortable with your mentor, as sharing is key, but keep in mind that studies have shown that male mentors are just as effective with female mentees as are female mentors. </a:t>
            </a:r>
          </a:p>
          <a:p>
            <a:endParaRPr lang="en-US" dirty="0"/>
          </a:p>
        </p:txBody>
      </p:sp>
      <p:sp>
        <p:nvSpPr>
          <p:cNvPr id="3" name="TextBox 2"/>
          <p:cNvSpPr txBox="1"/>
          <p:nvPr/>
        </p:nvSpPr>
        <p:spPr>
          <a:xfrm rot="18988086">
            <a:off x="112794" y="480816"/>
            <a:ext cx="1752600" cy="584775"/>
          </a:xfrm>
          <a:prstGeom prst="rect">
            <a:avLst/>
          </a:prstGeom>
          <a:noFill/>
        </p:spPr>
        <p:txBody>
          <a:bodyPr wrap="square" rtlCol="0">
            <a:spAutoFit/>
          </a:bodyPr>
          <a:lstStyle/>
          <a:p>
            <a:r>
              <a:rPr lang="en-US" sz="3200" dirty="0" smtClean="0">
                <a:solidFill>
                  <a:srgbClr val="FF5BAD"/>
                </a:solidFill>
              </a:rPr>
              <a:t>Women</a:t>
            </a:r>
            <a:endParaRPr lang="en-US" sz="3200" dirty="0">
              <a:solidFill>
                <a:srgbClr val="FF5BAD"/>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Get a mentor</a:t>
            </a:r>
            <a:endParaRPr lang="en-US" sz="2800" dirty="0">
              <a:solidFill>
                <a:srgbClr val="FFFF00"/>
              </a:solidFill>
            </a:endParaRPr>
          </a:p>
        </p:txBody>
      </p:sp>
      <p:sp>
        <p:nvSpPr>
          <p:cNvPr id="6" name="TextBox 5"/>
          <p:cNvSpPr txBox="1"/>
          <p:nvPr/>
        </p:nvSpPr>
        <p:spPr>
          <a:xfrm>
            <a:off x="411480" y="5562600"/>
            <a:ext cx="8321040" cy="954107"/>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What are the best attributes of a mentor? </a:t>
            </a:r>
            <a:endParaRPr lang="en-US" sz="2800" dirty="0">
              <a:solidFill>
                <a:srgbClr val="ABDB77"/>
              </a:solidFill>
            </a:endParaRPr>
          </a:p>
        </p:txBody>
      </p:sp>
    </p:spTree>
    <p:extLst>
      <p:ext uri="{BB962C8B-B14F-4D97-AF65-F5344CB8AC3E}">
        <p14:creationId xmlns:p14="http://schemas.microsoft.com/office/powerpoint/2010/main" val="2382453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3693319"/>
          </a:xfrm>
          <a:prstGeom prst="rect">
            <a:avLst/>
          </a:prstGeom>
          <a:noFill/>
        </p:spPr>
        <p:txBody>
          <a:bodyPr wrap="square" rtlCol="0">
            <a:spAutoFit/>
          </a:bodyPr>
          <a:lstStyle/>
          <a:p>
            <a:r>
              <a:rPr lang="en-US" sz="2400" dirty="0"/>
              <a:t>You too have great attributes that are of great value in the workplace. However don’t rest of your laurels. The workplace of </a:t>
            </a:r>
            <a:r>
              <a:rPr lang="en-US" sz="2400" strike="sngStrike" dirty="0"/>
              <a:t>tomorrow</a:t>
            </a:r>
            <a:r>
              <a:rPr lang="en-US" sz="2400" dirty="0"/>
              <a:t> today requires cross-gender </a:t>
            </a:r>
            <a:r>
              <a:rPr lang="en-US" sz="2400" dirty="0" smtClean="0"/>
              <a:t>skills! </a:t>
            </a:r>
            <a:r>
              <a:rPr lang="en-US" sz="2400" dirty="0"/>
              <a:t>Many skills and traits that might be seen as, or are indeed, more feminine in nature, are becoming a necessity. Don’t fear the ‘f’ word. Those that will succeed the most will have the most going for them in terms of acquisition of a wide variety of skills and traits from across the full breadth of the spectrum. </a:t>
            </a:r>
          </a:p>
          <a:p>
            <a:endParaRPr lang="en-US" dirty="0"/>
          </a:p>
        </p:txBody>
      </p:sp>
      <p:sp>
        <p:nvSpPr>
          <p:cNvPr id="3" name="TextBox 2"/>
          <p:cNvSpPr txBox="1"/>
          <p:nvPr/>
        </p:nvSpPr>
        <p:spPr>
          <a:xfrm rot="18988086">
            <a:off x="248800" y="454944"/>
            <a:ext cx="1197196" cy="584775"/>
          </a:xfrm>
          <a:prstGeom prst="rect">
            <a:avLst/>
          </a:prstGeom>
          <a:noFill/>
        </p:spPr>
        <p:txBody>
          <a:bodyPr wrap="square" rtlCol="0">
            <a:spAutoFit/>
          </a:bodyPr>
          <a:lstStyle/>
          <a:p>
            <a:r>
              <a:rPr lang="en-US" sz="3200" dirty="0" smtClean="0">
                <a:solidFill>
                  <a:srgbClr val="00B0F0"/>
                </a:solidFill>
              </a:rPr>
              <a:t>Men</a:t>
            </a:r>
            <a:endParaRPr lang="en-US" sz="3200" dirty="0">
              <a:solidFill>
                <a:srgbClr val="00B0F0"/>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Acquire new skills</a:t>
            </a:r>
            <a:endParaRPr lang="en-US" sz="2800" dirty="0">
              <a:solidFill>
                <a:srgbClr val="FFFF00"/>
              </a:solidFill>
            </a:endParaRPr>
          </a:p>
        </p:txBody>
      </p:sp>
      <p:sp>
        <p:nvSpPr>
          <p:cNvPr id="6" name="TextBox 5"/>
          <p:cNvSpPr txBox="1"/>
          <p:nvPr/>
        </p:nvSpPr>
        <p:spPr>
          <a:xfrm>
            <a:off x="365760" y="5334000"/>
            <a:ext cx="8412480" cy="1384995"/>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What  skills are truly most in demands; What impedes the acquisition of a cross-gender skill set?</a:t>
            </a:r>
            <a:endParaRPr lang="en-US" sz="2800" dirty="0">
              <a:solidFill>
                <a:srgbClr val="ABDB77"/>
              </a:solidFill>
            </a:endParaRPr>
          </a:p>
        </p:txBody>
      </p:sp>
    </p:spTree>
    <p:extLst>
      <p:ext uri="{BB962C8B-B14F-4D97-AF65-F5344CB8AC3E}">
        <p14:creationId xmlns:p14="http://schemas.microsoft.com/office/powerpoint/2010/main" val="98476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1569660"/>
          </a:xfrm>
          <a:prstGeom prst="rect">
            <a:avLst/>
          </a:prstGeom>
          <a:noFill/>
        </p:spPr>
        <p:txBody>
          <a:bodyPr wrap="square" rtlCol="0">
            <a:spAutoFit/>
          </a:bodyPr>
          <a:lstStyle/>
          <a:p>
            <a:r>
              <a:rPr lang="en-US" sz="2400" dirty="0"/>
              <a:t>Increase you overall awareness. The masculine strength of focus can at times become a detriment. Remove your blinders periodically and pay more attention to people and situations around </a:t>
            </a:r>
            <a:r>
              <a:rPr lang="en-US" sz="2400" dirty="0" smtClean="0"/>
              <a:t>you.</a:t>
            </a:r>
            <a:endParaRPr lang="en-US" dirty="0"/>
          </a:p>
        </p:txBody>
      </p:sp>
      <p:sp>
        <p:nvSpPr>
          <p:cNvPr id="3" name="TextBox 2"/>
          <p:cNvSpPr txBox="1"/>
          <p:nvPr/>
        </p:nvSpPr>
        <p:spPr>
          <a:xfrm rot="18988086">
            <a:off x="248800" y="454944"/>
            <a:ext cx="1197196" cy="584775"/>
          </a:xfrm>
          <a:prstGeom prst="rect">
            <a:avLst/>
          </a:prstGeom>
          <a:noFill/>
        </p:spPr>
        <p:txBody>
          <a:bodyPr wrap="square" rtlCol="0">
            <a:spAutoFit/>
          </a:bodyPr>
          <a:lstStyle/>
          <a:p>
            <a:r>
              <a:rPr lang="en-US" sz="3200" dirty="0" smtClean="0">
                <a:solidFill>
                  <a:srgbClr val="00B0F0"/>
                </a:solidFill>
              </a:rPr>
              <a:t>Men</a:t>
            </a:r>
            <a:endParaRPr lang="en-US" sz="3200" dirty="0">
              <a:solidFill>
                <a:srgbClr val="00B0F0"/>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Become aware</a:t>
            </a:r>
            <a:endParaRPr lang="en-US" sz="2800" dirty="0">
              <a:solidFill>
                <a:srgbClr val="FFFF00"/>
              </a:solidFill>
            </a:endParaRPr>
          </a:p>
        </p:txBody>
      </p:sp>
      <p:sp>
        <p:nvSpPr>
          <p:cNvPr id="6" name="TextBox 5"/>
          <p:cNvSpPr txBox="1"/>
          <p:nvPr/>
        </p:nvSpPr>
        <p:spPr>
          <a:xfrm>
            <a:off x="365760" y="5562600"/>
            <a:ext cx="8412480" cy="954107"/>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What important things do we lose sight of when we become ‘too’ focused</a:t>
            </a:r>
            <a:r>
              <a:rPr lang="en-US" sz="2800" dirty="0">
                <a:solidFill>
                  <a:srgbClr val="ABDB77"/>
                </a:solidFill>
              </a:rPr>
              <a:t>?</a:t>
            </a:r>
          </a:p>
        </p:txBody>
      </p:sp>
    </p:spTree>
    <p:extLst>
      <p:ext uri="{BB962C8B-B14F-4D97-AF65-F5344CB8AC3E}">
        <p14:creationId xmlns:p14="http://schemas.microsoft.com/office/powerpoint/2010/main" val="1187198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3323987"/>
          </a:xfrm>
          <a:prstGeom prst="rect">
            <a:avLst/>
          </a:prstGeom>
          <a:noFill/>
        </p:spPr>
        <p:txBody>
          <a:bodyPr wrap="square" rtlCol="0">
            <a:spAutoFit/>
          </a:bodyPr>
          <a:lstStyle/>
          <a:p>
            <a:r>
              <a:rPr lang="en-US" sz="2400" dirty="0" smtClean="0"/>
              <a:t>Likewise, </a:t>
            </a:r>
            <a:r>
              <a:rPr lang="en-US" sz="2400" dirty="0"/>
              <a:t>know thyself. Raise your internal awareness. Understand your strengths (and your weaknesses). Men are confident, risk-takers, aggressive, competitive, concise, and unyielding. Men are </a:t>
            </a:r>
            <a:r>
              <a:rPr lang="en-US" sz="2400" u="sng" dirty="0"/>
              <a:t>better</a:t>
            </a:r>
            <a:r>
              <a:rPr lang="en-US" sz="2400" dirty="0"/>
              <a:t> at instrumental tasks, spatial tasks; visual comprehension, reasoning, instrumental tasks, mathematics, mazes, maps, speed and accuracy of reaction to visual and auditory stimulation, mechanical aptitude, and problem-solving ability. </a:t>
            </a:r>
          </a:p>
          <a:p>
            <a:endParaRPr lang="en-US" dirty="0"/>
          </a:p>
        </p:txBody>
      </p:sp>
      <p:sp>
        <p:nvSpPr>
          <p:cNvPr id="3" name="TextBox 2"/>
          <p:cNvSpPr txBox="1"/>
          <p:nvPr/>
        </p:nvSpPr>
        <p:spPr>
          <a:xfrm rot="18988086">
            <a:off x="248800" y="454944"/>
            <a:ext cx="1197196" cy="584775"/>
          </a:xfrm>
          <a:prstGeom prst="rect">
            <a:avLst/>
          </a:prstGeom>
          <a:noFill/>
        </p:spPr>
        <p:txBody>
          <a:bodyPr wrap="square" rtlCol="0">
            <a:spAutoFit/>
          </a:bodyPr>
          <a:lstStyle/>
          <a:p>
            <a:r>
              <a:rPr lang="en-US" sz="3200" dirty="0" smtClean="0">
                <a:solidFill>
                  <a:srgbClr val="00B0F0"/>
                </a:solidFill>
              </a:rPr>
              <a:t>Men</a:t>
            </a:r>
            <a:endParaRPr lang="en-US" sz="3200" dirty="0">
              <a:solidFill>
                <a:srgbClr val="00B0F0"/>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Become aware</a:t>
            </a:r>
            <a:endParaRPr lang="en-US" sz="2800" dirty="0">
              <a:solidFill>
                <a:srgbClr val="FFFF00"/>
              </a:solidFill>
            </a:endParaRPr>
          </a:p>
        </p:txBody>
      </p:sp>
      <p:sp>
        <p:nvSpPr>
          <p:cNvPr id="6" name="TextBox 5"/>
          <p:cNvSpPr txBox="1"/>
          <p:nvPr/>
        </p:nvSpPr>
        <p:spPr>
          <a:xfrm>
            <a:off x="365760" y="5562600"/>
            <a:ext cx="8412480" cy="954107"/>
          </a:xfrm>
          <a:prstGeom prst="rect">
            <a:avLst/>
          </a:prstGeom>
          <a:noFill/>
        </p:spPr>
        <p:txBody>
          <a:bodyPr wrap="square" rtlCol="0">
            <a:spAutoFit/>
          </a:bodyPr>
          <a:lstStyle/>
          <a:p>
            <a:r>
              <a:rPr lang="en-US" sz="2800" b="1" dirty="0" smtClean="0">
                <a:solidFill>
                  <a:srgbClr val="ABDB77"/>
                </a:solidFill>
              </a:rPr>
              <a:t>Discuss: </a:t>
            </a:r>
            <a:r>
              <a:rPr lang="en-US" sz="2800" dirty="0">
                <a:solidFill>
                  <a:srgbClr val="ABDB77"/>
                </a:solidFill>
              </a:rPr>
              <a:t> </a:t>
            </a:r>
            <a:r>
              <a:rPr lang="en-US" sz="2800" dirty="0" smtClean="0">
                <a:solidFill>
                  <a:srgbClr val="ABDB77"/>
                </a:solidFill>
              </a:rPr>
              <a:t>Are there practices that make a person more self-aware?</a:t>
            </a:r>
            <a:endParaRPr lang="en-US" sz="2800" dirty="0">
              <a:solidFill>
                <a:srgbClr val="ABDB77"/>
              </a:solidFill>
            </a:endParaRPr>
          </a:p>
        </p:txBody>
      </p:sp>
    </p:spTree>
    <p:extLst>
      <p:ext uri="{BB962C8B-B14F-4D97-AF65-F5344CB8AC3E}">
        <p14:creationId xmlns:p14="http://schemas.microsoft.com/office/powerpoint/2010/main" val="1696026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1200329"/>
          </a:xfrm>
          <a:prstGeom prst="rect">
            <a:avLst/>
          </a:prstGeom>
          <a:noFill/>
        </p:spPr>
        <p:txBody>
          <a:bodyPr wrap="square" rtlCol="0">
            <a:spAutoFit/>
          </a:bodyPr>
          <a:lstStyle/>
          <a:p>
            <a:r>
              <a:rPr lang="en-US" sz="2400" dirty="0" smtClean="0"/>
              <a:t>Men </a:t>
            </a:r>
            <a:r>
              <a:rPr lang="en-US" sz="2400" dirty="0"/>
              <a:t>are more individualistic in nature. Learning to cooperate </a:t>
            </a:r>
            <a:r>
              <a:rPr lang="en-US" sz="2400" dirty="0" smtClean="0"/>
              <a:t>and collaborate more </a:t>
            </a:r>
            <a:r>
              <a:rPr lang="en-US" sz="2400" dirty="0"/>
              <a:t>often with </a:t>
            </a:r>
            <a:r>
              <a:rPr lang="en-US" sz="2400" b="1" i="1" dirty="0"/>
              <a:t>all</a:t>
            </a:r>
            <a:r>
              <a:rPr lang="en-US" sz="2400" dirty="0"/>
              <a:t> members of your teams can be a boon to performance and production</a:t>
            </a:r>
            <a:r>
              <a:rPr lang="en-US" sz="2400" dirty="0" smtClean="0"/>
              <a:t>.</a:t>
            </a:r>
            <a:endParaRPr lang="en-US" dirty="0"/>
          </a:p>
        </p:txBody>
      </p:sp>
      <p:sp>
        <p:nvSpPr>
          <p:cNvPr id="3" name="TextBox 2"/>
          <p:cNvSpPr txBox="1"/>
          <p:nvPr/>
        </p:nvSpPr>
        <p:spPr>
          <a:xfrm rot="18988086">
            <a:off x="248800" y="454944"/>
            <a:ext cx="1197196" cy="584775"/>
          </a:xfrm>
          <a:prstGeom prst="rect">
            <a:avLst/>
          </a:prstGeom>
          <a:noFill/>
        </p:spPr>
        <p:txBody>
          <a:bodyPr wrap="square" rtlCol="0">
            <a:spAutoFit/>
          </a:bodyPr>
          <a:lstStyle/>
          <a:p>
            <a:r>
              <a:rPr lang="en-US" sz="3200" dirty="0" smtClean="0">
                <a:solidFill>
                  <a:srgbClr val="00B0F0"/>
                </a:solidFill>
              </a:rPr>
              <a:t>Men</a:t>
            </a:r>
            <a:endParaRPr lang="en-US" sz="3200" dirty="0">
              <a:solidFill>
                <a:srgbClr val="00B0F0"/>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Cooperate</a:t>
            </a:r>
            <a:endParaRPr lang="en-US" sz="2800" dirty="0">
              <a:solidFill>
                <a:srgbClr val="FFFF00"/>
              </a:solidFill>
            </a:endParaRPr>
          </a:p>
        </p:txBody>
      </p:sp>
      <p:sp>
        <p:nvSpPr>
          <p:cNvPr id="6" name="TextBox 5"/>
          <p:cNvSpPr txBox="1"/>
          <p:nvPr/>
        </p:nvSpPr>
        <p:spPr>
          <a:xfrm>
            <a:off x="365760" y="5562600"/>
            <a:ext cx="8412480" cy="954107"/>
          </a:xfrm>
          <a:prstGeom prst="rect">
            <a:avLst/>
          </a:prstGeom>
          <a:noFill/>
        </p:spPr>
        <p:txBody>
          <a:bodyPr wrap="square" rtlCol="0">
            <a:spAutoFit/>
          </a:bodyPr>
          <a:lstStyle/>
          <a:p>
            <a:r>
              <a:rPr lang="en-US" sz="2800" b="1" dirty="0" smtClean="0">
                <a:solidFill>
                  <a:srgbClr val="ABDB77"/>
                </a:solidFill>
              </a:rPr>
              <a:t>Discuss:</a:t>
            </a:r>
            <a:r>
              <a:rPr lang="en-US" sz="2800" dirty="0" smtClean="0">
                <a:solidFill>
                  <a:srgbClr val="ABDB77"/>
                </a:solidFill>
              </a:rPr>
              <a:t>  What hinders cooperation and collaboration?</a:t>
            </a:r>
            <a:endParaRPr lang="en-US" sz="2800" dirty="0">
              <a:solidFill>
                <a:srgbClr val="ABDB77"/>
              </a:solidFill>
            </a:endParaRPr>
          </a:p>
        </p:txBody>
      </p:sp>
    </p:spTree>
    <p:extLst>
      <p:ext uri="{BB962C8B-B14F-4D97-AF65-F5344CB8AC3E}">
        <p14:creationId xmlns:p14="http://schemas.microsoft.com/office/powerpoint/2010/main" val="2264459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2308324"/>
          </a:xfrm>
          <a:prstGeom prst="rect">
            <a:avLst/>
          </a:prstGeom>
          <a:noFill/>
        </p:spPr>
        <p:txBody>
          <a:bodyPr wrap="square" rtlCol="0">
            <a:spAutoFit/>
          </a:bodyPr>
          <a:lstStyle/>
          <a:p>
            <a:r>
              <a:rPr lang="en-US" sz="2400" dirty="0"/>
              <a:t>Don’t discriminate against women (or the feminine). Yes it still exists. Women are still hired less often, and paid less to </a:t>
            </a:r>
            <a:r>
              <a:rPr lang="en-US" sz="2400" dirty="0" smtClean="0"/>
              <a:t>start; their evaluations are lower, These are facts. </a:t>
            </a:r>
            <a:r>
              <a:rPr lang="en-US" sz="2400" dirty="0"/>
              <a:t>And that is just the beginning of the discrimination and effect of bias against them. Don’t be a contributing party to it through </a:t>
            </a:r>
            <a:r>
              <a:rPr lang="en-US" sz="2400" dirty="0" smtClean="0"/>
              <a:t>acceptance. </a:t>
            </a:r>
            <a:endParaRPr lang="en-US" dirty="0"/>
          </a:p>
        </p:txBody>
      </p:sp>
      <p:sp>
        <p:nvSpPr>
          <p:cNvPr id="3" name="TextBox 2"/>
          <p:cNvSpPr txBox="1"/>
          <p:nvPr/>
        </p:nvSpPr>
        <p:spPr>
          <a:xfrm rot="18988086">
            <a:off x="248800" y="454944"/>
            <a:ext cx="1197196" cy="584775"/>
          </a:xfrm>
          <a:prstGeom prst="rect">
            <a:avLst/>
          </a:prstGeom>
          <a:noFill/>
        </p:spPr>
        <p:txBody>
          <a:bodyPr wrap="square" rtlCol="0">
            <a:spAutoFit/>
          </a:bodyPr>
          <a:lstStyle/>
          <a:p>
            <a:r>
              <a:rPr lang="en-US" sz="3200" dirty="0" smtClean="0">
                <a:solidFill>
                  <a:srgbClr val="00B0F0"/>
                </a:solidFill>
              </a:rPr>
              <a:t>Men</a:t>
            </a:r>
            <a:endParaRPr lang="en-US" sz="3200" dirty="0">
              <a:solidFill>
                <a:srgbClr val="00B0F0"/>
              </a:solidFill>
            </a:endParaRPr>
          </a:p>
        </p:txBody>
      </p:sp>
      <p:sp>
        <p:nvSpPr>
          <p:cNvPr id="4" name="TextBox 3"/>
          <p:cNvSpPr txBox="1"/>
          <p:nvPr/>
        </p:nvSpPr>
        <p:spPr>
          <a:xfrm>
            <a:off x="2590800" y="612648"/>
            <a:ext cx="3962400" cy="523220"/>
          </a:xfrm>
          <a:prstGeom prst="rect">
            <a:avLst/>
          </a:prstGeom>
          <a:noFill/>
        </p:spPr>
        <p:txBody>
          <a:bodyPr wrap="square" rtlCol="0">
            <a:spAutoFit/>
          </a:bodyPr>
          <a:lstStyle/>
          <a:p>
            <a:pPr algn="ctr"/>
            <a:r>
              <a:rPr lang="en-US" sz="2800" dirty="0" smtClean="0">
                <a:solidFill>
                  <a:srgbClr val="FFFF00"/>
                </a:solidFill>
              </a:rPr>
              <a:t>Practice equality</a:t>
            </a:r>
            <a:endParaRPr lang="en-US" sz="2800" dirty="0">
              <a:solidFill>
                <a:srgbClr val="FFFF00"/>
              </a:solidFill>
            </a:endParaRPr>
          </a:p>
        </p:txBody>
      </p:sp>
      <p:sp>
        <p:nvSpPr>
          <p:cNvPr id="6" name="TextBox 5"/>
          <p:cNvSpPr txBox="1"/>
          <p:nvPr/>
        </p:nvSpPr>
        <p:spPr>
          <a:xfrm>
            <a:off x="365760" y="5562600"/>
            <a:ext cx="8412480" cy="954107"/>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 In the government how might discrimination still exist?</a:t>
            </a:r>
            <a:endParaRPr lang="en-US" sz="2800" dirty="0">
              <a:solidFill>
                <a:srgbClr val="ABDB77"/>
              </a:solidFill>
            </a:endParaRPr>
          </a:p>
        </p:txBody>
      </p:sp>
    </p:spTree>
    <p:extLst>
      <p:ext uri="{BB962C8B-B14F-4D97-AF65-F5344CB8AC3E}">
        <p14:creationId xmlns:p14="http://schemas.microsoft.com/office/powerpoint/2010/main" val="1792406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830997"/>
          </a:xfrm>
          <a:prstGeom prst="rect">
            <a:avLst/>
          </a:prstGeom>
          <a:noFill/>
        </p:spPr>
        <p:txBody>
          <a:bodyPr wrap="square" rtlCol="0">
            <a:spAutoFit/>
          </a:bodyPr>
          <a:lstStyle/>
          <a:p>
            <a:r>
              <a:rPr lang="en-US" sz="2400" dirty="0"/>
              <a:t>have dialog – improve relationship – find things in common but seek understanding of your differences. </a:t>
            </a:r>
            <a:endParaRPr lang="en-US" dirty="0"/>
          </a:p>
        </p:txBody>
      </p:sp>
      <p:sp>
        <p:nvSpPr>
          <p:cNvPr id="3" name="TextBox 2"/>
          <p:cNvSpPr txBox="1"/>
          <p:nvPr/>
        </p:nvSpPr>
        <p:spPr>
          <a:xfrm rot="18988086">
            <a:off x="248800" y="454944"/>
            <a:ext cx="1197196" cy="584775"/>
          </a:xfrm>
          <a:prstGeom prst="rect">
            <a:avLst/>
          </a:prstGeom>
          <a:noFill/>
        </p:spPr>
        <p:txBody>
          <a:bodyPr wrap="square" rtlCol="0">
            <a:spAutoFit/>
          </a:bodyPr>
          <a:lstStyle/>
          <a:p>
            <a:r>
              <a:rPr lang="en-US" sz="3200" dirty="0" smtClean="0">
                <a:solidFill>
                  <a:srgbClr val="CC99FF"/>
                </a:solidFill>
              </a:rPr>
              <a:t>Both</a:t>
            </a:r>
            <a:endParaRPr lang="en-US" sz="3200" dirty="0">
              <a:solidFill>
                <a:srgbClr val="CC99FF"/>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Practice gender parity</a:t>
            </a:r>
            <a:endParaRPr lang="en-US" sz="2800" dirty="0">
              <a:solidFill>
                <a:srgbClr val="FFFF00"/>
              </a:solidFill>
            </a:endParaRPr>
          </a:p>
        </p:txBody>
      </p:sp>
      <p:sp>
        <p:nvSpPr>
          <p:cNvPr id="6" name="TextBox 5"/>
          <p:cNvSpPr txBox="1"/>
          <p:nvPr/>
        </p:nvSpPr>
        <p:spPr>
          <a:xfrm>
            <a:off x="365760" y="5181600"/>
            <a:ext cx="8412480" cy="1384995"/>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What separations still exist between men and women even in a professional environment?</a:t>
            </a:r>
            <a:endParaRPr lang="en-US" sz="2800" dirty="0">
              <a:solidFill>
                <a:srgbClr val="ABDB77"/>
              </a:solidFill>
            </a:endParaRPr>
          </a:p>
        </p:txBody>
      </p:sp>
    </p:spTree>
    <p:extLst>
      <p:ext uri="{BB962C8B-B14F-4D97-AF65-F5344CB8AC3E}">
        <p14:creationId xmlns:p14="http://schemas.microsoft.com/office/powerpoint/2010/main" val="2960048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28800"/>
            <a:ext cx="8229600" cy="3693319"/>
          </a:xfrm>
          <a:prstGeom prst="rect">
            <a:avLst/>
          </a:prstGeom>
          <a:noFill/>
        </p:spPr>
        <p:txBody>
          <a:bodyPr wrap="square" rtlCol="0">
            <a:spAutoFit/>
          </a:bodyPr>
          <a:lstStyle/>
          <a:p>
            <a:r>
              <a:rPr lang="en-US" sz="2400" dirty="0" smtClean="0"/>
              <a:t>During 2013 four </a:t>
            </a:r>
            <a:r>
              <a:rPr lang="en-US" sz="2400" dirty="0"/>
              <a:t>webinars on gender topics </a:t>
            </a:r>
            <a:r>
              <a:rPr lang="en-US" sz="2400" dirty="0" smtClean="0"/>
              <a:t>were presented. This canned presentation offers up possible actionable take-aways. - </a:t>
            </a:r>
            <a:r>
              <a:rPr lang="en-US" sz="2400" dirty="0"/>
              <a:t>5 things women could do and 5 things men could do, to enhance their own standing and the standing of their co-gendered </a:t>
            </a:r>
            <a:r>
              <a:rPr lang="en-US" sz="2400" dirty="0" smtClean="0"/>
              <a:t>teammates. </a:t>
            </a:r>
          </a:p>
          <a:p>
            <a:endParaRPr lang="en-US" sz="2400" dirty="0"/>
          </a:p>
          <a:p>
            <a:r>
              <a:rPr lang="en-US" sz="2400" dirty="0" smtClean="0"/>
              <a:t>It is suggested that this be used in local a diversity workshops or brown-bags team lunches to open up a dialog on this subject.  </a:t>
            </a:r>
            <a:endParaRPr lang="en-US" sz="2400" dirty="0"/>
          </a:p>
          <a:p>
            <a:endParaRPr lang="en-US" dirty="0"/>
          </a:p>
        </p:txBody>
      </p:sp>
    </p:spTree>
    <p:extLst>
      <p:ext uri="{BB962C8B-B14F-4D97-AF65-F5344CB8AC3E}">
        <p14:creationId xmlns:p14="http://schemas.microsoft.com/office/powerpoint/2010/main" val="1199498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28800"/>
            <a:ext cx="8229600" cy="3693319"/>
          </a:xfrm>
          <a:prstGeom prst="rect">
            <a:avLst/>
          </a:prstGeom>
          <a:noFill/>
        </p:spPr>
        <p:txBody>
          <a:bodyPr wrap="square" rtlCol="0">
            <a:spAutoFit/>
          </a:bodyPr>
          <a:lstStyle/>
          <a:p>
            <a:r>
              <a:rPr lang="en-US" sz="2400" dirty="0" smtClean="0"/>
              <a:t>Again</a:t>
            </a:r>
            <a:r>
              <a:rPr lang="en-US" sz="2400" dirty="0"/>
              <a:t>, what is said about traits is based on research, however </a:t>
            </a:r>
            <a:r>
              <a:rPr lang="en-US" sz="2400" u="sng" dirty="0"/>
              <a:t>these are generalizations,</a:t>
            </a:r>
            <a:r>
              <a:rPr lang="en-US" sz="2400" dirty="0"/>
              <a:t> the source of </a:t>
            </a:r>
            <a:r>
              <a:rPr lang="en-US" sz="2400" dirty="0" smtClean="0"/>
              <a:t>which </a:t>
            </a:r>
            <a:r>
              <a:rPr lang="en-US" sz="2400" dirty="0"/>
              <a:t>{biological versus socialization} is subject to much debate. Given the fact that all males have at least some feminine traits and all women have at some masculine traits, and truly any ones person’s makeup varies to the point that broadly spoken suggestions must be caveated by saying applicability is on a personal case by case </a:t>
            </a:r>
            <a:r>
              <a:rPr lang="en-US" sz="2400" dirty="0" smtClean="0"/>
              <a:t>basis.</a:t>
            </a:r>
            <a:endParaRPr lang="en-US" sz="2400" dirty="0"/>
          </a:p>
          <a:p>
            <a:endParaRPr lang="en-US" dirty="0"/>
          </a:p>
        </p:txBody>
      </p:sp>
    </p:spTree>
    <p:extLst>
      <p:ext uri="{BB962C8B-B14F-4D97-AF65-F5344CB8AC3E}">
        <p14:creationId xmlns:p14="http://schemas.microsoft.com/office/powerpoint/2010/main" val="744977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0" y="6368534"/>
            <a:ext cx="4267200" cy="369332"/>
          </a:xfrm>
          <a:prstGeom prst="rect">
            <a:avLst/>
          </a:prstGeom>
          <a:noFill/>
        </p:spPr>
        <p:txBody>
          <a:bodyPr wrap="square" rtlCol="0">
            <a:spAutoFit/>
          </a:bodyPr>
          <a:lstStyle/>
          <a:p>
            <a:r>
              <a:rPr lang="en-US" dirty="0">
                <a:solidFill>
                  <a:srgbClr val="663300"/>
                </a:solidFill>
              </a:rPr>
              <a:t>Webinar – Gender </a:t>
            </a:r>
            <a:r>
              <a:rPr lang="en-US" dirty="0" smtClean="0">
                <a:solidFill>
                  <a:srgbClr val="663300"/>
                </a:solidFill>
              </a:rPr>
              <a:t>Part </a:t>
            </a:r>
            <a:r>
              <a:rPr lang="en-US" dirty="0">
                <a:solidFill>
                  <a:srgbClr val="663300"/>
                </a:solidFill>
              </a:rPr>
              <a:t>4 – Dec 2013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540" y="838200"/>
            <a:ext cx="7320920" cy="5181600"/>
          </a:xfrm>
          <a:prstGeom prst="rect">
            <a:avLst/>
          </a:prstGeom>
        </p:spPr>
      </p:pic>
      <p:sp>
        <p:nvSpPr>
          <p:cNvPr id="14" name="Rectangle 13"/>
          <p:cNvSpPr/>
          <p:nvPr/>
        </p:nvSpPr>
        <p:spPr>
          <a:xfrm rot="18762232">
            <a:off x="-349877" y="652481"/>
            <a:ext cx="2472152"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REWIND</a:t>
            </a:r>
            <a:endParaRPr lang="en-US"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883675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0" y="6368534"/>
            <a:ext cx="4267200" cy="369332"/>
          </a:xfrm>
          <a:prstGeom prst="rect">
            <a:avLst/>
          </a:prstGeom>
          <a:noFill/>
        </p:spPr>
        <p:txBody>
          <a:bodyPr wrap="square" rtlCol="0">
            <a:spAutoFit/>
          </a:bodyPr>
          <a:lstStyle/>
          <a:p>
            <a:r>
              <a:rPr lang="en-US" dirty="0">
                <a:solidFill>
                  <a:srgbClr val="663300"/>
                </a:solidFill>
              </a:rPr>
              <a:t>Webinar – Gender </a:t>
            </a:r>
            <a:r>
              <a:rPr lang="en-US" dirty="0" smtClean="0">
                <a:solidFill>
                  <a:srgbClr val="663300"/>
                </a:solidFill>
              </a:rPr>
              <a:t>Part </a:t>
            </a:r>
            <a:r>
              <a:rPr lang="en-US" dirty="0">
                <a:solidFill>
                  <a:srgbClr val="663300"/>
                </a:solidFill>
              </a:rPr>
              <a:t>4 – Dec 2013</a:t>
            </a:r>
          </a:p>
        </p:txBody>
      </p:sp>
      <p:sp>
        <p:nvSpPr>
          <p:cNvPr id="2" name="TextBox 1"/>
          <p:cNvSpPr txBox="1"/>
          <p:nvPr/>
        </p:nvSpPr>
        <p:spPr>
          <a:xfrm>
            <a:off x="76200" y="2637252"/>
            <a:ext cx="8686800" cy="523220"/>
          </a:xfrm>
          <a:prstGeom prst="rect">
            <a:avLst/>
          </a:prstGeom>
          <a:noFill/>
        </p:spPr>
        <p:txBody>
          <a:bodyPr wrap="square" rtlCol="0">
            <a:spAutoFit/>
          </a:bodyPr>
          <a:lstStyle/>
          <a:p>
            <a:r>
              <a:rPr lang="en-US" sz="2800" b="1" dirty="0" smtClean="0">
                <a:latin typeface="Arial" pitchFamily="34" charset="0"/>
                <a:cs typeface="Arial" pitchFamily="34" charset="0"/>
              </a:rPr>
              <a:t>Sources of Differences</a:t>
            </a:r>
            <a:endParaRPr lang="en-US" sz="2800" dirty="0">
              <a:latin typeface="Arial" pitchFamily="34" charset="0"/>
              <a:cs typeface="Arial" pitchFamily="34" charset="0"/>
            </a:endParaRPr>
          </a:p>
        </p:txBody>
      </p:sp>
      <p:sp>
        <p:nvSpPr>
          <p:cNvPr id="6" name="TextBox 5"/>
          <p:cNvSpPr txBox="1"/>
          <p:nvPr/>
        </p:nvSpPr>
        <p:spPr>
          <a:xfrm>
            <a:off x="1924616" y="3549646"/>
            <a:ext cx="4989968" cy="1569660"/>
          </a:xfrm>
          <a:prstGeom prst="rect">
            <a:avLst/>
          </a:prstGeom>
          <a:noFill/>
        </p:spPr>
        <p:txBody>
          <a:bodyPr wrap="square" rtlCol="0">
            <a:spAutoFit/>
          </a:bodyPr>
          <a:lstStyle/>
          <a:p>
            <a:r>
              <a:rPr lang="en-US" sz="3200" b="1" i="1" dirty="0" smtClean="0">
                <a:latin typeface="Calibri" pitchFamily="34" charset="0"/>
              </a:rPr>
              <a:t>Nature</a:t>
            </a:r>
            <a:r>
              <a:rPr lang="en-US" sz="3200" b="1" dirty="0" smtClean="0">
                <a:latin typeface="Calibri" pitchFamily="34" charset="0"/>
              </a:rPr>
              <a:t> (biology) or </a:t>
            </a:r>
          </a:p>
          <a:p>
            <a:r>
              <a:rPr lang="en-US" sz="3200" b="1" i="1" dirty="0" smtClean="0">
                <a:latin typeface="Calibri" pitchFamily="34" charset="0"/>
              </a:rPr>
              <a:t>Nurture</a:t>
            </a:r>
            <a:r>
              <a:rPr lang="en-US" sz="3200" b="1" dirty="0" smtClean="0">
                <a:latin typeface="Calibri" pitchFamily="34" charset="0"/>
              </a:rPr>
              <a:t> </a:t>
            </a:r>
            <a:r>
              <a:rPr lang="en-US" sz="3200" b="1" dirty="0">
                <a:latin typeface="Calibri" pitchFamily="34" charset="0"/>
              </a:rPr>
              <a:t>(</a:t>
            </a:r>
            <a:r>
              <a:rPr lang="en-US" sz="3200" b="1" dirty="0" smtClean="0">
                <a:latin typeface="Calibri" pitchFamily="34" charset="0"/>
              </a:rPr>
              <a:t>parental and societal influence)</a:t>
            </a:r>
            <a:endParaRPr lang="en-US" sz="3200" dirty="0">
              <a:latin typeface="Calibri" pitchFamily="34" charset="0"/>
            </a:endParaRPr>
          </a:p>
        </p:txBody>
      </p:sp>
      <p:sp>
        <p:nvSpPr>
          <p:cNvPr id="12" name="Rectangle 11"/>
          <p:cNvSpPr/>
          <p:nvPr/>
        </p:nvSpPr>
        <p:spPr>
          <a:xfrm>
            <a:off x="1615440" y="533400"/>
            <a:ext cx="7467600" cy="646331"/>
          </a:xfrm>
          <a:prstGeom prst="rect">
            <a:avLst/>
          </a:prstGeom>
        </p:spPr>
        <p:txBody>
          <a:bodyPr wrap="square">
            <a:spAutoFit/>
          </a:bodyPr>
          <a:lstStyle/>
          <a:p>
            <a:pPr lvl="0"/>
            <a:r>
              <a:rPr lang="en-US" sz="3600" dirty="0">
                <a:solidFill>
                  <a:prstClr val="black"/>
                </a:solidFill>
              </a:rPr>
              <a:t>Men and </a:t>
            </a:r>
            <a:r>
              <a:rPr lang="en-US" sz="3600" dirty="0" smtClean="0">
                <a:solidFill>
                  <a:prstClr val="black"/>
                </a:solidFill>
              </a:rPr>
              <a:t>Women </a:t>
            </a:r>
            <a:r>
              <a:rPr lang="en-US" sz="3600" dirty="0">
                <a:solidFill>
                  <a:prstClr val="black"/>
                </a:solidFill>
              </a:rPr>
              <a:t>ARE </a:t>
            </a:r>
            <a:r>
              <a:rPr lang="en-US" sz="3600" dirty="0" smtClean="0">
                <a:solidFill>
                  <a:prstClr val="black"/>
                </a:solidFill>
              </a:rPr>
              <a:t>Different</a:t>
            </a:r>
            <a:endParaRPr lang="en-US" sz="3600" dirty="0">
              <a:solidFill>
                <a:prstClr val="black"/>
              </a:solidFill>
            </a:endParaRPr>
          </a:p>
        </p:txBody>
      </p:sp>
      <p:pic>
        <p:nvPicPr>
          <p:cNvPr id="15" name="Picture 14"/>
          <p:cNvPicPr/>
          <p:nvPr/>
        </p:nvPicPr>
        <p:blipFill>
          <a:blip r:embed="rId2">
            <a:extLst>
              <a:ext uri="{28A0092B-C50C-407E-A947-70E740481C1C}">
                <a14:useLocalDpi xmlns:a14="http://schemas.microsoft.com/office/drawing/2010/main" val="0"/>
              </a:ext>
            </a:extLst>
          </a:blip>
          <a:stretch>
            <a:fillRect/>
          </a:stretch>
        </p:blipFill>
        <p:spPr>
          <a:xfrm>
            <a:off x="6028730" y="1179731"/>
            <a:ext cx="2727960" cy="1950184"/>
          </a:xfrm>
          <a:prstGeom prst="rect">
            <a:avLst/>
          </a:prstGeom>
        </p:spPr>
      </p:pic>
      <p:sp>
        <p:nvSpPr>
          <p:cNvPr id="16" name="TextBox 15"/>
          <p:cNvSpPr txBox="1"/>
          <p:nvPr/>
        </p:nvSpPr>
        <p:spPr>
          <a:xfrm>
            <a:off x="1715632" y="1179731"/>
            <a:ext cx="4313098" cy="1200329"/>
          </a:xfrm>
          <a:prstGeom prst="rect">
            <a:avLst/>
          </a:prstGeom>
          <a:noFill/>
        </p:spPr>
        <p:txBody>
          <a:bodyPr wrap="square" rtlCol="0">
            <a:spAutoFit/>
          </a:bodyPr>
          <a:lstStyle/>
          <a:p>
            <a:r>
              <a:rPr lang="en-US" b="1" dirty="0">
                <a:latin typeface="Arial" pitchFamily="34" charset="0"/>
                <a:cs typeface="Arial" pitchFamily="34" charset="0"/>
              </a:rPr>
              <a:t>Humans have a mix of masculine and feminine traits that are </a:t>
            </a:r>
            <a:r>
              <a:rPr lang="en-US" b="1" u="sng" dirty="0">
                <a:latin typeface="Arial" pitchFamily="34" charset="0"/>
                <a:cs typeface="Arial" pitchFamily="34" charset="0"/>
              </a:rPr>
              <a:t>not </a:t>
            </a:r>
            <a:r>
              <a:rPr lang="en-US" b="1" dirty="0">
                <a:latin typeface="Arial" pitchFamily="34" charset="0"/>
                <a:cs typeface="Arial" pitchFamily="34" charset="0"/>
              </a:rPr>
              <a:t>mutually </a:t>
            </a:r>
            <a:r>
              <a:rPr lang="en-US" b="1" dirty="0" smtClean="0">
                <a:latin typeface="Arial" pitchFamily="34" charset="0"/>
                <a:cs typeface="Arial" pitchFamily="34" charset="0"/>
              </a:rPr>
              <a:t>exclusive.</a:t>
            </a:r>
            <a:r>
              <a:rPr lang="en-US" dirty="0" smtClean="0">
                <a:latin typeface="Arial" pitchFamily="34" charset="0"/>
                <a:cs typeface="Arial" pitchFamily="34" charset="0"/>
              </a:rPr>
              <a:t> </a:t>
            </a:r>
            <a:endParaRPr lang="en-US" dirty="0">
              <a:latin typeface="Arial" pitchFamily="34" charset="0"/>
              <a:cs typeface="Arial" pitchFamily="34" charset="0"/>
            </a:endParaRPr>
          </a:p>
          <a:p>
            <a:endParaRPr lang="en-US" dirty="0"/>
          </a:p>
        </p:txBody>
      </p:sp>
      <p:sp>
        <p:nvSpPr>
          <p:cNvPr id="18" name="TextBox 17"/>
          <p:cNvSpPr txBox="1"/>
          <p:nvPr/>
        </p:nvSpPr>
        <p:spPr>
          <a:xfrm>
            <a:off x="457200" y="5486400"/>
            <a:ext cx="8839200" cy="707886"/>
          </a:xfrm>
          <a:prstGeom prst="rect">
            <a:avLst/>
          </a:prstGeom>
          <a:noFill/>
        </p:spPr>
        <p:txBody>
          <a:bodyPr wrap="square" rtlCol="0">
            <a:spAutoFit/>
          </a:bodyPr>
          <a:lstStyle/>
          <a:p>
            <a:r>
              <a:rPr lang="en-US" sz="4000" b="1" dirty="0" smtClean="0">
                <a:solidFill>
                  <a:schemeClr val="accent1">
                    <a:lumMod val="50000"/>
                  </a:schemeClr>
                </a:solidFill>
                <a:effectLst>
                  <a:outerShdw blurRad="38100" dist="38100" dir="7020000" algn="tl">
                    <a:srgbClr val="000000">
                      <a:alpha val="35000"/>
                    </a:srgbClr>
                  </a:outerShdw>
                </a:effectLst>
                <a:latin typeface="Eras Bold ITC" pitchFamily="34" charset="0"/>
              </a:rPr>
              <a:t>One’s Trait Set is Malleable ! </a:t>
            </a:r>
            <a:endParaRPr lang="en-US" sz="4000" dirty="0">
              <a:solidFill>
                <a:schemeClr val="accent1">
                  <a:lumMod val="50000"/>
                </a:schemeClr>
              </a:solidFill>
              <a:latin typeface="Eras Bold ITC" pitchFamily="34" charset="0"/>
              <a:cs typeface="Arial" pitchFamily="34" charset="0"/>
            </a:endParaRPr>
          </a:p>
        </p:txBody>
      </p:sp>
      <p:sp>
        <p:nvSpPr>
          <p:cNvPr id="14" name="Rectangle 13"/>
          <p:cNvSpPr/>
          <p:nvPr/>
        </p:nvSpPr>
        <p:spPr>
          <a:xfrm rot="18762232">
            <a:off x="-349877" y="652481"/>
            <a:ext cx="2472152"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REWIND</a:t>
            </a:r>
            <a:endParaRPr lang="en-US"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6200" y="3351231"/>
            <a:ext cx="1011065" cy="177989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8730" y="3549775"/>
            <a:ext cx="1515070" cy="1508336"/>
          </a:xfrm>
          <a:prstGeom prst="rect">
            <a:avLst/>
          </a:prstGeom>
        </p:spPr>
      </p:pic>
    </p:spTree>
    <p:extLst>
      <p:ext uri="{BB962C8B-B14F-4D97-AF65-F5344CB8AC3E}">
        <p14:creationId xmlns:p14="http://schemas.microsoft.com/office/powerpoint/2010/main" val="374274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4154984"/>
          </a:xfrm>
          <a:prstGeom prst="rect">
            <a:avLst/>
          </a:prstGeom>
          <a:noFill/>
        </p:spPr>
        <p:txBody>
          <a:bodyPr wrap="square" rtlCol="0">
            <a:spAutoFit/>
          </a:bodyPr>
          <a:lstStyle/>
          <a:p>
            <a:r>
              <a:rPr lang="en-US" sz="2400" dirty="0"/>
              <a:t>Don’t doubt your strengths; and watch for low self-efficacy – the tendency to believe yourself a fraud. You have amazing skills and intellectual gifts. These include: manual dexterity, expressive tasks, verbal fluency, spelling, context, rote memory, cooperation, negotiation, compromise, You are more flexible, better at multi-tasking, better observers (more aware), and have high EQ.  And while these skills are still undervalued, don’t become frustrated – be patient. These skills are becoming increasingly more in demand, even in </a:t>
            </a:r>
            <a:r>
              <a:rPr lang="en-US" sz="2400" dirty="0" smtClean="0"/>
              <a:t>male-centric </a:t>
            </a:r>
            <a:r>
              <a:rPr lang="en-US" sz="2400" dirty="0"/>
              <a:t>career environments. </a:t>
            </a:r>
            <a:endParaRPr lang="en-US" dirty="0"/>
          </a:p>
        </p:txBody>
      </p:sp>
      <p:sp>
        <p:nvSpPr>
          <p:cNvPr id="3" name="TextBox 2"/>
          <p:cNvSpPr txBox="1"/>
          <p:nvPr/>
        </p:nvSpPr>
        <p:spPr>
          <a:xfrm rot="18988086">
            <a:off x="112794" y="480816"/>
            <a:ext cx="1752600" cy="584775"/>
          </a:xfrm>
          <a:prstGeom prst="rect">
            <a:avLst/>
          </a:prstGeom>
          <a:noFill/>
        </p:spPr>
        <p:txBody>
          <a:bodyPr wrap="square" rtlCol="0">
            <a:spAutoFit/>
          </a:bodyPr>
          <a:lstStyle/>
          <a:p>
            <a:r>
              <a:rPr lang="en-US" sz="3200" dirty="0" smtClean="0">
                <a:solidFill>
                  <a:srgbClr val="FF5BAD"/>
                </a:solidFill>
              </a:rPr>
              <a:t>Women</a:t>
            </a:r>
            <a:endParaRPr lang="en-US" sz="3200" dirty="0">
              <a:solidFill>
                <a:srgbClr val="FF5BAD"/>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Recognize  your value</a:t>
            </a:r>
            <a:endParaRPr lang="en-US" sz="2800" dirty="0">
              <a:solidFill>
                <a:srgbClr val="FFFF00"/>
              </a:solidFill>
            </a:endParaRPr>
          </a:p>
        </p:txBody>
      </p:sp>
      <p:sp>
        <p:nvSpPr>
          <p:cNvPr id="6" name="TextBox 5"/>
          <p:cNvSpPr txBox="1"/>
          <p:nvPr/>
        </p:nvSpPr>
        <p:spPr>
          <a:xfrm>
            <a:off x="365760" y="5486400"/>
            <a:ext cx="8412480" cy="1384995"/>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What is self-efficacy and what might be its source. What feminine skills are undervalued?</a:t>
            </a:r>
            <a:endParaRPr lang="en-US" sz="2800" dirty="0">
              <a:solidFill>
                <a:srgbClr val="ABDB77"/>
              </a:solidFill>
            </a:endParaRPr>
          </a:p>
        </p:txBody>
      </p:sp>
    </p:spTree>
    <p:extLst>
      <p:ext uri="{BB962C8B-B14F-4D97-AF65-F5344CB8AC3E}">
        <p14:creationId xmlns:p14="http://schemas.microsoft.com/office/powerpoint/2010/main" val="2781238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2954655"/>
          </a:xfrm>
          <a:prstGeom prst="rect">
            <a:avLst/>
          </a:prstGeom>
          <a:noFill/>
        </p:spPr>
        <p:txBody>
          <a:bodyPr wrap="square" rtlCol="0">
            <a:spAutoFit/>
          </a:bodyPr>
          <a:lstStyle/>
          <a:p>
            <a:r>
              <a:rPr lang="en-US" sz="2400" dirty="0" smtClean="0"/>
              <a:t>Women </a:t>
            </a:r>
            <a:r>
              <a:rPr lang="en-US" sz="2400" dirty="0"/>
              <a:t>twice as often </a:t>
            </a:r>
            <a:r>
              <a:rPr lang="en-US" sz="2400" dirty="0" smtClean="0"/>
              <a:t>as men turn </a:t>
            </a:r>
            <a:r>
              <a:rPr lang="en-US" sz="2400" dirty="0"/>
              <a:t>down speaking </a:t>
            </a:r>
            <a:r>
              <a:rPr lang="en-US" sz="2400" dirty="0" smtClean="0"/>
              <a:t>events. </a:t>
            </a:r>
            <a:r>
              <a:rPr lang="en-US" sz="2400" dirty="0"/>
              <a:t> </a:t>
            </a:r>
            <a:r>
              <a:rPr lang="en-US" sz="2400" dirty="0" smtClean="0"/>
              <a:t>And women </a:t>
            </a:r>
            <a:r>
              <a:rPr lang="en-US" sz="2400" dirty="0"/>
              <a:t>tend to publish only when they have the “whole picture” – </a:t>
            </a:r>
            <a:r>
              <a:rPr lang="en-US" sz="2400" dirty="0" smtClean="0"/>
              <a:t>again, less </a:t>
            </a:r>
            <a:r>
              <a:rPr lang="en-US" sz="2400" dirty="0"/>
              <a:t>frequently then </a:t>
            </a:r>
            <a:r>
              <a:rPr lang="en-US" sz="2400" dirty="0" smtClean="0"/>
              <a:t>men. Make </a:t>
            </a:r>
            <a:r>
              <a:rPr lang="en-US" sz="2400" dirty="0"/>
              <a:t>your voices heard. Boost your confidence and take some risks in putting yourself ‘out there’. Claim your share of the limelight and articulate your expertise </a:t>
            </a:r>
            <a:r>
              <a:rPr lang="en-US" sz="2400" dirty="0" smtClean="0"/>
              <a:t>at all opportunities. </a:t>
            </a:r>
            <a:endParaRPr lang="en-US" sz="2400" dirty="0"/>
          </a:p>
          <a:p>
            <a:endParaRPr lang="en-US" dirty="0"/>
          </a:p>
        </p:txBody>
      </p:sp>
      <p:sp>
        <p:nvSpPr>
          <p:cNvPr id="3" name="TextBox 2"/>
          <p:cNvSpPr txBox="1"/>
          <p:nvPr/>
        </p:nvSpPr>
        <p:spPr>
          <a:xfrm rot="18988086">
            <a:off x="112794" y="480816"/>
            <a:ext cx="1752600" cy="584775"/>
          </a:xfrm>
          <a:prstGeom prst="rect">
            <a:avLst/>
          </a:prstGeom>
          <a:noFill/>
        </p:spPr>
        <p:txBody>
          <a:bodyPr wrap="square" rtlCol="0">
            <a:spAutoFit/>
          </a:bodyPr>
          <a:lstStyle/>
          <a:p>
            <a:r>
              <a:rPr lang="en-US" sz="3200" dirty="0" smtClean="0">
                <a:solidFill>
                  <a:srgbClr val="FF5BAD"/>
                </a:solidFill>
              </a:rPr>
              <a:t>Women</a:t>
            </a:r>
            <a:endParaRPr lang="en-US" sz="3200" dirty="0">
              <a:solidFill>
                <a:srgbClr val="FF5BAD"/>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Stand up </a:t>
            </a:r>
            <a:endParaRPr lang="en-US" sz="2800" dirty="0">
              <a:solidFill>
                <a:srgbClr val="FFFF00"/>
              </a:solidFill>
            </a:endParaRPr>
          </a:p>
        </p:txBody>
      </p:sp>
      <p:sp>
        <p:nvSpPr>
          <p:cNvPr id="6" name="TextBox 5"/>
          <p:cNvSpPr txBox="1"/>
          <p:nvPr/>
        </p:nvSpPr>
        <p:spPr>
          <a:xfrm>
            <a:off x="365760" y="5303520"/>
            <a:ext cx="8412480" cy="1384995"/>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Are opportunities to be front and center equally available to female staff; and  why might they not be taken advantage of</a:t>
            </a:r>
            <a:r>
              <a:rPr lang="en-US" sz="2800" dirty="0">
                <a:solidFill>
                  <a:srgbClr val="ABDB77"/>
                </a:solidFill>
              </a:rPr>
              <a:t>?</a:t>
            </a:r>
          </a:p>
        </p:txBody>
      </p:sp>
    </p:spTree>
    <p:extLst>
      <p:ext uri="{BB962C8B-B14F-4D97-AF65-F5344CB8AC3E}">
        <p14:creationId xmlns:p14="http://schemas.microsoft.com/office/powerpoint/2010/main" val="2781238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2215991"/>
          </a:xfrm>
          <a:prstGeom prst="rect">
            <a:avLst/>
          </a:prstGeom>
          <a:noFill/>
        </p:spPr>
        <p:txBody>
          <a:bodyPr wrap="square" rtlCol="0">
            <a:spAutoFit/>
          </a:bodyPr>
          <a:lstStyle/>
          <a:p>
            <a:r>
              <a:rPr lang="en-US" sz="2400" dirty="0"/>
              <a:t>Choose volunteer committees with care.  The goal is to choose worthy endeavors and to be visible, but don’t volunteer if such are distracting to your priorities and goals.  Let your voice and your efforts speak for your expertise and success, but don’t get lost in noise.</a:t>
            </a:r>
          </a:p>
          <a:p>
            <a:endParaRPr lang="en-US" dirty="0"/>
          </a:p>
        </p:txBody>
      </p:sp>
      <p:sp>
        <p:nvSpPr>
          <p:cNvPr id="3" name="TextBox 2"/>
          <p:cNvSpPr txBox="1"/>
          <p:nvPr/>
        </p:nvSpPr>
        <p:spPr>
          <a:xfrm rot="18988086">
            <a:off x="112794" y="480816"/>
            <a:ext cx="1752600" cy="584775"/>
          </a:xfrm>
          <a:prstGeom prst="rect">
            <a:avLst/>
          </a:prstGeom>
          <a:noFill/>
        </p:spPr>
        <p:txBody>
          <a:bodyPr wrap="square" rtlCol="0">
            <a:spAutoFit/>
          </a:bodyPr>
          <a:lstStyle/>
          <a:p>
            <a:r>
              <a:rPr lang="en-US" sz="3200" dirty="0" smtClean="0">
                <a:solidFill>
                  <a:srgbClr val="FF5BAD"/>
                </a:solidFill>
              </a:rPr>
              <a:t>Women</a:t>
            </a:r>
            <a:endParaRPr lang="en-US" sz="3200" dirty="0">
              <a:solidFill>
                <a:srgbClr val="FF5BAD"/>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Volunteering</a:t>
            </a:r>
            <a:endParaRPr lang="en-US" sz="2800" dirty="0">
              <a:solidFill>
                <a:srgbClr val="FFFF00"/>
              </a:solidFill>
            </a:endParaRPr>
          </a:p>
        </p:txBody>
      </p:sp>
      <p:sp>
        <p:nvSpPr>
          <p:cNvPr id="6" name="TextBox 5"/>
          <p:cNvSpPr txBox="1"/>
          <p:nvPr/>
        </p:nvSpPr>
        <p:spPr>
          <a:xfrm>
            <a:off x="365760" y="5486400"/>
            <a:ext cx="8412480" cy="954107"/>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Where is the tipping point in volunteering for committees and such?</a:t>
            </a:r>
            <a:endParaRPr lang="en-US" sz="2800" dirty="0">
              <a:solidFill>
                <a:srgbClr val="ABDB77"/>
              </a:solidFill>
            </a:endParaRPr>
          </a:p>
        </p:txBody>
      </p:sp>
    </p:spTree>
    <p:extLst>
      <p:ext uri="{BB962C8B-B14F-4D97-AF65-F5344CB8AC3E}">
        <p14:creationId xmlns:p14="http://schemas.microsoft.com/office/powerpoint/2010/main" val="4033080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1371600"/>
            <a:ext cx="8412480" cy="1477328"/>
          </a:xfrm>
          <a:prstGeom prst="rect">
            <a:avLst/>
          </a:prstGeom>
          <a:noFill/>
        </p:spPr>
        <p:txBody>
          <a:bodyPr wrap="square" rtlCol="0">
            <a:spAutoFit/>
          </a:bodyPr>
          <a:lstStyle/>
          <a:p>
            <a:r>
              <a:rPr lang="en-US" sz="2400" dirty="0"/>
              <a:t>Have a plan. Know what you hope to achieve but ensure that your expectations are truly realistic and align with your personal priorities. Balance is key. </a:t>
            </a:r>
          </a:p>
          <a:p>
            <a:endParaRPr lang="en-US" dirty="0"/>
          </a:p>
        </p:txBody>
      </p:sp>
      <p:sp>
        <p:nvSpPr>
          <p:cNvPr id="3" name="TextBox 2"/>
          <p:cNvSpPr txBox="1"/>
          <p:nvPr/>
        </p:nvSpPr>
        <p:spPr>
          <a:xfrm rot="18988086">
            <a:off x="112794" y="480816"/>
            <a:ext cx="1752600" cy="584775"/>
          </a:xfrm>
          <a:prstGeom prst="rect">
            <a:avLst/>
          </a:prstGeom>
          <a:noFill/>
        </p:spPr>
        <p:txBody>
          <a:bodyPr wrap="square" rtlCol="0">
            <a:spAutoFit/>
          </a:bodyPr>
          <a:lstStyle/>
          <a:p>
            <a:r>
              <a:rPr lang="en-US" sz="3200" dirty="0" smtClean="0">
                <a:solidFill>
                  <a:srgbClr val="FF5BAD"/>
                </a:solidFill>
              </a:rPr>
              <a:t>Women</a:t>
            </a:r>
            <a:endParaRPr lang="en-US" sz="3200" dirty="0">
              <a:solidFill>
                <a:srgbClr val="FF5BAD"/>
              </a:solidFill>
            </a:endParaRPr>
          </a:p>
        </p:txBody>
      </p:sp>
      <p:sp>
        <p:nvSpPr>
          <p:cNvPr id="4" name="TextBox 3"/>
          <p:cNvSpPr txBox="1"/>
          <p:nvPr/>
        </p:nvSpPr>
        <p:spPr>
          <a:xfrm>
            <a:off x="2590800" y="609600"/>
            <a:ext cx="3962400" cy="523220"/>
          </a:xfrm>
          <a:prstGeom prst="rect">
            <a:avLst/>
          </a:prstGeom>
          <a:noFill/>
        </p:spPr>
        <p:txBody>
          <a:bodyPr wrap="square" rtlCol="0">
            <a:spAutoFit/>
          </a:bodyPr>
          <a:lstStyle/>
          <a:p>
            <a:pPr algn="ctr"/>
            <a:r>
              <a:rPr lang="en-US" sz="2800" dirty="0" smtClean="0">
                <a:solidFill>
                  <a:srgbClr val="FFFF00"/>
                </a:solidFill>
              </a:rPr>
              <a:t>Execute a plan</a:t>
            </a:r>
            <a:endParaRPr lang="en-US" sz="2800" dirty="0">
              <a:solidFill>
                <a:srgbClr val="FFFF00"/>
              </a:solidFill>
            </a:endParaRPr>
          </a:p>
        </p:txBody>
      </p:sp>
      <p:sp>
        <p:nvSpPr>
          <p:cNvPr id="6" name="TextBox 5"/>
          <p:cNvSpPr txBox="1"/>
          <p:nvPr/>
        </p:nvSpPr>
        <p:spPr>
          <a:xfrm>
            <a:off x="365760" y="5303520"/>
            <a:ext cx="8412480" cy="1384995"/>
          </a:xfrm>
          <a:prstGeom prst="rect">
            <a:avLst/>
          </a:prstGeom>
          <a:noFill/>
        </p:spPr>
        <p:txBody>
          <a:bodyPr wrap="square" rtlCol="0">
            <a:spAutoFit/>
          </a:bodyPr>
          <a:lstStyle/>
          <a:p>
            <a:r>
              <a:rPr lang="en-US" sz="2800" b="1" dirty="0" smtClean="0">
                <a:solidFill>
                  <a:srgbClr val="ABDB77"/>
                </a:solidFill>
              </a:rPr>
              <a:t>Discuss:  </a:t>
            </a:r>
            <a:r>
              <a:rPr lang="en-US" sz="2800" dirty="0" smtClean="0">
                <a:solidFill>
                  <a:srgbClr val="ABDB77"/>
                </a:solidFill>
              </a:rPr>
              <a:t>Why might women be reluctant to plan a specific course; How might women’s expectations differ from reality?</a:t>
            </a:r>
            <a:endParaRPr lang="en-US" sz="2800" dirty="0">
              <a:solidFill>
                <a:srgbClr val="ABDB77"/>
              </a:solidFill>
            </a:endParaRPr>
          </a:p>
        </p:txBody>
      </p:sp>
    </p:spTree>
    <p:extLst>
      <p:ext uri="{BB962C8B-B14F-4D97-AF65-F5344CB8AC3E}">
        <p14:creationId xmlns:p14="http://schemas.microsoft.com/office/powerpoint/2010/main" val="800718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19539</TotalTime>
  <Words>1477</Words>
  <Application>Microsoft Office PowerPoint</Application>
  <PresentationFormat>On-screen Show (4:3)</PresentationFormat>
  <Paragraphs>89</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Rowell</dc:creator>
  <cp:lastModifiedBy>Dave Rowell</cp:lastModifiedBy>
  <cp:revision>370</cp:revision>
  <cp:lastPrinted>2013-10-22T18:53:40Z</cp:lastPrinted>
  <dcterms:created xsi:type="dcterms:W3CDTF">2013-03-29T15:26:02Z</dcterms:created>
  <dcterms:modified xsi:type="dcterms:W3CDTF">2014-01-01T19:32:59Z</dcterms:modified>
</cp:coreProperties>
</file>