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7" r:id="rId3"/>
    <p:sldId id="347" r:id="rId4"/>
    <p:sldId id="270" r:id="rId5"/>
    <p:sldId id="346" r:id="rId6"/>
    <p:sldId id="337" r:id="rId7"/>
    <p:sldId id="267" r:id="rId8"/>
    <p:sldId id="271" r:id="rId9"/>
    <p:sldId id="272" r:id="rId10"/>
    <p:sldId id="262" r:id="rId11"/>
    <p:sldId id="348" r:id="rId12"/>
    <p:sldId id="266" r:id="rId13"/>
    <p:sldId id="332" r:id="rId14"/>
    <p:sldId id="258" r:id="rId15"/>
    <p:sldId id="259" r:id="rId16"/>
    <p:sldId id="336" r:id="rId17"/>
    <p:sldId id="279" r:id="rId18"/>
    <p:sldId id="268" r:id="rId19"/>
    <p:sldId id="280" r:id="rId20"/>
    <p:sldId id="269" r:id="rId21"/>
    <p:sldId id="281" r:id="rId22"/>
    <p:sldId id="282" r:id="rId23"/>
    <p:sldId id="286" r:id="rId24"/>
    <p:sldId id="283" r:id="rId25"/>
    <p:sldId id="287" r:id="rId26"/>
    <p:sldId id="284" r:id="rId27"/>
    <p:sldId id="285" r:id="rId28"/>
    <p:sldId id="288" r:id="rId29"/>
    <p:sldId id="289" r:id="rId30"/>
    <p:sldId id="291" r:id="rId31"/>
    <p:sldId id="290" r:id="rId32"/>
    <p:sldId id="292" r:id="rId33"/>
    <p:sldId id="293" r:id="rId34"/>
    <p:sldId id="294" r:id="rId35"/>
    <p:sldId id="302" r:id="rId36"/>
    <p:sldId id="303" r:id="rId37"/>
    <p:sldId id="304" r:id="rId38"/>
    <p:sldId id="305"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35" r:id="rId52"/>
    <p:sldId id="319" r:id="rId53"/>
    <p:sldId id="320" r:id="rId54"/>
    <p:sldId id="329" r:id="rId55"/>
    <p:sldId id="330" r:id="rId56"/>
    <p:sldId id="273" r:id="rId57"/>
    <p:sldId id="274" r:id="rId58"/>
    <p:sldId id="275" r:id="rId59"/>
    <p:sldId id="276" r:id="rId60"/>
    <p:sldId id="277" r:id="rId61"/>
    <p:sldId id="295" r:id="rId62"/>
    <p:sldId id="296" r:id="rId63"/>
    <p:sldId id="297" r:id="rId64"/>
    <p:sldId id="298" r:id="rId65"/>
    <p:sldId id="299" r:id="rId66"/>
    <p:sldId id="300" r:id="rId67"/>
    <p:sldId id="301" r:id="rId68"/>
    <p:sldId id="331" r:id="rId69"/>
    <p:sldId id="338" r:id="rId70"/>
    <p:sldId id="339" r:id="rId71"/>
    <p:sldId id="340" r:id="rId72"/>
    <p:sldId id="341" r:id="rId73"/>
    <p:sldId id="260" r:id="rId74"/>
    <p:sldId id="261" r:id="rId75"/>
    <p:sldId id="264" r:id="rId76"/>
    <p:sldId id="265" r:id="rId77"/>
    <p:sldId id="349" r:id="rId78"/>
    <p:sldId id="334" r:id="rId79"/>
    <p:sldId id="343" r:id="rId80"/>
    <p:sldId id="345"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0891" autoAdjust="0"/>
  </p:normalViewPr>
  <p:slideViewPr>
    <p:cSldViewPr>
      <p:cViewPr varScale="1">
        <p:scale>
          <a:sx n="80" d="100"/>
          <a:sy n="80" d="100"/>
        </p:scale>
        <p:origin x="-234" y="-7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strCache>
            </c:strRef>
          </c:tx>
          <c:cat>
            <c:strRef>
              <c:f>Sheet1!$A$2:$A$5</c:f>
              <c:strCache>
                <c:ptCount val="2"/>
                <c:pt idx="0">
                  <c:v>Men - 80.4%</c:v>
                </c:pt>
                <c:pt idx="1">
                  <c:v>Women - 19.6%</c:v>
                </c:pt>
              </c:strCache>
            </c:strRef>
          </c:cat>
          <c:val>
            <c:numRef>
              <c:f>Sheet1!$B$2:$B$5</c:f>
              <c:numCache>
                <c:formatCode>0.00%</c:formatCode>
                <c:ptCount val="4"/>
                <c:pt idx="0">
                  <c:v>0.80400000000000005</c:v>
                </c:pt>
                <c:pt idx="1">
                  <c:v>0.19600000000000026</c:v>
                </c:pt>
              </c:numCache>
            </c:numRef>
          </c:val>
        </c:ser>
        <c:ser>
          <c:idx val="1"/>
          <c:order val="1"/>
          <c:tx>
            <c:strRef>
              <c:f>Sheet1!$C$1</c:f>
              <c:strCache>
                <c:ptCount val="1"/>
              </c:strCache>
            </c:strRef>
          </c:tx>
          <c:cat>
            <c:strRef>
              <c:f>Sheet1!$A$2:$A$5</c:f>
              <c:strCache>
                <c:ptCount val="2"/>
                <c:pt idx="0">
                  <c:v>Men - 80.4%</c:v>
                </c:pt>
                <c:pt idx="1">
                  <c:v>Women - 19.6%</c:v>
                </c:pt>
              </c:strCache>
            </c:strRef>
          </c:cat>
          <c:val>
            <c:numRef>
              <c:f>Sheet1!$C$2:$C$5</c:f>
              <c:numCache>
                <c:formatCode>General</c:formatCode>
                <c:ptCount val="4"/>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manualLayout>
          <c:xMode val="edge"/>
          <c:yMode val="edge"/>
          <c:x val="0.662059755772054"/>
          <c:y val="0.40681834241873616"/>
          <c:w val="0.30192329507540372"/>
          <c:h val="0.1779179285281647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Race or National Origin</c:v>
                </c:pt>
              </c:strCache>
            </c:strRef>
          </c:tx>
          <c:cat>
            <c:strRef>
              <c:f>Sheet1!$A$2:$A$7</c:f>
              <c:strCache>
                <c:ptCount val="6"/>
                <c:pt idx="0">
                  <c:v>Black - 4.6%</c:v>
                </c:pt>
                <c:pt idx="1">
                  <c:v>Hispanic - 2.7%</c:v>
                </c:pt>
                <c:pt idx="2">
                  <c:v>Asian Amer/Pac Islander - 3.4%</c:v>
                </c:pt>
                <c:pt idx="3">
                  <c:v>Native Amer/Alaskan Nat - 0.8%</c:v>
                </c:pt>
                <c:pt idx="4">
                  <c:v>White - 84.8%</c:v>
                </c:pt>
                <c:pt idx="5">
                  <c:v>Undisclosed -0.2%</c:v>
                </c:pt>
              </c:strCache>
            </c:strRef>
          </c:cat>
          <c:val>
            <c:numRef>
              <c:f>Sheet1!$B$2:$B$7</c:f>
              <c:numCache>
                <c:formatCode>0.00%</c:formatCode>
                <c:ptCount val="6"/>
                <c:pt idx="0">
                  <c:v>4.6000000000000013E-2</c:v>
                </c:pt>
                <c:pt idx="1">
                  <c:v>2.7000000000000073E-2</c:v>
                </c:pt>
                <c:pt idx="2">
                  <c:v>3.4000000000000002E-2</c:v>
                </c:pt>
                <c:pt idx="3">
                  <c:v>8.0000000000000227E-3</c:v>
                </c:pt>
                <c:pt idx="4">
                  <c:v>0.84800000000000064</c:v>
                </c:pt>
                <c:pt idx="5">
                  <c:v>2.0000000000000052E-3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BF93B-6E1B-4004-873A-63CAC4E357D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624E722-4838-4808-B1ED-74334C742089}">
      <dgm:prSet phldrT="[Text]"/>
      <dgm:spPr/>
      <dgm:t>
        <a:bodyPr/>
        <a:lstStyle/>
        <a:p>
          <a:r>
            <a:rPr lang="en-US" b="1" dirty="0" smtClean="0">
              <a:solidFill>
                <a:schemeClr val="bg1"/>
              </a:solidFill>
              <a:effectLst>
                <a:outerShdw blurRad="38100" dist="38100" dir="2700000" algn="tl">
                  <a:srgbClr val="000000">
                    <a:alpha val="43137"/>
                  </a:srgbClr>
                </a:outerShdw>
              </a:effectLst>
            </a:rPr>
            <a:t>Well Managed Diverse  Teams</a:t>
          </a:r>
          <a:endParaRPr lang="en-US" b="1" dirty="0">
            <a:solidFill>
              <a:schemeClr val="bg1"/>
            </a:solidFill>
            <a:effectLst>
              <a:outerShdw blurRad="38100" dist="38100" dir="2700000" algn="tl">
                <a:srgbClr val="000000">
                  <a:alpha val="43137"/>
                </a:srgbClr>
              </a:outerShdw>
            </a:effectLst>
          </a:endParaRPr>
        </a:p>
      </dgm:t>
    </dgm:pt>
    <dgm:pt modelId="{14C0A10C-21AE-4025-9EC1-5918F442D3D1}" type="parTrans" cxnId="{11AD0406-A57D-4940-921E-D386FF2B1709}">
      <dgm:prSet/>
      <dgm:spPr/>
      <dgm:t>
        <a:bodyPr/>
        <a:lstStyle/>
        <a:p>
          <a:endParaRPr lang="en-US"/>
        </a:p>
      </dgm:t>
    </dgm:pt>
    <dgm:pt modelId="{0187F1E4-9E6B-4679-BD3E-5BEAACD682C7}" type="sibTrans" cxnId="{11AD0406-A57D-4940-921E-D386FF2B1709}">
      <dgm:prSet/>
      <dgm:spPr/>
      <dgm:t>
        <a:bodyPr/>
        <a:lstStyle/>
        <a:p>
          <a:endParaRPr lang="en-US"/>
        </a:p>
      </dgm:t>
    </dgm:pt>
    <dgm:pt modelId="{2A76FC63-01C9-4BAE-9F5D-CE14E1FD3EAF}">
      <dgm:prSet phldrT="[Text]"/>
      <dgm:spPr/>
      <dgm:t>
        <a:bodyPr/>
        <a:lstStyle/>
        <a:p>
          <a:r>
            <a:rPr lang="en-US" b="1" dirty="0" smtClean="0"/>
            <a:t>Trained</a:t>
          </a:r>
          <a:endParaRPr lang="en-US" b="1" dirty="0"/>
        </a:p>
      </dgm:t>
    </dgm:pt>
    <dgm:pt modelId="{C8C71200-F8F2-49E8-BBAF-CC84C4C81DFD}" type="parTrans" cxnId="{F333EB8F-8D5D-4AE1-B40D-3C030FB3F2FF}">
      <dgm:prSet/>
      <dgm:spPr/>
      <dgm:t>
        <a:bodyPr/>
        <a:lstStyle/>
        <a:p>
          <a:endParaRPr lang="en-US"/>
        </a:p>
      </dgm:t>
    </dgm:pt>
    <dgm:pt modelId="{7D55DE4E-B96A-4B9A-A0BB-0F1D6D133EA9}" type="sibTrans" cxnId="{F333EB8F-8D5D-4AE1-B40D-3C030FB3F2FF}">
      <dgm:prSet/>
      <dgm:spPr/>
      <dgm:t>
        <a:bodyPr/>
        <a:lstStyle/>
        <a:p>
          <a:endParaRPr lang="en-US"/>
        </a:p>
      </dgm:t>
    </dgm:pt>
    <dgm:pt modelId="{D6BB445B-7EA4-4B97-88E5-66EAC6A6465A}">
      <dgm:prSet phldrT="[Text]"/>
      <dgm:spPr/>
      <dgm:t>
        <a:bodyPr/>
        <a:lstStyle/>
        <a:p>
          <a:r>
            <a:rPr lang="en-US" b="1" dirty="0" smtClean="0">
              <a:solidFill>
                <a:schemeClr val="bg1"/>
              </a:solidFill>
              <a:effectLst>
                <a:outerShdw blurRad="38100" dist="38100" dir="2700000" algn="tl">
                  <a:srgbClr val="000000">
                    <a:alpha val="43137"/>
                  </a:srgbClr>
                </a:outerShdw>
              </a:effectLst>
            </a:rPr>
            <a:t>Poorly Managed Diverse Teams</a:t>
          </a:r>
          <a:endParaRPr lang="en-US" b="1" dirty="0">
            <a:solidFill>
              <a:schemeClr val="bg1"/>
            </a:solidFill>
            <a:effectLst>
              <a:outerShdw blurRad="38100" dist="38100" dir="2700000" algn="tl">
                <a:srgbClr val="000000">
                  <a:alpha val="43137"/>
                </a:srgbClr>
              </a:outerShdw>
            </a:effectLst>
          </a:endParaRPr>
        </a:p>
      </dgm:t>
    </dgm:pt>
    <dgm:pt modelId="{2D124AF0-A751-4EDE-BB23-0950AAD213EA}" type="parTrans" cxnId="{D737AA55-C382-4531-926A-95C992F34259}">
      <dgm:prSet/>
      <dgm:spPr/>
      <dgm:t>
        <a:bodyPr/>
        <a:lstStyle/>
        <a:p>
          <a:endParaRPr lang="en-US"/>
        </a:p>
      </dgm:t>
    </dgm:pt>
    <dgm:pt modelId="{691179E9-A3F2-4491-8159-C004B30CD459}" type="sibTrans" cxnId="{D737AA55-C382-4531-926A-95C992F34259}">
      <dgm:prSet/>
      <dgm:spPr/>
      <dgm:t>
        <a:bodyPr/>
        <a:lstStyle/>
        <a:p>
          <a:endParaRPr lang="en-US"/>
        </a:p>
      </dgm:t>
    </dgm:pt>
    <dgm:pt modelId="{33EBB133-1689-4E46-AD3E-652FCCA21565}">
      <dgm:prSet phldrT="[Text]"/>
      <dgm:spPr/>
      <dgm:t>
        <a:bodyPr/>
        <a:lstStyle/>
        <a:p>
          <a:r>
            <a:rPr lang="en-US" b="1" dirty="0" smtClean="0"/>
            <a:t>Conflict</a:t>
          </a:r>
          <a:endParaRPr lang="en-US" b="1" dirty="0"/>
        </a:p>
      </dgm:t>
    </dgm:pt>
    <dgm:pt modelId="{997D56D1-7DE2-4B47-9699-B9253FA9AB4F}" type="parTrans" cxnId="{4A1E1547-7FD9-44A4-910F-1ABE44704930}">
      <dgm:prSet/>
      <dgm:spPr/>
      <dgm:t>
        <a:bodyPr/>
        <a:lstStyle/>
        <a:p>
          <a:endParaRPr lang="en-US"/>
        </a:p>
      </dgm:t>
    </dgm:pt>
    <dgm:pt modelId="{B115623D-A76F-4648-BF61-FB04896C8F4D}" type="sibTrans" cxnId="{4A1E1547-7FD9-44A4-910F-1ABE44704930}">
      <dgm:prSet/>
      <dgm:spPr/>
      <dgm:t>
        <a:bodyPr/>
        <a:lstStyle/>
        <a:p>
          <a:endParaRPr lang="en-US"/>
        </a:p>
      </dgm:t>
    </dgm:pt>
    <dgm:pt modelId="{65B9552F-C399-46A8-B804-1ECF992B6D90}">
      <dgm:prSet phldrT="[Text]"/>
      <dgm:spPr/>
      <dgm:t>
        <a:bodyPr/>
        <a:lstStyle/>
        <a:p>
          <a:r>
            <a:rPr lang="en-US" b="1" dirty="0" smtClean="0"/>
            <a:t>Communication Skills</a:t>
          </a:r>
          <a:endParaRPr lang="en-US" b="1" dirty="0"/>
        </a:p>
      </dgm:t>
    </dgm:pt>
    <dgm:pt modelId="{B2EB3C76-3EA1-4D74-BD63-6B65406A3934}" type="parTrans" cxnId="{285696A6-25E6-4D43-BE78-E08278F35B83}">
      <dgm:prSet/>
      <dgm:spPr/>
      <dgm:t>
        <a:bodyPr/>
        <a:lstStyle/>
        <a:p>
          <a:endParaRPr lang="en-US"/>
        </a:p>
      </dgm:t>
    </dgm:pt>
    <dgm:pt modelId="{F073BC7B-2D3E-4E2A-A0AC-DB081BD59887}" type="sibTrans" cxnId="{285696A6-25E6-4D43-BE78-E08278F35B83}">
      <dgm:prSet/>
      <dgm:spPr/>
      <dgm:t>
        <a:bodyPr/>
        <a:lstStyle/>
        <a:p>
          <a:endParaRPr lang="en-US"/>
        </a:p>
      </dgm:t>
    </dgm:pt>
    <dgm:pt modelId="{0727C2BA-2988-4859-9DF8-D686155F3798}">
      <dgm:prSet phldrT="[Text]"/>
      <dgm:spPr/>
      <dgm:t>
        <a:bodyPr/>
        <a:lstStyle/>
        <a:p>
          <a:r>
            <a:rPr lang="en-US" b="1" dirty="0" smtClean="0"/>
            <a:t>Value Differences</a:t>
          </a:r>
          <a:endParaRPr lang="en-US" b="1" dirty="0"/>
        </a:p>
      </dgm:t>
    </dgm:pt>
    <dgm:pt modelId="{E6EC5E55-FB45-403D-A71D-9A65D7032700}" type="parTrans" cxnId="{E06372EC-F49C-4DC7-A130-F971B116DFED}">
      <dgm:prSet/>
      <dgm:spPr/>
      <dgm:t>
        <a:bodyPr/>
        <a:lstStyle/>
        <a:p>
          <a:endParaRPr lang="en-US"/>
        </a:p>
      </dgm:t>
    </dgm:pt>
    <dgm:pt modelId="{A6D4A383-D05F-41F5-A535-EDF0F36EE029}" type="sibTrans" cxnId="{E06372EC-F49C-4DC7-A130-F971B116DFED}">
      <dgm:prSet/>
      <dgm:spPr/>
      <dgm:t>
        <a:bodyPr/>
        <a:lstStyle/>
        <a:p>
          <a:endParaRPr lang="en-US"/>
        </a:p>
      </dgm:t>
    </dgm:pt>
    <dgm:pt modelId="{A8406443-C98F-4603-8D2C-BC62E3B83EB6}">
      <dgm:prSet phldrT="[Text]"/>
      <dgm:spPr/>
      <dgm:t>
        <a:bodyPr/>
        <a:lstStyle/>
        <a:p>
          <a:r>
            <a:rPr lang="en-US" b="1" dirty="0" smtClean="0"/>
            <a:t>Constructive Conflict</a:t>
          </a:r>
          <a:endParaRPr lang="en-US" b="1" dirty="0"/>
        </a:p>
      </dgm:t>
    </dgm:pt>
    <dgm:pt modelId="{804FDF3E-B87D-4350-BF7A-7267C1A6912D}" type="parTrans" cxnId="{2331C155-8F02-423C-9B35-ACFB1EB607A6}">
      <dgm:prSet/>
      <dgm:spPr/>
      <dgm:t>
        <a:bodyPr/>
        <a:lstStyle/>
        <a:p>
          <a:endParaRPr lang="en-US"/>
        </a:p>
      </dgm:t>
    </dgm:pt>
    <dgm:pt modelId="{428955A4-EE26-40F5-B713-8D1AF99C9DA7}" type="sibTrans" cxnId="{2331C155-8F02-423C-9B35-ACFB1EB607A6}">
      <dgm:prSet/>
      <dgm:spPr/>
      <dgm:t>
        <a:bodyPr/>
        <a:lstStyle/>
        <a:p>
          <a:endParaRPr lang="en-US"/>
        </a:p>
      </dgm:t>
    </dgm:pt>
    <dgm:pt modelId="{79F49432-7805-4A9F-BCBC-79BF0DB05F13}">
      <dgm:prSet phldrT="[Text]"/>
      <dgm:spPr/>
      <dgm:t>
        <a:bodyPr/>
        <a:lstStyle/>
        <a:p>
          <a:r>
            <a:rPr lang="en-US" b="1" dirty="0" smtClean="0"/>
            <a:t>Team Identity</a:t>
          </a:r>
          <a:endParaRPr lang="en-US" b="1" dirty="0"/>
        </a:p>
      </dgm:t>
    </dgm:pt>
    <dgm:pt modelId="{BA6951FD-32F6-4496-A5BC-FE2094C4400B}" type="parTrans" cxnId="{897FA5BC-AA5D-4CE7-92AF-C5FDABEB71B7}">
      <dgm:prSet/>
      <dgm:spPr/>
      <dgm:t>
        <a:bodyPr/>
        <a:lstStyle/>
        <a:p>
          <a:endParaRPr lang="en-US"/>
        </a:p>
      </dgm:t>
    </dgm:pt>
    <dgm:pt modelId="{66CD85DC-A021-4E12-8FAE-AA915A8C8155}" type="sibTrans" cxnId="{897FA5BC-AA5D-4CE7-92AF-C5FDABEB71B7}">
      <dgm:prSet/>
      <dgm:spPr/>
      <dgm:t>
        <a:bodyPr/>
        <a:lstStyle/>
        <a:p>
          <a:endParaRPr lang="en-US"/>
        </a:p>
      </dgm:t>
    </dgm:pt>
    <dgm:pt modelId="{32E3CF9B-FA91-48EF-9C22-D87C9AEE219E}">
      <dgm:prSet phldrT="[Text]"/>
      <dgm:spPr/>
      <dgm:t>
        <a:bodyPr/>
        <a:lstStyle/>
        <a:p>
          <a:r>
            <a:rPr lang="en-US" b="1" dirty="0" smtClean="0"/>
            <a:t>Poor Communication</a:t>
          </a:r>
          <a:endParaRPr lang="en-US" b="1" dirty="0"/>
        </a:p>
      </dgm:t>
    </dgm:pt>
    <dgm:pt modelId="{00CAAF89-3042-4C61-9638-35C543BE541C}" type="parTrans" cxnId="{675045FF-78FC-4F48-8B9A-72BB01981143}">
      <dgm:prSet/>
      <dgm:spPr/>
      <dgm:t>
        <a:bodyPr/>
        <a:lstStyle/>
        <a:p>
          <a:endParaRPr lang="en-US"/>
        </a:p>
      </dgm:t>
    </dgm:pt>
    <dgm:pt modelId="{6D1AF1F3-AE73-4CD2-9257-0D599557B87F}" type="sibTrans" cxnId="{675045FF-78FC-4F48-8B9A-72BB01981143}">
      <dgm:prSet/>
      <dgm:spPr/>
      <dgm:t>
        <a:bodyPr/>
        <a:lstStyle/>
        <a:p>
          <a:endParaRPr lang="en-US"/>
        </a:p>
      </dgm:t>
    </dgm:pt>
    <dgm:pt modelId="{70AAC10B-1AB4-47C1-AD98-640F79FABCE5}">
      <dgm:prSet phldrT="[Text]"/>
      <dgm:spPr/>
      <dgm:t>
        <a:bodyPr/>
        <a:lstStyle/>
        <a:p>
          <a:r>
            <a:rPr lang="en-US" b="1" dirty="0" smtClean="0"/>
            <a:t>In-group/out-group Behavior</a:t>
          </a:r>
          <a:endParaRPr lang="en-US" b="1" dirty="0"/>
        </a:p>
      </dgm:t>
    </dgm:pt>
    <dgm:pt modelId="{6A0A8A07-8FBD-41D3-A0E8-15A47668579E}" type="parTrans" cxnId="{96CC8965-A338-460D-A4C8-1EF890357253}">
      <dgm:prSet/>
      <dgm:spPr/>
      <dgm:t>
        <a:bodyPr/>
        <a:lstStyle/>
        <a:p>
          <a:endParaRPr lang="en-US"/>
        </a:p>
      </dgm:t>
    </dgm:pt>
    <dgm:pt modelId="{03305932-2D6C-4DE2-925E-489A0BE43485}" type="sibTrans" cxnId="{96CC8965-A338-460D-A4C8-1EF890357253}">
      <dgm:prSet/>
      <dgm:spPr/>
      <dgm:t>
        <a:bodyPr/>
        <a:lstStyle/>
        <a:p>
          <a:endParaRPr lang="en-US"/>
        </a:p>
      </dgm:t>
    </dgm:pt>
    <dgm:pt modelId="{4CE26CAC-DEBD-4C28-9566-3EE9D63DF3E4}">
      <dgm:prSet phldrT="[Text]"/>
      <dgm:spPr/>
      <dgm:t>
        <a:bodyPr/>
        <a:lstStyle/>
        <a:p>
          <a:r>
            <a:rPr lang="en-US" b="1" dirty="0" smtClean="0"/>
            <a:t>Isolation</a:t>
          </a:r>
          <a:endParaRPr lang="en-US" b="1" dirty="0"/>
        </a:p>
      </dgm:t>
    </dgm:pt>
    <dgm:pt modelId="{5B5B81E7-AB84-43F6-BF83-1AA2B6FDA9AB}" type="parTrans" cxnId="{750D1409-1E1B-46E0-9A4F-0533756AA652}">
      <dgm:prSet/>
      <dgm:spPr/>
      <dgm:t>
        <a:bodyPr/>
        <a:lstStyle/>
        <a:p>
          <a:endParaRPr lang="en-US"/>
        </a:p>
      </dgm:t>
    </dgm:pt>
    <dgm:pt modelId="{629BE092-FE8C-46C6-A673-64AAD3021178}" type="sibTrans" cxnId="{750D1409-1E1B-46E0-9A4F-0533756AA652}">
      <dgm:prSet/>
      <dgm:spPr/>
      <dgm:t>
        <a:bodyPr/>
        <a:lstStyle/>
        <a:p>
          <a:endParaRPr lang="en-US"/>
        </a:p>
      </dgm:t>
    </dgm:pt>
    <dgm:pt modelId="{187F332F-6E84-4AEC-899F-4BDF5849C8FF}" type="pres">
      <dgm:prSet presAssocID="{98BBF93B-6E1B-4004-873A-63CAC4E357D2}" presName="Name0" presStyleCnt="0">
        <dgm:presLayoutVars>
          <dgm:dir/>
          <dgm:animLvl val="lvl"/>
          <dgm:resizeHandles/>
        </dgm:presLayoutVars>
      </dgm:prSet>
      <dgm:spPr/>
      <dgm:t>
        <a:bodyPr/>
        <a:lstStyle/>
        <a:p>
          <a:endParaRPr lang="en-US"/>
        </a:p>
      </dgm:t>
    </dgm:pt>
    <dgm:pt modelId="{8470D063-BFC2-4A0E-9E87-24A1D173466E}" type="pres">
      <dgm:prSet presAssocID="{F624E722-4838-4808-B1ED-74334C742089}" presName="linNode" presStyleCnt="0"/>
      <dgm:spPr/>
    </dgm:pt>
    <dgm:pt modelId="{5EBBAF56-AB10-4063-9265-0B32D2B822AF}" type="pres">
      <dgm:prSet presAssocID="{F624E722-4838-4808-B1ED-74334C742089}" presName="parentShp" presStyleLbl="node1" presStyleIdx="0" presStyleCnt="2" custLinFactNeighborY="-26">
        <dgm:presLayoutVars>
          <dgm:bulletEnabled val="1"/>
        </dgm:presLayoutVars>
      </dgm:prSet>
      <dgm:spPr/>
      <dgm:t>
        <a:bodyPr/>
        <a:lstStyle/>
        <a:p>
          <a:endParaRPr lang="en-US"/>
        </a:p>
      </dgm:t>
    </dgm:pt>
    <dgm:pt modelId="{9070F2BD-FBE8-467E-8134-AFE9ABD18576}" type="pres">
      <dgm:prSet presAssocID="{F624E722-4838-4808-B1ED-74334C742089}" presName="childShp" presStyleLbl="bgAccFollowNode1" presStyleIdx="0" presStyleCnt="2">
        <dgm:presLayoutVars>
          <dgm:bulletEnabled val="1"/>
        </dgm:presLayoutVars>
      </dgm:prSet>
      <dgm:spPr/>
      <dgm:t>
        <a:bodyPr/>
        <a:lstStyle/>
        <a:p>
          <a:endParaRPr lang="en-US"/>
        </a:p>
      </dgm:t>
    </dgm:pt>
    <dgm:pt modelId="{FBE69454-11DE-45F3-8A67-8C92894F3AF3}" type="pres">
      <dgm:prSet presAssocID="{0187F1E4-9E6B-4679-BD3E-5BEAACD682C7}" presName="spacing" presStyleCnt="0"/>
      <dgm:spPr/>
    </dgm:pt>
    <dgm:pt modelId="{381EEEAB-936D-44E5-B160-0788D463784D}" type="pres">
      <dgm:prSet presAssocID="{D6BB445B-7EA4-4B97-88E5-66EAC6A6465A}" presName="linNode" presStyleCnt="0"/>
      <dgm:spPr/>
    </dgm:pt>
    <dgm:pt modelId="{7B272884-9E96-45B2-B1E8-81A13F0B8B8A}" type="pres">
      <dgm:prSet presAssocID="{D6BB445B-7EA4-4B97-88E5-66EAC6A6465A}" presName="parentShp" presStyleLbl="node1" presStyleIdx="1" presStyleCnt="2">
        <dgm:presLayoutVars>
          <dgm:bulletEnabled val="1"/>
        </dgm:presLayoutVars>
      </dgm:prSet>
      <dgm:spPr/>
      <dgm:t>
        <a:bodyPr/>
        <a:lstStyle/>
        <a:p>
          <a:endParaRPr lang="en-US"/>
        </a:p>
      </dgm:t>
    </dgm:pt>
    <dgm:pt modelId="{7B901245-15A8-46D3-A198-8E9D535F6790}" type="pres">
      <dgm:prSet presAssocID="{D6BB445B-7EA4-4B97-88E5-66EAC6A6465A}" presName="childShp" presStyleLbl="bgAccFollowNode1" presStyleIdx="1" presStyleCnt="2">
        <dgm:presLayoutVars>
          <dgm:bulletEnabled val="1"/>
        </dgm:presLayoutVars>
      </dgm:prSet>
      <dgm:spPr/>
      <dgm:t>
        <a:bodyPr/>
        <a:lstStyle/>
        <a:p>
          <a:endParaRPr lang="en-US"/>
        </a:p>
      </dgm:t>
    </dgm:pt>
  </dgm:ptLst>
  <dgm:cxnLst>
    <dgm:cxn modelId="{2C04916E-CD6F-4360-9334-A9A040D88190}" type="presOf" srcId="{33EBB133-1689-4E46-AD3E-652FCCA21565}" destId="{7B901245-15A8-46D3-A198-8E9D535F6790}" srcOrd="0" destOrd="0" presId="urn:microsoft.com/office/officeart/2005/8/layout/vList6"/>
    <dgm:cxn modelId="{675045FF-78FC-4F48-8B9A-72BB01981143}" srcId="{D6BB445B-7EA4-4B97-88E5-66EAC6A6465A}" destId="{32E3CF9B-FA91-48EF-9C22-D87C9AEE219E}" srcOrd="1" destOrd="0" parTransId="{00CAAF89-3042-4C61-9638-35C543BE541C}" sibTransId="{6D1AF1F3-AE73-4CD2-9257-0D599557B87F}"/>
    <dgm:cxn modelId="{32BE2840-B0A3-4B52-8F9D-DB18970C00A4}" type="presOf" srcId="{70AAC10B-1AB4-47C1-AD98-640F79FABCE5}" destId="{7B901245-15A8-46D3-A198-8E9D535F6790}" srcOrd="0" destOrd="2" presId="urn:microsoft.com/office/officeart/2005/8/layout/vList6"/>
    <dgm:cxn modelId="{897FA5BC-AA5D-4CE7-92AF-C5FDABEB71B7}" srcId="{F624E722-4838-4808-B1ED-74334C742089}" destId="{79F49432-7805-4A9F-BCBC-79BF0DB05F13}" srcOrd="4" destOrd="0" parTransId="{BA6951FD-32F6-4496-A5BC-FE2094C4400B}" sibTransId="{66CD85DC-A021-4E12-8FAE-AA915A8C8155}"/>
    <dgm:cxn modelId="{2331C155-8F02-423C-9B35-ACFB1EB607A6}" srcId="{F624E722-4838-4808-B1ED-74334C742089}" destId="{A8406443-C98F-4603-8D2C-BC62E3B83EB6}" srcOrd="3" destOrd="0" parTransId="{804FDF3E-B87D-4350-BF7A-7267C1A6912D}" sibTransId="{428955A4-EE26-40F5-B713-8D1AF99C9DA7}"/>
    <dgm:cxn modelId="{96CC8965-A338-460D-A4C8-1EF890357253}" srcId="{D6BB445B-7EA4-4B97-88E5-66EAC6A6465A}" destId="{70AAC10B-1AB4-47C1-AD98-640F79FABCE5}" srcOrd="2" destOrd="0" parTransId="{6A0A8A07-8FBD-41D3-A0E8-15A47668579E}" sibTransId="{03305932-2D6C-4DE2-925E-489A0BE43485}"/>
    <dgm:cxn modelId="{2227A036-7AF0-4717-9E3F-66652F9028C3}" type="presOf" srcId="{A8406443-C98F-4603-8D2C-BC62E3B83EB6}" destId="{9070F2BD-FBE8-467E-8134-AFE9ABD18576}" srcOrd="0" destOrd="3" presId="urn:microsoft.com/office/officeart/2005/8/layout/vList6"/>
    <dgm:cxn modelId="{9504826C-D3B2-467C-9687-838459BD68F9}" type="presOf" srcId="{F624E722-4838-4808-B1ED-74334C742089}" destId="{5EBBAF56-AB10-4063-9265-0B32D2B822AF}" srcOrd="0" destOrd="0" presId="urn:microsoft.com/office/officeart/2005/8/layout/vList6"/>
    <dgm:cxn modelId="{D737AA55-C382-4531-926A-95C992F34259}" srcId="{98BBF93B-6E1B-4004-873A-63CAC4E357D2}" destId="{D6BB445B-7EA4-4B97-88E5-66EAC6A6465A}" srcOrd="1" destOrd="0" parTransId="{2D124AF0-A751-4EDE-BB23-0950AAD213EA}" sibTransId="{691179E9-A3F2-4491-8159-C004B30CD459}"/>
    <dgm:cxn modelId="{D64C7F24-3CC4-4AB6-8C5A-7D1134EE08FD}" type="presOf" srcId="{32E3CF9B-FA91-48EF-9C22-D87C9AEE219E}" destId="{7B901245-15A8-46D3-A198-8E9D535F6790}" srcOrd="0" destOrd="1" presId="urn:microsoft.com/office/officeart/2005/8/layout/vList6"/>
    <dgm:cxn modelId="{2A97ED59-DB52-43FF-8458-007AF94C916B}" type="presOf" srcId="{D6BB445B-7EA4-4B97-88E5-66EAC6A6465A}" destId="{7B272884-9E96-45B2-B1E8-81A13F0B8B8A}" srcOrd="0" destOrd="0" presId="urn:microsoft.com/office/officeart/2005/8/layout/vList6"/>
    <dgm:cxn modelId="{63C4EA95-4AB1-449D-9CB8-81627847AC59}" type="presOf" srcId="{0727C2BA-2988-4859-9DF8-D686155F3798}" destId="{9070F2BD-FBE8-467E-8134-AFE9ABD18576}" srcOrd="0" destOrd="2" presId="urn:microsoft.com/office/officeart/2005/8/layout/vList6"/>
    <dgm:cxn modelId="{285696A6-25E6-4D43-BE78-E08278F35B83}" srcId="{F624E722-4838-4808-B1ED-74334C742089}" destId="{65B9552F-C399-46A8-B804-1ECF992B6D90}" srcOrd="1" destOrd="0" parTransId="{B2EB3C76-3EA1-4D74-BD63-6B65406A3934}" sibTransId="{F073BC7B-2D3E-4E2A-A0AC-DB081BD59887}"/>
    <dgm:cxn modelId="{EBFB391A-8DC3-4D7A-B919-D4A437382512}" type="presOf" srcId="{4CE26CAC-DEBD-4C28-9566-3EE9D63DF3E4}" destId="{7B901245-15A8-46D3-A198-8E9D535F6790}" srcOrd="0" destOrd="3" presId="urn:microsoft.com/office/officeart/2005/8/layout/vList6"/>
    <dgm:cxn modelId="{C6F0FE52-A4A7-4692-A380-DF5C4F662DC3}" type="presOf" srcId="{65B9552F-C399-46A8-B804-1ECF992B6D90}" destId="{9070F2BD-FBE8-467E-8134-AFE9ABD18576}" srcOrd="0" destOrd="1" presId="urn:microsoft.com/office/officeart/2005/8/layout/vList6"/>
    <dgm:cxn modelId="{4A1E1547-7FD9-44A4-910F-1ABE44704930}" srcId="{D6BB445B-7EA4-4B97-88E5-66EAC6A6465A}" destId="{33EBB133-1689-4E46-AD3E-652FCCA21565}" srcOrd="0" destOrd="0" parTransId="{997D56D1-7DE2-4B47-9699-B9253FA9AB4F}" sibTransId="{B115623D-A76F-4648-BF61-FB04896C8F4D}"/>
    <dgm:cxn modelId="{E06372EC-F49C-4DC7-A130-F971B116DFED}" srcId="{F624E722-4838-4808-B1ED-74334C742089}" destId="{0727C2BA-2988-4859-9DF8-D686155F3798}" srcOrd="2" destOrd="0" parTransId="{E6EC5E55-FB45-403D-A71D-9A65D7032700}" sibTransId="{A6D4A383-D05F-41F5-A535-EDF0F36EE029}"/>
    <dgm:cxn modelId="{750D1409-1E1B-46E0-9A4F-0533756AA652}" srcId="{D6BB445B-7EA4-4B97-88E5-66EAC6A6465A}" destId="{4CE26CAC-DEBD-4C28-9566-3EE9D63DF3E4}" srcOrd="3" destOrd="0" parTransId="{5B5B81E7-AB84-43F6-BF83-1AA2B6FDA9AB}" sibTransId="{629BE092-FE8C-46C6-A673-64AAD3021178}"/>
    <dgm:cxn modelId="{4B7268A9-F69A-4A1E-B446-9CEC92A60248}" type="presOf" srcId="{79F49432-7805-4A9F-BCBC-79BF0DB05F13}" destId="{9070F2BD-FBE8-467E-8134-AFE9ABD18576}" srcOrd="0" destOrd="4" presId="urn:microsoft.com/office/officeart/2005/8/layout/vList6"/>
    <dgm:cxn modelId="{C016A127-C847-4B9D-A4C3-3F224043460B}" type="presOf" srcId="{98BBF93B-6E1B-4004-873A-63CAC4E357D2}" destId="{187F332F-6E84-4AEC-899F-4BDF5849C8FF}" srcOrd="0" destOrd="0" presId="urn:microsoft.com/office/officeart/2005/8/layout/vList6"/>
    <dgm:cxn modelId="{11AD0406-A57D-4940-921E-D386FF2B1709}" srcId="{98BBF93B-6E1B-4004-873A-63CAC4E357D2}" destId="{F624E722-4838-4808-B1ED-74334C742089}" srcOrd="0" destOrd="0" parTransId="{14C0A10C-21AE-4025-9EC1-5918F442D3D1}" sibTransId="{0187F1E4-9E6B-4679-BD3E-5BEAACD682C7}"/>
    <dgm:cxn modelId="{F333EB8F-8D5D-4AE1-B40D-3C030FB3F2FF}" srcId="{F624E722-4838-4808-B1ED-74334C742089}" destId="{2A76FC63-01C9-4BAE-9F5D-CE14E1FD3EAF}" srcOrd="0" destOrd="0" parTransId="{C8C71200-F8F2-49E8-BBAF-CC84C4C81DFD}" sibTransId="{7D55DE4E-B96A-4B9A-A0BB-0F1D6D133EA9}"/>
    <dgm:cxn modelId="{F0E8FB74-FA57-4C12-AA2B-F09E3C905E3F}" type="presOf" srcId="{2A76FC63-01C9-4BAE-9F5D-CE14E1FD3EAF}" destId="{9070F2BD-FBE8-467E-8134-AFE9ABD18576}" srcOrd="0" destOrd="0" presId="urn:microsoft.com/office/officeart/2005/8/layout/vList6"/>
    <dgm:cxn modelId="{F69F11B4-4703-400F-A5C8-7F275D7959F2}" type="presParOf" srcId="{187F332F-6E84-4AEC-899F-4BDF5849C8FF}" destId="{8470D063-BFC2-4A0E-9E87-24A1D173466E}" srcOrd="0" destOrd="0" presId="urn:microsoft.com/office/officeart/2005/8/layout/vList6"/>
    <dgm:cxn modelId="{EF9DBA13-3CBF-47FD-8C5C-3F0D036C143E}" type="presParOf" srcId="{8470D063-BFC2-4A0E-9E87-24A1D173466E}" destId="{5EBBAF56-AB10-4063-9265-0B32D2B822AF}" srcOrd="0" destOrd="0" presId="urn:microsoft.com/office/officeart/2005/8/layout/vList6"/>
    <dgm:cxn modelId="{CB116E1C-DB9A-41CE-B332-C4487DC5B8B8}" type="presParOf" srcId="{8470D063-BFC2-4A0E-9E87-24A1D173466E}" destId="{9070F2BD-FBE8-467E-8134-AFE9ABD18576}" srcOrd="1" destOrd="0" presId="urn:microsoft.com/office/officeart/2005/8/layout/vList6"/>
    <dgm:cxn modelId="{27DCA0C2-070E-4569-A56F-17A4E6D53E68}" type="presParOf" srcId="{187F332F-6E84-4AEC-899F-4BDF5849C8FF}" destId="{FBE69454-11DE-45F3-8A67-8C92894F3AF3}" srcOrd="1" destOrd="0" presId="urn:microsoft.com/office/officeart/2005/8/layout/vList6"/>
    <dgm:cxn modelId="{986BEF41-F007-453F-9BEF-063C83D1AC11}" type="presParOf" srcId="{187F332F-6E84-4AEC-899F-4BDF5849C8FF}" destId="{381EEEAB-936D-44E5-B160-0788D463784D}" srcOrd="2" destOrd="0" presId="urn:microsoft.com/office/officeart/2005/8/layout/vList6"/>
    <dgm:cxn modelId="{B4B5CDD0-A40E-47EB-A00C-67BB22F599D6}" type="presParOf" srcId="{381EEEAB-936D-44E5-B160-0788D463784D}" destId="{7B272884-9E96-45B2-B1E8-81A13F0B8B8A}" srcOrd="0" destOrd="0" presId="urn:microsoft.com/office/officeart/2005/8/layout/vList6"/>
    <dgm:cxn modelId="{100DD6A9-991B-4624-80B4-F9B3B3455041}" type="presParOf" srcId="{381EEEAB-936D-44E5-B160-0788D463784D}" destId="{7B901245-15A8-46D3-A198-8E9D535F67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70970C-FD80-47B3-A585-99FE32002053}" type="datetimeFigureOut">
              <a:rPr lang="en-US" smtClean="0"/>
              <a:pPr/>
              <a:t>6/7/2011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D995EE-3096-44E5-8918-6FB1F04DD2E6}" type="slidenum">
              <a:rPr lang="en-US" smtClean="0"/>
              <a:pPr/>
              <a:t>‹#›</a:t>
            </a:fld>
            <a:endParaRPr lang="en-US"/>
          </a:p>
        </p:txBody>
      </p:sp>
    </p:spTree>
    <p:extLst>
      <p:ext uri="{BB962C8B-B14F-4D97-AF65-F5344CB8AC3E}">
        <p14:creationId xmlns:p14="http://schemas.microsoft.com/office/powerpoint/2010/main" val="237162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powerpoint</a:t>
            </a:r>
            <a:r>
              <a:rPr lang="en-US" dirty="0" smtClean="0"/>
              <a:t> presentation was developed by the Presentation Team which</a:t>
            </a:r>
            <a:r>
              <a:rPr lang="en-US" baseline="0" dirty="0" smtClean="0"/>
              <a:t> was chartered under the NWS </a:t>
            </a:r>
            <a:r>
              <a:rPr lang="en-US" dirty="0" smtClean="0"/>
              <a:t>Diversity Marketing Team.</a:t>
            </a:r>
            <a:r>
              <a:rPr lang="en-US" baseline="0" dirty="0" smtClean="0"/>
              <a:t>  Team Leaders – Jose Garcia, </a:t>
            </a:r>
            <a:r>
              <a:rPr lang="en-US" baseline="0" dirty="0" err="1" smtClean="0"/>
              <a:t>Gena</a:t>
            </a:r>
            <a:r>
              <a:rPr lang="en-US" baseline="0" dirty="0" smtClean="0"/>
              <a:t> Morrison, Steve </a:t>
            </a:r>
            <a:r>
              <a:rPr lang="en-US" baseline="0" dirty="0" err="1" smtClean="0"/>
              <a:t>Kuhl</a:t>
            </a:r>
            <a:r>
              <a:rPr lang="en-US" baseline="0" dirty="0" smtClean="0"/>
              <a:t>.  Team members – John </a:t>
            </a:r>
            <a:r>
              <a:rPr lang="en-US" baseline="0" dirty="0" err="1" smtClean="0"/>
              <a:t>Haase</a:t>
            </a:r>
            <a:r>
              <a:rPr lang="en-US" baseline="0" dirty="0" smtClean="0"/>
              <a:t>, Joe Arellano, Gina </a:t>
            </a:r>
            <a:r>
              <a:rPr lang="en-US" baseline="0" dirty="0" err="1" smtClean="0"/>
              <a:t>Tillis</a:t>
            </a:r>
            <a:r>
              <a:rPr lang="en-US" baseline="0" dirty="0" smtClean="0"/>
              <a:t>-Nash, Kristin Scotten, Jennifer Stark.  The team’s charter was the development of a presentation which could be utilized by managers and diversity </a:t>
            </a:r>
            <a:r>
              <a:rPr lang="en-US" baseline="0" dirty="0" err="1" smtClean="0"/>
              <a:t>focals</a:t>
            </a:r>
            <a:r>
              <a:rPr lang="en-US" baseline="0" dirty="0" smtClean="0"/>
              <a:t> to present to their offices or work units.  The presentation is intended to facilitate healthy dialog and conversation about diversity and diversity issues throughout the NWS.  Presenters are encouraged to utilize and adapt this presentation to their local office and work units.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Diversity Management concerns creating an organizational culture where all employees can reach their full potential.</a:t>
            </a:r>
          </a:p>
          <a:p>
            <a:pPr>
              <a:spcBef>
                <a:spcPct val="0"/>
              </a:spcBef>
            </a:pPr>
            <a:r>
              <a:rPr lang="en-US" dirty="0" smtClean="0"/>
              <a:t>Equal Employment Opportunity (EEO) concerns legal compliance with applicable laws, regulations, and policies.</a:t>
            </a:r>
          </a:p>
          <a:p>
            <a:pPr>
              <a:spcBef>
                <a:spcPct val="0"/>
              </a:spcBef>
            </a:pPr>
            <a:r>
              <a:rPr lang="en-US" u="sng" dirty="0" smtClean="0"/>
              <a:t>Affirmative Employment" is a term sometimes used by government agencies</a:t>
            </a:r>
            <a:r>
              <a:rPr lang="en-US" dirty="0" smtClean="0"/>
              <a:t>, and some private sector companies, which maintain voluntary plans designed to improve the employment prospects for identified protected groups through specific practices, which are often identical to those employed by Federal Contractors required to do so under the Executive Order program.</a:t>
            </a:r>
          </a:p>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9AC58-00F7-4DFB-9ACA-73FF3D939A1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E3407E-FEBC-4861-B367-27C784431EB9}" type="slidenum">
              <a:rPr lang="en-US"/>
              <a:pPr fontAlgn="base">
                <a:spcBef>
                  <a:spcPct val="0"/>
                </a:spcBef>
                <a:spcAft>
                  <a:spcPct val="0"/>
                </a:spcAft>
              </a:pPr>
              <a:t>11</a:t>
            </a:fld>
            <a:endParaRPr lang="en-US"/>
          </a:p>
        </p:txBody>
      </p:sp>
      <p:sp>
        <p:nvSpPr>
          <p:cNvPr id="16387" name="Rectangle 2"/>
          <p:cNvSpPr>
            <a:spLocks noGrp="1" noRot="1" noChangeAspect="1" noChangeArrowheads="1" noTextEdit="1"/>
          </p:cNvSpPr>
          <p:nvPr>
            <p:ph type="sldImg"/>
          </p:nvPr>
        </p:nvSpPr>
        <p:spPr bwMode="auto">
          <a:xfrm>
            <a:off x="1258888" y="722313"/>
            <a:ext cx="4797425" cy="3598862"/>
          </a:xfrm>
          <a:noFill/>
          <a:ln>
            <a:solidFill>
              <a:srgbClr val="000000"/>
            </a:solidFill>
            <a:miter lim="800000"/>
            <a:headEnd/>
            <a:tailEnd/>
          </a:ln>
        </p:spPr>
      </p:sp>
      <p:sp>
        <p:nvSpPr>
          <p:cNvPr id="105475" name="Rectangle 3"/>
          <p:cNvSpPr>
            <a:spLocks noGrp="1" noChangeArrowheads="1"/>
          </p:cNvSpPr>
          <p:nvPr>
            <p:ph type="body" idx="1"/>
          </p:nvPr>
        </p:nvSpPr>
        <p:spPr/>
        <p:txBody>
          <a:bodyPr>
            <a:normAutofit fontScale="85000" lnSpcReduction="20000"/>
          </a:bodyPr>
          <a:lstStyle/>
          <a:p>
            <a:pPr>
              <a:defRPr/>
            </a:pPr>
            <a:r>
              <a:rPr lang="en-US" sz="1100" dirty="0"/>
              <a:t>The "business case for </a:t>
            </a:r>
            <a:r>
              <a:rPr lang="en-US" sz="1100" b="1" dirty="0"/>
              <a:t>diversity</a:t>
            </a:r>
            <a:r>
              <a:rPr lang="en-US" sz="1100" dirty="0"/>
              <a:t>" states that an organization that employs a diverse workforce (both men and women, people of many generations, people from ethnically and racially diverse backgrounds etc.) is better able to understand the demographics of the community it serves and is thus better equipped to thrive than a “competing” organization with a more limited range of employee demographics.  An organization that supports the diversity of its workforce can also improve employee satisfaction, productivity and retention. The degree of inclusion that an organization utilizes, of its various relevant diversities, is proportional to both the tangible and non-tangible benefits. If a workforce is diverse, but the organization takes little or no advantage of that breadth of that experience, then it cannot monetize whatever benefits background diversity might offer, such as reduced training and recruitment costs, improved employee attendance and productivity, but could actually result in a loss of services and productivity.</a:t>
            </a:r>
          </a:p>
          <a:p>
            <a:pPr>
              <a:defRPr/>
            </a:pPr>
            <a:endParaRPr lang="en-US" sz="1100" dirty="0"/>
          </a:p>
          <a:p>
            <a:pPr>
              <a:defRPr/>
            </a:pPr>
            <a:r>
              <a:rPr lang="en-US" sz="1100" dirty="0"/>
              <a:t>It is the responsibility of managers within organizations to use diversity as an influential resource in order to enhance organizational effectiveness.</a:t>
            </a:r>
          </a:p>
          <a:p>
            <a:pPr>
              <a:defRPr/>
            </a:pPr>
            <a:endParaRPr lang="en-US" sz="1100" dirty="0"/>
          </a:p>
          <a:p>
            <a:pPr>
              <a:defRPr/>
            </a:pPr>
            <a:r>
              <a:rPr lang="en-US" sz="1100" b="1" dirty="0"/>
              <a:t>Equal employment opportunity </a:t>
            </a:r>
            <a:r>
              <a:rPr lang="en-US" sz="1100" dirty="0"/>
              <a:t>was created to prohibit federal contractors from discriminating against employees on the basis of race, sex, creed, religion, color, or national origin.</a:t>
            </a:r>
          </a:p>
          <a:p>
            <a:pPr>
              <a:defRPr/>
            </a:pPr>
            <a:r>
              <a:rPr lang="en-US" sz="1100" b="1" dirty="0"/>
              <a:t>Affirmative </a:t>
            </a:r>
            <a:r>
              <a:rPr lang="en-US" sz="1100" b="1" dirty="0" smtClean="0"/>
              <a:t>Employment</a:t>
            </a:r>
            <a:r>
              <a:rPr lang="en-US" sz="1100" dirty="0" smtClean="0"/>
              <a:t> </a:t>
            </a:r>
            <a:r>
              <a:rPr lang="en-US" sz="1100" dirty="0"/>
              <a:t>refers to </a:t>
            </a:r>
            <a:r>
              <a:rPr lang="en-US" sz="1100" dirty="0" smtClean="0"/>
              <a:t>agency plans </a:t>
            </a:r>
            <a:r>
              <a:rPr lang="en-US" sz="1100" dirty="0"/>
              <a:t>that </a:t>
            </a:r>
            <a:r>
              <a:rPr lang="en-US" sz="1100" dirty="0" smtClean="0"/>
              <a:t>improve employment prospects for protected groups including </a:t>
            </a:r>
            <a:r>
              <a:rPr lang="en-US" sz="1100" dirty="0"/>
              <a:t>"race, color, religion, sex or national </a:t>
            </a:r>
            <a:r>
              <a:rPr lang="en-US" sz="1100" dirty="0" smtClean="0"/>
              <a:t>origin“.</a:t>
            </a:r>
          </a:p>
          <a:p>
            <a:pPr>
              <a:defRPr/>
            </a:pPr>
            <a:endParaRPr lang="en-US" sz="1100" dirty="0"/>
          </a:p>
          <a:p>
            <a:pPr>
              <a:defRPr/>
            </a:pPr>
            <a:r>
              <a:rPr lang="en-US" sz="1100" dirty="0"/>
              <a:t>Diversity is beneficial to both the organization and the members.  Diversity brings substantial potential benefits, such as better decision making and improved problem solving, greater creativity and innovation, which leads to enhanced product development, and more successful marketing to different types of customers. Simply recognizing diversity helps link the variety of talents within the organization and allows employees with these talents, to feel needed and have a sense of belonging.  This sense of inclusion in turn increases their commitment to the organization and allows each of them to contribute in a unique way. Diversity also provides organizations with the ability to compete in global markets. Diverse organizations will be successful as long as there is a sufficient amount of communication within them. Because people from different cultures perceive messages in different ways, communication is vital to the performance of an organization. Miscommunication within a diverse workplace will lead to a great deal of challenges. Diversity is not only about preventing unfair discrimination and improving equality but also valuing differences and inclusion, spanning such areas as ethnicity, age, race, culture, sexual orientation, physical disability and religious belief.</a:t>
            </a:r>
          </a:p>
          <a:p>
            <a:pPr>
              <a:defRPr/>
            </a:pPr>
            <a:endParaRPr lang="en-US" sz="1100" dirty="0"/>
          </a:p>
          <a:p>
            <a:pPr>
              <a:defRPr/>
            </a:pPr>
            <a:endParaRPr lang="en-US" sz="1100" dirty="0"/>
          </a:p>
          <a:p>
            <a:pPr>
              <a:defRPr/>
            </a:pPr>
            <a:endParaRPr lang="en-US" sz="1100" dirty="0"/>
          </a:p>
          <a:p>
            <a:pPr>
              <a:defRPr/>
            </a:pPr>
            <a:endParaRPr lang="en-US" sz="1100" dirty="0"/>
          </a:p>
          <a:p>
            <a:pPr>
              <a:defRPr/>
            </a:pPr>
            <a:r>
              <a:rPr lang="en-US" sz="1100" dirty="0"/>
              <a:t>Reference: graphic from </a:t>
            </a:r>
            <a:r>
              <a:rPr lang="en-US" sz="1100" i="1" dirty="0"/>
              <a:t>NWS_Diversity_guidance_2007_1-31-2007.pps</a:t>
            </a:r>
            <a:r>
              <a:rPr lang="en-US" sz="1100" dirty="0"/>
              <a:t> Slide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developing a business case, it is important to remember the real goal is value improvement.  In addition, a solid business case must directly align with the strategic objectives and mission of an agency.  The NWS Business Case for Diversity Management, shown in this slide, was developed by the Diversity Management Marketing Team.  It is intended to deliver value to all NWS employees, contractors, SCEP/STEP students, and student volunteers by improving their diversity management knowledge.</a:t>
            </a:r>
          </a:p>
          <a:p>
            <a:pPr eaLnBrk="1" hangingPunct="1">
              <a:spcBef>
                <a:spcPct val="0"/>
              </a:spcBef>
            </a:pPr>
            <a:r>
              <a:rPr lang="en-US" b="1" dirty="0" smtClean="0"/>
              <a:t> </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14B7EB-3C2A-449E-ABF2-28BA0CFBBA5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DIVERSITY MANAGEMENT:</a:t>
            </a:r>
            <a:br>
              <a:rPr lang="en-US" dirty="0" smtClean="0"/>
            </a:br>
            <a:r>
              <a:rPr lang="en-US" dirty="0" smtClean="0"/>
              <a:t>ROLES AND RESPONSIBILITIES  - It should be noted that the workforce</a:t>
            </a:r>
            <a:r>
              <a:rPr lang="en-US" baseline="0" dirty="0" smtClean="0"/>
              <a:t> is an integral part of making Diversity Management work in the NWS!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Teams that “play” well together work well together.  Discussions on diversity do not need to originate from a planned meeting or by managerial decree.  It could be as simple as starting a conversation over an interesting factoid.  Additionally, tying diversity management metrics to an employee’s performance could encourage and reward supportive diversity behaviors.  This could range from simply recognizing someone’s efforts publically to a cash award.</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62D51-5A56-45C7-AA3D-6A4252EFF759}"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Leadership is a part of all of us at home, in our business, and our community.  Leadership requires flexibility, awareness, and in particular, sensitivity to those with whom we interact.  The same could be said for diversity.  Diversity is a part of all of us… it helps to define who we are as individuals.  Diversity management needs to be an inclusive process that has input, as well as responsibility, from all levels (managers, forecasters, technicians, administrative staff, researchers, interns, and volunteers).  Taking ownership to improve diversity within the NWS is being a leader, regardless of your title.</a:t>
            </a:r>
          </a:p>
          <a:p>
            <a:pPr>
              <a:spcBef>
                <a:spcPct val="0"/>
              </a:spcBef>
            </a:pPr>
            <a:endParaRPr lang="en-US" dirty="0" smtClean="0"/>
          </a:p>
          <a:p>
            <a:pPr>
              <a:spcBef>
                <a:spcPct val="0"/>
              </a:spcBef>
            </a:pPr>
            <a:r>
              <a:rPr lang="en-US" dirty="0" smtClean="0"/>
              <a:t>“Process of social influence</a:t>
            </a:r>
            <a:r>
              <a:rPr lang="en-US" dirty="0" smtClean="0">
                <a:solidFill>
                  <a:srgbClr val="002060"/>
                </a:solidFill>
              </a:rPr>
              <a:t> in which one person can enlist the aid and support of others in the accomplishment of a common task."</a:t>
            </a:r>
            <a:endParaRPr lang="en-US" baseline="30000" dirty="0" smtClean="0">
              <a:solidFill>
                <a:srgbClr val="002060"/>
              </a:solidFill>
            </a:endParaRPr>
          </a:p>
          <a:p>
            <a:pPr>
              <a:spcBef>
                <a:spcPct val="0"/>
              </a:spcBef>
            </a:pPr>
            <a:r>
              <a:rPr lang="en-US" dirty="0" err="1" smtClean="0">
                <a:solidFill>
                  <a:srgbClr val="002060"/>
                </a:solidFill>
              </a:rPr>
              <a:t>Chemers</a:t>
            </a:r>
            <a:r>
              <a:rPr lang="en-US" dirty="0" smtClean="0">
                <a:solidFill>
                  <a:srgbClr val="002060"/>
                </a:solidFill>
              </a:rPr>
              <a:t>, M. M. (2002). </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D453FD-91A9-43B7-81DD-F4E44DF5BCE1}"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Often, the different aspects of diversity are divided into </a:t>
            </a:r>
            <a:r>
              <a:rPr lang="en-US" i="1" dirty="0" smtClean="0"/>
              <a:t>primary and secondary dimensions</a:t>
            </a:r>
            <a:r>
              <a:rPr lang="en-US" dirty="0" smtClean="0"/>
              <a:t>. The primary dimensions are basic and can not be changed by the person. Secondary dimensions can be influenced more easily. </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32CAC-3E8E-4829-B8E3-3BAC6181855C}"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Since gender is a primary dimension of diversity, it is a characteristic that is immediately recognizable by others and cannot be changed by the individual. Gender influences the way we see and react to the world and others in it. As a society we recognize that individuals are defined by more than just their gender, however gender plays an important role in the way we define ourselves and the way we view our role in our family, social circle and workplace. </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32CAC-3E8E-4829-B8E3-3BAC6181855C}"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External perception of gender roles varies by individual, but generally it is the socially determined ideas, beliefs and practices of what it is to be female or male in a society.  In different societies, cultures and religions, there are different sets of rules, norms, customs and practices that define the roles of females and males. These culturally defined roles of male and female will influence our perception of what is “appropriate” behavior for each gender and may influence our reaction to males and females in the workplace.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Internal perception of gender roles also varies by individual, but it is inherent to the behavior, beliefs and values of the individual.  Different societies, cultures, religions and our upbringing may influence our internal perception of what it is to be male or female.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long-term success of the NWS must include a diverse body of talent that brings fresh ideas, perspectives, and views to the agency, along with a corporate mind-set that values these views.  A lack of diversity will affect the NWS’s ability to communicate with its many diverse partners and customers.  It is important for the agency to align diversity management strategies to specific goals such as retention, sustainability, performance and mission accomplishment.</a:t>
            </a:r>
          </a:p>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1C883-291B-4FD3-99B1-027BCDEFB61D}"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must improve diversity management knowledge throughout the organization, including every NWS employee, SCEP/STEP students, contractors and student volunteers.  </a:t>
            </a: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A7654-7F63-4F0B-BD8A-41542B28038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What does the NWS population look like today?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long-term success of the NWS must include a diverse body of talent that brings fresh ideas, perspectives, and views to the agency, along with a corporate mind-set that values these views.  A lack of diversity will affect the NWS’s ability to communicate with its many diverse partners and customers.  It is important for the agency to align diversity management strategies to specific goals such as retention, sustainability, performance and mission accomplishment.</a:t>
            </a:r>
          </a:p>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CB4E1-986A-45F0-84B8-DF28B48A1410}"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long-term success of the NWS must include a diverse body of talent that brings fresh ideas, perspectives, and views to the agency, along with a corporate mind-set that values these views.  A lack of diversity will affect the NWS’s ability to communicate with its many diverse partners and customers.  It is important for the agency to align diversity management strategies to specific goals such as retention, sustainability, performance and mission accomplishment.</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9FB45-9952-4D0C-91F5-51243CDA0E86}"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long-term success of the NWS must include a diverse body of talent that brings fresh ideas, perspectives, and views to the agency, along with a corporate mind-set that values these views.  A lack of diversity will affect the NWS’s ability to communicate with its many diverse partners and customers.  It is important for the agency to align diversity management strategies to specific goals such as retention, sustainability, performance and mission accomplishment.</a:t>
            </a:r>
          </a:p>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9FB45-9952-4D0C-91F5-51243CDA0E86}"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Generations are brief periods of time that are connected with pop cultures throughout the world. Many characteristics of these generations are the music, inventions, fads and wars specific to each period of time. Each generation is categorized by the general birth years of the people within the generation.</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1E20E0-96FE-4790-B6AF-63586570373C}"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Generations are brief periods of time that are connected with pop cultures throughout the world. Many characteristics of these generations are the music, inventions, fads and wars specific to each period of time. Each generation is categorized by the general birth years of the people within the generation.</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1E20E0-96FE-4790-B6AF-63586570373C}"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Generations are brief periods of time that are connected with pop cultures throughout the world. Many characteristics of these generations are the music, inventions, fads and wars specific to each period of time. Each generation is categorized by the general birth years of the people within the generation.</a:t>
            </a:r>
          </a:p>
          <a:p>
            <a:pPr eaLnBrk="1" hangingPunct="1">
              <a:spcBef>
                <a:spcPct val="0"/>
              </a:spcBef>
            </a:pPr>
            <a:endParaRPr 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0FC08-A10C-4BC0-99AB-9DECDCDAC43C}"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Differences between people occur for many reasons, some of which are shown in this slide.  Personal clashes due to these differences can be minimized through understanding, acceptance, and forgiveness.</a:t>
            </a:r>
          </a:p>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2A30D9-CABE-4148-B597-F7D2B39ABC5F}"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Differences between people occur for many reasons, some of which are shown in this slide.  Personal clashes due to these differences can be minimized through understanding, acceptance, and forgiveness.</a:t>
            </a:r>
          </a:p>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2A30D9-CABE-4148-B597-F7D2B39ABC5F}"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Catch the vision!</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934B8-CA36-4C53-8C35-35FB78FC6FA5}"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is Diversity?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you are surrounded by sameness, you get only variations on the same.”</a:t>
            </a:r>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1E56B4-1FB2-4694-B13C-09B66FD43EDB}"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to successful diversity is not to look at the differences in others but find the similarities. </a:t>
            </a:r>
          </a:p>
          <a:p>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achieve a </a:t>
            </a:r>
            <a:r>
              <a:rPr lang="en-US" sz="1600" dirty="0" smtClean="0"/>
              <a:t>Diverse</a:t>
            </a:r>
            <a:r>
              <a:rPr lang="en-US" dirty="0" smtClean="0"/>
              <a:t> workplace?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Employees must be able to trust everyone in the agency: leaders and co-workers.  Most of the time, trust is measured by how our “gut” feels.  Peoples emotions are real and should not be casually measured.  Assess the trust level with the same diligence and care as creating a good forecast.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loss of confidence compromises the faith of the agency and the ability to serve the public.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Respect is of the utmost importance, whether personal or professional.  The respect folks have for each other helps to drive the agency in a positive direction.  Lost respect can take an incredibly long time to mend.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Dignity is a precious commodity.  Without ones dignity, they believe they have no personal self worth and will not be taken seriously.  Constant belittlement causes someone to question their dignity.  Something as simple as a word of affirmation can restore someone who feels unnoticed and unappreciated.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working for an agency with equality policies, employees are more likely to consider that opportunities for recruitment, conditions and opportunities for advancement and career development are fair and equal.  Where equality is found in an agency there is a lower level of work stress.  Equality is strongly associated with higher levels of job satisfaction and commitment. </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60A76-3AD6-4185-B661-F73CAB05E360}"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the NWS is unified, we will enjoy all that a diverse workforce has to offer</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F6889-8808-4E14-ADBC-CDC265C0591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Striking a Balance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think back just ten years ago, how many people</a:t>
            </a:r>
            <a:r>
              <a:rPr lang="en-US" baseline="0" dirty="0" smtClean="0"/>
              <a:t> had cell phones?  And if you did, were you able to check e-mail on it?  Were you able to text anyone?  Or browse products on the office website?</a:t>
            </a:r>
          </a:p>
          <a:p>
            <a:endParaRPr lang="en-US" baseline="0" dirty="0" smtClean="0"/>
          </a:p>
          <a:p>
            <a:r>
              <a:rPr lang="en-US" baseline="0" dirty="0" smtClean="0"/>
              <a:t>We have all of this information with just a few clicks on our phone now, and it’s hard after a day of work for some people to leave work behind at the office.  We might be in line at the grocery store and sneak a look at our e-mails.  We might be giving our kids a bath and check the website to see if your forecast is panning out.</a:t>
            </a:r>
          </a:p>
          <a:p>
            <a:endParaRPr lang="en-US" baseline="0" dirty="0" smtClean="0"/>
          </a:p>
          <a:p>
            <a:r>
              <a:rPr lang="en-US" baseline="0" dirty="0" smtClean="0"/>
              <a:t>Adding to this always-plugged in mentality, we’ve also seen a dramatic shift in the family model over the past ten to twenty years.  Two-income households are becoming the norm…even viewed a necessity for most couples.  And in 2006, there were an estimated 12.9 million single parent households…10.4 single mother households and 2.5 million single father households.</a:t>
            </a:r>
          </a:p>
          <a:p>
            <a:endParaRPr lang="en-US" baseline="0" dirty="0" smtClean="0"/>
          </a:p>
          <a:p>
            <a:r>
              <a:rPr lang="en-US" baseline="0" dirty="0" smtClean="0"/>
              <a:t>All of these new family models can add tremendous pressure to people still trying to live up to the traditional standards of putting everything into your work.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Family-work</a:t>
            </a:r>
            <a:r>
              <a:rPr lang="en-US" baseline="0" dirty="0" smtClean="0"/>
              <a:t> balance means something different to each person, and its not something that can be addressed broadly…it involves financial goals and values, gender roles, career aspirations, time management skills and many other factors.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National Weather Service has a very diverse group of employees…from single mothers and fathers to two income households…many with one spouse being military…one income households…single men and women and people taking care of their parents or grandchildren.</a:t>
            </a:r>
          </a:p>
          <a:p>
            <a:r>
              <a:rPr lang="en-US" baseline="0" dirty="0" smtClean="0"/>
              <a:t>  </a:t>
            </a:r>
          </a:p>
          <a:p>
            <a:r>
              <a:rPr lang="en-US" baseline="0" dirty="0" smtClean="0"/>
              <a:t>Each of these situations comes with its own challenges…but there is also a lot we can learn from each of these groups…anything from time management skills to multi-tasking to social interactions.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ll of us in the NWS have the opportunity to work with some amazing people.  We may get the chance to really know some of our co-workers when we work a string of midnight shifts together, or go out on outreach activities with them…but have we ever really sat down and thought about the challenges that others may face outside of work and how that may affect their persona at work?</a:t>
            </a:r>
          </a:p>
          <a:p>
            <a:endParaRPr lang="en-US" baseline="0" dirty="0" smtClean="0"/>
          </a:p>
          <a:p>
            <a:r>
              <a:rPr lang="en-US" baseline="0" dirty="0" smtClean="0"/>
              <a:t>One of the common themes throughout most of the NWS is the fact that not many of us are able to live near extended family due to the nature of our job.  And if we are able to build up a support network of friends and/or family, that might disappear when the next career opportunity comes up.  </a:t>
            </a:r>
          </a:p>
          <a:p>
            <a:endParaRPr lang="en-US" baseline="0" dirty="0" smtClean="0"/>
          </a:p>
          <a:p>
            <a:r>
              <a:rPr lang="en-US" baseline="0" dirty="0" smtClean="0"/>
              <a:t>And the other theme for most of us is the shift work…which brings with it a whole set of challenges but also some additional opportunities.</a:t>
            </a:r>
          </a:p>
          <a:p>
            <a:endParaRPr lang="en-US" baseline="0" dirty="0" smtClean="0"/>
          </a:p>
          <a:p>
            <a:r>
              <a:rPr lang="en-US" baseline="0" dirty="0" smtClean="0"/>
              <a:t>The following slides contain feedback from some NWS employees, but…it by no means is an all-encompassing list…everyone’s life situation is unique.  These slides are meant to get you thinking about those around you.</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Diversity is beneficial to both the organization and the members.  Diversity brings substantial potential benefits, such as better decision making and improved problem solving, greater creativity and innovation, which leads to enhanced product development, and more successful marketing to different types of customers. Simply recognizing diversity helps link the variety of talents within the organization and allows employees with these talents, to feel needed and have a sense of belonging.  This sense of inclusion in turn increases their commitment to the organization and allows each of them to contribute in a unique way. Diversity also provides organizations with the ability to compete in global markets. Diverse organizations will be successful as long as there is a sufficient amount of communication within them. Because people from different cultures perceive messages in different ways, communication is vital to the performance of an organization. Miscommunication within a diverse workplace will lead to a great deal of challenges. Diversity is not only about preventing unfair discrimination and improving equality but also valuing differences and inclusion, spanning such areas as ethnicity, age, race, culture, sexual orientation, physical disability and religious belief.</a:t>
            </a:r>
            <a:endParaRPr lang="en-US" dirty="0" smtClean="0"/>
          </a:p>
          <a:p>
            <a:r>
              <a:rPr lang="en-US" sz="1200" dirty="0" smtClean="0"/>
              <a:t/>
            </a:r>
            <a:br>
              <a:rPr lang="en-US" sz="1200" dirty="0" smtClean="0"/>
            </a:b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the interns</a:t>
            </a:r>
            <a:r>
              <a:rPr lang="en-US" baseline="0" dirty="0" smtClean="0"/>
              <a:t> and new forecasters coming into the NWS are single…moving to a new area where they don’t know anyone.  Throw in shift work/working on weekends/etc and it makes it very hard to find friends or join any type of social clubs to meet people.  And making friends at work isn’t always easy either as days off might not match up.</a:t>
            </a:r>
          </a:p>
          <a:p>
            <a:endParaRPr lang="en-US" baseline="0" dirty="0" smtClean="0"/>
          </a:p>
          <a:p>
            <a:r>
              <a:rPr lang="en-US" baseline="0" dirty="0" smtClean="0"/>
              <a:t>Holidays were mentioned in several comments.  There are many single people  that feel that they are expected to work holidays or odd shifts because they are single.  However, remember they have family that they would like to see on Christmas too and don’t feel that going to see their parents on a holiday should take second priority to someone else that has kids at home.  Many also feel left out of office events that are geared towards couples.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the office (or you!)</a:t>
            </a:r>
            <a:r>
              <a:rPr lang="en-US" baseline="0" dirty="0" smtClean="0"/>
              <a:t> do to help?  Don’t automatically assume that because people are single that they are available to work on Christmas morning, or the overtime shift that just came up.</a:t>
            </a:r>
          </a:p>
          <a:p>
            <a:r>
              <a:rPr lang="en-US" baseline="0" dirty="0" smtClean="0"/>
              <a:t>  </a:t>
            </a:r>
          </a:p>
          <a:p>
            <a:r>
              <a:rPr lang="en-US" baseline="0" dirty="0" smtClean="0"/>
              <a:t>Helping someone during the transition period when they are new to an office can also be extremely helpful.  You can show a new person around the neighborhood similar to showing them around the office the first time…point out good restaurants, a good gym nearby, a softball league that is looking for team members.</a:t>
            </a:r>
          </a:p>
          <a:p>
            <a:endParaRPr lang="en-US" baseline="0" dirty="0" smtClean="0"/>
          </a:p>
          <a:p>
            <a:r>
              <a:rPr lang="en-US" baseline="0" dirty="0" smtClean="0"/>
              <a:t>And finally, make sure that office events are geared towards everyone, not just the couples in the office or those people that have kids.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single parents in the NWS.  With this brings the huge challenge of finding childcare…not only</a:t>
            </a:r>
            <a:r>
              <a:rPr lang="en-US" baseline="0" dirty="0" smtClean="0"/>
              <a:t> trustworthy, reliable childcare…but also childcare that’s available overnight, on weekends, and flexible enough to take on extra hours during severe weather.  Childcare like this can be extremely expensive (if you can even find it) especially if you’re at a location away from any type of extended family or support.  A few people commented that parents would fly in from a few states away when they were really in a bind and on midnight shifts, or they’d drive over an hour in order to find someone who could watch their child on weekends.  </a:t>
            </a:r>
          </a:p>
          <a:p>
            <a:endParaRPr lang="en-US" baseline="0" dirty="0" smtClean="0"/>
          </a:p>
          <a:p>
            <a:r>
              <a:rPr lang="en-US" baseline="0" dirty="0" smtClean="0"/>
              <a:t>Imagine being in this type of situation and also trying to have a social life as well?  In addition, this type of childcare can be very expensive which could add financial stress to their life.  Being able to travel to go to a class or training opportunity might be out of the question for these individuals.  </a:t>
            </a:r>
          </a:p>
          <a:p>
            <a:endParaRPr lang="en-US" baseline="0" dirty="0" smtClean="0"/>
          </a:p>
          <a:p>
            <a:r>
              <a:rPr lang="en-US" baseline="0" dirty="0" smtClean="0"/>
              <a:t>There are also a great number of people that have spouses in the military…and some people are reservists or the national guard themselves.  These people may be single parents for a year or more at a time until their spouse returns.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understanding!</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 from an NWS Single Father</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2006, there was an</a:t>
            </a:r>
            <a:r>
              <a:rPr lang="en-US" baseline="0" dirty="0" smtClean="0"/>
              <a:t> estimated 5.8 million stay at home parents in the US.  5.6 million mothers and 159,000 fathers.</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woman</a:t>
            </a:r>
            <a:r>
              <a:rPr lang="en-US" baseline="0" dirty="0" smtClean="0"/>
              <a:t> who sent comments indicated her husband stayed at home…but she still felt a lot of pressure to take sick leave when her kids got sick because she is the “mommy”.  A few of the people she worked with had given her a hard time in the past about this…not understanding why she was taking off when her husband was at home to take care of the kids.  She said she trusted her husband completely, but said when her kids are sick she feels like she needs to be the one to take care of them. </a:t>
            </a:r>
            <a:endParaRPr lang="en-US" dirty="0"/>
          </a:p>
        </p:txBody>
      </p:sp>
      <p:sp>
        <p:nvSpPr>
          <p:cNvPr id="4" name="Slide Number Placeholder 3"/>
          <p:cNvSpPr>
            <a:spLocks noGrp="1"/>
          </p:cNvSpPr>
          <p:nvPr>
            <p:ph type="sldNum" sz="quarter" idx="10"/>
          </p:nvPr>
        </p:nvSpPr>
        <p:spPr/>
        <p:txBody>
          <a:bodyPr/>
          <a:lstStyle/>
          <a:p>
            <a:fld id="{E8ACCC53-838E-41A0-B63D-E359028641E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Two-income households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Dual NWS-couples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you can help…</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b="1" dirty="0" smtClean="0"/>
              <a:t>Equal employment opportunity </a:t>
            </a:r>
            <a:r>
              <a:rPr lang="en-US" sz="1200" dirty="0" smtClean="0"/>
              <a:t>was created to prohibit federal contractors from discriminating against employees on the basis of race, sex, creed, religion, color, or national origin.</a:t>
            </a:r>
          </a:p>
        </p:txBody>
      </p:sp>
      <p:sp>
        <p:nvSpPr>
          <p:cNvPr id="4" name="Slide Number Placeholder 3"/>
          <p:cNvSpPr>
            <a:spLocks noGrp="1"/>
          </p:cNvSpPr>
          <p:nvPr>
            <p:ph type="sldNum" sz="quarter" idx="10"/>
          </p:nvPr>
        </p:nvSpPr>
        <p:spPr/>
        <p:txBody>
          <a:bodyPr/>
          <a:lstStyle/>
          <a:p>
            <a:fld id="{09D995EE-3096-44E5-8918-6FB1F04DD2E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Caring for Aging Parents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Grandparents Caring for Grandchildren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the office can help everyone…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don’t understand these challenges our co-workers face, no one else will – let’s do our best to be understanding, show empathy towards others and be supportive!</a:t>
            </a:r>
          </a:p>
          <a:p>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everyone grab a sheet a paper to complete this exercise.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Tracking</a:t>
            </a:r>
            <a:r>
              <a:rPr lang="en-US" baseline="0" dirty="0" smtClean="0"/>
              <a:t> your work balance may be eye-opening!</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next several slides deal with the way we perceive the roles of office staff based on their title or position description. </a:t>
            </a:r>
          </a:p>
          <a:p>
            <a:endParaRPr lang="en-US" smtClean="0"/>
          </a:p>
          <a:p>
            <a:r>
              <a:rPr lang="en-US" smtClean="0"/>
              <a:t>In reality, our individual expertise, interests, experience and skills will often cross over to other specialties.  Role of office position will vary by office and by the individual.  Recognizing our differences despite being labeled or assigned to a specific role in the office will enhance our agencies ability to meet the change needs and demands of our customers in the future.  Effective management of the diversity of our workforce will enable our agency to grow, change and adapt. </a:t>
            </a:r>
          </a:p>
        </p:txBody>
      </p:sp>
      <p:sp>
        <p:nvSpPr>
          <p:cNvPr id="4" name="Slide Number Placeholder 3"/>
          <p:cNvSpPr>
            <a:spLocks noGrp="1"/>
          </p:cNvSpPr>
          <p:nvPr>
            <p:ph type="sldNum" sz="quarter" idx="5"/>
          </p:nvPr>
        </p:nvSpPr>
        <p:spPr/>
        <p:txBody>
          <a:bodyPr/>
          <a:lstStyle/>
          <a:p>
            <a:pPr>
              <a:defRPr/>
            </a:pPr>
            <a:fld id="{800F0925-36D6-4687-AC72-60C38A023A5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you’ve worked in more than one office in the NWS in your career, you are likely to recognize that this is true.  If you are new to the agency or have remained in one office, you may not recognize that many staff are cross utilized based on their experience, interests and skills.  How many offices pull the ASA or SH into the ops area during a severe weather event?  How many HMTs work with cooperative observers?  </a:t>
            </a:r>
          </a:p>
        </p:txBody>
      </p:sp>
      <p:sp>
        <p:nvSpPr>
          <p:cNvPr id="4" name="Slide Number Placeholder 3"/>
          <p:cNvSpPr>
            <a:spLocks noGrp="1"/>
          </p:cNvSpPr>
          <p:nvPr>
            <p:ph type="sldNum" sz="quarter" idx="5"/>
          </p:nvPr>
        </p:nvSpPr>
        <p:spPr/>
        <p:txBody>
          <a:bodyPr/>
          <a:lstStyle/>
          <a:p>
            <a:pPr>
              <a:defRPr/>
            </a:pPr>
            <a:fld id="{25CE4C19-9887-4934-9629-9A75C50F84F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Rather than focusing on the acronym that identifies a workgroup or position, it may help to recognize each individual in your office for the unique abilities and strengths they bring to the job.</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are diversified in our locations, our expertise, and our abilities.  We are a diverse agency that works for a wide range of customers and partners.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Equal Opportunity programs and Diversity programs are uniquely defined by their separate issues of concern, Exclusion vs. Inclusion but are functionally linked to their common goals of equity and organizational success.</a:t>
            </a:r>
          </a:p>
          <a:p>
            <a:pPr>
              <a:defRPr/>
            </a:pP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Perhaps one of the greatest strengths of our agency is the freedom for employees to work in areas that they derive satisfaction from.  Staff may be granted opportunities or create their own opportunities to enhance skills through training, research or mentorships.   </a:t>
            </a:r>
          </a:p>
          <a:p>
            <a:endParaRPr lang="en-US" smtClean="0"/>
          </a:p>
          <a:p>
            <a:r>
              <a:rPr lang="en-US" smtClean="0"/>
              <a:t>As our agency looks to the future, how do we ensure that we continue to attract the best and brightest into our workforce.  Once they are in the workforce, how do we ensure that they stay with the agency.  The business case for Diversity Management shows that employees experience a greater job satisfaction and are less likely to look elsewhere for employment if they are valued for their unique skills, creativity and are empowered to make a difference in their position.</a:t>
            </a:r>
          </a:p>
        </p:txBody>
      </p:sp>
      <p:sp>
        <p:nvSpPr>
          <p:cNvPr id="4" name="Slide Number Placeholder 3"/>
          <p:cNvSpPr>
            <a:spLocks noGrp="1"/>
          </p:cNvSpPr>
          <p:nvPr>
            <p:ph type="sldNum" sz="quarter" idx="5"/>
          </p:nvPr>
        </p:nvSpPr>
        <p:spPr/>
        <p:txBody>
          <a:bodyPr/>
          <a:lstStyle/>
          <a:p>
            <a:pPr>
              <a:defRPr/>
            </a:pPr>
            <a:fld id="{B8D01598-CDA5-4E5C-BA51-8A24F6F2901D}"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Diversity is a reality that is interwoven into the very fabric of our daily lives.  It is not simply a concept or policy.  Diversity is a key to the future success of the National Weather Service and we must embrace the value of diversity in order to effectively compete in a worldwide arena.  Diversity is critical to the achievement of the NWS mission.  Diversity empowers everyone to reach their full potential and removes barriers.  It allows us to take advantage of the diversity of thought and ideas that comes from the diversity of experiences, background, and skills.  Effective diversity management results in improved individual and overall NWS performance.  This is due to the effectiveness of diversity on problem-solving, decision-making, innovation, and creativity.</a:t>
            </a: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CF73B-55AC-441F-9F67-A3870BB54DD4}" type="slidenum">
              <a:rPr lang="en-US" smtClean="0"/>
              <a:pPr fontAlgn="base">
                <a:spcBef>
                  <a:spcPct val="0"/>
                </a:spcBef>
                <a:spcAft>
                  <a:spcPct val="0"/>
                </a:spcAft>
                <a:defRPr/>
              </a:pPr>
              <a:t>61</a:t>
            </a:fld>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Simply look around the room and you can see we now have a diverse workforce.  However, having a diverse workforce does not, in itself, translate to bottom line benefits for the NWS.  Diversity must be managed in order for the NWS to reap the benefits of a diverse work force.</a:t>
            </a: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909A5-6103-418F-A65F-D34CECA4729E}" type="slidenum">
              <a:rPr lang="en-US" smtClean="0"/>
              <a:pPr fontAlgn="base">
                <a:spcBef>
                  <a:spcPct val="0"/>
                </a:spcBef>
                <a:spcAft>
                  <a:spcPct val="0"/>
                </a:spcAft>
                <a:defRPr/>
              </a:pPr>
              <a:t>62</a:t>
            </a:fld>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A common tendency in human interaction is that of social categorization.  Simply put, people often like to put other people into easily understood pigeonholes. Learning to manage diversity is not you trying to learn about someone else’s generational or culture strengths or weaknesses, race or ethnic beliefs, so that you won’t do or say things that may offend them.  Diversity management must start with your own self-assessment and understanding of your perceptions, which sometimes are your truth but not necessarily the real truth.  Sometimes you have to take another look at what you think you know.</a:t>
            </a: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61780-2916-422F-AE54-339243B15F3A}" type="slidenum">
              <a:rPr lang="en-US" smtClean="0"/>
              <a:pPr fontAlgn="base">
                <a:spcBef>
                  <a:spcPct val="0"/>
                </a:spcBef>
                <a:spcAft>
                  <a:spcPct val="0"/>
                </a:spcAft>
                <a:defRPr/>
              </a:pPr>
              <a:t>63</a:t>
            </a:fld>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rgbClr val="0070C0"/>
                </a:solidFill>
                <a:latin typeface="+mn-lt"/>
                <a:ea typeface="Calibri"/>
                <a:cs typeface="Times New Roman"/>
              </a:rPr>
              <a:t>Every NWS employee, from an intern to the director, is personally responsible to manage diversity within their own NWS workplace and teams.  The failure to manage diversity by even one person within an office or team can have dire consequences for the entire workplace.  So it takes everyone’s full support and commitment toward effectively managing diversity with emphasis on what we do with diversity rather than getting diversity.  Valuing diversity in all aspects of NWS operations should be a top priority.</a:t>
            </a: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3F5AB-86CF-439C-B33E-FD9055E7E44F}" type="slidenum">
              <a:rPr lang="en-US" smtClean="0"/>
              <a:pPr fontAlgn="base">
                <a:spcBef>
                  <a:spcPct val="0"/>
                </a:spcBef>
                <a:spcAft>
                  <a:spcPct val="0"/>
                </a:spcAft>
                <a:defRPr/>
              </a:pPr>
              <a:t>64</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workplace will be more harmonious when we all strive to understand each other’s frame of reference and values.  By being open to trying new things or doing them differently, we may find more effective ways to manage and co-exist in our NWS workplaces.</a:t>
            </a: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We must evaluate our cultures and determine what needs to change.  Managers need to assess their own readiness to value and embrace differences.  Assessments can start by examining historical misconceptions about employee diversity such as otherness is seen as a deficiency, others want to become and should become more like the dominant group, equal treatment means the same treatment, and managing diversity requires changing the people, not the culture.   Mentoring, networking, and sponsorship strategies will help the NWS build an inclusive diversity program for all employees.  Mentoring provides guidance, sharing of information, and nurturing for personal, career development, and professional growth which are essential to help individual employees overcome workplace challenges and barriers.  Networking helps individuals acquire significant exposure that may benefit their career progression.  This could be done by making contact one on one or in groups at meetings, conferences, and other critical forums.  Sponsorship involves ensuring that individuals get the support and visibility needed to acquire the right opportunities to improve job and career competencies.  Sponsorship perhaps more than mentoring and networking can provide opportunities for advancement by providing the individual with visible connections to key organizational stakeholders and power brokers.</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23CD26-DBAB-4110-AF95-4EB230791BFF}" type="slidenum">
              <a:rPr lang="en-US" smtClean="0"/>
              <a:pPr fontAlgn="base">
                <a:spcBef>
                  <a:spcPct val="0"/>
                </a:spcBef>
                <a:spcAft>
                  <a:spcPct val="0"/>
                </a:spcAft>
                <a:defRPr/>
              </a:pPr>
              <a:t>66</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Managing diversity does not mean trying to control or contain diversity, it means to enable every staff member in a team to perform to their fullest potential.  Diversity Management of teams needs to focus on managing the differences within a team, capitalizing on the benefits of the diversity within teams, and also minimizing the workplaces challenges.  Effective management of diverse teams will have substantial payoffs.  Poorly managed diverse teams will experience difficulties in communication and unproductive conflict.  In contrast, well managed diverse teams will overcome communication difficulties and result in creative and high quality productivity.</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9287E-EA34-4AD8-BF84-E58F6967F730}" type="slidenum">
              <a:rPr lang="en-US" smtClean="0"/>
              <a:pPr fontAlgn="base">
                <a:spcBef>
                  <a:spcPct val="0"/>
                </a:spcBef>
                <a:spcAft>
                  <a:spcPct val="0"/>
                </a:spcAft>
                <a:defRPr/>
              </a:pPr>
              <a:t>67</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opportunity to check</a:t>
            </a:r>
            <a:r>
              <a:rPr lang="en-US" baseline="0" dirty="0" smtClean="0"/>
              <a:t> in with your audience.  They may have questions, comments or ideas for managing diversity.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poem can be utilized</a:t>
            </a:r>
            <a:r>
              <a:rPr lang="en-US" baseline="0" dirty="0" smtClean="0"/>
              <a:t> to stimulate discussion on Diversity and diversity issues.</a:t>
            </a:r>
            <a:r>
              <a:rPr lang="en-US" sz="1300" dirty="0" smtClean="0"/>
              <a:t> The following questions may help stimulate thought and discussion.  Describe how this story made you feel. What surprised you about the characters in this story? What assumption did each of the characters make about the others around the fire? What do you feel contributed to each person’s decision not to share his or her log of wood? Have you ever shared any of the thoughts or beliefs of the six characters? Would you have hesitated to share your stick of wood?</a:t>
            </a:r>
          </a:p>
          <a:p>
            <a:r>
              <a:rPr lang="en-US" sz="1300" dirty="0" smtClean="0"/>
              <a:t>Explain the last verse. What impact does this verse have on the way you view others?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thinking about diversity, it is important to consider the concepts of inclusion vs. exclusion.  Early American Society was rooted in the concept of exclusion as entire portions of this society were not allowed to participate in many of the civil liberties we take for granted today.  An example of this exclusion was women having the right to vote.  It wasn’t until 1920, when the 19</a:t>
            </a:r>
            <a:r>
              <a:rPr lang="en-US" baseline="30000" dirty="0" smtClean="0"/>
              <a:t>th</a:t>
            </a:r>
            <a:r>
              <a:rPr lang="en-US" dirty="0" smtClean="0"/>
              <a:t> Amendment to the U.S. Constitution was ratified that women received this right.</a:t>
            </a:r>
          </a:p>
          <a:p>
            <a:pPr eaLnBrk="1" hangingPunct="1">
              <a:spcBef>
                <a:spcPct val="0"/>
              </a:spcBef>
            </a:pPr>
            <a:r>
              <a:rPr lang="en-US" dirty="0" smtClean="0"/>
              <a:t> </a:t>
            </a:r>
          </a:p>
          <a:p>
            <a:pPr eaLnBrk="1" hangingPunct="1">
              <a:spcBef>
                <a:spcPct val="0"/>
              </a:spcBef>
            </a:pPr>
            <a:r>
              <a:rPr lang="en-US" dirty="0" smtClean="0"/>
              <a:t>Today’s society is based more on the concept of inclusion where diversity is more accepted and people have a greater sense of belonging.  An example of how inclusion has been adopted by our society was the passage of the Civil Rights Act of 1964, which outlawed racial segregation in public schools, public places, housing, and employment.</a:t>
            </a:r>
          </a:p>
          <a:p>
            <a:pPr eaLnBrk="1" hangingPunct="1">
              <a:spcBef>
                <a:spcPct val="0"/>
              </a:spcBef>
            </a:pPr>
            <a:r>
              <a:rPr lang="en-US" dirty="0" smtClean="0"/>
              <a:t> </a:t>
            </a:r>
          </a:p>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B0615B-5739-45EC-A50F-4825059DE68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a:t>
            </a:r>
            <a:r>
              <a:rPr lang="en-US" baseline="0" dirty="0" smtClean="0"/>
              <a:t> slides are intended as reference materials for managers and diversity </a:t>
            </a:r>
            <a:r>
              <a:rPr lang="en-US" baseline="0" dirty="0" err="1" smtClean="0"/>
              <a:t>focals</a:t>
            </a:r>
            <a:r>
              <a:rPr lang="en-US" baseline="0" dirty="0" smtClean="0"/>
              <a:t>.  They can be incorporated into the slide presentation if necessary.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t>It </a:t>
            </a:r>
            <a:r>
              <a:rPr lang="en-US" sz="1100" dirty="0"/>
              <a:t>is essential to create a metrics system for measuring </a:t>
            </a:r>
            <a:r>
              <a:rPr lang="en-US" sz="1100" dirty="0" smtClean="0"/>
              <a:t>Diversity Management </a:t>
            </a:r>
            <a:r>
              <a:rPr lang="en-US" sz="1100" dirty="0"/>
              <a:t>and how that impacts the efficiency and effectiveness of the NWS.  For instance, Heritage Celebration Months help to better educate NWS staff on the diversity of the communities that we serve and help to spring board open lines of communication.</a:t>
            </a:r>
          </a:p>
          <a:p>
            <a:pPr>
              <a:spcBef>
                <a:spcPct val="0"/>
              </a:spcBef>
            </a:pPr>
            <a:endParaRPr lang="en-US" sz="1100" dirty="0"/>
          </a:p>
          <a:p>
            <a:pPr>
              <a:spcBef>
                <a:spcPct val="0"/>
              </a:spcBef>
            </a:pPr>
            <a:r>
              <a:rPr lang="en-US" sz="1100" dirty="0"/>
              <a:t>Concrete </a:t>
            </a:r>
            <a:r>
              <a:rPr lang="en-US" sz="1100" dirty="0" smtClean="0"/>
              <a:t>goals can </a:t>
            </a:r>
            <a:r>
              <a:rPr lang="en-US" sz="1100" dirty="0"/>
              <a:t>be established and potential metrics, for gauging the effectiveness and efficiency of </a:t>
            </a:r>
            <a:r>
              <a:rPr lang="en-US" sz="1100" dirty="0" smtClean="0"/>
              <a:t>Diversity Management</a:t>
            </a:r>
            <a:r>
              <a:rPr lang="en-US" sz="1100" baseline="0" dirty="0" smtClean="0"/>
              <a:t> can be</a:t>
            </a:r>
            <a:r>
              <a:rPr lang="en-US" sz="1100" dirty="0" smtClean="0"/>
              <a:t> </a:t>
            </a:r>
            <a:r>
              <a:rPr lang="en-US" sz="1100" dirty="0"/>
              <a:t>explored to determine the impact </a:t>
            </a:r>
            <a:r>
              <a:rPr lang="en-US" sz="1100" dirty="0" smtClean="0"/>
              <a:t>to our agency on new </a:t>
            </a:r>
            <a:r>
              <a:rPr lang="en-US" sz="1100" dirty="0"/>
              <a:t>product and service adoptions, </a:t>
            </a:r>
            <a:r>
              <a:rPr lang="en-US" sz="1100" dirty="0" smtClean="0"/>
              <a:t>net </a:t>
            </a:r>
            <a:r>
              <a:rPr lang="en-US" sz="1100" dirty="0"/>
              <a:t>advocacy and </a:t>
            </a:r>
            <a:r>
              <a:rPr lang="en-US" sz="1100" dirty="0" smtClean="0"/>
              <a:t>loyalty </a:t>
            </a:r>
            <a:r>
              <a:rPr lang="en-US" sz="1100" dirty="0"/>
              <a:t>and customer engagement.</a:t>
            </a:r>
          </a:p>
          <a:p>
            <a:pPr>
              <a:spcBef>
                <a:spcPct val="0"/>
              </a:spcBef>
            </a:pPr>
            <a:endParaRPr lang="en-US" sz="1100" dirty="0" smtClean="0"/>
          </a:p>
          <a:p>
            <a:pPr>
              <a:spcBef>
                <a:spcPct val="0"/>
              </a:spcBef>
            </a:pPr>
            <a:r>
              <a:rPr lang="en-US" sz="1100" dirty="0" smtClean="0"/>
              <a:t>Operational </a:t>
            </a:r>
            <a:r>
              <a:rPr lang="en-US" sz="1100" dirty="0"/>
              <a:t>performance metrics, </a:t>
            </a:r>
            <a:r>
              <a:rPr lang="en-US" sz="1100" dirty="0" smtClean="0"/>
              <a:t>primarily </a:t>
            </a:r>
            <a:r>
              <a:rPr lang="en-US" sz="1100" dirty="0"/>
              <a:t>provide the organization with a way to rationalize </a:t>
            </a:r>
            <a:r>
              <a:rPr lang="en-US" sz="1100" dirty="0" smtClean="0"/>
              <a:t>investment, </a:t>
            </a:r>
            <a:r>
              <a:rPr lang="en-US" sz="1100" dirty="0"/>
              <a:t>but do not necessarily correlate to business strategy and business performance. </a:t>
            </a:r>
            <a:r>
              <a:rPr lang="en-US" sz="1100" dirty="0" smtClean="0"/>
              <a:t>Diversity Management </a:t>
            </a:r>
            <a:r>
              <a:rPr lang="en-US" sz="1100" dirty="0"/>
              <a:t>measures aligned with business outcomes assess things such as the value an organization provides to customers or the performance of an </a:t>
            </a:r>
            <a:r>
              <a:rPr lang="en-US" sz="1100" dirty="0" smtClean="0"/>
              <a:t>organization. </a:t>
            </a:r>
            <a:endParaRPr lang="en-US" sz="1100" dirty="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411C7A-9ACE-4110-AEC0-F44FDF853FE8}" type="slidenum">
              <a:rPr lang="en-US"/>
              <a:pPr fontAlgn="base">
                <a:spcBef>
                  <a:spcPct val="0"/>
                </a:spcBef>
                <a:spcAft>
                  <a:spcPct val="0"/>
                </a:spcAft>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defTabSz="966559">
              <a:defRPr/>
            </a:pPr>
            <a:r>
              <a:rPr lang="en-US" sz="1100" dirty="0"/>
              <a:t>Metrics to gauge </a:t>
            </a:r>
            <a:r>
              <a:rPr lang="en-US" sz="1100" dirty="0" smtClean="0"/>
              <a:t>Diversity</a:t>
            </a:r>
            <a:r>
              <a:rPr lang="en-US" sz="1100" baseline="0" dirty="0" smtClean="0"/>
              <a:t> </a:t>
            </a:r>
            <a:r>
              <a:rPr lang="en-US" sz="1100" dirty="0" smtClean="0"/>
              <a:t>Management </a:t>
            </a:r>
            <a:r>
              <a:rPr lang="en-US" sz="1100" dirty="0"/>
              <a:t>incorporation</a:t>
            </a:r>
          </a:p>
          <a:p>
            <a:pPr defTabSz="966559">
              <a:defRPr/>
            </a:pPr>
            <a:endParaRPr lang="en-US" sz="1100" dirty="0"/>
          </a:p>
          <a:p>
            <a:pPr defTabSz="966559">
              <a:defRPr/>
            </a:pPr>
            <a:r>
              <a:rPr lang="en-US" sz="1100" dirty="0"/>
              <a:t>SMART goals - Specific, Measurable, Achievable, Realistic and Time-limited.  Some tangible targets include:</a:t>
            </a:r>
          </a:p>
          <a:p>
            <a:pPr>
              <a:buFont typeface="Arial" pitchFamily="34" charset="0"/>
              <a:buChar char="•"/>
              <a:defRPr/>
            </a:pPr>
            <a:r>
              <a:rPr lang="en-US" sz="1100" dirty="0"/>
              <a:t>A single value (define the event… training, outreach, mentoring, etc.)</a:t>
            </a:r>
          </a:p>
          <a:p>
            <a:pPr>
              <a:buFont typeface="Arial" pitchFamily="34" charset="0"/>
              <a:buChar char="•"/>
              <a:defRPr/>
            </a:pPr>
            <a:r>
              <a:rPr lang="en-US" sz="1100" dirty="0"/>
              <a:t>An upper limit (should there be one… when is it </a:t>
            </a:r>
            <a:r>
              <a:rPr lang="en-US" sz="1100" dirty="0" smtClean="0"/>
              <a:t>too </a:t>
            </a:r>
            <a:r>
              <a:rPr lang="en-US" sz="1100" dirty="0"/>
              <a:t>much?)</a:t>
            </a:r>
          </a:p>
          <a:p>
            <a:pPr>
              <a:buFont typeface="Arial" pitchFamily="34" charset="0"/>
              <a:buChar char="•"/>
              <a:defRPr/>
            </a:pPr>
            <a:r>
              <a:rPr lang="en-US" sz="1100" dirty="0"/>
              <a:t>A lower limit (e.g. one diversity training course a year)</a:t>
            </a:r>
          </a:p>
          <a:p>
            <a:pPr>
              <a:buFont typeface="Arial" pitchFamily="34" charset="0"/>
              <a:buChar char="•"/>
              <a:defRPr/>
            </a:pPr>
            <a:r>
              <a:rPr lang="en-US" sz="1100" dirty="0"/>
              <a:t>A range of values (what weight should an “event” carry, should it be tied to historical behavior?)</a:t>
            </a:r>
          </a:p>
          <a:p>
            <a:pPr>
              <a:buFont typeface="Arial" pitchFamily="34" charset="0"/>
              <a:buChar char="•"/>
              <a:defRPr/>
            </a:pPr>
            <a:r>
              <a:rPr lang="en-US" sz="1100" dirty="0"/>
              <a:t>A percentage of a specific quantity/value (varies with level)</a:t>
            </a:r>
          </a:p>
          <a:p>
            <a:pPr>
              <a:buFont typeface="Arial" pitchFamily="34" charset="0"/>
              <a:buChar char="•"/>
              <a:defRPr/>
            </a:pPr>
            <a:r>
              <a:rPr lang="en-US" sz="1100" dirty="0"/>
              <a:t>A scheduled date by which a given task is to be completed, etc.</a:t>
            </a:r>
          </a:p>
          <a:p>
            <a:pPr defTabSz="966559">
              <a:defRPr/>
            </a:pPr>
            <a:endParaRPr lang="en-US" sz="1100" dirty="0"/>
          </a:p>
          <a:p>
            <a:pPr>
              <a:defRPr/>
            </a:pPr>
            <a:r>
              <a:rPr lang="en-US" sz="1100" dirty="0"/>
              <a:t>These goals should be acceptable, understood, meaningful and measurable. For instance, the measure “Training man-days” under the objective “Provide adequate employee training” under the “Learning and Growth” perspective is not very meaningful since the fulfillment of the target in man-days alone does not indicate the usefulness of training.  A suitable objective called “Maximize Training Effectiveness”, and a measurable </a:t>
            </a:r>
            <a:r>
              <a:rPr lang="en-US" sz="1100" dirty="0" smtClean="0"/>
              <a:t>Key Performance</a:t>
            </a:r>
            <a:r>
              <a:rPr lang="en-US" sz="1100" baseline="0" dirty="0" smtClean="0"/>
              <a:t> Indicator (</a:t>
            </a:r>
            <a:r>
              <a:rPr lang="en-US" sz="1100" dirty="0" smtClean="0"/>
              <a:t>KPI) </a:t>
            </a:r>
            <a:r>
              <a:rPr lang="en-US" sz="1100" dirty="0"/>
              <a:t>may be defined under this new objective. </a:t>
            </a:r>
            <a:r>
              <a:rPr lang="en-US" sz="1100" dirty="0" smtClean="0"/>
              <a:t>Key Performance Indicators (KPI) are utilized in the private sector to evaluate hard to measure programs and activities, such as service, customer satisfaction, and leadership development. A </a:t>
            </a:r>
            <a:r>
              <a:rPr lang="en-US" sz="1100" dirty="0"/>
              <a:t>new KPI might, for instance, be called “Percentage of training programs put to practical use within three months after training”.</a:t>
            </a:r>
          </a:p>
          <a:p>
            <a:pPr>
              <a:defRPr/>
            </a:pPr>
            <a:endParaRPr lang="en-US" sz="1100" dirty="0"/>
          </a:p>
          <a:p>
            <a:pPr>
              <a:defRPr/>
            </a:pPr>
            <a:r>
              <a:rPr lang="en-US" sz="1100" dirty="0"/>
              <a:t>Achievement of the objectives of the local manager’s perspective are important in itself, but also as a sort of necessary condition for the achievement of objectives of the overall NWS perspectives. Thus the “lower” objectives need to be aligned with the “higher” ones.</a:t>
            </a:r>
          </a:p>
          <a:p>
            <a:pPr>
              <a:defRPr/>
            </a:pPr>
            <a:endParaRPr lang="en-US" sz="1100" dirty="0"/>
          </a:p>
          <a:p>
            <a:pPr>
              <a:defRPr/>
            </a:pPr>
            <a:r>
              <a:rPr lang="en-US" sz="1100" dirty="0"/>
              <a:t>Implement a performance prism/balanced scorecard focused on information relating to the implementation of diversity management.  This process takes 4 steps:</a:t>
            </a:r>
          </a:p>
          <a:p>
            <a:pPr marL="237134" indent="-237134">
              <a:buFont typeface="+mj-lt"/>
              <a:buAutoNum type="arabicPeriod"/>
              <a:defRPr/>
            </a:pPr>
            <a:r>
              <a:rPr lang="en-US" sz="1100" dirty="0"/>
              <a:t>Translating the vision into operational goals;</a:t>
            </a:r>
          </a:p>
          <a:p>
            <a:pPr marL="237134" indent="-237134">
              <a:buFont typeface="+mj-lt"/>
              <a:buAutoNum type="arabicPeriod"/>
              <a:defRPr/>
            </a:pPr>
            <a:r>
              <a:rPr lang="en-US" sz="1100" dirty="0"/>
              <a:t>Communicating the vision and link it to individual performance;</a:t>
            </a:r>
          </a:p>
          <a:p>
            <a:pPr marL="237134" indent="-237134">
              <a:buFont typeface="+mj-lt"/>
              <a:buAutoNum type="arabicPeriod"/>
              <a:defRPr/>
            </a:pPr>
            <a:r>
              <a:rPr lang="en-US" sz="1100" dirty="0"/>
              <a:t>Business planning; index setting</a:t>
            </a:r>
          </a:p>
          <a:p>
            <a:pPr marL="237134" indent="-237134">
              <a:buFont typeface="+mj-lt"/>
              <a:buAutoNum type="arabicPeriod"/>
              <a:defRPr/>
            </a:pPr>
            <a:r>
              <a:rPr lang="en-US" sz="1100" dirty="0"/>
              <a:t>Feedback and learning, and adjusting the strategy accordingly.</a:t>
            </a:r>
          </a:p>
          <a:p>
            <a:pPr>
              <a:defRPr/>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8AB77-0D94-4DEA-ADEC-631CEB53FD99}" type="slidenum">
              <a:rPr lang="en-US"/>
              <a:pPr fontAlgn="base">
                <a:spcBef>
                  <a:spcPct val="0"/>
                </a:spcBef>
                <a:spcAft>
                  <a:spcPct val="0"/>
                </a:spcAft>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NWS Diversity Management Marketing Team was developed during January 2009 by the NWS Office of Equal Opportunity and Diversity Management (OEODM) at the request of the NWS Deputy Director.  The purpose of the team was to develop a comprehensive diversity marketing implementation plan that would improve diversity management knowledge throughout the agency.  Customers of this plan include every NWS employee, contractors, SCEP/STEP students, and student volunteers.</a:t>
            </a: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4A830-4ECD-4E5C-96AF-217C248708F1}"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Listed are five sub-teams that were identified to implement the plan developed by the NWS Diversity Management Marketing Team.  The target date for teams to successfully implement their portion of the plan is FY10.</a:t>
            </a:r>
          </a:p>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482D5-D6C7-4C05-96C1-99102E2AF8F9}"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Helpful CONTACT INFORMATION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Diversity within an organization does not provide a direct benefit to an organization.  The organization must commit to managing the diversity of its workforce in order to channel the benefits of a diverse workforce into achieving the organization’s mission and goals.  Diversity Management can be a powerful tool for an organization when it is used to capture the problem-solving, decision-making, innovation and knowledge of its workforce</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80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Diversity within an organization does not provide a direct benefit to an organization.  The organization must commit to managing the diversity of its workforce in order to channel the benefits of a diverse workforce into achieving the organization’s mission and goals.  Diversity Management can be a powerful tool for an organization when it is used to capture the problem-solving, decision-making, innovation and knowledge of its workforce.</a:t>
            </a:r>
          </a:p>
          <a:p>
            <a:endParaRPr lang="en-US" dirty="0" smtClean="0"/>
          </a:p>
        </p:txBody>
      </p:sp>
      <p:sp>
        <p:nvSpPr>
          <p:cNvPr id="4" name="Slide Number Placeholder 3"/>
          <p:cNvSpPr>
            <a:spLocks noGrp="1"/>
          </p:cNvSpPr>
          <p:nvPr>
            <p:ph type="sldNum" sz="quarter" idx="5"/>
          </p:nvPr>
        </p:nvSpPr>
        <p:spPr/>
        <p:txBody>
          <a:bodyPr/>
          <a:lstStyle/>
          <a:p>
            <a:pPr>
              <a:defRPr/>
            </a:pPr>
            <a:fld id="{3F186AAB-9971-4912-94BB-34212D6F28D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duotone>
              <a:schemeClr val="accent2">
                <a:shade val="45000"/>
                <a:satMod val="135000"/>
              </a:schemeClr>
              <a:prstClr val="white"/>
            </a:duotone>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3962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411553"/>
            <a:ext cx="40386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duotone>
              <a:schemeClr val="accent2">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0772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9219" name="Text Placeholder 2"/>
          <p:cNvSpPr>
            <a:spLocks noGrp="1"/>
          </p:cNvSpPr>
          <p:nvPr>
            <p:ph type="body" idx="1"/>
          </p:nvPr>
        </p:nvSpPr>
        <p:spPr bwMode="auto">
          <a:xfrm>
            <a:off x="381000" y="1412875"/>
            <a:ext cx="80772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rot="16200000">
            <a:off x="2145268" y="4941332"/>
            <a:ext cx="738664" cy="2743200"/>
          </a:xfrm>
          <a:prstGeom prst="rect">
            <a:avLst/>
          </a:prstGeom>
          <a:noFill/>
        </p:spPr>
        <p:txBody>
          <a:bodyPr vert="vert" wrap="square">
            <a:spAutoFit/>
            <a:scene3d>
              <a:camera prst="orthographicFront">
                <a:rot lat="0" lon="20999984" rev="0"/>
              </a:camera>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solidFill>
                  <a:srgbClr val="FF0000"/>
                </a:solidFill>
                <a:effectLst>
                  <a:outerShdw blurRad="76200" dist="50800" dir="5400000" algn="tl" rotWithShape="0">
                    <a:srgbClr val="000000">
                      <a:alpha val="65000"/>
                    </a:srgbClr>
                  </a:outerShdw>
                </a:effectLst>
                <a:latin typeface="+mn-lt"/>
              </a:rPr>
              <a:t>DIVERSITY</a:t>
            </a:r>
            <a:endParaRPr lang="en-US" sz="3600" b="1" spc="50" dirty="0">
              <a:ln w="11430"/>
              <a:solidFill>
                <a:srgbClr val="FF0000"/>
              </a:solidFill>
              <a:effectLst>
                <a:outerShdw blurRad="76200" dist="50800" dir="5400000" algn="tl" rotWithShape="0">
                  <a:srgbClr val="000000">
                    <a:alpha val="65000"/>
                  </a:srgbClr>
                </a:outerShdw>
              </a:effectLst>
              <a:latin typeface="+mn-lt"/>
            </a:endParaRPr>
          </a:p>
        </p:txBody>
      </p:sp>
      <p:pic>
        <p:nvPicPr>
          <p:cNvPr id="18" name="Picture 17" descr="nwsdiv.JPG"/>
          <p:cNvPicPr>
            <a:picLocks noChangeAspect="1"/>
          </p:cNvPicPr>
          <p:nvPr/>
        </p:nvPicPr>
        <p:blipFill>
          <a:blip r:embed="rId11" cstate="print"/>
          <a:srcRect l="7113" t="4431"/>
          <a:stretch>
            <a:fillRect/>
          </a:stretch>
        </p:blipFill>
        <p:spPr>
          <a:xfrm>
            <a:off x="0" y="5715000"/>
            <a:ext cx="1136692" cy="1143000"/>
          </a:xfrm>
          <a:prstGeom prst="ellipse">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xStyles>
    <p:titleStyle>
      <a:lvl1pPr algn="l" defTabSz="912813" rtl="0" eaLnBrk="0" fontAlgn="base" hangingPunct="0">
        <a:lnSpc>
          <a:spcPct val="90000"/>
        </a:lnSpc>
        <a:spcBef>
          <a:spcPct val="0"/>
        </a:spcBef>
        <a:spcAft>
          <a:spcPct val="0"/>
        </a:spcAft>
        <a:defRPr lang="en-US" sz="48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 Id="rId9" Type="http://schemas.openxmlformats.org/officeDocument/2006/relationships/image" Target="../media/image77.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hyperlink" Target="mailto:Cheryl.Latif@noaa.gov" TargetMode="External"/><Relationship Id="rId13" Type="http://schemas.openxmlformats.org/officeDocument/2006/relationships/hyperlink" Target="mailto:Kimberly.Montgomery@noaa.gov" TargetMode="External"/><Relationship Id="rId3" Type="http://schemas.openxmlformats.org/officeDocument/2006/relationships/hyperlink" Target="mailto:Charly.Wells@noaa.gov" TargetMode="External"/><Relationship Id="rId7" Type="http://schemas.openxmlformats.org/officeDocument/2006/relationships/hyperlink" Target="mailto:Lames.Su@noaa.gov" TargetMode="External"/><Relationship Id="rId12" Type="http://schemas.openxmlformats.org/officeDocument/2006/relationships/hyperlink" Target="mailto:Edward.Young@noaa.gov"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hyperlink" Target="mailto:Patricia.Taylor@noaa.gov" TargetMode="External"/><Relationship Id="rId11" Type="http://schemas.openxmlformats.org/officeDocument/2006/relationships/hyperlink" Target="mailto:Marie.Hoffpauer@noaa.gov" TargetMode="External"/><Relationship Id="rId5" Type="http://schemas.openxmlformats.org/officeDocument/2006/relationships/hyperlink" Target="mailto:Sabrina.Cook@noaa.gov" TargetMode="External"/><Relationship Id="rId10" Type="http://schemas.openxmlformats.org/officeDocument/2006/relationships/hyperlink" Target="mailto:Diane.McArthur@noaa.gov" TargetMode="External"/><Relationship Id="rId4" Type="http://schemas.openxmlformats.org/officeDocument/2006/relationships/hyperlink" Target="mailto:Hope.Hasberry@noaa.gov" TargetMode="External"/><Relationship Id="rId9" Type="http://schemas.openxmlformats.org/officeDocument/2006/relationships/hyperlink" Target="mailto:Gena.Morrison@noaa.gov"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aarp.org/"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diversityworking.com/employerZone"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6438"/>
            <a:ext cx="8077200" cy="665162"/>
          </a:xfrm>
        </p:spPr>
        <p:txBody>
          <a:bodyPr/>
          <a:lstStyle/>
          <a:p>
            <a:pPr algn="ctr"/>
            <a:r>
              <a:rPr lang="en-US" dirty="0" smtClean="0"/>
              <a:t>National Weather Service</a:t>
            </a:r>
            <a:br>
              <a:rPr lang="en-US" dirty="0" smtClean="0"/>
            </a:br>
            <a:r>
              <a:rPr lang="en-US" dirty="0" smtClean="0"/>
              <a:t>Diversity Management</a:t>
            </a:r>
            <a:endParaRPr lang="en-US" dirty="0"/>
          </a:p>
        </p:txBody>
      </p:sp>
      <p:sp>
        <p:nvSpPr>
          <p:cNvPr id="3" name="Subtitle 2"/>
          <p:cNvSpPr>
            <a:spLocks noGrp="1"/>
          </p:cNvSpPr>
          <p:nvPr>
            <p:ph type="body" sz="quarter" idx="10"/>
          </p:nvPr>
        </p:nvSpPr>
        <p:spPr>
          <a:xfrm>
            <a:off x="381000" y="2605207"/>
            <a:ext cx="8077200" cy="1495794"/>
          </a:xfrm>
        </p:spPr>
        <p:txBody>
          <a:bodyPr/>
          <a:lstStyle/>
          <a:p>
            <a:pPr algn="ctr">
              <a:buNone/>
            </a:pPr>
            <a:r>
              <a:rPr lang="en-US" sz="5400" b="1" dirty="0" smtClean="0"/>
              <a:t>Utilizing our differences to change the future!</a:t>
            </a:r>
            <a:endParaRPr lang="en-US" sz="54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30188"/>
            <a:ext cx="8077200" cy="1218795"/>
          </a:xfrm>
        </p:spPr>
        <p:txBody>
          <a:bodyPr/>
          <a:lstStyle/>
          <a:p>
            <a:r>
              <a:rPr lang="en-US" sz="4400" b="1" dirty="0" smtClean="0"/>
              <a:t>Diversity Management, EEO, and Affirmative Employment</a:t>
            </a:r>
            <a:endParaRPr lang="en-US" sz="4400" dirty="0" smtClean="0"/>
          </a:p>
        </p:txBody>
      </p:sp>
      <p:sp>
        <p:nvSpPr>
          <p:cNvPr id="3" name="Subtitle 2"/>
          <p:cNvSpPr>
            <a:spLocks noGrp="1"/>
          </p:cNvSpPr>
          <p:nvPr>
            <p:ph type="subTitle" idx="4294967295"/>
          </p:nvPr>
        </p:nvSpPr>
        <p:spPr>
          <a:xfrm>
            <a:off x="3429000" y="1905000"/>
            <a:ext cx="5715000" cy="4419600"/>
          </a:xfrm>
        </p:spPr>
        <p:txBody>
          <a:bodyPr rtlCol="0">
            <a:normAutofit/>
          </a:bodyPr>
          <a:lstStyle/>
          <a:p>
            <a:pPr algn="l" fontAlgn="auto">
              <a:spcAft>
                <a:spcPts val="0"/>
              </a:spcAft>
              <a:defRPr/>
            </a:pPr>
            <a:r>
              <a:rPr lang="en-US" dirty="0" smtClean="0"/>
              <a:t>Diversity Management </a:t>
            </a:r>
          </a:p>
          <a:p>
            <a:pPr lvl="1" algn="l" fontAlgn="auto">
              <a:spcAft>
                <a:spcPts val="0"/>
              </a:spcAft>
              <a:defRPr/>
            </a:pPr>
            <a:r>
              <a:rPr lang="en-US" sz="2400" dirty="0" smtClean="0"/>
              <a:t>creating a culture where employees can reach full potential</a:t>
            </a:r>
          </a:p>
          <a:p>
            <a:pPr algn="l" fontAlgn="auto">
              <a:spcAft>
                <a:spcPts val="0"/>
              </a:spcAft>
              <a:defRPr/>
            </a:pPr>
            <a:r>
              <a:rPr lang="en-US" dirty="0" smtClean="0"/>
              <a:t> EEO </a:t>
            </a:r>
          </a:p>
          <a:p>
            <a:pPr lvl="1" algn="l" fontAlgn="auto">
              <a:spcAft>
                <a:spcPts val="0"/>
              </a:spcAft>
              <a:defRPr/>
            </a:pPr>
            <a:r>
              <a:rPr lang="en-US" sz="2400" dirty="0" smtClean="0"/>
              <a:t>legal compliance</a:t>
            </a:r>
          </a:p>
          <a:p>
            <a:pPr algn="l" fontAlgn="auto">
              <a:spcAft>
                <a:spcPts val="0"/>
              </a:spcAft>
              <a:defRPr/>
            </a:pPr>
            <a:r>
              <a:rPr lang="en-US" dirty="0" smtClean="0"/>
              <a:t>Affirmative Employment </a:t>
            </a:r>
          </a:p>
          <a:p>
            <a:pPr marL="803275" lvl="3" fontAlgn="auto">
              <a:spcAft>
                <a:spcPts val="0"/>
              </a:spcAft>
              <a:defRPr/>
            </a:pPr>
            <a:r>
              <a:rPr lang="en-US" dirty="0" smtClean="0"/>
              <a:t>agency plans designed to improve the employment prospects for identified protected groups through specific practices.</a:t>
            </a:r>
            <a:endParaRPr lang="en-US" dirty="0"/>
          </a:p>
        </p:txBody>
      </p:sp>
      <p:pic>
        <p:nvPicPr>
          <p:cNvPr id="7172" name="Picture 4" descr="sean-goat-fun-photo.jpg"/>
          <p:cNvPicPr>
            <a:picLocks noChangeAspect="1"/>
          </p:cNvPicPr>
          <p:nvPr/>
        </p:nvPicPr>
        <p:blipFill>
          <a:blip r:embed="rId3" cstate="print"/>
          <a:srcRect/>
          <a:stretch>
            <a:fillRect/>
          </a:stretch>
        </p:blipFill>
        <p:spPr bwMode="auto">
          <a:xfrm>
            <a:off x="533400" y="1981200"/>
            <a:ext cx="2438400" cy="34798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8712200" cy="609398"/>
          </a:xfrm>
        </p:spPr>
        <p:txBody>
          <a:bodyPr/>
          <a:lstStyle/>
          <a:p>
            <a:pPr algn="ctr"/>
            <a:r>
              <a:rPr lang="en-US" sz="4400" b="1" dirty="0" smtClean="0"/>
              <a:t>The Diversity Management Connection</a:t>
            </a:r>
          </a:p>
        </p:txBody>
      </p:sp>
      <p:grpSp>
        <p:nvGrpSpPr>
          <p:cNvPr id="2" name="Group 30"/>
          <p:cNvGrpSpPr>
            <a:grpSpLocks/>
          </p:cNvGrpSpPr>
          <p:nvPr/>
        </p:nvGrpSpPr>
        <p:grpSpPr bwMode="auto">
          <a:xfrm>
            <a:off x="2362200" y="1752600"/>
            <a:ext cx="2895600" cy="2667000"/>
            <a:chOff x="2362200" y="1752600"/>
            <a:chExt cx="2895600" cy="2667000"/>
          </a:xfrm>
        </p:grpSpPr>
        <p:sp>
          <p:nvSpPr>
            <p:cNvPr id="8227" name="Oval 4"/>
            <p:cNvSpPr>
              <a:spLocks noChangeArrowheads="1"/>
            </p:cNvSpPr>
            <p:nvPr/>
          </p:nvSpPr>
          <p:spPr bwMode="auto">
            <a:xfrm>
              <a:off x="2362200" y="1752600"/>
              <a:ext cx="2895600" cy="2667000"/>
            </a:xfrm>
            <a:prstGeom prst="ellipse">
              <a:avLst/>
            </a:prstGeom>
            <a:solidFill>
              <a:srgbClr val="FFCC00">
                <a:alpha val="25098"/>
              </a:srgbClr>
            </a:solidFill>
            <a:ln w="9525">
              <a:solidFill>
                <a:schemeClr val="tx1"/>
              </a:solidFill>
              <a:miter lim="800000"/>
              <a:headEnd/>
              <a:tailEnd/>
            </a:ln>
          </p:spPr>
          <p:txBody>
            <a:bodyPr wrap="none" anchor="ctr"/>
            <a:lstStyle/>
            <a:p>
              <a:pPr algn="ctr"/>
              <a:endParaRPr lang="en-US">
                <a:latin typeface="Tahoma" pitchFamily="34" charset="0"/>
              </a:endParaRPr>
            </a:p>
          </p:txBody>
        </p:sp>
        <p:sp>
          <p:nvSpPr>
            <p:cNvPr id="8228" name="Text Box 6"/>
            <p:cNvSpPr txBox="1">
              <a:spLocks noChangeArrowheads="1"/>
            </p:cNvSpPr>
            <p:nvPr/>
          </p:nvSpPr>
          <p:spPr bwMode="auto">
            <a:xfrm>
              <a:off x="3352800" y="1828800"/>
              <a:ext cx="647934" cy="369332"/>
            </a:xfrm>
            <a:prstGeom prst="rect">
              <a:avLst/>
            </a:prstGeom>
            <a:noFill/>
            <a:ln w="9525">
              <a:noFill/>
              <a:miter lim="800000"/>
              <a:headEnd/>
              <a:tailEnd/>
            </a:ln>
          </p:spPr>
          <p:txBody>
            <a:bodyPr wrap="none">
              <a:spAutoFit/>
            </a:bodyPr>
            <a:lstStyle/>
            <a:p>
              <a:r>
                <a:rPr lang="en-US" b="1" dirty="0">
                  <a:solidFill>
                    <a:srgbClr val="3333CC"/>
                  </a:solidFill>
                  <a:latin typeface="Tahoma" pitchFamily="34" charset="0"/>
                </a:rPr>
                <a:t>EEO</a:t>
              </a:r>
            </a:p>
          </p:txBody>
        </p:sp>
      </p:grpSp>
      <p:grpSp>
        <p:nvGrpSpPr>
          <p:cNvPr id="3" name="Group 31"/>
          <p:cNvGrpSpPr>
            <a:grpSpLocks/>
          </p:cNvGrpSpPr>
          <p:nvPr/>
        </p:nvGrpSpPr>
        <p:grpSpPr bwMode="auto">
          <a:xfrm>
            <a:off x="2362200" y="2667000"/>
            <a:ext cx="2819400" cy="2667000"/>
            <a:chOff x="2362200" y="2286000"/>
            <a:chExt cx="2895600" cy="2667000"/>
          </a:xfrm>
        </p:grpSpPr>
        <p:sp>
          <p:nvSpPr>
            <p:cNvPr id="8225" name="Oval 3"/>
            <p:cNvSpPr>
              <a:spLocks noChangeArrowheads="1"/>
            </p:cNvSpPr>
            <p:nvPr/>
          </p:nvSpPr>
          <p:spPr bwMode="auto">
            <a:xfrm>
              <a:off x="2362200" y="2286000"/>
              <a:ext cx="2895600" cy="2667000"/>
            </a:xfrm>
            <a:prstGeom prst="ellipse">
              <a:avLst/>
            </a:prstGeom>
            <a:solidFill>
              <a:srgbClr val="99FF66">
                <a:alpha val="25098"/>
              </a:srgbClr>
            </a:solidFill>
            <a:ln w="9525">
              <a:solidFill>
                <a:schemeClr val="tx1"/>
              </a:solidFill>
              <a:miter lim="800000"/>
              <a:headEnd/>
              <a:tailEnd/>
            </a:ln>
          </p:spPr>
          <p:txBody>
            <a:bodyPr wrap="none" anchor="ctr"/>
            <a:lstStyle/>
            <a:p>
              <a:pPr algn="ctr"/>
              <a:endParaRPr lang="en-US">
                <a:latin typeface="Tahoma" pitchFamily="34" charset="0"/>
              </a:endParaRPr>
            </a:p>
          </p:txBody>
        </p:sp>
        <p:sp>
          <p:nvSpPr>
            <p:cNvPr id="8226" name="Text Box 7"/>
            <p:cNvSpPr txBox="1">
              <a:spLocks noChangeArrowheads="1"/>
            </p:cNvSpPr>
            <p:nvPr/>
          </p:nvSpPr>
          <p:spPr bwMode="auto">
            <a:xfrm>
              <a:off x="2896348" y="4038600"/>
              <a:ext cx="1859164" cy="830997"/>
            </a:xfrm>
            <a:prstGeom prst="rect">
              <a:avLst/>
            </a:prstGeom>
            <a:noFill/>
            <a:ln w="9525">
              <a:noFill/>
              <a:miter lim="800000"/>
              <a:headEnd/>
              <a:tailEnd/>
            </a:ln>
          </p:spPr>
          <p:txBody>
            <a:bodyPr wrap="none">
              <a:spAutoFit/>
            </a:bodyPr>
            <a:lstStyle/>
            <a:p>
              <a:pPr algn="ctr"/>
              <a:r>
                <a:rPr lang="en-US" sz="2400" b="1" dirty="0">
                  <a:solidFill>
                    <a:srgbClr val="3333CC"/>
                  </a:solidFill>
                </a:rPr>
                <a:t>Affirmative</a:t>
              </a:r>
            </a:p>
            <a:p>
              <a:pPr algn="ctr"/>
              <a:r>
                <a:rPr lang="en-US" sz="2400" b="1" dirty="0" smtClean="0">
                  <a:solidFill>
                    <a:srgbClr val="3333CC"/>
                  </a:solidFill>
                </a:rPr>
                <a:t>Employment</a:t>
              </a:r>
              <a:endParaRPr lang="en-US" sz="2400" b="1" dirty="0">
                <a:solidFill>
                  <a:srgbClr val="3333CC"/>
                </a:solidFill>
              </a:endParaRPr>
            </a:p>
          </p:txBody>
        </p:sp>
      </p:grpSp>
      <p:sp>
        <p:nvSpPr>
          <p:cNvPr id="29704" name="Text Box 8"/>
          <p:cNvSpPr txBox="1">
            <a:spLocks noChangeArrowheads="1"/>
          </p:cNvSpPr>
          <p:nvPr/>
        </p:nvSpPr>
        <p:spPr bwMode="auto">
          <a:xfrm>
            <a:off x="2971800" y="2819400"/>
            <a:ext cx="1693541" cy="156966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400" b="1" dirty="0">
                <a:solidFill>
                  <a:schemeClr val="tx2">
                    <a:lumMod val="60000"/>
                    <a:lumOff val="40000"/>
                  </a:schemeClr>
                </a:solidFill>
              </a:rPr>
              <a:t>Civil Rights</a:t>
            </a:r>
          </a:p>
          <a:p>
            <a:pPr algn="ctr" fontAlgn="auto">
              <a:spcBef>
                <a:spcPts val="0"/>
              </a:spcBef>
              <a:spcAft>
                <a:spcPts val="0"/>
              </a:spcAft>
              <a:defRPr/>
            </a:pPr>
            <a:r>
              <a:rPr lang="en-US" sz="2400" b="1" dirty="0">
                <a:solidFill>
                  <a:schemeClr val="tx2">
                    <a:lumMod val="60000"/>
                    <a:lumOff val="40000"/>
                  </a:schemeClr>
                </a:solidFill>
              </a:rPr>
              <a:t>Act &amp; </a:t>
            </a:r>
          </a:p>
          <a:p>
            <a:pPr algn="ctr" fontAlgn="auto">
              <a:spcBef>
                <a:spcPts val="0"/>
              </a:spcBef>
              <a:spcAft>
                <a:spcPts val="0"/>
              </a:spcAft>
              <a:defRPr/>
            </a:pPr>
            <a:r>
              <a:rPr lang="en-US" sz="2400" b="1" dirty="0">
                <a:solidFill>
                  <a:schemeClr val="tx2">
                    <a:lumMod val="60000"/>
                    <a:lumOff val="40000"/>
                  </a:schemeClr>
                </a:solidFill>
              </a:rPr>
              <a:t>Subsequent</a:t>
            </a:r>
          </a:p>
          <a:p>
            <a:pPr algn="ctr" fontAlgn="auto">
              <a:spcBef>
                <a:spcPts val="0"/>
              </a:spcBef>
              <a:spcAft>
                <a:spcPts val="0"/>
              </a:spcAft>
              <a:defRPr/>
            </a:pPr>
            <a:r>
              <a:rPr lang="en-US" sz="2400" b="1" dirty="0">
                <a:solidFill>
                  <a:schemeClr val="tx2">
                    <a:lumMod val="60000"/>
                    <a:lumOff val="40000"/>
                  </a:schemeClr>
                </a:solidFill>
              </a:rPr>
              <a:t>Legislation</a:t>
            </a:r>
          </a:p>
        </p:txBody>
      </p:sp>
      <p:grpSp>
        <p:nvGrpSpPr>
          <p:cNvPr id="4" name="Group 32"/>
          <p:cNvGrpSpPr>
            <a:grpSpLocks/>
          </p:cNvGrpSpPr>
          <p:nvPr/>
        </p:nvGrpSpPr>
        <p:grpSpPr bwMode="auto">
          <a:xfrm>
            <a:off x="4953000" y="1981200"/>
            <a:ext cx="2895600" cy="2667000"/>
            <a:chOff x="4724400" y="1981200"/>
            <a:chExt cx="2895600" cy="2667000"/>
          </a:xfrm>
        </p:grpSpPr>
        <p:sp>
          <p:nvSpPr>
            <p:cNvPr id="29701" name="Oval 5"/>
            <p:cNvSpPr>
              <a:spLocks noChangeArrowheads="1"/>
            </p:cNvSpPr>
            <p:nvPr/>
          </p:nvSpPr>
          <p:spPr bwMode="auto">
            <a:xfrm>
              <a:off x="4724400" y="1981200"/>
              <a:ext cx="2895600" cy="2667000"/>
            </a:xfrm>
            <a:prstGeom prst="ellipse">
              <a:avLst/>
            </a:prstGeom>
            <a:solidFill>
              <a:schemeClr val="tx2">
                <a:lumMod val="60000"/>
                <a:lumOff val="40000"/>
                <a:alpha val="24000"/>
              </a:schemeClr>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latin typeface="Tahoma" pitchFamily="34" charset="0"/>
              </a:endParaRPr>
            </a:p>
          </p:txBody>
        </p:sp>
        <p:sp>
          <p:nvSpPr>
            <p:cNvPr id="8224" name="Text Box 9"/>
            <p:cNvSpPr txBox="1">
              <a:spLocks noChangeArrowheads="1"/>
            </p:cNvSpPr>
            <p:nvPr/>
          </p:nvSpPr>
          <p:spPr bwMode="auto">
            <a:xfrm>
              <a:off x="5372100" y="2933700"/>
              <a:ext cx="1896866" cy="830997"/>
            </a:xfrm>
            <a:prstGeom prst="rect">
              <a:avLst/>
            </a:prstGeom>
            <a:noFill/>
            <a:ln w="9525">
              <a:noFill/>
              <a:miter lim="800000"/>
              <a:headEnd/>
              <a:tailEnd/>
            </a:ln>
          </p:spPr>
          <p:txBody>
            <a:bodyPr wrap="none">
              <a:spAutoFit/>
            </a:bodyPr>
            <a:lstStyle/>
            <a:p>
              <a:r>
                <a:rPr lang="en-US" sz="2400" b="1" dirty="0">
                  <a:solidFill>
                    <a:srgbClr val="3333CC"/>
                  </a:solidFill>
                </a:rPr>
                <a:t>Diversity</a:t>
              </a:r>
            </a:p>
            <a:p>
              <a:r>
                <a:rPr lang="en-US" sz="2400" b="1" dirty="0">
                  <a:solidFill>
                    <a:srgbClr val="3333CC"/>
                  </a:solidFill>
                </a:rPr>
                <a:t>Management</a:t>
              </a:r>
            </a:p>
          </p:txBody>
        </p:sp>
      </p:grpSp>
      <p:grpSp>
        <p:nvGrpSpPr>
          <p:cNvPr id="5" name="Group 34"/>
          <p:cNvGrpSpPr>
            <a:grpSpLocks/>
          </p:cNvGrpSpPr>
          <p:nvPr/>
        </p:nvGrpSpPr>
        <p:grpSpPr bwMode="auto">
          <a:xfrm>
            <a:off x="685800" y="3733800"/>
            <a:ext cx="2356735" cy="1604665"/>
            <a:chOff x="685800" y="3733799"/>
            <a:chExt cx="2355883" cy="1604075"/>
          </a:xfrm>
        </p:grpSpPr>
        <p:sp>
          <p:nvSpPr>
            <p:cNvPr id="29706" name="Text Box 10"/>
            <p:cNvSpPr txBox="1">
              <a:spLocks noChangeArrowheads="1"/>
            </p:cNvSpPr>
            <p:nvPr/>
          </p:nvSpPr>
          <p:spPr bwMode="auto">
            <a:xfrm>
              <a:off x="761972" y="4267003"/>
              <a:ext cx="1759782" cy="46149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4">
                      <a:lumMod val="40000"/>
                      <a:lumOff val="60000"/>
                    </a:schemeClr>
                  </a:solidFill>
                </a:rPr>
                <a:t>Action</a:t>
              </a:r>
              <a:r>
                <a:rPr lang="en-US" sz="2400" dirty="0">
                  <a:solidFill>
                    <a:schemeClr val="accent4">
                      <a:lumMod val="40000"/>
                      <a:lumOff val="60000"/>
                    </a:schemeClr>
                  </a:solidFill>
                </a:rPr>
                <a:t> </a:t>
              </a:r>
              <a:r>
                <a:rPr lang="en-US" sz="2400" b="1" dirty="0">
                  <a:solidFill>
                    <a:schemeClr val="accent4">
                      <a:lumMod val="40000"/>
                      <a:lumOff val="60000"/>
                    </a:schemeClr>
                  </a:solidFill>
                </a:rPr>
                <a:t>Plans</a:t>
              </a:r>
            </a:p>
          </p:txBody>
        </p:sp>
        <p:sp>
          <p:nvSpPr>
            <p:cNvPr id="29707" name="Text Box 11"/>
            <p:cNvSpPr txBox="1">
              <a:spLocks noChangeArrowheads="1"/>
            </p:cNvSpPr>
            <p:nvPr/>
          </p:nvSpPr>
          <p:spPr bwMode="auto">
            <a:xfrm>
              <a:off x="1142835" y="3733799"/>
              <a:ext cx="896075" cy="46149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4">
                      <a:lumMod val="40000"/>
                      <a:lumOff val="60000"/>
                    </a:schemeClr>
                  </a:solidFill>
                </a:rPr>
                <a:t>Goals</a:t>
              </a:r>
            </a:p>
          </p:txBody>
        </p:sp>
        <p:sp>
          <p:nvSpPr>
            <p:cNvPr id="29708" name="Text Box 12"/>
            <p:cNvSpPr txBox="1">
              <a:spLocks noChangeArrowheads="1"/>
            </p:cNvSpPr>
            <p:nvPr/>
          </p:nvSpPr>
          <p:spPr bwMode="auto">
            <a:xfrm>
              <a:off x="685800" y="4876379"/>
              <a:ext cx="2355883" cy="46149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4">
                      <a:lumMod val="40000"/>
                      <a:lumOff val="60000"/>
                    </a:schemeClr>
                  </a:solidFill>
                </a:rPr>
                <a:t>Special</a:t>
              </a:r>
              <a:r>
                <a:rPr lang="en-US" sz="2400" dirty="0">
                  <a:solidFill>
                    <a:schemeClr val="accent4">
                      <a:lumMod val="40000"/>
                      <a:lumOff val="60000"/>
                    </a:schemeClr>
                  </a:solidFill>
                </a:rPr>
                <a:t> </a:t>
              </a:r>
              <a:r>
                <a:rPr lang="en-US" sz="2400" b="1" dirty="0">
                  <a:solidFill>
                    <a:schemeClr val="accent4">
                      <a:lumMod val="40000"/>
                      <a:lumOff val="60000"/>
                    </a:schemeClr>
                  </a:solidFill>
                </a:rPr>
                <a:t>Emphasis</a:t>
              </a:r>
            </a:p>
          </p:txBody>
        </p:sp>
      </p:grpSp>
      <p:grpSp>
        <p:nvGrpSpPr>
          <p:cNvPr id="6" name="Group 33"/>
          <p:cNvGrpSpPr>
            <a:grpSpLocks/>
          </p:cNvGrpSpPr>
          <p:nvPr/>
        </p:nvGrpSpPr>
        <p:grpSpPr bwMode="auto">
          <a:xfrm>
            <a:off x="0" y="1371600"/>
            <a:ext cx="3338267" cy="1528465"/>
            <a:chOff x="0" y="1371600"/>
            <a:chExt cx="3337546" cy="1527873"/>
          </a:xfrm>
        </p:grpSpPr>
        <p:sp>
          <p:nvSpPr>
            <p:cNvPr id="29709" name="Text Box 13"/>
            <p:cNvSpPr txBox="1">
              <a:spLocks noChangeArrowheads="1"/>
            </p:cNvSpPr>
            <p:nvPr/>
          </p:nvSpPr>
          <p:spPr bwMode="auto">
            <a:xfrm>
              <a:off x="1295120" y="1371600"/>
              <a:ext cx="2042426" cy="4614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3">
                      <a:lumMod val="60000"/>
                      <a:lumOff val="40000"/>
                    </a:schemeClr>
                  </a:solidFill>
                </a:rPr>
                <a:t>Discrimination</a:t>
              </a:r>
            </a:p>
          </p:txBody>
        </p:sp>
        <p:sp>
          <p:nvSpPr>
            <p:cNvPr id="29710" name="Text Box 14"/>
            <p:cNvSpPr txBox="1">
              <a:spLocks noChangeArrowheads="1"/>
            </p:cNvSpPr>
            <p:nvPr/>
          </p:nvSpPr>
          <p:spPr bwMode="auto">
            <a:xfrm>
              <a:off x="990386" y="1904794"/>
              <a:ext cx="1624133" cy="4614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3">
                      <a:lumMod val="60000"/>
                      <a:lumOff val="40000"/>
                    </a:schemeClr>
                  </a:solidFill>
                </a:rPr>
                <a:t>Complaints</a:t>
              </a:r>
            </a:p>
          </p:txBody>
        </p:sp>
        <p:sp>
          <p:nvSpPr>
            <p:cNvPr id="29711" name="Text Box 15"/>
            <p:cNvSpPr txBox="1">
              <a:spLocks noChangeArrowheads="1"/>
            </p:cNvSpPr>
            <p:nvPr/>
          </p:nvSpPr>
          <p:spPr bwMode="auto">
            <a:xfrm>
              <a:off x="0" y="2437987"/>
              <a:ext cx="2416550" cy="4614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3">
                      <a:lumMod val="60000"/>
                      <a:lumOff val="40000"/>
                    </a:schemeClr>
                  </a:solidFill>
                </a:rPr>
                <a:t>Protected Groups</a:t>
              </a:r>
            </a:p>
          </p:txBody>
        </p:sp>
      </p:grpSp>
      <p:grpSp>
        <p:nvGrpSpPr>
          <p:cNvPr id="7" name="Group 38"/>
          <p:cNvGrpSpPr>
            <a:grpSpLocks/>
          </p:cNvGrpSpPr>
          <p:nvPr/>
        </p:nvGrpSpPr>
        <p:grpSpPr bwMode="auto">
          <a:xfrm>
            <a:off x="7391398" y="3048002"/>
            <a:ext cx="1699959" cy="461665"/>
            <a:chOff x="7391400" y="3048001"/>
            <a:chExt cx="1699553" cy="460971"/>
          </a:xfrm>
        </p:grpSpPr>
        <p:sp>
          <p:nvSpPr>
            <p:cNvPr id="29724" name="Text Box 28"/>
            <p:cNvSpPr txBox="1">
              <a:spLocks noChangeArrowheads="1"/>
            </p:cNvSpPr>
            <p:nvPr/>
          </p:nvSpPr>
          <p:spPr bwMode="auto">
            <a:xfrm>
              <a:off x="7942131" y="3048001"/>
              <a:ext cx="1148822" cy="46097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FFFF00"/>
                  </a:solidFill>
                  <a:effectLst>
                    <a:outerShdw blurRad="50800" dist="50800" dir="5400000" algn="ctr" rotWithShape="0">
                      <a:schemeClr val="bg1">
                        <a:lumMod val="50000"/>
                      </a:schemeClr>
                    </a:outerShdw>
                  </a:effectLst>
                </a:rPr>
                <a:t>Process</a:t>
              </a:r>
            </a:p>
          </p:txBody>
        </p:sp>
        <p:sp>
          <p:nvSpPr>
            <p:cNvPr id="8216" name="Line 29"/>
            <p:cNvSpPr>
              <a:spLocks noChangeShapeType="1"/>
            </p:cNvSpPr>
            <p:nvPr/>
          </p:nvSpPr>
          <p:spPr bwMode="auto">
            <a:xfrm flipH="1">
              <a:off x="7391400" y="3276600"/>
              <a:ext cx="533400" cy="0"/>
            </a:xfrm>
            <a:prstGeom prst="line">
              <a:avLst/>
            </a:prstGeom>
            <a:noFill/>
            <a:ln w="9525">
              <a:solidFill>
                <a:schemeClr val="tx1"/>
              </a:solidFill>
              <a:miter lim="800000"/>
              <a:headEnd/>
              <a:tailEnd type="triangle" w="med" len="med"/>
            </a:ln>
          </p:spPr>
          <p:txBody>
            <a:bodyPr wrap="none"/>
            <a:lstStyle/>
            <a:p>
              <a:endParaRPr lang="en-US"/>
            </a:p>
          </p:txBody>
        </p:sp>
      </p:grpSp>
      <p:grpSp>
        <p:nvGrpSpPr>
          <p:cNvPr id="8" name="Group 36"/>
          <p:cNvGrpSpPr>
            <a:grpSpLocks/>
          </p:cNvGrpSpPr>
          <p:nvPr/>
        </p:nvGrpSpPr>
        <p:grpSpPr bwMode="auto">
          <a:xfrm>
            <a:off x="6461124" y="1219200"/>
            <a:ext cx="2594212" cy="1130748"/>
            <a:chOff x="6461125" y="1557338"/>
            <a:chExt cx="2593696" cy="973309"/>
          </a:xfrm>
        </p:grpSpPr>
        <p:sp>
          <p:nvSpPr>
            <p:cNvPr id="29720" name="Text Box 24"/>
            <p:cNvSpPr txBox="1">
              <a:spLocks noChangeArrowheads="1"/>
            </p:cNvSpPr>
            <p:nvPr/>
          </p:nvSpPr>
          <p:spPr bwMode="auto">
            <a:xfrm>
              <a:off x="6461125" y="1557338"/>
              <a:ext cx="2008933" cy="39738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t>Non-Statutory</a:t>
              </a:r>
            </a:p>
          </p:txBody>
        </p:sp>
        <p:sp>
          <p:nvSpPr>
            <p:cNvPr id="29730" name="Text Box 34"/>
            <p:cNvSpPr txBox="1">
              <a:spLocks noChangeArrowheads="1"/>
            </p:cNvSpPr>
            <p:nvPr/>
          </p:nvSpPr>
          <p:spPr bwMode="auto">
            <a:xfrm>
              <a:off x="7205515" y="2133262"/>
              <a:ext cx="1849306" cy="39738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t>Effectiveness</a:t>
              </a:r>
            </a:p>
          </p:txBody>
        </p:sp>
      </p:grpSp>
      <p:grpSp>
        <p:nvGrpSpPr>
          <p:cNvPr id="9" name="Group 37"/>
          <p:cNvGrpSpPr>
            <a:grpSpLocks/>
          </p:cNvGrpSpPr>
          <p:nvPr/>
        </p:nvGrpSpPr>
        <p:grpSpPr bwMode="auto">
          <a:xfrm>
            <a:off x="136525" y="3157541"/>
            <a:ext cx="2606675" cy="461666"/>
            <a:chOff x="136525" y="3157539"/>
            <a:chExt cx="2606675" cy="460973"/>
          </a:xfrm>
        </p:grpSpPr>
        <p:sp>
          <p:nvSpPr>
            <p:cNvPr id="29721" name="Text Box 25"/>
            <p:cNvSpPr txBox="1">
              <a:spLocks noChangeArrowheads="1"/>
            </p:cNvSpPr>
            <p:nvPr/>
          </p:nvSpPr>
          <p:spPr bwMode="auto">
            <a:xfrm>
              <a:off x="136525" y="3157539"/>
              <a:ext cx="2155911" cy="46097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FFFF00"/>
                  </a:solidFill>
                  <a:effectLst>
                    <a:outerShdw blurRad="50800" dist="50800" dir="5400000" algn="ctr" rotWithShape="0">
                      <a:schemeClr val="bg1">
                        <a:lumMod val="50000"/>
                      </a:schemeClr>
                    </a:outerShdw>
                  </a:effectLst>
                </a:rPr>
                <a:t>Programs/Laws</a:t>
              </a:r>
            </a:p>
          </p:txBody>
        </p:sp>
        <p:sp>
          <p:nvSpPr>
            <p:cNvPr id="8212" name="Line 35"/>
            <p:cNvSpPr>
              <a:spLocks noChangeShapeType="1"/>
            </p:cNvSpPr>
            <p:nvPr/>
          </p:nvSpPr>
          <p:spPr bwMode="auto">
            <a:xfrm>
              <a:off x="2209800" y="3352800"/>
              <a:ext cx="533400" cy="0"/>
            </a:xfrm>
            <a:prstGeom prst="line">
              <a:avLst/>
            </a:prstGeom>
            <a:noFill/>
            <a:ln w="9525">
              <a:solidFill>
                <a:schemeClr val="tx1"/>
              </a:solidFill>
              <a:miter lim="800000"/>
              <a:headEnd/>
              <a:tailEnd type="triangle" w="med" len="med"/>
            </a:ln>
          </p:spPr>
          <p:txBody>
            <a:bodyPr wrap="none"/>
            <a:lstStyle/>
            <a:p>
              <a:endParaRPr lang="en-US"/>
            </a:p>
          </p:txBody>
        </p:sp>
      </p:grpSp>
      <p:sp>
        <p:nvSpPr>
          <p:cNvPr id="29732" name="Text Box 36"/>
          <p:cNvSpPr txBox="1">
            <a:spLocks noChangeArrowheads="1"/>
          </p:cNvSpPr>
          <p:nvPr/>
        </p:nvSpPr>
        <p:spPr bwMode="auto">
          <a:xfrm>
            <a:off x="1143000" y="5486400"/>
            <a:ext cx="3124200" cy="492125"/>
          </a:xfrm>
          <a:prstGeom prst="rect">
            <a:avLst/>
          </a:prstGeom>
          <a:noFill/>
          <a:ln w="9525">
            <a:noFill/>
            <a:miter lim="800000"/>
            <a:headEnd/>
            <a:tailEnd/>
          </a:ln>
        </p:spPr>
        <p:txBody>
          <a:bodyPr>
            <a:spAutoFit/>
          </a:bodyPr>
          <a:lstStyle/>
          <a:p>
            <a:r>
              <a:rPr lang="en-US" sz="2600" b="1" dirty="0">
                <a:solidFill>
                  <a:schemeClr val="folHlink"/>
                </a:solidFill>
              </a:rPr>
              <a:t>Legal compliance</a:t>
            </a:r>
          </a:p>
        </p:txBody>
      </p:sp>
      <p:sp>
        <p:nvSpPr>
          <p:cNvPr id="29733" name="Text Box 37"/>
          <p:cNvSpPr txBox="1">
            <a:spLocks noChangeArrowheads="1"/>
          </p:cNvSpPr>
          <p:nvPr/>
        </p:nvSpPr>
        <p:spPr bwMode="auto">
          <a:xfrm>
            <a:off x="5257800" y="5562600"/>
            <a:ext cx="3581400" cy="892552"/>
          </a:xfrm>
          <a:prstGeom prst="rect">
            <a:avLst/>
          </a:prstGeom>
          <a:noFill/>
          <a:ln w="9525">
            <a:noFill/>
            <a:miter lim="800000"/>
            <a:headEnd/>
            <a:tailEnd/>
          </a:ln>
        </p:spPr>
        <p:txBody>
          <a:bodyPr>
            <a:spAutoFit/>
          </a:bodyPr>
          <a:lstStyle/>
          <a:p>
            <a:r>
              <a:rPr lang="en-US" sz="2600" b="1" dirty="0">
                <a:solidFill>
                  <a:schemeClr val="folHlink"/>
                </a:solidFill>
              </a:rPr>
              <a:t>Improve Productivity and Reduce Costs</a:t>
            </a:r>
          </a:p>
        </p:txBody>
      </p:sp>
      <p:grpSp>
        <p:nvGrpSpPr>
          <p:cNvPr id="10" name="Group 35"/>
          <p:cNvGrpSpPr>
            <a:grpSpLocks/>
          </p:cNvGrpSpPr>
          <p:nvPr/>
        </p:nvGrpSpPr>
        <p:grpSpPr bwMode="auto">
          <a:xfrm>
            <a:off x="6318250" y="3930650"/>
            <a:ext cx="2585323" cy="1571329"/>
            <a:chOff x="6248399" y="3843336"/>
            <a:chExt cx="2584933" cy="1570738"/>
          </a:xfrm>
        </p:grpSpPr>
        <p:sp>
          <p:nvSpPr>
            <p:cNvPr id="29726" name="Text Box 30"/>
            <p:cNvSpPr txBox="1">
              <a:spLocks noChangeArrowheads="1"/>
            </p:cNvSpPr>
            <p:nvPr/>
          </p:nvSpPr>
          <p:spPr bwMode="auto">
            <a:xfrm>
              <a:off x="6248399" y="4952583"/>
              <a:ext cx="2584933" cy="4614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6">
                      <a:lumMod val="75000"/>
                    </a:schemeClr>
                  </a:solidFill>
                </a:rPr>
                <a:t>Work</a:t>
              </a:r>
              <a:r>
                <a:rPr lang="en-US" sz="2400" dirty="0">
                  <a:solidFill>
                    <a:schemeClr val="accent6">
                      <a:lumMod val="75000"/>
                    </a:schemeClr>
                  </a:solidFill>
                </a:rPr>
                <a:t> </a:t>
              </a:r>
              <a:r>
                <a:rPr lang="en-US" sz="2400" b="1" dirty="0">
                  <a:solidFill>
                    <a:schemeClr val="accent6">
                      <a:lumMod val="75000"/>
                    </a:schemeClr>
                  </a:solidFill>
                </a:rPr>
                <a:t>Environment</a:t>
              </a:r>
            </a:p>
          </p:txBody>
        </p:sp>
        <p:sp>
          <p:nvSpPr>
            <p:cNvPr id="29729" name="Text Box 33"/>
            <p:cNvSpPr txBox="1">
              <a:spLocks noChangeArrowheads="1"/>
            </p:cNvSpPr>
            <p:nvPr/>
          </p:nvSpPr>
          <p:spPr bwMode="auto">
            <a:xfrm>
              <a:off x="7527731" y="3843336"/>
              <a:ext cx="1297275" cy="4614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accent6">
                      <a:lumMod val="75000"/>
                    </a:schemeClr>
                  </a:solidFill>
                </a:rPr>
                <a:t>Inclusive</a:t>
              </a:r>
            </a:p>
          </p:txBody>
        </p:sp>
        <p:sp>
          <p:nvSpPr>
            <p:cNvPr id="29734" name="Text Box 38"/>
            <p:cNvSpPr txBox="1">
              <a:spLocks noChangeArrowheads="1"/>
            </p:cNvSpPr>
            <p:nvPr/>
          </p:nvSpPr>
          <p:spPr bwMode="auto">
            <a:xfrm>
              <a:off x="7238850" y="4419382"/>
              <a:ext cx="1440755" cy="461491"/>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2400" b="1" dirty="0">
                  <a:solidFill>
                    <a:schemeClr val="accent6">
                      <a:lumMod val="75000"/>
                    </a:schemeClr>
                  </a:solidFill>
                </a:rPr>
                <a:t>Retention</a:t>
              </a:r>
            </a:p>
          </p:txBody>
        </p:sp>
      </p:grpSp>
      <p:sp>
        <p:nvSpPr>
          <p:cNvPr id="8207" name="Text Box 39"/>
          <p:cNvSpPr txBox="1">
            <a:spLocks noChangeArrowheads="1"/>
          </p:cNvSpPr>
          <p:nvPr/>
        </p:nvSpPr>
        <p:spPr bwMode="auto">
          <a:xfrm>
            <a:off x="0" y="44450"/>
            <a:ext cx="2133600" cy="336550"/>
          </a:xfrm>
          <a:prstGeom prst="rect">
            <a:avLst/>
          </a:prstGeom>
          <a:noFill/>
          <a:ln w="12700">
            <a:noFill/>
            <a:miter lim="800000"/>
            <a:headEnd type="none" w="sm" len="sm"/>
            <a:tailEnd type="none" w="sm" len="sm"/>
          </a:ln>
        </p:spPr>
        <p:txBody>
          <a:bodyPr>
            <a:spAutoFit/>
          </a:bodyPr>
          <a:lstStyle/>
          <a:p>
            <a:pPr>
              <a:spcBef>
                <a:spcPct val="50000"/>
              </a:spcBef>
            </a:pPr>
            <a:endParaRPr lang="en-US" sz="1600">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box(in)">
                                      <p:cBhvr>
                                        <p:cTn id="25" dur="500"/>
                                        <p:tgtEl>
                                          <p:spTgt spid="2970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amond(in)">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amond(in)">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amond(in)">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0" nodeType="clickEffect">
                                  <p:stCondLst>
                                    <p:cond delay="0"/>
                                  </p:stCondLst>
                                  <p:iterate type="lt">
                                    <p:tmPct val="0"/>
                                  </p:iterate>
                                  <p:childTnLst>
                                    <p:set>
                                      <p:cBhvr>
                                        <p:cTn id="59" dur="1" fill="hold">
                                          <p:stCondLst>
                                            <p:cond delay="0"/>
                                          </p:stCondLst>
                                        </p:cTn>
                                        <p:tgtEl>
                                          <p:spTgt spid="29732"/>
                                        </p:tgtEl>
                                        <p:attrNameLst>
                                          <p:attrName>style.visibility</p:attrName>
                                        </p:attrNameLst>
                                      </p:cBhvr>
                                      <p:to>
                                        <p:strVal val="visible"/>
                                      </p:to>
                                    </p:set>
                                    <p:anim calcmode="lin" valueType="num">
                                      <p:cBhvr additive="base">
                                        <p:cTn id="60" dur="1000" fill="hold"/>
                                        <p:tgtEl>
                                          <p:spTgt spid="29732"/>
                                        </p:tgtEl>
                                        <p:attrNameLst>
                                          <p:attrName>ppt_x</p:attrName>
                                        </p:attrNameLst>
                                      </p:cBhvr>
                                      <p:tavLst>
                                        <p:tav tm="0">
                                          <p:val>
                                            <p:strVal val="#ppt_x"/>
                                          </p:val>
                                        </p:tav>
                                        <p:tav tm="100000">
                                          <p:val>
                                            <p:strVal val="#ppt_x"/>
                                          </p:val>
                                        </p:tav>
                                      </p:tavLst>
                                    </p:anim>
                                    <p:anim calcmode="lin" valueType="num">
                                      <p:cBhvr additive="base">
                                        <p:cTn id="61" dur="1000" fill="hold"/>
                                        <p:tgtEl>
                                          <p:spTgt spid="2973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grpId="0" nodeType="clickEffect">
                                  <p:stCondLst>
                                    <p:cond delay="0"/>
                                  </p:stCondLst>
                                  <p:iterate type="lt">
                                    <p:tmPct val="0"/>
                                  </p:iterate>
                                  <p:childTnLst>
                                    <p:set>
                                      <p:cBhvr>
                                        <p:cTn id="65" dur="1" fill="hold">
                                          <p:stCondLst>
                                            <p:cond delay="0"/>
                                          </p:stCondLst>
                                        </p:cTn>
                                        <p:tgtEl>
                                          <p:spTgt spid="29733"/>
                                        </p:tgtEl>
                                        <p:attrNameLst>
                                          <p:attrName>style.visibility</p:attrName>
                                        </p:attrNameLst>
                                      </p:cBhvr>
                                      <p:to>
                                        <p:strVal val="visible"/>
                                      </p:to>
                                    </p:set>
                                    <p:anim calcmode="lin" valueType="num">
                                      <p:cBhvr additive="base">
                                        <p:cTn id="66" dur="1000" fill="hold"/>
                                        <p:tgtEl>
                                          <p:spTgt spid="29733"/>
                                        </p:tgtEl>
                                        <p:attrNameLst>
                                          <p:attrName>ppt_x</p:attrName>
                                        </p:attrNameLst>
                                      </p:cBhvr>
                                      <p:tavLst>
                                        <p:tav tm="0">
                                          <p:val>
                                            <p:strVal val="#ppt_x"/>
                                          </p:val>
                                        </p:tav>
                                        <p:tav tm="100000">
                                          <p:val>
                                            <p:strVal val="#ppt_x"/>
                                          </p:val>
                                        </p:tav>
                                      </p:tavLst>
                                    </p:anim>
                                    <p:anim calcmode="lin" valueType="num">
                                      <p:cBhvr additive="base">
                                        <p:cTn id="67" dur="1000" fill="hold"/>
                                        <p:tgtEl>
                                          <p:spTgt spid="29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32" grpId="0"/>
      <p:bldP spid="297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68362"/>
          </a:xfrm>
        </p:spPr>
        <p:txBody>
          <a:bodyPr>
            <a:noAutofit/>
          </a:bodyPr>
          <a:lstStyle/>
          <a:p>
            <a:pPr algn="l" eaLnBrk="1" fontAlgn="auto" hangingPunct="1">
              <a:spcAft>
                <a:spcPts val="0"/>
              </a:spcAft>
              <a:defRPr/>
            </a:pPr>
            <a:r>
              <a:rPr lang="en-US" sz="4000" dirty="0" smtClean="0"/>
              <a:t>NWS Business Case for Diversity Management</a:t>
            </a:r>
            <a:endParaRPr lang="en-US" sz="4000" dirty="0"/>
          </a:p>
        </p:txBody>
      </p:sp>
      <p:sp>
        <p:nvSpPr>
          <p:cNvPr id="5123" name="Content Placeholder 2"/>
          <p:cNvSpPr>
            <a:spLocks noGrp="1"/>
          </p:cNvSpPr>
          <p:nvPr>
            <p:ph idx="1"/>
          </p:nvPr>
        </p:nvSpPr>
        <p:spPr>
          <a:xfrm>
            <a:off x="381000" y="2209800"/>
            <a:ext cx="8382000" cy="1994392"/>
          </a:xfrm>
        </p:spPr>
        <p:txBody>
          <a:bodyPr/>
          <a:lstStyle/>
          <a:p>
            <a:pPr marL="120650" indent="15875" algn="ctr" eaLnBrk="1" hangingPunct="1">
              <a:buNone/>
              <a:defRPr/>
            </a:pPr>
            <a:r>
              <a:rPr lang="en-US" sz="3600" i="1" dirty="0" smtClean="0">
                <a:effectLst>
                  <a:outerShdw blurRad="38100" dist="38100" dir="2700000" algn="tl">
                    <a:srgbClr val="000000">
                      <a:alpha val="43137"/>
                    </a:srgbClr>
                  </a:outerShdw>
                </a:effectLst>
                <a:cs typeface="Arial" charset="0"/>
              </a:rPr>
              <a:t>“To educate the workforce on diversity management and infuse this knowledge throughout the </a:t>
            </a:r>
            <a:r>
              <a:rPr lang="en-US" sz="3600" i="1" dirty="0" smtClean="0">
                <a:effectLst>
                  <a:outerShdw blurRad="38100" dist="38100" dir="2700000" algn="tl">
                    <a:srgbClr val="000000">
                      <a:alpha val="43137"/>
                    </a:srgbClr>
                  </a:outerShdw>
                </a:effectLst>
                <a:cs typeface="Arial" charset="0"/>
              </a:rPr>
              <a:t>organization to achieve    </a:t>
            </a:r>
            <a:r>
              <a:rPr lang="en-US" sz="3600" i="1" dirty="0" smtClean="0">
                <a:effectLst>
                  <a:outerShdw blurRad="38100" dist="38100" dir="2700000" algn="tl">
                    <a:srgbClr val="000000">
                      <a:alpha val="43137"/>
                    </a:srgbClr>
                  </a:outerShdw>
                </a:effectLst>
                <a:cs typeface="Arial" charset="0"/>
              </a:rPr>
              <a:t>NWS mission and goals”</a:t>
            </a:r>
          </a:p>
        </p:txBody>
      </p:sp>
      <p:pic>
        <p:nvPicPr>
          <p:cNvPr id="5125" name="Picture 5"/>
          <p:cNvPicPr>
            <a:picLocks noChangeAspect="1" noChangeArrowheads="1"/>
          </p:cNvPicPr>
          <p:nvPr/>
        </p:nvPicPr>
        <p:blipFill>
          <a:blip r:embed="rId3" cstate="print"/>
          <a:srcRect/>
          <a:stretch>
            <a:fillRect/>
          </a:stretch>
        </p:blipFill>
        <p:spPr bwMode="auto">
          <a:xfrm>
            <a:off x="7133794" y="4206240"/>
            <a:ext cx="2010206" cy="265176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rot="1896897">
            <a:off x="1006748" y="5485517"/>
            <a:ext cx="1279525" cy="423862"/>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8931805">
            <a:off x="7332619" y="5481876"/>
            <a:ext cx="1279525" cy="423863"/>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ent Arrow 4"/>
          <p:cNvSpPr/>
          <p:nvPr/>
        </p:nvSpPr>
        <p:spPr>
          <a:xfrm rot="10800000">
            <a:off x="3276600" y="2362200"/>
            <a:ext cx="844550" cy="1885950"/>
          </a:xfrm>
          <a:prstGeom prst="ben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Bent Arrow 5"/>
          <p:cNvSpPr/>
          <p:nvPr/>
        </p:nvSpPr>
        <p:spPr>
          <a:xfrm rot="10800000" flipH="1">
            <a:off x="4953000" y="2362200"/>
            <a:ext cx="844550" cy="1885950"/>
          </a:xfrm>
          <a:prstGeom prst="bentArrow">
            <a:avLst>
              <a:gd name="adj1" fmla="val 25000"/>
              <a:gd name="adj2" fmla="val 25000"/>
              <a:gd name="adj3" fmla="val 25000"/>
              <a:gd name="adj4" fmla="val 4375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Flowchart: Alternate Process 3"/>
          <p:cNvSpPr/>
          <p:nvPr/>
        </p:nvSpPr>
        <p:spPr>
          <a:xfrm>
            <a:off x="304800" y="1447800"/>
            <a:ext cx="8610600" cy="89217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2"/>
                </a:solidFill>
                <a:effectLst>
                  <a:outerShdw blurRad="38100" dist="38100" dir="2700000" algn="tl">
                    <a:srgbClr val="000000">
                      <a:alpha val="43137"/>
                    </a:srgbClr>
                  </a:outerShdw>
                </a:effectLst>
              </a:rPr>
              <a:t>NWS Assistant </a:t>
            </a:r>
            <a:r>
              <a:rPr lang="en-US" b="1" dirty="0">
                <a:solidFill>
                  <a:schemeClr val="bg2"/>
                </a:solidFill>
                <a:effectLst>
                  <a:outerShdw blurRad="38100" dist="38100" dir="2700000" algn="tl">
                    <a:srgbClr val="000000">
                      <a:alpha val="43137"/>
                    </a:srgbClr>
                  </a:outerShdw>
                </a:effectLst>
              </a:rPr>
              <a:t>Administrator/ </a:t>
            </a:r>
            <a:r>
              <a:rPr lang="en-US" b="1" dirty="0" smtClean="0">
                <a:solidFill>
                  <a:schemeClr val="bg2"/>
                </a:solidFill>
                <a:effectLst>
                  <a:outerShdw blurRad="38100" dist="38100" dir="2700000" algn="tl">
                    <a:srgbClr val="000000">
                      <a:alpha val="43137"/>
                    </a:srgbClr>
                  </a:outerShdw>
                </a:effectLst>
              </a:rPr>
              <a:t>Deputy </a:t>
            </a:r>
            <a:r>
              <a:rPr lang="en-US" b="1" dirty="0">
                <a:solidFill>
                  <a:schemeClr val="bg2"/>
                </a:solidFill>
                <a:effectLst>
                  <a:outerShdw blurRad="38100" dist="38100" dir="2700000" algn="tl">
                    <a:srgbClr val="000000">
                      <a:alpha val="43137"/>
                    </a:srgbClr>
                  </a:outerShdw>
                </a:effectLst>
              </a:rPr>
              <a:t>Assistant Administrator </a:t>
            </a:r>
          </a:p>
          <a:p>
            <a:pPr fontAlgn="auto">
              <a:spcBef>
                <a:spcPts val="0"/>
              </a:spcBef>
              <a:spcAft>
                <a:spcPts val="0"/>
              </a:spcAft>
              <a:buFontTx/>
              <a:buChar char="•"/>
              <a:defRPr/>
            </a:pPr>
            <a:r>
              <a:rPr lang="en-US" sz="1400" dirty="0">
                <a:solidFill>
                  <a:srgbClr val="EEECE1">
                    <a:lumMod val="10000"/>
                  </a:srgbClr>
                </a:solidFill>
              </a:rPr>
              <a:t>Provide resources and visible support</a:t>
            </a:r>
          </a:p>
          <a:p>
            <a:pPr fontAlgn="auto">
              <a:spcBef>
                <a:spcPts val="0"/>
              </a:spcBef>
              <a:spcAft>
                <a:spcPts val="0"/>
              </a:spcAft>
              <a:buFontTx/>
              <a:buChar char="•"/>
              <a:defRPr/>
            </a:pPr>
            <a:r>
              <a:rPr lang="en-US" sz="1400" dirty="0">
                <a:solidFill>
                  <a:srgbClr val="EEECE1">
                    <a:lumMod val="10000"/>
                  </a:srgbClr>
                </a:solidFill>
              </a:rPr>
              <a:t>Ensure accountability</a:t>
            </a:r>
            <a:r>
              <a:rPr lang="en-US" sz="1400" b="1" dirty="0">
                <a:solidFill>
                  <a:srgbClr val="EEECE1">
                    <a:lumMod val="10000"/>
                  </a:srgbClr>
                </a:solidFill>
              </a:rPr>
              <a:t> </a:t>
            </a:r>
            <a:endParaRPr lang="en-US" dirty="0"/>
          </a:p>
        </p:txBody>
      </p:sp>
      <p:sp>
        <p:nvSpPr>
          <p:cNvPr id="8" name="Flowchart: Alternate Process 7"/>
          <p:cNvSpPr/>
          <p:nvPr/>
        </p:nvSpPr>
        <p:spPr>
          <a:xfrm>
            <a:off x="5791200" y="2438400"/>
            <a:ext cx="3352800" cy="285750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solidFill>
                <a:effectLst>
                  <a:outerShdw blurRad="38100" dist="38100" dir="2700000" algn="tl">
                    <a:srgbClr val="000000">
                      <a:alpha val="43137"/>
                    </a:srgbClr>
                  </a:outerShdw>
                </a:effectLst>
              </a:rPr>
              <a:t>NWS Offices:</a:t>
            </a:r>
          </a:p>
          <a:p>
            <a:pPr algn="ctr" fontAlgn="auto">
              <a:spcBef>
                <a:spcPts val="0"/>
              </a:spcBef>
              <a:spcAft>
                <a:spcPts val="0"/>
              </a:spcAft>
              <a:defRPr/>
            </a:pPr>
            <a:r>
              <a:rPr lang="en-US" b="1" dirty="0">
                <a:solidFill>
                  <a:schemeClr val="bg2"/>
                </a:solidFill>
                <a:effectLst>
                  <a:outerShdw blurRad="38100" dist="38100" dir="2700000" algn="tl">
                    <a:srgbClr val="000000">
                      <a:alpha val="43137"/>
                    </a:srgbClr>
                  </a:outerShdw>
                </a:effectLst>
              </a:rPr>
              <a:t>Headquarters, Regional,  Local, and NCEP</a:t>
            </a:r>
          </a:p>
          <a:p>
            <a:pPr fontAlgn="auto">
              <a:spcBef>
                <a:spcPts val="0"/>
              </a:spcBef>
              <a:spcAft>
                <a:spcPts val="0"/>
              </a:spcAft>
              <a:buFont typeface="Arial" pitchFamily="34" charset="0"/>
              <a:buChar char="•"/>
              <a:defRPr/>
            </a:pPr>
            <a:r>
              <a:rPr lang="en-US" sz="1400" dirty="0">
                <a:solidFill>
                  <a:srgbClr val="EEECE1">
                    <a:lumMod val="10000"/>
                  </a:srgbClr>
                </a:solidFill>
              </a:rPr>
              <a:t>Oversee planning and implementation </a:t>
            </a:r>
          </a:p>
          <a:p>
            <a:pPr fontAlgn="auto">
              <a:spcBef>
                <a:spcPts val="0"/>
              </a:spcBef>
              <a:spcAft>
                <a:spcPts val="0"/>
              </a:spcAft>
              <a:buFont typeface="Arial" pitchFamily="34" charset="0"/>
              <a:buChar char="•"/>
              <a:defRPr/>
            </a:pPr>
            <a:r>
              <a:rPr lang="en-US" sz="1400" dirty="0">
                <a:solidFill>
                  <a:srgbClr val="EEECE1">
                    <a:lumMod val="10000"/>
                  </a:srgbClr>
                </a:solidFill>
              </a:rPr>
              <a:t>Provide advice and guidance to staff</a:t>
            </a:r>
          </a:p>
          <a:p>
            <a:pPr fontAlgn="auto">
              <a:spcBef>
                <a:spcPts val="0"/>
              </a:spcBef>
              <a:spcAft>
                <a:spcPts val="0"/>
              </a:spcAft>
              <a:buFont typeface="Arial" pitchFamily="34" charset="0"/>
              <a:buChar char="•"/>
              <a:defRPr/>
            </a:pPr>
            <a:r>
              <a:rPr lang="en-US" sz="1400" dirty="0">
                <a:solidFill>
                  <a:srgbClr val="EEECE1">
                    <a:lumMod val="10000"/>
                  </a:srgbClr>
                </a:solidFill>
              </a:rPr>
              <a:t>Provide staff/fiscal resources</a:t>
            </a:r>
          </a:p>
          <a:p>
            <a:pPr fontAlgn="auto">
              <a:spcBef>
                <a:spcPts val="0"/>
              </a:spcBef>
              <a:spcAft>
                <a:spcPts val="0"/>
              </a:spcAft>
              <a:buFont typeface="Arial" pitchFamily="34" charset="0"/>
              <a:buChar char="•"/>
              <a:defRPr/>
            </a:pPr>
            <a:r>
              <a:rPr lang="en-US" sz="1400" dirty="0">
                <a:solidFill>
                  <a:srgbClr val="EEECE1">
                    <a:lumMod val="10000"/>
                  </a:srgbClr>
                </a:solidFill>
              </a:rPr>
              <a:t>Support local Diversity Committee</a:t>
            </a:r>
          </a:p>
          <a:p>
            <a:pPr fontAlgn="auto">
              <a:spcBef>
                <a:spcPts val="0"/>
              </a:spcBef>
              <a:spcAft>
                <a:spcPts val="0"/>
              </a:spcAft>
              <a:buFont typeface="Arial" pitchFamily="34" charset="0"/>
              <a:buChar char="•"/>
              <a:defRPr/>
            </a:pPr>
            <a:r>
              <a:rPr lang="en-US" sz="1400" dirty="0">
                <a:solidFill>
                  <a:srgbClr val="EEECE1">
                    <a:lumMod val="10000"/>
                  </a:srgbClr>
                </a:solidFill>
              </a:rPr>
              <a:t>Evaluate progress</a:t>
            </a:r>
          </a:p>
          <a:p>
            <a:pPr algn="ctr" fontAlgn="auto">
              <a:spcBef>
                <a:spcPts val="0"/>
              </a:spcBef>
              <a:spcAft>
                <a:spcPts val="0"/>
              </a:spcAft>
              <a:defRPr/>
            </a:pPr>
            <a:endParaRPr lang="en-US" dirty="0"/>
          </a:p>
        </p:txBody>
      </p:sp>
      <p:sp>
        <p:nvSpPr>
          <p:cNvPr id="9" name="Flowchart: Alternate Process 8"/>
          <p:cNvSpPr/>
          <p:nvPr/>
        </p:nvSpPr>
        <p:spPr>
          <a:xfrm>
            <a:off x="2209800" y="5334000"/>
            <a:ext cx="5181600" cy="67627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schemeClr val="bg2"/>
                </a:solidFill>
                <a:effectLst>
                  <a:outerShdw blurRad="38100" dist="38100" dir="2700000" algn="tl">
                    <a:srgbClr val="000000">
                      <a:alpha val="43137"/>
                    </a:srgbClr>
                  </a:outerShdw>
                </a:effectLst>
              </a:rPr>
              <a:t>NWS Employee Workforce</a:t>
            </a:r>
          </a:p>
          <a:p>
            <a:pPr algn="ctr" fontAlgn="auto">
              <a:spcBef>
                <a:spcPts val="0"/>
              </a:spcBef>
              <a:spcAft>
                <a:spcPts val="0"/>
              </a:spcAft>
              <a:defRPr/>
            </a:pPr>
            <a:r>
              <a:rPr lang="en-US" sz="1600" dirty="0">
                <a:solidFill>
                  <a:srgbClr val="EEECE1">
                    <a:lumMod val="10000"/>
                  </a:srgbClr>
                </a:solidFill>
              </a:rPr>
              <a:t>Support NWS Diversity Initiative!</a:t>
            </a:r>
            <a:endParaRPr lang="en-US" sz="2800" b="1" i="1" dirty="0"/>
          </a:p>
        </p:txBody>
      </p:sp>
      <p:sp>
        <p:nvSpPr>
          <p:cNvPr id="13" name="Title 1"/>
          <p:cNvSpPr>
            <a:spLocks noGrp="1"/>
          </p:cNvSpPr>
          <p:nvPr>
            <p:ph type="title"/>
          </p:nvPr>
        </p:nvSpPr>
        <p:spPr>
          <a:xfrm>
            <a:off x="381000" y="228600"/>
            <a:ext cx="8229600" cy="1143000"/>
          </a:xfrm>
        </p:spPr>
        <p:txBody>
          <a:bodyPr rtlCol="0">
            <a:normAutofit/>
          </a:bodyPr>
          <a:lstStyle/>
          <a:p>
            <a:pPr fontAlgn="auto">
              <a:lnSpc>
                <a:spcPts val="4500"/>
              </a:lnSpc>
              <a:spcAft>
                <a:spcPts val="0"/>
              </a:spcAft>
              <a:defRPr/>
            </a:pPr>
            <a:r>
              <a:rPr lang="en-US" sz="4400" b="1" dirty="0" smtClean="0">
                <a:effectLst>
                  <a:outerShdw blurRad="38100" dist="38100" dir="2700000" algn="tl">
                    <a:srgbClr val="000000">
                      <a:alpha val="43137"/>
                    </a:srgbClr>
                  </a:outerShdw>
                </a:effectLst>
              </a:rPr>
              <a:t>Diversity Management: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Roles and Responsibilities</a:t>
            </a:r>
          </a:p>
        </p:txBody>
      </p:sp>
      <p:sp>
        <p:nvSpPr>
          <p:cNvPr id="18" name="Flowchart: Alternate Process 17"/>
          <p:cNvSpPr/>
          <p:nvPr/>
        </p:nvSpPr>
        <p:spPr>
          <a:xfrm>
            <a:off x="0" y="2438400"/>
            <a:ext cx="3276600" cy="286861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solidFill>
                <a:effectLst>
                  <a:outerShdw blurRad="38100" dist="38100" dir="2700000" algn="tl">
                    <a:srgbClr val="000000">
                      <a:alpha val="43137"/>
                    </a:srgbClr>
                  </a:outerShdw>
                </a:effectLst>
              </a:rPr>
              <a:t>NWS Office of Equal Opportunity and Diversity Management</a:t>
            </a:r>
          </a:p>
          <a:p>
            <a:pPr fontAlgn="auto">
              <a:spcBef>
                <a:spcPts val="0"/>
              </a:spcBef>
              <a:spcAft>
                <a:spcPts val="0"/>
              </a:spcAft>
              <a:buFont typeface="Arial" pitchFamily="34" charset="0"/>
              <a:buChar char="•"/>
              <a:defRPr/>
            </a:pPr>
            <a:r>
              <a:rPr lang="en-US" sz="1400" dirty="0">
                <a:solidFill>
                  <a:schemeClr val="bg2">
                    <a:lumMod val="10000"/>
                  </a:schemeClr>
                </a:solidFill>
              </a:rPr>
              <a:t>Develop NWS Policies/Definitions</a:t>
            </a:r>
          </a:p>
          <a:p>
            <a:pPr fontAlgn="auto">
              <a:spcBef>
                <a:spcPts val="0"/>
              </a:spcBef>
              <a:spcAft>
                <a:spcPts val="0"/>
              </a:spcAft>
              <a:buFont typeface="Arial" pitchFamily="34" charset="0"/>
              <a:buChar char="•"/>
              <a:defRPr/>
            </a:pPr>
            <a:r>
              <a:rPr lang="en-US" sz="1400" dirty="0">
                <a:solidFill>
                  <a:schemeClr val="bg2">
                    <a:lumMod val="10000"/>
                  </a:schemeClr>
                </a:solidFill>
              </a:rPr>
              <a:t>Consult NOAA’s NWS Regional Offices, HQ and NCEP</a:t>
            </a:r>
          </a:p>
          <a:p>
            <a:pPr fontAlgn="auto">
              <a:spcBef>
                <a:spcPts val="0"/>
              </a:spcBef>
              <a:spcAft>
                <a:spcPts val="0"/>
              </a:spcAft>
              <a:buFont typeface="Arial" pitchFamily="34" charset="0"/>
              <a:buChar char="•"/>
              <a:defRPr/>
            </a:pPr>
            <a:r>
              <a:rPr lang="en-US" sz="1400" dirty="0">
                <a:solidFill>
                  <a:schemeClr val="bg2">
                    <a:lumMod val="10000"/>
                  </a:schemeClr>
                </a:solidFill>
              </a:rPr>
              <a:t>Offer Diversity Management guidance </a:t>
            </a:r>
          </a:p>
          <a:p>
            <a:pPr fontAlgn="auto">
              <a:spcBef>
                <a:spcPts val="0"/>
              </a:spcBef>
              <a:spcAft>
                <a:spcPts val="0"/>
              </a:spcAft>
              <a:buFont typeface="Arial" pitchFamily="34" charset="0"/>
              <a:buChar char="•"/>
              <a:defRPr/>
            </a:pPr>
            <a:r>
              <a:rPr lang="en-US" sz="1400" dirty="0">
                <a:solidFill>
                  <a:schemeClr val="bg2">
                    <a:lumMod val="10000"/>
                  </a:schemeClr>
                </a:solidFill>
              </a:rPr>
              <a:t>Provide Diversity Management education and training</a:t>
            </a:r>
          </a:p>
          <a:p>
            <a:pPr fontAlgn="auto">
              <a:spcBef>
                <a:spcPts val="0"/>
              </a:spcBef>
              <a:spcAft>
                <a:spcPts val="0"/>
              </a:spcAft>
              <a:buFont typeface="Arial" pitchFamily="34" charset="0"/>
              <a:buChar char="•"/>
              <a:defRPr/>
            </a:pPr>
            <a:r>
              <a:rPr lang="en-US" sz="1400" dirty="0">
                <a:solidFill>
                  <a:schemeClr val="bg2">
                    <a:lumMod val="10000"/>
                  </a:schemeClr>
                </a:solidFill>
              </a:rPr>
              <a:t>Evaluate organizational progress</a:t>
            </a:r>
          </a:p>
          <a:p>
            <a:pPr fontAlgn="auto">
              <a:spcBef>
                <a:spcPts val="0"/>
              </a:spcBef>
              <a:spcAft>
                <a:spcPts val="0"/>
              </a:spcAft>
              <a:buFont typeface="Arial" pitchFamily="34" charset="0"/>
              <a:buChar char="•"/>
              <a:defRPr/>
            </a:pPr>
            <a:r>
              <a:rPr lang="en-US" sz="1400" dirty="0">
                <a:solidFill>
                  <a:schemeClr val="bg2">
                    <a:lumMod val="10000"/>
                  </a:schemeClr>
                </a:solidFill>
              </a:rPr>
              <a:t>Develop tools and measurements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30188"/>
            <a:ext cx="8077200" cy="1218795"/>
          </a:xfrm>
        </p:spPr>
        <p:txBody>
          <a:bodyPr/>
          <a:lstStyle/>
          <a:p>
            <a:r>
              <a:rPr lang="en-US" sz="4400" b="1" dirty="0" smtClean="0"/>
              <a:t>Leadership in </a:t>
            </a:r>
            <a:br>
              <a:rPr lang="en-US" sz="4400" b="1" dirty="0" smtClean="0"/>
            </a:br>
            <a:r>
              <a:rPr lang="en-US" sz="4400" b="1" dirty="0" smtClean="0"/>
              <a:t>Diversity Management</a:t>
            </a:r>
            <a:endParaRPr lang="en-US" sz="4400" dirty="0" smtClean="0"/>
          </a:p>
        </p:txBody>
      </p:sp>
      <p:pic>
        <p:nvPicPr>
          <p:cNvPr id="3076" name="Picture 4" descr="oceancommotion-09.jpg"/>
          <p:cNvPicPr>
            <a:picLocks noChangeAspect="1"/>
          </p:cNvPicPr>
          <p:nvPr/>
        </p:nvPicPr>
        <p:blipFill>
          <a:blip r:embed="rId3" cstate="print"/>
          <a:srcRect/>
          <a:stretch>
            <a:fillRect/>
          </a:stretch>
        </p:blipFill>
        <p:spPr bwMode="auto">
          <a:xfrm>
            <a:off x="4495800" y="3429000"/>
            <a:ext cx="4449554"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ubtitle 2"/>
          <p:cNvSpPr txBox="1">
            <a:spLocks/>
          </p:cNvSpPr>
          <p:nvPr/>
        </p:nvSpPr>
        <p:spPr bwMode="auto">
          <a:xfrm>
            <a:off x="228600" y="1752600"/>
            <a:ext cx="5715000" cy="44196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396875" indent="-396875" defTabSz="912813" eaLnBrk="0" hangingPunct="0">
              <a:lnSpc>
                <a:spcPct val="90000"/>
              </a:lnSpc>
              <a:spcBef>
                <a:spcPct val="20000"/>
              </a:spcBef>
              <a:buBlip>
                <a:blip r:embed="rId4"/>
              </a:buBlip>
              <a:defRPr/>
            </a:pPr>
            <a:r>
              <a:rPr lang="en-US" sz="2800" dirty="0" smtClean="0"/>
              <a:t>Everyone can be a leader in Diversity Management!</a:t>
            </a:r>
          </a:p>
          <a:p>
            <a:pPr marL="396875" indent="-396875" defTabSz="912813" eaLnBrk="0" hangingPunct="0">
              <a:lnSpc>
                <a:spcPct val="90000"/>
              </a:lnSpc>
              <a:spcBef>
                <a:spcPct val="20000"/>
              </a:spcBef>
              <a:buBlip>
                <a:blip r:embed="rId4"/>
              </a:buBlip>
              <a:defRPr/>
            </a:pPr>
            <a:r>
              <a:rPr lang="en-US" sz="2800" dirty="0" smtClean="0"/>
              <a:t>Facilitate diversity discussions… make it more “play” based</a:t>
            </a:r>
          </a:p>
          <a:p>
            <a:pPr marL="396875" indent="-396875" defTabSz="912813" eaLnBrk="0" hangingPunct="0">
              <a:lnSpc>
                <a:spcPct val="90000"/>
              </a:lnSpc>
              <a:spcBef>
                <a:spcPct val="20000"/>
              </a:spcBef>
              <a:buBlip>
                <a:blip r:embed="rId4"/>
              </a:buBlip>
              <a:defRPr/>
            </a:pPr>
            <a:r>
              <a:rPr lang="en-US" sz="2800" dirty="0" smtClean="0"/>
              <a:t>Increase diversity </a:t>
            </a:r>
          </a:p>
          <a:p>
            <a:pPr marL="396875" indent="-396875" defTabSz="912813" eaLnBrk="0" hangingPunct="0">
              <a:lnSpc>
                <a:spcPct val="90000"/>
              </a:lnSpc>
              <a:spcBef>
                <a:spcPct val="20000"/>
              </a:spcBef>
              <a:defRPr/>
            </a:pPr>
            <a:r>
              <a:rPr lang="en-US" sz="2800" dirty="0" smtClean="0"/>
              <a:t>     management initiatives</a:t>
            </a:r>
          </a:p>
          <a:p>
            <a:pPr marL="396875" indent="-396875" defTabSz="912813" eaLnBrk="0" hangingPunct="0">
              <a:lnSpc>
                <a:spcPct val="90000"/>
              </a:lnSpc>
              <a:spcBef>
                <a:spcPct val="20000"/>
              </a:spcBef>
              <a:buBlip>
                <a:blip r:embed="rId4"/>
              </a:buBlip>
              <a:defRPr/>
            </a:pPr>
            <a:r>
              <a:rPr lang="en-US" sz="2800" dirty="0" smtClean="0"/>
              <a:t>Encourage supportive</a:t>
            </a:r>
          </a:p>
          <a:p>
            <a:pPr marL="396875" indent="-396875" defTabSz="912813" eaLnBrk="0" hangingPunct="0">
              <a:lnSpc>
                <a:spcPct val="90000"/>
              </a:lnSpc>
              <a:spcBef>
                <a:spcPct val="20000"/>
              </a:spcBef>
              <a:defRPr/>
            </a:pPr>
            <a:r>
              <a:rPr lang="en-US" sz="2800" dirty="0" smtClean="0"/>
              <a:t>     workplace behaviors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30188"/>
            <a:ext cx="8077200" cy="1218795"/>
          </a:xfrm>
        </p:spPr>
        <p:txBody>
          <a:bodyPr/>
          <a:lstStyle/>
          <a:p>
            <a:r>
              <a:rPr lang="en-US" sz="4400" b="1" dirty="0" smtClean="0"/>
              <a:t>Leadership is a behavior… </a:t>
            </a:r>
            <a:br>
              <a:rPr lang="en-US" sz="4400" b="1" dirty="0" smtClean="0"/>
            </a:br>
            <a:r>
              <a:rPr lang="en-US" sz="4400" b="1" i="1" u="sng" dirty="0" smtClean="0"/>
              <a:t>Not</a:t>
            </a:r>
            <a:r>
              <a:rPr lang="en-US" sz="4400" b="1" dirty="0" smtClean="0"/>
              <a:t> a position</a:t>
            </a:r>
          </a:p>
        </p:txBody>
      </p:sp>
      <p:sp>
        <p:nvSpPr>
          <p:cNvPr id="3" name="Subtitle 2"/>
          <p:cNvSpPr>
            <a:spLocks noGrp="1"/>
          </p:cNvSpPr>
          <p:nvPr>
            <p:ph type="subTitle" idx="4294967295"/>
          </p:nvPr>
        </p:nvSpPr>
        <p:spPr>
          <a:xfrm>
            <a:off x="381000" y="5029200"/>
            <a:ext cx="8077200" cy="1600200"/>
          </a:xfrm>
        </p:spPr>
        <p:txBody>
          <a:bodyPr rtlCol="0">
            <a:normAutofit/>
          </a:bodyPr>
          <a:lstStyle/>
          <a:p>
            <a:pPr algn="ctr" fontAlgn="auto">
              <a:spcAft>
                <a:spcPts val="0"/>
              </a:spcAft>
              <a:buNone/>
              <a:defRPr/>
            </a:pPr>
            <a:r>
              <a:rPr lang="en-US" dirty="0" smtClean="0"/>
              <a:t>Diversity management must be supported at</a:t>
            </a:r>
          </a:p>
          <a:p>
            <a:pPr algn="ctr" fontAlgn="auto">
              <a:spcAft>
                <a:spcPts val="0"/>
              </a:spcAft>
              <a:buNone/>
              <a:defRPr/>
            </a:pPr>
            <a:r>
              <a:rPr lang="en-US" dirty="0" smtClean="0"/>
              <a:t> </a:t>
            </a:r>
            <a:r>
              <a:rPr lang="en-US" i="1" u="sng" dirty="0" smtClean="0"/>
              <a:t>all</a:t>
            </a:r>
            <a:r>
              <a:rPr lang="en-US" dirty="0" smtClean="0"/>
              <a:t> levels of our organization</a:t>
            </a:r>
          </a:p>
        </p:txBody>
      </p:sp>
      <p:pic>
        <p:nvPicPr>
          <p:cNvPr id="4100" name="Picture 5" descr="psrw-wayne-award.JPG"/>
          <p:cNvPicPr>
            <a:picLocks noChangeAspect="1"/>
          </p:cNvPicPr>
          <p:nvPr/>
        </p:nvPicPr>
        <p:blipFill>
          <a:blip r:embed="rId3" cstate="print">
            <a:lum bright="10000" contrast="-20000"/>
          </a:blip>
          <a:srcRect/>
          <a:stretch>
            <a:fillRect/>
          </a:stretch>
        </p:blipFill>
        <p:spPr bwMode="auto">
          <a:xfrm>
            <a:off x="2362200" y="1676400"/>
            <a:ext cx="4191000" cy="31432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algn="ctr" eaLnBrk="1" fontAlgn="auto" hangingPunct="1">
              <a:spcAft>
                <a:spcPts val="0"/>
              </a:spcAft>
              <a:defRPr/>
            </a:pPr>
            <a:r>
              <a:rPr lang="en-US" sz="3600" dirty="0" smtClean="0"/>
              <a:t>Primary and Secondary Dimensions of Diversity</a:t>
            </a:r>
            <a:endParaRPr lang="en-US" sz="3600" dirty="0"/>
          </a:p>
        </p:txBody>
      </p:sp>
      <p:pic>
        <p:nvPicPr>
          <p:cNvPr id="2052" name="Picture 4"/>
          <p:cNvPicPr>
            <a:picLocks noChangeAspect="1" noChangeArrowheads="1"/>
          </p:cNvPicPr>
          <p:nvPr/>
        </p:nvPicPr>
        <p:blipFill>
          <a:blip r:embed="rId3" cstate="print">
            <a:lum/>
          </a:blip>
          <a:srcRect/>
          <a:stretch>
            <a:fillRect/>
          </a:stretch>
        </p:blipFill>
        <p:spPr bwMode="auto">
          <a:xfrm>
            <a:off x="1752600" y="1066800"/>
            <a:ext cx="5334000" cy="4870466"/>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algn="l" eaLnBrk="1" fontAlgn="auto" hangingPunct="1">
              <a:spcAft>
                <a:spcPts val="0"/>
              </a:spcAft>
              <a:defRPr/>
            </a:pPr>
            <a:r>
              <a:rPr lang="en-US" sz="3600" dirty="0" smtClean="0"/>
              <a:t>Primary and Secondary Dimensions of Diversity</a:t>
            </a:r>
            <a:endParaRPr lang="en-US" sz="3600" dirty="0"/>
          </a:p>
        </p:txBody>
      </p:sp>
      <p:sp>
        <p:nvSpPr>
          <p:cNvPr id="8" name="Content Placeholder 7"/>
          <p:cNvSpPr>
            <a:spLocks noGrp="1"/>
          </p:cNvSpPr>
          <p:nvPr>
            <p:ph idx="1"/>
          </p:nvPr>
        </p:nvSpPr>
        <p:spPr>
          <a:xfrm>
            <a:off x="228600" y="1143000"/>
            <a:ext cx="8610600" cy="3145476"/>
          </a:xfrm>
        </p:spPr>
        <p:txBody>
          <a:bodyPr/>
          <a:lstStyle/>
          <a:p>
            <a:pPr>
              <a:buNone/>
            </a:pPr>
            <a:r>
              <a:rPr lang="en-US" sz="2800" dirty="0" smtClean="0"/>
              <a:t>Role of Gender</a:t>
            </a:r>
          </a:p>
          <a:p>
            <a:r>
              <a:rPr lang="en-US" sz="2800" dirty="0" smtClean="0"/>
              <a:t>During 1950’s, more than 65% of the U.S. workforce</a:t>
            </a:r>
          </a:p>
          <a:p>
            <a:pPr>
              <a:buNone/>
            </a:pPr>
            <a:r>
              <a:rPr lang="en-US" sz="2800" dirty="0" smtClean="0"/>
              <a:t>     included white males</a:t>
            </a:r>
          </a:p>
          <a:p>
            <a:r>
              <a:rPr lang="en-US" sz="2800" dirty="0" smtClean="0"/>
              <a:t>Today, women comprise 50% of the U.S. workforce</a:t>
            </a:r>
          </a:p>
          <a:p>
            <a:r>
              <a:rPr lang="en-US" sz="2800" dirty="0" smtClean="0"/>
              <a:t>Over the next decade this number will continue to rise </a:t>
            </a:r>
          </a:p>
          <a:p>
            <a:r>
              <a:rPr lang="en-US" sz="2800" dirty="0" smtClean="0"/>
              <a:t>The federal government is unique because women earn the same as men     </a:t>
            </a:r>
          </a:p>
        </p:txBody>
      </p:sp>
      <p:pic>
        <p:nvPicPr>
          <p:cNvPr id="7170" name="Picture 2" descr="\\ama-s-nas\users\jose.garcia\My Documents\MyFiles\WPDOCS\DIVER\Presentation Team\Slide16.jpg"/>
          <p:cNvPicPr>
            <a:picLocks noChangeAspect="1" noChangeArrowheads="1"/>
          </p:cNvPicPr>
          <p:nvPr/>
        </p:nvPicPr>
        <p:blipFill>
          <a:blip r:embed="rId3" cstate="print"/>
          <a:srcRect/>
          <a:stretch>
            <a:fillRect/>
          </a:stretch>
        </p:blipFill>
        <p:spPr bwMode="auto">
          <a:xfrm>
            <a:off x="4876800" y="4038600"/>
            <a:ext cx="3810000" cy="2705100"/>
          </a:xfrm>
          <a:prstGeom prst="rect">
            <a:avLst/>
          </a:prstGeom>
          <a:ln w="1270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886397"/>
          </a:xfrm>
        </p:spPr>
        <p:txBody>
          <a:bodyPr/>
          <a:lstStyle/>
          <a:p>
            <a:pPr algn="l">
              <a:defRPr/>
            </a:pPr>
            <a:r>
              <a:rPr sz="3200" dirty="0" smtClean="0"/>
              <a:t>Gender is one of the Primary Dimensions </a:t>
            </a:r>
            <a:r>
              <a:rPr lang="en-US" sz="3200" dirty="0" smtClean="0"/>
              <a:t>of Diversity.  What does the NWS look like today?</a:t>
            </a:r>
            <a:r>
              <a:rPr sz="3200" dirty="0" smtClean="0"/>
              <a:t>         </a:t>
            </a:r>
            <a:endParaRPr sz="3200" dirty="0"/>
          </a:p>
        </p:txBody>
      </p:sp>
      <p:graphicFrame>
        <p:nvGraphicFramePr>
          <p:cNvPr id="4" name="Chart 4"/>
          <p:cNvGraphicFramePr>
            <a:graphicFrameLocks/>
          </p:cNvGraphicFramePr>
          <p:nvPr>
            <p:extLst>
              <p:ext uri="{D42A27DB-BD31-4B8C-83A1-F6EECF244321}">
                <p14:modId xmlns:p14="http://schemas.microsoft.com/office/powerpoint/2010/main" val="2782437479"/>
              </p:ext>
            </p:extLst>
          </p:nvPr>
        </p:nvGraphicFramePr>
        <p:xfrm>
          <a:off x="1371600" y="1447800"/>
          <a:ext cx="5994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257800" y="5486400"/>
            <a:ext cx="28956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 Based on FY2009 Data</a:t>
            </a:r>
            <a:endParaRPr lang="en-US" sz="16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l" eaLnBrk="1" fontAlgn="auto" hangingPunct="1">
              <a:spcAft>
                <a:spcPts val="0"/>
              </a:spcAft>
              <a:defRPr/>
            </a:pPr>
            <a:r>
              <a:rPr lang="en-US" sz="3600" dirty="0" smtClean="0"/>
              <a:t>Primary and Secondary Dimensions of Diversity </a:t>
            </a:r>
            <a:endParaRPr lang="en-US" sz="3600" dirty="0"/>
          </a:p>
        </p:txBody>
      </p:sp>
      <p:sp>
        <p:nvSpPr>
          <p:cNvPr id="6" name="Content Placeholder 5"/>
          <p:cNvSpPr>
            <a:spLocks noGrp="1"/>
          </p:cNvSpPr>
          <p:nvPr>
            <p:ph idx="1"/>
          </p:nvPr>
        </p:nvSpPr>
        <p:spPr>
          <a:xfrm>
            <a:off x="381000" y="1066800"/>
            <a:ext cx="8077200" cy="2930033"/>
          </a:xfrm>
        </p:spPr>
        <p:txBody>
          <a:bodyPr/>
          <a:lstStyle/>
          <a:p>
            <a:pPr>
              <a:buNone/>
            </a:pPr>
            <a:r>
              <a:rPr lang="en-US" dirty="0" smtClean="0"/>
              <a:t>Role of Race</a:t>
            </a:r>
          </a:p>
          <a:p>
            <a:r>
              <a:rPr lang="en-US" sz="2800" dirty="0" smtClean="0"/>
              <a:t>Race is a challenge for the NWS now and in the future</a:t>
            </a:r>
          </a:p>
          <a:p>
            <a:pPr lvl="2">
              <a:buNone/>
            </a:pPr>
            <a:endParaRPr lang="en-US" sz="2000" dirty="0" smtClean="0"/>
          </a:p>
          <a:p>
            <a:r>
              <a:rPr lang="en-US" sz="2800" dirty="0" smtClean="0"/>
              <a:t>Number of minorities remains fairly low in the NWS</a:t>
            </a:r>
          </a:p>
          <a:p>
            <a:pPr lvl="2">
              <a:buNone/>
            </a:pPr>
            <a:endParaRPr lang="en-US" sz="2000" dirty="0" smtClean="0"/>
          </a:p>
          <a:p>
            <a:r>
              <a:rPr lang="en-US" sz="2800" dirty="0" smtClean="0"/>
              <a:t>How do we as an agency change this in the future?</a:t>
            </a:r>
            <a:endParaRPr lang="en-US" sz="2800" dirty="0"/>
          </a:p>
        </p:txBody>
      </p:sp>
      <p:pic>
        <p:nvPicPr>
          <p:cNvPr id="29699" name="Picture 3" descr="\\ama-s-nas\users\jose.garcia\My Documents\MyFiles\WPDOCS\DIVER\Presentation Team\extra-pics\NWS_Memphis_Diversity_April2009_closeup.jpg"/>
          <p:cNvPicPr>
            <a:picLocks noChangeAspect="1" noChangeArrowheads="1"/>
          </p:cNvPicPr>
          <p:nvPr/>
        </p:nvPicPr>
        <p:blipFill>
          <a:blip r:embed="rId3" cstate="print"/>
          <a:srcRect/>
          <a:stretch>
            <a:fillRect/>
          </a:stretch>
        </p:blipFill>
        <p:spPr bwMode="auto">
          <a:xfrm>
            <a:off x="4648200" y="4114800"/>
            <a:ext cx="3613649" cy="2667000"/>
          </a:xfrm>
          <a:prstGeom prst="roundRect">
            <a:avLst>
              <a:gd name="adj" fmla="val 16279"/>
            </a:avLst>
          </a:prstGeom>
          <a:solidFill>
            <a:srgbClr val="FFFFFF">
              <a:shade val="85000"/>
            </a:srgbClr>
          </a:solidFill>
          <a:ln>
            <a:noFill/>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230188"/>
            <a:ext cx="8763000" cy="609398"/>
          </a:xfrm>
        </p:spPr>
        <p:txBody>
          <a:bodyPr/>
          <a:lstStyle/>
          <a:p>
            <a:pPr algn="ctr"/>
            <a:r>
              <a:rPr lang="en-US" sz="4400" b="1" dirty="0" smtClean="0"/>
              <a:t>Intended Audience &amp; Customers</a:t>
            </a:r>
            <a:endParaRPr lang="en-US" sz="4400" dirty="0" smtClean="0"/>
          </a:p>
        </p:txBody>
      </p:sp>
      <p:pic>
        <p:nvPicPr>
          <p:cNvPr id="2052" name="Picture 4" descr="Laurie Chris Carolyn Gina.JPG"/>
          <p:cNvPicPr>
            <a:picLocks noChangeAspect="1"/>
          </p:cNvPicPr>
          <p:nvPr/>
        </p:nvPicPr>
        <p:blipFill>
          <a:blip r:embed="rId3" cstate="print"/>
          <a:srcRect l="6000" r="17999"/>
          <a:stretch>
            <a:fillRect/>
          </a:stretch>
        </p:blipFill>
        <p:spPr bwMode="auto">
          <a:xfrm>
            <a:off x="414337" y="1752600"/>
            <a:ext cx="3395663" cy="3350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itle 2"/>
          <p:cNvSpPr txBox="1">
            <a:spLocks/>
          </p:cNvSpPr>
          <p:nvPr/>
        </p:nvSpPr>
        <p:spPr bwMode="auto">
          <a:xfrm>
            <a:off x="3962400" y="1447800"/>
            <a:ext cx="5715000" cy="44196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fontScale="92500" lnSpcReduction="10000"/>
          </a:bodyPr>
          <a:lstStyle/>
          <a:p>
            <a:pPr marL="396875" lvl="0" indent="-396875" defTabSz="912813" eaLnBrk="0" hangingPunct="0">
              <a:lnSpc>
                <a:spcPct val="90000"/>
              </a:lnSpc>
              <a:spcBef>
                <a:spcPct val="20000"/>
              </a:spcBef>
              <a:buBlip>
                <a:blip r:embed="rId4"/>
              </a:buBlip>
              <a:defRPr/>
            </a:pPr>
            <a:r>
              <a:rPr lang="en-US" sz="3200" dirty="0" smtClean="0"/>
              <a:t>All NWS employees </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Management</a:t>
            </a:r>
          </a:p>
          <a:p>
            <a:pPr marL="854075" lvl="1" indent="-396875" defTabSz="912813" eaLnBrk="0" hangingPunct="0">
              <a:lnSpc>
                <a:spcPct val="90000"/>
              </a:lnSpc>
              <a:spcBef>
                <a:spcPct val="20000"/>
              </a:spcBef>
              <a:buBlip>
                <a:blip r:embed="rId4"/>
              </a:buBlip>
              <a:defRPr/>
            </a:pPr>
            <a:r>
              <a:rPr lang="en-US" sz="2400" dirty="0" smtClean="0"/>
              <a:t>Forecasters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Administrative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p>
          <a:p>
            <a:pPr marL="854075" lvl="1" indent="-396875" defTabSz="912813" eaLnBrk="0" hangingPunct="0">
              <a:lnSpc>
                <a:spcPct val="90000"/>
              </a:lnSpc>
              <a:spcBef>
                <a:spcPct val="20000"/>
              </a:spcBef>
              <a:buBlip>
                <a:blip r:embed="rId4"/>
              </a:buBlip>
              <a:defRPr/>
            </a:pPr>
            <a:r>
              <a:rPr lang="en-US" sz="2400" baseline="0" dirty="0" smtClean="0"/>
              <a:t>Technicians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noProof="0" dirty="0" smtClean="0">
                <a:ln>
                  <a:noFill/>
                </a:ln>
                <a:solidFill>
                  <a:schemeClr val="tx1"/>
                </a:solidFill>
                <a:effectLst/>
                <a:uLnTx/>
                <a:uFillTx/>
                <a:latin typeface="+mn-lt"/>
                <a:ea typeface="+mn-ea"/>
                <a:cs typeface="+mn-cs"/>
              </a:rPr>
              <a:t>Researchers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Contractors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Volunteers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The communities, partners</a:t>
            </a:r>
          </a:p>
          <a:p>
            <a:pPr marL="396875" marR="0" lvl="0" indent="-396875" algn="l" defTabSz="912813" rtl="0" eaLnBrk="0" fontAlgn="auto" latinLnBrk="0" hangingPunct="0">
              <a:lnSpc>
                <a:spcPct val="90000"/>
              </a:lnSpc>
              <a:spcBef>
                <a:spcPct val="20000"/>
              </a:spcBef>
              <a:spcAft>
                <a:spcPts val="0"/>
              </a:spcAft>
              <a:buClrTx/>
              <a:buSzTx/>
              <a:tabLst/>
              <a:defRPr/>
            </a:pPr>
            <a:r>
              <a:rPr lang="en-US" sz="3200" dirty="0" smtClean="0"/>
              <a:t>     and customers that we serve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Looking at a primary dimension of diversity – what does the NWS population look like today?</a:t>
            </a:r>
            <a:endParaRPr lang="en-US" sz="3200" dirty="0"/>
          </a:p>
        </p:txBody>
      </p:sp>
      <p:graphicFrame>
        <p:nvGraphicFramePr>
          <p:cNvPr id="4" name="Chart 3"/>
          <p:cNvGraphicFramePr/>
          <p:nvPr/>
        </p:nvGraphicFramePr>
        <p:xfrm>
          <a:off x="1066800" y="1371600"/>
          <a:ext cx="6934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15000" y="5791200"/>
            <a:ext cx="24384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 Based on FY2009 Data</a:t>
            </a:r>
            <a:endParaRPr lang="en-US" sz="16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Autofit/>
          </a:bodyPr>
          <a:lstStyle/>
          <a:p>
            <a:pPr algn="l" eaLnBrk="1" fontAlgn="auto" hangingPunct="1">
              <a:spcAft>
                <a:spcPts val="0"/>
              </a:spcAft>
              <a:defRPr/>
            </a:pPr>
            <a:r>
              <a:rPr lang="en-US" sz="3600" dirty="0" smtClean="0"/>
              <a:t>Primary and Secondary Dimensions of Diversity </a:t>
            </a:r>
            <a:endParaRPr lang="en-US" sz="3600" dirty="0"/>
          </a:p>
        </p:txBody>
      </p:sp>
      <p:sp>
        <p:nvSpPr>
          <p:cNvPr id="4" name="Content Placeholder 3"/>
          <p:cNvSpPr>
            <a:spLocks noGrp="1"/>
          </p:cNvSpPr>
          <p:nvPr>
            <p:ph idx="1"/>
          </p:nvPr>
        </p:nvSpPr>
        <p:spPr>
          <a:xfrm>
            <a:off x="381000" y="1295400"/>
            <a:ext cx="8305800" cy="3059299"/>
          </a:xfrm>
        </p:spPr>
        <p:txBody>
          <a:bodyPr/>
          <a:lstStyle/>
          <a:p>
            <a:pPr>
              <a:buNone/>
            </a:pPr>
            <a:r>
              <a:rPr lang="en-US" sz="2800" dirty="0" smtClean="0"/>
              <a:t>Role of Physical Qualities/Persons with Disabilities</a:t>
            </a:r>
          </a:p>
          <a:p>
            <a:r>
              <a:rPr lang="en-US" sz="2800" dirty="0" smtClean="0"/>
              <a:t>People with disabilities are nation’s largest minority</a:t>
            </a:r>
          </a:p>
          <a:p>
            <a:r>
              <a:rPr lang="en-US" sz="2800" dirty="0" smtClean="0"/>
              <a:t>20% chance of becoming disabled during your career</a:t>
            </a:r>
          </a:p>
          <a:p>
            <a:r>
              <a:rPr lang="en-US" sz="2800" dirty="0" smtClean="0"/>
              <a:t>People with disabilities cross all racial, gender, educational, and socio-economic lines</a:t>
            </a:r>
          </a:p>
          <a:p>
            <a:r>
              <a:rPr lang="en-US" sz="2800" dirty="0" smtClean="0"/>
              <a:t>Companies employing people with disabilities increase competitive advantage</a:t>
            </a:r>
          </a:p>
        </p:txBody>
      </p:sp>
      <p:pic>
        <p:nvPicPr>
          <p:cNvPr id="9218" name="Picture 2" descr="\\ama-s-nas\users\jose.garcia\My Documents\MyFiles\WPDOCS\DIVER\Presentation Team\Slide20.jpg"/>
          <p:cNvPicPr>
            <a:picLocks noChangeAspect="1" noChangeArrowheads="1"/>
          </p:cNvPicPr>
          <p:nvPr/>
        </p:nvPicPr>
        <p:blipFill>
          <a:blip r:embed="rId3" cstate="print"/>
          <a:srcRect/>
          <a:stretch>
            <a:fillRect/>
          </a:stretch>
        </p:blipFill>
        <p:spPr bwMode="auto">
          <a:xfrm>
            <a:off x="5181600" y="3962401"/>
            <a:ext cx="253047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pPr algn="l" eaLnBrk="1" fontAlgn="auto" hangingPunct="1">
              <a:spcAft>
                <a:spcPts val="0"/>
              </a:spcAft>
              <a:defRPr/>
            </a:pPr>
            <a:r>
              <a:rPr lang="en-US" sz="3600" dirty="0" smtClean="0"/>
              <a:t>Primary and Secondary Dimensions of Diversity </a:t>
            </a:r>
            <a:endParaRPr lang="en-US" sz="3600" dirty="0"/>
          </a:p>
        </p:txBody>
      </p:sp>
      <p:sp>
        <p:nvSpPr>
          <p:cNvPr id="4" name="Content Placeholder 3"/>
          <p:cNvSpPr>
            <a:spLocks noGrp="1"/>
          </p:cNvSpPr>
          <p:nvPr>
            <p:ph idx="1"/>
          </p:nvPr>
        </p:nvSpPr>
        <p:spPr>
          <a:xfrm>
            <a:off x="381000" y="1295400"/>
            <a:ext cx="8077200" cy="3360920"/>
          </a:xfrm>
        </p:spPr>
        <p:txBody>
          <a:bodyPr/>
          <a:lstStyle/>
          <a:p>
            <a:pPr>
              <a:buNone/>
            </a:pPr>
            <a:r>
              <a:rPr lang="en-US" sz="2800" dirty="0" smtClean="0"/>
              <a:t>Role of Ethnicity</a:t>
            </a:r>
          </a:p>
          <a:p>
            <a:r>
              <a:rPr lang="en-US" sz="2800" dirty="0" smtClean="0"/>
              <a:t>Ethnicity refers to cultural and physical characteristics used to classify people into groups different from others</a:t>
            </a:r>
          </a:p>
          <a:p>
            <a:r>
              <a:rPr lang="en-US" sz="2800" dirty="0" smtClean="0"/>
              <a:t>Focusing on traits such as skin color, body shape, hair texture, etc., magnifies differences between people</a:t>
            </a:r>
          </a:p>
          <a:p>
            <a:r>
              <a:rPr lang="en-US" sz="2800" dirty="0" smtClean="0"/>
              <a:t>Must not let personal cultural biases block acceptance of others</a:t>
            </a:r>
          </a:p>
        </p:txBody>
      </p:sp>
      <p:pic>
        <p:nvPicPr>
          <p:cNvPr id="10243" name="Picture 3" descr="\\ama-s-nas\users\jose.garcia\My Documents\MyFiles\WPDOCS\DIVER\Presentation Team\extra-pics\fs20100111_lead.jpg"/>
          <p:cNvPicPr>
            <a:picLocks noChangeAspect="1" noChangeArrowheads="1"/>
          </p:cNvPicPr>
          <p:nvPr/>
        </p:nvPicPr>
        <p:blipFill>
          <a:blip r:embed="rId3" cstate="print"/>
          <a:srcRect/>
          <a:stretch>
            <a:fillRect/>
          </a:stretch>
        </p:blipFill>
        <p:spPr bwMode="auto">
          <a:xfrm>
            <a:off x="4495800" y="4544393"/>
            <a:ext cx="3962400" cy="2085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7620000" y="5486400"/>
            <a:ext cx="1524000" cy="1114009"/>
          </a:xfrm>
          <a:prstGeom prst="rect">
            <a:avLst/>
          </a:prstGeom>
          <a:noFill/>
          <a:ln w="9525">
            <a:noFill/>
            <a:miter lim="800000"/>
            <a:headEnd/>
            <a:tailEnd/>
          </a:ln>
        </p:spPr>
      </p:pic>
      <p:sp>
        <p:nvSpPr>
          <p:cNvPr id="2" name="Title 1"/>
          <p:cNvSpPr>
            <a:spLocks noGrp="1"/>
          </p:cNvSpPr>
          <p:nvPr>
            <p:ph type="title"/>
          </p:nvPr>
        </p:nvSpPr>
        <p:spPr>
          <a:xfrm>
            <a:off x="457200" y="304800"/>
            <a:ext cx="8229600" cy="990600"/>
          </a:xfrm>
        </p:spPr>
        <p:txBody>
          <a:bodyPr>
            <a:noAutofit/>
          </a:bodyPr>
          <a:lstStyle/>
          <a:p>
            <a:pPr algn="l" eaLnBrk="1" fontAlgn="auto" hangingPunct="1">
              <a:spcAft>
                <a:spcPts val="0"/>
              </a:spcAft>
              <a:defRPr/>
            </a:pPr>
            <a:r>
              <a:rPr lang="en-US" sz="3600" dirty="0" smtClean="0"/>
              <a:t>Primary and Secondary Dimensions of Diversity</a:t>
            </a:r>
            <a:endParaRPr lang="en-US" sz="3600" dirty="0"/>
          </a:p>
        </p:txBody>
      </p:sp>
      <p:sp>
        <p:nvSpPr>
          <p:cNvPr id="4" name="Content Placeholder 3"/>
          <p:cNvSpPr>
            <a:spLocks noGrp="1"/>
          </p:cNvSpPr>
          <p:nvPr>
            <p:ph idx="1"/>
          </p:nvPr>
        </p:nvSpPr>
        <p:spPr>
          <a:xfrm>
            <a:off x="228600" y="990600"/>
            <a:ext cx="8077200" cy="4825937"/>
          </a:xfrm>
        </p:spPr>
        <p:txBody>
          <a:bodyPr/>
          <a:lstStyle/>
          <a:p>
            <a:pPr>
              <a:buNone/>
            </a:pPr>
            <a:r>
              <a:rPr lang="en-US" dirty="0" smtClean="0"/>
              <a:t>Role of Sexual Orientation</a:t>
            </a:r>
          </a:p>
          <a:p>
            <a:r>
              <a:rPr lang="en-US" dirty="0" smtClean="0"/>
              <a:t>Diversity means differences.  We cannot choose who is included and who is not</a:t>
            </a:r>
          </a:p>
          <a:p>
            <a:r>
              <a:rPr lang="en-US" dirty="0" smtClean="0"/>
              <a:t>Regardless of our sexual orientation, we are all human beings</a:t>
            </a:r>
          </a:p>
          <a:p>
            <a:r>
              <a:rPr lang="en-US" dirty="0" smtClean="0"/>
              <a:t>Gay and Lesbians live and work in all sections of the country</a:t>
            </a:r>
          </a:p>
          <a:p>
            <a:r>
              <a:rPr lang="en-US" dirty="0" smtClean="0"/>
              <a:t>A diverse workforce that reflects our society means recognizing all individuals that bring productivity and talent to our work force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l" eaLnBrk="1" fontAlgn="auto" hangingPunct="1">
              <a:spcAft>
                <a:spcPts val="0"/>
              </a:spcAft>
              <a:defRPr/>
            </a:pPr>
            <a:r>
              <a:rPr lang="en-US" sz="3600" dirty="0" smtClean="0"/>
              <a:t>Primary and Secondary Dimensions of Diversity </a:t>
            </a:r>
            <a:endParaRPr lang="en-US" sz="3600" dirty="0"/>
          </a:p>
        </p:txBody>
      </p:sp>
      <p:sp>
        <p:nvSpPr>
          <p:cNvPr id="4" name="Content Placeholder 3"/>
          <p:cNvSpPr>
            <a:spLocks noGrp="1"/>
          </p:cNvSpPr>
          <p:nvPr>
            <p:ph idx="1"/>
          </p:nvPr>
        </p:nvSpPr>
        <p:spPr>
          <a:xfrm>
            <a:off x="533400" y="1066800"/>
            <a:ext cx="8077200" cy="4370427"/>
          </a:xfrm>
        </p:spPr>
        <p:txBody>
          <a:bodyPr/>
          <a:lstStyle/>
          <a:p>
            <a:pPr>
              <a:buNone/>
            </a:pPr>
            <a:r>
              <a:rPr lang="en-US" dirty="0" smtClean="0"/>
              <a:t>Role of Generations</a:t>
            </a:r>
          </a:p>
          <a:p>
            <a:r>
              <a:rPr lang="en-US" dirty="0" smtClean="0"/>
              <a:t>Greatest Generation: born 1910-1924</a:t>
            </a:r>
          </a:p>
          <a:p>
            <a:pPr lvl="1"/>
            <a:r>
              <a:rPr lang="en-US" dirty="0" smtClean="0"/>
              <a:t>Fought WWII</a:t>
            </a:r>
          </a:p>
          <a:p>
            <a:pPr lvl="1"/>
            <a:r>
              <a:rPr lang="en-US" dirty="0" smtClean="0"/>
              <a:t>Adults during Great Depression</a:t>
            </a:r>
          </a:p>
          <a:p>
            <a:pPr lvl="1"/>
            <a:r>
              <a:rPr lang="en-US" dirty="0" smtClean="0"/>
              <a:t>Strong work ethic</a:t>
            </a:r>
          </a:p>
          <a:p>
            <a:pPr lvl="1">
              <a:buNone/>
            </a:pPr>
            <a:endParaRPr lang="en-US" dirty="0" smtClean="0"/>
          </a:p>
          <a:p>
            <a:r>
              <a:rPr lang="en-US" dirty="0" smtClean="0"/>
              <a:t>Silent Generation: born 1925-1945</a:t>
            </a:r>
          </a:p>
          <a:p>
            <a:pPr lvl="1"/>
            <a:r>
              <a:rPr lang="en-US" dirty="0" smtClean="0"/>
              <a:t>Children of Great Depression</a:t>
            </a:r>
          </a:p>
          <a:p>
            <a:pPr lvl="1"/>
            <a:r>
              <a:rPr lang="en-US" dirty="0" smtClean="0"/>
              <a:t>Adults during Korean War</a:t>
            </a:r>
          </a:p>
        </p:txBody>
      </p:sp>
      <p:pic>
        <p:nvPicPr>
          <p:cNvPr id="25604" name="Picture 4"/>
          <p:cNvPicPr>
            <a:picLocks noChangeAspect="1" noChangeArrowheads="1"/>
          </p:cNvPicPr>
          <p:nvPr/>
        </p:nvPicPr>
        <p:blipFill>
          <a:blip r:embed="rId3" cstate="print"/>
          <a:srcRect/>
          <a:stretch>
            <a:fillRect/>
          </a:stretch>
        </p:blipFill>
        <p:spPr bwMode="auto">
          <a:xfrm>
            <a:off x="6781800" y="2057400"/>
            <a:ext cx="1676400" cy="1981200"/>
          </a:xfrm>
          <a:prstGeom prst="rect">
            <a:avLst/>
          </a:prstGeom>
          <a:ln>
            <a:noFill/>
          </a:ln>
          <a:effectLst>
            <a:outerShdw blurRad="190500" algn="tl" rotWithShape="0">
              <a:srgbClr val="000000">
                <a:alpha val="70000"/>
              </a:srgbClr>
            </a:outerShdw>
          </a:effectLst>
        </p:spPr>
      </p:pic>
      <p:pic>
        <p:nvPicPr>
          <p:cNvPr id="25607" name="Picture 7"/>
          <p:cNvPicPr>
            <a:picLocks noChangeAspect="1" noChangeArrowheads="1"/>
          </p:cNvPicPr>
          <p:nvPr/>
        </p:nvPicPr>
        <p:blipFill>
          <a:blip r:embed="rId4" cstate="print"/>
          <a:srcRect/>
          <a:stretch>
            <a:fillRect/>
          </a:stretch>
        </p:blipFill>
        <p:spPr bwMode="auto">
          <a:xfrm>
            <a:off x="5943600" y="4572000"/>
            <a:ext cx="2810809" cy="204787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l" eaLnBrk="1" fontAlgn="auto" hangingPunct="1">
              <a:spcAft>
                <a:spcPts val="0"/>
              </a:spcAft>
              <a:defRPr/>
            </a:pPr>
            <a:r>
              <a:rPr lang="en-US" sz="3600" dirty="0" smtClean="0"/>
              <a:t>Primary and Secondary Dimensions of Diversity </a:t>
            </a:r>
            <a:endParaRPr lang="en-US" sz="3600" dirty="0"/>
          </a:p>
        </p:txBody>
      </p:sp>
      <p:sp>
        <p:nvSpPr>
          <p:cNvPr id="4" name="Content Placeholder 3"/>
          <p:cNvSpPr>
            <a:spLocks noGrp="1"/>
          </p:cNvSpPr>
          <p:nvPr>
            <p:ph idx="1"/>
          </p:nvPr>
        </p:nvSpPr>
        <p:spPr>
          <a:xfrm>
            <a:off x="457200" y="990600"/>
            <a:ext cx="8077200" cy="4284250"/>
          </a:xfrm>
        </p:spPr>
        <p:txBody>
          <a:bodyPr/>
          <a:lstStyle/>
          <a:p>
            <a:pPr>
              <a:buNone/>
            </a:pPr>
            <a:r>
              <a:rPr lang="en-US" dirty="0" smtClean="0"/>
              <a:t>Role of Generations</a:t>
            </a:r>
          </a:p>
          <a:p>
            <a:r>
              <a:rPr lang="en-US" dirty="0" smtClean="0"/>
              <a:t>Baby Boomers Generation: born 1946-1964</a:t>
            </a:r>
          </a:p>
          <a:p>
            <a:pPr lvl="1"/>
            <a:r>
              <a:rPr lang="en-US" dirty="0" smtClean="0"/>
              <a:t>People in teens and college formed counter-culture of 1960’s</a:t>
            </a:r>
          </a:p>
          <a:p>
            <a:pPr lvl="1"/>
            <a:r>
              <a:rPr lang="en-US" dirty="0" smtClean="0"/>
              <a:t>Civil Rights and Women’s Liberation Movements</a:t>
            </a:r>
          </a:p>
          <a:p>
            <a:pPr lvl="1"/>
            <a:r>
              <a:rPr lang="en-US" dirty="0" smtClean="0"/>
              <a:t>Vietnam War, Moon Landing, JFK Assassination</a:t>
            </a:r>
          </a:p>
          <a:p>
            <a:r>
              <a:rPr lang="en-US" dirty="0" smtClean="0"/>
              <a:t>Generation X (</a:t>
            </a:r>
            <a:r>
              <a:rPr lang="en-US" dirty="0" err="1" smtClean="0"/>
              <a:t>Xers</a:t>
            </a:r>
            <a:r>
              <a:rPr lang="en-US" dirty="0" smtClean="0"/>
              <a:t>): born 1965-1981</a:t>
            </a:r>
          </a:p>
          <a:p>
            <a:pPr lvl="1"/>
            <a:r>
              <a:rPr lang="en-US" dirty="0" smtClean="0"/>
              <a:t>1st Generation with widespread use of TV</a:t>
            </a:r>
          </a:p>
          <a:p>
            <a:pPr lvl="1"/>
            <a:r>
              <a:rPr lang="en-US" dirty="0" smtClean="0"/>
              <a:t>1973 Oil Crisis and HIV-AIDS epidemic</a:t>
            </a:r>
          </a:p>
        </p:txBody>
      </p:sp>
      <p:pic>
        <p:nvPicPr>
          <p:cNvPr id="12294" name="Picture 6" descr="\\ama-s-nas\users\jose.garcia\My Documents\MyFiles\WPDOCS\DIVER\Presentation Team\extra-pics\Picture1.png"/>
          <p:cNvPicPr>
            <a:picLocks noChangeAspect="1" noChangeArrowheads="1"/>
          </p:cNvPicPr>
          <p:nvPr/>
        </p:nvPicPr>
        <p:blipFill>
          <a:blip r:embed="rId3" cstate="print"/>
          <a:srcRect/>
          <a:stretch>
            <a:fillRect/>
          </a:stretch>
        </p:blipFill>
        <p:spPr bwMode="auto">
          <a:xfrm>
            <a:off x="7924800" y="1905000"/>
            <a:ext cx="1000125" cy="1011238"/>
          </a:xfrm>
          <a:prstGeom prst="ellipse">
            <a:avLst/>
          </a:prstGeom>
          <a:ln w="412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5" name="Picture 7" descr="\\ama-s-nas\users\jose.garcia\My Documents\MyFiles\WPDOCS\DIVER\Presentation Team\extra-pics\Picture2.png"/>
          <p:cNvPicPr>
            <a:picLocks noChangeAspect="1" noChangeArrowheads="1"/>
          </p:cNvPicPr>
          <p:nvPr/>
        </p:nvPicPr>
        <p:blipFill>
          <a:blip r:embed="rId4" cstate="print"/>
          <a:srcRect/>
          <a:stretch>
            <a:fillRect/>
          </a:stretch>
        </p:blipFill>
        <p:spPr bwMode="auto">
          <a:xfrm>
            <a:off x="6924675" y="4800600"/>
            <a:ext cx="2219325"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pPr algn="ctr" eaLnBrk="1" fontAlgn="auto" hangingPunct="1">
              <a:spcAft>
                <a:spcPts val="0"/>
              </a:spcAft>
              <a:defRPr/>
            </a:pPr>
            <a:r>
              <a:rPr lang="en-US" sz="3600" dirty="0" smtClean="0"/>
              <a:t>Primary and Secondary Dimensions of Diversity </a:t>
            </a:r>
            <a:endParaRPr lang="en-US" sz="3600" dirty="0"/>
          </a:p>
        </p:txBody>
      </p:sp>
      <p:sp>
        <p:nvSpPr>
          <p:cNvPr id="4" name="Content Placeholder 3"/>
          <p:cNvSpPr>
            <a:spLocks noGrp="1"/>
          </p:cNvSpPr>
          <p:nvPr>
            <p:ph idx="1"/>
          </p:nvPr>
        </p:nvSpPr>
        <p:spPr>
          <a:xfrm>
            <a:off x="228600" y="990600"/>
            <a:ext cx="8915400" cy="4567404"/>
          </a:xfrm>
        </p:spPr>
        <p:txBody>
          <a:bodyPr/>
          <a:lstStyle/>
          <a:p>
            <a:pPr>
              <a:buNone/>
            </a:pPr>
            <a:r>
              <a:rPr lang="en-US" sz="2800" dirty="0" smtClean="0"/>
              <a:t>Role of Generations</a:t>
            </a:r>
          </a:p>
          <a:p>
            <a:r>
              <a:rPr lang="en-US" sz="2800" dirty="0" smtClean="0"/>
              <a:t>Generation Y (</a:t>
            </a:r>
            <a:r>
              <a:rPr lang="en-US" sz="2800" dirty="0" err="1" smtClean="0"/>
              <a:t>Nexters</a:t>
            </a:r>
            <a:r>
              <a:rPr lang="en-US" sz="2800" dirty="0" smtClean="0"/>
              <a:t>/</a:t>
            </a:r>
            <a:r>
              <a:rPr lang="en-US" sz="2800" dirty="0" err="1" smtClean="0"/>
              <a:t>Millennials</a:t>
            </a:r>
            <a:r>
              <a:rPr lang="en-US" sz="2800" dirty="0" smtClean="0"/>
              <a:t>): born 1982-1994</a:t>
            </a:r>
          </a:p>
          <a:p>
            <a:pPr lvl="1"/>
            <a:r>
              <a:rPr lang="en-US" dirty="0" smtClean="0"/>
              <a:t>Children of Baby Boomers </a:t>
            </a:r>
          </a:p>
          <a:p>
            <a:pPr lvl="1"/>
            <a:r>
              <a:rPr lang="en-US" dirty="0" smtClean="0"/>
              <a:t>Fall of the USSR and 1st Gulf War</a:t>
            </a:r>
          </a:p>
          <a:p>
            <a:pPr lvl="1"/>
            <a:r>
              <a:rPr lang="en-US" dirty="0" smtClean="0"/>
              <a:t>Rise of Information Age/Internet</a:t>
            </a:r>
            <a:endParaRPr lang="en-US" sz="2800" dirty="0" smtClean="0"/>
          </a:p>
          <a:p>
            <a:r>
              <a:rPr lang="en-US" sz="2800" dirty="0" smtClean="0"/>
              <a:t>Generation Z (Internet Generation): born 1995-present</a:t>
            </a:r>
          </a:p>
          <a:p>
            <a:pPr lvl="1"/>
            <a:r>
              <a:rPr lang="en-US" dirty="0" smtClean="0"/>
              <a:t>Highly efficient with technology     </a:t>
            </a:r>
          </a:p>
          <a:p>
            <a:pPr lvl="1"/>
            <a:r>
              <a:rPr lang="en-US" dirty="0" smtClean="0"/>
              <a:t>Use of Internet, Text messaging, YouTube, </a:t>
            </a:r>
            <a:r>
              <a:rPr lang="en-US" dirty="0" err="1" smtClean="0"/>
              <a:t>Facebook</a:t>
            </a:r>
            <a:endParaRPr lang="en-US" dirty="0" smtClean="0"/>
          </a:p>
          <a:p>
            <a:pPr lvl="1"/>
            <a:r>
              <a:rPr lang="en-US" dirty="0" smtClean="0"/>
              <a:t>Children of Gen  X, older Gen Y’s, and youngest Baby Boomers</a:t>
            </a:r>
          </a:p>
        </p:txBody>
      </p:sp>
      <p:pic>
        <p:nvPicPr>
          <p:cNvPr id="13314" name="Picture 2" descr="\\ama-s-nas\users\jose.garcia\My Documents\MyFiles\WPDOCS\DIVER\Presentation Team\Slide25.jpg"/>
          <p:cNvPicPr>
            <a:picLocks noChangeAspect="1" noChangeArrowheads="1"/>
          </p:cNvPicPr>
          <p:nvPr/>
        </p:nvPicPr>
        <p:blipFill>
          <a:blip r:embed="rId3" cstate="print"/>
          <a:srcRect/>
          <a:stretch>
            <a:fillRect/>
          </a:stretch>
        </p:blipFill>
        <p:spPr bwMode="auto">
          <a:xfrm>
            <a:off x="6324600" y="1828800"/>
            <a:ext cx="24384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6" name="Picture 4"/>
          <p:cNvPicPr>
            <a:picLocks noChangeAspect="1" noChangeArrowheads="1"/>
          </p:cNvPicPr>
          <p:nvPr/>
        </p:nvPicPr>
        <p:blipFill>
          <a:blip r:embed="rId4" cstate="print"/>
          <a:srcRect/>
          <a:stretch>
            <a:fillRect/>
          </a:stretch>
        </p:blipFill>
        <p:spPr bwMode="auto">
          <a:xfrm>
            <a:off x="5334001" y="5257800"/>
            <a:ext cx="1935402" cy="14311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noAutofit/>
          </a:bodyPr>
          <a:lstStyle/>
          <a:p>
            <a:pPr eaLnBrk="1" fontAlgn="auto" hangingPunct="1">
              <a:spcAft>
                <a:spcPts val="0"/>
              </a:spcAft>
              <a:defRPr/>
            </a:pPr>
            <a:r>
              <a:rPr lang="en-US" sz="4400" dirty="0" smtClean="0"/>
              <a:t>Why Differences Occur</a:t>
            </a:r>
            <a:endParaRPr lang="en-US" sz="4400" dirty="0"/>
          </a:p>
        </p:txBody>
      </p:sp>
      <p:sp>
        <p:nvSpPr>
          <p:cNvPr id="4" name="Content Placeholder 3"/>
          <p:cNvSpPr>
            <a:spLocks noGrp="1"/>
          </p:cNvSpPr>
          <p:nvPr>
            <p:ph idx="1"/>
          </p:nvPr>
        </p:nvSpPr>
        <p:spPr>
          <a:xfrm>
            <a:off x="304800" y="2590800"/>
            <a:ext cx="8610600" cy="2788456"/>
          </a:xfrm>
        </p:spPr>
        <p:txBody>
          <a:bodyPr/>
          <a:lstStyle/>
          <a:p>
            <a:r>
              <a:rPr lang="en-US" sz="2800" dirty="0" smtClean="0"/>
              <a:t>Childhood environment/experiences, words/deeds of parents, teachers, kin, etc.</a:t>
            </a:r>
          </a:p>
          <a:p>
            <a:pPr lvl="2">
              <a:buNone/>
            </a:pPr>
            <a:endParaRPr lang="en-US" sz="2000" dirty="0" smtClean="0"/>
          </a:p>
          <a:p>
            <a:r>
              <a:rPr lang="en-US" sz="2800" dirty="0" smtClean="0"/>
              <a:t>Education, race, religion, sexual orientation, language, etc.</a:t>
            </a:r>
          </a:p>
          <a:p>
            <a:pPr lvl="2">
              <a:buNone/>
            </a:pPr>
            <a:endParaRPr lang="en-US" sz="2000" dirty="0" smtClean="0"/>
          </a:p>
          <a:p>
            <a:r>
              <a:rPr lang="en-US" sz="2800" dirty="0" smtClean="0"/>
              <a:t>Interests/roles in society and economic/social status</a:t>
            </a:r>
          </a:p>
        </p:txBody>
      </p:sp>
      <p:pic>
        <p:nvPicPr>
          <p:cNvPr id="14339" name="Picture 3" descr="\\ama-s-nas\users\jose.garcia\My Documents\MyFiles\WPDOCS\DIVER\Presentation Team\extra-pics\Picture4.jpg"/>
          <p:cNvPicPr>
            <a:picLocks noChangeAspect="1" noChangeArrowheads="1"/>
          </p:cNvPicPr>
          <p:nvPr/>
        </p:nvPicPr>
        <p:blipFill>
          <a:blip r:embed="rId3" cstate="print"/>
          <a:srcRect/>
          <a:stretch>
            <a:fillRect/>
          </a:stretch>
        </p:blipFill>
        <p:spPr bwMode="auto">
          <a:xfrm>
            <a:off x="5715000" y="152399"/>
            <a:ext cx="2776596" cy="2257509"/>
          </a:xfrm>
          <a:prstGeom prst="roundRect">
            <a:avLst>
              <a:gd name="adj" fmla="val 11111"/>
            </a:avLst>
          </a:prstGeom>
          <a:ln w="1270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pPr algn="ctr" eaLnBrk="1" fontAlgn="auto" hangingPunct="1">
              <a:spcAft>
                <a:spcPts val="0"/>
              </a:spcAft>
              <a:defRPr/>
            </a:pPr>
            <a:r>
              <a:rPr lang="en-US" sz="4400" dirty="0" smtClean="0"/>
              <a:t>Resolving Differences</a:t>
            </a:r>
            <a:endParaRPr lang="en-US" sz="4400" dirty="0"/>
          </a:p>
        </p:txBody>
      </p:sp>
      <p:sp>
        <p:nvSpPr>
          <p:cNvPr id="4" name="Content Placeholder 3"/>
          <p:cNvSpPr>
            <a:spLocks noGrp="1"/>
          </p:cNvSpPr>
          <p:nvPr>
            <p:ph idx="1"/>
          </p:nvPr>
        </p:nvSpPr>
        <p:spPr>
          <a:xfrm>
            <a:off x="533400" y="762000"/>
            <a:ext cx="8610600" cy="5724644"/>
          </a:xfrm>
        </p:spPr>
        <p:txBody>
          <a:bodyPr/>
          <a:lstStyle/>
          <a:p>
            <a:r>
              <a:rPr lang="en-US" sz="2400" dirty="0" smtClean="0"/>
              <a:t>Understanding</a:t>
            </a:r>
          </a:p>
          <a:p>
            <a:pPr lvl="1"/>
            <a:r>
              <a:rPr lang="en-US" sz="2400" dirty="0" smtClean="0"/>
              <a:t>Accepting others point of view helps people communicate and appreciate others </a:t>
            </a:r>
          </a:p>
          <a:p>
            <a:r>
              <a:rPr lang="en-US" sz="2400" dirty="0" smtClean="0"/>
              <a:t>Acceptance</a:t>
            </a:r>
          </a:p>
          <a:p>
            <a:pPr lvl="1"/>
            <a:r>
              <a:rPr lang="en-US" sz="2400" dirty="0" smtClean="0"/>
              <a:t>Crucial to relationships, basic need for healthy self-esteem</a:t>
            </a:r>
          </a:p>
          <a:p>
            <a:pPr lvl="1"/>
            <a:r>
              <a:rPr lang="en-US" sz="2400" dirty="0" smtClean="0"/>
              <a:t>You don’t have to change your beliefs to accept another person</a:t>
            </a:r>
          </a:p>
          <a:p>
            <a:pPr lvl="1"/>
            <a:r>
              <a:rPr lang="en-US" sz="2400" dirty="0" smtClean="0"/>
              <a:t>Can accept someone as having worth, even if we don’t agree with them</a:t>
            </a:r>
          </a:p>
          <a:p>
            <a:r>
              <a:rPr lang="en-US" sz="2400" dirty="0" smtClean="0"/>
              <a:t>Forgiveness</a:t>
            </a:r>
          </a:p>
          <a:p>
            <a:pPr lvl="1"/>
            <a:r>
              <a:rPr lang="en-US" sz="2400" dirty="0" smtClean="0"/>
              <a:t>Often difficult, but works</a:t>
            </a:r>
          </a:p>
          <a:p>
            <a:pPr lvl="1"/>
            <a:r>
              <a:rPr lang="en-US" sz="2400" dirty="0" smtClean="0"/>
              <a:t>A gift to yourself.  Not something you do for someone else</a:t>
            </a:r>
          </a:p>
          <a:p>
            <a:pPr lvl="1"/>
            <a:r>
              <a:rPr lang="en-US" sz="2400" dirty="0" smtClean="0"/>
              <a:t>Takes courage to let go.  No one benefits more from forgiveness than the person who forgives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077200" cy="747897"/>
          </a:xfrm>
        </p:spPr>
        <p:txBody>
          <a:bodyPr/>
          <a:lstStyle/>
          <a:p>
            <a:pPr>
              <a:defRPr/>
            </a:pPr>
            <a:r>
              <a:rPr sz="5400" dirty="0" smtClean="0"/>
              <a:t>Catch</a:t>
            </a:r>
            <a:r>
              <a:rPr dirty="0" smtClean="0"/>
              <a:t> </a:t>
            </a:r>
            <a:r>
              <a:rPr sz="5400" dirty="0" smtClean="0"/>
              <a:t>the  </a:t>
            </a:r>
            <a:r>
              <a:rPr lang="en-US" sz="5400" dirty="0" smtClean="0"/>
              <a:t>…</a:t>
            </a:r>
            <a:r>
              <a:rPr sz="5400" dirty="0" smtClean="0"/>
              <a:t>  </a:t>
            </a:r>
            <a:endParaRPr sz="5400" dirty="0"/>
          </a:p>
        </p:txBody>
      </p:sp>
      <p:pic>
        <p:nvPicPr>
          <p:cNvPr id="46083" name="Picture 3" descr="C:\Documents and Settings\Gena.Morrison\Local Settings\Temporary Internet Files\Content.IE5\ZHJ56KJP\MP900442372[1].jpg"/>
          <p:cNvPicPr>
            <a:picLocks noChangeAspect="1" noChangeArrowheads="1"/>
          </p:cNvPicPr>
          <p:nvPr/>
        </p:nvPicPr>
        <p:blipFill>
          <a:blip r:embed="rId3" cstate="print"/>
          <a:srcRect/>
          <a:stretch>
            <a:fillRect/>
          </a:stretch>
        </p:blipFill>
        <p:spPr bwMode="auto">
          <a:xfrm>
            <a:off x="762000" y="1295400"/>
            <a:ext cx="7772400" cy="3276600"/>
          </a:xfrm>
          <a:prstGeom prst="roundRect">
            <a:avLst>
              <a:gd name="adj" fmla="val 4167"/>
            </a:avLst>
          </a:prstGeom>
          <a:solidFill>
            <a:srgbClr val="FFFFFF"/>
          </a:solidFill>
          <a:ln w="381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0-#ppt_w/2"/>
                                          </p:val>
                                        </p:tav>
                                        <p:tav tm="100000">
                                          <p:val>
                                            <p:strVal val="#ppt_x"/>
                                          </p:val>
                                        </p:tav>
                                      </p:tavLst>
                                    </p:anim>
                                    <p:anim calcmode="lin" valueType="num">
                                      <p:cBhvr additive="base">
                                        <p:cTn id="8"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1440394"/>
          </a:xfrm>
        </p:spPr>
        <p:txBody>
          <a:bodyPr/>
          <a:lstStyle/>
          <a:p>
            <a:pPr algn="ctr"/>
            <a:r>
              <a:rPr lang="en-US" sz="4400" dirty="0" smtClean="0"/>
              <a:t>What is Diversity ? </a:t>
            </a:r>
            <a:r>
              <a:rPr lang="en-US" sz="6000" dirty="0" smtClean="0"/>
              <a:t/>
            </a:r>
            <a:br>
              <a:rPr lang="en-US" sz="6000" dirty="0" smtClean="0"/>
            </a:br>
            <a:endParaRPr lang="en-US" sz="6000" dirty="0"/>
          </a:p>
        </p:txBody>
      </p:sp>
      <p:pic>
        <p:nvPicPr>
          <p:cNvPr id="2050" name="Picture 2" descr="\\ama-s-nas\users\jose.garcia\My Documents\MyFiles\WPDOCS\DIVER\Presentation Team\Slide3a.jpg"/>
          <p:cNvPicPr>
            <a:picLocks noChangeAspect="1" noChangeArrowheads="1"/>
          </p:cNvPicPr>
          <p:nvPr/>
        </p:nvPicPr>
        <p:blipFill>
          <a:blip r:embed="rId3" cstate="print"/>
          <a:srcRect/>
          <a:stretch>
            <a:fillRect/>
          </a:stretch>
        </p:blipFill>
        <p:spPr bwMode="auto">
          <a:xfrm>
            <a:off x="3006969" y="1295400"/>
            <a:ext cx="3165231"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3" name="Picture 5" descr="\\ama-s-nas\users\jose.garcia\My Documents\MyFiles\WPDOCS\DIVER\Presentation Team\Slide3d.jpg"/>
          <p:cNvPicPr>
            <a:picLocks noChangeAspect="1" noChangeArrowheads="1"/>
          </p:cNvPicPr>
          <p:nvPr/>
        </p:nvPicPr>
        <p:blipFill>
          <a:blip r:embed="rId4" cstate="print"/>
          <a:srcRect t="8772"/>
          <a:stretch>
            <a:fillRect/>
          </a:stretch>
        </p:blipFill>
        <p:spPr bwMode="auto">
          <a:xfrm>
            <a:off x="2895600" y="3505200"/>
            <a:ext cx="3919537" cy="23773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ama-s-nas\users\jose.garcia\My Documents\MyFiles\WPDOCS\DIVER\Presentation Team\Slide3c.jpg"/>
          <p:cNvPicPr>
            <a:picLocks noChangeAspect="1" noChangeArrowheads="1"/>
          </p:cNvPicPr>
          <p:nvPr/>
        </p:nvPicPr>
        <p:blipFill>
          <a:blip r:embed="rId5" cstate="print"/>
          <a:srcRect/>
          <a:stretch>
            <a:fillRect/>
          </a:stretch>
        </p:blipFill>
        <p:spPr bwMode="auto">
          <a:xfrm rot="299339">
            <a:off x="6033109" y="1823525"/>
            <a:ext cx="2957635" cy="21873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ama-s-nas\users\jose.garcia\My Documents\MyFiles\WPDOCS\DIVER\Presentation Team\Slide3b.jpg"/>
          <p:cNvPicPr>
            <a:picLocks noChangeAspect="1" noChangeArrowheads="1"/>
          </p:cNvPicPr>
          <p:nvPr/>
        </p:nvPicPr>
        <p:blipFill>
          <a:blip r:embed="rId6" cstate="print"/>
          <a:srcRect/>
          <a:stretch>
            <a:fillRect/>
          </a:stretch>
        </p:blipFill>
        <p:spPr bwMode="auto">
          <a:xfrm rot="21321775">
            <a:off x="227778" y="2024886"/>
            <a:ext cx="3048001" cy="2028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1121825"/>
            <a:ext cx="8077200" cy="3450175"/>
          </a:xfrm>
        </p:spPr>
        <p:txBody>
          <a:bodyPr/>
          <a:lstStyle/>
          <a:p>
            <a:pPr algn="ctr">
              <a:buNone/>
              <a:defRPr/>
            </a:pPr>
            <a:r>
              <a:rPr lang="en-US" sz="4800" dirty="0" smtClean="0">
                <a:cs typeface="Arial" charset="0"/>
              </a:rPr>
              <a:t>“When you are surrounded by sameness, you get only variations on the same”</a:t>
            </a:r>
          </a:p>
          <a:p>
            <a:pPr>
              <a:buFontTx/>
              <a:buNone/>
              <a:defRPr/>
            </a:pPr>
            <a:endParaRPr lang="en-US" sz="5400" b="1" dirty="0" smtClean="0">
              <a:cs typeface="Arial" charset="0"/>
            </a:endParaRPr>
          </a:p>
          <a:p>
            <a:pPr>
              <a:buFontTx/>
              <a:buNone/>
              <a:defRPr/>
            </a:pPr>
            <a:r>
              <a:rPr lang="en-US" i="1" dirty="0" smtClean="0">
                <a:effectLst>
                  <a:outerShdw blurRad="38100" dist="38100" dir="2700000" algn="tl">
                    <a:srgbClr val="000000">
                      <a:alpha val="43137"/>
                    </a:srgbClr>
                  </a:outerShdw>
                </a:effectLst>
                <a:cs typeface="Arial" charset="0"/>
              </a:rPr>
              <a:t>--- Kevin Sullivan - VP of HR of Apple Computers</a:t>
            </a:r>
            <a:endParaRPr lang="en-US" i="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288"/>
            <a:ext cx="8077200" cy="3323987"/>
          </a:xfrm>
        </p:spPr>
        <p:txBody>
          <a:bodyPr/>
          <a:lstStyle/>
          <a:p>
            <a:pPr algn="ctr">
              <a:buNone/>
              <a:defRPr/>
            </a:pPr>
            <a:r>
              <a:rPr lang="en-US" sz="4800" dirty="0" smtClean="0">
                <a:effectLst>
                  <a:outerShdw blurRad="38100" dist="38100" dir="2700000" algn="tl">
                    <a:srgbClr val="000000">
                      <a:alpha val="43137"/>
                    </a:srgbClr>
                  </a:outerShdw>
                </a:effectLst>
              </a:rPr>
              <a:t>The key to successful diversity management is to recognize the differences in others       but also to seek our commonalities </a:t>
            </a:r>
            <a:endParaRPr lang="en-US" sz="48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077200" cy="2160591"/>
          </a:xfrm>
        </p:spPr>
        <p:txBody>
          <a:bodyPr/>
          <a:lstStyle/>
          <a:p>
            <a:pPr algn="ctr"/>
            <a:r>
              <a:rPr lang="en-US" dirty="0" smtClean="0"/>
              <a:t>How Do We Achieve a </a:t>
            </a:r>
            <a:br>
              <a:rPr lang="en-US" dirty="0" smtClean="0"/>
            </a:br>
            <a:r>
              <a:rPr lang="en-US" sz="6000" dirty="0" smtClean="0"/>
              <a:t>Diverse</a:t>
            </a:r>
            <a:br>
              <a:rPr lang="en-US" sz="6000" dirty="0" smtClean="0"/>
            </a:br>
            <a:r>
              <a:rPr lang="en-US" dirty="0" smtClean="0"/>
              <a:t> Workplace?</a:t>
            </a:r>
            <a:endParaRPr lang="en-US" dirty="0"/>
          </a:p>
        </p:txBody>
      </p:sp>
      <p:pic>
        <p:nvPicPr>
          <p:cNvPr id="15362" name="Picture 2" descr="\\ama-s-nas\users\jose.garcia\My Documents\MyFiles\WPDOCS\DIVER\Presentation Team\Slide31.jpg"/>
          <p:cNvPicPr>
            <a:picLocks noChangeAspect="1" noChangeArrowheads="1"/>
          </p:cNvPicPr>
          <p:nvPr/>
        </p:nvPicPr>
        <p:blipFill>
          <a:blip r:embed="rId3" cstate="print"/>
          <a:srcRect/>
          <a:stretch>
            <a:fillRect/>
          </a:stretch>
        </p:blipFill>
        <p:spPr bwMode="auto">
          <a:xfrm>
            <a:off x="381000" y="152400"/>
            <a:ext cx="3048001" cy="226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3" name="Picture 3" descr="\\ama-s-nas\users\jose.garcia\My Documents\MyFiles\WPDOCS\DIVER\Presentation Team\Slide31b.jpg"/>
          <p:cNvPicPr>
            <a:picLocks noChangeAspect="1" noChangeArrowheads="1"/>
          </p:cNvPicPr>
          <p:nvPr/>
        </p:nvPicPr>
        <p:blipFill>
          <a:blip r:embed="rId4" cstate="print"/>
          <a:srcRect/>
          <a:stretch>
            <a:fillRect/>
          </a:stretch>
        </p:blipFill>
        <p:spPr bwMode="auto">
          <a:xfrm>
            <a:off x="5334000" y="4876800"/>
            <a:ext cx="346281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 y="685800"/>
            <a:ext cx="8382000" cy="4038029"/>
          </a:xfrm>
        </p:spPr>
        <p:txBody>
          <a:bodyPr/>
          <a:lstStyle/>
          <a:p>
            <a:pPr>
              <a:defRPr/>
            </a:pPr>
            <a:r>
              <a:rPr lang="en-US" dirty="0" smtClean="0">
                <a:effectLst>
                  <a:outerShdw blurRad="38100" dist="38100" dir="2700000" algn="tl">
                    <a:srgbClr val="000000">
                      <a:alpha val="43137"/>
                    </a:srgbClr>
                  </a:outerShdw>
                </a:effectLst>
              </a:rPr>
              <a:t>Treat others as you want to be treated  </a:t>
            </a:r>
          </a:p>
          <a:p>
            <a:pPr>
              <a:defRPr/>
            </a:pPr>
            <a:r>
              <a:rPr lang="en-US" dirty="0" smtClean="0">
                <a:effectLst>
                  <a:outerShdw blurRad="38100" dist="38100" dir="2700000" algn="tl">
                    <a:srgbClr val="000000">
                      <a:alpha val="43137"/>
                    </a:srgbClr>
                  </a:outerShdw>
                </a:effectLst>
              </a:rPr>
              <a:t>Accept people as the individuals they are</a:t>
            </a:r>
          </a:p>
          <a:p>
            <a:pPr>
              <a:defRPr/>
            </a:pPr>
            <a:r>
              <a:rPr lang="en-US" dirty="0" smtClean="0">
                <a:effectLst>
                  <a:outerShdw blurRad="38100" dist="38100" dir="2700000" algn="tl">
                    <a:srgbClr val="000000">
                      <a:alpha val="43137"/>
                    </a:srgbClr>
                  </a:outerShdw>
                </a:effectLst>
              </a:rPr>
              <a:t>Focus on finding similarities and not differences in others</a:t>
            </a:r>
          </a:p>
          <a:p>
            <a:pPr>
              <a:defRPr/>
            </a:pPr>
            <a:r>
              <a:rPr lang="en-US" dirty="0" smtClean="0">
                <a:effectLst>
                  <a:outerShdw blurRad="38100" dist="38100" dir="2700000" algn="tl">
                    <a:srgbClr val="000000">
                      <a:alpha val="43137"/>
                    </a:srgbClr>
                  </a:outerShdw>
                </a:effectLst>
              </a:rPr>
              <a:t>Take responsibility for your actions</a:t>
            </a:r>
          </a:p>
          <a:p>
            <a:pPr>
              <a:defRPr/>
            </a:pPr>
            <a:r>
              <a:rPr lang="en-US" dirty="0" smtClean="0">
                <a:effectLst>
                  <a:outerShdw blurRad="38100" dist="38100" dir="2700000" algn="tl">
                    <a:srgbClr val="000000">
                      <a:alpha val="43137"/>
                    </a:srgbClr>
                  </a:outerShdw>
                </a:effectLst>
              </a:rPr>
              <a:t>Be sensitive </a:t>
            </a:r>
          </a:p>
          <a:p>
            <a:pPr>
              <a:defRPr/>
            </a:pPr>
            <a:r>
              <a:rPr lang="en-US" dirty="0" smtClean="0">
                <a:effectLst>
                  <a:outerShdw blurRad="38100" dist="38100" dir="2700000" algn="tl">
                    <a:srgbClr val="000000">
                      <a:alpha val="43137"/>
                    </a:srgbClr>
                  </a:outerShdw>
                </a:effectLst>
              </a:rPr>
              <a:t>Celebrate differences by promoting respect through inclusion and valuing others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230188"/>
            <a:ext cx="8077200" cy="1828193"/>
          </a:xfrm>
        </p:spPr>
        <p:txBody>
          <a:bodyPr/>
          <a:lstStyle/>
          <a:p>
            <a:pPr eaLnBrk="1" hangingPunct="1">
              <a:defRPr/>
            </a:pPr>
            <a:r>
              <a:rPr sz="4400" dirty="0" smtClean="0"/>
              <a:t>When the NWS is unified, we will enjoy all that a diverse workforce    has to offer</a:t>
            </a:r>
            <a:endParaRPr sz="4400" dirty="0" smtClean="0">
              <a:solidFill>
                <a:schemeClr val="tx2"/>
              </a:solidFill>
            </a:endParaRPr>
          </a:p>
        </p:txBody>
      </p:sp>
      <p:sp>
        <p:nvSpPr>
          <p:cNvPr id="3" name="Text Placeholder 2"/>
          <p:cNvSpPr>
            <a:spLocks noGrp="1"/>
          </p:cNvSpPr>
          <p:nvPr>
            <p:ph type="body" sz="quarter" idx="10"/>
          </p:nvPr>
        </p:nvSpPr>
        <p:spPr>
          <a:xfrm>
            <a:off x="381000" y="2286000"/>
            <a:ext cx="8077200" cy="2068259"/>
          </a:xfrm>
        </p:spPr>
        <p:txBody>
          <a:bodyPr/>
          <a:lstStyle/>
          <a:p>
            <a:pPr>
              <a:defRPr/>
            </a:pPr>
            <a:r>
              <a:rPr lang="en-US" dirty="0" smtClean="0">
                <a:effectLst>
                  <a:outerShdw blurRad="38100" dist="38100" dir="2700000" algn="tl">
                    <a:srgbClr val="000000">
                      <a:alpha val="43137"/>
                    </a:srgbClr>
                  </a:outerShdw>
                </a:effectLst>
              </a:rPr>
              <a:t>Happier, more vibrant workforce</a:t>
            </a:r>
          </a:p>
          <a:p>
            <a:pPr>
              <a:defRPr/>
            </a:pPr>
            <a:r>
              <a:rPr lang="en-US" dirty="0" smtClean="0">
                <a:effectLst>
                  <a:outerShdw blurRad="38100" dist="38100" dir="2700000" algn="tl">
                    <a:srgbClr val="000000">
                      <a:alpha val="43137"/>
                    </a:srgbClr>
                  </a:outerShdw>
                </a:effectLst>
              </a:rPr>
              <a:t>A workplace filled with trust and confidence </a:t>
            </a:r>
          </a:p>
          <a:p>
            <a:pPr>
              <a:defRPr/>
            </a:pPr>
            <a:r>
              <a:rPr lang="en-US" dirty="0" smtClean="0">
                <a:effectLst>
                  <a:outerShdw blurRad="38100" dist="38100" dir="2700000" algn="tl">
                    <a:srgbClr val="000000">
                      <a:alpha val="43137"/>
                    </a:srgbClr>
                  </a:outerShdw>
                </a:effectLst>
              </a:rPr>
              <a:t>Improved productivity</a:t>
            </a:r>
          </a:p>
          <a:p>
            <a:pPr>
              <a:defRPr/>
            </a:pPr>
            <a:r>
              <a:rPr lang="en-US" dirty="0" smtClean="0">
                <a:effectLst>
                  <a:outerShdw blurRad="38100" dist="38100" dir="2700000" algn="tl">
                    <a:srgbClr val="000000">
                      <a:alpha val="43137"/>
                    </a:srgbClr>
                  </a:outerShdw>
                </a:effectLst>
              </a:rPr>
              <a:t>Higher workforce retention</a:t>
            </a:r>
          </a:p>
        </p:txBody>
      </p:sp>
      <p:pic>
        <p:nvPicPr>
          <p:cNvPr id="4" name="Picture 4" descr="scan2"/>
          <p:cNvPicPr>
            <a:picLocks noChangeAspect="1" noChangeArrowheads="1"/>
          </p:cNvPicPr>
          <p:nvPr/>
        </p:nvPicPr>
        <p:blipFill>
          <a:blip r:embed="rId3" cstate="print"/>
          <a:srcRect/>
          <a:stretch>
            <a:fillRect/>
          </a:stretch>
        </p:blipFill>
        <p:spPr bwMode="auto">
          <a:xfrm>
            <a:off x="5410200" y="3886200"/>
            <a:ext cx="3429000" cy="2724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200401"/>
            <a:ext cx="8229600" cy="12953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Women, Men, Family and Work</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a:spLocks noGrp="1"/>
          </p:cNvSpPr>
          <p:nvPr>
            <p:ph type="title"/>
          </p:nvPr>
        </p:nvSpPr>
        <p:spPr>
          <a:xfrm>
            <a:off x="533400" y="2133600"/>
            <a:ext cx="8077200" cy="830997"/>
          </a:xfrm>
        </p:spPr>
        <p:txBody>
          <a:bodyPr/>
          <a:lstStyle/>
          <a:p>
            <a:pPr algn="ctr" eaLnBrk="1" hangingPunct="1">
              <a:defRPr/>
            </a:pPr>
            <a:r>
              <a:rPr sz="6000" dirty="0" smtClean="0"/>
              <a:t>Striking a Balance</a:t>
            </a:r>
            <a:endParaRPr sz="6000" dirty="0" smtClean="0">
              <a:solidFill>
                <a:schemeClr val="tx2"/>
              </a:solidFill>
            </a:endParaRPr>
          </a:p>
        </p:txBody>
      </p:sp>
      <p:pic>
        <p:nvPicPr>
          <p:cNvPr id="23555" name="Picture 3" descr="C:\Documents and Settings\jose.garcia\Local Settings\Temporary Internet Files\Content.IE5\BEL42RUQ\MC900332520[1].wmf"/>
          <p:cNvPicPr>
            <a:picLocks noChangeAspect="1" noChangeArrowheads="1"/>
          </p:cNvPicPr>
          <p:nvPr/>
        </p:nvPicPr>
        <p:blipFill>
          <a:blip r:embed="rId3" cstate="print"/>
          <a:srcRect/>
          <a:stretch>
            <a:fillRect/>
          </a:stretch>
        </p:blipFill>
        <p:spPr bwMode="auto">
          <a:xfrm>
            <a:off x="6019800" y="3962400"/>
            <a:ext cx="2667000" cy="2623344"/>
          </a:xfrm>
          <a:prstGeom prst="rect">
            <a:avLst/>
          </a:prstGeom>
          <a:noFill/>
        </p:spPr>
      </p:pic>
      <p:pic>
        <p:nvPicPr>
          <p:cNvPr id="23558" name="Picture 6" descr="C:\Documents and Settings\jose.garcia\Local Settings\Temporary Internet Files\Content.IE5\04FA49F0\MC900370958[1].wmf"/>
          <p:cNvPicPr>
            <a:picLocks noChangeAspect="1" noChangeArrowheads="1"/>
          </p:cNvPicPr>
          <p:nvPr/>
        </p:nvPicPr>
        <p:blipFill>
          <a:blip r:embed="rId4" cstate="print"/>
          <a:srcRect/>
          <a:stretch>
            <a:fillRect/>
          </a:stretch>
        </p:blipFill>
        <p:spPr bwMode="auto">
          <a:xfrm>
            <a:off x="228601" y="304800"/>
            <a:ext cx="1676399" cy="2392596"/>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Over the past decade…</a:t>
            </a:r>
            <a:endParaRPr lang="en-US" sz="4400" dirty="0"/>
          </a:p>
        </p:txBody>
      </p:sp>
      <p:sp>
        <p:nvSpPr>
          <p:cNvPr id="3" name="Content Placeholder 2"/>
          <p:cNvSpPr>
            <a:spLocks noGrp="1"/>
          </p:cNvSpPr>
          <p:nvPr>
            <p:ph idx="1"/>
          </p:nvPr>
        </p:nvSpPr>
        <p:spPr>
          <a:xfrm>
            <a:off x="304800" y="1295400"/>
            <a:ext cx="8077200" cy="2210862"/>
          </a:xfrm>
        </p:spPr>
        <p:txBody>
          <a:bodyPr>
            <a:noAutofit/>
          </a:bodyPr>
          <a:lstStyle/>
          <a:p>
            <a:r>
              <a:rPr lang="en-US" sz="2400" dirty="0" smtClean="0"/>
              <a:t>Technology has blurred the lines between work and life</a:t>
            </a:r>
          </a:p>
          <a:p>
            <a:pPr lvl="1"/>
            <a:r>
              <a:rPr lang="en-US" sz="2400" dirty="0" smtClean="0"/>
              <a:t>Access to e-mail, texting, alerts are 24/7</a:t>
            </a:r>
          </a:p>
          <a:p>
            <a:pPr lvl="1"/>
            <a:r>
              <a:rPr lang="en-US" sz="2400" dirty="0" smtClean="0"/>
              <a:t>No leaving “work at work”</a:t>
            </a:r>
          </a:p>
          <a:p>
            <a:endParaRPr lang="en-US" sz="2400" dirty="0" smtClean="0"/>
          </a:p>
          <a:p>
            <a:r>
              <a:rPr lang="en-US" sz="2400" dirty="0" smtClean="0"/>
              <a:t>Traditional Family Model has also changed</a:t>
            </a:r>
          </a:p>
          <a:p>
            <a:pPr lvl="1"/>
            <a:r>
              <a:rPr lang="en-US" sz="2400" dirty="0" smtClean="0"/>
              <a:t>Two-income households</a:t>
            </a:r>
          </a:p>
          <a:p>
            <a:pPr lvl="1"/>
            <a:r>
              <a:rPr lang="en-US" sz="2400" dirty="0" smtClean="0"/>
              <a:t>Single Parents</a:t>
            </a:r>
          </a:p>
          <a:p>
            <a:endParaRPr lang="en-US" sz="2400" dirty="0" smtClean="0"/>
          </a:p>
          <a:p>
            <a:r>
              <a:rPr lang="en-US" sz="2400" dirty="0" smtClean="0"/>
              <a:t>Can be overwhelming to still live up to traditional standards while juggling everything else</a:t>
            </a:r>
            <a:endParaRPr lang="en-US" sz="2400" dirty="0"/>
          </a:p>
        </p:txBody>
      </p:sp>
      <p:pic>
        <p:nvPicPr>
          <p:cNvPr id="5122" name="Picture 2" descr="C:\Documents and Settings\jennifer.mcnatt\Local Settings\Temporary Internet Files\Content.IE5\QH2HMTCP\MPj04433610000[1].jpg"/>
          <p:cNvPicPr>
            <a:picLocks noChangeAspect="1" noChangeArrowheads="1"/>
          </p:cNvPicPr>
          <p:nvPr/>
        </p:nvPicPr>
        <p:blipFill>
          <a:blip r:embed="rId3" cstate="print"/>
          <a:srcRect/>
          <a:stretch>
            <a:fillRect/>
          </a:stretch>
        </p:blipFill>
        <p:spPr bwMode="auto">
          <a:xfrm>
            <a:off x="6400800" y="1905000"/>
            <a:ext cx="2438400" cy="2438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7315200" cy="2971799"/>
          </a:xfrm>
        </p:spPr>
        <p:txBody>
          <a:bodyPr>
            <a:noAutofit/>
          </a:bodyPr>
          <a:lstStyle/>
          <a:p>
            <a:pPr algn="ctr">
              <a:buNone/>
            </a:pPr>
            <a:r>
              <a:rPr lang="en-US" sz="4000" dirty="0" smtClean="0"/>
              <a:t>   Family-work balance is complex </a:t>
            </a:r>
            <a:endParaRPr lang="en-US" sz="2400" dirty="0" smtClean="0"/>
          </a:p>
          <a:p>
            <a:r>
              <a:rPr lang="en-US" sz="2800" dirty="0" smtClean="0"/>
              <a:t>Issues:</a:t>
            </a:r>
          </a:p>
          <a:p>
            <a:pPr lvl="1"/>
            <a:r>
              <a:rPr lang="en-US" dirty="0" smtClean="0"/>
              <a:t>financial values</a:t>
            </a:r>
          </a:p>
          <a:p>
            <a:pPr lvl="1"/>
            <a:r>
              <a:rPr lang="en-US" dirty="0" smtClean="0"/>
              <a:t>gender roles</a:t>
            </a:r>
          </a:p>
          <a:p>
            <a:pPr lvl="1"/>
            <a:r>
              <a:rPr lang="en-US" dirty="0" smtClean="0"/>
              <a:t>career paths</a:t>
            </a:r>
          </a:p>
          <a:p>
            <a:pPr lvl="1"/>
            <a:r>
              <a:rPr lang="en-US" dirty="0" smtClean="0"/>
              <a:t>time management </a:t>
            </a:r>
          </a:p>
          <a:p>
            <a:pPr lvl="1"/>
            <a:r>
              <a:rPr lang="en-US" dirty="0" smtClean="0"/>
              <a:t>many other factors</a:t>
            </a:r>
            <a:endParaRPr lang="en-US" dirty="0"/>
          </a:p>
        </p:txBody>
      </p:sp>
      <p:pic>
        <p:nvPicPr>
          <p:cNvPr id="4098" name="Picture 2" descr="C:\Program Files\Microsoft Office\MEDIA\CAGCAT10\j0300840.wmf"/>
          <p:cNvPicPr>
            <a:picLocks noChangeAspect="1" noChangeArrowheads="1"/>
          </p:cNvPicPr>
          <p:nvPr/>
        </p:nvPicPr>
        <p:blipFill>
          <a:blip r:embed="rId3" cstate="print"/>
          <a:srcRect/>
          <a:stretch>
            <a:fillRect/>
          </a:stretch>
        </p:blipFill>
        <p:spPr bwMode="auto">
          <a:xfrm>
            <a:off x="2971800" y="152400"/>
            <a:ext cx="2590800" cy="2182276"/>
          </a:xfrm>
          <a:prstGeom prst="rect">
            <a:avLst/>
          </a:prstGeom>
          <a:noFill/>
        </p:spPr>
      </p:pic>
      <p:pic>
        <p:nvPicPr>
          <p:cNvPr id="27650" name="Picture 2" descr="\\ama-s-nas\users\jose.garcia\My Documents\MyFiles\WPDOCS\DIVER\Presentation Team\extra-pics\NWS_HUN_Women.JPG"/>
          <p:cNvPicPr>
            <a:picLocks noChangeAspect="1" noChangeArrowheads="1"/>
          </p:cNvPicPr>
          <p:nvPr/>
        </p:nvPicPr>
        <p:blipFill>
          <a:blip r:embed="rId4" cstate="print"/>
          <a:srcRect/>
          <a:stretch>
            <a:fillRect/>
          </a:stretch>
        </p:blipFill>
        <p:spPr bwMode="auto">
          <a:xfrm rot="21327306">
            <a:off x="4673722" y="3460243"/>
            <a:ext cx="4045498" cy="2678562"/>
          </a:xfrm>
          <a:prstGeom prst="rect">
            <a:avLst/>
          </a:prstGeom>
          <a:ln w="88900" cap="sq" cmpd="thickThin">
            <a:solidFill>
              <a:srgbClr val="FFFFEF"/>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In the NWS, we have…</a:t>
            </a:r>
            <a:endParaRPr lang="en-US" sz="4400" dirty="0"/>
          </a:p>
        </p:txBody>
      </p:sp>
      <p:sp>
        <p:nvSpPr>
          <p:cNvPr id="3" name="Content Placeholder 2"/>
          <p:cNvSpPr>
            <a:spLocks noGrp="1"/>
          </p:cNvSpPr>
          <p:nvPr>
            <p:ph idx="1"/>
          </p:nvPr>
        </p:nvSpPr>
        <p:spPr>
          <a:xfrm>
            <a:off x="685800" y="1371600"/>
            <a:ext cx="4572000" cy="4525963"/>
          </a:xfrm>
        </p:spPr>
        <p:txBody>
          <a:bodyPr>
            <a:normAutofit/>
          </a:bodyPr>
          <a:lstStyle/>
          <a:p>
            <a:r>
              <a:rPr lang="en-US" dirty="0" smtClean="0"/>
              <a:t>Single Parents</a:t>
            </a:r>
          </a:p>
          <a:p>
            <a:r>
              <a:rPr lang="en-US" dirty="0" smtClean="0"/>
              <a:t>Two-income households</a:t>
            </a:r>
          </a:p>
          <a:p>
            <a:pPr lvl="1"/>
            <a:r>
              <a:rPr lang="en-US" dirty="0" smtClean="0"/>
              <a:t>With or without children</a:t>
            </a:r>
          </a:p>
          <a:p>
            <a:r>
              <a:rPr lang="en-US" dirty="0" smtClean="0"/>
              <a:t>One-income households</a:t>
            </a:r>
          </a:p>
          <a:p>
            <a:pPr lvl="1"/>
            <a:r>
              <a:rPr lang="en-US" dirty="0" smtClean="0"/>
              <a:t>With or without children</a:t>
            </a:r>
          </a:p>
          <a:p>
            <a:r>
              <a:rPr lang="en-US" dirty="0" smtClean="0"/>
              <a:t>Single individuals</a:t>
            </a:r>
          </a:p>
          <a:p>
            <a:r>
              <a:rPr lang="en-US" dirty="0" smtClean="0"/>
              <a:t>People taking care of their parents or grandchildren</a:t>
            </a:r>
            <a:endParaRPr lang="en-US" dirty="0"/>
          </a:p>
        </p:txBody>
      </p:sp>
      <p:sp>
        <p:nvSpPr>
          <p:cNvPr id="4" name="Rectangle 3"/>
          <p:cNvSpPr/>
          <p:nvPr/>
        </p:nvSpPr>
        <p:spPr>
          <a:xfrm>
            <a:off x="5181600" y="1295400"/>
            <a:ext cx="3495445" cy="4401205"/>
          </a:xfrm>
          <a:prstGeom prst="rect">
            <a:avLst/>
          </a:prstGeom>
          <a:noFill/>
        </p:spPr>
        <p:txBody>
          <a:bodyPr wrap="square" lIns="91440" tIns="45720" rIns="91440" bIns="45720">
            <a:spAutoFit/>
          </a:bodyPr>
          <a:lstStyle/>
          <a:p>
            <a:pPr algn="ctr"/>
            <a:r>
              <a:rPr lang="en-US" sz="4000" dirty="0" smtClean="0">
                <a:ln w="24500" cmpd="dbl">
                  <a:noFill/>
                  <a:prstDash val="solid"/>
                  <a:miter lim="800000"/>
                </a:ln>
                <a:solidFill>
                  <a:schemeClr val="tx2"/>
                </a:solidFill>
                <a:effectLst>
                  <a:outerShdw blurRad="38100" dist="38100" dir="2700000" algn="tl">
                    <a:srgbClr val="000000">
                      <a:alpha val="43137"/>
                    </a:srgbClr>
                  </a:outerShdw>
                </a:effectLst>
              </a:rPr>
              <a:t>Ea</a:t>
            </a:r>
            <a:r>
              <a:rPr lang="en-US" sz="4000" cap="none" spc="0" dirty="0" smtClean="0">
                <a:ln w="24500" cmpd="dbl">
                  <a:noFill/>
                  <a:prstDash val="solid"/>
                  <a:miter lim="800000"/>
                </a:ln>
                <a:solidFill>
                  <a:schemeClr val="tx2"/>
                </a:solidFill>
                <a:effectLst>
                  <a:outerShdw blurRad="38100" dist="38100" dir="2700000" algn="tl">
                    <a:srgbClr val="000000">
                      <a:alpha val="43137"/>
                    </a:srgbClr>
                  </a:outerShdw>
                </a:effectLst>
              </a:rPr>
              <a:t>ch</a:t>
            </a:r>
          </a:p>
          <a:p>
            <a:pPr algn="ctr"/>
            <a:r>
              <a:rPr lang="en-US" sz="4000" dirty="0" smtClean="0">
                <a:ln w="24500" cmpd="dbl">
                  <a:noFill/>
                  <a:prstDash val="solid"/>
                  <a:miter lim="800000"/>
                </a:ln>
                <a:solidFill>
                  <a:schemeClr val="tx2"/>
                </a:solidFill>
                <a:effectLst>
                  <a:outerShdw blurRad="38100" dist="38100" dir="2700000" algn="tl">
                    <a:srgbClr val="000000">
                      <a:alpha val="43137"/>
                    </a:srgbClr>
                  </a:outerShdw>
                </a:effectLst>
              </a:rPr>
              <a:t>Situation</a:t>
            </a:r>
          </a:p>
          <a:p>
            <a:pPr algn="ctr"/>
            <a:r>
              <a:rPr lang="en-US" sz="4000" cap="none" spc="0" dirty="0" smtClean="0">
                <a:ln w="24500" cmpd="dbl">
                  <a:noFill/>
                  <a:prstDash val="solid"/>
                  <a:miter lim="800000"/>
                </a:ln>
                <a:solidFill>
                  <a:schemeClr val="tx2"/>
                </a:solidFill>
                <a:effectLst>
                  <a:outerShdw blurRad="38100" dist="38100" dir="2700000" algn="tl">
                    <a:srgbClr val="000000">
                      <a:alpha val="43137"/>
                    </a:srgbClr>
                  </a:outerShdw>
                </a:effectLst>
              </a:rPr>
              <a:t>Comes</a:t>
            </a:r>
          </a:p>
          <a:p>
            <a:pPr algn="ctr"/>
            <a:r>
              <a:rPr lang="en-US" sz="4000" dirty="0" smtClean="0">
                <a:ln w="24500" cmpd="dbl">
                  <a:noFill/>
                  <a:prstDash val="solid"/>
                  <a:miter lim="800000"/>
                </a:ln>
                <a:solidFill>
                  <a:schemeClr val="tx2"/>
                </a:solidFill>
                <a:effectLst>
                  <a:outerShdw blurRad="38100" dist="38100" dir="2700000" algn="tl">
                    <a:srgbClr val="000000">
                      <a:alpha val="43137"/>
                    </a:srgbClr>
                  </a:outerShdw>
                </a:effectLst>
              </a:rPr>
              <a:t>With Its</a:t>
            </a:r>
          </a:p>
          <a:p>
            <a:pPr algn="ctr"/>
            <a:r>
              <a:rPr lang="en-US" sz="4000" cap="none" spc="0" dirty="0" smtClean="0">
                <a:ln w="24500" cmpd="dbl">
                  <a:noFill/>
                  <a:prstDash val="solid"/>
                  <a:miter lim="800000"/>
                </a:ln>
                <a:solidFill>
                  <a:schemeClr val="tx2"/>
                </a:solidFill>
                <a:effectLst>
                  <a:outerShdw blurRad="38100" dist="38100" dir="2700000" algn="tl">
                    <a:srgbClr val="000000">
                      <a:alpha val="43137"/>
                    </a:srgbClr>
                  </a:outerShdw>
                </a:effectLst>
              </a:rPr>
              <a:t>Own</a:t>
            </a:r>
          </a:p>
          <a:p>
            <a:pPr algn="ctr"/>
            <a:r>
              <a:rPr lang="en-US" sz="4000" dirty="0" smtClean="0">
                <a:ln w="24500" cmpd="dbl">
                  <a:noFill/>
                  <a:prstDash val="solid"/>
                  <a:miter lim="800000"/>
                </a:ln>
                <a:solidFill>
                  <a:schemeClr val="tx2"/>
                </a:solidFill>
                <a:effectLst>
                  <a:outerShdw blurRad="38100" dist="38100" dir="2700000" algn="tl">
                    <a:srgbClr val="000000">
                      <a:alpha val="43137"/>
                    </a:srgbClr>
                  </a:outerShdw>
                </a:effectLst>
              </a:rPr>
              <a:t>Challenges And Benefits!</a:t>
            </a:r>
            <a:endParaRPr lang="en-US" sz="4000" cap="none" spc="0" dirty="0">
              <a:ln w="24500" cmpd="dbl">
                <a:noFill/>
                <a:prstDash val="solid"/>
                <a:miter lim="800000"/>
              </a:ln>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Do you know the challenges that others around you face?</a:t>
            </a:r>
            <a:endParaRPr lang="en-US" sz="4400" dirty="0"/>
          </a:p>
        </p:txBody>
      </p:sp>
      <p:sp>
        <p:nvSpPr>
          <p:cNvPr id="3" name="Content Placeholder 2"/>
          <p:cNvSpPr>
            <a:spLocks noGrp="1"/>
          </p:cNvSpPr>
          <p:nvPr>
            <p:ph idx="1"/>
          </p:nvPr>
        </p:nvSpPr>
        <p:spPr>
          <a:xfrm>
            <a:off x="457200" y="1752600"/>
            <a:ext cx="8229600" cy="4648200"/>
          </a:xfrm>
        </p:spPr>
        <p:txBody>
          <a:bodyPr>
            <a:normAutofit/>
          </a:bodyPr>
          <a:lstStyle/>
          <a:p>
            <a:r>
              <a:rPr lang="en-US" dirty="0" smtClean="0"/>
              <a:t>What obstacles they might have had to overcome before coming to work today</a:t>
            </a:r>
          </a:p>
          <a:p>
            <a:r>
              <a:rPr lang="en-US" dirty="0" smtClean="0"/>
              <a:t>What they might have to deal with when they go home tonight</a:t>
            </a:r>
          </a:p>
          <a:p>
            <a:r>
              <a:rPr lang="en-US" dirty="0" smtClean="0"/>
              <a:t>Not many people in the NWS are able to live near extended family (i.e. –  no support networks)</a:t>
            </a:r>
          </a:p>
          <a:p>
            <a:r>
              <a:rPr lang="en-US" dirty="0" smtClean="0"/>
              <a:t>Shift work!!!  (enough said)</a:t>
            </a:r>
          </a:p>
        </p:txBody>
      </p:sp>
      <p:pic>
        <p:nvPicPr>
          <p:cNvPr id="7170" name="Picture 2" descr="C:\Documents and Settings\jennifer.mcnatt\Local Settings\Temporary Internet Files\Content.IE5\EXY3UTAD\MCj03702360000[1].wmf"/>
          <p:cNvPicPr>
            <a:picLocks noChangeAspect="1" noChangeArrowheads="1"/>
          </p:cNvPicPr>
          <p:nvPr/>
        </p:nvPicPr>
        <p:blipFill>
          <a:blip r:embed="rId3" cstate="print"/>
          <a:srcRect/>
          <a:stretch>
            <a:fillRect/>
          </a:stretch>
        </p:blipFill>
        <p:spPr bwMode="auto">
          <a:xfrm>
            <a:off x="6553200" y="4876800"/>
            <a:ext cx="1815998" cy="1772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2548390"/>
          </a:xfrm>
        </p:spPr>
        <p:txBody>
          <a:bodyPr/>
          <a:lstStyle/>
          <a:p>
            <a:pPr algn="ctr"/>
            <a:r>
              <a:rPr lang="en-US" sz="4400" dirty="0" smtClean="0"/>
              <a:t>Diversity is the differences that make us unique individuals</a:t>
            </a:r>
            <a:r>
              <a:rPr lang="en-US" dirty="0" smtClean="0"/>
              <a:t/>
            </a:r>
            <a:br>
              <a:rPr lang="en-US" dirty="0" smtClean="0"/>
            </a:br>
            <a:r>
              <a:rPr lang="en-US" dirty="0" smtClean="0"/>
              <a:t/>
            </a:r>
            <a:br>
              <a:rPr lang="en-US" dirty="0" smtClean="0"/>
            </a:br>
            <a:endParaRPr lang="en-US" dirty="0"/>
          </a:p>
        </p:txBody>
      </p:sp>
      <p:pic>
        <p:nvPicPr>
          <p:cNvPr id="2054" name="Picture 6" descr="\\ama-s-nas\users\jose.garcia\My Documents\MyFiles\WPDOCS\DIVER\Presentation Team\Slide4a.jpg"/>
          <p:cNvPicPr>
            <a:picLocks noChangeAspect="1" noChangeArrowheads="1"/>
          </p:cNvPicPr>
          <p:nvPr/>
        </p:nvPicPr>
        <p:blipFill>
          <a:blip r:embed="rId3" cstate="print"/>
          <a:srcRect/>
          <a:stretch>
            <a:fillRect/>
          </a:stretch>
        </p:blipFill>
        <p:spPr bwMode="auto">
          <a:xfrm>
            <a:off x="762000" y="1752600"/>
            <a:ext cx="7620000" cy="2819400"/>
          </a:xfrm>
          <a:prstGeom prst="rect">
            <a:avLst/>
          </a:prstGeom>
          <a:ln w="228600" cap="sq" cmpd="thickThin">
            <a:solidFill>
              <a:srgbClr val="000000"/>
            </a:solidFill>
            <a:prstDash val="solid"/>
            <a:miter lim="800000"/>
          </a:ln>
          <a:effectLst>
            <a:innerShdw blurRad="76200">
              <a:srgbClr val="000000"/>
            </a:innerShdw>
          </a:effectLst>
        </p:spPr>
      </p:pic>
      <p:pic>
        <p:nvPicPr>
          <p:cNvPr id="2055" name="Picture 7" descr="\\ama-s-nas\users\jose.garcia\My Documents\MyFiles\WPDOCS\DIVER\Presentation Team\Slide4b.jpg"/>
          <p:cNvPicPr>
            <a:picLocks noChangeAspect="1" noChangeArrowheads="1"/>
          </p:cNvPicPr>
          <p:nvPr/>
        </p:nvPicPr>
        <p:blipFill>
          <a:blip r:embed="rId4" cstate="print"/>
          <a:srcRect t="12685"/>
          <a:stretch>
            <a:fillRect/>
          </a:stretch>
        </p:blipFill>
        <p:spPr bwMode="auto">
          <a:xfrm>
            <a:off x="6096000" y="3581400"/>
            <a:ext cx="2854411"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Single Individuals</a:t>
            </a:r>
            <a:endParaRPr lang="en-US" sz="4400" dirty="0"/>
          </a:p>
        </p:txBody>
      </p:sp>
      <p:sp>
        <p:nvSpPr>
          <p:cNvPr id="3" name="Content Placeholder 2"/>
          <p:cNvSpPr>
            <a:spLocks noGrp="1"/>
          </p:cNvSpPr>
          <p:nvPr>
            <p:ph idx="1"/>
          </p:nvPr>
        </p:nvSpPr>
        <p:spPr>
          <a:xfrm>
            <a:off x="228600" y="1295400"/>
            <a:ext cx="8229600" cy="4648199"/>
          </a:xfrm>
        </p:spPr>
        <p:txBody>
          <a:bodyPr>
            <a:normAutofit/>
          </a:bodyPr>
          <a:lstStyle/>
          <a:p>
            <a:r>
              <a:rPr lang="en-US" dirty="0" smtClean="0"/>
              <a:t>Small to no support system</a:t>
            </a:r>
          </a:p>
          <a:p>
            <a:pPr lvl="1"/>
            <a:r>
              <a:rPr lang="en-US" dirty="0" smtClean="0"/>
              <a:t>Especially when new to an area</a:t>
            </a:r>
          </a:p>
          <a:p>
            <a:r>
              <a:rPr lang="en-US" dirty="0" smtClean="0"/>
              <a:t>Difficult to find/make friends around shift work schedule</a:t>
            </a:r>
          </a:p>
          <a:p>
            <a:r>
              <a:rPr lang="en-US" dirty="0" smtClean="0"/>
              <a:t>Often are asked (expected?) to work      holidays</a:t>
            </a:r>
          </a:p>
          <a:p>
            <a:pPr lvl="1"/>
            <a:r>
              <a:rPr lang="en-US" dirty="0" smtClean="0"/>
              <a:t>But have family too!</a:t>
            </a:r>
          </a:p>
          <a:p>
            <a:r>
              <a:rPr lang="en-US" dirty="0" smtClean="0"/>
              <a:t>May feel left out of office events geared towards couples</a:t>
            </a:r>
            <a:endParaRPr lang="en-US" dirty="0"/>
          </a:p>
        </p:txBody>
      </p:sp>
      <p:pic>
        <p:nvPicPr>
          <p:cNvPr id="8195" name="Picture 3" descr="C:\Documents and Settings\jennifer.mcnatt\Local Settings\Temporary Internet Files\Content.IE5\EXY3UTAD\MCj00786260000[1].wmf"/>
          <p:cNvPicPr>
            <a:picLocks noChangeAspect="1" noChangeArrowheads="1"/>
          </p:cNvPicPr>
          <p:nvPr/>
        </p:nvPicPr>
        <p:blipFill>
          <a:blip r:embed="rId3" cstate="print"/>
          <a:srcRect/>
          <a:stretch>
            <a:fillRect/>
          </a:stretch>
        </p:blipFill>
        <p:spPr bwMode="auto">
          <a:xfrm>
            <a:off x="6629400" y="2743200"/>
            <a:ext cx="2286000" cy="3753016"/>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How you can help…</a:t>
            </a:r>
            <a:endParaRPr lang="en-US" sz="4400" dirty="0"/>
          </a:p>
        </p:txBody>
      </p:sp>
      <p:sp>
        <p:nvSpPr>
          <p:cNvPr id="3" name="Content Placeholder 2"/>
          <p:cNvSpPr>
            <a:spLocks noGrp="1"/>
          </p:cNvSpPr>
          <p:nvPr>
            <p:ph idx="1"/>
          </p:nvPr>
        </p:nvSpPr>
        <p:spPr/>
        <p:txBody>
          <a:bodyPr>
            <a:noAutofit/>
          </a:bodyPr>
          <a:lstStyle/>
          <a:p>
            <a:r>
              <a:rPr lang="en-US" sz="2800" dirty="0" smtClean="0"/>
              <a:t>Don’t expect that singles are automatically available to work overtime, holidays, etc.</a:t>
            </a:r>
          </a:p>
          <a:p>
            <a:r>
              <a:rPr lang="en-US" sz="2800" dirty="0" smtClean="0"/>
              <a:t>Try to show new people to the office “around the  neighborhood”</a:t>
            </a:r>
          </a:p>
          <a:p>
            <a:pPr lvl="1"/>
            <a:r>
              <a:rPr lang="en-US" dirty="0" smtClean="0"/>
              <a:t>“Sponsor”  or mentoring program for incoming</a:t>
            </a:r>
            <a:r>
              <a:rPr lang="en-US" baseline="0" dirty="0" smtClean="0"/>
              <a:t> </a:t>
            </a:r>
            <a:r>
              <a:rPr lang="en-US" dirty="0" smtClean="0"/>
              <a:t>personnel</a:t>
            </a:r>
          </a:p>
          <a:p>
            <a:r>
              <a:rPr lang="en-US" sz="2800" dirty="0" smtClean="0"/>
              <a:t>Make sure office activities are geared                    towards all personnel, not just couples</a:t>
            </a:r>
            <a:endParaRPr lang="en-US" sz="2800" dirty="0"/>
          </a:p>
        </p:txBody>
      </p:sp>
      <p:pic>
        <p:nvPicPr>
          <p:cNvPr id="9220" name="Picture 4" descr="C:\Documents and Settings\jennifer.mcnatt\Local Settings\Temporary Internet Files\Content.IE5\WP8ZKXE3\MCBD19644_0000[1].wmf"/>
          <p:cNvPicPr>
            <a:picLocks noChangeAspect="1" noChangeArrowheads="1"/>
          </p:cNvPicPr>
          <p:nvPr/>
        </p:nvPicPr>
        <p:blipFill>
          <a:blip r:embed="rId3" cstate="print"/>
          <a:srcRect/>
          <a:stretch>
            <a:fillRect/>
          </a:stretch>
        </p:blipFill>
        <p:spPr bwMode="auto">
          <a:xfrm>
            <a:off x="6324600" y="3892236"/>
            <a:ext cx="2453722" cy="2965764"/>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Single Parents</a:t>
            </a:r>
            <a:endParaRPr lang="en-US" sz="4400" dirty="0"/>
          </a:p>
        </p:txBody>
      </p:sp>
      <p:sp>
        <p:nvSpPr>
          <p:cNvPr id="3" name="Content Placeholder 2"/>
          <p:cNvSpPr>
            <a:spLocks noGrp="1"/>
          </p:cNvSpPr>
          <p:nvPr>
            <p:ph idx="1"/>
          </p:nvPr>
        </p:nvSpPr>
        <p:spPr>
          <a:xfrm>
            <a:off x="381000" y="1295400"/>
            <a:ext cx="8229600" cy="4648200"/>
          </a:xfrm>
        </p:spPr>
        <p:txBody>
          <a:bodyPr>
            <a:normAutofit lnSpcReduction="10000"/>
          </a:bodyPr>
          <a:lstStyle/>
          <a:p>
            <a:r>
              <a:rPr lang="en-US" dirty="0" smtClean="0"/>
              <a:t>Finding dependable, trustworthy childcare that will adapt to rotating shift work</a:t>
            </a:r>
          </a:p>
          <a:p>
            <a:r>
              <a:rPr lang="en-US" dirty="0" smtClean="0"/>
              <a:t>Being away from extended family/no support</a:t>
            </a:r>
          </a:p>
          <a:p>
            <a:r>
              <a:rPr lang="en-US" dirty="0" smtClean="0"/>
              <a:t>Rotating shift work + a child make it difficult to socialize</a:t>
            </a:r>
          </a:p>
          <a:p>
            <a:r>
              <a:rPr lang="en-US" dirty="0" smtClean="0"/>
              <a:t>Money may be tight</a:t>
            </a:r>
            <a:endParaRPr lang="en-US" dirty="0"/>
          </a:p>
          <a:p>
            <a:r>
              <a:rPr lang="en-US" dirty="0" smtClean="0"/>
              <a:t>Travel is very difficult</a:t>
            </a:r>
          </a:p>
          <a:p>
            <a:r>
              <a:rPr lang="en-US" dirty="0" smtClean="0"/>
              <a:t>Many people have spouses in                              the military</a:t>
            </a:r>
          </a:p>
          <a:p>
            <a:pPr lvl="1"/>
            <a:r>
              <a:rPr lang="en-US" dirty="0" smtClean="0"/>
              <a:t>Often are “single parents” for long periods of time</a:t>
            </a:r>
          </a:p>
        </p:txBody>
      </p:sp>
      <p:pic>
        <p:nvPicPr>
          <p:cNvPr id="10243" name="Picture 3" descr="C:\Documents and Settings\jennifer.mcnatt\Local Settings\Temporary Internet Files\Content.IE5\WP8ZKXE3\MPj04387110000[1].jpg"/>
          <p:cNvPicPr>
            <a:picLocks noChangeAspect="1" noChangeArrowheads="1"/>
          </p:cNvPicPr>
          <p:nvPr/>
        </p:nvPicPr>
        <p:blipFill>
          <a:blip r:embed="rId3" cstate="print"/>
          <a:srcRect/>
          <a:stretch>
            <a:fillRect/>
          </a:stretch>
        </p:blipFill>
        <p:spPr bwMode="auto">
          <a:xfrm>
            <a:off x="6096000" y="3279321"/>
            <a:ext cx="2499360" cy="1673679"/>
          </a:xfrm>
          <a:prstGeom prst="roundRect">
            <a:avLst>
              <a:gd name="adj" fmla="val 8594"/>
            </a:avLst>
          </a:prstGeom>
          <a:solidFill>
            <a:srgbClr val="FFFFFF">
              <a:shade val="85000"/>
            </a:srgbClr>
          </a:solidFill>
          <a:ln>
            <a:noFill/>
          </a:ln>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How you can help…</a:t>
            </a:r>
            <a:endParaRPr lang="en-US" sz="4400" dirty="0"/>
          </a:p>
        </p:txBody>
      </p:sp>
      <p:sp>
        <p:nvSpPr>
          <p:cNvPr id="3" name="Content Placeholder 2"/>
          <p:cNvSpPr>
            <a:spLocks noGrp="1"/>
          </p:cNvSpPr>
          <p:nvPr>
            <p:ph idx="1"/>
          </p:nvPr>
        </p:nvSpPr>
        <p:spPr>
          <a:xfrm>
            <a:off x="457200" y="1600201"/>
            <a:ext cx="8229600" cy="3505199"/>
          </a:xfrm>
        </p:spPr>
        <p:txBody>
          <a:bodyPr>
            <a:normAutofit lnSpcReduction="10000"/>
          </a:bodyPr>
          <a:lstStyle/>
          <a:p>
            <a:r>
              <a:rPr lang="en-US" dirty="0" smtClean="0"/>
              <a:t>Be understanding when it comes to schedule changes/swaps</a:t>
            </a:r>
          </a:p>
          <a:p>
            <a:r>
              <a:rPr lang="en-US" dirty="0" smtClean="0"/>
              <a:t>Don’t be judgmental if they need to call in sick at the last minute</a:t>
            </a:r>
          </a:p>
          <a:p>
            <a:r>
              <a:rPr lang="en-US" dirty="0" smtClean="0"/>
              <a:t>Offer to help with minor tasks</a:t>
            </a:r>
          </a:p>
          <a:p>
            <a:pPr lvl="1"/>
            <a:r>
              <a:rPr lang="en-US" dirty="0" smtClean="0"/>
              <a:t>Mowing someone’s lawn can be a HUGE gift (how do you take care of a 2 year old and mow the lawn at the same time?)</a:t>
            </a:r>
          </a:p>
        </p:txBody>
      </p:sp>
      <p:pic>
        <p:nvPicPr>
          <p:cNvPr id="11266" name="Picture 2" descr="C:\Documents and Settings\jennifer.mcnatt\Local Settings\Temporary Internet Files\Content.IE5\EXY3UTAD\MCj04419160000[1].wmf"/>
          <p:cNvPicPr>
            <a:picLocks noChangeAspect="1" noChangeArrowheads="1"/>
          </p:cNvPicPr>
          <p:nvPr/>
        </p:nvPicPr>
        <p:blipFill>
          <a:blip r:embed="rId3" cstate="print"/>
          <a:srcRect/>
          <a:stretch>
            <a:fillRect/>
          </a:stretch>
        </p:blipFill>
        <p:spPr bwMode="auto">
          <a:xfrm>
            <a:off x="4419600" y="4876800"/>
            <a:ext cx="3606800" cy="150495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665162"/>
          </a:xfrm>
        </p:spPr>
        <p:txBody>
          <a:bodyPr>
            <a:normAutofit/>
          </a:bodyPr>
          <a:lstStyle/>
          <a:p>
            <a:r>
              <a:rPr lang="en-US" sz="4400" dirty="0" smtClean="0"/>
              <a:t>Quote from an NWS Single Father</a:t>
            </a:r>
            <a:endParaRPr lang="en-US" sz="4400" dirty="0"/>
          </a:p>
        </p:txBody>
      </p:sp>
      <p:sp>
        <p:nvSpPr>
          <p:cNvPr id="3" name="Content Placeholder 2"/>
          <p:cNvSpPr>
            <a:spLocks noGrp="1"/>
          </p:cNvSpPr>
          <p:nvPr>
            <p:ph idx="1"/>
          </p:nvPr>
        </p:nvSpPr>
        <p:spPr>
          <a:xfrm>
            <a:off x="381000" y="1524000"/>
            <a:ext cx="8077200" cy="2210862"/>
          </a:xfrm>
        </p:spPr>
        <p:txBody>
          <a:bodyPr>
            <a:noAutofit/>
          </a:bodyPr>
          <a:lstStyle/>
          <a:p>
            <a:pPr>
              <a:buNone/>
            </a:pPr>
            <a:r>
              <a:rPr lang="en-US" sz="2400" dirty="0" smtClean="0"/>
              <a:t>    “The old saying of </a:t>
            </a:r>
            <a:r>
              <a:rPr lang="en-US" sz="2400" b="1" i="1" u="sng" dirty="0" smtClean="0"/>
              <a:t>Walk a mile in my shoes</a:t>
            </a:r>
            <a:r>
              <a:rPr lang="en-US" sz="2400" dirty="0" smtClean="0"/>
              <a:t> truly is a good one for single parents.  I would never wish this on anyone, but I would do it again in a heartbeat if I had to.  My daughter and I are truly stuck to each other like glue!!!  There is nothing better than picking her up at school everyday and hearing her yell... </a:t>
            </a:r>
            <a:r>
              <a:rPr lang="en-US" sz="2400" b="1" i="1" u="sng" dirty="0" smtClean="0"/>
              <a:t>DADDDDDYYYYY!!!!!!!!!!</a:t>
            </a:r>
            <a:r>
              <a:rPr lang="en-US" sz="2400" b="1" i="1" dirty="0" smtClean="0"/>
              <a:t> </a:t>
            </a:r>
            <a:r>
              <a:rPr lang="en-US" sz="2400" dirty="0" smtClean="0"/>
              <a:t>or getting that </a:t>
            </a:r>
            <a:r>
              <a:rPr lang="en-US" sz="2400" b="1" i="1" dirty="0" smtClean="0"/>
              <a:t>monster hug </a:t>
            </a:r>
            <a:r>
              <a:rPr lang="en-US" sz="2400" dirty="0" smtClean="0"/>
              <a:t>after being away a whole week or more on a business trip.  When I am away I call her every night and I do what I can to spend every minute with her when we are together in the morning, evening, weekends and on holidays as well as vacations.”</a:t>
            </a:r>
            <a:endParaRPr lang="en-US" sz="2400" dirty="0"/>
          </a:p>
        </p:txBody>
      </p:sp>
      <p:sp>
        <p:nvSpPr>
          <p:cNvPr id="4" name="TextBox 3"/>
          <p:cNvSpPr txBox="1"/>
          <p:nvPr/>
        </p:nvSpPr>
        <p:spPr>
          <a:xfrm>
            <a:off x="1143000" y="5311914"/>
            <a:ext cx="7924800" cy="707886"/>
          </a:xfrm>
          <a:prstGeom prst="rect">
            <a:avLst/>
          </a:prstGeom>
          <a:noFill/>
        </p:spPr>
        <p:txBody>
          <a:bodyPr wrap="square" rtlCol="0">
            <a:spAutoFit/>
          </a:bodyPr>
          <a:lstStyle/>
          <a:p>
            <a:r>
              <a:rPr lang="en-US" sz="2000" b="1" dirty="0" smtClean="0">
                <a:solidFill>
                  <a:schemeClr val="tx2">
                    <a:lumMod val="90000"/>
                  </a:schemeClr>
                </a:solidFill>
              </a:rPr>
              <a:t>Be aware of how precious “off duty” time is to people. Withhold judgment when they aren’t able to come to work for a last minute shift</a:t>
            </a:r>
            <a:endParaRPr lang="en-US" sz="2000" b="1" dirty="0">
              <a:solidFill>
                <a:schemeClr val="tx2">
                  <a:lumMod val="90000"/>
                </a:schemeClr>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One-income households</a:t>
            </a:r>
            <a:endParaRPr lang="en-US" sz="4400" dirty="0"/>
          </a:p>
        </p:txBody>
      </p:sp>
      <p:sp>
        <p:nvSpPr>
          <p:cNvPr id="3" name="Content Placeholder 2"/>
          <p:cNvSpPr>
            <a:spLocks noGrp="1"/>
          </p:cNvSpPr>
          <p:nvPr>
            <p:ph idx="1"/>
          </p:nvPr>
        </p:nvSpPr>
        <p:spPr/>
        <p:txBody>
          <a:bodyPr>
            <a:noAutofit/>
          </a:bodyPr>
          <a:lstStyle/>
          <a:p>
            <a:r>
              <a:rPr lang="en-US" sz="2800" dirty="0" smtClean="0"/>
              <a:t>Money may be an issue</a:t>
            </a:r>
          </a:p>
          <a:p>
            <a:pPr lvl="1"/>
            <a:r>
              <a:rPr lang="en-US" dirty="0" smtClean="0"/>
              <a:t>Especially those starting out in the NWS</a:t>
            </a:r>
          </a:p>
          <a:p>
            <a:pPr lvl="1"/>
            <a:r>
              <a:rPr lang="en-US" dirty="0" smtClean="0"/>
              <a:t>May feel pressure to work overtime</a:t>
            </a:r>
          </a:p>
          <a:p>
            <a:r>
              <a:rPr lang="en-US" sz="2800" dirty="0" smtClean="0"/>
              <a:t>Spouse may not be supportive or understanding</a:t>
            </a:r>
          </a:p>
          <a:p>
            <a:pPr lvl="1"/>
            <a:r>
              <a:rPr lang="en-US" dirty="0" smtClean="0"/>
              <a:t>Especially when it comes to shift work</a:t>
            </a:r>
          </a:p>
          <a:p>
            <a:pPr lvl="1"/>
            <a:r>
              <a:rPr lang="en-US" dirty="0" smtClean="0"/>
              <a:t>Difficult to even have a part time job around shifts</a:t>
            </a:r>
          </a:p>
          <a:p>
            <a:r>
              <a:rPr lang="en-US" sz="2800" dirty="0" smtClean="0"/>
              <a:t>Many one-income households involve the wife as sole-breadwinner</a:t>
            </a:r>
          </a:p>
          <a:p>
            <a:pPr lvl="1"/>
            <a:r>
              <a:rPr lang="en-US" dirty="0" smtClean="0"/>
              <a:t>Shift in dynamics</a:t>
            </a:r>
          </a:p>
        </p:txBody>
      </p:sp>
      <p:pic>
        <p:nvPicPr>
          <p:cNvPr id="12290" name="Picture 2" descr="C:\Documents and Settings\jennifer.mcnatt\Local Settings\Temporary Internet Files\Content.IE5\WP8ZKXE3\MCj04419380000[1].wmf"/>
          <p:cNvPicPr>
            <a:picLocks noChangeAspect="1" noChangeArrowheads="1"/>
          </p:cNvPicPr>
          <p:nvPr/>
        </p:nvPicPr>
        <p:blipFill>
          <a:blip r:embed="rId3" cstate="print"/>
          <a:srcRect/>
          <a:stretch>
            <a:fillRect/>
          </a:stretch>
        </p:blipFill>
        <p:spPr bwMode="auto">
          <a:xfrm>
            <a:off x="6490855" y="4876800"/>
            <a:ext cx="1482725" cy="1784350"/>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How you can help…</a:t>
            </a:r>
            <a:endParaRPr lang="en-US" sz="4400" dirty="0"/>
          </a:p>
        </p:txBody>
      </p:sp>
      <p:sp>
        <p:nvSpPr>
          <p:cNvPr id="3" name="Content Placeholder 2"/>
          <p:cNvSpPr>
            <a:spLocks noGrp="1"/>
          </p:cNvSpPr>
          <p:nvPr>
            <p:ph idx="1"/>
          </p:nvPr>
        </p:nvSpPr>
        <p:spPr>
          <a:xfrm>
            <a:off x="304800" y="1143000"/>
            <a:ext cx="8229600" cy="4953000"/>
          </a:xfrm>
        </p:spPr>
        <p:txBody>
          <a:bodyPr>
            <a:normAutofit/>
          </a:bodyPr>
          <a:lstStyle/>
          <a:p>
            <a:r>
              <a:rPr lang="en-US" dirty="0" smtClean="0"/>
              <a:t>Hold office outings that don’t involve a large cost to everyone</a:t>
            </a:r>
          </a:p>
          <a:p>
            <a:r>
              <a:rPr lang="en-US" dirty="0" smtClean="0"/>
              <a:t>Understand that last minute schedule            changes can be hard for the spouse                      at home</a:t>
            </a:r>
          </a:p>
          <a:p>
            <a:r>
              <a:rPr lang="en-US" dirty="0" smtClean="0"/>
              <a:t>Invite spouses in for brown bag                   seminars on shift work challenges,                   goal planning, etc.</a:t>
            </a:r>
          </a:p>
          <a:p>
            <a:r>
              <a:rPr lang="en-US" dirty="0" smtClean="0"/>
              <a:t>Understand that there may be extra challenges involved when the spouse stays home</a:t>
            </a:r>
          </a:p>
        </p:txBody>
      </p:sp>
      <p:pic>
        <p:nvPicPr>
          <p:cNvPr id="19458" name="Picture 2" descr="\\ama-s-nas\users\jose.garcia\My Documents\MyFiles\WPDOCS\DIVER\Presentation Team\Slide45.jpg"/>
          <p:cNvPicPr>
            <a:picLocks noChangeAspect="1" noChangeArrowheads="1"/>
          </p:cNvPicPr>
          <p:nvPr/>
        </p:nvPicPr>
        <p:blipFill>
          <a:blip r:embed="rId3" cstate="print"/>
          <a:srcRect/>
          <a:stretch>
            <a:fillRect/>
          </a:stretch>
        </p:blipFill>
        <p:spPr bwMode="auto">
          <a:xfrm>
            <a:off x="6934199" y="1676400"/>
            <a:ext cx="2025929"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Two-income households</a:t>
            </a:r>
            <a:endParaRPr lang="en-US" sz="4400" dirty="0"/>
          </a:p>
        </p:txBody>
      </p:sp>
      <p:sp>
        <p:nvSpPr>
          <p:cNvPr id="3" name="Content Placeholder 2"/>
          <p:cNvSpPr>
            <a:spLocks noGrp="1"/>
          </p:cNvSpPr>
          <p:nvPr>
            <p:ph idx="1"/>
          </p:nvPr>
        </p:nvSpPr>
        <p:spPr>
          <a:xfrm>
            <a:off x="457200" y="914400"/>
            <a:ext cx="8229600" cy="4952999"/>
          </a:xfrm>
        </p:spPr>
        <p:txBody>
          <a:bodyPr>
            <a:normAutofit fontScale="92500"/>
          </a:bodyPr>
          <a:lstStyle/>
          <a:p>
            <a:r>
              <a:rPr lang="en-US" dirty="0" smtClean="0"/>
              <a:t>Childcare for very irregular hours!</a:t>
            </a:r>
          </a:p>
          <a:p>
            <a:r>
              <a:rPr lang="en-US" dirty="0" smtClean="0"/>
              <a:t>Shift work x 2 = limited time as a family</a:t>
            </a:r>
          </a:p>
          <a:p>
            <a:r>
              <a:rPr lang="en-US" dirty="0" smtClean="0"/>
              <a:t>Finding work in the same town may be difficult</a:t>
            </a:r>
          </a:p>
          <a:p>
            <a:pPr lvl="1"/>
            <a:r>
              <a:rPr lang="en-US" dirty="0" smtClean="0"/>
              <a:t>Many people end up living apart or commuting long distances</a:t>
            </a:r>
          </a:p>
          <a:p>
            <a:pPr lvl="1"/>
            <a:r>
              <a:rPr lang="en-US" dirty="0" smtClean="0"/>
              <a:t>Option to move for promotions may not be feasible</a:t>
            </a:r>
          </a:p>
          <a:p>
            <a:r>
              <a:rPr lang="en-US" dirty="0" smtClean="0"/>
              <a:t>One person may have to give up sleep to watch the kids while the other person works</a:t>
            </a:r>
          </a:p>
          <a:p>
            <a:pPr lvl="1"/>
            <a:r>
              <a:rPr lang="en-US" dirty="0" smtClean="0"/>
              <a:t>What if one person is late coming home?</a:t>
            </a:r>
          </a:p>
          <a:p>
            <a:r>
              <a:rPr lang="en-US" dirty="0" smtClean="0"/>
              <a:t>Spouse may not have sick leave to use for when the kids are sick</a:t>
            </a:r>
            <a:endParaRPr lang="en-US" dirty="0"/>
          </a:p>
        </p:txBody>
      </p:sp>
      <p:pic>
        <p:nvPicPr>
          <p:cNvPr id="14338" name="Picture 2" descr="C:\Documents and Settings\jennifer.mcnatt\Local Settings\Temporary Internet Files\Content.IE5\EXY3UTAD\MCj03655780000[1].wmf"/>
          <p:cNvPicPr>
            <a:picLocks noChangeAspect="1" noChangeArrowheads="1"/>
          </p:cNvPicPr>
          <p:nvPr/>
        </p:nvPicPr>
        <p:blipFill>
          <a:blip r:embed="rId3" cstate="print"/>
          <a:srcRect/>
          <a:stretch>
            <a:fillRect/>
          </a:stretch>
        </p:blipFill>
        <p:spPr bwMode="auto">
          <a:xfrm>
            <a:off x="7467600" y="533400"/>
            <a:ext cx="1143000" cy="1144714"/>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Dual NWS-couples</a:t>
            </a:r>
            <a:endParaRPr lang="en-US" sz="4400" dirty="0"/>
          </a:p>
        </p:txBody>
      </p:sp>
      <p:sp>
        <p:nvSpPr>
          <p:cNvPr id="3" name="Content Placeholder 2"/>
          <p:cNvSpPr>
            <a:spLocks noGrp="1"/>
          </p:cNvSpPr>
          <p:nvPr>
            <p:ph idx="1"/>
          </p:nvPr>
        </p:nvSpPr>
        <p:spPr/>
        <p:txBody>
          <a:bodyPr/>
          <a:lstStyle/>
          <a:p>
            <a:r>
              <a:rPr lang="en-US" dirty="0" smtClean="0"/>
              <a:t>May always be on opposite shifts!</a:t>
            </a:r>
          </a:p>
          <a:p>
            <a:r>
              <a:rPr lang="en-US" dirty="0" smtClean="0"/>
              <a:t>One person may have to take a downgrade to be in the same location</a:t>
            </a:r>
          </a:p>
          <a:p>
            <a:pPr lvl="1"/>
            <a:r>
              <a:rPr lang="en-US" dirty="0" smtClean="0"/>
              <a:t>Can still contribute to the office in other ways</a:t>
            </a:r>
            <a:endParaRPr lang="en-US" dirty="0"/>
          </a:p>
        </p:txBody>
      </p:sp>
      <p:pic>
        <p:nvPicPr>
          <p:cNvPr id="15362" name="Picture 2" descr="C:\Documents and Settings\jennifer.mcnatt\Local Settings\Temporary Internet Files\Content.IE5\QH2HMTCP\MCj00904280000[1].wmf"/>
          <p:cNvPicPr>
            <a:picLocks noChangeAspect="1" noChangeArrowheads="1"/>
          </p:cNvPicPr>
          <p:nvPr/>
        </p:nvPicPr>
        <p:blipFill>
          <a:blip r:embed="rId3" cstate="print"/>
          <a:srcRect/>
          <a:stretch>
            <a:fillRect/>
          </a:stretch>
        </p:blipFill>
        <p:spPr bwMode="auto">
          <a:xfrm>
            <a:off x="3276600" y="3810000"/>
            <a:ext cx="2819400" cy="2765651"/>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How you can help…</a:t>
            </a:r>
            <a:endParaRPr lang="en-US" sz="4400" dirty="0"/>
          </a:p>
        </p:txBody>
      </p:sp>
      <p:sp>
        <p:nvSpPr>
          <p:cNvPr id="3" name="Content Placeholder 2"/>
          <p:cNvSpPr>
            <a:spLocks noGrp="1"/>
          </p:cNvSpPr>
          <p:nvPr>
            <p:ph idx="1"/>
          </p:nvPr>
        </p:nvSpPr>
        <p:spPr>
          <a:xfrm>
            <a:off x="457200" y="1600200"/>
            <a:ext cx="8229600" cy="4724399"/>
          </a:xfrm>
        </p:spPr>
        <p:txBody>
          <a:bodyPr>
            <a:normAutofit/>
          </a:bodyPr>
          <a:lstStyle/>
          <a:p>
            <a:r>
              <a:rPr lang="en-US" dirty="0" smtClean="0"/>
              <a:t>Numerous women feel pressured to quit working because external pressures are too great</a:t>
            </a:r>
          </a:p>
          <a:p>
            <a:pPr lvl="1"/>
            <a:r>
              <a:rPr lang="en-US" dirty="0" smtClean="0"/>
              <a:t>Women are a valuable part of the work force</a:t>
            </a:r>
          </a:p>
          <a:p>
            <a:pPr lvl="2"/>
            <a:r>
              <a:rPr lang="en-US" dirty="0" smtClean="0"/>
              <a:t>Be supportive of their choice to work!!</a:t>
            </a:r>
          </a:p>
          <a:p>
            <a:r>
              <a:rPr lang="en-US" dirty="0" smtClean="0"/>
              <a:t>Understand the need for advance planning to juggle two schedules</a:t>
            </a:r>
          </a:p>
          <a:p>
            <a:pPr lvl="1"/>
            <a:r>
              <a:rPr lang="en-US" dirty="0" smtClean="0"/>
              <a:t>Last minute changes can be difficult!</a:t>
            </a:r>
            <a:endParaRPr lang="en-US" dirty="0"/>
          </a:p>
        </p:txBody>
      </p:sp>
      <p:pic>
        <p:nvPicPr>
          <p:cNvPr id="16388" name="Picture 4" descr="C:\Documents and Settings\jennifer.mcnatt\Local Settings\Temporary Internet Files\Content.IE5\WP8ZKXE3\MCj02870300000[1].wmf"/>
          <p:cNvPicPr>
            <a:picLocks noChangeAspect="1" noChangeArrowheads="1"/>
          </p:cNvPicPr>
          <p:nvPr/>
        </p:nvPicPr>
        <p:blipFill>
          <a:blip r:embed="rId3" cstate="print"/>
          <a:srcRect/>
          <a:stretch>
            <a:fillRect/>
          </a:stretch>
        </p:blipFill>
        <p:spPr bwMode="auto">
          <a:xfrm>
            <a:off x="7162800" y="4191000"/>
            <a:ext cx="1765426" cy="2433873"/>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077200" cy="3102388"/>
          </a:xfrm>
        </p:spPr>
        <p:txBody>
          <a:bodyPr/>
          <a:lstStyle/>
          <a:p>
            <a:pPr algn="ctr"/>
            <a:r>
              <a:rPr lang="en-US" sz="3200" dirty="0" smtClean="0">
                <a:solidFill>
                  <a:schemeClr val="tx1"/>
                </a:solidFill>
              </a:rPr>
              <a:t/>
            </a:r>
            <a:br>
              <a:rPr lang="en-US" sz="3200" dirty="0" smtClean="0">
                <a:solidFill>
                  <a:schemeClr val="tx1"/>
                </a:solidFill>
              </a:rPr>
            </a:br>
            <a:r>
              <a:rPr lang="en-US" sz="3200" b="0" dirty="0" smtClean="0">
                <a:solidFill>
                  <a:schemeClr val="tx1"/>
                </a:solidFill>
              </a:rPr>
              <a:t>Remember that Diversity is not the same as Equal Employment Opportunity ( EEO). </a:t>
            </a:r>
            <a:br>
              <a:rPr lang="en-US" sz="3200" b="0" dirty="0" smtClean="0">
                <a:solidFill>
                  <a:schemeClr val="tx1"/>
                </a:solidFill>
              </a:rPr>
            </a:br>
            <a:r>
              <a:rPr lang="en-US" sz="3200" b="0" dirty="0" smtClean="0">
                <a:solidFill>
                  <a:schemeClr val="tx1"/>
                </a:solidFill>
              </a:rPr>
              <a:t/>
            </a:r>
            <a:br>
              <a:rPr lang="en-US" sz="3200" b="0" dirty="0" smtClean="0">
                <a:solidFill>
                  <a:schemeClr val="tx1"/>
                </a:solidFill>
              </a:rPr>
            </a:br>
            <a:r>
              <a:rPr lang="en-US" sz="3200" b="0" dirty="0" smtClean="0">
                <a:solidFill>
                  <a:schemeClr val="tx1"/>
                </a:solidFill>
              </a:rPr>
              <a:t>EEO is a series of federal laws designed to protect</a:t>
            </a:r>
            <a:br>
              <a:rPr lang="en-US" sz="3200" b="0" dirty="0" smtClean="0">
                <a:solidFill>
                  <a:schemeClr val="tx1"/>
                </a:solidFill>
              </a:rPr>
            </a:br>
            <a:r>
              <a:rPr lang="en-US" sz="3200" b="0" dirty="0" smtClean="0">
                <a:solidFill>
                  <a:schemeClr val="tx1"/>
                </a:solidFill>
              </a:rPr>
              <a:t>employees from discrimination based on race, sex, creed, religion, color, or national origin.</a:t>
            </a:r>
            <a:endParaRPr lang="en-US" sz="3200" b="0" dirty="0">
              <a:solidFill>
                <a:schemeClr val="tx1"/>
              </a:solidFill>
            </a:endParaRPr>
          </a:p>
        </p:txBody>
      </p:sp>
      <p:sp>
        <p:nvSpPr>
          <p:cNvPr id="3" name="Title 1"/>
          <p:cNvSpPr txBox="1">
            <a:spLocks/>
          </p:cNvSpPr>
          <p:nvPr/>
        </p:nvSpPr>
        <p:spPr>
          <a:xfrm>
            <a:off x="609600" y="464606"/>
            <a:ext cx="8077200" cy="1440394"/>
          </a:xfrm>
          <a:prstGeom prst="rect">
            <a:avLst/>
          </a:prstGeom>
        </p:spPr>
        <p:txBody>
          <a:bodyPr vert="horz" wrap="square" lIns="0" tIns="0" rIns="0" bIns="0" rtlCol="0" anchor="t">
            <a:spAutoFit/>
          </a:bodyPr>
          <a:lstStyle/>
          <a:p>
            <a:pPr marL="0" marR="0" lvl="0" indent="0" algn="ctr" defTabSz="912813"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rPr>
              <a:t>Diversity </a:t>
            </a:r>
            <a:r>
              <a:rPr kumimoji="0" lang="en-US" sz="4400" b="1"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rPr>
              <a:t>vs</a:t>
            </a:r>
            <a: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EEO</a:t>
            </a:r>
            <a:r>
              <a:rPr kumimoji="0" lang="en-US" sz="44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rPr>
              <a:t> </a:t>
            </a:r>
            <a:r>
              <a:rPr kumimoji="0" lang="en-US" sz="60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rPr>
              <a:t/>
            </a:r>
            <a:br>
              <a:rPr kumimoji="0" lang="en-US" sz="60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rPr>
            </a:br>
            <a:endParaRPr kumimoji="0" lang="en-US" sz="60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Caring for Aging Parents </a:t>
            </a:r>
            <a:endParaRPr lang="en-US" sz="4400" dirty="0"/>
          </a:p>
        </p:txBody>
      </p:sp>
      <p:sp>
        <p:nvSpPr>
          <p:cNvPr id="3" name="Content Placeholder 2"/>
          <p:cNvSpPr>
            <a:spLocks noGrp="1"/>
          </p:cNvSpPr>
          <p:nvPr>
            <p:ph idx="1"/>
          </p:nvPr>
        </p:nvSpPr>
        <p:spPr>
          <a:xfrm>
            <a:off x="457200" y="1676400"/>
            <a:ext cx="8229600" cy="4419599"/>
          </a:xfrm>
        </p:spPr>
        <p:txBody>
          <a:bodyPr>
            <a:normAutofit/>
          </a:bodyPr>
          <a:lstStyle/>
          <a:p>
            <a:r>
              <a:rPr lang="en-US" dirty="0" smtClean="0"/>
              <a:t>AARP estimates there are                                   30-38 million adult caregivers                                in America</a:t>
            </a:r>
          </a:p>
          <a:p>
            <a:r>
              <a:rPr lang="en-US" dirty="0" smtClean="0"/>
              <a:t>A move to a location with an adequate care facility may be a priority</a:t>
            </a:r>
          </a:p>
          <a:p>
            <a:r>
              <a:rPr lang="en-US" dirty="0" smtClean="0"/>
              <a:t>Dr. appointments on scheduled days off</a:t>
            </a:r>
          </a:p>
          <a:p>
            <a:pPr lvl="1"/>
            <a:r>
              <a:rPr lang="en-US" dirty="0" smtClean="0"/>
              <a:t>Difficult to come in at the last minute; work overtime</a:t>
            </a:r>
            <a:endParaRPr lang="en-US" dirty="0"/>
          </a:p>
        </p:txBody>
      </p:sp>
      <p:pic>
        <p:nvPicPr>
          <p:cNvPr id="20482" name="Picture 2" descr="\\ama-s-nas\users\jose.garcia\My Documents\MyFiles\WPDOCS\DIVER\Presentation Team\Slide49.jpg"/>
          <p:cNvPicPr>
            <a:picLocks noChangeAspect="1" noChangeArrowheads="1"/>
          </p:cNvPicPr>
          <p:nvPr/>
        </p:nvPicPr>
        <p:blipFill>
          <a:blip r:embed="rId3" cstate="print"/>
          <a:srcRect/>
          <a:stretch>
            <a:fillRect/>
          </a:stretch>
        </p:blipFill>
        <p:spPr bwMode="auto">
          <a:xfrm>
            <a:off x="6172200" y="228600"/>
            <a:ext cx="2590800" cy="2577821"/>
          </a:xfrm>
          <a:prstGeom prst="roundRect">
            <a:avLst>
              <a:gd name="adj" fmla="val 10005"/>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1218795"/>
          </a:xfrm>
        </p:spPr>
        <p:txBody>
          <a:bodyPr/>
          <a:lstStyle/>
          <a:p>
            <a:r>
              <a:rPr lang="en-US" sz="4400" dirty="0" smtClean="0"/>
              <a:t>Grandparents Caring for Grandchildren </a:t>
            </a:r>
            <a:endParaRPr lang="en-US" sz="4400" dirty="0"/>
          </a:p>
        </p:txBody>
      </p:sp>
      <p:sp>
        <p:nvSpPr>
          <p:cNvPr id="3" name="Content Placeholder 2"/>
          <p:cNvSpPr>
            <a:spLocks noGrp="1"/>
          </p:cNvSpPr>
          <p:nvPr>
            <p:ph idx="1"/>
          </p:nvPr>
        </p:nvSpPr>
        <p:spPr>
          <a:xfrm>
            <a:off x="457200" y="1676400"/>
            <a:ext cx="8229600" cy="4419599"/>
          </a:xfrm>
        </p:spPr>
        <p:txBody>
          <a:bodyPr>
            <a:normAutofit/>
          </a:bodyPr>
          <a:lstStyle/>
          <a:p>
            <a:r>
              <a:rPr lang="en-US" dirty="0" smtClean="0"/>
              <a:t>More than 9 percent of children in the U.S. now live with their grandparents, which is an increase of more than 44 percent during the past 20 years. </a:t>
            </a:r>
          </a:p>
          <a:p>
            <a:r>
              <a:rPr lang="en-US" dirty="0" smtClean="0"/>
              <a:t>Grandparents have assumed responsibility for reasons such as substance abuse by the parents, teen pregnancy or divorce. </a:t>
            </a:r>
          </a:p>
          <a:p>
            <a:r>
              <a:rPr lang="en-US" dirty="0" smtClean="0"/>
              <a:t>Stress on grandparents to deal with children’s problems as well as care for grandchildren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477000" y="152400"/>
            <a:ext cx="2247900" cy="1486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How the office can help everyone…</a:t>
            </a:r>
            <a:endParaRPr lang="en-US" sz="4400" dirty="0"/>
          </a:p>
        </p:txBody>
      </p:sp>
      <p:sp>
        <p:nvSpPr>
          <p:cNvPr id="3" name="Content Placeholder 2"/>
          <p:cNvSpPr>
            <a:spLocks noGrp="1"/>
          </p:cNvSpPr>
          <p:nvPr>
            <p:ph idx="1"/>
          </p:nvPr>
        </p:nvSpPr>
        <p:spPr>
          <a:xfrm>
            <a:off x="457200" y="990600"/>
            <a:ext cx="8229600" cy="4952999"/>
          </a:xfrm>
        </p:spPr>
        <p:txBody>
          <a:bodyPr>
            <a:normAutofit fontScale="92500" lnSpcReduction="10000"/>
          </a:bodyPr>
          <a:lstStyle/>
          <a:p>
            <a:r>
              <a:rPr lang="en-US" dirty="0" smtClean="0"/>
              <a:t>Create a family-friendly environment</a:t>
            </a:r>
          </a:p>
          <a:p>
            <a:pPr lvl="1"/>
            <a:r>
              <a:rPr lang="en-US" sz="2600" dirty="0" smtClean="0"/>
              <a:t>Allow for shift-swapping (within the rules) when possible to accommodate people’s “life” schedules</a:t>
            </a:r>
          </a:p>
          <a:p>
            <a:pPr lvl="1"/>
            <a:r>
              <a:rPr lang="en-US" sz="2600" dirty="0" smtClean="0"/>
              <a:t>Be supportive of each other!  Try to put yourself in other people’s shoes and try not to be critical</a:t>
            </a:r>
          </a:p>
          <a:p>
            <a:pPr lvl="2"/>
            <a:r>
              <a:rPr lang="en-US" dirty="0" smtClean="0"/>
              <a:t>Definitely don’t be openly critical in front of co-workers</a:t>
            </a:r>
          </a:p>
          <a:p>
            <a:r>
              <a:rPr lang="en-US" dirty="0" smtClean="0"/>
              <a:t>Make sure focal points have alternates to take conference calls, etc.</a:t>
            </a:r>
          </a:p>
          <a:p>
            <a:pPr lvl="1"/>
            <a:r>
              <a:rPr lang="en-US" sz="2600" dirty="0" smtClean="0"/>
              <a:t>Not having to get up during mid shifts or come in on days off</a:t>
            </a:r>
          </a:p>
          <a:p>
            <a:r>
              <a:rPr lang="en-US" dirty="0" smtClean="0"/>
              <a:t>Encourage exercise</a:t>
            </a:r>
          </a:p>
          <a:p>
            <a:r>
              <a:rPr lang="en-US" dirty="0" smtClean="0"/>
              <a:t>We don’t all need similar backgrounds/family</a:t>
            </a:r>
            <a:r>
              <a:rPr lang="en-US" baseline="0" dirty="0" smtClean="0"/>
              <a:t> </a:t>
            </a:r>
            <a:r>
              <a:rPr lang="en-US" dirty="0" smtClean="0"/>
              <a:t>lives in order to provide support</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1143000"/>
          </a:xfrm>
        </p:spPr>
        <p:txBody>
          <a:bodyPr>
            <a:normAutofit/>
          </a:bodyPr>
          <a:lstStyle/>
          <a:p>
            <a:r>
              <a:rPr lang="en-US" sz="4400" dirty="0" smtClean="0"/>
              <a:t>Common theme = understanding!</a:t>
            </a:r>
            <a:endParaRPr lang="en-US" sz="4400" dirty="0"/>
          </a:p>
        </p:txBody>
      </p:sp>
      <p:sp>
        <p:nvSpPr>
          <p:cNvPr id="3" name="Content Placeholder 2"/>
          <p:cNvSpPr>
            <a:spLocks noGrp="1"/>
          </p:cNvSpPr>
          <p:nvPr>
            <p:ph idx="1"/>
          </p:nvPr>
        </p:nvSpPr>
        <p:spPr>
          <a:xfrm>
            <a:off x="228600" y="1143000"/>
            <a:ext cx="8229600" cy="4876799"/>
          </a:xfrm>
        </p:spPr>
        <p:txBody>
          <a:bodyPr>
            <a:normAutofit fontScale="92500" lnSpcReduction="10000"/>
          </a:bodyPr>
          <a:lstStyle/>
          <a:p>
            <a:r>
              <a:rPr lang="en-US" dirty="0" smtClean="0"/>
              <a:t>Your friends will always want to meet up on a Friday night that you have to work</a:t>
            </a:r>
          </a:p>
          <a:p>
            <a:r>
              <a:rPr lang="en-US" dirty="0" smtClean="0"/>
              <a:t>Your child will always get violently ill an hour before you come in for a midnight shift</a:t>
            </a:r>
          </a:p>
          <a:p>
            <a:r>
              <a:rPr lang="en-US" dirty="0" smtClean="0"/>
              <a:t>Your spouse will always have something planned on a day when severe weather is moving in </a:t>
            </a:r>
          </a:p>
          <a:p>
            <a:endParaRPr lang="en-US" dirty="0" smtClean="0"/>
          </a:p>
          <a:p>
            <a:pPr algn="ctr">
              <a:buNone/>
            </a:pPr>
            <a:r>
              <a:rPr lang="en-US" dirty="0" smtClean="0">
                <a:solidFill>
                  <a:srgbClr val="FFFF00"/>
                </a:solidFill>
                <a:effectLst>
                  <a:outerShdw blurRad="38100" dist="38100" dir="2700000" algn="tl">
                    <a:srgbClr val="000000">
                      <a:alpha val="43137"/>
                    </a:srgbClr>
                  </a:outerShdw>
                </a:effectLst>
              </a:rPr>
              <a:t>If we don’t understand these challenges our co-workers face, no one else will – let’s do our best to be understanding, show empathy towards others, and be supportive!</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77200" cy="665162"/>
          </a:xfrm>
        </p:spPr>
        <p:txBody>
          <a:bodyPr/>
          <a:lstStyle/>
          <a:p>
            <a:r>
              <a:rPr lang="en-US" dirty="0" smtClean="0"/>
              <a:t> </a:t>
            </a:r>
            <a:r>
              <a:rPr lang="en-US" sz="4400" dirty="0" smtClean="0"/>
              <a:t>Work Balance Exercise</a:t>
            </a:r>
            <a:r>
              <a:rPr lang="en-US" dirty="0" smtClean="0"/>
              <a:t>	</a:t>
            </a:r>
            <a:endParaRPr lang="en-US" dirty="0"/>
          </a:p>
        </p:txBody>
      </p:sp>
      <p:sp>
        <p:nvSpPr>
          <p:cNvPr id="3" name="Content Placeholder 2"/>
          <p:cNvSpPr>
            <a:spLocks noGrp="1"/>
          </p:cNvSpPr>
          <p:nvPr>
            <p:ph idx="1"/>
          </p:nvPr>
        </p:nvSpPr>
        <p:spPr>
          <a:xfrm>
            <a:off x="304800" y="1905000"/>
            <a:ext cx="8229600" cy="4267200"/>
          </a:xfrm>
        </p:spPr>
        <p:txBody>
          <a:bodyPr/>
          <a:lstStyle/>
          <a:p>
            <a:r>
              <a:rPr lang="en-US" dirty="0" smtClean="0"/>
              <a:t>Under the left hand column “work”, write your top three priorities that pertain to your professional life</a:t>
            </a:r>
          </a:p>
          <a:p>
            <a:r>
              <a:rPr lang="en-US" dirty="0" smtClean="0"/>
              <a:t>Under the right hand column “life”, write your top three priorities that pertain to your personal life</a:t>
            </a:r>
          </a:p>
          <a:p>
            <a:r>
              <a:rPr lang="en-US" dirty="0" smtClean="0"/>
              <a:t>On the bottom, rank these six priorities from most important (#1) to least important (#6)</a:t>
            </a:r>
            <a:endParaRPr lang="en-US" dirty="0"/>
          </a:p>
        </p:txBody>
      </p:sp>
      <p:pic>
        <p:nvPicPr>
          <p:cNvPr id="24578" name="Picture 2" descr="C:\Documents and Settings\jennifer.mcnatt\Local Settings\Temporary Internet Files\Content.IE5\QH2HMTCP\MPj04385850000[1].jpg"/>
          <p:cNvPicPr>
            <a:picLocks noChangeAspect="1" noChangeArrowheads="1"/>
          </p:cNvPicPr>
          <p:nvPr/>
        </p:nvPicPr>
        <p:blipFill>
          <a:blip r:embed="rId3" cstate="print"/>
          <a:srcRect/>
          <a:stretch>
            <a:fillRect/>
          </a:stretch>
        </p:blipFill>
        <p:spPr bwMode="auto">
          <a:xfrm>
            <a:off x="6324600" y="228600"/>
            <a:ext cx="2590800" cy="171979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077200" cy="609398"/>
          </a:xfrm>
        </p:spPr>
        <p:txBody>
          <a:bodyPr/>
          <a:lstStyle/>
          <a:p>
            <a:r>
              <a:rPr lang="en-US" sz="4400" dirty="0" smtClean="0"/>
              <a:t>Work Balance Exercise</a:t>
            </a:r>
            <a:endParaRPr lang="en-US" sz="4400" dirty="0"/>
          </a:p>
        </p:txBody>
      </p:sp>
      <p:sp>
        <p:nvSpPr>
          <p:cNvPr id="3" name="Content Placeholder 2"/>
          <p:cNvSpPr>
            <a:spLocks noGrp="1"/>
          </p:cNvSpPr>
          <p:nvPr>
            <p:ph idx="1"/>
          </p:nvPr>
        </p:nvSpPr>
        <p:spPr>
          <a:xfrm>
            <a:off x="381000" y="1600200"/>
            <a:ext cx="8077200" cy="2210862"/>
          </a:xfrm>
        </p:spPr>
        <p:txBody>
          <a:bodyPr/>
          <a:lstStyle/>
          <a:p>
            <a:r>
              <a:rPr lang="en-US" dirty="0" smtClean="0"/>
              <a:t>Over the next week or two, keep track of how much time you are devoting to these priorities.  Is it out of balance with how you have ranked them?</a:t>
            </a:r>
          </a:p>
          <a:p>
            <a:r>
              <a:rPr lang="en-US" dirty="0" smtClean="0"/>
              <a:t>If so, try to restore some balance by shifting your time to higher priorities</a:t>
            </a:r>
            <a:endParaRPr lang="en-US" dirty="0"/>
          </a:p>
        </p:txBody>
      </p:sp>
      <p:pic>
        <p:nvPicPr>
          <p:cNvPr id="23554" name="Picture 2" descr="C:\Documents and Settings\jennifer.mcnatt\Local Settings\Temporary Internet Files\Content.IE5\8X8V6TI1\MPj04447550000[1].jpg"/>
          <p:cNvPicPr>
            <a:picLocks noChangeAspect="1" noChangeArrowheads="1"/>
          </p:cNvPicPr>
          <p:nvPr/>
        </p:nvPicPr>
        <p:blipFill>
          <a:blip r:embed="rId3" cstate="print"/>
          <a:srcRect/>
          <a:stretch>
            <a:fillRect/>
          </a:stretch>
        </p:blipFill>
        <p:spPr bwMode="auto">
          <a:xfrm>
            <a:off x="5943600" y="4267200"/>
            <a:ext cx="170891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077200" cy="665162"/>
          </a:xfrm>
        </p:spPr>
        <p:txBody>
          <a:bodyPr/>
          <a:lstStyle/>
          <a:p>
            <a:pPr algn="ctr">
              <a:defRPr/>
            </a:pPr>
            <a:r>
              <a:rPr sz="6000" dirty="0" smtClean="0"/>
              <a:t>The Role of Office Position in Diversity</a:t>
            </a:r>
            <a:endParaRPr sz="6000" dirty="0"/>
          </a:p>
        </p:txBody>
      </p:sp>
      <p:pic>
        <p:nvPicPr>
          <p:cNvPr id="21506" name="Picture 2" descr="\\ama-s-nas\users\jose.garcia\My Documents\MyFiles\WPDOCS\DIVER\Presentation Team\Slide55.jpg"/>
          <p:cNvPicPr>
            <a:picLocks noChangeAspect="1" noChangeArrowheads="1"/>
          </p:cNvPicPr>
          <p:nvPr/>
        </p:nvPicPr>
        <p:blipFill>
          <a:blip r:embed="rId3" cstate="print"/>
          <a:srcRect/>
          <a:stretch>
            <a:fillRect/>
          </a:stretch>
        </p:blipFill>
        <p:spPr bwMode="auto">
          <a:xfrm>
            <a:off x="2743200" y="3200400"/>
            <a:ext cx="3734873" cy="24860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077200" cy="2991588"/>
          </a:xfrm>
        </p:spPr>
        <p:txBody>
          <a:bodyPr/>
          <a:lstStyle/>
          <a:p>
            <a:pPr algn="l">
              <a:defRPr/>
            </a:pPr>
            <a:r>
              <a:rPr sz="3600" dirty="0" smtClean="0">
                <a:solidFill>
                  <a:schemeClr val="tx1"/>
                </a:solidFill>
              </a:rPr>
              <a:t/>
            </a:r>
            <a:br>
              <a:rPr sz="3600" dirty="0" smtClean="0">
                <a:solidFill>
                  <a:schemeClr val="tx1"/>
                </a:solidFill>
              </a:rPr>
            </a:br>
            <a:r>
              <a:rPr sz="3600" b="0" dirty="0" smtClean="0">
                <a:solidFill>
                  <a:schemeClr val="tx1"/>
                </a:solidFill>
              </a:rPr>
              <a:t>Roles of HMTs, Meteorologists, Hydrologists, Electronics and Information Technology staff and ASAs can vary from office to office and vary based on the talents and skills of the individuals in these roles</a:t>
            </a:r>
            <a:endParaRPr sz="3600" b="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991588"/>
          </a:xfrm>
        </p:spPr>
        <p:txBody>
          <a:bodyPr/>
          <a:lstStyle/>
          <a:p>
            <a:pPr algn="l">
              <a:defRPr/>
            </a:pPr>
            <a:r>
              <a:rPr sz="3600" b="0" dirty="0" smtClean="0">
                <a:solidFill>
                  <a:schemeClr val="tx1"/>
                </a:solidFill>
              </a:rPr>
              <a:t>The traditional roles of staff have changed since modernization of the National Weather Service. Many staff members are cross trained or able to work in many different positions</a:t>
            </a:r>
            <a:r>
              <a:rPr sz="3600" dirty="0" smtClean="0">
                <a:solidFill>
                  <a:schemeClr val="tx1"/>
                </a:solidFill>
              </a:rPr>
              <a:t/>
            </a:r>
            <a:br>
              <a:rPr sz="3600" dirty="0" smtClean="0">
                <a:solidFill>
                  <a:schemeClr val="tx1"/>
                </a:solidFill>
              </a:rPr>
            </a:br>
            <a:r>
              <a:rPr lang="en-US" sz="3600" dirty="0" smtClean="0">
                <a:solidFill>
                  <a:schemeClr val="tx1"/>
                </a:solidFill>
              </a:rPr>
              <a:t/>
            </a:r>
            <a:br>
              <a:rPr lang="en-US" sz="3600" dirty="0" smtClean="0">
                <a:solidFill>
                  <a:schemeClr val="tx1"/>
                </a:solidFill>
              </a:rPr>
            </a:br>
            <a:endParaRPr sz="3600" dirty="0">
              <a:solidFill>
                <a:schemeClr val="tx1"/>
              </a:solidFill>
            </a:endParaRPr>
          </a:p>
        </p:txBody>
      </p:sp>
      <p:pic>
        <p:nvPicPr>
          <p:cNvPr id="22530" name="Picture 2" descr="\\ama-s-nas\users\jose.garcia\My Documents\MyFiles\WPDOCS\DIVER\Presentation Team\Slide57.jpg"/>
          <p:cNvPicPr>
            <a:picLocks noChangeAspect="1" noChangeArrowheads="1"/>
          </p:cNvPicPr>
          <p:nvPr/>
        </p:nvPicPr>
        <p:blipFill>
          <a:blip r:embed="rId3" cstate="print"/>
          <a:srcRect/>
          <a:stretch>
            <a:fillRect/>
          </a:stretch>
        </p:blipFill>
        <p:spPr bwMode="auto">
          <a:xfrm>
            <a:off x="2362200" y="2743200"/>
            <a:ext cx="4267200" cy="3200400"/>
          </a:xfrm>
          <a:prstGeom prst="snip2DiagRect">
            <a:avLst/>
          </a:prstGeom>
          <a:solidFill>
            <a:srgbClr val="FFFFFF">
              <a:shade val="85000"/>
            </a:srgbClr>
          </a:solidFill>
          <a:ln w="635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lidell WFO"/>
          <p:cNvPicPr>
            <a:picLocks noChangeAspect="1" noChangeArrowheads="1"/>
          </p:cNvPicPr>
          <p:nvPr/>
        </p:nvPicPr>
        <p:blipFill>
          <a:blip r:embed="rId3" cstate="print"/>
          <a:srcRect b="7902"/>
          <a:stretch>
            <a:fillRect/>
          </a:stretch>
        </p:blipFill>
        <p:spPr bwMode="auto">
          <a:xfrm rot="684873">
            <a:off x="728662" y="3048000"/>
            <a:ext cx="3767138" cy="243840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609600" y="208913"/>
            <a:ext cx="8077200" cy="3296287"/>
          </a:xfrm>
        </p:spPr>
        <p:txBody>
          <a:bodyPr/>
          <a:lstStyle/>
          <a:p>
            <a:pPr algn="l">
              <a:defRPr/>
            </a:pPr>
            <a:r>
              <a:rPr sz="3400" b="0" dirty="0" smtClean="0">
                <a:solidFill>
                  <a:schemeClr val="tx1"/>
                </a:solidFill>
              </a:rPr>
              <a:t>Many employees of the National Weather Service do not work in field offices.  They staff regional and national headquarters offices, national centers, and CWSUs.  Just by the nature of our agency, diversity is one of our greatest strengths  </a:t>
            </a:r>
            <a:r>
              <a:rPr sz="3400" dirty="0" smtClean="0">
                <a:solidFill>
                  <a:schemeClr val="tx1"/>
                </a:solidFill>
              </a:rPr>
              <a:t/>
            </a:r>
            <a:br>
              <a:rPr sz="3400" dirty="0" smtClean="0">
                <a:solidFill>
                  <a:schemeClr val="tx1"/>
                </a:solidFill>
              </a:rPr>
            </a:br>
            <a:r>
              <a:rPr lang="en-US" sz="3400" dirty="0" smtClean="0">
                <a:solidFill>
                  <a:schemeClr val="tx1"/>
                </a:solidFill>
              </a:rPr>
              <a:t/>
            </a:r>
            <a:br>
              <a:rPr lang="en-US" sz="3400" dirty="0" smtClean="0">
                <a:solidFill>
                  <a:schemeClr val="tx1"/>
                </a:solidFill>
              </a:rPr>
            </a:br>
            <a:endParaRPr sz="3400" dirty="0">
              <a:solidFill>
                <a:schemeClr val="tx1"/>
              </a:solidFill>
            </a:endParaRPr>
          </a:p>
        </p:txBody>
      </p:sp>
      <p:pic>
        <p:nvPicPr>
          <p:cNvPr id="4" name="Picture 12" descr="http://upload.wikimedia.org/wikipedia/commons/thumb/3/30/HoustonARTCC.JPG/220px-HoustonARTCC.JPG"/>
          <p:cNvPicPr>
            <a:picLocks noChangeAspect="1" noChangeArrowheads="1"/>
          </p:cNvPicPr>
          <p:nvPr/>
        </p:nvPicPr>
        <p:blipFill>
          <a:blip r:embed="rId4" cstate="print"/>
          <a:srcRect/>
          <a:stretch>
            <a:fillRect/>
          </a:stretch>
        </p:blipFill>
        <p:spPr bwMode="auto">
          <a:xfrm rot="684873">
            <a:off x="3985845" y="2743200"/>
            <a:ext cx="2743200" cy="137160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10" descr="Photo of National Weather Service Training Center"/>
          <p:cNvPicPr>
            <a:picLocks noChangeAspect="1" noChangeArrowheads="1"/>
          </p:cNvPicPr>
          <p:nvPr/>
        </p:nvPicPr>
        <p:blipFill>
          <a:blip r:embed="rId5" cstate="print"/>
          <a:srcRect/>
          <a:stretch>
            <a:fillRect/>
          </a:stretch>
        </p:blipFill>
        <p:spPr bwMode="auto">
          <a:xfrm rot="684873">
            <a:off x="3786066" y="4894912"/>
            <a:ext cx="2743200" cy="1682633"/>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4" descr="http://www.srh.noaa.gov/images/ama/office_info/nwsama.jpg"/>
          <p:cNvPicPr>
            <a:picLocks noChangeAspect="1" noChangeArrowheads="1"/>
          </p:cNvPicPr>
          <p:nvPr/>
        </p:nvPicPr>
        <p:blipFill>
          <a:blip r:embed="rId6" cstate="print"/>
          <a:srcRect t="10626" b="6768"/>
          <a:stretch>
            <a:fillRect/>
          </a:stretch>
        </p:blipFill>
        <p:spPr bwMode="auto">
          <a:xfrm rot="684873">
            <a:off x="3862072" y="4031174"/>
            <a:ext cx="2842162" cy="1493555"/>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The Hand Statue"/>
          <p:cNvPicPr>
            <a:picLocks noChangeAspect="1" noChangeArrowheads="1"/>
          </p:cNvPicPr>
          <p:nvPr/>
        </p:nvPicPr>
        <p:blipFill>
          <a:blip r:embed="rId7" cstate="print"/>
          <a:srcRect/>
          <a:stretch>
            <a:fillRect/>
          </a:stretch>
        </p:blipFill>
        <p:spPr bwMode="auto">
          <a:xfrm rot="684873">
            <a:off x="6565150" y="3080020"/>
            <a:ext cx="2209800" cy="3463008"/>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1218795"/>
          </a:xfrm>
        </p:spPr>
        <p:txBody>
          <a:bodyPr/>
          <a:lstStyle/>
          <a:p>
            <a:pPr algn="ctr"/>
            <a:r>
              <a:rPr lang="en-US" sz="4400" dirty="0" smtClean="0"/>
              <a:t>EQUAL OPPORTUNITY and DIVERSITY:  How they Differ</a:t>
            </a:r>
            <a:endParaRPr lang="en-US" sz="4400" dirty="0"/>
          </a:p>
        </p:txBody>
      </p:sp>
      <p:sp>
        <p:nvSpPr>
          <p:cNvPr id="3" name="Content Placeholder 2"/>
          <p:cNvSpPr>
            <a:spLocks noGrp="1"/>
          </p:cNvSpPr>
          <p:nvPr>
            <p:ph idx="1"/>
          </p:nvPr>
        </p:nvSpPr>
        <p:spPr>
          <a:xfrm>
            <a:off x="381000" y="1524000"/>
            <a:ext cx="8382000" cy="4579715"/>
          </a:xfrm>
        </p:spPr>
        <p:txBody>
          <a:bodyPr/>
          <a:lstStyle/>
          <a:p>
            <a:pPr>
              <a:buNone/>
            </a:pPr>
            <a:r>
              <a:rPr lang="en-US" dirty="0" smtClean="0"/>
              <a:t> PROGRAM DIFFERENCES</a:t>
            </a:r>
          </a:p>
          <a:p>
            <a:pPr>
              <a:buNone/>
            </a:pPr>
            <a:r>
              <a:rPr lang="en-US" dirty="0" smtClean="0"/>
              <a:t>  </a:t>
            </a:r>
          </a:p>
          <a:p>
            <a:pPr lvl="0"/>
            <a:r>
              <a:rPr lang="en-US" dirty="0" smtClean="0"/>
              <a:t>EQUAL OPPORTUNITY:  Utilizes representation to promote change</a:t>
            </a:r>
          </a:p>
          <a:p>
            <a:pPr algn="ctr">
              <a:buNone/>
            </a:pPr>
            <a:r>
              <a:rPr lang="en-US" dirty="0" smtClean="0"/>
              <a:t> (</a:t>
            </a:r>
            <a:r>
              <a:rPr lang="en-US" i="1" dirty="0" smtClean="0"/>
              <a:t>Exclusion/</a:t>
            </a:r>
            <a:r>
              <a:rPr lang="en-US" i="1" u="sng" dirty="0" smtClean="0"/>
              <a:t>outcome oriented</a:t>
            </a:r>
            <a:r>
              <a:rPr lang="en-US" dirty="0" smtClean="0"/>
              <a:t>)</a:t>
            </a:r>
          </a:p>
          <a:p>
            <a:pPr lvl="5">
              <a:buNone/>
            </a:pPr>
            <a:r>
              <a:rPr lang="en-US" dirty="0" smtClean="0"/>
              <a:t> </a:t>
            </a:r>
          </a:p>
          <a:p>
            <a:pPr lvl="0"/>
            <a:r>
              <a:rPr lang="en-US" dirty="0" smtClean="0"/>
              <a:t>DIVERSITY:  Utilizes change to promote representation</a:t>
            </a:r>
          </a:p>
          <a:p>
            <a:pPr algn="ctr">
              <a:buNone/>
            </a:pPr>
            <a:r>
              <a:rPr lang="en-US" dirty="0" smtClean="0"/>
              <a:t> (</a:t>
            </a:r>
            <a:r>
              <a:rPr lang="en-US" i="1" dirty="0" smtClean="0"/>
              <a:t>Inclusion/</a:t>
            </a:r>
            <a:r>
              <a:rPr lang="en-US" i="1" u="sng" dirty="0" smtClean="0"/>
              <a:t>process oriented</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077200" cy="3988784"/>
          </a:xfrm>
        </p:spPr>
        <p:txBody>
          <a:bodyPr/>
          <a:lstStyle/>
          <a:p>
            <a:pPr algn="l">
              <a:defRPr/>
            </a:pPr>
            <a:r>
              <a:rPr sz="3200" dirty="0" smtClean="0">
                <a:solidFill>
                  <a:schemeClr val="tx1"/>
                </a:solidFill>
              </a:rPr>
              <a:t>One of the benefits of working for the National Weather Service is the opportunity for individuals to develop and enhance their areas of individualized expertise.  </a:t>
            </a:r>
            <a:br>
              <a:rPr sz="3200" dirty="0" smtClean="0">
                <a:solidFill>
                  <a:schemeClr val="tx1"/>
                </a:solidFill>
              </a:rPr>
            </a:br>
            <a:r>
              <a:rPr sz="3200" dirty="0" smtClean="0">
                <a:solidFill>
                  <a:schemeClr val="tx1"/>
                </a:solidFill>
              </a:rPr>
              <a:t/>
            </a:r>
            <a:br>
              <a:rPr sz="3200" dirty="0" smtClean="0">
                <a:solidFill>
                  <a:schemeClr val="tx1"/>
                </a:solidFill>
              </a:rPr>
            </a:br>
            <a:r>
              <a:rPr sz="3200" dirty="0" smtClean="0">
                <a:solidFill>
                  <a:schemeClr val="tx1"/>
                </a:solidFill>
              </a:rPr>
              <a:t>The ability to develop individualized expertise aids in job fulfillment and satisfaction.  It may also help our agency to recruit and </a:t>
            </a:r>
            <a:br>
              <a:rPr sz="3200" dirty="0" smtClean="0">
                <a:solidFill>
                  <a:schemeClr val="tx1"/>
                </a:solidFill>
              </a:rPr>
            </a:br>
            <a:r>
              <a:rPr sz="3200" dirty="0" smtClean="0">
                <a:solidFill>
                  <a:schemeClr val="tx1"/>
                </a:solidFill>
              </a:rPr>
              <a:t>retain future employees.</a:t>
            </a:r>
            <a:endParaRPr sz="3200" dirty="0">
              <a:solidFill>
                <a:schemeClr val="tx1"/>
              </a:solidFill>
            </a:endParaRPr>
          </a:p>
        </p:txBody>
      </p:sp>
      <p:pic>
        <p:nvPicPr>
          <p:cNvPr id="28674" name="Picture 2" descr="\\ama-s-nas\users\jose.garcia\My Documents\MyFiles\WPDOCS\DIVER\Presentation Team\extra-pics\DSC00651.JPG"/>
          <p:cNvPicPr>
            <a:picLocks noChangeAspect="1" noChangeArrowheads="1"/>
          </p:cNvPicPr>
          <p:nvPr/>
        </p:nvPicPr>
        <p:blipFill>
          <a:blip r:embed="rId3" cstate="print"/>
          <a:srcRect l="506" t="8603" b="16123"/>
          <a:stretch>
            <a:fillRect/>
          </a:stretch>
        </p:blipFill>
        <p:spPr bwMode="auto">
          <a:xfrm>
            <a:off x="4267200" y="4038600"/>
            <a:ext cx="47244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28600" y="1600201"/>
            <a:ext cx="8686800" cy="3447098"/>
          </a:xfrm>
        </p:spPr>
        <p:txBody>
          <a:bodyPr/>
          <a:lstStyle/>
          <a:p>
            <a:pPr eaLnBrk="1" hangingPunct="1">
              <a:defRPr/>
            </a:pPr>
            <a:r>
              <a:rPr lang="en-US" sz="2800" dirty="0" smtClean="0">
                <a:cs typeface="Arial" charset="0"/>
              </a:rPr>
              <a:t>Diversity is a fact of life.</a:t>
            </a:r>
          </a:p>
          <a:p>
            <a:pPr eaLnBrk="1" hangingPunct="1">
              <a:defRPr/>
            </a:pPr>
            <a:r>
              <a:rPr lang="en-US" sz="2800" dirty="0" smtClean="0">
                <a:cs typeface="Arial" charset="0"/>
              </a:rPr>
              <a:t>Diversity is the reality for a business strategy that will make the NWS more effective.</a:t>
            </a:r>
          </a:p>
          <a:p>
            <a:pPr eaLnBrk="1" hangingPunct="1">
              <a:defRPr/>
            </a:pPr>
            <a:r>
              <a:rPr lang="en-US" sz="2800" dirty="0" smtClean="0">
                <a:cs typeface="Arial" charset="0"/>
              </a:rPr>
              <a:t>Diversity enables everyone to perform to potential.</a:t>
            </a:r>
          </a:p>
          <a:p>
            <a:pPr eaLnBrk="1" hangingPunct="1">
              <a:defRPr/>
            </a:pPr>
            <a:r>
              <a:rPr lang="en-US" sz="2800" dirty="0" smtClean="0">
                <a:cs typeface="Arial" charset="0"/>
              </a:rPr>
              <a:t>Diversity of thought equals world class results from each person and collective mix of teams.</a:t>
            </a:r>
          </a:p>
          <a:p>
            <a:pPr eaLnBrk="1" hangingPunct="1">
              <a:defRPr/>
            </a:pPr>
            <a:r>
              <a:rPr lang="en-US" sz="2800" dirty="0" smtClean="0">
                <a:cs typeface="Arial" charset="0"/>
              </a:rPr>
              <a:t>Diversity in teams results in more creativity and problem-solving meaning better customer service.</a:t>
            </a:r>
          </a:p>
        </p:txBody>
      </p:sp>
      <p:pic>
        <p:nvPicPr>
          <p:cNvPr id="3076" name="Picture 6" descr="See full size image"/>
          <p:cNvPicPr>
            <a:picLocks noChangeAspect="1" noChangeArrowheads="1"/>
          </p:cNvPicPr>
          <p:nvPr/>
        </p:nvPicPr>
        <p:blipFill>
          <a:blip r:embed="rId3" cstate="print"/>
          <a:srcRect/>
          <a:stretch>
            <a:fillRect/>
          </a:stretch>
        </p:blipFill>
        <p:spPr bwMode="auto">
          <a:xfrm>
            <a:off x="7543800" y="914400"/>
            <a:ext cx="990600" cy="1003300"/>
          </a:xfrm>
          <a:prstGeom prst="rect">
            <a:avLst/>
          </a:prstGeom>
          <a:ln>
            <a:noFill/>
          </a:ln>
          <a:effectLst>
            <a:outerShdw blurRad="190500" algn="tl" rotWithShape="0">
              <a:srgbClr val="000000">
                <a:alpha val="70000"/>
              </a:srgbClr>
            </a:outerShdw>
          </a:effectLst>
        </p:spPr>
      </p:pic>
      <p:sp>
        <p:nvSpPr>
          <p:cNvPr id="5" name="Title 4"/>
          <p:cNvSpPr>
            <a:spLocks noGrp="1"/>
          </p:cNvSpPr>
          <p:nvPr>
            <p:ph type="title"/>
          </p:nvPr>
        </p:nvSpPr>
        <p:spPr>
          <a:xfrm>
            <a:off x="381000" y="230188"/>
            <a:ext cx="8077200" cy="1218795"/>
          </a:xfrm>
        </p:spPr>
        <p:txBody>
          <a:bodyPr/>
          <a:lstStyle/>
          <a:p>
            <a:r>
              <a:rPr lang="en-US" sz="4400" dirty="0" smtClean="0"/>
              <a:t>So …What Does All this Mean for Me and the NWS?</a:t>
            </a:r>
            <a:endParaRPr lang="en-US" sz="4400" dirty="0"/>
          </a:p>
        </p:txBody>
      </p:sp>
      <p:sp>
        <p:nvSpPr>
          <p:cNvPr id="10" name="Rectangle 9"/>
          <p:cNvSpPr/>
          <p:nvPr/>
        </p:nvSpPr>
        <p:spPr>
          <a:xfrm>
            <a:off x="0" y="5105400"/>
            <a:ext cx="9285106" cy="523220"/>
          </a:xfrm>
          <a:prstGeom prst="rect">
            <a:avLst/>
          </a:prstGeom>
          <a:noFill/>
        </p:spPr>
        <p:txBody>
          <a:bodyPr wrap="none" lIns="91440" tIns="45720" rIns="91440" bIns="45720">
            <a:spAutoFit/>
            <a:scene3d>
              <a:camera prst="orthographicFront"/>
              <a:lightRig rig="threePt" dir="t"/>
            </a:scene3d>
            <a:sp3d contourW="12700">
              <a:contourClr>
                <a:schemeClr val="tx1"/>
              </a:contourClr>
            </a:sp3d>
          </a:bodyPr>
          <a:lstStyle/>
          <a:p>
            <a:pPr algn="ctr"/>
            <a:r>
              <a:rPr lang="en-US" sz="2800" i="1" spc="300" dirty="0" smtClean="0">
                <a:ln w="11430" cmpd="sng">
                  <a:noFill/>
                  <a:prstDash val="solid"/>
                  <a:miter lim="800000"/>
                </a:ln>
                <a:solidFill>
                  <a:schemeClr val="tx2">
                    <a:lumMod val="75000"/>
                  </a:schemeClr>
                </a:solidFill>
                <a:effectLst>
                  <a:glow rad="45500">
                    <a:schemeClr val="accent1">
                      <a:satMod val="220000"/>
                      <a:alpha val="35000"/>
                    </a:schemeClr>
                  </a:glow>
                </a:effectLst>
              </a:rPr>
              <a:t>Bottom Line-Greate</a:t>
            </a:r>
            <a:r>
              <a:rPr lang="en-US" sz="2800" i="1" cap="none" spc="300" dirty="0" smtClean="0">
                <a:ln w="11430" cmpd="sng">
                  <a:noFill/>
                  <a:prstDash val="solid"/>
                  <a:miter lim="800000"/>
                </a:ln>
                <a:solidFill>
                  <a:schemeClr val="tx2">
                    <a:lumMod val="75000"/>
                  </a:schemeClr>
                </a:solidFill>
                <a:effectLst>
                  <a:glow rad="45500">
                    <a:schemeClr val="accent1">
                      <a:satMod val="220000"/>
                      <a:alpha val="35000"/>
                    </a:schemeClr>
                  </a:glow>
                </a:effectLst>
              </a:rPr>
              <a:t>r Innovation and Productivity</a:t>
            </a:r>
            <a:endParaRPr lang="en-US" sz="2800" i="1" cap="none" spc="300" dirty="0">
              <a:ln w="11430" cmpd="sng">
                <a:noFill/>
                <a:prstDash val="solid"/>
                <a:miter lim="800000"/>
              </a:ln>
              <a:solidFill>
                <a:schemeClr val="tx2">
                  <a:lumMod val="75000"/>
                </a:schemeClr>
              </a:solidFill>
              <a:effectLst>
                <a:glow rad="45500">
                  <a:schemeClr val="accent1">
                    <a:satMod val="220000"/>
                    <a:alpha val="35000"/>
                  </a:schemeClr>
                </a:glow>
              </a:effectLst>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1371600"/>
            <a:ext cx="8229600" cy="1143000"/>
          </a:xfrm>
        </p:spPr>
        <p:txBody>
          <a:bodyPr>
            <a:normAutofit fontScale="90000"/>
          </a:bodyPr>
          <a:lstStyle/>
          <a:p>
            <a:pPr eaLnBrk="1" hangingPunct="1">
              <a:defRPr/>
            </a:pPr>
            <a:r>
              <a:rPr lang="en-US" sz="4400" i="1" dirty="0" smtClean="0">
                <a:solidFill>
                  <a:schemeClr val="tx1"/>
                </a:solidFill>
                <a:effectLst>
                  <a:outerShdw blurRad="38100" dist="38100" dir="2700000" algn="tl">
                    <a:srgbClr val="000000">
                      <a:alpha val="43137"/>
                    </a:srgbClr>
                  </a:outerShdw>
                </a:effectLst>
              </a:rPr>
              <a:t>A diverse workforce is not something your NWS office  or workgroup ought to have; it’s something your office already has.</a:t>
            </a:r>
          </a:p>
        </p:txBody>
      </p:sp>
      <p:pic>
        <p:nvPicPr>
          <p:cNvPr id="4101" name="Picture 6" descr="See full size image"/>
          <p:cNvPicPr>
            <a:picLocks noChangeAspect="1" noChangeArrowheads="1"/>
          </p:cNvPicPr>
          <p:nvPr/>
        </p:nvPicPr>
        <p:blipFill>
          <a:blip r:embed="rId3" cstate="print"/>
          <a:srcRect/>
          <a:stretch>
            <a:fillRect/>
          </a:stretch>
        </p:blipFill>
        <p:spPr bwMode="auto">
          <a:xfrm>
            <a:off x="4724400" y="3297237"/>
            <a:ext cx="4135049" cy="249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4"/>
          <p:cNvSpPr txBox="1">
            <a:spLocks/>
          </p:cNvSpPr>
          <p:nvPr/>
        </p:nvSpPr>
        <p:spPr>
          <a:xfrm>
            <a:off x="381000" y="381000"/>
            <a:ext cx="8077200" cy="664797"/>
          </a:xfrm>
          <a:prstGeom prst="rect">
            <a:avLst/>
          </a:prstGeom>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US" sz="48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The Reality …</a:t>
            </a:r>
            <a:endParaRPr kumimoji="0" lang="en-US" sz="4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26627" name="Picture 3" descr="X:\Office Photos\2010\Bureau Pics\SvrWxStaffMtg_10Mar24\SvrWxStaffMtg_10Mar24_01.jpg"/>
          <p:cNvPicPr>
            <a:picLocks noChangeAspect="1" noChangeArrowheads="1"/>
          </p:cNvPicPr>
          <p:nvPr/>
        </p:nvPicPr>
        <p:blipFill>
          <a:blip r:embed="rId4" cstate="print"/>
          <a:srcRect/>
          <a:stretch>
            <a:fillRect/>
          </a:stretch>
        </p:blipFill>
        <p:spPr bwMode="auto">
          <a:xfrm>
            <a:off x="1066800" y="3349601"/>
            <a:ext cx="3255658" cy="244159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1828800"/>
            <a:ext cx="7696200" cy="1143000"/>
          </a:xfrm>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rPr>
              <a:t>Doesn’t start with learning information about others so you won’t offend them… it starts with you learning to manage YOUR OWN STUFF!</a:t>
            </a:r>
          </a:p>
        </p:txBody>
      </p:sp>
      <p:pic>
        <p:nvPicPr>
          <p:cNvPr id="3" name="Picture 5" descr="http://t1.gstatic.com/images?q=tbn:c2BhI9iI1EUfjM:http://www.halifax.ca/police/departments/images/DiversityWorks_RGB.jpg"/>
          <p:cNvPicPr>
            <a:picLocks noChangeAspect="1" noChangeArrowheads="1"/>
          </p:cNvPicPr>
          <p:nvPr/>
        </p:nvPicPr>
        <p:blipFill>
          <a:blip r:embed="rId3" cstate="print"/>
          <a:srcRect/>
          <a:stretch>
            <a:fillRect/>
          </a:stretch>
        </p:blipFill>
        <p:spPr bwMode="auto">
          <a:xfrm>
            <a:off x="5334000" y="4419600"/>
            <a:ext cx="1450975" cy="2139950"/>
          </a:xfrm>
          <a:prstGeom prst="rect">
            <a:avLst/>
          </a:prstGeom>
          <a:ln>
            <a:noFill/>
          </a:ln>
          <a:effectLst>
            <a:outerShdw blurRad="292100" dist="139700" dir="2700000" algn="tl" rotWithShape="0">
              <a:srgbClr val="333333">
                <a:alpha val="65000"/>
              </a:srgbClr>
            </a:outerShdw>
          </a:effectLst>
        </p:spPr>
      </p:pic>
      <p:sp>
        <p:nvSpPr>
          <p:cNvPr id="5" name="Title 4"/>
          <p:cNvSpPr txBox="1">
            <a:spLocks/>
          </p:cNvSpPr>
          <p:nvPr/>
        </p:nvSpPr>
        <p:spPr>
          <a:xfrm>
            <a:off x="381000" y="381000"/>
            <a:ext cx="8077200" cy="664797"/>
          </a:xfrm>
          <a:prstGeom prst="rect">
            <a:avLst/>
          </a:prstGeom>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lang="en-US" sz="4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Diversity Management</a:t>
            </a:r>
            <a:endParaRPr kumimoji="0" lang="en-US" sz="4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1981200"/>
            <a:ext cx="8686800" cy="3163943"/>
          </a:xfrm>
        </p:spPr>
        <p:txBody>
          <a:bodyPr/>
          <a:lstStyle/>
          <a:p>
            <a:pPr eaLnBrk="1" hangingPunct="1">
              <a:spcAft>
                <a:spcPts val="1200"/>
              </a:spcAft>
            </a:pPr>
            <a:r>
              <a:rPr lang="en-US" dirty="0" smtClean="0">
                <a:cs typeface="Arial" pitchFamily="34" charset="0"/>
              </a:rPr>
              <a:t>Yes, diversity management has to be a personal responsibility.</a:t>
            </a:r>
          </a:p>
          <a:p>
            <a:pPr eaLnBrk="1" hangingPunct="1">
              <a:spcAft>
                <a:spcPts val="1200"/>
              </a:spcAft>
            </a:pPr>
            <a:r>
              <a:rPr lang="en-US" dirty="0" smtClean="0">
                <a:cs typeface="Arial" pitchFamily="34" charset="0"/>
              </a:rPr>
              <a:t>Each and every one of us plays a significant role.</a:t>
            </a:r>
          </a:p>
          <a:p>
            <a:pPr eaLnBrk="1" hangingPunct="1">
              <a:spcAft>
                <a:spcPts val="1200"/>
              </a:spcAft>
            </a:pPr>
            <a:r>
              <a:rPr lang="en-US" dirty="0" smtClean="0">
                <a:cs typeface="Arial" pitchFamily="34" charset="0"/>
              </a:rPr>
              <a:t>Managing diversity is no longer a choice; it is a responsibility that requires everyone’s full support and commitment.</a:t>
            </a:r>
          </a:p>
        </p:txBody>
      </p:sp>
      <p:pic>
        <p:nvPicPr>
          <p:cNvPr id="6148" name="Picture 5" descr="See full size image"/>
          <p:cNvPicPr>
            <a:picLocks noChangeAspect="1" noChangeArrowheads="1"/>
          </p:cNvPicPr>
          <p:nvPr/>
        </p:nvPicPr>
        <p:blipFill>
          <a:blip r:embed="rId3" cstate="print"/>
          <a:srcRect/>
          <a:stretch>
            <a:fillRect/>
          </a:stretch>
        </p:blipFill>
        <p:spPr bwMode="auto">
          <a:xfrm>
            <a:off x="6096000" y="4742180"/>
            <a:ext cx="2590800" cy="2115820"/>
          </a:xfrm>
          <a:prstGeom prst="rect">
            <a:avLst/>
          </a:prstGeom>
          <a:noFill/>
          <a:ln w="9525">
            <a:noFill/>
            <a:miter lim="800000"/>
            <a:headEnd/>
            <a:tailEnd/>
          </a:ln>
        </p:spPr>
      </p:pic>
      <p:sp>
        <p:nvSpPr>
          <p:cNvPr id="7" name="Title 6"/>
          <p:cNvSpPr>
            <a:spLocks noGrp="1"/>
          </p:cNvSpPr>
          <p:nvPr>
            <p:ph type="title"/>
          </p:nvPr>
        </p:nvSpPr>
        <p:spPr>
          <a:xfrm>
            <a:off x="457200" y="304800"/>
            <a:ext cx="8077200" cy="1218795"/>
          </a:xfrm>
        </p:spPr>
        <p:txBody>
          <a:bodyPr/>
          <a:lstStyle/>
          <a:p>
            <a:pPr algn="ctr"/>
            <a:r>
              <a:rPr lang="en-US" sz="4400" dirty="0" smtClean="0"/>
              <a:t>Diversity Management –</a:t>
            </a:r>
            <a:br>
              <a:rPr lang="en-US" sz="4400" dirty="0" smtClean="0"/>
            </a:br>
            <a:r>
              <a:rPr lang="en-US" sz="4400" dirty="0" smtClean="0"/>
              <a:t> Am</a:t>
            </a:r>
            <a:r>
              <a:rPr lang="en-US" sz="4400" baseline="0" dirty="0" smtClean="0"/>
              <a:t> I Responsible?</a:t>
            </a:r>
            <a:endParaRPr lang="en-US" sz="4400"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TRIPARt"/>
          <p:cNvPicPr>
            <a:picLocks noChangeAspect="1" noChangeArrowheads="1"/>
          </p:cNvPicPr>
          <p:nvPr/>
        </p:nvPicPr>
        <p:blipFill>
          <a:blip r:embed="rId3" cstate="print"/>
          <a:srcRect l="1667" r="1667" b="13174"/>
          <a:stretch>
            <a:fillRect/>
          </a:stretch>
        </p:blipFill>
        <p:spPr bwMode="auto">
          <a:xfrm>
            <a:off x="0" y="4343400"/>
            <a:ext cx="9144000" cy="1219200"/>
          </a:xfrm>
          <a:prstGeom prst="rect">
            <a:avLst/>
          </a:prstGeom>
          <a:noFill/>
          <a:ln w="9525">
            <a:noFill/>
            <a:miter lim="800000"/>
            <a:headEnd/>
            <a:tailEnd/>
          </a:ln>
        </p:spPr>
      </p:pic>
      <p:sp>
        <p:nvSpPr>
          <p:cNvPr id="8" name="Title 4"/>
          <p:cNvSpPr txBox="1">
            <a:spLocks/>
          </p:cNvSpPr>
          <p:nvPr/>
        </p:nvSpPr>
        <p:spPr>
          <a:xfrm>
            <a:off x="381000" y="1600200"/>
            <a:ext cx="8077200" cy="387798"/>
          </a:xfrm>
          <a:prstGeom prst="rect">
            <a:avLst/>
          </a:prstGeom>
        </p:spPr>
        <p:txBody>
          <a:bodyPr vert="horz" wrap="square" lIns="0" tIns="0" rIns="0" bIns="0" rtlCol="0" anchor="t">
            <a:spAutoFit/>
          </a:bodyPr>
          <a:lstStyle/>
          <a:p>
            <a:pPr marL="0" marR="0" lvl="0" indent="0" algn="ctr" defTabSz="912813" rtl="0" eaLnBrk="0" fontAlgn="base" latinLnBrk="0" hangingPunct="0">
              <a:lnSpc>
                <a:spcPct val="90000"/>
              </a:lnSpc>
              <a:spcBef>
                <a:spcPct val="0"/>
              </a:spcBef>
              <a:spcAft>
                <a:spcPct val="0"/>
              </a:spcAft>
              <a:buClrTx/>
              <a:buSzTx/>
              <a:buFontTx/>
              <a:buNone/>
              <a:tabLst/>
              <a:defRPr/>
            </a:pPr>
            <a:r>
              <a:rPr lang="en-US" sz="2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Important Step!</a:t>
            </a:r>
            <a:endParaRPr kumimoji="0" lang="en-US" sz="2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9" name="Content Placeholder 8"/>
          <p:cNvSpPr>
            <a:spLocks noGrp="1"/>
          </p:cNvSpPr>
          <p:nvPr>
            <p:ph idx="1"/>
          </p:nvPr>
        </p:nvSpPr>
        <p:spPr>
          <a:xfrm>
            <a:off x="0" y="2209800"/>
            <a:ext cx="8839200" cy="2412968"/>
          </a:xfrm>
        </p:spPr>
        <p:txBody>
          <a:bodyPr/>
          <a:lstStyle/>
          <a:p>
            <a:pPr algn="ctr">
              <a:buNone/>
            </a:pPr>
            <a:r>
              <a:rPr lang="en-US" dirty="0" smtClean="0"/>
              <a:t>Understand and respect individual differences:</a:t>
            </a:r>
          </a:p>
          <a:p>
            <a:pPr algn="ctr">
              <a:buNone/>
            </a:pPr>
            <a:r>
              <a:rPr lang="en-US" dirty="0" smtClean="0"/>
              <a:t>Keep an open mind toward others who are different from you.  Remember that not everyone sees things the same way you do.</a:t>
            </a:r>
          </a:p>
        </p:txBody>
      </p:sp>
      <p:sp>
        <p:nvSpPr>
          <p:cNvPr id="11" name="Title 10"/>
          <p:cNvSpPr>
            <a:spLocks noGrp="1"/>
          </p:cNvSpPr>
          <p:nvPr>
            <p:ph type="title"/>
          </p:nvPr>
        </p:nvSpPr>
        <p:spPr>
          <a:xfrm>
            <a:off x="228600" y="457200"/>
            <a:ext cx="8686800" cy="609398"/>
          </a:xfrm>
        </p:spPr>
        <p:txBody>
          <a:bodyPr/>
          <a:lstStyle/>
          <a:p>
            <a:pPr algn="ctr"/>
            <a:r>
              <a:rPr lang="en-US" sz="4400" dirty="0" smtClean="0"/>
              <a:t>Making this work for your NWS office</a:t>
            </a:r>
            <a:endParaRPr lang="en-US" sz="4400"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676400"/>
            <a:ext cx="8229600" cy="3742563"/>
          </a:xfrm>
        </p:spPr>
        <p:txBody>
          <a:bodyPr/>
          <a:lstStyle/>
          <a:p>
            <a:pPr eaLnBrk="1" hangingPunct="1"/>
            <a:r>
              <a:rPr lang="en-US" dirty="0" smtClean="0">
                <a:cs typeface="Arial" pitchFamily="34" charset="0"/>
              </a:rPr>
              <a:t>While valuing diversity is a philosophy, effectively managing diversity is a vast resource and a skill requiring knowledge, sensitivity, patience, flexibility, and training.</a:t>
            </a:r>
          </a:p>
          <a:p>
            <a:pPr eaLnBrk="1" hangingPunct="1">
              <a:buNone/>
            </a:pPr>
            <a:endParaRPr lang="en-US" dirty="0" smtClean="0">
              <a:cs typeface="Arial" pitchFamily="34" charset="0"/>
            </a:endParaRPr>
          </a:p>
          <a:p>
            <a:pPr eaLnBrk="1" hangingPunct="1"/>
            <a:r>
              <a:rPr lang="en-US" dirty="0" smtClean="0">
                <a:cs typeface="Arial" pitchFamily="34" charset="0"/>
              </a:rPr>
              <a:t>Building an inclusive diversity program for all employees involves mentoring, networking, and sponsorship.</a:t>
            </a:r>
          </a:p>
        </p:txBody>
      </p:sp>
      <p:pic>
        <p:nvPicPr>
          <p:cNvPr id="8196" name="Picture 5" descr="See full size image"/>
          <p:cNvPicPr>
            <a:picLocks noChangeAspect="1" noChangeArrowheads="1"/>
          </p:cNvPicPr>
          <p:nvPr/>
        </p:nvPicPr>
        <p:blipFill>
          <a:blip r:embed="rId3" cstate="print"/>
          <a:srcRect/>
          <a:stretch>
            <a:fillRect/>
          </a:stretch>
        </p:blipFill>
        <p:spPr bwMode="auto">
          <a:xfrm>
            <a:off x="4571033" y="5257800"/>
            <a:ext cx="3810967" cy="152400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a:xfrm>
            <a:off x="304800" y="228600"/>
            <a:ext cx="8077200" cy="1218795"/>
          </a:xfrm>
        </p:spPr>
        <p:txBody>
          <a:bodyPr/>
          <a:lstStyle/>
          <a:p>
            <a:r>
              <a:rPr lang="en-US" sz="4400" dirty="0" smtClean="0"/>
              <a:t>Keys to Effective</a:t>
            </a:r>
            <a:r>
              <a:rPr lang="en-US" sz="4400" baseline="0" dirty="0" smtClean="0"/>
              <a:t> Diversity Management</a:t>
            </a:r>
            <a:endParaRPr lang="en-US" sz="4400"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1905000"/>
          <a:ext cx="53340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Process 5"/>
          <p:cNvSpPr/>
          <p:nvPr/>
        </p:nvSpPr>
        <p:spPr>
          <a:xfrm>
            <a:off x="5867400" y="1828800"/>
            <a:ext cx="2895600" cy="1752600"/>
          </a:xfrm>
          <a:prstGeom prst="flowChart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1"/>
                </a:solidFill>
              </a:rPr>
              <a:t> </a:t>
            </a:r>
          </a:p>
          <a:p>
            <a:pPr>
              <a:spcBef>
                <a:spcPts val="600"/>
              </a:spcBef>
              <a:buFont typeface="Arial" pitchFamily="34" charset="0"/>
              <a:buChar char="•"/>
              <a:defRPr/>
            </a:pPr>
            <a:r>
              <a:rPr lang="en-US" sz="1600" b="1" dirty="0" smtClean="0">
                <a:solidFill>
                  <a:schemeClr val="bg1"/>
                </a:solidFill>
              </a:rPr>
              <a:t> Creativity</a:t>
            </a:r>
            <a:endParaRPr lang="en-US" sz="1600" b="1" dirty="0">
              <a:solidFill>
                <a:schemeClr val="bg1"/>
              </a:solidFill>
            </a:endParaRPr>
          </a:p>
          <a:p>
            <a:pPr>
              <a:spcBef>
                <a:spcPts val="600"/>
              </a:spcBef>
              <a:buFont typeface="Arial" pitchFamily="34" charset="0"/>
              <a:buChar char="•"/>
              <a:defRPr/>
            </a:pPr>
            <a:r>
              <a:rPr lang="en-US" sz="1600" b="1" dirty="0">
                <a:solidFill>
                  <a:schemeClr val="bg1"/>
                </a:solidFill>
              </a:rPr>
              <a:t> Job Satisfaction</a:t>
            </a:r>
          </a:p>
          <a:p>
            <a:pPr>
              <a:spcBef>
                <a:spcPts val="600"/>
              </a:spcBef>
              <a:buFont typeface="Arial" pitchFamily="34" charset="0"/>
              <a:buChar char="•"/>
              <a:defRPr/>
            </a:pPr>
            <a:r>
              <a:rPr lang="en-US" sz="1600" b="1" dirty="0">
                <a:solidFill>
                  <a:schemeClr val="bg1"/>
                </a:solidFill>
              </a:rPr>
              <a:t> High Productivity</a:t>
            </a:r>
          </a:p>
          <a:p>
            <a:pPr>
              <a:spcBef>
                <a:spcPts val="600"/>
              </a:spcBef>
              <a:buFont typeface="Arial" pitchFamily="34" charset="0"/>
              <a:buChar char="•"/>
              <a:defRPr/>
            </a:pPr>
            <a:r>
              <a:rPr lang="en-US" sz="1600" b="1" dirty="0">
                <a:solidFill>
                  <a:schemeClr val="bg1"/>
                </a:solidFill>
              </a:rPr>
              <a:t> Quality Outcomes</a:t>
            </a:r>
          </a:p>
          <a:p>
            <a:pPr>
              <a:spcBef>
                <a:spcPts val="600"/>
              </a:spcBef>
              <a:buFont typeface="Arial" pitchFamily="34" charset="0"/>
              <a:buChar char="•"/>
              <a:defRPr/>
            </a:pPr>
            <a:r>
              <a:rPr lang="en-US" sz="1600" b="1" dirty="0">
                <a:solidFill>
                  <a:schemeClr val="bg1"/>
                </a:solidFill>
              </a:rPr>
              <a:t> New Products &amp; Services</a:t>
            </a:r>
          </a:p>
          <a:p>
            <a:pPr>
              <a:buFont typeface="Arial" pitchFamily="34" charset="0"/>
              <a:buChar char="•"/>
              <a:defRPr/>
            </a:pPr>
            <a:endParaRPr lang="en-US" dirty="0"/>
          </a:p>
        </p:txBody>
      </p:sp>
      <p:sp>
        <p:nvSpPr>
          <p:cNvPr id="7" name="Flowchart: Process 6"/>
          <p:cNvSpPr/>
          <p:nvPr/>
        </p:nvSpPr>
        <p:spPr>
          <a:xfrm>
            <a:off x="5867400" y="3886200"/>
            <a:ext cx="2971800" cy="1752600"/>
          </a:xfrm>
          <a:prstGeom prst="flowChart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buFont typeface="Arial" pitchFamily="34" charset="0"/>
              <a:buChar char="•"/>
              <a:defRPr/>
            </a:pPr>
            <a:r>
              <a:rPr lang="en-US" dirty="0">
                <a:solidFill>
                  <a:schemeClr val="bg1"/>
                </a:solidFill>
              </a:rPr>
              <a:t> </a:t>
            </a:r>
            <a:r>
              <a:rPr lang="en-US" sz="1600" b="1" dirty="0">
                <a:solidFill>
                  <a:schemeClr val="bg1"/>
                </a:solidFill>
              </a:rPr>
              <a:t>High Turnover</a:t>
            </a:r>
          </a:p>
          <a:p>
            <a:pPr>
              <a:spcBef>
                <a:spcPts val="600"/>
              </a:spcBef>
              <a:buFont typeface="Arial" pitchFamily="34" charset="0"/>
              <a:buChar char="•"/>
              <a:defRPr/>
            </a:pPr>
            <a:r>
              <a:rPr lang="en-US" sz="1600" b="1" dirty="0">
                <a:solidFill>
                  <a:schemeClr val="bg1"/>
                </a:solidFill>
              </a:rPr>
              <a:t> Low Productivity</a:t>
            </a:r>
          </a:p>
          <a:p>
            <a:pPr>
              <a:spcBef>
                <a:spcPts val="600"/>
              </a:spcBef>
              <a:buFont typeface="Arial" pitchFamily="34" charset="0"/>
              <a:buChar char="•"/>
              <a:defRPr/>
            </a:pPr>
            <a:r>
              <a:rPr lang="en-US" sz="1600" b="1" dirty="0">
                <a:solidFill>
                  <a:schemeClr val="bg1"/>
                </a:solidFill>
              </a:rPr>
              <a:t> Poor Solutions</a:t>
            </a:r>
          </a:p>
          <a:p>
            <a:pPr>
              <a:spcBef>
                <a:spcPts val="600"/>
              </a:spcBef>
              <a:buFont typeface="Arial" pitchFamily="34" charset="0"/>
              <a:buChar char="•"/>
              <a:defRPr/>
            </a:pPr>
            <a:r>
              <a:rPr lang="en-US" sz="1600" b="1" dirty="0">
                <a:solidFill>
                  <a:schemeClr val="bg1"/>
                </a:solidFill>
              </a:rPr>
              <a:t> Low Job Satisfaction</a:t>
            </a:r>
          </a:p>
          <a:p>
            <a:pPr>
              <a:spcBef>
                <a:spcPts val="600"/>
              </a:spcBef>
              <a:buFont typeface="Arial" pitchFamily="34" charset="0"/>
              <a:buChar char="•"/>
              <a:defRPr/>
            </a:pPr>
            <a:r>
              <a:rPr lang="en-US" sz="1600" b="1" dirty="0">
                <a:solidFill>
                  <a:schemeClr val="bg1"/>
                </a:solidFill>
              </a:rPr>
              <a:t> Poor Attitude </a:t>
            </a:r>
            <a:r>
              <a:rPr lang="en-US" sz="1600" b="1" dirty="0" smtClean="0">
                <a:solidFill>
                  <a:schemeClr val="bg1"/>
                </a:solidFill>
              </a:rPr>
              <a:t>Toward Diversity</a:t>
            </a:r>
            <a:endParaRPr lang="en-US" sz="1600" b="1" dirty="0">
              <a:solidFill>
                <a:schemeClr val="bg1"/>
              </a:solidFill>
            </a:endParaRPr>
          </a:p>
        </p:txBody>
      </p:sp>
      <p:sp>
        <p:nvSpPr>
          <p:cNvPr id="10" name="Title 9"/>
          <p:cNvSpPr>
            <a:spLocks noGrp="1"/>
          </p:cNvSpPr>
          <p:nvPr>
            <p:ph type="title"/>
          </p:nvPr>
        </p:nvSpPr>
        <p:spPr>
          <a:xfrm>
            <a:off x="381000" y="381000"/>
            <a:ext cx="8077200" cy="1218795"/>
          </a:xfrm>
        </p:spPr>
        <p:txBody>
          <a:bodyPr/>
          <a:lstStyle/>
          <a:p>
            <a:r>
              <a:rPr lang="en-US" sz="4400" dirty="0" smtClean="0"/>
              <a:t>Impact of Management on Diverse Team Performance</a:t>
            </a:r>
            <a:endParaRPr lang="en-US" sz="4400"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Stop sign MUTCD.svg"/>
          <p:cNvPicPr>
            <a:picLocks noChangeAspect="1" noChangeArrowheads="1"/>
          </p:cNvPicPr>
          <p:nvPr/>
        </p:nvPicPr>
        <p:blipFill>
          <a:blip r:embed="rId3" cstate="print"/>
          <a:srcRect/>
          <a:stretch>
            <a:fillRect/>
          </a:stretch>
        </p:blipFill>
        <p:spPr bwMode="auto">
          <a:xfrm>
            <a:off x="2743200" y="914400"/>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4" descr="http://upload.wikimedia.org/wikipedia/commons/9/9f/Arret.jpg"/>
          <p:cNvPicPr>
            <a:picLocks noChangeAspect="1" noChangeArrowheads="1"/>
          </p:cNvPicPr>
          <p:nvPr/>
        </p:nvPicPr>
        <p:blipFill>
          <a:blip r:embed="rId4" cstate="print"/>
          <a:srcRect l="19298" t="8276" r="17543" b="39310"/>
          <a:stretch>
            <a:fillRect/>
          </a:stretch>
        </p:blipFill>
        <p:spPr bwMode="auto">
          <a:xfrm>
            <a:off x="304800" y="0"/>
            <a:ext cx="1660525" cy="1752600"/>
          </a:xfrm>
          <a:prstGeom prst="rect">
            <a:avLst/>
          </a:prstGeom>
          <a:noFill/>
          <a:ln w="9525">
            <a:noFill/>
            <a:miter lim="800000"/>
            <a:headEnd/>
            <a:tailEnd/>
          </a:ln>
        </p:spPr>
      </p:pic>
      <p:pic>
        <p:nvPicPr>
          <p:cNvPr id="2052" name="Picture 6" descr="File:Stop sign China.svg"/>
          <p:cNvPicPr>
            <a:picLocks noChangeAspect="1" noChangeArrowheads="1"/>
          </p:cNvPicPr>
          <p:nvPr/>
        </p:nvPicPr>
        <p:blipFill>
          <a:blip r:embed="rId5" cstate="print"/>
          <a:srcRect/>
          <a:stretch>
            <a:fillRect/>
          </a:stretch>
        </p:blipFill>
        <p:spPr bwMode="auto">
          <a:xfrm>
            <a:off x="304800" y="2971800"/>
            <a:ext cx="1752600" cy="1752600"/>
          </a:xfrm>
          <a:prstGeom prst="rect">
            <a:avLst/>
          </a:prstGeom>
          <a:noFill/>
          <a:ln w="9525">
            <a:noFill/>
            <a:miter lim="800000"/>
            <a:headEnd/>
            <a:tailEnd/>
          </a:ln>
        </p:spPr>
      </p:pic>
      <p:sp>
        <p:nvSpPr>
          <p:cNvPr id="7" name="Rectangle 6"/>
          <p:cNvSpPr/>
          <p:nvPr/>
        </p:nvSpPr>
        <p:spPr>
          <a:xfrm>
            <a:off x="457200" y="4876800"/>
            <a:ext cx="1395333" cy="400110"/>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China</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4" name="Picture 8" descr="http://upload.wikimedia.org/wikipedia/commons/c/c9/Stop_sign.jpg"/>
          <p:cNvPicPr>
            <a:picLocks noChangeAspect="1" noChangeArrowheads="1"/>
          </p:cNvPicPr>
          <p:nvPr/>
        </p:nvPicPr>
        <p:blipFill>
          <a:blip r:embed="rId6" cstate="print"/>
          <a:srcRect l="8061" t="14998" r="8279" b="22137"/>
          <a:stretch>
            <a:fillRect/>
          </a:stretch>
        </p:blipFill>
        <p:spPr bwMode="auto">
          <a:xfrm>
            <a:off x="7234238" y="2670175"/>
            <a:ext cx="1757362" cy="1703388"/>
          </a:xfrm>
          <a:prstGeom prst="rect">
            <a:avLst/>
          </a:prstGeom>
          <a:noFill/>
          <a:ln w="9525">
            <a:noFill/>
            <a:miter lim="800000"/>
            <a:headEnd/>
            <a:tailEnd/>
          </a:ln>
        </p:spPr>
      </p:pic>
      <p:sp>
        <p:nvSpPr>
          <p:cNvPr id="9" name="Rectangle 8"/>
          <p:cNvSpPr/>
          <p:nvPr/>
        </p:nvSpPr>
        <p:spPr>
          <a:xfrm>
            <a:off x="7467600" y="430740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israel</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0" name="Rectangle 9"/>
          <p:cNvSpPr/>
          <p:nvPr/>
        </p:nvSpPr>
        <p:spPr>
          <a:xfrm>
            <a:off x="304800" y="1752600"/>
            <a:ext cx="1600200" cy="707886"/>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Quebec: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french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7" name="Picture 10" descr="http://upload.wikimedia.org/wikipedia/commons/3/32/Tomare.PNG"/>
          <p:cNvPicPr>
            <a:picLocks noChangeAspect="1" noChangeArrowheads="1"/>
          </p:cNvPicPr>
          <p:nvPr/>
        </p:nvPicPr>
        <p:blipFill>
          <a:blip r:embed="rId7" cstate="print"/>
          <a:srcRect/>
          <a:stretch>
            <a:fillRect/>
          </a:stretch>
        </p:blipFill>
        <p:spPr bwMode="auto">
          <a:xfrm>
            <a:off x="7010400" y="4724400"/>
            <a:ext cx="1936750" cy="1736725"/>
          </a:xfrm>
          <a:prstGeom prst="rect">
            <a:avLst/>
          </a:prstGeom>
          <a:noFill/>
          <a:ln w="9525">
            <a:noFill/>
            <a:miter lim="800000"/>
            <a:headEnd/>
            <a:tailEnd/>
          </a:ln>
        </p:spPr>
      </p:pic>
      <p:sp>
        <p:nvSpPr>
          <p:cNvPr id="12" name="Rectangle 11"/>
          <p:cNvSpPr/>
          <p:nvPr/>
        </p:nvSpPr>
        <p:spPr>
          <a:xfrm>
            <a:off x="7391400" y="645789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japan</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9" name="Picture 12" descr="http://upload.wikimedia.org/wikipedia/commons/7/78/ColombiaStopSign.JPG"/>
          <p:cNvPicPr>
            <a:picLocks noChangeAspect="1" noChangeArrowheads="1"/>
          </p:cNvPicPr>
          <p:nvPr/>
        </p:nvPicPr>
        <p:blipFill>
          <a:blip r:embed="rId8" cstate="print"/>
          <a:srcRect l="20724" t="8649" r="17097" b="26486"/>
          <a:stretch>
            <a:fillRect/>
          </a:stretch>
        </p:blipFill>
        <p:spPr bwMode="auto">
          <a:xfrm>
            <a:off x="7315200" y="0"/>
            <a:ext cx="1676400" cy="1752600"/>
          </a:xfrm>
          <a:prstGeom prst="rect">
            <a:avLst/>
          </a:prstGeom>
          <a:noFill/>
          <a:ln w="9525">
            <a:noFill/>
            <a:miter lim="800000"/>
            <a:headEnd/>
            <a:tailEnd/>
          </a:ln>
        </p:spPr>
      </p:pic>
      <p:sp>
        <p:nvSpPr>
          <p:cNvPr id="14" name="Rectangle 13"/>
          <p:cNvSpPr/>
          <p:nvPr/>
        </p:nvSpPr>
        <p:spPr>
          <a:xfrm>
            <a:off x="7315200" y="1676400"/>
            <a:ext cx="1600200" cy="707886"/>
          </a:xfrm>
          <a:prstGeom prst="rect">
            <a:avLst/>
          </a:prstGeom>
          <a:noFill/>
        </p:spPr>
        <p:txBody>
          <a:bodyPr>
            <a:spAutoFit/>
          </a:bodyPr>
          <a:lstStyle/>
          <a:p>
            <a:pPr algn="ctr" fontAlgn="auto">
              <a:spcBef>
                <a:spcPts val="0"/>
              </a:spcBef>
              <a:spcAft>
                <a:spcPts val="0"/>
              </a:spcAft>
              <a:defRPr/>
            </a:pPr>
            <a:r>
              <a:rPr lang="en-US" sz="2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Colombia: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spanish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61" name="Picture 14" descr="http://upload.wikimedia.org/wikipedia/commons/6/6a/IqaluitStop.jpg"/>
          <p:cNvPicPr>
            <a:picLocks noChangeAspect="1" noChangeArrowheads="1"/>
          </p:cNvPicPr>
          <p:nvPr/>
        </p:nvPicPr>
        <p:blipFill>
          <a:blip r:embed="rId9" cstate="print"/>
          <a:srcRect l="20934" t="20119" r="21468" b="8725"/>
          <a:stretch>
            <a:fillRect/>
          </a:stretch>
        </p:blipFill>
        <p:spPr bwMode="auto">
          <a:xfrm>
            <a:off x="4038600" y="4724400"/>
            <a:ext cx="1674813" cy="1627188"/>
          </a:xfrm>
          <a:prstGeom prst="rect">
            <a:avLst/>
          </a:prstGeom>
          <a:noFill/>
          <a:ln w="9525">
            <a:noFill/>
            <a:miter lim="800000"/>
            <a:headEnd/>
            <a:tailEnd/>
          </a:ln>
        </p:spPr>
      </p:pic>
      <p:sp>
        <p:nvSpPr>
          <p:cNvPr id="16" name="Rectangle 15"/>
          <p:cNvSpPr/>
          <p:nvPr/>
        </p:nvSpPr>
        <p:spPr>
          <a:xfrm>
            <a:off x="3810000" y="6457890"/>
            <a:ext cx="1905000"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InuKtitut</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7" name="Rectangle 16"/>
          <p:cNvSpPr/>
          <p:nvPr/>
        </p:nvSpPr>
        <p:spPr>
          <a:xfrm>
            <a:off x="304800" y="2286000"/>
            <a:ext cx="8839200" cy="1446550"/>
          </a:xfrm>
          <a:prstGeom prst="rect">
            <a:avLst/>
          </a:prstGeom>
          <a:solidFill>
            <a:schemeClr val="bg1">
              <a:lumMod val="95000"/>
            </a:schemeClr>
          </a:solidFill>
          <a:ln w="57150" cap="rnd">
            <a:solidFill>
              <a:schemeClr val="accent1"/>
            </a:solid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DISCUSSION TIME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077200" cy="609398"/>
          </a:xfrm>
        </p:spPr>
        <p:txBody>
          <a:bodyPr/>
          <a:lstStyle/>
          <a:p>
            <a:pPr algn="ctr"/>
            <a:r>
              <a:rPr lang="en-US" sz="4400" dirty="0" smtClean="0"/>
              <a:t>The Cold Within</a:t>
            </a:r>
            <a:endParaRPr lang="en-US" sz="4400"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    Six humans trapped by happenstance </a:t>
            </a:r>
            <a:br>
              <a:rPr lang="en-US" sz="2400" dirty="0" smtClean="0"/>
            </a:br>
            <a:r>
              <a:rPr lang="en-US" sz="2400" dirty="0" smtClean="0"/>
              <a:t>In bleak and bitter cold </a:t>
            </a:r>
            <a:br>
              <a:rPr lang="en-US" sz="2400" dirty="0" smtClean="0"/>
            </a:br>
            <a:r>
              <a:rPr lang="en-US" sz="2400" dirty="0" smtClean="0"/>
              <a:t>Each one possessed a stick of wood, </a:t>
            </a:r>
            <a:br>
              <a:rPr lang="en-US" sz="2400" dirty="0" smtClean="0"/>
            </a:br>
            <a:r>
              <a:rPr lang="en-US" sz="2400" dirty="0" smtClean="0"/>
              <a:t>Or so the story's told. </a:t>
            </a:r>
            <a:br>
              <a:rPr lang="en-US" sz="2400" dirty="0" smtClean="0"/>
            </a:br>
            <a:r>
              <a:rPr lang="en-US" sz="2400" dirty="0" smtClean="0"/>
              <a:t/>
            </a:r>
            <a:br>
              <a:rPr lang="en-US" sz="2400" dirty="0" smtClean="0"/>
            </a:br>
            <a:r>
              <a:rPr lang="en-US" sz="2400" dirty="0" smtClean="0"/>
              <a:t>Their dying fire in need of logs, </a:t>
            </a:r>
            <a:br>
              <a:rPr lang="en-US" sz="2400" dirty="0" smtClean="0"/>
            </a:br>
            <a:r>
              <a:rPr lang="en-US" sz="2400" dirty="0" smtClean="0"/>
              <a:t>The first woman held hers back, </a:t>
            </a:r>
            <a:br>
              <a:rPr lang="en-US" sz="2400" dirty="0" smtClean="0"/>
            </a:br>
            <a:r>
              <a:rPr lang="en-US" sz="2400" dirty="0" smtClean="0"/>
              <a:t>For on the faces 'round the fire, </a:t>
            </a:r>
            <a:br>
              <a:rPr lang="en-US" sz="2400" dirty="0" smtClean="0"/>
            </a:br>
            <a:r>
              <a:rPr lang="en-US" sz="2400" dirty="0" smtClean="0"/>
              <a:t>She noticed one was Black. </a:t>
            </a:r>
            <a:br>
              <a:rPr lang="en-US" sz="2400" dirty="0" smtClean="0"/>
            </a:br>
            <a:r>
              <a:rPr lang="en-US" sz="2400" dirty="0" smtClean="0"/>
              <a:t/>
            </a:r>
            <a:br>
              <a:rPr lang="en-US" sz="2400" dirty="0" smtClean="0"/>
            </a:br>
            <a:r>
              <a:rPr lang="en-US" sz="2400" dirty="0" smtClean="0"/>
              <a:t>The next man looking 'cross the way </a:t>
            </a:r>
            <a:br>
              <a:rPr lang="en-US" sz="2400" dirty="0" smtClean="0"/>
            </a:br>
            <a:r>
              <a:rPr lang="en-US" sz="2400" dirty="0" smtClean="0"/>
              <a:t>Saw one not of his church, </a:t>
            </a:r>
            <a:br>
              <a:rPr lang="en-US" sz="2400" dirty="0" smtClean="0"/>
            </a:br>
            <a:r>
              <a:rPr lang="en-US" sz="2400" dirty="0" smtClean="0"/>
              <a:t>And couldn't bring himself to give </a:t>
            </a:r>
            <a:br>
              <a:rPr lang="en-US" sz="2400" dirty="0" smtClean="0"/>
            </a:br>
            <a:r>
              <a:rPr lang="en-US" sz="2400" dirty="0" smtClean="0"/>
              <a:t>The fire his stick of birch.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normAutofit/>
          </a:bodyPr>
          <a:lstStyle/>
          <a:p>
            <a:pPr algn="l" eaLnBrk="1" fontAlgn="auto" hangingPunct="1">
              <a:spcAft>
                <a:spcPts val="0"/>
              </a:spcAft>
              <a:defRPr/>
            </a:pPr>
            <a:r>
              <a:rPr lang="en-US" sz="4000" dirty="0" smtClean="0"/>
              <a:t>Inclusion vs. Exclusion</a:t>
            </a:r>
            <a:endParaRPr lang="en-US" sz="4000" dirty="0"/>
          </a:p>
        </p:txBody>
      </p:sp>
      <p:sp>
        <p:nvSpPr>
          <p:cNvPr id="4" name="Content Placeholder 3"/>
          <p:cNvSpPr>
            <a:spLocks noGrp="1"/>
          </p:cNvSpPr>
          <p:nvPr>
            <p:ph idx="1"/>
          </p:nvPr>
        </p:nvSpPr>
        <p:spPr>
          <a:xfrm>
            <a:off x="762000" y="708624"/>
            <a:ext cx="8610600" cy="6149376"/>
          </a:xfrm>
        </p:spPr>
        <p:txBody>
          <a:bodyPr/>
          <a:lstStyle/>
          <a:p>
            <a:r>
              <a:rPr lang="en-US" sz="2600" dirty="0" smtClean="0"/>
              <a:t>Early American society was rooted in the concept of exclusion where whole groups of the population were subject to:</a:t>
            </a:r>
          </a:p>
          <a:p>
            <a:pPr lvl="1"/>
            <a:r>
              <a:rPr lang="en-US" sz="2600" dirty="0" smtClean="0"/>
              <a:t>refusal of entry</a:t>
            </a:r>
          </a:p>
          <a:p>
            <a:pPr lvl="1"/>
            <a:r>
              <a:rPr lang="en-US" sz="2600" dirty="0" smtClean="0"/>
              <a:t>censure</a:t>
            </a:r>
          </a:p>
          <a:p>
            <a:pPr lvl="1"/>
            <a:r>
              <a:rPr lang="en-US" sz="2600" dirty="0" smtClean="0"/>
              <a:t>exception</a:t>
            </a:r>
          </a:p>
          <a:p>
            <a:pPr lvl="1"/>
            <a:r>
              <a:rPr lang="en-US" sz="2600" dirty="0" smtClean="0"/>
              <a:t>ejection</a:t>
            </a:r>
          </a:p>
          <a:p>
            <a:endParaRPr lang="en-US" sz="2600" dirty="0" smtClean="0"/>
          </a:p>
          <a:p>
            <a:r>
              <a:rPr lang="en-US" sz="2600" dirty="0" smtClean="0"/>
              <a:t>Today’s society is based more on the concept of </a:t>
            </a:r>
          </a:p>
          <a:p>
            <a:pPr>
              <a:buNone/>
            </a:pPr>
            <a:r>
              <a:rPr lang="en-US" sz="2600" dirty="0" smtClean="0"/>
              <a:t>      inclusion where groups of people are:</a:t>
            </a:r>
          </a:p>
          <a:p>
            <a:pPr lvl="1"/>
            <a:r>
              <a:rPr lang="en-US" sz="2600" dirty="0" smtClean="0"/>
              <a:t>allowed entry</a:t>
            </a:r>
          </a:p>
          <a:p>
            <a:pPr lvl="1"/>
            <a:r>
              <a:rPr lang="en-US" sz="2600" dirty="0" smtClean="0"/>
              <a:t>have a sense of belonging</a:t>
            </a:r>
          </a:p>
          <a:p>
            <a:pPr lvl="1"/>
            <a:r>
              <a:rPr lang="en-US" sz="2600" dirty="0" smtClean="0"/>
              <a:t>are valued and accepted</a:t>
            </a:r>
          </a:p>
        </p:txBody>
      </p:sp>
      <p:pic>
        <p:nvPicPr>
          <p:cNvPr id="4098" name="Picture 2" descr="\\ama-s-nas\users\jose.garcia\My Documents\MyFiles\WPDOCS\DIVER\Presentation Team\Slide6.jpg"/>
          <p:cNvPicPr>
            <a:picLocks noChangeAspect="1" noChangeArrowheads="1"/>
          </p:cNvPicPr>
          <p:nvPr/>
        </p:nvPicPr>
        <p:blipFill>
          <a:blip r:embed="rId3" cstate="print"/>
          <a:srcRect/>
          <a:stretch>
            <a:fillRect/>
          </a:stretch>
        </p:blipFill>
        <p:spPr bwMode="auto">
          <a:xfrm>
            <a:off x="4343400" y="1676400"/>
            <a:ext cx="3914423" cy="2201863"/>
          </a:xfrm>
          <a:prstGeom prst="rect">
            <a:avLst/>
          </a:prstGeom>
          <a:ln w="635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077200" cy="609398"/>
          </a:xfrm>
        </p:spPr>
        <p:txBody>
          <a:bodyPr/>
          <a:lstStyle/>
          <a:p>
            <a:pPr algn="ctr"/>
            <a:r>
              <a:rPr lang="en-US" sz="4400" dirty="0" smtClean="0"/>
              <a:t>The Cold Within</a:t>
            </a:r>
            <a:endParaRPr lang="en-US" sz="4400"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The third one sat in tattered clothes </a:t>
            </a:r>
            <a:br>
              <a:rPr lang="en-US" sz="2400" dirty="0" smtClean="0"/>
            </a:br>
            <a:r>
              <a:rPr lang="en-US" sz="2400" dirty="0" smtClean="0"/>
              <a:t>He gave his coat a hitch, </a:t>
            </a:r>
            <a:br>
              <a:rPr lang="en-US" sz="2400" dirty="0" smtClean="0"/>
            </a:br>
            <a:r>
              <a:rPr lang="en-US" sz="2400" dirty="0" smtClean="0"/>
              <a:t>Why should his log be put to use </a:t>
            </a:r>
            <a:br>
              <a:rPr lang="en-US" sz="2400" dirty="0" smtClean="0"/>
            </a:br>
            <a:r>
              <a:rPr lang="en-US" sz="2400" dirty="0" smtClean="0"/>
              <a:t>To warm the idle rich? </a:t>
            </a:r>
            <a:br>
              <a:rPr lang="en-US" sz="2400" dirty="0" smtClean="0"/>
            </a:br>
            <a:r>
              <a:rPr lang="en-US" sz="2400" dirty="0" smtClean="0"/>
              <a:t/>
            </a:r>
            <a:br>
              <a:rPr lang="en-US" sz="2400" dirty="0" smtClean="0"/>
            </a:br>
            <a:r>
              <a:rPr lang="en-US" sz="2400" dirty="0" smtClean="0"/>
              <a:t>The rich man just sat back and thought </a:t>
            </a:r>
            <a:br>
              <a:rPr lang="en-US" sz="2400" dirty="0" smtClean="0"/>
            </a:br>
            <a:r>
              <a:rPr lang="en-US" sz="2400" dirty="0" smtClean="0"/>
              <a:t>Of the wealth he had in store, </a:t>
            </a:r>
            <a:br>
              <a:rPr lang="en-US" sz="2400" dirty="0" smtClean="0"/>
            </a:br>
            <a:r>
              <a:rPr lang="en-US" sz="2400" dirty="0" smtClean="0"/>
              <a:t>And how to keep what he had earned </a:t>
            </a:r>
            <a:br>
              <a:rPr lang="en-US" sz="2400" dirty="0" smtClean="0"/>
            </a:br>
            <a:r>
              <a:rPr lang="en-US" sz="2400" dirty="0" smtClean="0"/>
              <a:t>From the lazy, shiftless poor. </a:t>
            </a:r>
            <a:br>
              <a:rPr lang="en-US" sz="2400" dirty="0" smtClean="0"/>
            </a:br>
            <a:r>
              <a:rPr lang="en-US" sz="2400" dirty="0" smtClean="0"/>
              <a:t/>
            </a:r>
            <a:br>
              <a:rPr lang="en-US" sz="2400" dirty="0" smtClean="0"/>
            </a:br>
            <a:r>
              <a:rPr lang="en-US" sz="2400" dirty="0" smtClean="0"/>
              <a:t>The black man's face bespoke revenge </a:t>
            </a:r>
            <a:br>
              <a:rPr lang="en-US" sz="2400" dirty="0" smtClean="0"/>
            </a:br>
            <a:r>
              <a:rPr lang="en-US" sz="2400" dirty="0" smtClean="0"/>
              <a:t>As the fire passed from sight, </a:t>
            </a:r>
            <a:br>
              <a:rPr lang="en-US" sz="2400" dirty="0" smtClean="0"/>
            </a:br>
            <a:r>
              <a:rPr lang="en-US" sz="2400" dirty="0" smtClean="0"/>
              <a:t>For all he saw in his stick of wood </a:t>
            </a:r>
            <a:br>
              <a:rPr lang="en-US" sz="2400" dirty="0" smtClean="0"/>
            </a:br>
            <a:r>
              <a:rPr lang="en-US" sz="2400" dirty="0" smtClean="0"/>
              <a:t>Was a chance to spite the white.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077200" cy="609398"/>
          </a:xfrm>
        </p:spPr>
        <p:txBody>
          <a:bodyPr/>
          <a:lstStyle/>
          <a:p>
            <a:pPr algn="ctr"/>
            <a:r>
              <a:rPr lang="en-US" sz="4400" dirty="0" smtClean="0"/>
              <a:t>The Cold Within</a:t>
            </a:r>
            <a:endParaRPr lang="en-US" sz="4400" dirty="0"/>
          </a:p>
        </p:txBody>
      </p:sp>
      <p:sp>
        <p:nvSpPr>
          <p:cNvPr id="5" name="Text Placeholder 4"/>
          <p:cNvSpPr>
            <a:spLocks noGrp="1"/>
          </p:cNvSpPr>
          <p:nvPr>
            <p:ph type="body" sz="quarter" idx="10"/>
          </p:nvPr>
        </p:nvSpPr>
        <p:spPr>
          <a:xfrm>
            <a:off x="381000" y="1066800"/>
            <a:ext cx="8077200" cy="3988784"/>
          </a:xfrm>
        </p:spPr>
        <p:txBody>
          <a:bodyPr/>
          <a:lstStyle/>
          <a:p>
            <a:pPr algn="ctr">
              <a:buNone/>
            </a:pPr>
            <a:r>
              <a:rPr lang="en-US" sz="2400" dirty="0" smtClean="0"/>
              <a:t/>
            </a:r>
            <a:br>
              <a:rPr lang="en-US" sz="2400" dirty="0" smtClean="0"/>
            </a:br>
            <a:r>
              <a:rPr lang="en-US" sz="2400" dirty="0" smtClean="0"/>
              <a:t>And the last man of this forlorn group </a:t>
            </a:r>
            <a:br>
              <a:rPr lang="en-US" sz="2400" dirty="0" smtClean="0"/>
            </a:br>
            <a:r>
              <a:rPr lang="en-US" sz="2400" dirty="0" smtClean="0"/>
              <a:t>Did naught except for gain, </a:t>
            </a:r>
            <a:br>
              <a:rPr lang="en-US" sz="2400" dirty="0" smtClean="0"/>
            </a:br>
            <a:r>
              <a:rPr lang="en-US" sz="2400" dirty="0" smtClean="0"/>
              <a:t>Giving only to those who gave </a:t>
            </a:r>
            <a:br>
              <a:rPr lang="en-US" sz="2400" dirty="0" smtClean="0"/>
            </a:br>
            <a:r>
              <a:rPr lang="en-US" sz="2400" dirty="0" smtClean="0"/>
              <a:t>Was how he played the game. </a:t>
            </a:r>
            <a:br>
              <a:rPr lang="en-US" sz="2400" dirty="0" smtClean="0"/>
            </a:br>
            <a:r>
              <a:rPr lang="en-US" sz="2400" dirty="0" smtClean="0"/>
              <a:t/>
            </a:r>
            <a:br>
              <a:rPr lang="en-US" sz="2400" dirty="0" smtClean="0"/>
            </a:br>
            <a:r>
              <a:rPr lang="en-US" sz="2400" dirty="0" smtClean="0"/>
              <a:t>The logs held tight in death's still hands </a:t>
            </a:r>
            <a:br>
              <a:rPr lang="en-US" sz="2400" dirty="0" smtClean="0"/>
            </a:br>
            <a:r>
              <a:rPr lang="en-US" sz="2400" dirty="0" smtClean="0"/>
              <a:t>Was proof of human sin. </a:t>
            </a:r>
            <a:br>
              <a:rPr lang="en-US" sz="2400" dirty="0" smtClean="0"/>
            </a:br>
            <a:r>
              <a:rPr lang="en-US" sz="2400" dirty="0" smtClean="0"/>
              <a:t>They didn't die from the cold without, </a:t>
            </a:r>
            <a:br>
              <a:rPr lang="en-US" sz="2400" dirty="0" smtClean="0"/>
            </a:br>
            <a:r>
              <a:rPr lang="en-US" sz="2400" dirty="0" smtClean="0"/>
              <a:t>They died from the cold within. </a:t>
            </a:r>
            <a:br>
              <a:rPr lang="en-US" sz="2400" dirty="0" smtClean="0"/>
            </a:br>
            <a:r>
              <a:rPr lang="en-US" sz="2400" dirty="0" smtClean="0"/>
              <a:t/>
            </a:r>
            <a:br>
              <a:rPr lang="en-US" sz="2400" dirty="0" smtClean="0"/>
            </a:br>
            <a:r>
              <a:rPr lang="en-US" sz="2400" dirty="0" smtClean="0"/>
              <a:t>*- George Kirby*</a:t>
            </a:r>
            <a:endParaRPr lang="en-US" sz="2400"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077200" cy="665162"/>
          </a:xfrm>
        </p:spPr>
        <p:txBody>
          <a:bodyPr/>
          <a:lstStyle/>
          <a:p>
            <a:pPr algn="ctr"/>
            <a:r>
              <a:rPr lang="en-US" dirty="0" smtClean="0"/>
              <a:t>Reference Material</a:t>
            </a:r>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230188"/>
            <a:ext cx="8077200" cy="1218795"/>
          </a:xfrm>
        </p:spPr>
        <p:txBody>
          <a:bodyPr/>
          <a:lstStyle/>
          <a:p>
            <a:r>
              <a:rPr lang="en-US" sz="4400" b="1" dirty="0" smtClean="0"/>
              <a:t>Performance Metrics/</a:t>
            </a:r>
            <a:br>
              <a:rPr lang="en-US" sz="4400" b="1" dirty="0" smtClean="0"/>
            </a:br>
            <a:r>
              <a:rPr lang="en-US" sz="4400" b="1" dirty="0" smtClean="0"/>
              <a:t>Associated Performance Goals</a:t>
            </a:r>
            <a:endParaRPr lang="en-US" sz="4400" dirty="0" smtClean="0"/>
          </a:p>
        </p:txBody>
      </p:sp>
      <p:pic>
        <p:nvPicPr>
          <p:cNvPr id="5124" name="Picture 3" descr="OceanCommotion2008-006.jpg"/>
          <p:cNvPicPr>
            <a:picLocks noChangeAspect="1"/>
          </p:cNvPicPr>
          <p:nvPr/>
        </p:nvPicPr>
        <p:blipFill>
          <a:blip r:embed="rId3" cstate="print"/>
          <a:srcRect/>
          <a:stretch>
            <a:fillRect/>
          </a:stretch>
        </p:blipFill>
        <p:spPr bwMode="auto">
          <a:xfrm rot="760597">
            <a:off x="508748" y="2119462"/>
            <a:ext cx="3946207"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2"/>
          <p:cNvSpPr txBox="1">
            <a:spLocks/>
          </p:cNvSpPr>
          <p:nvPr/>
        </p:nvSpPr>
        <p:spPr>
          <a:xfrm>
            <a:off x="4876800" y="2209800"/>
            <a:ext cx="4191000" cy="3742563"/>
          </a:xfrm>
          <a:prstGeom prst="rect">
            <a:avLst/>
          </a:prstGeom>
        </p:spPr>
        <p:txBody>
          <a:bodyPr/>
          <a:lstStyle/>
          <a:p>
            <a:pPr marL="396875" lvl="0" indent="-396875" defTabSz="912813" fontAlgn="base">
              <a:lnSpc>
                <a:spcPct val="90000"/>
              </a:lnSpc>
              <a:spcBef>
                <a:spcPct val="20000"/>
              </a:spcBef>
              <a:spcAft>
                <a:spcPct val="0"/>
              </a:spcAft>
              <a:buBlip>
                <a:blip r:embed="rId4"/>
              </a:buBlip>
            </a:pPr>
            <a:r>
              <a:rPr lang="en-US" sz="3000" dirty="0" smtClean="0">
                <a:cs typeface="Arial" pitchFamily="34" charset="0"/>
              </a:rPr>
              <a:t>Align management strategies and goals with broader NWS goals and vision</a:t>
            </a:r>
          </a:p>
          <a:p>
            <a:pPr marL="396875" lvl="0" indent="-396875" defTabSz="912813" fontAlgn="base">
              <a:lnSpc>
                <a:spcPct val="90000"/>
              </a:lnSpc>
              <a:spcBef>
                <a:spcPct val="20000"/>
              </a:spcBef>
              <a:spcAft>
                <a:spcPct val="0"/>
              </a:spcAft>
              <a:buBlip>
                <a:blip r:embed="rId4"/>
              </a:buBlip>
            </a:pPr>
            <a:r>
              <a:rPr lang="en-US" sz="3000" dirty="0" smtClean="0">
                <a:cs typeface="Arial" pitchFamily="34" charset="0"/>
              </a:rPr>
              <a:t>Determine DM goals</a:t>
            </a:r>
          </a:p>
          <a:p>
            <a:pPr marL="396875" lvl="0" indent="-396875" defTabSz="912813" fontAlgn="base">
              <a:lnSpc>
                <a:spcPct val="90000"/>
              </a:lnSpc>
              <a:spcBef>
                <a:spcPct val="20000"/>
              </a:spcBef>
              <a:spcAft>
                <a:spcPct val="0"/>
              </a:spcAft>
              <a:buBlip>
                <a:blip r:embed="rId4"/>
              </a:buBlip>
            </a:pPr>
            <a:r>
              <a:rPr lang="en-US" sz="3000" dirty="0" smtClean="0">
                <a:cs typeface="Arial" pitchFamily="34" charset="0"/>
              </a:rPr>
              <a:t>Establish performance indicators</a:t>
            </a:r>
          </a:p>
          <a:p>
            <a:pPr marL="396875" lvl="0" indent="-396875" defTabSz="912813" fontAlgn="base">
              <a:lnSpc>
                <a:spcPct val="90000"/>
              </a:lnSpc>
              <a:spcBef>
                <a:spcPct val="20000"/>
              </a:spcBef>
              <a:spcAft>
                <a:spcPct val="0"/>
              </a:spcAft>
              <a:buBlip>
                <a:blip r:embed="rId4"/>
              </a:buBlip>
            </a:pPr>
            <a:r>
              <a:rPr lang="en-US" sz="3000" dirty="0" smtClean="0">
                <a:cs typeface="Arial" pitchFamily="34" charset="0"/>
              </a:rPr>
              <a:t>Set a time-line (requires periodic assessment)</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077200" cy="1052596"/>
          </a:xfrm>
        </p:spPr>
        <p:txBody>
          <a:bodyPr/>
          <a:lstStyle/>
          <a:p>
            <a:r>
              <a:rPr lang="en-US" sz="4400" b="1" dirty="0" smtClean="0"/>
              <a:t>SMART Goals</a:t>
            </a:r>
            <a:r>
              <a:rPr lang="en-US" b="1" dirty="0" smtClean="0"/>
              <a:t/>
            </a:r>
            <a:br>
              <a:rPr lang="en-US" b="1" dirty="0" smtClean="0"/>
            </a:br>
            <a:r>
              <a:rPr lang="en-US" sz="3200" b="1" dirty="0" smtClean="0"/>
              <a:t>Metrics for evaluating Diversity Management</a:t>
            </a:r>
            <a:endParaRPr lang="en-US" sz="3200" dirty="0" smtClean="0"/>
          </a:p>
        </p:txBody>
      </p:sp>
      <p:pic>
        <p:nvPicPr>
          <p:cNvPr id="6148" name="Picture 3" descr="000_0667.JPG"/>
          <p:cNvPicPr>
            <a:picLocks noChangeAspect="1"/>
          </p:cNvPicPr>
          <p:nvPr/>
        </p:nvPicPr>
        <p:blipFill>
          <a:blip r:embed="rId3" cstate="print"/>
          <a:srcRect l="18111" t="6795" r="28297" b="10191"/>
          <a:stretch>
            <a:fillRect/>
          </a:stretch>
        </p:blipFill>
        <p:spPr bwMode="auto">
          <a:xfrm>
            <a:off x="4267200" y="1600199"/>
            <a:ext cx="4360890" cy="4500685"/>
          </a:xfrm>
          <a:prstGeom prst="ellipse">
            <a:avLst/>
          </a:prstGeom>
          <a:ln>
            <a:noFill/>
          </a:ln>
          <a:effectLst>
            <a:softEdge rad="112500"/>
          </a:effectLst>
        </p:spPr>
      </p:pic>
      <p:sp>
        <p:nvSpPr>
          <p:cNvPr id="5" name="Content Placeholder 2"/>
          <p:cNvSpPr txBox="1">
            <a:spLocks/>
          </p:cNvSpPr>
          <p:nvPr/>
        </p:nvSpPr>
        <p:spPr>
          <a:xfrm>
            <a:off x="457200" y="1752600"/>
            <a:ext cx="4191000" cy="3742563"/>
          </a:xfrm>
          <a:prstGeom prst="rect">
            <a:avLst/>
          </a:prstGeom>
        </p:spPr>
        <p:txBody>
          <a:bodyPr/>
          <a:lstStyle/>
          <a:p>
            <a:pPr marL="396875" lvl="0" indent="-396875" defTabSz="912813" fontAlgn="base">
              <a:lnSpc>
                <a:spcPct val="90000"/>
              </a:lnSpc>
              <a:spcBef>
                <a:spcPct val="20000"/>
              </a:spcBef>
              <a:spcAft>
                <a:spcPct val="0"/>
              </a:spcAft>
              <a:buBlip>
                <a:blip r:embed="rId4"/>
              </a:buBlip>
            </a:pPr>
            <a:r>
              <a:rPr lang="en-US" sz="3200" dirty="0" smtClean="0">
                <a:cs typeface="Arial" pitchFamily="34" charset="0"/>
              </a:rPr>
              <a:t> Specific</a:t>
            </a:r>
          </a:p>
          <a:p>
            <a:pPr marL="396875" lvl="0" indent="-396875" defTabSz="912813" fontAlgn="base">
              <a:lnSpc>
                <a:spcPct val="90000"/>
              </a:lnSpc>
              <a:spcBef>
                <a:spcPct val="20000"/>
              </a:spcBef>
              <a:spcAft>
                <a:spcPct val="0"/>
              </a:spcAft>
              <a:buBlip>
                <a:blip r:embed="rId4"/>
              </a:buBlip>
            </a:pPr>
            <a:r>
              <a:rPr lang="en-US" sz="3200" dirty="0" smtClean="0">
                <a:cs typeface="Arial" pitchFamily="34" charset="0"/>
              </a:rPr>
              <a:t> Measurable</a:t>
            </a:r>
          </a:p>
          <a:p>
            <a:pPr marL="396875" lvl="0" indent="-396875" defTabSz="912813" fontAlgn="base">
              <a:lnSpc>
                <a:spcPct val="90000"/>
              </a:lnSpc>
              <a:spcBef>
                <a:spcPct val="20000"/>
              </a:spcBef>
              <a:spcAft>
                <a:spcPct val="0"/>
              </a:spcAft>
              <a:buBlip>
                <a:blip r:embed="rId4"/>
              </a:buBlip>
            </a:pPr>
            <a:r>
              <a:rPr lang="en-US" sz="3200" dirty="0" smtClean="0">
                <a:cs typeface="Arial" pitchFamily="34" charset="0"/>
              </a:rPr>
              <a:t> Achievable</a:t>
            </a:r>
          </a:p>
          <a:p>
            <a:pPr marL="396875" lvl="0" indent="-396875" defTabSz="912813" fontAlgn="base">
              <a:lnSpc>
                <a:spcPct val="90000"/>
              </a:lnSpc>
              <a:spcBef>
                <a:spcPct val="20000"/>
              </a:spcBef>
              <a:spcAft>
                <a:spcPct val="0"/>
              </a:spcAft>
              <a:buBlip>
                <a:blip r:embed="rId4"/>
              </a:buBlip>
            </a:pPr>
            <a:r>
              <a:rPr lang="en-US" sz="3200" dirty="0" smtClean="0">
                <a:cs typeface="Arial" pitchFamily="34" charset="0"/>
              </a:rPr>
              <a:t> Realistic</a:t>
            </a:r>
          </a:p>
          <a:p>
            <a:pPr marL="396875" lvl="0" indent="-396875" defTabSz="912813" fontAlgn="base">
              <a:lnSpc>
                <a:spcPct val="90000"/>
              </a:lnSpc>
              <a:spcBef>
                <a:spcPct val="20000"/>
              </a:spcBef>
              <a:spcAft>
                <a:spcPct val="0"/>
              </a:spcAft>
              <a:buBlip>
                <a:blip r:embed="rId4"/>
              </a:buBlip>
            </a:pPr>
            <a:r>
              <a:rPr lang="en-US" sz="3200" dirty="0" smtClean="0">
                <a:cs typeface="Arial" pitchFamily="34" charset="0"/>
              </a:rPr>
              <a:t> Time-limited</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ctr" eaLnBrk="1" fontAlgn="auto" hangingPunct="1">
              <a:spcAft>
                <a:spcPts val="0"/>
              </a:spcAft>
              <a:defRPr/>
            </a:pPr>
            <a:r>
              <a:rPr lang="en-US" sz="4000" dirty="0" smtClean="0"/>
              <a:t>NWS Diversity Management Marketing Team </a:t>
            </a:r>
            <a:endParaRPr lang="en-US" sz="4000" dirty="0"/>
          </a:p>
        </p:txBody>
      </p:sp>
      <p:sp>
        <p:nvSpPr>
          <p:cNvPr id="3075" name="Content Placeholder 2"/>
          <p:cNvSpPr>
            <a:spLocks noGrp="1"/>
          </p:cNvSpPr>
          <p:nvPr>
            <p:ph idx="1"/>
          </p:nvPr>
        </p:nvSpPr>
        <p:spPr>
          <a:xfrm>
            <a:off x="228600" y="1600200"/>
            <a:ext cx="8915400" cy="4038029"/>
          </a:xfrm>
        </p:spPr>
        <p:txBody>
          <a:bodyPr/>
          <a:lstStyle/>
          <a:p>
            <a:pPr eaLnBrk="1" hangingPunct="1"/>
            <a:r>
              <a:rPr lang="en-US" dirty="0" smtClean="0">
                <a:cs typeface="Arial" pitchFamily="34" charset="0"/>
              </a:rPr>
              <a:t>Formed January 2009</a:t>
            </a:r>
          </a:p>
          <a:p>
            <a:pPr eaLnBrk="1" hangingPunct="1"/>
            <a:r>
              <a:rPr lang="en-US" dirty="0" smtClean="0">
                <a:cs typeface="Arial" pitchFamily="34" charset="0"/>
              </a:rPr>
              <a:t>Chartered to develop National Diversity Management  Marketing Plan</a:t>
            </a:r>
          </a:p>
          <a:p>
            <a:pPr eaLnBrk="1" hangingPunct="1"/>
            <a:r>
              <a:rPr lang="en-US" dirty="0" smtClean="0">
                <a:cs typeface="Arial" pitchFamily="34" charset="0"/>
              </a:rPr>
              <a:t>Members from NWSHQ, Regions, and WFOs </a:t>
            </a:r>
          </a:p>
          <a:p>
            <a:pPr eaLnBrk="1" hangingPunct="1"/>
            <a:r>
              <a:rPr lang="en-US" dirty="0" smtClean="0">
                <a:cs typeface="Arial" pitchFamily="34" charset="0"/>
              </a:rPr>
              <a:t>Plan developed using </a:t>
            </a:r>
            <a:r>
              <a:rPr lang="en-US" dirty="0" err="1" smtClean="0">
                <a:cs typeface="Arial" pitchFamily="34" charset="0"/>
              </a:rPr>
              <a:t>Baldrige</a:t>
            </a:r>
            <a:r>
              <a:rPr lang="en-US" dirty="0" smtClean="0">
                <a:cs typeface="Arial" pitchFamily="34" charset="0"/>
              </a:rPr>
              <a:t> Excellence Criteria</a:t>
            </a:r>
          </a:p>
          <a:p>
            <a:pPr eaLnBrk="1" hangingPunct="1"/>
            <a:r>
              <a:rPr lang="en-US" dirty="0" smtClean="0">
                <a:cs typeface="Arial" pitchFamily="34" charset="0"/>
              </a:rPr>
              <a:t>Plan briefed to NWS Deputy Director, April 09</a:t>
            </a:r>
          </a:p>
          <a:p>
            <a:pPr eaLnBrk="1" hangingPunct="1"/>
            <a:r>
              <a:rPr lang="en-US" dirty="0" smtClean="0">
                <a:cs typeface="Arial" pitchFamily="34" charset="0"/>
              </a:rPr>
              <a:t>Initial plan rollout at NWS Diversity Summit in Atlanta, GA, April 09</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pPr algn="ctr" eaLnBrk="1" fontAlgn="auto" hangingPunct="1">
              <a:spcAft>
                <a:spcPts val="0"/>
              </a:spcAft>
              <a:defRPr/>
            </a:pPr>
            <a:r>
              <a:rPr lang="en-US" sz="3600" dirty="0" smtClean="0"/>
              <a:t>NWS Diversity Management Marketing Initiative </a:t>
            </a:r>
            <a:br>
              <a:rPr lang="en-US" sz="3600" dirty="0" smtClean="0"/>
            </a:br>
            <a:r>
              <a:rPr lang="en-US" sz="3600" dirty="0" smtClean="0"/>
              <a:t>Sub-Teams</a:t>
            </a:r>
            <a:endParaRPr lang="en-US" sz="3600" dirty="0"/>
          </a:p>
        </p:txBody>
      </p:sp>
      <p:sp>
        <p:nvSpPr>
          <p:cNvPr id="4099" name="Content Placeholder 2"/>
          <p:cNvSpPr>
            <a:spLocks noGrp="1"/>
          </p:cNvSpPr>
          <p:nvPr>
            <p:ph idx="1"/>
          </p:nvPr>
        </p:nvSpPr>
        <p:spPr>
          <a:xfrm>
            <a:off x="381000" y="1752600"/>
            <a:ext cx="8763000" cy="3496342"/>
          </a:xfrm>
        </p:spPr>
        <p:txBody>
          <a:bodyPr/>
          <a:lstStyle/>
          <a:p>
            <a:pPr eaLnBrk="1" hangingPunct="1"/>
            <a:r>
              <a:rPr lang="en-US" dirty="0" smtClean="0">
                <a:cs typeface="Arial" pitchFamily="34" charset="0"/>
              </a:rPr>
              <a:t>Diversity Management Poster Design Contest</a:t>
            </a:r>
            <a:endParaRPr lang="en-US" b="1" dirty="0" smtClean="0">
              <a:cs typeface="Arial" pitchFamily="34" charset="0"/>
            </a:endParaRPr>
          </a:p>
          <a:p>
            <a:pPr eaLnBrk="1" hangingPunct="1"/>
            <a:r>
              <a:rPr lang="en-US" dirty="0" smtClean="0">
                <a:cs typeface="Arial" pitchFamily="34" charset="0"/>
              </a:rPr>
              <a:t>Web-Based Diversity Clearing House Toolbox</a:t>
            </a:r>
            <a:endParaRPr lang="en-US" b="1" dirty="0" smtClean="0">
              <a:cs typeface="Arial" pitchFamily="34" charset="0"/>
            </a:endParaRPr>
          </a:p>
          <a:p>
            <a:pPr eaLnBrk="1" hangingPunct="1"/>
            <a:r>
              <a:rPr lang="en-US" dirty="0" smtClean="0">
                <a:cs typeface="Arial" pitchFamily="34" charset="0"/>
              </a:rPr>
              <a:t>Commerce e-Learning Diversity Management Curriculum</a:t>
            </a:r>
            <a:endParaRPr lang="en-US" b="1" dirty="0" smtClean="0">
              <a:cs typeface="Arial" pitchFamily="34" charset="0"/>
            </a:endParaRPr>
          </a:p>
          <a:p>
            <a:pPr eaLnBrk="1" hangingPunct="1"/>
            <a:r>
              <a:rPr lang="en-US" dirty="0" smtClean="0">
                <a:cs typeface="Arial" pitchFamily="34" charset="0"/>
              </a:rPr>
              <a:t>“NWS Diversity Management” Power Point Presentation</a:t>
            </a:r>
            <a:endParaRPr lang="en-US" b="1" dirty="0" smtClean="0">
              <a:cs typeface="Arial" pitchFamily="34" charset="0"/>
            </a:endParaRPr>
          </a:p>
          <a:p>
            <a:pPr eaLnBrk="1" hangingPunct="1"/>
            <a:r>
              <a:rPr lang="en-US" dirty="0" smtClean="0">
                <a:cs typeface="Arial" pitchFamily="34" charset="0"/>
              </a:rPr>
              <a:t>Regional Level Excellence Diversity Award</a:t>
            </a:r>
            <a:endParaRPr lang="en-US" b="1" dirty="0" smtClean="0">
              <a:cs typeface="Arial"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rtlCol="0">
            <a:normAutofit/>
          </a:bodyPr>
          <a:lstStyle/>
          <a:p>
            <a:pPr fontAlgn="auto">
              <a:spcAft>
                <a:spcPts val="0"/>
              </a:spcAft>
              <a:defRPr/>
            </a:pPr>
            <a:r>
              <a:rPr lang="en-US" sz="4400" b="1" dirty="0" smtClean="0">
                <a:effectLst>
                  <a:outerShdw blurRad="38100" dist="38100" dir="2700000" algn="tl">
                    <a:srgbClr val="000000">
                      <a:alpha val="43137"/>
                    </a:srgbClr>
                  </a:outerShdw>
                </a:effectLst>
              </a:rPr>
              <a:t>CONTACT INFORMATION</a:t>
            </a:r>
          </a:p>
        </p:txBody>
      </p:sp>
      <p:sp>
        <p:nvSpPr>
          <p:cNvPr id="4100" name="TextBox 5"/>
          <p:cNvSpPr txBox="1">
            <a:spLocks noChangeArrowheads="1"/>
          </p:cNvSpPr>
          <p:nvPr/>
        </p:nvSpPr>
        <p:spPr bwMode="auto">
          <a:xfrm>
            <a:off x="304800" y="914400"/>
            <a:ext cx="4267200" cy="5686428"/>
          </a:xfrm>
          <a:prstGeom prst="rect">
            <a:avLst/>
          </a:prstGeom>
          <a:noFill/>
          <a:ln w="9525">
            <a:noFill/>
            <a:miter lim="800000"/>
            <a:headEnd/>
            <a:tailEnd/>
          </a:ln>
        </p:spPr>
        <p:txBody>
          <a:bodyPr>
            <a:spAutoFit/>
          </a:bodyPr>
          <a:lstStyle/>
          <a:p>
            <a:pPr algn="ctr">
              <a:lnSpc>
                <a:spcPct val="80000"/>
              </a:lnSpc>
            </a:pPr>
            <a:r>
              <a:rPr lang="en-US" sz="2000" b="1" i="1" u="sng" dirty="0">
                <a:latin typeface="Calibri" pitchFamily="34" charset="0"/>
              </a:rPr>
              <a:t>NWS Office of Equal Opportunity </a:t>
            </a:r>
          </a:p>
          <a:p>
            <a:pPr algn="ctr">
              <a:lnSpc>
                <a:spcPct val="80000"/>
              </a:lnSpc>
            </a:pPr>
            <a:r>
              <a:rPr lang="en-US" sz="2000" b="1" i="1" u="sng" dirty="0">
                <a:latin typeface="Calibri" pitchFamily="34" charset="0"/>
              </a:rPr>
              <a:t>and Diversity Management (OEODM)   </a:t>
            </a:r>
            <a:r>
              <a:rPr lang="en-US" b="1" i="1" u="sng" dirty="0">
                <a:latin typeface="Calibri" pitchFamily="34" charset="0"/>
              </a:rPr>
              <a:t>(301) 713-0692</a:t>
            </a:r>
          </a:p>
          <a:p>
            <a:pPr algn="ctr"/>
            <a:endParaRPr lang="en-US" sz="1400" b="1" dirty="0">
              <a:latin typeface="Calibri" pitchFamily="34" charset="0"/>
            </a:endParaRPr>
          </a:p>
          <a:p>
            <a:pPr algn="ctr">
              <a:lnSpc>
                <a:spcPct val="80000"/>
              </a:lnSpc>
            </a:pPr>
            <a:r>
              <a:rPr lang="en-US" b="1" dirty="0" err="1">
                <a:latin typeface="Calibri" pitchFamily="34" charset="0"/>
              </a:rPr>
              <a:t>Charly</a:t>
            </a:r>
            <a:r>
              <a:rPr lang="en-US" b="1" dirty="0">
                <a:latin typeface="Calibri" pitchFamily="34" charset="0"/>
              </a:rPr>
              <a:t> Wells, Ext: 201</a:t>
            </a:r>
          </a:p>
          <a:p>
            <a:pPr algn="ctr">
              <a:lnSpc>
                <a:spcPct val="80000"/>
              </a:lnSpc>
            </a:pPr>
            <a:r>
              <a:rPr lang="en-US" sz="1600" dirty="0">
                <a:latin typeface="Calibri" pitchFamily="34" charset="0"/>
              </a:rPr>
              <a:t>Director</a:t>
            </a:r>
          </a:p>
          <a:p>
            <a:pPr algn="ctr">
              <a:lnSpc>
                <a:spcPct val="80000"/>
              </a:lnSpc>
            </a:pPr>
            <a:r>
              <a:rPr lang="en-US" sz="1600" b="1" u="sng" dirty="0">
                <a:solidFill>
                  <a:schemeClr val="hlink"/>
                </a:solidFill>
                <a:latin typeface="Calibri" pitchFamily="34" charset="0"/>
                <a:hlinkClick r:id="rId3"/>
              </a:rPr>
              <a:t>Charly.Wells@noaa.gov</a:t>
            </a:r>
            <a:endParaRPr lang="en-US" sz="1600" b="1" u="sng" dirty="0">
              <a:solidFill>
                <a:schemeClr val="hlink"/>
              </a:solidFill>
              <a:latin typeface="Calibri" pitchFamily="34" charset="0"/>
            </a:endParaRPr>
          </a:p>
          <a:p>
            <a:pPr algn="ctr"/>
            <a:endParaRPr lang="en-US" sz="1400" b="1" dirty="0">
              <a:latin typeface="Calibri" pitchFamily="34" charset="0"/>
            </a:endParaRPr>
          </a:p>
          <a:p>
            <a:pPr algn="ctr">
              <a:lnSpc>
                <a:spcPct val="80000"/>
              </a:lnSpc>
            </a:pPr>
            <a:r>
              <a:rPr lang="en-US" b="1" dirty="0">
                <a:latin typeface="Calibri" pitchFamily="34" charset="0"/>
              </a:rPr>
              <a:t>Hope </a:t>
            </a:r>
            <a:r>
              <a:rPr lang="en-US" b="1" dirty="0" err="1">
                <a:latin typeface="Calibri" pitchFamily="34" charset="0"/>
              </a:rPr>
              <a:t>Hasberry</a:t>
            </a:r>
            <a:r>
              <a:rPr lang="en-US" b="1" dirty="0">
                <a:latin typeface="Calibri" pitchFamily="34" charset="0"/>
              </a:rPr>
              <a:t>,  Ext: 200</a:t>
            </a:r>
          </a:p>
          <a:p>
            <a:pPr algn="ctr">
              <a:lnSpc>
                <a:spcPct val="80000"/>
              </a:lnSpc>
            </a:pPr>
            <a:r>
              <a:rPr lang="en-US" sz="1600" dirty="0">
                <a:latin typeface="Calibri" pitchFamily="34" charset="0"/>
              </a:rPr>
              <a:t>EEO and Diversity Management Specialist</a:t>
            </a:r>
          </a:p>
          <a:p>
            <a:pPr algn="ctr">
              <a:lnSpc>
                <a:spcPct val="80000"/>
              </a:lnSpc>
            </a:pPr>
            <a:r>
              <a:rPr lang="en-US" sz="1600" b="1" u="sng" dirty="0">
                <a:latin typeface="Calibri" pitchFamily="34" charset="0"/>
                <a:hlinkClick r:id="rId4"/>
              </a:rPr>
              <a:t>Hope.Hasberry@noaa.gov</a:t>
            </a:r>
            <a:endParaRPr lang="en-US" sz="1600" b="1" u="sng" dirty="0">
              <a:latin typeface="Calibri" pitchFamily="34" charset="0"/>
            </a:endParaRPr>
          </a:p>
          <a:p>
            <a:pPr algn="ctr"/>
            <a:endParaRPr lang="en-US" sz="1400" dirty="0">
              <a:latin typeface="Calibri" pitchFamily="34" charset="0"/>
            </a:endParaRPr>
          </a:p>
          <a:p>
            <a:pPr algn="ctr">
              <a:lnSpc>
                <a:spcPct val="80000"/>
              </a:lnSpc>
            </a:pPr>
            <a:r>
              <a:rPr lang="en-US" b="1" dirty="0">
                <a:latin typeface="Calibri" pitchFamily="34" charset="0"/>
              </a:rPr>
              <a:t>Sabrina Cook, Ext: 196</a:t>
            </a:r>
          </a:p>
          <a:p>
            <a:pPr algn="ctr">
              <a:lnSpc>
                <a:spcPct val="80000"/>
              </a:lnSpc>
            </a:pPr>
            <a:r>
              <a:rPr lang="en-US" sz="1600" dirty="0">
                <a:latin typeface="Calibri" pitchFamily="34" charset="0"/>
              </a:rPr>
              <a:t>EEO and Diversity Management Specialist </a:t>
            </a:r>
          </a:p>
          <a:p>
            <a:pPr algn="ctr">
              <a:lnSpc>
                <a:spcPct val="80000"/>
              </a:lnSpc>
            </a:pPr>
            <a:r>
              <a:rPr lang="en-US" sz="1600" b="1" u="sng" dirty="0">
                <a:latin typeface="Calibri" pitchFamily="34" charset="0"/>
                <a:hlinkClick r:id="rId5"/>
              </a:rPr>
              <a:t>Sabrina.Cook@noaa.gov</a:t>
            </a:r>
            <a:r>
              <a:rPr lang="en-US" sz="1600" b="1" dirty="0">
                <a:latin typeface="Calibri" pitchFamily="34" charset="0"/>
              </a:rPr>
              <a:t> </a:t>
            </a:r>
          </a:p>
          <a:p>
            <a:pPr algn="ctr"/>
            <a:endParaRPr lang="en-US" sz="1400" dirty="0">
              <a:latin typeface="Calibri" pitchFamily="34" charset="0"/>
            </a:endParaRPr>
          </a:p>
          <a:p>
            <a:pPr algn="ctr">
              <a:lnSpc>
                <a:spcPct val="80000"/>
              </a:lnSpc>
            </a:pPr>
            <a:r>
              <a:rPr lang="en-US" b="1" dirty="0">
                <a:latin typeface="Calibri" pitchFamily="34" charset="0"/>
              </a:rPr>
              <a:t>Patricia Taylor, Ext: 198</a:t>
            </a:r>
          </a:p>
          <a:p>
            <a:pPr algn="ctr">
              <a:lnSpc>
                <a:spcPct val="80000"/>
              </a:lnSpc>
            </a:pPr>
            <a:r>
              <a:rPr lang="en-US" sz="1600" dirty="0">
                <a:latin typeface="Calibri" pitchFamily="34" charset="0"/>
              </a:rPr>
              <a:t>Management Analyst</a:t>
            </a:r>
          </a:p>
          <a:p>
            <a:pPr algn="ctr">
              <a:lnSpc>
                <a:spcPct val="80000"/>
              </a:lnSpc>
            </a:pPr>
            <a:r>
              <a:rPr lang="en-US" sz="1600" b="1" u="sng" dirty="0">
                <a:latin typeface="Calibri" pitchFamily="34" charset="0"/>
                <a:hlinkClick r:id="rId6"/>
              </a:rPr>
              <a:t>Patricia.Taylor@noaa.gov</a:t>
            </a:r>
            <a:endParaRPr lang="en-US" sz="1600" b="1" u="sng" dirty="0">
              <a:latin typeface="Calibri" pitchFamily="34" charset="0"/>
            </a:endParaRPr>
          </a:p>
          <a:p>
            <a:pPr algn="ctr">
              <a:lnSpc>
                <a:spcPct val="80000"/>
              </a:lnSpc>
            </a:pPr>
            <a:r>
              <a:rPr lang="en-US" sz="1400" dirty="0">
                <a:latin typeface="Calibri" pitchFamily="34" charset="0"/>
              </a:rPr>
              <a:t/>
            </a:r>
            <a:br>
              <a:rPr lang="en-US" sz="1400" dirty="0">
                <a:latin typeface="Calibri" pitchFamily="34" charset="0"/>
              </a:rPr>
            </a:br>
            <a:r>
              <a:rPr lang="en-US" b="1" dirty="0">
                <a:latin typeface="Calibri" pitchFamily="34" charset="0"/>
              </a:rPr>
              <a:t>Dr. James Su, Ext: 139</a:t>
            </a:r>
            <a:endParaRPr lang="en-US" sz="1600" b="1" dirty="0">
              <a:latin typeface="Calibri" pitchFamily="34" charset="0"/>
            </a:endParaRPr>
          </a:p>
          <a:p>
            <a:pPr algn="ctr">
              <a:lnSpc>
                <a:spcPct val="80000"/>
              </a:lnSpc>
            </a:pPr>
            <a:r>
              <a:rPr lang="en-US" sz="1600" dirty="0">
                <a:latin typeface="Calibri" pitchFamily="34" charset="0"/>
              </a:rPr>
              <a:t>Asian American/Pacific Islander </a:t>
            </a:r>
          </a:p>
          <a:p>
            <a:pPr algn="ctr">
              <a:lnSpc>
                <a:spcPct val="80000"/>
              </a:lnSpc>
            </a:pPr>
            <a:r>
              <a:rPr lang="en-US" sz="1600" dirty="0">
                <a:latin typeface="Calibri" pitchFamily="34" charset="0"/>
              </a:rPr>
              <a:t>Employment Program Manager </a:t>
            </a:r>
          </a:p>
          <a:p>
            <a:pPr algn="ctr">
              <a:lnSpc>
                <a:spcPct val="80000"/>
              </a:lnSpc>
            </a:pPr>
            <a:r>
              <a:rPr lang="en-US" sz="1600" b="1" u="sng" dirty="0">
                <a:latin typeface="Calibri" pitchFamily="34" charset="0"/>
                <a:hlinkClick r:id="rId7"/>
              </a:rPr>
              <a:t>James.Su@noaa.gov </a:t>
            </a:r>
            <a:endParaRPr lang="en-US" sz="1600" b="1" u="sng" dirty="0">
              <a:latin typeface="Calibri" pitchFamily="34" charset="0"/>
            </a:endParaRPr>
          </a:p>
          <a:p>
            <a:pPr algn="ctr">
              <a:lnSpc>
                <a:spcPct val="80000"/>
              </a:lnSpc>
            </a:pPr>
            <a:endParaRPr lang="en-US" sz="1400" b="1" u="sng" dirty="0">
              <a:latin typeface="Calibri" pitchFamily="34" charset="0"/>
            </a:endParaRPr>
          </a:p>
          <a:p>
            <a:pPr algn="ctr">
              <a:lnSpc>
                <a:spcPct val="80000"/>
              </a:lnSpc>
            </a:pPr>
            <a:endParaRPr lang="en-US" sz="1600" u="sng" dirty="0">
              <a:latin typeface="Calibri" pitchFamily="34" charset="0"/>
            </a:endParaRPr>
          </a:p>
        </p:txBody>
      </p:sp>
      <p:sp>
        <p:nvSpPr>
          <p:cNvPr id="4101" name="TextBox 10"/>
          <p:cNvSpPr txBox="1">
            <a:spLocks noChangeArrowheads="1"/>
          </p:cNvSpPr>
          <p:nvPr/>
        </p:nvSpPr>
        <p:spPr bwMode="auto">
          <a:xfrm>
            <a:off x="4191000" y="762001"/>
            <a:ext cx="4724400" cy="7109639"/>
          </a:xfrm>
          <a:prstGeom prst="rect">
            <a:avLst/>
          </a:prstGeom>
          <a:noFill/>
          <a:ln w="9525">
            <a:noFill/>
            <a:miter lim="800000"/>
            <a:headEnd/>
            <a:tailEnd/>
          </a:ln>
        </p:spPr>
        <p:txBody>
          <a:bodyPr wrap="square">
            <a:spAutoFit/>
          </a:bodyPr>
          <a:lstStyle/>
          <a:p>
            <a:pPr algn="ctr">
              <a:lnSpc>
                <a:spcPct val="80000"/>
              </a:lnSpc>
            </a:pPr>
            <a:r>
              <a:rPr lang="en-US" sz="1400" b="1" i="1" u="sng" dirty="0">
                <a:latin typeface="Calibri" pitchFamily="34" charset="0"/>
              </a:rPr>
              <a:t>Regional </a:t>
            </a:r>
            <a:r>
              <a:rPr lang="en-US" sz="1400" b="1" i="1" u="sng" dirty="0" smtClean="0">
                <a:latin typeface="Calibri" pitchFamily="34" charset="0"/>
              </a:rPr>
              <a:t>Diversity Contacts</a:t>
            </a:r>
            <a:endParaRPr lang="en-US" sz="1400" b="1" i="1" u="sng" dirty="0">
              <a:latin typeface="Calibri" pitchFamily="34" charset="0"/>
            </a:endParaRPr>
          </a:p>
          <a:p>
            <a:pPr algn="ctr"/>
            <a:endParaRPr lang="en-US" sz="1500" b="1" dirty="0">
              <a:latin typeface="Calibri" pitchFamily="34" charset="0"/>
            </a:endParaRPr>
          </a:p>
          <a:p>
            <a:pPr algn="ctr">
              <a:lnSpc>
                <a:spcPct val="80000"/>
              </a:lnSpc>
            </a:pPr>
            <a:r>
              <a:rPr lang="fr-FR" sz="1500" b="1" dirty="0">
                <a:latin typeface="Calibri" pitchFamily="34" charset="0"/>
              </a:rPr>
              <a:t>Cheryl </a:t>
            </a:r>
            <a:r>
              <a:rPr lang="fr-FR" sz="1500" b="1" dirty="0" err="1">
                <a:latin typeface="Calibri" pitchFamily="34" charset="0"/>
              </a:rPr>
              <a:t>Latif</a:t>
            </a:r>
            <a:r>
              <a:rPr lang="fr-FR" sz="1500" b="1" dirty="0">
                <a:latin typeface="Calibri" pitchFamily="34" charset="0"/>
              </a:rPr>
              <a:t>, </a:t>
            </a:r>
            <a:r>
              <a:rPr lang="fr-FR" sz="1500" b="1" dirty="0" err="1">
                <a:latin typeface="Calibri" pitchFamily="34" charset="0"/>
              </a:rPr>
              <a:t>Eastern</a:t>
            </a:r>
            <a:r>
              <a:rPr lang="fr-FR" sz="1500" b="1" dirty="0">
                <a:latin typeface="Calibri" pitchFamily="34" charset="0"/>
              </a:rPr>
              <a:t> </a:t>
            </a:r>
            <a:r>
              <a:rPr lang="fr-FR" sz="1500" b="1" dirty="0" err="1">
                <a:latin typeface="Calibri" pitchFamily="34" charset="0"/>
              </a:rPr>
              <a:t>Region</a:t>
            </a:r>
            <a:r>
              <a:rPr lang="fr-FR" sz="1500" b="1" dirty="0">
                <a:latin typeface="Calibri" pitchFamily="34" charset="0"/>
              </a:rPr>
              <a:t/>
            </a:r>
            <a:br>
              <a:rPr lang="fr-FR" sz="1500" b="1" dirty="0">
                <a:latin typeface="Calibri" pitchFamily="34" charset="0"/>
              </a:rPr>
            </a:br>
            <a:r>
              <a:rPr lang="fr-FR" sz="1500" b="1" dirty="0">
                <a:latin typeface="Calibri" pitchFamily="34" charset="0"/>
                <a:hlinkClick r:id="rId8"/>
              </a:rPr>
              <a:t>Cheryl.Latif@noaa.gov</a:t>
            </a:r>
            <a:r>
              <a:rPr lang="fr-FR" sz="1500" b="1" dirty="0">
                <a:latin typeface="Calibri" pitchFamily="34" charset="0"/>
              </a:rPr>
              <a:t> </a:t>
            </a:r>
            <a:br>
              <a:rPr lang="fr-FR" sz="1500" b="1" dirty="0">
                <a:latin typeface="Calibri" pitchFamily="34" charset="0"/>
              </a:rPr>
            </a:br>
            <a:r>
              <a:rPr lang="fr-FR" sz="1500" dirty="0">
                <a:latin typeface="Calibri" pitchFamily="34" charset="0"/>
              </a:rPr>
              <a:t>(631) 244-0162</a:t>
            </a:r>
          </a:p>
          <a:p>
            <a:pPr algn="ctr"/>
            <a:endParaRPr lang="en-US" sz="1500" b="1" dirty="0">
              <a:latin typeface="Calibri" pitchFamily="34" charset="0"/>
            </a:endParaRPr>
          </a:p>
          <a:p>
            <a:pPr algn="ctr">
              <a:lnSpc>
                <a:spcPct val="80000"/>
              </a:lnSpc>
            </a:pPr>
            <a:r>
              <a:rPr lang="en-US" sz="1500" b="1" dirty="0" err="1">
                <a:latin typeface="Calibri" pitchFamily="34" charset="0"/>
              </a:rPr>
              <a:t>Gena</a:t>
            </a:r>
            <a:r>
              <a:rPr lang="en-US" sz="1500" b="1" dirty="0">
                <a:latin typeface="Calibri" pitchFamily="34" charset="0"/>
              </a:rPr>
              <a:t> Morrison, Southern Region</a:t>
            </a:r>
            <a:br>
              <a:rPr lang="en-US" sz="1500" b="1" dirty="0">
                <a:latin typeface="Calibri" pitchFamily="34" charset="0"/>
              </a:rPr>
            </a:br>
            <a:r>
              <a:rPr lang="en-US" sz="1500" b="1" dirty="0" smtClean="0">
                <a:latin typeface="Calibri" pitchFamily="34" charset="0"/>
              </a:rPr>
              <a:t> Workforce Program Coordinator </a:t>
            </a:r>
          </a:p>
          <a:p>
            <a:pPr algn="ctr">
              <a:lnSpc>
                <a:spcPct val="80000"/>
              </a:lnSpc>
            </a:pPr>
            <a:r>
              <a:rPr lang="en-US" sz="1500" b="1" dirty="0" smtClean="0">
                <a:latin typeface="Calibri" pitchFamily="34" charset="0"/>
                <a:hlinkClick r:id="rId9"/>
              </a:rPr>
              <a:t>Gena.Morrison@noaa.gov</a:t>
            </a:r>
            <a:r>
              <a:rPr lang="en-US" sz="1500" b="1" dirty="0" smtClean="0">
                <a:latin typeface="Calibri" pitchFamily="34" charset="0"/>
              </a:rPr>
              <a:t> </a:t>
            </a:r>
            <a:r>
              <a:rPr lang="en-US" sz="1500" b="1" dirty="0">
                <a:latin typeface="Calibri" pitchFamily="34" charset="0"/>
              </a:rPr>
              <a:t/>
            </a:r>
            <a:br>
              <a:rPr lang="en-US" sz="1500" b="1" dirty="0">
                <a:latin typeface="Calibri" pitchFamily="34" charset="0"/>
              </a:rPr>
            </a:br>
            <a:r>
              <a:rPr lang="en-US" sz="1500" dirty="0">
                <a:latin typeface="Calibri" pitchFamily="34" charset="0"/>
              </a:rPr>
              <a:t>(817) 978-1111 Ext: 184</a:t>
            </a:r>
          </a:p>
          <a:p>
            <a:pPr algn="ctr"/>
            <a:endParaRPr lang="en-US" sz="1500" dirty="0">
              <a:latin typeface="Calibri" pitchFamily="34" charset="0"/>
            </a:endParaRPr>
          </a:p>
          <a:p>
            <a:pPr algn="ctr">
              <a:lnSpc>
                <a:spcPct val="80000"/>
              </a:lnSpc>
            </a:pPr>
            <a:r>
              <a:rPr lang="en-US" sz="1500" b="1" dirty="0" smtClean="0">
                <a:latin typeface="Calibri" pitchFamily="34" charset="0"/>
              </a:rPr>
              <a:t>Diane McArthur, </a:t>
            </a:r>
            <a:r>
              <a:rPr lang="en-US" sz="1500" b="1" dirty="0">
                <a:latin typeface="Calibri" pitchFamily="34" charset="0"/>
              </a:rPr>
              <a:t>Western Region</a:t>
            </a:r>
            <a:br>
              <a:rPr lang="en-US" sz="1500" b="1" dirty="0">
                <a:latin typeface="Calibri" pitchFamily="34" charset="0"/>
              </a:rPr>
            </a:br>
            <a:r>
              <a:rPr lang="en-US" sz="1500" b="1" dirty="0" smtClean="0">
                <a:latin typeface="Calibri" pitchFamily="34" charset="0"/>
              </a:rPr>
              <a:t> Workforce Program Coordinator          </a:t>
            </a:r>
            <a:r>
              <a:rPr lang="en-US" sz="1500" b="1" dirty="0" smtClean="0">
                <a:latin typeface="Calibri" pitchFamily="34" charset="0"/>
                <a:hlinkClick r:id="rId10"/>
              </a:rPr>
              <a:t>Diane.McArthur@noaa.gov</a:t>
            </a:r>
            <a:r>
              <a:rPr lang="en-US" sz="1500" b="1" dirty="0">
                <a:latin typeface="Calibri" pitchFamily="34" charset="0"/>
              </a:rPr>
              <a:t/>
            </a:r>
            <a:br>
              <a:rPr lang="en-US" sz="1500" b="1" dirty="0">
                <a:latin typeface="Calibri" pitchFamily="34" charset="0"/>
              </a:rPr>
            </a:br>
            <a:r>
              <a:rPr lang="en-US" sz="1500" dirty="0">
                <a:latin typeface="Calibri" pitchFamily="34" charset="0"/>
              </a:rPr>
              <a:t>(801) 524-5574</a:t>
            </a:r>
          </a:p>
          <a:p>
            <a:pPr algn="ctr"/>
            <a:endParaRPr lang="en-US" sz="1500" dirty="0">
              <a:latin typeface="Calibri" pitchFamily="34" charset="0"/>
            </a:endParaRPr>
          </a:p>
          <a:p>
            <a:pPr algn="ctr">
              <a:lnSpc>
                <a:spcPct val="80000"/>
              </a:lnSpc>
            </a:pPr>
            <a:r>
              <a:rPr lang="en-US" sz="1500" b="1" dirty="0" smtClean="0">
                <a:latin typeface="Calibri" pitchFamily="34" charset="0"/>
              </a:rPr>
              <a:t>Marie </a:t>
            </a:r>
            <a:r>
              <a:rPr lang="en-US" sz="1500" b="1" dirty="0" err="1" smtClean="0">
                <a:latin typeface="Calibri" pitchFamily="34" charset="0"/>
              </a:rPr>
              <a:t>Hoffpauer</a:t>
            </a:r>
            <a:r>
              <a:rPr lang="en-US" sz="1500" b="1" dirty="0" smtClean="0">
                <a:latin typeface="Calibri" pitchFamily="34" charset="0"/>
              </a:rPr>
              <a:t>, </a:t>
            </a:r>
            <a:r>
              <a:rPr lang="en-US" sz="1500" b="1" dirty="0">
                <a:latin typeface="Calibri" pitchFamily="34" charset="0"/>
              </a:rPr>
              <a:t>Central </a:t>
            </a:r>
            <a:r>
              <a:rPr lang="en-US" sz="1500" b="1" dirty="0" smtClean="0">
                <a:latin typeface="Calibri" pitchFamily="34" charset="0"/>
              </a:rPr>
              <a:t>Region</a:t>
            </a:r>
          </a:p>
          <a:p>
            <a:pPr algn="ctr">
              <a:lnSpc>
                <a:spcPct val="80000"/>
              </a:lnSpc>
            </a:pPr>
            <a:r>
              <a:rPr lang="en-US" sz="1500" b="1" dirty="0" smtClean="0">
                <a:latin typeface="Calibri" pitchFamily="34" charset="0"/>
              </a:rPr>
              <a:t>Workforce Program Coordinator</a:t>
            </a:r>
            <a:r>
              <a:rPr lang="en-US" sz="1500" b="1" dirty="0">
                <a:latin typeface="Calibri" pitchFamily="34" charset="0"/>
              </a:rPr>
              <a:t/>
            </a:r>
            <a:br>
              <a:rPr lang="en-US" sz="1500" b="1" dirty="0">
                <a:latin typeface="Calibri" pitchFamily="34" charset="0"/>
              </a:rPr>
            </a:br>
            <a:r>
              <a:rPr lang="en-US" sz="1500" b="1" dirty="0" smtClean="0">
                <a:latin typeface="Calibri" pitchFamily="34" charset="0"/>
                <a:hlinkClick r:id="rId11"/>
              </a:rPr>
              <a:t>Marie.Hoffpauer@noaa.gov</a:t>
            </a:r>
            <a:endParaRPr lang="en-US" sz="1500" b="1" dirty="0" smtClean="0">
              <a:latin typeface="Calibri" pitchFamily="34" charset="0"/>
            </a:endParaRPr>
          </a:p>
          <a:p>
            <a:pPr algn="ctr">
              <a:lnSpc>
                <a:spcPct val="80000"/>
              </a:lnSpc>
            </a:pPr>
            <a:r>
              <a:rPr lang="en-US" sz="1500" b="1" dirty="0" smtClean="0">
                <a:latin typeface="Calibri" pitchFamily="34" charset="0"/>
              </a:rPr>
              <a:t> (</a:t>
            </a:r>
            <a:r>
              <a:rPr lang="en-US" sz="1500" dirty="0">
                <a:latin typeface="Calibri" pitchFamily="34" charset="0"/>
              </a:rPr>
              <a:t>816) 891-7734 Ext: 510</a:t>
            </a:r>
          </a:p>
          <a:p>
            <a:pPr algn="ctr">
              <a:lnSpc>
                <a:spcPct val="80000"/>
              </a:lnSpc>
            </a:pPr>
            <a:endParaRPr lang="en-US" sz="1500" b="1" dirty="0">
              <a:latin typeface="Calibri" pitchFamily="34" charset="0"/>
            </a:endParaRPr>
          </a:p>
          <a:p>
            <a:pPr algn="ctr">
              <a:lnSpc>
                <a:spcPct val="80000"/>
              </a:lnSpc>
            </a:pPr>
            <a:r>
              <a:rPr lang="en-US" sz="1500" b="1" dirty="0">
                <a:latin typeface="Calibri" pitchFamily="34" charset="0"/>
              </a:rPr>
              <a:t>Edward Young (Acting), Pacific Region </a:t>
            </a:r>
            <a:br>
              <a:rPr lang="en-US" sz="1500" b="1" dirty="0">
                <a:latin typeface="Calibri" pitchFamily="34" charset="0"/>
              </a:rPr>
            </a:br>
            <a:r>
              <a:rPr lang="en-US" sz="1500" b="1" dirty="0">
                <a:latin typeface="Calibri" pitchFamily="34" charset="0"/>
                <a:hlinkClick r:id="rId12"/>
              </a:rPr>
              <a:t>Edward.Young@noaa.gov</a:t>
            </a:r>
            <a:r>
              <a:rPr lang="en-US" sz="1500" b="1" dirty="0">
                <a:latin typeface="Calibri" pitchFamily="34" charset="0"/>
              </a:rPr>
              <a:t> </a:t>
            </a:r>
            <a:br>
              <a:rPr lang="en-US" sz="1500" b="1" dirty="0">
                <a:latin typeface="Calibri" pitchFamily="34" charset="0"/>
              </a:rPr>
            </a:br>
            <a:r>
              <a:rPr lang="en-US" sz="1500" dirty="0">
                <a:latin typeface="Calibri" pitchFamily="34" charset="0"/>
              </a:rPr>
              <a:t>(808) 532-6412</a:t>
            </a:r>
          </a:p>
          <a:p>
            <a:pPr algn="ctr">
              <a:lnSpc>
                <a:spcPct val="80000"/>
              </a:lnSpc>
            </a:pPr>
            <a:endParaRPr lang="en-US" sz="1500" b="1" dirty="0">
              <a:latin typeface="Calibri" pitchFamily="34" charset="0"/>
            </a:endParaRPr>
          </a:p>
          <a:p>
            <a:pPr algn="ctr">
              <a:lnSpc>
                <a:spcPct val="80000"/>
              </a:lnSpc>
            </a:pPr>
            <a:r>
              <a:rPr lang="en-US" sz="1500" b="1" dirty="0" smtClean="0">
                <a:latin typeface="Calibri" pitchFamily="34" charset="0"/>
              </a:rPr>
              <a:t>Ursula Jones, </a:t>
            </a:r>
            <a:r>
              <a:rPr lang="en-US" sz="1500" b="1" dirty="0">
                <a:latin typeface="Calibri" pitchFamily="34" charset="0"/>
              </a:rPr>
              <a:t>Alaska Region</a:t>
            </a:r>
            <a:br>
              <a:rPr lang="en-US" sz="1500" b="1" dirty="0">
                <a:latin typeface="Calibri" pitchFamily="34" charset="0"/>
              </a:rPr>
            </a:br>
            <a:r>
              <a:rPr lang="en-US" sz="1500" b="1" dirty="0" smtClean="0">
                <a:latin typeface="Calibri" pitchFamily="34" charset="0"/>
                <a:hlinkClick r:id="rId12"/>
              </a:rPr>
              <a:t>Ursula.Jones@noaa.gov  </a:t>
            </a:r>
            <a:endParaRPr lang="en-US" sz="1500" b="1" dirty="0">
              <a:latin typeface="Calibri" pitchFamily="34" charset="0"/>
            </a:endParaRPr>
          </a:p>
          <a:p>
            <a:pPr algn="ctr">
              <a:lnSpc>
                <a:spcPct val="80000"/>
              </a:lnSpc>
            </a:pPr>
            <a:r>
              <a:rPr lang="en-US" sz="1500" dirty="0">
                <a:latin typeface="Calibri" pitchFamily="34" charset="0"/>
              </a:rPr>
              <a:t>(907) </a:t>
            </a:r>
            <a:r>
              <a:rPr lang="en-US" sz="1500" dirty="0" smtClean="0">
                <a:latin typeface="Calibri" pitchFamily="34" charset="0"/>
              </a:rPr>
              <a:t>790-6802</a:t>
            </a:r>
            <a:endParaRPr lang="en-US" sz="1500" dirty="0">
              <a:latin typeface="Calibri" pitchFamily="34" charset="0"/>
            </a:endParaRPr>
          </a:p>
          <a:p>
            <a:pPr algn="ctr">
              <a:lnSpc>
                <a:spcPct val="80000"/>
              </a:lnSpc>
            </a:pPr>
            <a:endParaRPr lang="en-US" sz="1500" b="1" u="sng" dirty="0">
              <a:latin typeface="Calibri" pitchFamily="34" charset="0"/>
            </a:endParaRPr>
          </a:p>
          <a:p>
            <a:pPr algn="ctr">
              <a:lnSpc>
                <a:spcPct val="80000"/>
              </a:lnSpc>
            </a:pPr>
            <a:r>
              <a:rPr lang="en-US" sz="1500" b="1" dirty="0" smtClean="0">
                <a:latin typeface="Calibri" pitchFamily="34" charset="0"/>
              </a:rPr>
              <a:t>Kim Montgomery (Acting) NCEP</a:t>
            </a:r>
          </a:p>
          <a:p>
            <a:pPr algn="ctr">
              <a:lnSpc>
                <a:spcPct val="80000"/>
              </a:lnSpc>
            </a:pPr>
            <a:r>
              <a:rPr lang="en-US" sz="1500" b="1" dirty="0" smtClean="0">
                <a:latin typeface="Calibri" pitchFamily="34" charset="0"/>
              </a:rPr>
              <a:t> </a:t>
            </a:r>
            <a:r>
              <a:rPr lang="en-US" sz="1500" b="1" dirty="0" smtClean="0">
                <a:latin typeface="Calibri" pitchFamily="34" charset="0"/>
                <a:hlinkClick r:id="rId13"/>
              </a:rPr>
              <a:t>Kimberly.Montgomery@noaa.gov </a:t>
            </a:r>
            <a:endParaRPr lang="en-US" sz="1500" b="1" dirty="0" smtClean="0">
              <a:latin typeface="Calibri" pitchFamily="34" charset="0"/>
            </a:endParaRPr>
          </a:p>
          <a:p>
            <a:pPr algn="ctr">
              <a:lnSpc>
                <a:spcPct val="80000"/>
              </a:lnSpc>
            </a:pPr>
            <a:r>
              <a:rPr lang="en-US" sz="1500" dirty="0" smtClean="0">
                <a:latin typeface="Calibri" pitchFamily="34" charset="0"/>
              </a:rPr>
              <a:t>(</a:t>
            </a:r>
            <a:r>
              <a:rPr lang="en-US" sz="1500" dirty="0">
                <a:latin typeface="Calibri" pitchFamily="34" charset="0"/>
              </a:rPr>
              <a:t>301) 763-8000 </a:t>
            </a:r>
            <a:r>
              <a:rPr lang="en-US" sz="1500" dirty="0" smtClean="0">
                <a:latin typeface="Calibri" pitchFamily="34" charset="0"/>
              </a:rPr>
              <a:t>X7008</a:t>
            </a:r>
            <a:endParaRPr lang="en-US" sz="1500" dirty="0">
              <a:latin typeface="Calibri" pitchFamily="34" charset="0"/>
            </a:endParaRPr>
          </a:p>
          <a:p>
            <a:pPr algn="ctr">
              <a:lnSpc>
                <a:spcPct val="80000"/>
              </a:lnSpc>
            </a:pPr>
            <a:endParaRPr lang="en-US" sz="1500" b="1" dirty="0">
              <a:latin typeface="Calibri" pitchFamily="34" charset="0"/>
            </a:endParaRPr>
          </a:p>
          <a:p>
            <a:pPr algn="ctr">
              <a:lnSpc>
                <a:spcPct val="80000"/>
              </a:lnSpc>
            </a:pPr>
            <a:endParaRPr lang="en-US" sz="1500" b="1" dirty="0">
              <a:latin typeface="Calibri" pitchFamily="34" charset="0"/>
            </a:endParaRPr>
          </a:p>
          <a:p>
            <a:pPr algn="ctr">
              <a:lnSpc>
                <a:spcPct val="80000"/>
              </a:lnSpc>
            </a:pPr>
            <a:endParaRPr lang="en-US" sz="1500" b="1" dirty="0">
              <a:latin typeface="Calibri" pitchFamily="34" charset="0"/>
            </a:endParaRPr>
          </a:p>
          <a:p>
            <a:pPr algn="ctr">
              <a:lnSpc>
                <a:spcPct val="80000"/>
              </a:lnSpc>
            </a:pPr>
            <a:r>
              <a:rPr lang="en-US" sz="1500" dirty="0">
                <a:latin typeface="Calibri" pitchFamily="34" charset="0"/>
              </a:rPr>
              <a:t/>
            </a:r>
            <a:br>
              <a:rPr lang="en-US" sz="1500" dirty="0">
                <a:latin typeface="Calibri" pitchFamily="34" charset="0"/>
              </a:rPr>
            </a:br>
            <a:endParaRPr lang="en-US" sz="1500" b="1" u="sng"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81000" y="1266885"/>
            <a:ext cx="8077200" cy="4524315"/>
          </a:xfrm>
        </p:spPr>
        <p:txBody>
          <a:bodyPr/>
          <a:lstStyle/>
          <a:p>
            <a:r>
              <a:rPr lang="en-US" sz="2000" b="1" dirty="0" smtClean="0"/>
              <a:t>Striking a Balance </a:t>
            </a:r>
            <a:r>
              <a:rPr lang="en-US" sz="2000" dirty="0" smtClean="0"/>
              <a:t>– NWS PowerPoint presentation – Jennifer </a:t>
            </a:r>
            <a:r>
              <a:rPr lang="en-US" sz="2000" dirty="0" err="1" smtClean="0"/>
              <a:t>McNatt</a:t>
            </a:r>
            <a:r>
              <a:rPr lang="en-US" sz="2000" dirty="0" smtClean="0"/>
              <a:t> (WFO Tampa)</a:t>
            </a:r>
          </a:p>
          <a:p>
            <a:r>
              <a:rPr lang="en-US" sz="2000" dirty="0" smtClean="0"/>
              <a:t>American Association of Retired Persons - Facts about raising grandchildren. </a:t>
            </a:r>
            <a:r>
              <a:rPr lang="en-US" sz="2000" dirty="0" smtClean="0">
                <a:hlinkClick r:id="rId3"/>
              </a:rPr>
              <a:t>http://www.aarp.org</a:t>
            </a:r>
            <a:r>
              <a:rPr lang="en-US" sz="2000" dirty="0" smtClean="0"/>
              <a:t>.</a:t>
            </a:r>
          </a:p>
          <a:p>
            <a:r>
              <a:rPr lang="en-US" sz="2000" b="1" dirty="0" smtClean="0"/>
              <a:t>Primary and secondary dimensions of diversity</a:t>
            </a:r>
            <a:r>
              <a:rPr lang="en-US" sz="2000" dirty="0" smtClean="0"/>
              <a:t> (After </a:t>
            </a:r>
            <a:r>
              <a:rPr lang="en-US" sz="2000" dirty="0" err="1" smtClean="0"/>
              <a:t>Kreitner</a:t>
            </a:r>
            <a:r>
              <a:rPr lang="en-US" sz="2000" dirty="0" smtClean="0"/>
              <a:t>, R. en </a:t>
            </a:r>
            <a:r>
              <a:rPr lang="en-US" sz="2000" dirty="0" err="1" smtClean="0"/>
              <a:t>Kinicki</a:t>
            </a:r>
            <a:r>
              <a:rPr lang="en-US" sz="2000" dirty="0" smtClean="0"/>
              <a:t>, A. (1995) </a:t>
            </a:r>
            <a:r>
              <a:rPr lang="en-US" sz="2000" i="1" dirty="0" smtClean="0"/>
              <a:t>Organizational </a:t>
            </a:r>
            <a:r>
              <a:rPr lang="en-US" sz="2000" i="1" dirty="0" err="1" smtClean="0"/>
              <a:t>Behaviour</a:t>
            </a:r>
            <a:r>
              <a:rPr lang="en-US" sz="2000" i="1" dirty="0" smtClean="0"/>
              <a:t>, </a:t>
            </a:r>
            <a:r>
              <a:rPr lang="en-US" sz="2000" dirty="0" smtClean="0"/>
              <a:t>Chicago: R.D. Irwin Inc.)</a:t>
            </a:r>
          </a:p>
          <a:p>
            <a:r>
              <a:rPr lang="en-US" sz="2000" b="1" dirty="0" smtClean="0"/>
              <a:t>“Diversity Management: The Key to NWS Continued Success,”  </a:t>
            </a:r>
            <a:r>
              <a:rPr lang="en-US" sz="2000" dirty="0" smtClean="0"/>
              <a:t>Byron N. </a:t>
            </a:r>
            <a:r>
              <a:rPr lang="en-US" sz="2000" dirty="0" err="1" smtClean="0"/>
              <a:t>Kunisawa</a:t>
            </a:r>
            <a:r>
              <a:rPr lang="en-US" sz="2000" dirty="0" smtClean="0"/>
              <a:t> -</a:t>
            </a:r>
            <a:r>
              <a:rPr lang="en-US" sz="2000" i="1" dirty="0" smtClean="0"/>
              <a:t>Cultural Solutions, </a:t>
            </a:r>
            <a:r>
              <a:rPr lang="en-US" sz="2000" dirty="0" smtClean="0"/>
              <a:t>4093 </a:t>
            </a:r>
            <a:r>
              <a:rPr lang="en-US" sz="2000" dirty="0" err="1" smtClean="0"/>
              <a:t>Sutro</a:t>
            </a:r>
            <a:r>
              <a:rPr lang="en-US" sz="2000" dirty="0" smtClean="0"/>
              <a:t> Street, Napa, CA 94559</a:t>
            </a:r>
          </a:p>
          <a:p>
            <a:r>
              <a:rPr lang="en-US" sz="2000" dirty="0" smtClean="0"/>
              <a:t>NWS Diversity Management Training Seminar </a:t>
            </a:r>
            <a:r>
              <a:rPr lang="en-US" sz="2000" i="1" dirty="0" smtClean="0"/>
              <a:t>"Diversity Management:  The Link to Equality and Inclusion,”</a:t>
            </a:r>
            <a:r>
              <a:rPr lang="en-US" sz="2000" dirty="0" smtClean="0"/>
              <a:t>  Byron </a:t>
            </a:r>
            <a:r>
              <a:rPr lang="en-US" sz="2000" dirty="0" err="1" smtClean="0"/>
              <a:t>Kunisawa</a:t>
            </a:r>
            <a:r>
              <a:rPr lang="en-US" sz="2000" dirty="0" smtClean="0"/>
              <a:t>, November 2009.</a:t>
            </a:r>
          </a:p>
          <a:p>
            <a:r>
              <a:rPr lang="en-US" sz="2000" b="1" dirty="0" smtClean="0"/>
              <a:t>Diversity Discussion Starters  -</a:t>
            </a:r>
            <a:r>
              <a:rPr lang="en-US" sz="2000" dirty="0" smtClean="0"/>
              <a:t> Produced by Information and Communication Technologies in the College of Agricultural Sciences, Penn State University</a:t>
            </a:r>
          </a:p>
          <a:p>
            <a:endParaRPr lang="en-US" sz="2000" dirty="0" smtClean="0"/>
          </a:p>
        </p:txBody>
      </p:sp>
      <p:sp>
        <p:nvSpPr>
          <p:cNvPr id="5" name="Title 1"/>
          <p:cNvSpPr>
            <a:spLocks noGrp="1"/>
          </p:cNvSpPr>
          <p:nvPr>
            <p:ph type="title"/>
          </p:nvPr>
        </p:nvSpPr>
        <p:spPr>
          <a:xfrm>
            <a:off x="457200" y="228600"/>
            <a:ext cx="8229600" cy="1143000"/>
          </a:xfrm>
        </p:spPr>
        <p:txBody>
          <a:bodyPr rtlCol="0">
            <a:normAutofit/>
          </a:bodyPr>
          <a:lstStyle/>
          <a:p>
            <a:pPr fontAlgn="auto">
              <a:spcAft>
                <a:spcPts val="0"/>
              </a:spcAft>
              <a:defRPr/>
            </a:pPr>
            <a:r>
              <a:rPr lang="en-US" sz="4400" b="1" dirty="0" smtClean="0">
                <a:effectLst>
                  <a:outerShdw blurRad="38100" dist="38100" dir="2700000" algn="tl">
                    <a:srgbClr val="000000">
                      <a:alpha val="43137"/>
                    </a:srgbClr>
                  </a:outerShdw>
                </a:effectLst>
              </a:rPr>
              <a:t>REFERENCES</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81000" y="1412875"/>
            <a:ext cx="8077200" cy="4124206"/>
          </a:xfrm>
        </p:spPr>
        <p:txBody>
          <a:bodyPr/>
          <a:lstStyle/>
          <a:p>
            <a:r>
              <a:rPr lang="en-US" sz="2000" b="1" dirty="0" smtClean="0"/>
              <a:t>“Generational Differences in the Workforce,”</a:t>
            </a:r>
            <a:r>
              <a:rPr lang="en-US" sz="2000" dirty="0" smtClean="0"/>
              <a:t>  Jo Ann Lee, PhD, Department of Psychology, University of North Carolina-Charlotte.  Career-banding Implementation and HR Innovations Conference.  November 8, 2006.</a:t>
            </a:r>
          </a:p>
          <a:p>
            <a:r>
              <a:rPr lang="en-US" sz="2000" b="1" dirty="0" smtClean="0"/>
              <a:t>“Grown Up Digital:  How the Net Generation is Changing Your World,”</a:t>
            </a:r>
            <a:r>
              <a:rPr lang="en-US" sz="2000" dirty="0" smtClean="0"/>
              <a:t>  Don </a:t>
            </a:r>
            <a:r>
              <a:rPr lang="en-US" sz="2000" dirty="0" err="1" smtClean="0"/>
              <a:t>Tapscott</a:t>
            </a:r>
            <a:r>
              <a:rPr lang="en-US" sz="2000" dirty="0" smtClean="0"/>
              <a:t> (2008) pp. 15-16.  Toronto, Ontario Canada. </a:t>
            </a:r>
          </a:p>
          <a:p>
            <a:r>
              <a:rPr lang="en-US" sz="2000" b="1" dirty="0" smtClean="0"/>
              <a:t>“Communication Tools for Understanding Cultural Differences,” </a:t>
            </a:r>
            <a:r>
              <a:rPr lang="en-US" sz="2000" dirty="0" smtClean="0"/>
              <a:t> Michelle </a:t>
            </a:r>
            <a:r>
              <a:rPr lang="en-US" sz="2000" dirty="0" err="1" smtClean="0"/>
              <a:t>LeBaron</a:t>
            </a:r>
            <a:r>
              <a:rPr lang="en-US" sz="2000" dirty="0" smtClean="0"/>
              <a:t>.   Professor of Law at the University of British Columbia.  June 2003. </a:t>
            </a:r>
          </a:p>
          <a:p>
            <a:r>
              <a:rPr lang="en-US" sz="2000" b="1" dirty="0" smtClean="0"/>
              <a:t>“Sexual Orientation as an Element of Diversity:   Authentic Efforts Toward Inclusive Practices or Don’t Ask, Don’t Tell, Don’t be Recognized?,”  </a:t>
            </a:r>
            <a:r>
              <a:rPr lang="en-US" sz="2000" dirty="0" smtClean="0"/>
              <a:t>Kathy </a:t>
            </a:r>
            <a:r>
              <a:rPr lang="en-US" sz="2000" dirty="0" err="1" smtClean="0"/>
              <a:t>Lechman</a:t>
            </a:r>
            <a:r>
              <a:rPr lang="en-US" sz="2000" dirty="0" smtClean="0"/>
              <a:t>, Ohio State University Extension.  December 2007</a:t>
            </a:r>
          </a:p>
          <a:p>
            <a:endParaRPr lang="en-US" sz="2000" dirty="0" smtClean="0"/>
          </a:p>
        </p:txBody>
      </p:sp>
      <p:sp>
        <p:nvSpPr>
          <p:cNvPr id="5" name="Title 1"/>
          <p:cNvSpPr>
            <a:spLocks noGrp="1"/>
          </p:cNvSpPr>
          <p:nvPr>
            <p:ph type="title"/>
          </p:nvPr>
        </p:nvSpPr>
        <p:spPr>
          <a:xfrm>
            <a:off x="457200" y="228600"/>
            <a:ext cx="8229600" cy="1143000"/>
          </a:xfrm>
        </p:spPr>
        <p:txBody>
          <a:bodyPr rtlCol="0">
            <a:normAutofit/>
          </a:bodyPr>
          <a:lstStyle/>
          <a:p>
            <a:pPr fontAlgn="auto">
              <a:spcAft>
                <a:spcPts val="0"/>
              </a:spcAft>
              <a:defRPr/>
            </a:pPr>
            <a:r>
              <a:rPr lang="en-US" sz="4400" b="1" dirty="0" smtClean="0">
                <a:effectLst>
                  <a:outerShdw blurRad="38100" dist="38100" dir="2700000" algn="tl">
                    <a:srgbClr val="000000">
                      <a:alpha val="43137"/>
                    </a:srgbClr>
                  </a:outerShdw>
                </a:effectLst>
              </a:rPr>
              <a:t>REFERENCES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802"/>
            <a:ext cx="8077200" cy="609398"/>
          </a:xfrm>
        </p:spPr>
        <p:txBody>
          <a:bodyPr/>
          <a:lstStyle/>
          <a:p>
            <a:pPr algn="ctr"/>
            <a:r>
              <a:rPr lang="en-US" sz="4400" dirty="0" smtClean="0"/>
              <a:t>What is Diversity Management?</a:t>
            </a:r>
            <a:endParaRPr lang="en-US" sz="4400" dirty="0"/>
          </a:p>
        </p:txBody>
      </p:sp>
      <p:pic>
        <p:nvPicPr>
          <p:cNvPr id="5122" name="Picture 2" descr="\\ama-s-nas\users\jose.garcia\My Documents\MyFiles\WPDOCS\DIVER\Presentation Team\Slide7.jpg"/>
          <p:cNvPicPr>
            <a:picLocks noChangeAspect="1" noChangeArrowheads="1"/>
          </p:cNvPicPr>
          <p:nvPr/>
        </p:nvPicPr>
        <p:blipFill>
          <a:blip r:embed="rId3" cstate="print"/>
          <a:srcRect/>
          <a:stretch>
            <a:fillRect/>
          </a:stretch>
        </p:blipFill>
        <p:spPr bwMode="auto">
          <a:xfrm>
            <a:off x="2286000" y="1609830"/>
            <a:ext cx="4343400" cy="428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81000" y="1412875"/>
            <a:ext cx="8077200" cy="3631763"/>
          </a:xfrm>
        </p:spPr>
        <p:txBody>
          <a:bodyPr/>
          <a:lstStyle/>
          <a:p>
            <a:r>
              <a:rPr lang="en-US" sz="2000" b="1" dirty="0" smtClean="0"/>
              <a:t>“Forgiveness…What’s it for?,”</a:t>
            </a:r>
            <a:r>
              <a:rPr lang="en-US" sz="2000" dirty="0" smtClean="0"/>
              <a:t>  Larry James.  CelebrateLove.com, Dallas, TX.</a:t>
            </a:r>
          </a:p>
          <a:p>
            <a:r>
              <a:rPr lang="en-US" sz="2000" b="1" dirty="0" smtClean="0"/>
              <a:t>“Resolving Differences,”</a:t>
            </a:r>
            <a:r>
              <a:rPr lang="en-US" sz="2000" dirty="0" smtClean="0"/>
              <a:t>  </a:t>
            </a:r>
            <a:r>
              <a:rPr lang="en-US" sz="2000" dirty="0" err="1" smtClean="0"/>
              <a:t>Murali</a:t>
            </a:r>
            <a:r>
              <a:rPr lang="en-US" sz="2000" dirty="0" smtClean="0"/>
              <a:t> </a:t>
            </a:r>
            <a:r>
              <a:rPr lang="en-US" sz="2000" dirty="0" err="1" smtClean="0"/>
              <a:t>Chemuturi</a:t>
            </a:r>
            <a:r>
              <a:rPr lang="en-US" sz="2000" dirty="0" smtClean="0"/>
              <a:t>, </a:t>
            </a:r>
            <a:r>
              <a:rPr lang="en-US" sz="2000" dirty="0" err="1" smtClean="0"/>
              <a:t>Chemuturi</a:t>
            </a:r>
            <a:r>
              <a:rPr lang="en-US" sz="2000" dirty="0" smtClean="0"/>
              <a:t> Consultants, India. May 2008.</a:t>
            </a:r>
          </a:p>
          <a:p>
            <a:r>
              <a:rPr lang="en-US" sz="2000" dirty="0" err="1" smtClean="0"/>
              <a:t>Chemers</a:t>
            </a:r>
            <a:r>
              <a:rPr lang="en-US" sz="2000" dirty="0" smtClean="0"/>
              <a:t>, M. M. (2002). Meta-cognitive, social, and emotional intelligence of transformational leadership: Efficacy and Effectiveness. In R. E. </a:t>
            </a:r>
            <a:r>
              <a:rPr lang="en-US" sz="2000" dirty="0" err="1" smtClean="0"/>
              <a:t>Riggio</a:t>
            </a:r>
            <a:r>
              <a:rPr lang="en-US" sz="2000" dirty="0" smtClean="0"/>
              <a:t>, S. E. Murphy, F. J. </a:t>
            </a:r>
            <a:r>
              <a:rPr lang="en-US" sz="2000" dirty="0" err="1" smtClean="0"/>
              <a:t>Pirozzolo</a:t>
            </a:r>
            <a:r>
              <a:rPr lang="en-US" sz="2000" dirty="0" smtClean="0"/>
              <a:t> (Eds.), Multiple Intelligences and Leadership.</a:t>
            </a:r>
          </a:p>
          <a:p>
            <a:r>
              <a:rPr lang="en-US" sz="2000" i="1" dirty="0" smtClean="0"/>
              <a:t>NWS_Diversity_guidance_2007_1-31-2007 PowerPoint Presentation – NWS Diversity Management Council.</a:t>
            </a:r>
          </a:p>
          <a:p>
            <a:r>
              <a:rPr lang="en-US" sz="2000" i="1" dirty="0" smtClean="0"/>
              <a:t>Diversity Working.com – Diversity Employer Zone </a:t>
            </a:r>
            <a:r>
              <a:rPr lang="en-US" sz="2000" dirty="0" smtClean="0">
                <a:hlinkClick r:id="rId3"/>
              </a:rPr>
              <a:t>www.diversityworking.com/employerZone</a:t>
            </a:r>
            <a:endParaRPr lang="en-US" sz="2000" dirty="0" smtClean="0"/>
          </a:p>
          <a:p>
            <a:endParaRPr lang="en-US" sz="2000" dirty="0" smtClean="0"/>
          </a:p>
        </p:txBody>
      </p:sp>
      <p:sp>
        <p:nvSpPr>
          <p:cNvPr id="5" name="Title 1"/>
          <p:cNvSpPr>
            <a:spLocks noGrp="1"/>
          </p:cNvSpPr>
          <p:nvPr>
            <p:ph type="title"/>
          </p:nvPr>
        </p:nvSpPr>
        <p:spPr>
          <a:xfrm>
            <a:off x="457200" y="228600"/>
            <a:ext cx="8229600" cy="1143000"/>
          </a:xfrm>
        </p:spPr>
        <p:txBody>
          <a:bodyPr rtlCol="0">
            <a:normAutofit/>
          </a:bodyPr>
          <a:lstStyle/>
          <a:p>
            <a:pPr fontAlgn="auto">
              <a:spcAft>
                <a:spcPts val="0"/>
              </a:spcAft>
              <a:defRPr/>
            </a:pPr>
            <a:r>
              <a:rPr lang="en-US" sz="4400" b="1" dirty="0" smtClean="0">
                <a:effectLst>
                  <a:outerShdw blurRad="38100" dist="38100" dir="2700000" algn="tl">
                    <a:srgbClr val="000000">
                      <a:alpha val="43137"/>
                    </a:srgbClr>
                  </a:outerShdw>
                </a:effectLst>
              </a:rPr>
              <a:t>REFERENCES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2659190"/>
          </a:xfrm>
        </p:spPr>
        <p:txBody>
          <a:bodyPr/>
          <a:lstStyle/>
          <a:p>
            <a:pPr algn="l">
              <a:defRPr/>
            </a:pPr>
            <a:r>
              <a:rPr sz="3200" b="0" dirty="0" smtClean="0">
                <a:solidFill>
                  <a:schemeClr val="tx1"/>
                </a:solidFill>
              </a:rPr>
              <a:t>Diversity Management focuses on managing the difference within an organization’s workforce.</a:t>
            </a:r>
            <a:br>
              <a:rPr sz="3200" b="0" dirty="0" smtClean="0">
                <a:solidFill>
                  <a:schemeClr val="tx1"/>
                </a:solidFill>
              </a:rPr>
            </a:br>
            <a:r>
              <a:rPr sz="3200" b="0" dirty="0" smtClean="0">
                <a:solidFill>
                  <a:schemeClr val="tx1"/>
                </a:solidFill>
              </a:rPr>
              <a:t/>
            </a:r>
            <a:br>
              <a:rPr sz="3200" b="0" dirty="0" smtClean="0">
                <a:solidFill>
                  <a:schemeClr val="tx1"/>
                </a:solidFill>
              </a:rPr>
            </a:br>
            <a:r>
              <a:rPr sz="3200" b="0" dirty="0" smtClean="0">
                <a:solidFill>
                  <a:schemeClr val="tx1"/>
                </a:solidFill>
              </a:rPr>
              <a:t>By managing this difference, the organization can capitalize on the benefits of diversity and minimize workplace challenges</a:t>
            </a:r>
            <a:endParaRPr sz="3800" b="0" dirty="0">
              <a:solidFill>
                <a:schemeClr val="tx1"/>
              </a:solidFill>
            </a:endParaRPr>
          </a:p>
        </p:txBody>
      </p:sp>
      <p:pic>
        <p:nvPicPr>
          <p:cNvPr id="6147" name="Picture 3" descr="\\ama-s-nas\users\jose.garcia\My Documents\MyFiles\WPDOCS\DIVER\Presentation Team\extra-pics\Picture3.jpg"/>
          <p:cNvPicPr>
            <a:picLocks noChangeAspect="1" noChangeArrowheads="1"/>
          </p:cNvPicPr>
          <p:nvPr/>
        </p:nvPicPr>
        <p:blipFill>
          <a:blip r:embed="rId3" cstate="print"/>
          <a:srcRect/>
          <a:stretch>
            <a:fillRect/>
          </a:stretch>
        </p:blipFill>
        <p:spPr bwMode="auto">
          <a:xfrm>
            <a:off x="4314825" y="3657600"/>
            <a:ext cx="3990975" cy="28416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Left"/>
            <a:lightRig rig="soft" dir="t"/>
          </a:scene3d>
          <a:sp3d contourW="12700" prstMaterial="matte">
            <a:bevelT w="63500" h="50800" prst="slope"/>
            <a:contourClr>
              <a:srgbClr val="C0C0C0"/>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88198</TotalTime>
  <Words>8592</Words>
  <Application>Microsoft Office PowerPoint</Application>
  <PresentationFormat>On-screen Show (4:3)</PresentationFormat>
  <Paragraphs>731</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1_Sample presentation slides</vt:lpstr>
      <vt:lpstr>National Weather Service Diversity Management</vt:lpstr>
      <vt:lpstr>Intended Audience &amp; Customers</vt:lpstr>
      <vt:lpstr>What is Diversity ?  </vt:lpstr>
      <vt:lpstr>Diversity is the differences that make us unique individuals  </vt:lpstr>
      <vt:lpstr> Remember that Diversity is not the same as Equal Employment Opportunity ( EEO).   EEO is a series of federal laws designed to protect employees from discrimination based on race, sex, creed, religion, color, or national origin.</vt:lpstr>
      <vt:lpstr>EQUAL OPPORTUNITY and DIVERSITY:  How they Differ</vt:lpstr>
      <vt:lpstr>Inclusion vs. Exclusion</vt:lpstr>
      <vt:lpstr>What is Diversity Management?</vt:lpstr>
      <vt:lpstr>Diversity Management focuses on managing the difference within an organization’s workforce.  By managing this difference, the organization can capitalize on the benefits of diversity and minimize workplace challenges</vt:lpstr>
      <vt:lpstr>Diversity Management, EEO, and Affirmative Employment</vt:lpstr>
      <vt:lpstr>The Diversity Management Connection</vt:lpstr>
      <vt:lpstr>NWS Business Case for Diversity Management</vt:lpstr>
      <vt:lpstr>Diversity Management:  Roles and Responsibilities</vt:lpstr>
      <vt:lpstr>Leadership in  Diversity Management</vt:lpstr>
      <vt:lpstr>Leadership is a behavior…  Not a position</vt:lpstr>
      <vt:lpstr>Primary and Secondary Dimensions of Diversity</vt:lpstr>
      <vt:lpstr>Primary and Secondary Dimensions of Diversity</vt:lpstr>
      <vt:lpstr>Gender is one of the Primary Dimensions of Diversity.  What does the NWS look like today?         </vt:lpstr>
      <vt:lpstr>Primary and Secondary Dimensions of Diversity </vt:lpstr>
      <vt:lpstr>Looking at a primary dimension of diversity – what does the NWS population look like today?</vt:lpstr>
      <vt:lpstr>Primary and Secondary Dimensions of Diversity </vt:lpstr>
      <vt:lpstr>Primary and Secondary Dimensions of Diversity </vt:lpstr>
      <vt:lpstr>Primary and Secondary Dimensions of Diversity</vt:lpstr>
      <vt:lpstr>Primary and Secondary Dimensions of Diversity </vt:lpstr>
      <vt:lpstr>Primary and Secondary Dimensions of Diversity </vt:lpstr>
      <vt:lpstr>Primary and Secondary Dimensions of Diversity </vt:lpstr>
      <vt:lpstr>Why Differences Occur</vt:lpstr>
      <vt:lpstr>Resolving Differences</vt:lpstr>
      <vt:lpstr>Catch the  …  </vt:lpstr>
      <vt:lpstr>PowerPoint Presentation</vt:lpstr>
      <vt:lpstr>PowerPoint Presentation</vt:lpstr>
      <vt:lpstr>How Do We Achieve a  Diverse  Workplace?</vt:lpstr>
      <vt:lpstr>PowerPoint Presentation</vt:lpstr>
      <vt:lpstr>When the NWS is unified, we will enjoy all that a diverse workforce    has to offer</vt:lpstr>
      <vt:lpstr>Striking a Balance</vt:lpstr>
      <vt:lpstr>Over the past decade…</vt:lpstr>
      <vt:lpstr>PowerPoint Presentation</vt:lpstr>
      <vt:lpstr>In the NWS, we have…</vt:lpstr>
      <vt:lpstr>Do you know the challenges that others around you face?</vt:lpstr>
      <vt:lpstr>Single Individuals</vt:lpstr>
      <vt:lpstr>How you can help…</vt:lpstr>
      <vt:lpstr>Single Parents</vt:lpstr>
      <vt:lpstr>How you can help…</vt:lpstr>
      <vt:lpstr>Quote from an NWS Single Father</vt:lpstr>
      <vt:lpstr>One-income households</vt:lpstr>
      <vt:lpstr>How you can help…</vt:lpstr>
      <vt:lpstr>Two-income households</vt:lpstr>
      <vt:lpstr>Dual NWS-couples</vt:lpstr>
      <vt:lpstr>How you can help…</vt:lpstr>
      <vt:lpstr>Caring for Aging Parents </vt:lpstr>
      <vt:lpstr>Grandparents Caring for Grandchildren </vt:lpstr>
      <vt:lpstr>How the office can help everyone…</vt:lpstr>
      <vt:lpstr>Common theme = understanding!</vt:lpstr>
      <vt:lpstr> Work Balance Exercise </vt:lpstr>
      <vt:lpstr>Work Balance Exercise</vt:lpstr>
      <vt:lpstr>The Role of Office Position in Diversity</vt:lpstr>
      <vt:lpstr> Roles of HMTs, Meteorologists, Hydrologists, Electronics and Information Technology staff and ASAs can vary from office to office and vary based on the talents and skills of the individuals in these roles</vt:lpstr>
      <vt:lpstr>The traditional roles of staff have changed since modernization of the National Weather Service. Many staff members are cross trained or able to work in many different positions  </vt:lpstr>
      <vt:lpstr>Many employees of the National Weather Service do not work in field offices.  They staff regional and national headquarters offices, national centers, and CWSUs.  Just by the nature of our agency, diversity is one of our greatest strengths    </vt:lpstr>
      <vt:lpstr>One of the benefits of working for the National Weather Service is the opportunity for individuals to develop and enhance their areas of individualized expertise.    The ability to develop individualized expertise aids in job fulfillment and satisfaction.  It may also help our agency to recruit and  retain future employees.</vt:lpstr>
      <vt:lpstr>So …What Does All this Mean for Me and the NWS?</vt:lpstr>
      <vt:lpstr>A diverse workforce is not something your NWS office  or workgroup ought to have; it’s something your office already has.</vt:lpstr>
      <vt:lpstr>Doesn’t start with learning information about others so you won’t offend them… it starts with you learning to manage YOUR OWN STUFF!</vt:lpstr>
      <vt:lpstr>Diversity Management –  Am I Responsible?</vt:lpstr>
      <vt:lpstr>Making this work for your NWS office</vt:lpstr>
      <vt:lpstr>Keys to Effective Diversity Management</vt:lpstr>
      <vt:lpstr>Impact of Management on Diverse Team Performance</vt:lpstr>
      <vt:lpstr>PowerPoint Presentation</vt:lpstr>
      <vt:lpstr>The Cold Within</vt:lpstr>
      <vt:lpstr>The Cold Within</vt:lpstr>
      <vt:lpstr>The Cold Within</vt:lpstr>
      <vt:lpstr>Reference Material</vt:lpstr>
      <vt:lpstr>Performance Metrics/ Associated Performance Goals</vt:lpstr>
      <vt:lpstr>SMART Goals Metrics for evaluating Diversity Management</vt:lpstr>
      <vt:lpstr>NWS Diversity Management Marketing Team </vt:lpstr>
      <vt:lpstr>NWS Diversity Management Marketing Initiative  Sub-Teams</vt:lpstr>
      <vt:lpstr>CONTACT INFORMATION</vt:lpstr>
      <vt:lpstr>REFERENCES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jose.garcia</dc:creator>
  <cp:lastModifiedBy>stevek</cp:lastModifiedBy>
  <cp:revision>7308</cp:revision>
  <dcterms:created xsi:type="dcterms:W3CDTF">2010-06-02T14:32:50Z</dcterms:created>
  <dcterms:modified xsi:type="dcterms:W3CDTF">2011-06-07T18:30:06Z</dcterms:modified>
</cp:coreProperties>
</file>