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92" r:id="rId4"/>
    <p:sldId id="293" r:id="rId5"/>
    <p:sldId id="294" r:id="rId6"/>
    <p:sldId id="302" r:id="rId7"/>
    <p:sldId id="303" r:id="rId8"/>
    <p:sldId id="304" r:id="rId9"/>
    <p:sldId id="305"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35" r:id="rId23"/>
    <p:sldId id="319" r:id="rId24"/>
    <p:sldId id="320" r:id="rId25"/>
    <p:sldId id="329" r:id="rId26"/>
    <p:sldId id="330" r:id="rId27"/>
    <p:sldId id="331" r:id="rId28"/>
    <p:sldId id="338" r:id="rId29"/>
    <p:sldId id="339" r:id="rId30"/>
    <p:sldId id="340"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90891" autoAdjust="0"/>
  </p:normalViewPr>
  <p:slideViewPr>
    <p:cSldViewPr>
      <p:cViewPr varScale="1">
        <p:scale>
          <a:sx n="73" d="100"/>
          <a:sy n="73" d="100"/>
        </p:scale>
        <p:origin x="-360" y="-102"/>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70970C-FD80-47B3-A585-99FE32002053}" type="datetimeFigureOut">
              <a:rPr lang="en-US" smtClean="0"/>
              <a:pPr/>
              <a:t>1/18/2011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9D995EE-3096-44E5-8918-6FB1F04DD2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powerpoint</a:t>
            </a:r>
            <a:r>
              <a:rPr lang="en-US" dirty="0" smtClean="0"/>
              <a:t> presentation was developed by the Presentation Team which</a:t>
            </a:r>
            <a:r>
              <a:rPr lang="en-US" baseline="0" dirty="0" smtClean="0"/>
              <a:t> was chartered under the NWS </a:t>
            </a:r>
            <a:r>
              <a:rPr lang="en-US" dirty="0" smtClean="0"/>
              <a:t>Diversity Marketing Team.</a:t>
            </a:r>
            <a:r>
              <a:rPr lang="en-US" baseline="0" dirty="0" smtClean="0"/>
              <a:t>  Team Leaders – Jose Garcia, </a:t>
            </a:r>
            <a:r>
              <a:rPr lang="en-US" baseline="0" dirty="0" err="1" smtClean="0"/>
              <a:t>Gena</a:t>
            </a:r>
            <a:r>
              <a:rPr lang="en-US" baseline="0" dirty="0" smtClean="0"/>
              <a:t> Morrison, Steve </a:t>
            </a:r>
            <a:r>
              <a:rPr lang="en-US" baseline="0" dirty="0" err="1" smtClean="0"/>
              <a:t>Kuhl</a:t>
            </a:r>
            <a:r>
              <a:rPr lang="en-US" baseline="0" dirty="0" smtClean="0"/>
              <a:t>.  Team members – John </a:t>
            </a:r>
            <a:r>
              <a:rPr lang="en-US" baseline="0" dirty="0" err="1" smtClean="0"/>
              <a:t>Haase</a:t>
            </a:r>
            <a:r>
              <a:rPr lang="en-US" baseline="0" dirty="0" smtClean="0"/>
              <a:t>, Joe Arellano, Gina </a:t>
            </a:r>
            <a:r>
              <a:rPr lang="en-US" baseline="0" dirty="0" err="1" smtClean="0"/>
              <a:t>Tillis</a:t>
            </a:r>
            <a:r>
              <a:rPr lang="en-US" baseline="0" dirty="0" smtClean="0"/>
              <a:t>-Nash, Kristin Scotten, Jennifer Stark.  The team’s charter was the development of a presentation which could be utilized by managers and diversity </a:t>
            </a:r>
            <a:r>
              <a:rPr lang="en-US" baseline="0" dirty="0" err="1" smtClean="0"/>
              <a:t>focals</a:t>
            </a:r>
            <a:r>
              <a:rPr lang="en-US" baseline="0" dirty="0" smtClean="0"/>
              <a:t> to present to their offices or work units.  The presentation is intended to facilitate healthy dialog and conversation about diversity and diversity issues throughout the NWS.  Presenters are encouraged to utilize and adapt this presentation to their local office and work units.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ll of us in the NWS have the opportunity to work with some amazing people.  We may get the chance to really know some of our co-workers when we work a string of midnight shifts together, or go out on outreach activities with them…but have we ever really sat down and thought about the challenges that others may face outside of work and how that may affect their persona at work?</a:t>
            </a:r>
          </a:p>
          <a:p>
            <a:endParaRPr lang="en-US" baseline="0" dirty="0" smtClean="0"/>
          </a:p>
          <a:p>
            <a:r>
              <a:rPr lang="en-US" baseline="0" dirty="0" smtClean="0"/>
              <a:t>One of the common themes throughout most of the NWS is the fact that not many of us are able to live near extended family due to the nature of our job.  And if we are able to build up a support network of friends and/or family, that might disappear when the next career opportunity comes up.  </a:t>
            </a:r>
          </a:p>
          <a:p>
            <a:endParaRPr lang="en-US" baseline="0" dirty="0" smtClean="0"/>
          </a:p>
          <a:p>
            <a:r>
              <a:rPr lang="en-US" baseline="0" dirty="0" smtClean="0"/>
              <a:t>And the other theme for most of us is the shift work…which brings with it a whole set of challenges but also some additional opportunities.</a:t>
            </a:r>
          </a:p>
          <a:p>
            <a:endParaRPr lang="en-US" baseline="0" dirty="0" smtClean="0"/>
          </a:p>
          <a:p>
            <a:r>
              <a:rPr lang="en-US" baseline="0" dirty="0" smtClean="0"/>
              <a:t>The following slides contain feedback from some NWS employees, but…it by no means is an all-encompassing list…everyone’s life situation is unique.  These slides are meant to get you thinking about those around you.</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the interns</a:t>
            </a:r>
            <a:r>
              <a:rPr lang="en-US" baseline="0" dirty="0" smtClean="0"/>
              <a:t> and new forecasters coming into the NWS are single…moving to a new area where they don’t know anyone.  Throw in shift work/working on weekends/etc and it makes it very hard to find friends or join any type of social clubs to meet people.  And making friends at work isn’t always easy either as days off might not match up.</a:t>
            </a:r>
          </a:p>
          <a:p>
            <a:endParaRPr lang="en-US" baseline="0" dirty="0" smtClean="0"/>
          </a:p>
          <a:p>
            <a:r>
              <a:rPr lang="en-US" baseline="0" dirty="0" smtClean="0"/>
              <a:t>Holidays were mentioned in several comments.  There are many single people  that feel that they are expected to work holidays or odd shifts because they are single.  However, remember they have family that they would like to see on Christmas too and don’t feel that going to see their parents on a holiday should take second priority to someone else that has kids at home.  Many also feel left out of office events that are geared towards couples.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the office (or you!)</a:t>
            </a:r>
            <a:r>
              <a:rPr lang="en-US" baseline="0" dirty="0" smtClean="0"/>
              <a:t> do to help?  Don’t automatically assume that because people are single that they are available to work on Christmas morning, or the overtime shift that just came up.</a:t>
            </a:r>
          </a:p>
          <a:p>
            <a:r>
              <a:rPr lang="en-US" baseline="0" dirty="0" smtClean="0"/>
              <a:t>  </a:t>
            </a:r>
          </a:p>
          <a:p>
            <a:r>
              <a:rPr lang="en-US" baseline="0" dirty="0" smtClean="0"/>
              <a:t>Helping someone during the transition period when they are new to an office can also be extremely helpful.  You can show a new person around the neighborhood similar to showing them around the office the first time…point out good restaurants, a good gym nearby, a softball league that is looking for team members.</a:t>
            </a:r>
          </a:p>
          <a:p>
            <a:endParaRPr lang="en-US" baseline="0" dirty="0" smtClean="0"/>
          </a:p>
          <a:p>
            <a:r>
              <a:rPr lang="en-US" baseline="0" dirty="0" smtClean="0"/>
              <a:t>And finally, make sure that office events are geared towards everyone, not just the couples in the office or those people that have kids.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single parents in the NWS.  With this brings the huge challenge of finding childcare…not only</a:t>
            </a:r>
            <a:r>
              <a:rPr lang="en-US" baseline="0" dirty="0" smtClean="0"/>
              <a:t> trustworthy, reliable childcare…but also childcare that’s available overnight, on weekends, and flexible enough to take on extra hours during severe weather.  Childcare like this can be extremely expensive (if you can even find it) especially if you’re at a location away from any type of extended family or support.  A few people commented that parents would fly in from a few states away when they were really in a bind and on midnight shifts, or they’d drive over an hour in order to find someone who could watch their child on weekends.  </a:t>
            </a:r>
          </a:p>
          <a:p>
            <a:endParaRPr lang="en-US" baseline="0" dirty="0" smtClean="0"/>
          </a:p>
          <a:p>
            <a:r>
              <a:rPr lang="en-US" baseline="0" dirty="0" smtClean="0"/>
              <a:t>Imagine being in this type of situation and also trying to have a social life as well?  In addition, this type of childcare can be very expensive which could add financial stress to their life.  Being able to travel to go to a class or training opportunity might be out of the question for these individuals.  </a:t>
            </a:r>
          </a:p>
          <a:p>
            <a:endParaRPr lang="en-US" baseline="0" dirty="0" smtClean="0"/>
          </a:p>
          <a:p>
            <a:r>
              <a:rPr lang="en-US" baseline="0" dirty="0" smtClean="0"/>
              <a:t>There are also a great number of people that have spouses in the military…and some people are reservists or the national guard themselves.  These people may be single parents for a year or more at a time until their spouse returns.</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understanding!</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Quote from an NWS Single Father</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2006, there was an</a:t>
            </a:r>
            <a:r>
              <a:rPr lang="en-US" baseline="0" dirty="0" smtClean="0"/>
              <a:t> estimated 5.8 million stay at home parents in the US.  5.6 million mothers and 159,000 fathers.</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woman</a:t>
            </a:r>
            <a:r>
              <a:rPr lang="en-US" baseline="0" dirty="0" smtClean="0"/>
              <a:t> who sent comments indicated her husband stayed at home…but she still felt a lot of pressure to take sick leave when her kids got sick because she is the “mommy”.  A few of the people she worked with had given her a hard time in the past about this…not understanding why she was taking off when her husband was at home to take care of the kids.  She said she trusted her husband completely, but said when her kids are sick she feels like she needs to be the one to take care of them.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Two-income households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Dual NWS-couples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must improve diversity management knowledge throughout the organization, including every NWS employee, SCEP/STEP students, contractors and student volunteers.  </a:t>
            </a: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A7654-7F63-4F0B-BD8A-41542B28038A}"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you can help…</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Caring for Aging Parents </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Grandparents Caring for Grandchildren </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the office can help everyone…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don’t understand these challenges our co-workers face, no one else will – let’s do our best to be understanding, show empathy towards others and be supportive!</a:t>
            </a:r>
          </a:p>
          <a:p>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everyone grab a sheet a paper to complete this exercise.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Tracking</a:t>
            </a:r>
            <a:r>
              <a:rPr lang="en-US" baseline="0" dirty="0" smtClean="0"/>
              <a:t> your work balance may be eye-opening!</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opportunity to check</a:t>
            </a:r>
            <a:r>
              <a:rPr lang="en-US" baseline="0" dirty="0" smtClean="0"/>
              <a:t> in with your audience.  They may have questions, comments or ideas for managing diversity.</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poem can be utilized</a:t>
            </a:r>
            <a:r>
              <a:rPr lang="en-US" baseline="0" dirty="0" smtClean="0"/>
              <a:t> to stimulate discussion on Diversity and diversity issues.</a:t>
            </a:r>
            <a:r>
              <a:rPr lang="en-US" sz="1300" dirty="0" smtClean="0"/>
              <a:t> The following questions may help stimulate thought and discussion.  Describe how this story made you feel. What surprised you about the characters in this story? What assumption did each of the characters make about the others around the fire? What do you feel contributed to each person’s decision not to share his or her log of wood? Have you ever shared any of the thoughts or beliefs of the six characters? Would you have hesitated to share your stick of wood?</a:t>
            </a:r>
          </a:p>
          <a:p>
            <a:r>
              <a:rPr lang="en-US" sz="1300" dirty="0" smtClean="0"/>
              <a:t>Explain the last verse. What impact does this verse have on the way you view others?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Cold Within</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achieve a </a:t>
            </a:r>
            <a:r>
              <a:rPr lang="en-US" sz="1600" dirty="0" smtClean="0"/>
              <a:t>Diverse</a:t>
            </a:r>
            <a:r>
              <a:rPr lang="en-US" dirty="0" smtClean="0"/>
              <a:t> workplace?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Cold Within</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Employees must be able to trust everyone in the agency: leaders and co-workers.  Most of the time, trust is measured by how our “gut” feels.  Peoples emotions are real and should not be casually measured.  Assess the trust level with the same diligence and care as creating a good forecast.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loss of confidence compromises the faith of the agency and the ability to serve the public.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Respect is of the utmost importance, whether personal or professional.  The respect folks have for each other helps to drive the agency in a positive direction.  Lost respect can take an incredibly long time to mend.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Dignity is a precious commodity.  Without ones dignity, they believe they have no personal self worth and will not be taken seriously.  Constant belittlement causes someone to question their dignity.  Something as simple as a word of affirmation can restore someone who feels unnoticed and unappreciated.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working for an agency with equality policies, employees are more likely to consider that opportunities for recruitment, conditions and opportunities for advancement and career development are fair and equal.  Where equality is found in an agency there is a lower level of work stress.  Equality is strongly associated with higher levels of job satisfaction and commitment. </a:t>
            </a: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60A76-3AD6-4185-B661-F73CAB05E36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the NWS is unified, we will enjoy all that a diverse workforce has to offer</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2F6889-8808-4E14-ADBC-CDC265C05913}"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Striking a Balance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think back just ten years ago, how many people</a:t>
            </a:r>
            <a:r>
              <a:rPr lang="en-US" baseline="0" dirty="0" smtClean="0"/>
              <a:t> had cell phones?  And if you did, were you able to check e-mail on it?  Were you able to text anyone?  Or browse products on the office website?</a:t>
            </a:r>
          </a:p>
          <a:p>
            <a:endParaRPr lang="en-US" baseline="0" dirty="0" smtClean="0"/>
          </a:p>
          <a:p>
            <a:r>
              <a:rPr lang="en-US" baseline="0" dirty="0" smtClean="0"/>
              <a:t>We have all of this information with just a few clicks on our phone now, and it’s hard after a day of work for some people to leave work behind at the office.  We might be in line at the grocery store and sneak a look at our e-mails.  We might be giving our kids a bath and check the website to see if your forecast is panning out.</a:t>
            </a:r>
          </a:p>
          <a:p>
            <a:endParaRPr lang="en-US" baseline="0" dirty="0" smtClean="0"/>
          </a:p>
          <a:p>
            <a:r>
              <a:rPr lang="en-US" baseline="0" dirty="0" smtClean="0"/>
              <a:t>Adding to this always-plugged in mentality, we’ve also seen a dramatic shift in the family model over the past ten to twenty years.  Two-income households are becoming the norm…even viewed a necessity for most couples.  And in 2006, there were an estimated 12.9 million single parent households…10.4 single mother households and 2.5 million single father households.</a:t>
            </a:r>
          </a:p>
          <a:p>
            <a:endParaRPr lang="en-US" baseline="0" dirty="0" smtClean="0"/>
          </a:p>
          <a:p>
            <a:r>
              <a:rPr lang="en-US" baseline="0" dirty="0" smtClean="0"/>
              <a:t>All of these new family models can add tremendous pressure to people still trying to live up to the traditional standards of putting everything into your work.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Family-work</a:t>
            </a:r>
            <a:r>
              <a:rPr lang="en-US" baseline="0" dirty="0" smtClean="0"/>
              <a:t> balance means something different to each person, and its not something that can be addressed broadly…it involves financial goals and values, gender roles, career aspirations, time management skills and many other factors.</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National Weather Service has a very diverse group of employees…from single mothers and fathers to two income households…many with one spouse being military…one income households…single men and women and people taking care of their parents or grandchildren.</a:t>
            </a:r>
          </a:p>
          <a:p>
            <a:r>
              <a:rPr lang="en-US" baseline="0" dirty="0" smtClean="0"/>
              <a:t>  </a:t>
            </a:r>
          </a:p>
          <a:p>
            <a:r>
              <a:rPr lang="en-US" baseline="0" dirty="0" smtClean="0"/>
              <a:t>Each of these situations comes with its own challenges…but there is also a lot we can learn from each of these groups…anything from time management skills to multi-tasking to social interactions.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duotone>
              <a:schemeClr val="accent2">
                <a:shade val="45000"/>
                <a:satMod val="135000"/>
              </a:schemeClr>
              <a:prstClr val="white"/>
            </a:duotone>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0772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0772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39624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411553"/>
            <a:ext cx="40386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duotone>
              <a:schemeClr val="accent2">
                <a:shade val="45000"/>
                <a:satMod val="135000"/>
              </a:schemeClr>
              <a:prstClr val="white"/>
            </a:duotone>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0772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9219" name="Text Placeholder 2"/>
          <p:cNvSpPr>
            <a:spLocks noGrp="1"/>
          </p:cNvSpPr>
          <p:nvPr>
            <p:ph type="body" idx="1"/>
          </p:nvPr>
        </p:nvSpPr>
        <p:spPr bwMode="auto">
          <a:xfrm>
            <a:off x="381000" y="1412875"/>
            <a:ext cx="80772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Box 3"/>
          <p:cNvSpPr txBox="1"/>
          <p:nvPr/>
        </p:nvSpPr>
        <p:spPr>
          <a:xfrm rot="16200000">
            <a:off x="2145268" y="4941332"/>
            <a:ext cx="738664" cy="2743200"/>
          </a:xfrm>
          <a:prstGeom prst="rect">
            <a:avLst/>
          </a:prstGeom>
          <a:noFill/>
        </p:spPr>
        <p:txBody>
          <a:bodyPr vert="vert" wrap="square">
            <a:spAutoFit/>
            <a:scene3d>
              <a:camera prst="orthographicFront">
                <a:rot lat="0" lon="20999984" rev="0"/>
              </a:camera>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smtClean="0">
                <a:ln w="11430"/>
                <a:solidFill>
                  <a:srgbClr val="FF0000"/>
                </a:solidFill>
                <a:effectLst>
                  <a:outerShdw blurRad="76200" dist="50800" dir="5400000" algn="tl" rotWithShape="0">
                    <a:srgbClr val="000000">
                      <a:alpha val="65000"/>
                    </a:srgbClr>
                  </a:outerShdw>
                </a:effectLst>
                <a:latin typeface="+mn-lt"/>
              </a:rPr>
              <a:t>DIVERSITY</a:t>
            </a:r>
            <a:endParaRPr lang="en-US" sz="3600" b="1" spc="50" dirty="0">
              <a:ln w="11430"/>
              <a:solidFill>
                <a:srgbClr val="FF0000"/>
              </a:solidFill>
              <a:effectLst>
                <a:outerShdw blurRad="76200" dist="50800" dir="5400000" algn="tl" rotWithShape="0">
                  <a:srgbClr val="000000">
                    <a:alpha val="65000"/>
                  </a:srgbClr>
                </a:outerShdw>
              </a:effectLst>
              <a:latin typeface="+mn-lt"/>
            </a:endParaRPr>
          </a:p>
        </p:txBody>
      </p:sp>
      <p:pic>
        <p:nvPicPr>
          <p:cNvPr id="18" name="Picture 17" descr="nwsdiv.JPG"/>
          <p:cNvPicPr>
            <a:picLocks noChangeAspect="1"/>
          </p:cNvPicPr>
          <p:nvPr/>
        </p:nvPicPr>
        <p:blipFill>
          <a:blip r:embed="rId10" cstate="print"/>
          <a:srcRect l="7113" t="4431"/>
          <a:stretch>
            <a:fillRect/>
          </a:stretch>
        </p:blipFill>
        <p:spPr>
          <a:xfrm>
            <a:off x="0" y="5715000"/>
            <a:ext cx="1136692" cy="1143000"/>
          </a:xfrm>
          <a:prstGeom prst="ellipse">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txStyles>
    <p:titleStyle>
      <a:lvl1pPr algn="l" defTabSz="912813" rtl="0" eaLnBrk="0" fontAlgn="base" hangingPunct="0">
        <a:lnSpc>
          <a:spcPct val="90000"/>
        </a:lnSpc>
        <a:spcBef>
          <a:spcPct val="0"/>
        </a:spcBef>
        <a:spcAft>
          <a:spcPct val="0"/>
        </a:spcAft>
        <a:defRPr lang="en-US" sz="48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1"/>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2"/>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2"/>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2"/>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Weather Service</a:t>
            </a:r>
            <a:br>
              <a:rPr lang="en-US" dirty="0" smtClean="0"/>
            </a:br>
            <a:r>
              <a:rPr lang="en-US" dirty="0" smtClean="0"/>
              <a:t>Diversity Management</a:t>
            </a:r>
            <a:endParaRPr lang="en-US" dirty="0"/>
          </a:p>
        </p:txBody>
      </p:sp>
      <p:sp>
        <p:nvSpPr>
          <p:cNvPr id="3" name="Subtitle 2"/>
          <p:cNvSpPr>
            <a:spLocks noGrp="1"/>
          </p:cNvSpPr>
          <p:nvPr>
            <p:ph type="body" sz="quarter" idx="10"/>
          </p:nvPr>
        </p:nvSpPr>
        <p:spPr>
          <a:xfrm>
            <a:off x="381000" y="2514600"/>
            <a:ext cx="8077200" cy="1661993"/>
          </a:xfrm>
        </p:spPr>
        <p:txBody>
          <a:bodyPr/>
          <a:lstStyle/>
          <a:p>
            <a:pPr algn="ctr">
              <a:buNone/>
            </a:pPr>
            <a:r>
              <a:rPr lang="en-US" sz="6000" b="1" dirty="0" smtClean="0"/>
              <a:t>Utilizing our differences to change the future!</a:t>
            </a:r>
            <a:endParaRPr lang="en-US" sz="60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know the challenges that others around you face?</a:t>
            </a:r>
            <a:endParaRPr lang="en-US" dirty="0"/>
          </a:p>
        </p:txBody>
      </p:sp>
      <p:sp>
        <p:nvSpPr>
          <p:cNvPr id="3" name="Content Placeholder 2"/>
          <p:cNvSpPr>
            <a:spLocks noGrp="1"/>
          </p:cNvSpPr>
          <p:nvPr>
            <p:ph idx="1"/>
          </p:nvPr>
        </p:nvSpPr>
        <p:spPr>
          <a:xfrm>
            <a:off x="457200" y="1752600"/>
            <a:ext cx="8229600" cy="4648200"/>
          </a:xfrm>
        </p:spPr>
        <p:txBody>
          <a:bodyPr>
            <a:normAutofit/>
          </a:bodyPr>
          <a:lstStyle/>
          <a:p>
            <a:r>
              <a:rPr lang="en-US" dirty="0" smtClean="0"/>
              <a:t>What obstacles they might have had to overcome before coming to work today</a:t>
            </a:r>
          </a:p>
          <a:p>
            <a:r>
              <a:rPr lang="en-US" dirty="0" smtClean="0"/>
              <a:t>What they might have to deal with when they go home tonight</a:t>
            </a:r>
          </a:p>
          <a:p>
            <a:r>
              <a:rPr lang="en-US" dirty="0" smtClean="0"/>
              <a:t>Not many people in the NWS are able to live near extended family (i.e. –  no support networks)</a:t>
            </a:r>
          </a:p>
          <a:p>
            <a:r>
              <a:rPr lang="en-US" dirty="0" smtClean="0"/>
              <a:t>Shift work!!!  (enough said)</a:t>
            </a:r>
          </a:p>
        </p:txBody>
      </p:sp>
      <p:pic>
        <p:nvPicPr>
          <p:cNvPr id="7170" name="Picture 2" descr="C:\Documents and Settings\jennifer.mcnatt\Local Settings\Temporary Internet Files\Content.IE5\EXY3UTAD\MCj03702360000[1].wmf"/>
          <p:cNvPicPr>
            <a:picLocks noChangeAspect="1" noChangeArrowheads="1"/>
          </p:cNvPicPr>
          <p:nvPr/>
        </p:nvPicPr>
        <p:blipFill>
          <a:blip r:embed="rId3" cstate="print"/>
          <a:srcRect/>
          <a:stretch>
            <a:fillRect/>
          </a:stretch>
        </p:blipFill>
        <p:spPr bwMode="auto">
          <a:xfrm>
            <a:off x="6553200" y="4876800"/>
            <a:ext cx="1815998" cy="1772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Individuals</a:t>
            </a:r>
            <a:endParaRPr lang="en-US" dirty="0"/>
          </a:p>
        </p:txBody>
      </p:sp>
      <p:sp>
        <p:nvSpPr>
          <p:cNvPr id="3" name="Content Placeholder 2"/>
          <p:cNvSpPr>
            <a:spLocks noGrp="1"/>
          </p:cNvSpPr>
          <p:nvPr>
            <p:ph idx="1"/>
          </p:nvPr>
        </p:nvSpPr>
        <p:spPr>
          <a:xfrm>
            <a:off x="228600" y="1295400"/>
            <a:ext cx="8229600" cy="4648199"/>
          </a:xfrm>
        </p:spPr>
        <p:txBody>
          <a:bodyPr>
            <a:normAutofit/>
          </a:bodyPr>
          <a:lstStyle/>
          <a:p>
            <a:r>
              <a:rPr lang="en-US" dirty="0" smtClean="0"/>
              <a:t>Small to no support system</a:t>
            </a:r>
          </a:p>
          <a:p>
            <a:pPr lvl="1"/>
            <a:r>
              <a:rPr lang="en-US" dirty="0" smtClean="0"/>
              <a:t>Especially when new to an area</a:t>
            </a:r>
          </a:p>
          <a:p>
            <a:r>
              <a:rPr lang="en-US" dirty="0" smtClean="0"/>
              <a:t>Difficult to find/make friends around shift work schedule</a:t>
            </a:r>
          </a:p>
          <a:p>
            <a:r>
              <a:rPr lang="en-US" dirty="0" smtClean="0"/>
              <a:t>Often are asked (expected?) to work      holidays</a:t>
            </a:r>
          </a:p>
          <a:p>
            <a:pPr lvl="1"/>
            <a:r>
              <a:rPr lang="en-US" dirty="0" smtClean="0"/>
              <a:t>But have family too!</a:t>
            </a:r>
          </a:p>
          <a:p>
            <a:r>
              <a:rPr lang="en-US" dirty="0" smtClean="0"/>
              <a:t>May feel left out of office events geared towards couples</a:t>
            </a:r>
            <a:endParaRPr lang="en-US" dirty="0"/>
          </a:p>
        </p:txBody>
      </p:sp>
      <p:pic>
        <p:nvPicPr>
          <p:cNvPr id="8195" name="Picture 3" descr="C:\Documents and Settings\jennifer.mcnatt\Local Settings\Temporary Internet Files\Content.IE5\EXY3UTAD\MCj00786260000[1].wmf"/>
          <p:cNvPicPr>
            <a:picLocks noChangeAspect="1" noChangeArrowheads="1"/>
          </p:cNvPicPr>
          <p:nvPr/>
        </p:nvPicPr>
        <p:blipFill>
          <a:blip r:embed="rId3" cstate="print"/>
          <a:srcRect/>
          <a:stretch>
            <a:fillRect/>
          </a:stretch>
        </p:blipFill>
        <p:spPr bwMode="auto">
          <a:xfrm>
            <a:off x="6629400" y="2743200"/>
            <a:ext cx="2286000" cy="3753016"/>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p:txBody>
          <a:bodyPr>
            <a:noAutofit/>
          </a:bodyPr>
          <a:lstStyle/>
          <a:p>
            <a:r>
              <a:rPr lang="en-US" sz="2800" dirty="0" smtClean="0"/>
              <a:t>Don’t expect that singles are automatically available to work overtime, holidays, etc.</a:t>
            </a:r>
          </a:p>
          <a:p>
            <a:r>
              <a:rPr lang="en-US" sz="2800" dirty="0" smtClean="0"/>
              <a:t>Try to show new people to the office “around the  neighborhood”</a:t>
            </a:r>
          </a:p>
          <a:p>
            <a:pPr lvl="1"/>
            <a:r>
              <a:rPr lang="en-US" dirty="0" smtClean="0"/>
              <a:t>“Sponsor”  or mentoring program for incoming</a:t>
            </a:r>
            <a:r>
              <a:rPr lang="en-US" baseline="0" dirty="0" smtClean="0"/>
              <a:t> </a:t>
            </a:r>
            <a:r>
              <a:rPr lang="en-US" dirty="0" smtClean="0"/>
              <a:t>personnel</a:t>
            </a:r>
          </a:p>
          <a:p>
            <a:r>
              <a:rPr lang="en-US" sz="2800" dirty="0" smtClean="0"/>
              <a:t>Make sure office activities are geared                    towards all personnel, not just couples</a:t>
            </a:r>
            <a:endParaRPr lang="en-US" sz="2800" dirty="0"/>
          </a:p>
        </p:txBody>
      </p:sp>
      <p:pic>
        <p:nvPicPr>
          <p:cNvPr id="9220" name="Picture 4" descr="C:\Documents and Settings\jennifer.mcnatt\Local Settings\Temporary Internet Files\Content.IE5\WP8ZKXE3\MCBD19644_0000[1].wmf"/>
          <p:cNvPicPr>
            <a:picLocks noChangeAspect="1" noChangeArrowheads="1"/>
          </p:cNvPicPr>
          <p:nvPr/>
        </p:nvPicPr>
        <p:blipFill>
          <a:blip r:embed="rId3" cstate="print"/>
          <a:srcRect/>
          <a:stretch>
            <a:fillRect/>
          </a:stretch>
        </p:blipFill>
        <p:spPr bwMode="auto">
          <a:xfrm>
            <a:off x="6324600" y="3892236"/>
            <a:ext cx="2453722" cy="2965764"/>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Parents</a:t>
            </a:r>
            <a:endParaRPr lang="en-US" dirty="0"/>
          </a:p>
        </p:txBody>
      </p:sp>
      <p:sp>
        <p:nvSpPr>
          <p:cNvPr id="3" name="Content Placeholder 2"/>
          <p:cNvSpPr>
            <a:spLocks noGrp="1"/>
          </p:cNvSpPr>
          <p:nvPr>
            <p:ph idx="1"/>
          </p:nvPr>
        </p:nvSpPr>
        <p:spPr>
          <a:xfrm>
            <a:off x="381000" y="1295400"/>
            <a:ext cx="8229600" cy="4648200"/>
          </a:xfrm>
        </p:spPr>
        <p:txBody>
          <a:bodyPr>
            <a:normAutofit lnSpcReduction="10000"/>
          </a:bodyPr>
          <a:lstStyle/>
          <a:p>
            <a:r>
              <a:rPr lang="en-US" dirty="0" smtClean="0"/>
              <a:t>Finding dependable, trustworthy childcare that will adapt to rotating shift work</a:t>
            </a:r>
          </a:p>
          <a:p>
            <a:r>
              <a:rPr lang="en-US" dirty="0" smtClean="0"/>
              <a:t>Being away from extended family/no support</a:t>
            </a:r>
          </a:p>
          <a:p>
            <a:r>
              <a:rPr lang="en-US" dirty="0" smtClean="0"/>
              <a:t>Rotating shift work + a child make it difficult to socialize</a:t>
            </a:r>
          </a:p>
          <a:p>
            <a:r>
              <a:rPr lang="en-US" dirty="0" smtClean="0"/>
              <a:t>Money may be tight</a:t>
            </a:r>
            <a:endParaRPr lang="en-US" dirty="0"/>
          </a:p>
          <a:p>
            <a:r>
              <a:rPr lang="en-US" dirty="0" smtClean="0"/>
              <a:t>Travel is very difficult</a:t>
            </a:r>
          </a:p>
          <a:p>
            <a:r>
              <a:rPr lang="en-US" dirty="0" smtClean="0"/>
              <a:t>Many people have spouses in                              the military</a:t>
            </a:r>
          </a:p>
          <a:p>
            <a:pPr lvl="1"/>
            <a:r>
              <a:rPr lang="en-US" dirty="0" smtClean="0"/>
              <a:t>Often are “single parents” for long periods of time</a:t>
            </a:r>
          </a:p>
        </p:txBody>
      </p:sp>
      <p:pic>
        <p:nvPicPr>
          <p:cNvPr id="10243" name="Picture 3" descr="C:\Documents and Settings\jennifer.mcnatt\Local Settings\Temporary Internet Files\Content.IE5\WP8ZKXE3\MPj04387110000[1].jpg"/>
          <p:cNvPicPr>
            <a:picLocks noChangeAspect="1" noChangeArrowheads="1"/>
          </p:cNvPicPr>
          <p:nvPr/>
        </p:nvPicPr>
        <p:blipFill>
          <a:blip r:embed="rId3" cstate="print"/>
          <a:srcRect/>
          <a:stretch>
            <a:fillRect/>
          </a:stretch>
        </p:blipFill>
        <p:spPr bwMode="auto">
          <a:xfrm>
            <a:off x="6096000" y="3279321"/>
            <a:ext cx="2499360" cy="1673679"/>
          </a:xfrm>
          <a:prstGeom prst="roundRect">
            <a:avLst>
              <a:gd name="adj" fmla="val 8594"/>
            </a:avLst>
          </a:prstGeom>
          <a:solidFill>
            <a:srgbClr val="FFFFFF">
              <a:shade val="85000"/>
            </a:srgbClr>
          </a:solidFill>
          <a:ln>
            <a:noFill/>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a:xfrm>
            <a:off x="457200" y="1600201"/>
            <a:ext cx="8229600" cy="3505199"/>
          </a:xfrm>
        </p:spPr>
        <p:txBody>
          <a:bodyPr>
            <a:normAutofit lnSpcReduction="10000"/>
          </a:bodyPr>
          <a:lstStyle/>
          <a:p>
            <a:r>
              <a:rPr lang="en-US" dirty="0" smtClean="0"/>
              <a:t>Be understanding when it comes to schedule changes/swaps</a:t>
            </a:r>
          </a:p>
          <a:p>
            <a:r>
              <a:rPr lang="en-US" dirty="0" smtClean="0"/>
              <a:t>Don’t be judgmental if they need to call in sick at the last minute</a:t>
            </a:r>
          </a:p>
          <a:p>
            <a:r>
              <a:rPr lang="en-US" dirty="0" smtClean="0"/>
              <a:t>Offer to help with minor tasks</a:t>
            </a:r>
          </a:p>
          <a:p>
            <a:pPr lvl="1"/>
            <a:r>
              <a:rPr lang="en-US" dirty="0" smtClean="0"/>
              <a:t>Mowing someone’s lawn can be a HUGE gift (how do you take care of a 2 year old and mow the lawn at the same time?)</a:t>
            </a:r>
          </a:p>
        </p:txBody>
      </p:sp>
      <p:pic>
        <p:nvPicPr>
          <p:cNvPr id="11266" name="Picture 2" descr="C:\Documents and Settings\jennifer.mcnatt\Local Settings\Temporary Internet Files\Content.IE5\EXY3UTAD\MCj04419160000[1].wmf"/>
          <p:cNvPicPr>
            <a:picLocks noChangeAspect="1" noChangeArrowheads="1"/>
          </p:cNvPicPr>
          <p:nvPr/>
        </p:nvPicPr>
        <p:blipFill>
          <a:blip r:embed="rId3" cstate="print"/>
          <a:srcRect/>
          <a:stretch>
            <a:fillRect/>
          </a:stretch>
        </p:blipFill>
        <p:spPr bwMode="auto">
          <a:xfrm>
            <a:off x="4419600" y="4876800"/>
            <a:ext cx="3606800" cy="150495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665162"/>
          </a:xfrm>
        </p:spPr>
        <p:txBody>
          <a:bodyPr>
            <a:normAutofit/>
          </a:bodyPr>
          <a:lstStyle/>
          <a:p>
            <a:r>
              <a:rPr lang="en-US" dirty="0" smtClean="0"/>
              <a:t>Quote from an NWS Single Father</a:t>
            </a:r>
            <a:endParaRPr lang="en-US" dirty="0"/>
          </a:p>
        </p:txBody>
      </p:sp>
      <p:sp>
        <p:nvSpPr>
          <p:cNvPr id="3" name="Content Placeholder 2"/>
          <p:cNvSpPr>
            <a:spLocks noGrp="1"/>
          </p:cNvSpPr>
          <p:nvPr>
            <p:ph idx="1"/>
          </p:nvPr>
        </p:nvSpPr>
        <p:spPr>
          <a:xfrm>
            <a:off x="381000" y="1524000"/>
            <a:ext cx="8077200" cy="2210862"/>
          </a:xfrm>
        </p:spPr>
        <p:txBody>
          <a:bodyPr>
            <a:noAutofit/>
          </a:bodyPr>
          <a:lstStyle/>
          <a:p>
            <a:pPr>
              <a:buNone/>
            </a:pPr>
            <a:r>
              <a:rPr lang="en-US" sz="2400" dirty="0" smtClean="0"/>
              <a:t>    “The old saying of </a:t>
            </a:r>
            <a:r>
              <a:rPr lang="en-US" sz="2400" b="1" i="1" u="sng" dirty="0" smtClean="0"/>
              <a:t>Walk a mile in my shoes</a:t>
            </a:r>
            <a:r>
              <a:rPr lang="en-US" sz="2400" dirty="0" smtClean="0"/>
              <a:t> truly is a good one for single parents.  I would never wish this on anyone, but I would do it again in a heartbeat if I had to.  My daughter and I are truly stuck to each other like glue!!!  There is nothing better than picking her up at school everyday and hearing her yell... </a:t>
            </a:r>
            <a:r>
              <a:rPr lang="en-US" sz="2400" b="1" i="1" u="sng" dirty="0" smtClean="0"/>
              <a:t>DADDDDDYYYYY!!!!!!!!!!</a:t>
            </a:r>
            <a:r>
              <a:rPr lang="en-US" sz="2400" b="1" i="1" dirty="0" smtClean="0"/>
              <a:t> </a:t>
            </a:r>
            <a:r>
              <a:rPr lang="en-US" sz="2400" dirty="0" smtClean="0"/>
              <a:t>or getting that </a:t>
            </a:r>
            <a:r>
              <a:rPr lang="en-US" sz="2400" b="1" i="1" dirty="0" smtClean="0"/>
              <a:t>monster hug </a:t>
            </a:r>
            <a:r>
              <a:rPr lang="en-US" sz="2400" dirty="0" smtClean="0"/>
              <a:t>after being away a whole week or more on a business trip.  When I am away I call her every night and I do what I can to spend every minute with her when we are together in the morning, evening, weekends and on holidays as well as vacations.”</a:t>
            </a:r>
            <a:endParaRPr lang="en-US" sz="2400" dirty="0"/>
          </a:p>
        </p:txBody>
      </p:sp>
      <p:sp>
        <p:nvSpPr>
          <p:cNvPr id="4" name="TextBox 3"/>
          <p:cNvSpPr txBox="1"/>
          <p:nvPr/>
        </p:nvSpPr>
        <p:spPr>
          <a:xfrm>
            <a:off x="990600" y="5334000"/>
            <a:ext cx="7391400" cy="646331"/>
          </a:xfrm>
          <a:prstGeom prst="rect">
            <a:avLst/>
          </a:prstGeom>
          <a:noFill/>
        </p:spPr>
        <p:txBody>
          <a:bodyPr wrap="square" rtlCol="0">
            <a:spAutoFit/>
          </a:bodyPr>
          <a:lstStyle/>
          <a:p>
            <a:r>
              <a:rPr lang="en-US" b="1" dirty="0" smtClean="0">
                <a:solidFill>
                  <a:schemeClr val="tx2">
                    <a:lumMod val="90000"/>
                  </a:schemeClr>
                </a:solidFill>
              </a:rPr>
              <a:t>Be aware of how precious “off duty” time is to most people…and withhold judgment when they aren’t able to come in to work a last minute shift.</a:t>
            </a:r>
            <a:endParaRPr lang="en-US" b="1" dirty="0">
              <a:solidFill>
                <a:schemeClr val="tx2">
                  <a:lumMod val="90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One-income households</a:t>
            </a:r>
            <a:endParaRPr lang="en-US" dirty="0"/>
          </a:p>
        </p:txBody>
      </p:sp>
      <p:sp>
        <p:nvSpPr>
          <p:cNvPr id="3" name="Content Placeholder 2"/>
          <p:cNvSpPr>
            <a:spLocks noGrp="1"/>
          </p:cNvSpPr>
          <p:nvPr>
            <p:ph idx="1"/>
          </p:nvPr>
        </p:nvSpPr>
        <p:spPr/>
        <p:txBody>
          <a:bodyPr>
            <a:noAutofit/>
          </a:bodyPr>
          <a:lstStyle/>
          <a:p>
            <a:r>
              <a:rPr lang="en-US" sz="2800" dirty="0" smtClean="0"/>
              <a:t>Money may be an issue</a:t>
            </a:r>
          </a:p>
          <a:p>
            <a:pPr lvl="1"/>
            <a:r>
              <a:rPr lang="en-US" dirty="0" smtClean="0"/>
              <a:t>Especially those starting out in the NWS</a:t>
            </a:r>
          </a:p>
          <a:p>
            <a:pPr lvl="1"/>
            <a:r>
              <a:rPr lang="en-US" dirty="0" smtClean="0"/>
              <a:t>May feel pressure to work overtime</a:t>
            </a:r>
          </a:p>
          <a:p>
            <a:r>
              <a:rPr lang="en-US" sz="2800" dirty="0" smtClean="0"/>
              <a:t>Spouse may not be supportive or understanding</a:t>
            </a:r>
          </a:p>
          <a:p>
            <a:pPr lvl="1"/>
            <a:r>
              <a:rPr lang="en-US" dirty="0" smtClean="0"/>
              <a:t>Especially when it comes to shift work</a:t>
            </a:r>
          </a:p>
          <a:p>
            <a:pPr lvl="1"/>
            <a:r>
              <a:rPr lang="en-US" dirty="0" smtClean="0"/>
              <a:t>Difficult to even have a part time job around shifts</a:t>
            </a:r>
          </a:p>
          <a:p>
            <a:r>
              <a:rPr lang="en-US" sz="2800" dirty="0" smtClean="0"/>
              <a:t>Many one-income households involve the wife as sole-breadwinner</a:t>
            </a:r>
          </a:p>
          <a:p>
            <a:pPr lvl="1"/>
            <a:r>
              <a:rPr lang="en-US" dirty="0" smtClean="0"/>
              <a:t>Shift in dynamics</a:t>
            </a:r>
          </a:p>
        </p:txBody>
      </p:sp>
      <p:pic>
        <p:nvPicPr>
          <p:cNvPr id="12290" name="Picture 2" descr="C:\Documents and Settings\jennifer.mcnatt\Local Settings\Temporary Internet Files\Content.IE5\WP8ZKXE3\MCj04419380000[1].wmf"/>
          <p:cNvPicPr>
            <a:picLocks noChangeAspect="1" noChangeArrowheads="1"/>
          </p:cNvPicPr>
          <p:nvPr/>
        </p:nvPicPr>
        <p:blipFill>
          <a:blip r:embed="rId3" cstate="print"/>
          <a:srcRect/>
          <a:stretch>
            <a:fillRect/>
          </a:stretch>
        </p:blipFill>
        <p:spPr bwMode="auto">
          <a:xfrm>
            <a:off x="6490855" y="4876800"/>
            <a:ext cx="1482725" cy="178435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a:xfrm>
            <a:off x="304800" y="1143000"/>
            <a:ext cx="8229600" cy="4953000"/>
          </a:xfrm>
        </p:spPr>
        <p:txBody>
          <a:bodyPr>
            <a:normAutofit/>
          </a:bodyPr>
          <a:lstStyle/>
          <a:p>
            <a:r>
              <a:rPr lang="en-US" dirty="0" smtClean="0"/>
              <a:t>Hold office outings that don’t involve a large cost to everyone</a:t>
            </a:r>
          </a:p>
          <a:p>
            <a:r>
              <a:rPr lang="en-US" dirty="0" smtClean="0"/>
              <a:t>Understand that last minute schedule            changes can be hard for the spouse                      at home</a:t>
            </a:r>
          </a:p>
          <a:p>
            <a:r>
              <a:rPr lang="en-US" dirty="0" smtClean="0"/>
              <a:t>Invite spouses in for brown bag                   seminars on shift work challenges,                   goal planning, etc.</a:t>
            </a:r>
          </a:p>
          <a:p>
            <a:r>
              <a:rPr lang="en-US" dirty="0" smtClean="0"/>
              <a:t>Understand that there may be extra challenges involved when the spouse stays home</a:t>
            </a:r>
          </a:p>
        </p:txBody>
      </p:sp>
      <p:pic>
        <p:nvPicPr>
          <p:cNvPr id="19458" name="Picture 2" descr="\\ama-s-nas\users\jose.garcia\My Documents\MyFiles\WPDOCS\DIVER\Presentation Team\Slide45.jpg"/>
          <p:cNvPicPr>
            <a:picLocks noChangeAspect="1" noChangeArrowheads="1"/>
          </p:cNvPicPr>
          <p:nvPr/>
        </p:nvPicPr>
        <p:blipFill>
          <a:blip r:embed="rId3" cstate="print"/>
          <a:srcRect/>
          <a:stretch>
            <a:fillRect/>
          </a:stretch>
        </p:blipFill>
        <p:spPr bwMode="auto">
          <a:xfrm>
            <a:off x="6934199" y="1676400"/>
            <a:ext cx="2025929"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Two-income households</a:t>
            </a:r>
            <a:endParaRPr lang="en-US" dirty="0"/>
          </a:p>
        </p:txBody>
      </p:sp>
      <p:sp>
        <p:nvSpPr>
          <p:cNvPr id="3" name="Content Placeholder 2"/>
          <p:cNvSpPr>
            <a:spLocks noGrp="1"/>
          </p:cNvSpPr>
          <p:nvPr>
            <p:ph idx="1"/>
          </p:nvPr>
        </p:nvSpPr>
        <p:spPr>
          <a:xfrm>
            <a:off x="457200" y="914400"/>
            <a:ext cx="8229600" cy="4952999"/>
          </a:xfrm>
        </p:spPr>
        <p:txBody>
          <a:bodyPr>
            <a:normAutofit fontScale="92500"/>
          </a:bodyPr>
          <a:lstStyle/>
          <a:p>
            <a:r>
              <a:rPr lang="en-US" dirty="0" smtClean="0"/>
              <a:t>Childcare for very irregular hours!</a:t>
            </a:r>
          </a:p>
          <a:p>
            <a:r>
              <a:rPr lang="en-US" dirty="0" smtClean="0"/>
              <a:t>Shift work x 2 = limited time as a family</a:t>
            </a:r>
          </a:p>
          <a:p>
            <a:r>
              <a:rPr lang="en-US" dirty="0" smtClean="0"/>
              <a:t>Finding work in the same town may be difficult</a:t>
            </a:r>
          </a:p>
          <a:p>
            <a:pPr lvl="1"/>
            <a:r>
              <a:rPr lang="en-US" dirty="0" smtClean="0"/>
              <a:t>Many people end up living apart or commuting long distances</a:t>
            </a:r>
          </a:p>
          <a:p>
            <a:pPr lvl="1"/>
            <a:r>
              <a:rPr lang="en-US" dirty="0" smtClean="0"/>
              <a:t>Option to move for promotions may not be feasible</a:t>
            </a:r>
          </a:p>
          <a:p>
            <a:r>
              <a:rPr lang="en-US" dirty="0" smtClean="0"/>
              <a:t>One person may have to give up sleep to watch the kids while the other person works</a:t>
            </a:r>
          </a:p>
          <a:p>
            <a:pPr lvl="1"/>
            <a:r>
              <a:rPr lang="en-US" dirty="0" smtClean="0"/>
              <a:t>What if one person is late coming home?</a:t>
            </a:r>
          </a:p>
          <a:p>
            <a:r>
              <a:rPr lang="en-US" dirty="0" smtClean="0"/>
              <a:t>Spouse may not have sick leave to use for when the kids are sick</a:t>
            </a:r>
            <a:endParaRPr lang="en-US" dirty="0"/>
          </a:p>
        </p:txBody>
      </p:sp>
      <p:pic>
        <p:nvPicPr>
          <p:cNvPr id="14338" name="Picture 2" descr="C:\Documents and Settings\jennifer.mcnatt\Local Settings\Temporary Internet Files\Content.IE5\EXY3UTAD\MCj03655780000[1].wmf"/>
          <p:cNvPicPr>
            <a:picLocks noChangeAspect="1" noChangeArrowheads="1"/>
          </p:cNvPicPr>
          <p:nvPr/>
        </p:nvPicPr>
        <p:blipFill>
          <a:blip r:embed="rId3" cstate="print"/>
          <a:srcRect/>
          <a:stretch>
            <a:fillRect/>
          </a:stretch>
        </p:blipFill>
        <p:spPr bwMode="auto">
          <a:xfrm>
            <a:off x="7467600" y="533400"/>
            <a:ext cx="1143000" cy="1144714"/>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NWS-couples</a:t>
            </a:r>
            <a:endParaRPr lang="en-US" dirty="0"/>
          </a:p>
        </p:txBody>
      </p:sp>
      <p:sp>
        <p:nvSpPr>
          <p:cNvPr id="3" name="Content Placeholder 2"/>
          <p:cNvSpPr>
            <a:spLocks noGrp="1"/>
          </p:cNvSpPr>
          <p:nvPr>
            <p:ph idx="1"/>
          </p:nvPr>
        </p:nvSpPr>
        <p:spPr/>
        <p:txBody>
          <a:bodyPr/>
          <a:lstStyle/>
          <a:p>
            <a:r>
              <a:rPr lang="en-US" dirty="0" smtClean="0"/>
              <a:t>May always be on opposite shifts!</a:t>
            </a:r>
          </a:p>
          <a:p>
            <a:r>
              <a:rPr lang="en-US" dirty="0" smtClean="0"/>
              <a:t>One person may have to take a downgrade to be in the same location</a:t>
            </a:r>
          </a:p>
          <a:p>
            <a:pPr lvl="1"/>
            <a:r>
              <a:rPr lang="en-US" dirty="0" smtClean="0"/>
              <a:t>Can still contribute to the office in other ways</a:t>
            </a:r>
            <a:endParaRPr lang="en-US" dirty="0"/>
          </a:p>
        </p:txBody>
      </p:sp>
      <p:pic>
        <p:nvPicPr>
          <p:cNvPr id="15362" name="Picture 2" descr="C:\Documents and Settings\jennifer.mcnatt\Local Settings\Temporary Internet Files\Content.IE5\QH2HMTCP\MCj00904280000[1].wmf"/>
          <p:cNvPicPr>
            <a:picLocks noChangeAspect="1" noChangeArrowheads="1"/>
          </p:cNvPicPr>
          <p:nvPr/>
        </p:nvPicPr>
        <p:blipFill>
          <a:blip r:embed="rId3" cstate="print"/>
          <a:srcRect/>
          <a:stretch>
            <a:fillRect/>
          </a:stretch>
        </p:blipFill>
        <p:spPr bwMode="auto">
          <a:xfrm>
            <a:off x="3276600" y="3810000"/>
            <a:ext cx="2819400" cy="2765651"/>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230188"/>
            <a:ext cx="8763000" cy="664797"/>
          </a:xfrm>
        </p:spPr>
        <p:txBody>
          <a:bodyPr/>
          <a:lstStyle/>
          <a:p>
            <a:pPr algn="ctr"/>
            <a:r>
              <a:rPr lang="en-US" b="1" dirty="0" smtClean="0"/>
              <a:t>Intended Audience &amp; Customers</a:t>
            </a:r>
            <a:endParaRPr lang="en-US" dirty="0" smtClean="0"/>
          </a:p>
        </p:txBody>
      </p:sp>
      <p:pic>
        <p:nvPicPr>
          <p:cNvPr id="2052" name="Picture 4" descr="Laurie Chris Carolyn Gina.JPG"/>
          <p:cNvPicPr>
            <a:picLocks noChangeAspect="1"/>
          </p:cNvPicPr>
          <p:nvPr/>
        </p:nvPicPr>
        <p:blipFill>
          <a:blip r:embed="rId3" cstate="print"/>
          <a:srcRect l="6000" r="17999"/>
          <a:stretch>
            <a:fillRect/>
          </a:stretch>
        </p:blipFill>
        <p:spPr bwMode="auto">
          <a:xfrm>
            <a:off x="414337" y="1752600"/>
            <a:ext cx="3395663" cy="3350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itle 2"/>
          <p:cNvSpPr txBox="1">
            <a:spLocks/>
          </p:cNvSpPr>
          <p:nvPr/>
        </p:nvSpPr>
        <p:spPr bwMode="auto">
          <a:xfrm>
            <a:off x="3962400" y="1447800"/>
            <a:ext cx="5715000" cy="441960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fontScale="92500" lnSpcReduction="10000"/>
          </a:bodyPr>
          <a:lstStyle/>
          <a:p>
            <a:pPr marL="396875" lvl="0" indent="-396875" defTabSz="912813" eaLnBrk="0" hangingPunct="0">
              <a:lnSpc>
                <a:spcPct val="90000"/>
              </a:lnSpc>
              <a:spcBef>
                <a:spcPct val="20000"/>
              </a:spcBef>
              <a:buBlip>
                <a:blip r:embed="rId4"/>
              </a:buBlip>
              <a:defRPr/>
            </a:pPr>
            <a:r>
              <a:rPr lang="en-US" sz="3200" dirty="0" smtClean="0"/>
              <a:t>All NWS employees </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Management</a:t>
            </a:r>
          </a:p>
          <a:p>
            <a:pPr marL="854075" lvl="1" indent="-396875" defTabSz="912813" eaLnBrk="0" hangingPunct="0">
              <a:lnSpc>
                <a:spcPct val="90000"/>
              </a:lnSpc>
              <a:spcBef>
                <a:spcPct val="20000"/>
              </a:spcBef>
              <a:buBlip>
                <a:blip r:embed="rId4"/>
              </a:buBlip>
              <a:defRPr/>
            </a:pPr>
            <a:r>
              <a:rPr lang="en-US" sz="2400" dirty="0" smtClean="0"/>
              <a:t>Forecasters</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Administrative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p>
          <a:p>
            <a:pPr marL="854075" lvl="1" indent="-396875" defTabSz="912813" eaLnBrk="0" hangingPunct="0">
              <a:lnSpc>
                <a:spcPct val="90000"/>
              </a:lnSpc>
              <a:spcBef>
                <a:spcPct val="20000"/>
              </a:spcBef>
              <a:buBlip>
                <a:blip r:embed="rId4"/>
              </a:buBlip>
              <a:defRPr/>
            </a:pPr>
            <a:r>
              <a:rPr lang="en-US" sz="2400" baseline="0" dirty="0" smtClean="0"/>
              <a:t>Technicians</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noProof="0" dirty="0" smtClean="0">
                <a:ln>
                  <a:noFill/>
                </a:ln>
                <a:solidFill>
                  <a:schemeClr val="tx1"/>
                </a:solidFill>
                <a:effectLst/>
                <a:uLnTx/>
                <a:uFillTx/>
                <a:latin typeface="+mn-lt"/>
                <a:ea typeface="+mn-ea"/>
                <a:cs typeface="+mn-cs"/>
              </a:rPr>
              <a:t>Researchers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Students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lang="en-US" sz="3200" dirty="0" smtClean="0"/>
              <a:t>Contractors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Volunteers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lang="en-US" sz="3200" dirty="0" smtClean="0"/>
              <a:t>The communities, partners</a:t>
            </a:r>
          </a:p>
          <a:p>
            <a:pPr marL="396875" marR="0" lvl="0" indent="-396875" algn="l" defTabSz="912813" rtl="0" eaLnBrk="0" fontAlgn="auto" latinLnBrk="0" hangingPunct="0">
              <a:lnSpc>
                <a:spcPct val="90000"/>
              </a:lnSpc>
              <a:spcBef>
                <a:spcPct val="20000"/>
              </a:spcBef>
              <a:spcAft>
                <a:spcPts val="0"/>
              </a:spcAft>
              <a:buClrTx/>
              <a:buSzTx/>
              <a:tabLst/>
              <a:defRPr/>
            </a:pPr>
            <a:r>
              <a:rPr lang="en-US" sz="3200" dirty="0" smtClean="0"/>
              <a:t>     and customers that we serve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a:xfrm>
            <a:off x="457200" y="1600200"/>
            <a:ext cx="8229600" cy="4724399"/>
          </a:xfrm>
        </p:spPr>
        <p:txBody>
          <a:bodyPr>
            <a:normAutofit/>
          </a:bodyPr>
          <a:lstStyle/>
          <a:p>
            <a:r>
              <a:rPr lang="en-US" dirty="0" smtClean="0"/>
              <a:t>Numerous women feel pressured to quit working because external pressures are too great</a:t>
            </a:r>
          </a:p>
          <a:p>
            <a:pPr lvl="1"/>
            <a:r>
              <a:rPr lang="en-US" dirty="0" smtClean="0"/>
              <a:t>Women are a valuable part of the work force</a:t>
            </a:r>
          </a:p>
          <a:p>
            <a:pPr lvl="2"/>
            <a:r>
              <a:rPr lang="en-US" dirty="0" smtClean="0"/>
              <a:t>Be supportive of their choice to work!!</a:t>
            </a:r>
          </a:p>
          <a:p>
            <a:r>
              <a:rPr lang="en-US" dirty="0" smtClean="0"/>
              <a:t>Understand the need for advance planning to juggle two schedules</a:t>
            </a:r>
          </a:p>
          <a:p>
            <a:pPr lvl="1"/>
            <a:r>
              <a:rPr lang="en-US" dirty="0" smtClean="0"/>
              <a:t>Last minute changes can be difficult!</a:t>
            </a:r>
            <a:endParaRPr lang="en-US" dirty="0"/>
          </a:p>
        </p:txBody>
      </p:sp>
      <p:pic>
        <p:nvPicPr>
          <p:cNvPr id="16388" name="Picture 4" descr="C:\Documents and Settings\jennifer.mcnatt\Local Settings\Temporary Internet Files\Content.IE5\WP8ZKXE3\MCj02870300000[1].wmf"/>
          <p:cNvPicPr>
            <a:picLocks noChangeAspect="1" noChangeArrowheads="1"/>
          </p:cNvPicPr>
          <p:nvPr/>
        </p:nvPicPr>
        <p:blipFill>
          <a:blip r:embed="rId3" cstate="print"/>
          <a:srcRect/>
          <a:stretch>
            <a:fillRect/>
          </a:stretch>
        </p:blipFill>
        <p:spPr bwMode="auto">
          <a:xfrm>
            <a:off x="7162800" y="4191000"/>
            <a:ext cx="1765426" cy="2433873"/>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for Aging Parents </a:t>
            </a:r>
            <a:endParaRPr lang="en-US" dirty="0"/>
          </a:p>
        </p:txBody>
      </p:sp>
      <p:sp>
        <p:nvSpPr>
          <p:cNvPr id="3" name="Content Placeholder 2"/>
          <p:cNvSpPr>
            <a:spLocks noGrp="1"/>
          </p:cNvSpPr>
          <p:nvPr>
            <p:ph idx="1"/>
          </p:nvPr>
        </p:nvSpPr>
        <p:spPr>
          <a:xfrm>
            <a:off x="457200" y="1676400"/>
            <a:ext cx="8229600" cy="4419599"/>
          </a:xfrm>
        </p:spPr>
        <p:txBody>
          <a:bodyPr>
            <a:normAutofit/>
          </a:bodyPr>
          <a:lstStyle/>
          <a:p>
            <a:r>
              <a:rPr lang="en-US" dirty="0" smtClean="0"/>
              <a:t>AARP estimates there are                                   30-38 million adult caregivers                                in America</a:t>
            </a:r>
          </a:p>
          <a:p>
            <a:r>
              <a:rPr lang="en-US" dirty="0" smtClean="0"/>
              <a:t>A move to a location with an adequate care facility may be a priority</a:t>
            </a:r>
          </a:p>
          <a:p>
            <a:r>
              <a:rPr lang="en-US" dirty="0" smtClean="0"/>
              <a:t>Dr. appointments on scheduled days off</a:t>
            </a:r>
          </a:p>
          <a:p>
            <a:pPr lvl="1"/>
            <a:r>
              <a:rPr lang="en-US" dirty="0" smtClean="0"/>
              <a:t>Difficult to come in at the last minute; work overtime</a:t>
            </a:r>
            <a:endParaRPr lang="en-US" dirty="0"/>
          </a:p>
        </p:txBody>
      </p:sp>
      <p:pic>
        <p:nvPicPr>
          <p:cNvPr id="20482" name="Picture 2" descr="\\ama-s-nas\users\jose.garcia\My Documents\MyFiles\WPDOCS\DIVER\Presentation Team\Slide49.jpg"/>
          <p:cNvPicPr>
            <a:picLocks noChangeAspect="1" noChangeArrowheads="1"/>
          </p:cNvPicPr>
          <p:nvPr/>
        </p:nvPicPr>
        <p:blipFill>
          <a:blip r:embed="rId3" cstate="print"/>
          <a:srcRect/>
          <a:stretch>
            <a:fillRect/>
          </a:stretch>
        </p:blipFill>
        <p:spPr bwMode="auto">
          <a:xfrm>
            <a:off x="6172200" y="228600"/>
            <a:ext cx="2590800" cy="2577821"/>
          </a:xfrm>
          <a:prstGeom prst="roundRect">
            <a:avLst>
              <a:gd name="adj" fmla="val 10005"/>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1329595"/>
          </a:xfrm>
        </p:spPr>
        <p:txBody>
          <a:bodyPr/>
          <a:lstStyle/>
          <a:p>
            <a:r>
              <a:rPr lang="en-US" dirty="0" smtClean="0"/>
              <a:t>Grandparents Caring for Grandchildren </a:t>
            </a:r>
            <a:endParaRPr lang="en-US" dirty="0"/>
          </a:p>
        </p:txBody>
      </p:sp>
      <p:sp>
        <p:nvSpPr>
          <p:cNvPr id="3" name="Content Placeholder 2"/>
          <p:cNvSpPr>
            <a:spLocks noGrp="1"/>
          </p:cNvSpPr>
          <p:nvPr>
            <p:ph idx="1"/>
          </p:nvPr>
        </p:nvSpPr>
        <p:spPr>
          <a:xfrm>
            <a:off x="457200" y="1676400"/>
            <a:ext cx="8229600" cy="4419599"/>
          </a:xfrm>
        </p:spPr>
        <p:txBody>
          <a:bodyPr>
            <a:normAutofit/>
          </a:bodyPr>
          <a:lstStyle/>
          <a:p>
            <a:r>
              <a:rPr lang="en-US" dirty="0" smtClean="0"/>
              <a:t>More than 9 percent of children in the U.S. now live with their grandparents, which is an increase of more than 44 percent during the past 20 years. </a:t>
            </a:r>
          </a:p>
          <a:p>
            <a:r>
              <a:rPr lang="en-US" dirty="0" smtClean="0"/>
              <a:t>Grandparents have assumed responsibility for reasons such as substance abuse by the parents, teen pregnancy or divorce. </a:t>
            </a:r>
          </a:p>
          <a:p>
            <a:r>
              <a:rPr lang="en-US" dirty="0" smtClean="0"/>
              <a:t>Stress on grandparents to deal with children’s problems as well as care for grandchildren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477000" y="152400"/>
            <a:ext cx="2247900" cy="1486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office can help everyone…</a:t>
            </a:r>
            <a:endParaRPr lang="en-US" dirty="0"/>
          </a:p>
        </p:txBody>
      </p:sp>
      <p:sp>
        <p:nvSpPr>
          <p:cNvPr id="3" name="Content Placeholder 2"/>
          <p:cNvSpPr>
            <a:spLocks noGrp="1"/>
          </p:cNvSpPr>
          <p:nvPr>
            <p:ph idx="1"/>
          </p:nvPr>
        </p:nvSpPr>
        <p:spPr>
          <a:xfrm>
            <a:off x="457200" y="990600"/>
            <a:ext cx="8229600" cy="4952999"/>
          </a:xfrm>
        </p:spPr>
        <p:txBody>
          <a:bodyPr>
            <a:normAutofit fontScale="92500" lnSpcReduction="20000"/>
          </a:bodyPr>
          <a:lstStyle/>
          <a:p>
            <a:r>
              <a:rPr lang="en-US" dirty="0" smtClean="0"/>
              <a:t>Create a family-friendly environment</a:t>
            </a:r>
          </a:p>
          <a:p>
            <a:pPr lvl="1"/>
            <a:r>
              <a:rPr lang="en-US" dirty="0" smtClean="0"/>
              <a:t>Allow for shift-swapping (within the rules) when possible to accommodate people’s “life” schedules</a:t>
            </a:r>
          </a:p>
          <a:p>
            <a:pPr lvl="1"/>
            <a:r>
              <a:rPr lang="en-US" dirty="0" smtClean="0"/>
              <a:t>Be supportive of each other!  Try to put yourself in other people’s shoes and try not to be critical</a:t>
            </a:r>
          </a:p>
          <a:p>
            <a:pPr lvl="2"/>
            <a:r>
              <a:rPr lang="en-US" dirty="0" smtClean="0"/>
              <a:t>Definitely don’t be openly critical in front of co-workers</a:t>
            </a:r>
          </a:p>
          <a:p>
            <a:r>
              <a:rPr lang="en-US" dirty="0" smtClean="0"/>
              <a:t>Make sure focal points have alternates to take conference calls, etc.</a:t>
            </a:r>
          </a:p>
          <a:p>
            <a:pPr lvl="1"/>
            <a:r>
              <a:rPr lang="en-US" dirty="0" smtClean="0"/>
              <a:t>Not having to get up during mid shifts or come in on days off</a:t>
            </a:r>
          </a:p>
          <a:p>
            <a:r>
              <a:rPr lang="en-US" dirty="0" smtClean="0"/>
              <a:t>Encourage exercise – find a treadmill, exercise bike for storage room?</a:t>
            </a:r>
          </a:p>
          <a:p>
            <a:r>
              <a:rPr lang="en-US" dirty="0" smtClean="0"/>
              <a:t>We don’t all need similar backgrounds/family</a:t>
            </a:r>
            <a:r>
              <a:rPr lang="en-US" baseline="0" dirty="0" smtClean="0"/>
              <a:t> </a:t>
            </a:r>
            <a:r>
              <a:rPr lang="en-US" dirty="0" smtClean="0"/>
              <a:t>lives in order to provide support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91400" cy="1143000"/>
          </a:xfrm>
        </p:spPr>
        <p:txBody>
          <a:bodyPr>
            <a:normAutofit fontScale="90000"/>
          </a:bodyPr>
          <a:lstStyle/>
          <a:p>
            <a:r>
              <a:rPr lang="en-US" dirty="0" smtClean="0"/>
              <a:t>Common theme = understanding!</a:t>
            </a:r>
            <a:endParaRPr lang="en-US" dirty="0"/>
          </a:p>
        </p:txBody>
      </p:sp>
      <p:sp>
        <p:nvSpPr>
          <p:cNvPr id="3" name="Content Placeholder 2"/>
          <p:cNvSpPr>
            <a:spLocks noGrp="1"/>
          </p:cNvSpPr>
          <p:nvPr>
            <p:ph idx="1"/>
          </p:nvPr>
        </p:nvSpPr>
        <p:spPr>
          <a:xfrm>
            <a:off x="228600" y="1143000"/>
            <a:ext cx="8229600" cy="4876799"/>
          </a:xfrm>
        </p:spPr>
        <p:txBody>
          <a:bodyPr>
            <a:normAutofit fontScale="92500" lnSpcReduction="10000"/>
          </a:bodyPr>
          <a:lstStyle/>
          <a:p>
            <a:r>
              <a:rPr lang="en-US" dirty="0" smtClean="0"/>
              <a:t>Your friends will always want to meet up on a Friday night that you have to work</a:t>
            </a:r>
          </a:p>
          <a:p>
            <a:r>
              <a:rPr lang="en-US" dirty="0" smtClean="0"/>
              <a:t>Your child will always get violently ill an hour before you come in for a midnight shift</a:t>
            </a:r>
          </a:p>
          <a:p>
            <a:r>
              <a:rPr lang="en-US" dirty="0" smtClean="0"/>
              <a:t>Your spouse will always have something planned on a day when severe weather is moving in </a:t>
            </a:r>
          </a:p>
          <a:p>
            <a:endParaRPr lang="en-US" dirty="0" smtClean="0"/>
          </a:p>
          <a:p>
            <a:pPr algn="ctr">
              <a:buNone/>
            </a:pPr>
            <a:r>
              <a:rPr lang="en-US" b="1" dirty="0" smtClean="0">
                <a:solidFill>
                  <a:srgbClr val="FFFF00"/>
                </a:solidFill>
              </a:rPr>
              <a:t>If we don’t understand these challenges our co-workers face, no one else will – let’s do our best to be understanding, show empathy towards others and be supportive!</a:t>
            </a:r>
            <a:endParaRPr lang="en-US"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77200" cy="665162"/>
          </a:xfrm>
        </p:spPr>
        <p:txBody>
          <a:bodyPr/>
          <a:lstStyle/>
          <a:p>
            <a:r>
              <a:rPr lang="en-US" dirty="0" smtClean="0"/>
              <a:t> Work Balance Exercise	</a:t>
            </a:r>
            <a:endParaRPr lang="en-US" dirty="0"/>
          </a:p>
        </p:txBody>
      </p:sp>
      <p:sp>
        <p:nvSpPr>
          <p:cNvPr id="3" name="Content Placeholder 2"/>
          <p:cNvSpPr>
            <a:spLocks noGrp="1"/>
          </p:cNvSpPr>
          <p:nvPr>
            <p:ph idx="1"/>
          </p:nvPr>
        </p:nvSpPr>
        <p:spPr>
          <a:xfrm>
            <a:off x="304800" y="1905000"/>
            <a:ext cx="8229600" cy="4267200"/>
          </a:xfrm>
        </p:spPr>
        <p:txBody>
          <a:bodyPr/>
          <a:lstStyle/>
          <a:p>
            <a:r>
              <a:rPr lang="en-US" dirty="0" smtClean="0"/>
              <a:t>Under the left hand column “work”, write your top three priorities that pertain to your professional life</a:t>
            </a:r>
          </a:p>
          <a:p>
            <a:r>
              <a:rPr lang="en-US" dirty="0" smtClean="0"/>
              <a:t>Under the right hand column “life”, write your top three priorities that pertain to your personal life</a:t>
            </a:r>
          </a:p>
          <a:p>
            <a:r>
              <a:rPr lang="en-US" dirty="0" smtClean="0"/>
              <a:t>On the bottom, rank these six priorities from most important (#1) to least important (#6)</a:t>
            </a:r>
            <a:endParaRPr lang="en-US" dirty="0"/>
          </a:p>
        </p:txBody>
      </p:sp>
      <p:pic>
        <p:nvPicPr>
          <p:cNvPr id="24578" name="Picture 2" descr="C:\Documents and Settings\jennifer.mcnatt\Local Settings\Temporary Internet Files\Content.IE5\QH2HMTCP\MPj04385850000[1].jpg"/>
          <p:cNvPicPr>
            <a:picLocks noChangeAspect="1" noChangeArrowheads="1"/>
          </p:cNvPicPr>
          <p:nvPr/>
        </p:nvPicPr>
        <p:blipFill>
          <a:blip r:embed="rId3" cstate="print"/>
          <a:srcRect/>
          <a:stretch>
            <a:fillRect/>
          </a:stretch>
        </p:blipFill>
        <p:spPr bwMode="auto">
          <a:xfrm>
            <a:off x="6324600" y="228600"/>
            <a:ext cx="2590800" cy="171979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Balance Exercise</a:t>
            </a:r>
            <a:endParaRPr lang="en-US" dirty="0"/>
          </a:p>
        </p:txBody>
      </p:sp>
      <p:sp>
        <p:nvSpPr>
          <p:cNvPr id="3" name="Content Placeholder 2"/>
          <p:cNvSpPr>
            <a:spLocks noGrp="1"/>
          </p:cNvSpPr>
          <p:nvPr>
            <p:ph idx="1"/>
          </p:nvPr>
        </p:nvSpPr>
        <p:spPr>
          <a:xfrm>
            <a:off x="381000" y="1600200"/>
            <a:ext cx="8077200" cy="2210862"/>
          </a:xfrm>
        </p:spPr>
        <p:txBody>
          <a:bodyPr/>
          <a:lstStyle/>
          <a:p>
            <a:r>
              <a:rPr lang="en-US" dirty="0" smtClean="0"/>
              <a:t>Over the next week or two, keep track of how much time you are devoting to these priorities.  Is it out of balance with how you have ranked them?</a:t>
            </a:r>
          </a:p>
          <a:p>
            <a:r>
              <a:rPr lang="en-US" dirty="0" smtClean="0"/>
              <a:t>If so, try to restore some balance by shifting your time to higher priorities</a:t>
            </a:r>
            <a:endParaRPr lang="en-US" dirty="0"/>
          </a:p>
        </p:txBody>
      </p:sp>
      <p:pic>
        <p:nvPicPr>
          <p:cNvPr id="23554" name="Picture 2" descr="C:\Documents and Settings\jennifer.mcnatt\Local Settings\Temporary Internet Files\Content.IE5\8X8V6TI1\MPj04447550000[1].jpg"/>
          <p:cNvPicPr>
            <a:picLocks noChangeAspect="1" noChangeArrowheads="1"/>
          </p:cNvPicPr>
          <p:nvPr/>
        </p:nvPicPr>
        <p:blipFill>
          <a:blip r:embed="rId3" cstate="print"/>
          <a:srcRect/>
          <a:stretch>
            <a:fillRect/>
          </a:stretch>
        </p:blipFill>
        <p:spPr bwMode="auto">
          <a:xfrm>
            <a:off x="5943600" y="4267200"/>
            <a:ext cx="170891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Stop sign MUTCD.svg"/>
          <p:cNvPicPr>
            <a:picLocks noChangeAspect="1" noChangeArrowheads="1"/>
          </p:cNvPicPr>
          <p:nvPr/>
        </p:nvPicPr>
        <p:blipFill>
          <a:blip r:embed="rId3" cstate="print"/>
          <a:srcRect/>
          <a:stretch>
            <a:fillRect/>
          </a:stretch>
        </p:blipFill>
        <p:spPr bwMode="auto">
          <a:xfrm>
            <a:off x="2743200" y="914400"/>
            <a:ext cx="35814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4" descr="http://upload.wikimedia.org/wikipedia/commons/9/9f/Arret.jpg"/>
          <p:cNvPicPr>
            <a:picLocks noChangeAspect="1" noChangeArrowheads="1"/>
          </p:cNvPicPr>
          <p:nvPr/>
        </p:nvPicPr>
        <p:blipFill>
          <a:blip r:embed="rId4" cstate="print"/>
          <a:srcRect l="19298" t="8276" r="17543" b="39310"/>
          <a:stretch>
            <a:fillRect/>
          </a:stretch>
        </p:blipFill>
        <p:spPr bwMode="auto">
          <a:xfrm>
            <a:off x="304800" y="0"/>
            <a:ext cx="1660525" cy="1752600"/>
          </a:xfrm>
          <a:prstGeom prst="rect">
            <a:avLst/>
          </a:prstGeom>
          <a:noFill/>
          <a:ln w="9525">
            <a:noFill/>
            <a:miter lim="800000"/>
            <a:headEnd/>
            <a:tailEnd/>
          </a:ln>
        </p:spPr>
      </p:pic>
      <p:pic>
        <p:nvPicPr>
          <p:cNvPr id="2052" name="Picture 6" descr="File:Stop sign China.svg"/>
          <p:cNvPicPr>
            <a:picLocks noChangeAspect="1" noChangeArrowheads="1"/>
          </p:cNvPicPr>
          <p:nvPr/>
        </p:nvPicPr>
        <p:blipFill>
          <a:blip r:embed="rId5" cstate="print"/>
          <a:srcRect/>
          <a:stretch>
            <a:fillRect/>
          </a:stretch>
        </p:blipFill>
        <p:spPr bwMode="auto">
          <a:xfrm>
            <a:off x="304800" y="2971800"/>
            <a:ext cx="1752600" cy="1752600"/>
          </a:xfrm>
          <a:prstGeom prst="rect">
            <a:avLst/>
          </a:prstGeom>
          <a:noFill/>
          <a:ln w="9525">
            <a:noFill/>
            <a:miter lim="800000"/>
            <a:headEnd/>
            <a:tailEnd/>
          </a:ln>
        </p:spPr>
      </p:pic>
      <p:sp>
        <p:nvSpPr>
          <p:cNvPr id="7" name="Rectangle 6"/>
          <p:cNvSpPr/>
          <p:nvPr/>
        </p:nvSpPr>
        <p:spPr>
          <a:xfrm>
            <a:off x="457200" y="4876800"/>
            <a:ext cx="1395333" cy="400110"/>
          </a:xfrm>
          <a:prstGeom prst="rect">
            <a:avLst/>
          </a:prstGeom>
          <a:noFill/>
        </p:spPr>
        <p:txBody>
          <a:bodyPr>
            <a:spAutoFit/>
          </a:bodyPr>
          <a:lstStyle/>
          <a:p>
            <a:pPr algn="ctr" fontAlgn="auto">
              <a:spcBef>
                <a:spcPts val="0"/>
              </a:spcBef>
              <a:spcAft>
                <a:spcPts val="0"/>
              </a:spcAft>
              <a:defRPr/>
            </a:pPr>
            <a:r>
              <a:rPr lang="en-US" sz="2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China</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4" name="Picture 8" descr="http://upload.wikimedia.org/wikipedia/commons/c/c9/Stop_sign.jpg"/>
          <p:cNvPicPr>
            <a:picLocks noChangeAspect="1" noChangeArrowheads="1"/>
          </p:cNvPicPr>
          <p:nvPr/>
        </p:nvPicPr>
        <p:blipFill>
          <a:blip r:embed="rId6" cstate="print"/>
          <a:srcRect l="8061" t="14998" r="8279" b="22137"/>
          <a:stretch>
            <a:fillRect/>
          </a:stretch>
        </p:blipFill>
        <p:spPr bwMode="auto">
          <a:xfrm>
            <a:off x="7234238" y="2670175"/>
            <a:ext cx="1757362" cy="1703388"/>
          </a:xfrm>
          <a:prstGeom prst="rect">
            <a:avLst/>
          </a:prstGeom>
          <a:noFill/>
          <a:ln w="9525">
            <a:noFill/>
            <a:miter lim="800000"/>
            <a:headEnd/>
            <a:tailEnd/>
          </a:ln>
        </p:spPr>
      </p:pic>
      <p:sp>
        <p:nvSpPr>
          <p:cNvPr id="9" name="Rectangle 8"/>
          <p:cNvSpPr/>
          <p:nvPr/>
        </p:nvSpPr>
        <p:spPr>
          <a:xfrm>
            <a:off x="7467600" y="4307400"/>
            <a:ext cx="1395333"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israel</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sp>
        <p:nvSpPr>
          <p:cNvPr id="10" name="Rectangle 9"/>
          <p:cNvSpPr/>
          <p:nvPr/>
        </p:nvSpPr>
        <p:spPr>
          <a:xfrm>
            <a:off x="304800" y="1752600"/>
            <a:ext cx="1600200" cy="707886"/>
          </a:xfrm>
          <a:prstGeom prst="rect">
            <a:avLst/>
          </a:prstGeom>
          <a:noFill/>
        </p:spPr>
        <p:txBody>
          <a:bodyPr>
            <a:spAutoFit/>
          </a:bodyPr>
          <a:lstStyle/>
          <a:p>
            <a:pPr algn="ctr" fontAlgn="auto">
              <a:spcBef>
                <a:spcPts val="0"/>
              </a:spcBef>
              <a:spcAft>
                <a:spcPts val="0"/>
              </a:spcAft>
              <a:defRPr/>
            </a:pPr>
            <a:r>
              <a:rPr lang="en-US" sz="2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Quebec: </a:t>
            </a: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french</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7" name="Picture 10" descr="http://upload.wikimedia.org/wikipedia/commons/3/32/Tomare.PNG"/>
          <p:cNvPicPr>
            <a:picLocks noChangeAspect="1" noChangeArrowheads="1"/>
          </p:cNvPicPr>
          <p:nvPr/>
        </p:nvPicPr>
        <p:blipFill>
          <a:blip r:embed="rId7" cstate="print"/>
          <a:srcRect/>
          <a:stretch>
            <a:fillRect/>
          </a:stretch>
        </p:blipFill>
        <p:spPr bwMode="auto">
          <a:xfrm>
            <a:off x="7010400" y="4724400"/>
            <a:ext cx="1936750" cy="1736725"/>
          </a:xfrm>
          <a:prstGeom prst="rect">
            <a:avLst/>
          </a:prstGeom>
          <a:noFill/>
          <a:ln w="9525">
            <a:noFill/>
            <a:miter lim="800000"/>
            <a:headEnd/>
            <a:tailEnd/>
          </a:ln>
        </p:spPr>
      </p:pic>
      <p:sp>
        <p:nvSpPr>
          <p:cNvPr id="12" name="Rectangle 11"/>
          <p:cNvSpPr/>
          <p:nvPr/>
        </p:nvSpPr>
        <p:spPr>
          <a:xfrm>
            <a:off x="7391400" y="6457890"/>
            <a:ext cx="1395333"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japan</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9" name="Picture 12" descr="http://upload.wikimedia.org/wikipedia/commons/7/78/ColombiaStopSign.JPG"/>
          <p:cNvPicPr>
            <a:picLocks noChangeAspect="1" noChangeArrowheads="1"/>
          </p:cNvPicPr>
          <p:nvPr/>
        </p:nvPicPr>
        <p:blipFill>
          <a:blip r:embed="rId8" cstate="print"/>
          <a:srcRect l="20724" t="8649" r="17097" b="26486"/>
          <a:stretch>
            <a:fillRect/>
          </a:stretch>
        </p:blipFill>
        <p:spPr bwMode="auto">
          <a:xfrm>
            <a:off x="7315200" y="0"/>
            <a:ext cx="1676400" cy="1752600"/>
          </a:xfrm>
          <a:prstGeom prst="rect">
            <a:avLst/>
          </a:prstGeom>
          <a:noFill/>
          <a:ln w="9525">
            <a:noFill/>
            <a:miter lim="800000"/>
            <a:headEnd/>
            <a:tailEnd/>
          </a:ln>
        </p:spPr>
      </p:pic>
      <p:sp>
        <p:nvSpPr>
          <p:cNvPr id="14" name="Rectangle 13"/>
          <p:cNvSpPr/>
          <p:nvPr/>
        </p:nvSpPr>
        <p:spPr>
          <a:xfrm>
            <a:off x="7315200" y="1676400"/>
            <a:ext cx="1600200" cy="707886"/>
          </a:xfrm>
          <a:prstGeom prst="rect">
            <a:avLst/>
          </a:prstGeom>
          <a:noFill/>
        </p:spPr>
        <p:txBody>
          <a:bodyPr>
            <a:spAutoFit/>
          </a:bodyPr>
          <a:lstStyle/>
          <a:p>
            <a:pPr algn="ctr" fontAlgn="auto">
              <a:spcBef>
                <a:spcPts val="0"/>
              </a:spcBef>
              <a:spcAft>
                <a:spcPts val="0"/>
              </a:spcAft>
              <a:defRPr/>
            </a:pPr>
            <a:r>
              <a:rPr lang="en-US" sz="2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Colombia: </a:t>
            </a: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spanish</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61" name="Picture 14" descr="http://upload.wikimedia.org/wikipedia/commons/6/6a/IqaluitStop.jpg"/>
          <p:cNvPicPr>
            <a:picLocks noChangeAspect="1" noChangeArrowheads="1"/>
          </p:cNvPicPr>
          <p:nvPr/>
        </p:nvPicPr>
        <p:blipFill>
          <a:blip r:embed="rId9" cstate="print"/>
          <a:srcRect l="20934" t="20119" r="21468" b="8725"/>
          <a:stretch>
            <a:fillRect/>
          </a:stretch>
        </p:blipFill>
        <p:spPr bwMode="auto">
          <a:xfrm>
            <a:off x="4038600" y="4724400"/>
            <a:ext cx="1674813" cy="1627188"/>
          </a:xfrm>
          <a:prstGeom prst="rect">
            <a:avLst/>
          </a:prstGeom>
          <a:noFill/>
          <a:ln w="9525">
            <a:noFill/>
            <a:miter lim="800000"/>
            <a:headEnd/>
            <a:tailEnd/>
          </a:ln>
        </p:spPr>
      </p:pic>
      <p:sp>
        <p:nvSpPr>
          <p:cNvPr id="16" name="Rectangle 15"/>
          <p:cNvSpPr/>
          <p:nvPr/>
        </p:nvSpPr>
        <p:spPr>
          <a:xfrm>
            <a:off x="3810000" y="6457890"/>
            <a:ext cx="1905000"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InuKtitut</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sp>
        <p:nvSpPr>
          <p:cNvPr id="17" name="Rectangle 16"/>
          <p:cNvSpPr/>
          <p:nvPr/>
        </p:nvSpPr>
        <p:spPr>
          <a:xfrm>
            <a:off x="304800" y="2286000"/>
            <a:ext cx="8839200" cy="1446550"/>
          </a:xfrm>
          <a:prstGeom prst="rect">
            <a:avLst/>
          </a:prstGeom>
          <a:solidFill>
            <a:schemeClr val="bg1">
              <a:lumMod val="95000"/>
            </a:schemeClr>
          </a:solidFill>
          <a:ln w="57150" cap="rnd">
            <a:solidFill>
              <a:schemeClr val="accent1"/>
            </a:solid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DISCUSSION TIME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Cold Within</a:t>
            </a:r>
            <a:endParaRPr lang="en-US" dirty="0"/>
          </a:p>
        </p:txBody>
      </p:sp>
      <p:sp>
        <p:nvSpPr>
          <p:cNvPr id="5" name="Text Placeholder 4"/>
          <p:cNvSpPr>
            <a:spLocks noGrp="1"/>
          </p:cNvSpPr>
          <p:nvPr>
            <p:ph type="body" sz="quarter" idx="10"/>
          </p:nvPr>
        </p:nvSpPr>
        <p:spPr>
          <a:xfrm>
            <a:off x="381000" y="1066800"/>
            <a:ext cx="8077200" cy="5318379"/>
          </a:xfrm>
        </p:spPr>
        <p:txBody>
          <a:bodyPr/>
          <a:lstStyle/>
          <a:p>
            <a:pPr algn="ctr">
              <a:buNone/>
            </a:pPr>
            <a:r>
              <a:rPr lang="en-US" sz="2400" dirty="0" smtClean="0"/>
              <a:t>    Six humans trapped by happenstance </a:t>
            </a:r>
            <a:br>
              <a:rPr lang="en-US" sz="2400" dirty="0" smtClean="0"/>
            </a:br>
            <a:r>
              <a:rPr lang="en-US" sz="2400" dirty="0" smtClean="0"/>
              <a:t>In bleak and bitter cold </a:t>
            </a:r>
            <a:br>
              <a:rPr lang="en-US" sz="2400" dirty="0" smtClean="0"/>
            </a:br>
            <a:r>
              <a:rPr lang="en-US" sz="2400" dirty="0" smtClean="0"/>
              <a:t>Each one possessed a stick of wood, </a:t>
            </a:r>
            <a:br>
              <a:rPr lang="en-US" sz="2400" dirty="0" smtClean="0"/>
            </a:br>
            <a:r>
              <a:rPr lang="en-US" sz="2400" dirty="0" smtClean="0"/>
              <a:t>Or so the story's told. </a:t>
            </a:r>
            <a:br>
              <a:rPr lang="en-US" sz="2400" dirty="0" smtClean="0"/>
            </a:br>
            <a:r>
              <a:rPr lang="en-US" sz="2400" dirty="0" smtClean="0"/>
              <a:t/>
            </a:r>
            <a:br>
              <a:rPr lang="en-US" sz="2400" dirty="0" smtClean="0"/>
            </a:br>
            <a:r>
              <a:rPr lang="en-US" sz="2400" dirty="0" smtClean="0"/>
              <a:t>Their dying fire in need of logs, </a:t>
            </a:r>
            <a:br>
              <a:rPr lang="en-US" sz="2400" dirty="0" smtClean="0"/>
            </a:br>
            <a:r>
              <a:rPr lang="en-US" sz="2400" dirty="0" smtClean="0"/>
              <a:t>The first woman held hers back, </a:t>
            </a:r>
            <a:br>
              <a:rPr lang="en-US" sz="2400" dirty="0" smtClean="0"/>
            </a:br>
            <a:r>
              <a:rPr lang="en-US" sz="2400" dirty="0" smtClean="0"/>
              <a:t>For on the faces 'round the fire, </a:t>
            </a:r>
            <a:br>
              <a:rPr lang="en-US" sz="2400" dirty="0" smtClean="0"/>
            </a:br>
            <a:r>
              <a:rPr lang="en-US" sz="2400" dirty="0" smtClean="0"/>
              <a:t>She noticed one was Black. </a:t>
            </a:r>
            <a:br>
              <a:rPr lang="en-US" sz="2400" dirty="0" smtClean="0"/>
            </a:br>
            <a:r>
              <a:rPr lang="en-US" sz="2400" dirty="0" smtClean="0"/>
              <a:t/>
            </a:r>
            <a:br>
              <a:rPr lang="en-US" sz="2400" dirty="0" smtClean="0"/>
            </a:br>
            <a:r>
              <a:rPr lang="en-US" sz="2400" dirty="0" smtClean="0"/>
              <a:t>The next man looking 'cross the way </a:t>
            </a:r>
            <a:br>
              <a:rPr lang="en-US" sz="2400" dirty="0" smtClean="0"/>
            </a:br>
            <a:r>
              <a:rPr lang="en-US" sz="2400" dirty="0" smtClean="0"/>
              <a:t>Saw one not of his church, </a:t>
            </a:r>
            <a:br>
              <a:rPr lang="en-US" sz="2400" dirty="0" smtClean="0"/>
            </a:br>
            <a:r>
              <a:rPr lang="en-US" sz="2400" dirty="0" smtClean="0"/>
              <a:t>And couldn't bring himself to give </a:t>
            </a:r>
            <a:br>
              <a:rPr lang="en-US" sz="2400" dirty="0" smtClean="0"/>
            </a:br>
            <a:r>
              <a:rPr lang="en-US" sz="2400" dirty="0" smtClean="0"/>
              <a:t>The fire his stick of birch. </a:t>
            </a:r>
            <a:br>
              <a:rPr lang="en-US" sz="2400" dirty="0" smtClean="0"/>
            </a:br>
            <a:r>
              <a:rPr lang="en-US" sz="2400" dirty="0" smtClean="0"/>
              <a:t/>
            </a:r>
            <a:br>
              <a:rPr lang="en-US" sz="2400" dirty="0" smtClean="0"/>
            </a:br>
            <a:endParaRPr lang="en-US" sz="24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Cold Within</a:t>
            </a:r>
            <a:endParaRPr lang="en-US" dirty="0"/>
          </a:p>
        </p:txBody>
      </p:sp>
      <p:sp>
        <p:nvSpPr>
          <p:cNvPr id="5" name="Text Placeholder 4"/>
          <p:cNvSpPr>
            <a:spLocks noGrp="1"/>
          </p:cNvSpPr>
          <p:nvPr>
            <p:ph type="body" sz="quarter" idx="10"/>
          </p:nvPr>
        </p:nvSpPr>
        <p:spPr>
          <a:xfrm>
            <a:off x="381000" y="1066800"/>
            <a:ext cx="8077200" cy="5318379"/>
          </a:xfrm>
        </p:spPr>
        <p:txBody>
          <a:bodyPr/>
          <a:lstStyle/>
          <a:p>
            <a:pPr algn="ctr">
              <a:buNone/>
            </a:pPr>
            <a:r>
              <a:rPr lang="en-US" sz="2400" dirty="0" smtClean="0"/>
              <a:t>The third one sat in tattered clothes </a:t>
            </a:r>
            <a:br>
              <a:rPr lang="en-US" sz="2400" dirty="0" smtClean="0"/>
            </a:br>
            <a:r>
              <a:rPr lang="en-US" sz="2400" dirty="0" smtClean="0"/>
              <a:t>He gave his coat a hitch, </a:t>
            </a:r>
            <a:br>
              <a:rPr lang="en-US" sz="2400" dirty="0" smtClean="0"/>
            </a:br>
            <a:r>
              <a:rPr lang="en-US" sz="2400" dirty="0" smtClean="0"/>
              <a:t>Why should his log be put to use </a:t>
            </a:r>
            <a:br>
              <a:rPr lang="en-US" sz="2400" dirty="0" smtClean="0"/>
            </a:br>
            <a:r>
              <a:rPr lang="en-US" sz="2400" dirty="0" smtClean="0"/>
              <a:t>To warm the idle rich? </a:t>
            </a:r>
            <a:br>
              <a:rPr lang="en-US" sz="2400" dirty="0" smtClean="0"/>
            </a:br>
            <a:r>
              <a:rPr lang="en-US" sz="2400" dirty="0" smtClean="0"/>
              <a:t/>
            </a:r>
            <a:br>
              <a:rPr lang="en-US" sz="2400" dirty="0" smtClean="0"/>
            </a:br>
            <a:r>
              <a:rPr lang="en-US" sz="2400" dirty="0" smtClean="0"/>
              <a:t>The rich man just sat back and thought </a:t>
            </a:r>
            <a:br>
              <a:rPr lang="en-US" sz="2400" dirty="0" smtClean="0"/>
            </a:br>
            <a:r>
              <a:rPr lang="en-US" sz="2400" dirty="0" smtClean="0"/>
              <a:t>Of the wealth he had in store, </a:t>
            </a:r>
            <a:br>
              <a:rPr lang="en-US" sz="2400" dirty="0" smtClean="0"/>
            </a:br>
            <a:r>
              <a:rPr lang="en-US" sz="2400" dirty="0" smtClean="0"/>
              <a:t>And how to keep what he had earned </a:t>
            </a:r>
            <a:br>
              <a:rPr lang="en-US" sz="2400" dirty="0" smtClean="0"/>
            </a:br>
            <a:r>
              <a:rPr lang="en-US" sz="2400" dirty="0" smtClean="0"/>
              <a:t>From the lazy, shiftless poor. </a:t>
            </a:r>
            <a:br>
              <a:rPr lang="en-US" sz="2400" dirty="0" smtClean="0"/>
            </a:br>
            <a:r>
              <a:rPr lang="en-US" sz="2400" dirty="0" smtClean="0"/>
              <a:t/>
            </a:r>
            <a:br>
              <a:rPr lang="en-US" sz="2400" dirty="0" smtClean="0"/>
            </a:br>
            <a:r>
              <a:rPr lang="en-US" sz="2400" dirty="0" smtClean="0"/>
              <a:t>The black man's face bespoke revenge </a:t>
            </a:r>
            <a:br>
              <a:rPr lang="en-US" sz="2400" dirty="0" smtClean="0"/>
            </a:br>
            <a:r>
              <a:rPr lang="en-US" sz="2400" dirty="0" smtClean="0"/>
              <a:t>As the fire passed from sight, </a:t>
            </a:r>
            <a:br>
              <a:rPr lang="en-US" sz="2400" dirty="0" smtClean="0"/>
            </a:br>
            <a:r>
              <a:rPr lang="en-US" sz="2400" dirty="0" smtClean="0"/>
              <a:t>For all he saw in his stick of wood </a:t>
            </a:r>
            <a:br>
              <a:rPr lang="en-US" sz="2400" dirty="0" smtClean="0"/>
            </a:br>
            <a:r>
              <a:rPr lang="en-US" sz="2400" dirty="0" smtClean="0"/>
              <a:t>Was a chance to spite the white. </a:t>
            </a:r>
            <a:br>
              <a:rPr lang="en-US" sz="2400" dirty="0" smtClean="0"/>
            </a:br>
            <a:r>
              <a:rPr lang="en-US" sz="2400" dirty="0" smtClean="0"/>
              <a:t/>
            </a:r>
            <a:br>
              <a:rPr lang="en-US" sz="2400" dirty="0" smtClean="0"/>
            </a:br>
            <a:endParaRPr lang="en-US"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077200" cy="2160591"/>
          </a:xfrm>
        </p:spPr>
        <p:txBody>
          <a:bodyPr/>
          <a:lstStyle/>
          <a:p>
            <a:pPr algn="ctr"/>
            <a:r>
              <a:rPr lang="en-US" dirty="0" smtClean="0"/>
              <a:t>Part 2 - </a:t>
            </a:r>
            <a:r>
              <a:rPr lang="en-US" smtClean="0"/>
              <a:t>How </a:t>
            </a:r>
            <a:r>
              <a:rPr lang="en-US" smtClean="0"/>
              <a:t>Do We Achieve </a:t>
            </a:r>
            <a:r>
              <a:rPr lang="en-US" dirty="0" smtClean="0"/>
              <a:t>a </a:t>
            </a:r>
            <a:br>
              <a:rPr lang="en-US" dirty="0" smtClean="0"/>
            </a:br>
            <a:r>
              <a:rPr lang="en-US" sz="6000" dirty="0" smtClean="0"/>
              <a:t>Diverse</a:t>
            </a:r>
            <a:br>
              <a:rPr lang="en-US" sz="6000" dirty="0" smtClean="0"/>
            </a:br>
            <a:r>
              <a:rPr lang="en-US" smtClean="0"/>
              <a:t> </a:t>
            </a:r>
            <a:r>
              <a:rPr lang="en-US" smtClean="0"/>
              <a:t>Workplace</a:t>
            </a:r>
            <a:r>
              <a:rPr lang="en-US" dirty="0" smtClean="0"/>
              <a:t>?</a:t>
            </a:r>
            <a:endParaRPr lang="en-US" dirty="0"/>
          </a:p>
        </p:txBody>
      </p:sp>
      <p:pic>
        <p:nvPicPr>
          <p:cNvPr id="15362" name="Picture 2" descr="\\ama-s-nas\users\jose.garcia\My Documents\MyFiles\WPDOCS\DIVER\Presentation Team\Slide31.jpg"/>
          <p:cNvPicPr>
            <a:picLocks noChangeAspect="1" noChangeArrowheads="1"/>
          </p:cNvPicPr>
          <p:nvPr/>
        </p:nvPicPr>
        <p:blipFill>
          <a:blip r:embed="rId3" cstate="print"/>
          <a:srcRect/>
          <a:stretch>
            <a:fillRect/>
          </a:stretch>
        </p:blipFill>
        <p:spPr bwMode="auto">
          <a:xfrm>
            <a:off x="381000" y="152400"/>
            <a:ext cx="3048001" cy="226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3" name="Picture 3" descr="\\ama-s-nas\users\jose.garcia\My Documents\MyFiles\WPDOCS\DIVER\Presentation Team\Slide31b.jpg"/>
          <p:cNvPicPr>
            <a:picLocks noChangeAspect="1" noChangeArrowheads="1"/>
          </p:cNvPicPr>
          <p:nvPr/>
        </p:nvPicPr>
        <p:blipFill>
          <a:blip r:embed="rId4" cstate="print"/>
          <a:srcRect/>
          <a:stretch>
            <a:fillRect/>
          </a:stretch>
        </p:blipFill>
        <p:spPr bwMode="auto">
          <a:xfrm>
            <a:off x="5334000" y="4876800"/>
            <a:ext cx="3462817"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Cold Within</a:t>
            </a:r>
            <a:endParaRPr lang="en-US" dirty="0"/>
          </a:p>
        </p:txBody>
      </p:sp>
      <p:sp>
        <p:nvSpPr>
          <p:cNvPr id="5" name="Text Placeholder 4"/>
          <p:cNvSpPr>
            <a:spLocks noGrp="1"/>
          </p:cNvSpPr>
          <p:nvPr>
            <p:ph type="body" sz="quarter" idx="10"/>
          </p:nvPr>
        </p:nvSpPr>
        <p:spPr>
          <a:xfrm>
            <a:off x="381000" y="1066800"/>
            <a:ext cx="8077200" cy="3988784"/>
          </a:xfrm>
        </p:spPr>
        <p:txBody>
          <a:bodyPr/>
          <a:lstStyle/>
          <a:p>
            <a:pPr algn="ctr">
              <a:buNone/>
            </a:pPr>
            <a:r>
              <a:rPr lang="en-US" sz="2400" dirty="0" smtClean="0"/>
              <a:t/>
            </a:r>
            <a:br>
              <a:rPr lang="en-US" sz="2400" dirty="0" smtClean="0"/>
            </a:br>
            <a:r>
              <a:rPr lang="en-US" sz="2400" dirty="0" smtClean="0"/>
              <a:t>And the last man of this forlorn group </a:t>
            </a:r>
            <a:br>
              <a:rPr lang="en-US" sz="2400" dirty="0" smtClean="0"/>
            </a:br>
            <a:r>
              <a:rPr lang="en-US" sz="2400" dirty="0" smtClean="0"/>
              <a:t>Did naught except for gain, </a:t>
            </a:r>
            <a:br>
              <a:rPr lang="en-US" sz="2400" dirty="0" smtClean="0"/>
            </a:br>
            <a:r>
              <a:rPr lang="en-US" sz="2400" dirty="0" smtClean="0"/>
              <a:t>Giving only to those who gave </a:t>
            </a:r>
            <a:br>
              <a:rPr lang="en-US" sz="2400" dirty="0" smtClean="0"/>
            </a:br>
            <a:r>
              <a:rPr lang="en-US" sz="2400" dirty="0" smtClean="0"/>
              <a:t>Was how he played the game. </a:t>
            </a:r>
            <a:br>
              <a:rPr lang="en-US" sz="2400" dirty="0" smtClean="0"/>
            </a:br>
            <a:r>
              <a:rPr lang="en-US" sz="2400" dirty="0" smtClean="0"/>
              <a:t/>
            </a:r>
            <a:br>
              <a:rPr lang="en-US" sz="2400" dirty="0" smtClean="0"/>
            </a:br>
            <a:r>
              <a:rPr lang="en-US" sz="2400" dirty="0" smtClean="0"/>
              <a:t>The logs held tight in death's still hands </a:t>
            </a:r>
            <a:br>
              <a:rPr lang="en-US" sz="2400" dirty="0" smtClean="0"/>
            </a:br>
            <a:r>
              <a:rPr lang="en-US" sz="2400" dirty="0" smtClean="0"/>
              <a:t>Was proof of human sin. </a:t>
            </a:r>
            <a:br>
              <a:rPr lang="en-US" sz="2400" dirty="0" smtClean="0"/>
            </a:br>
            <a:r>
              <a:rPr lang="en-US" sz="2400" dirty="0" smtClean="0"/>
              <a:t>They didn't die from the cold without, </a:t>
            </a:r>
            <a:br>
              <a:rPr lang="en-US" sz="2400" dirty="0" smtClean="0"/>
            </a:br>
            <a:r>
              <a:rPr lang="en-US" sz="2400" dirty="0" smtClean="0"/>
              <a:t>They died from the cold within. </a:t>
            </a:r>
            <a:br>
              <a:rPr lang="en-US" sz="2400" dirty="0" smtClean="0"/>
            </a:br>
            <a:r>
              <a:rPr lang="en-US" sz="2400" dirty="0" smtClean="0"/>
              <a:t/>
            </a:r>
            <a:br>
              <a:rPr lang="en-US" sz="2400" dirty="0" smtClean="0"/>
            </a:br>
            <a:r>
              <a:rPr lang="en-US" sz="2400" dirty="0" smtClean="0"/>
              <a:t>*- George Kirby*</a:t>
            </a:r>
            <a:endParaRPr lang="en-US" sz="2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1000" y="685800"/>
            <a:ext cx="8382000" cy="4038029"/>
          </a:xfrm>
        </p:spPr>
        <p:txBody>
          <a:bodyPr/>
          <a:lstStyle/>
          <a:p>
            <a:pPr>
              <a:defRPr/>
            </a:pPr>
            <a:r>
              <a:rPr lang="en-US" dirty="0" smtClean="0">
                <a:effectLst>
                  <a:outerShdw blurRad="38100" dist="38100" dir="2700000" algn="tl">
                    <a:srgbClr val="000000">
                      <a:alpha val="43137"/>
                    </a:srgbClr>
                  </a:outerShdw>
                </a:effectLst>
              </a:rPr>
              <a:t>Treat others as you want to be treated  </a:t>
            </a:r>
          </a:p>
          <a:p>
            <a:pPr>
              <a:defRPr/>
            </a:pPr>
            <a:r>
              <a:rPr lang="en-US" dirty="0" smtClean="0">
                <a:effectLst>
                  <a:outerShdw blurRad="38100" dist="38100" dir="2700000" algn="tl">
                    <a:srgbClr val="000000">
                      <a:alpha val="43137"/>
                    </a:srgbClr>
                  </a:outerShdw>
                </a:effectLst>
              </a:rPr>
              <a:t>Accept people as the individuals they are</a:t>
            </a:r>
          </a:p>
          <a:p>
            <a:pPr>
              <a:defRPr/>
            </a:pPr>
            <a:r>
              <a:rPr lang="en-US" dirty="0" smtClean="0">
                <a:effectLst>
                  <a:outerShdw blurRad="38100" dist="38100" dir="2700000" algn="tl">
                    <a:srgbClr val="000000">
                      <a:alpha val="43137"/>
                    </a:srgbClr>
                  </a:outerShdw>
                </a:effectLst>
              </a:rPr>
              <a:t>Focus on finding similarities and not differences in others</a:t>
            </a:r>
          </a:p>
          <a:p>
            <a:pPr>
              <a:defRPr/>
            </a:pPr>
            <a:r>
              <a:rPr lang="en-US" dirty="0" smtClean="0">
                <a:effectLst>
                  <a:outerShdw blurRad="38100" dist="38100" dir="2700000" algn="tl">
                    <a:srgbClr val="000000">
                      <a:alpha val="43137"/>
                    </a:srgbClr>
                  </a:outerShdw>
                </a:effectLst>
              </a:rPr>
              <a:t>Take responsibility for your actions</a:t>
            </a:r>
          </a:p>
          <a:p>
            <a:pPr>
              <a:defRPr/>
            </a:pPr>
            <a:r>
              <a:rPr lang="en-US" dirty="0" smtClean="0">
                <a:effectLst>
                  <a:outerShdw blurRad="38100" dist="38100" dir="2700000" algn="tl">
                    <a:srgbClr val="000000">
                      <a:alpha val="43137"/>
                    </a:srgbClr>
                  </a:outerShdw>
                </a:effectLst>
              </a:rPr>
              <a:t>Be sensitive </a:t>
            </a:r>
          </a:p>
          <a:p>
            <a:pPr>
              <a:defRPr/>
            </a:pPr>
            <a:r>
              <a:rPr lang="en-US" dirty="0" smtClean="0">
                <a:effectLst>
                  <a:outerShdw blurRad="38100" dist="38100" dir="2700000" algn="tl">
                    <a:srgbClr val="000000">
                      <a:alpha val="43137"/>
                    </a:srgbClr>
                  </a:outerShdw>
                </a:effectLst>
              </a:rPr>
              <a:t>Celebrate differences by promoting respect through inclusion and valuing others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81000" y="230188"/>
            <a:ext cx="8077200" cy="2659190"/>
          </a:xfrm>
        </p:spPr>
        <p:txBody>
          <a:bodyPr/>
          <a:lstStyle/>
          <a:p>
            <a:pPr eaLnBrk="1" hangingPunct="1">
              <a:defRPr/>
            </a:pPr>
            <a:r>
              <a:rPr dirty="0" smtClean="0"/>
              <a:t>When the NWS is unified, we will enjoy all that a diverse workforce has to offer</a:t>
            </a:r>
            <a:endParaRPr dirty="0" smtClean="0">
              <a:solidFill>
                <a:schemeClr val="tx2"/>
              </a:solidFill>
            </a:endParaRPr>
          </a:p>
        </p:txBody>
      </p:sp>
      <p:sp>
        <p:nvSpPr>
          <p:cNvPr id="3" name="Text Placeholder 2"/>
          <p:cNvSpPr>
            <a:spLocks noGrp="1"/>
          </p:cNvSpPr>
          <p:nvPr>
            <p:ph type="body" sz="quarter" idx="10"/>
          </p:nvPr>
        </p:nvSpPr>
        <p:spPr>
          <a:xfrm>
            <a:off x="381000" y="2667000"/>
            <a:ext cx="8077200" cy="2068259"/>
          </a:xfrm>
        </p:spPr>
        <p:txBody>
          <a:bodyPr/>
          <a:lstStyle/>
          <a:p>
            <a:pPr>
              <a:defRPr/>
            </a:pPr>
            <a:r>
              <a:rPr lang="en-US" dirty="0" smtClean="0">
                <a:effectLst>
                  <a:outerShdw blurRad="38100" dist="38100" dir="2700000" algn="tl">
                    <a:srgbClr val="000000">
                      <a:alpha val="43137"/>
                    </a:srgbClr>
                  </a:outerShdw>
                </a:effectLst>
              </a:rPr>
              <a:t>Happier, more vibrant workforce</a:t>
            </a:r>
          </a:p>
          <a:p>
            <a:pPr>
              <a:defRPr/>
            </a:pPr>
            <a:r>
              <a:rPr lang="en-US" dirty="0" smtClean="0">
                <a:effectLst>
                  <a:outerShdw blurRad="38100" dist="38100" dir="2700000" algn="tl">
                    <a:srgbClr val="000000">
                      <a:alpha val="43137"/>
                    </a:srgbClr>
                  </a:outerShdw>
                </a:effectLst>
              </a:rPr>
              <a:t>A workplace filled with trust and confidence </a:t>
            </a:r>
          </a:p>
          <a:p>
            <a:pPr>
              <a:defRPr/>
            </a:pPr>
            <a:r>
              <a:rPr lang="en-US" dirty="0" smtClean="0">
                <a:effectLst>
                  <a:outerShdw blurRad="38100" dist="38100" dir="2700000" algn="tl">
                    <a:srgbClr val="000000">
                      <a:alpha val="43137"/>
                    </a:srgbClr>
                  </a:outerShdw>
                </a:effectLst>
              </a:rPr>
              <a:t>Improved productivity</a:t>
            </a:r>
          </a:p>
          <a:p>
            <a:pPr>
              <a:defRPr/>
            </a:pPr>
            <a:r>
              <a:rPr lang="en-US" dirty="0" smtClean="0">
                <a:effectLst>
                  <a:outerShdw blurRad="38100" dist="38100" dir="2700000" algn="tl">
                    <a:srgbClr val="000000">
                      <a:alpha val="43137"/>
                    </a:srgbClr>
                  </a:outerShdw>
                </a:effectLst>
              </a:rPr>
              <a:t>Higher workforce retention</a:t>
            </a:r>
          </a:p>
        </p:txBody>
      </p:sp>
      <p:pic>
        <p:nvPicPr>
          <p:cNvPr id="4" name="Picture 4" descr="scan2"/>
          <p:cNvPicPr>
            <a:picLocks noChangeAspect="1" noChangeArrowheads="1"/>
          </p:cNvPicPr>
          <p:nvPr/>
        </p:nvPicPr>
        <p:blipFill>
          <a:blip r:embed="rId3" cstate="print"/>
          <a:srcRect/>
          <a:stretch>
            <a:fillRect/>
          </a:stretch>
        </p:blipFill>
        <p:spPr bwMode="auto">
          <a:xfrm>
            <a:off x="5410200" y="3886200"/>
            <a:ext cx="3429000" cy="27241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200401"/>
            <a:ext cx="8229600" cy="12953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Women, Men, Family and Work</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
          <p:cNvSpPr>
            <a:spLocks noGrp="1"/>
          </p:cNvSpPr>
          <p:nvPr>
            <p:ph type="title"/>
          </p:nvPr>
        </p:nvSpPr>
        <p:spPr>
          <a:xfrm>
            <a:off x="533400" y="2133600"/>
            <a:ext cx="8077200" cy="830997"/>
          </a:xfrm>
        </p:spPr>
        <p:txBody>
          <a:bodyPr/>
          <a:lstStyle/>
          <a:p>
            <a:pPr algn="ctr" eaLnBrk="1" hangingPunct="1">
              <a:defRPr/>
            </a:pPr>
            <a:r>
              <a:rPr sz="6000" dirty="0" smtClean="0"/>
              <a:t>Striking a Balance</a:t>
            </a:r>
            <a:endParaRPr sz="6000" dirty="0" smtClean="0">
              <a:solidFill>
                <a:schemeClr val="tx2"/>
              </a:solidFill>
            </a:endParaRPr>
          </a:p>
        </p:txBody>
      </p:sp>
      <p:pic>
        <p:nvPicPr>
          <p:cNvPr id="23555" name="Picture 3" descr="C:\Documents and Settings\jose.garcia\Local Settings\Temporary Internet Files\Content.IE5\BEL42RUQ\MC900332520[1].wmf"/>
          <p:cNvPicPr>
            <a:picLocks noChangeAspect="1" noChangeArrowheads="1"/>
          </p:cNvPicPr>
          <p:nvPr/>
        </p:nvPicPr>
        <p:blipFill>
          <a:blip r:embed="rId3" cstate="print"/>
          <a:srcRect/>
          <a:stretch>
            <a:fillRect/>
          </a:stretch>
        </p:blipFill>
        <p:spPr bwMode="auto">
          <a:xfrm>
            <a:off x="6019800" y="3962400"/>
            <a:ext cx="2667000" cy="2623344"/>
          </a:xfrm>
          <a:prstGeom prst="rect">
            <a:avLst/>
          </a:prstGeom>
          <a:noFill/>
        </p:spPr>
      </p:pic>
      <p:pic>
        <p:nvPicPr>
          <p:cNvPr id="23558" name="Picture 6" descr="C:\Documents and Settings\jose.garcia\Local Settings\Temporary Internet Files\Content.IE5\04FA49F0\MC900370958[1].wmf"/>
          <p:cNvPicPr>
            <a:picLocks noChangeAspect="1" noChangeArrowheads="1"/>
          </p:cNvPicPr>
          <p:nvPr/>
        </p:nvPicPr>
        <p:blipFill>
          <a:blip r:embed="rId4" cstate="print"/>
          <a:srcRect/>
          <a:stretch>
            <a:fillRect/>
          </a:stretch>
        </p:blipFill>
        <p:spPr bwMode="auto">
          <a:xfrm>
            <a:off x="228601" y="304800"/>
            <a:ext cx="1676399" cy="2392596"/>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past decade…</a:t>
            </a:r>
            <a:endParaRPr lang="en-US" dirty="0"/>
          </a:p>
        </p:txBody>
      </p:sp>
      <p:sp>
        <p:nvSpPr>
          <p:cNvPr id="3" name="Content Placeholder 2"/>
          <p:cNvSpPr>
            <a:spLocks noGrp="1"/>
          </p:cNvSpPr>
          <p:nvPr>
            <p:ph idx="1"/>
          </p:nvPr>
        </p:nvSpPr>
        <p:spPr>
          <a:xfrm>
            <a:off x="304800" y="1295400"/>
            <a:ext cx="8077200" cy="2210862"/>
          </a:xfrm>
        </p:spPr>
        <p:txBody>
          <a:bodyPr>
            <a:noAutofit/>
          </a:bodyPr>
          <a:lstStyle/>
          <a:p>
            <a:r>
              <a:rPr lang="en-US" sz="2400" dirty="0" smtClean="0"/>
              <a:t>Technology has blurred the lines between work and life</a:t>
            </a:r>
          </a:p>
          <a:p>
            <a:pPr lvl="1"/>
            <a:r>
              <a:rPr lang="en-US" sz="2400" dirty="0" smtClean="0"/>
              <a:t>Access to e-mail, texting, alerts are 24/7</a:t>
            </a:r>
          </a:p>
          <a:p>
            <a:pPr lvl="1"/>
            <a:r>
              <a:rPr lang="en-US" sz="2400" dirty="0" smtClean="0"/>
              <a:t>No leaving “work at work”</a:t>
            </a:r>
          </a:p>
          <a:p>
            <a:endParaRPr lang="en-US" sz="2400" dirty="0" smtClean="0"/>
          </a:p>
          <a:p>
            <a:r>
              <a:rPr lang="en-US" sz="2400" dirty="0" smtClean="0"/>
              <a:t>Traditional Family Model has also changed</a:t>
            </a:r>
          </a:p>
          <a:p>
            <a:pPr lvl="1"/>
            <a:r>
              <a:rPr lang="en-US" sz="2400" dirty="0" smtClean="0"/>
              <a:t>Two-income households</a:t>
            </a:r>
          </a:p>
          <a:p>
            <a:pPr lvl="1"/>
            <a:r>
              <a:rPr lang="en-US" sz="2400" dirty="0" smtClean="0"/>
              <a:t>Single Parents</a:t>
            </a:r>
          </a:p>
          <a:p>
            <a:endParaRPr lang="en-US" sz="2400" dirty="0" smtClean="0"/>
          </a:p>
          <a:p>
            <a:r>
              <a:rPr lang="en-US" sz="2400" dirty="0" smtClean="0"/>
              <a:t>Can be overwhelming to still live up to traditional standards while juggling everything else</a:t>
            </a:r>
            <a:endParaRPr lang="en-US" sz="2400" dirty="0"/>
          </a:p>
        </p:txBody>
      </p:sp>
      <p:pic>
        <p:nvPicPr>
          <p:cNvPr id="5122" name="Picture 2" descr="C:\Documents and Settings\jennifer.mcnatt\Local Settings\Temporary Internet Files\Content.IE5\QH2HMTCP\MPj04433610000[1].jpg"/>
          <p:cNvPicPr>
            <a:picLocks noChangeAspect="1" noChangeArrowheads="1"/>
          </p:cNvPicPr>
          <p:nvPr/>
        </p:nvPicPr>
        <p:blipFill>
          <a:blip r:embed="rId3" cstate="print"/>
          <a:srcRect/>
          <a:stretch>
            <a:fillRect/>
          </a:stretch>
        </p:blipFill>
        <p:spPr bwMode="auto">
          <a:xfrm>
            <a:off x="6400800" y="1905000"/>
            <a:ext cx="2438400" cy="24384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38400"/>
            <a:ext cx="7315200" cy="2971799"/>
          </a:xfrm>
        </p:spPr>
        <p:txBody>
          <a:bodyPr>
            <a:noAutofit/>
          </a:bodyPr>
          <a:lstStyle/>
          <a:p>
            <a:pPr algn="ctr">
              <a:buNone/>
            </a:pPr>
            <a:r>
              <a:rPr lang="en-US" sz="4000" dirty="0" smtClean="0"/>
              <a:t>   Family-work balance is complex </a:t>
            </a:r>
            <a:endParaRPr lang="en-US" sz="2400" dirty="0" smtClean="0"/>
          </a:p>
          <a:p>
            <a:r>
              <a:rPr lang="en-US" sz="2800" dirty="0" smtClean="0"/>
              <a:t>Issues:</a:t>
            </a:r>
          </a:p>
          <a:p>
            <a:pPr lvl="1"/>
            <a:r>
              <a:rPr lang="en-US" dirty="0" smtClean="0"/>
              <a:t>financial values</a:t>
            </a:r>
          </a:p>
          <a:p>
            <a:pPr lvl="1"/>
            <a:r>
              <a:rPr lang="en-US" dirty="0" smtClean="0"/>
              <a:t>gender roles</a:t>
            </a:r>
          </a:p>
          <a:p>
            <a:pPr lvl="1"/>
            <a:r>
              <a:rPr lang="en-US" dirty="0" smtClean="0"/>
              <a:t>career paths</a:t>
            </a:r>
          </a:p>
          <a:p>
            <a:pPr lvl="1"/>
            <a:r>
              <a:rPr lang="en-US" dirty="0" smtClean="0"/>
              <a:t>time management </a:t>
            </a:r>
          </a:p>
          <a:p>
            <a:pPr lvl="1"/>
            <a:r>
              <a:rPr lang="en-US" dirty="0" smtClean="0"/>
              <a:t>many other factors</a:t>
            </a:r>
            <a:endParaRPr lang="en-US" dirty="0"/>
          </a:p>
        </p:txBody>
      </p:sp>
      <p:pic>
        <p:nvPicPr>
          <p:cNvPr id="4098" name="Picture 2" descr="C:\Program Files\Microsoft Office\MEDIA\CAGCAT10\j0300840.wmf"/>
          <p:cNvPicPr>
            <a:picLocks noChangeAspect="1" noChangeArrowheads="1"/>
          </p:cNvPicPr>
          <p:nvPr/>
        </p:nvPicPr>
        <p:blipFill>
          <a:blip r:embed="rId3" cstate="print"/>
          <a:srcRect/>
          <a:stretch>
            <a:fillRect/>
          </a:stretch>
        </p:blipFill>
        <p:spPr bwMode="auto">
          <a:xfrm>
            <a:off x="2971800" y="152400"/>
            <a:ext cx="2590800" cy="2182276"/>
          </a:xfrm>
          <a:prstGeom prst="rect">
            <a:avLst/>
          </a:prstGeom>
          <a:noFill/>
        </p:spPr>
      </p:pic>
      <p:pic>
        <p:nvPicPr>
          <p:cNvPr id="27650" name="Picture 2" descr="\\ama-s-nas\users\jose.garcia\My Documents\MyFiles\WPDOCS\DIVER\Presentation Team\extra-pics\NWS_HUN_Women.JPG"/>
          <p:cNvPicPr>
            <a:picLocks noChangeAspect="1" noChangeArrowheads="1"/>
          </p:cNvPicPr>
          <p:nvPr/>
        </p:nvPicPr>
        <p:blipFill>
          <a:blip r:embed="rId4" cstate="print"/>
          <a:srcRect/>
          <a:stretch>
            <a:fillRect/>
          </a:stretch>
        </p:blipFill>
        <p:spPr bwMode="auto">
          <a:xfrm rot="21327306">
            <a:off x="4673722" y="3460243"/>
            <a:ext cx="4045498" cy="2678562"/>
          </a:xfrm>
          <a:prstGeom prst="rect">
            <a:avLst/>
          </a:prstGeom>
          <a:ln w="88900" cap="sq" cmpd="thickThin">
            <a:solidFill>
              <a:srgbClr val="FFFFEF"/>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NWS, we have…</a:t>
            </a:r>
            <a:endParaRPr lang="en-US" dirty="0"/>
          </a:p>
        </p:txBody>
      </p:sp>
      <p:sp>
        <p:nvSpPr>
          <p:cNvPr id="3" name="Content Placeholder 2"/>
          <p:cNvSpPr>
            <a:spLocks noGrp="1"/>
          </p:cNvSpPr>
          <p:nvPr>
            <p:ph idx="1"/>
          </p:nvPr>
        </p:nvSpPr>
        <p:spPr>
          <a:xfrm>
            <a:off x="685800" y="1371600"/>
            <a:ext cx="4572000" cy="4525963"/>
          </a:xfrm>
        </p:spPr>
        <p:txBody>
          <a:bodyPr>
            <a:normAutofit/>
          </a:bodyPr>
          <a:lstStyle/>
          <a:p>
            <a:r>
              <a:rPr lang="en-US" dirty="0" smtClean="0"/>
              <a:t>Single Parents</a:t>
            </a:r>
          </a:p>
          <a:p>
            <a:r>
              <a:rPr lang="en-US" dirty="0" smtClean="0"/>
              <a:t>Two-income households</a:t>
            </a:r>
          </a:p>
          <a:p>
            <a:pPr lvl="1"/>
            <a:r>
              <a:rPr lang="en-US" dirty="0" smtClean="0"/>
              <a:t>With or without children</a:t>
            </a:r>
          </a:p>
          <a:p>
            <a:r>
              <a:rPr lang="en-US" dirty="0" smtClean="0"/>
              <a:t>One-income households</a:t>
            </a:r>
          </a:p>
          <a:p>
            <a:pPr lvl="1"/>
            <a:r>
              <a:rPr lang="en-US" dirty="0" smtClean="0"/>
              <a:t>With or without children</a:t>
            </a:r>
          </a:p>
          <a:p>
            <a:r>
              <a:rPr lang="en-US" dirty="0" smtClean="0"/>
              <a:t>Single individuals</a:t>
            </a:r>
          </a:p>
          <a:p>
            <a:r>
              <a:rPr lang="en-US" dirty="0" smtClean="0"/>
              <a:t>People taking care of their parents or grandchildren</a:t>
            </a:r>
            <a:endParaRPr lang="en-US" dirty="0"/>
          </a:p>
        </p:txBody>
      </p:sp>
      <p:sp>
        <p:nvSpPr>
          <p:cNvPr id="4" name="Rectangle 3"/>
          <p:cNvSpPr/>
          <p:nvPr/>
        </p:nvSpPr>
        <p:spPr>
          <a:xfrm>
            <a:off x="5181600" y="1295400"/>
            <a:ext cx="3495445" cy="4401205"/>
          </a:xfrm>
          <a:prstGeom prst="rect">
            <a:avLst/>
          </a:prstGeom>
          <a:noFill/>
        </p:spPr>
        <p:txBody>
          <a:bodyPr wrap="square" lIns="91440" tIns="45720" rIns="91440" bIns="45720">
            <a:spAutoFit/>
          </a:bodyPr>
          <a:lstStyle/>
          <a:p>
            <a:pPr algn="ctr"/>
            <a:r>
              <a:rPr lang="en-US" sz="4000" dirty="0" smtClean="0">
                <a:ln w="24500" cmpd="dbl">
                  <a:noFill/>
                  <a:prstDash val="solid"/>
                  <a:miter lim="800000"/>
                </a:ln>
                <a:solidFill>
                  <a:schemeClr val="tx2"/>
                </a:solidFill>
              </a:rPr>
              <a:t>Ea</a:t>
            </a:r>
            <a:r>
              <a:rPr lang="en-US" sz="4000" cap="none" spc="0" dirty="0" smtClean="0">
                <a:ln w="24500" cmpd="dbl">
                  <a:noFill/>
                  <a:prstDash val="solid"/>
                  <a:miter lim="800000"/>
                </a:ln>
                <a:solidFill>
                  <a:schemeClr val="tx2"/>
                </a:solidFill>
              </a:rPr>
              <a:t>ch</a:t>
            </a:r>
          </a:p>
          <a:p>
            <a:pPr algn="ctr"/>
            <a:r>
              <a:rPr lang="en-US" sz="4000" dirty="0" smtClean="0">
                <a:ln w="24500" cmpd="dbl">
                  <a:noFill/>
                  <a:prstDash val="solid"/>
                  <a:miter lim="800000"/>
                </a:ln>
                <a:solidFill>
                  <a:schemeClr val="tx2"/>
                </a:solidFill>
              </a:rPr>
              <a:t>Situation</a:t>
            </a:r>
          </a:p>
          <a:p>
            <a:pPr algn="ctr"/>
            <a:r>
              <a:rPr lang="en-US" sz="4000" cap="none" spc="0" dirty="0" smtClean="0">
                <a:ln w="24500" cmpd="dbl">
                  <a:noFill/>
                  <a:prstDash val="solid"/>
                  <a:miter lim="800000"/>
                </a:ln>
                <a:solidFill>
                  <a:schemeClr val="tx2"/>
                </a:solidFill>
              </a:rPr>
              <a:t>Comes</a:t>
            </a:r>
          </a:p>
          <a:p>
            <a:pPr algn="ctr"/>
            <a:r>
              <a:rPr lang="en-US" sz="4000" dirty="0" smtClean="0">
                <a:ln w="24500" cmpd="dbl">
                  <a:noFill/>
                  <a:prstDash val="solid"/>
                  <a:miter lim="800000"/>
                </a:ln>
                <a:solidFill>
                  <a:schemeClr val="tx2"/>
                </a:solidFill>
              </a:rPr>
              <a:t>With Its</a:t>
            </a:r>
          </a:p>
          <a:p>
            <a:pPr algn="ctr"/>
            <a:r>
              <a:rPr lang="en-US" sz="4000" cap="none" spc="0" dirty="0" smtClean="0">
                <a:ln w="24500" cmpd="dbl">
                  <a:noFill/>
                  <a:prstDash val="solid"/>
                  <a:miter lim="800000"/>
                </a:ln>
                <a:solidFill>
                  <a:schemeClr val="tx2"/>
                </a:solidFill>
              </a:rPr>
              <a:t>Own</a:t>
            </a:r>
          </a:p>
          <a:p>
            <a:pPr algn="ctr"/>
            <a:r>
              <a:rPr lang="en-US" sz="4000" dirty="0" smtClean="0">
                <a:ln w="24500" cmpd="dbl">
                  <a:noFill/>
                  <a:prstDash val="solid"/>
                  <a:miter lim="800000"/>
                </a:ln>
                <a:solidFill>
                  <a:schemeClr val="tx2"/>
                </a:solidFill>
              </a:rPr>
              <a:t>Challenges And Benefits!</a:t>
            </a:r>
            <a:endParaRPr lang="en-US" sz="4000" cap="none" spc="0" dirty="0">
              <a:ln w="24500" cmpd="dbl">
                <a:noFill/>
                <a:prstDash val="solid"/>
                <a:miter lim="800000"/>
              </a:ln>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1_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88169</TotalTime>
  <Words>2943</Words>
  <Application>Microsoft Office PowerPoint</Application>
  <PresentationFormat>On-screen Show (4:3)</PresentationFormat>
  <Paragraphs>262</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1_Sample presentation slides</vt:lpstr>
      <vt:lpstr>National Weather Service Diversity Management</vt:lpstr>
      <vt:lpstr>Intended Audience &amp; Customers</vt:lpstr>
      <vt:lpstr>Part 2 - How Do We Achieve a  Diverse  Workplace?</vt:lpstr>
      <vt:lpstr>Slide 4</vt:lpstr>
      <vt:lpstr>When the NWS is unified, we will enjoy all that a diverse workforce has to offer</vt:lpstr>
      <vt:lpstr>Striking a Balance</vt:lpstr>
      <vt:lpstr>Over the past decade…</vt:lpstr>
      <vt:lpstr>Slide 8</vt:lpstr>
      <vt:lpstr>In the NWS, we have…</vt:lpstr>
      <vt:lpstr>Do you know the challenges that others around you face?</vt:lpstr>
      <vt:lpstr>Single Individuals</vt:lpstr>
      <vt:lpstr>How you can help…</vt:lpstr>
      <vt:lpstr>Single Parents</vt:lpstr>
      <vt:lpstr>How you can help…</vt:lpstr>
      <vt:lpstr>Quote from an NWS Single Father</vt:lpstr>
      <vt:lpstr>One-income households</vt:lpstr>
      <vt:lpstr>How you can help…</vt:lpstr>
      <vt:lpstr>Two-income households</vt:lpstr>
      <vt:lpstr>Dual NWS-couples</vt:lpstr>
      <vt:lpstr>How you can help…</vt:lpstr>
      <vt:lpstr>Caring for Aging Parents </vt:lpstr>
      <vt:lpstr>Grandparents Caring for Grandchildren </vt:lpstr>
      <vt:lpstr>How the office can help everyone…</vt:lpstr>
      <vt:lpstr>Common theme = understanding!</vt:lpstr>
      <vt:lpstr> Work Balance Exercise </vt:lpstr>
      <vt:lpstr>Work Balance Exercise</vt:lpstr>
      <vt:lpstr>Slide 27</vt:lpstr>
      <vt:lpstr>The Cold Within</vt:lpstr>
      <vt:lpstr>The Cold Within</vt:lpstr>
      <vt:lpstr>The Cold Within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jose.garcia</dc:creator>
  <cp:lastModifiedBy>stevek</cp:lastModifiedBy>
  <cp:revision>7303</cp:revision>
  <dcterms:created xsi:type="dcterms:W3CDTF">2010-06-02T14:32:50Z</dcterms:created>
  <dcterms:modified xsi:type="dcterms:W3CDTF">2011-01-18T15:09:47Z</dcterms:modified>
</cp:coreProperties>
</file>