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15" r:id="rId2"/>
  </p:sldMasterIdLst>
  <p:notesMasterIdLst>
    <p:notesMasterId r:id="rId63"/>
  </p:notesMasterIdLst>
  <p:handoutMasterIdLst>
    <p:handoutMasterId r:id="rId64"/>
  </p:handoutMasterIdLst>
  <p:sldIdLst>
    <p:sldId id="256" r:id="rId3"/>
    <p:sldId id="299" r:id="rId4"/>
    <p:sldId id="389" r:id="rId5"/>
    <p:sldId id="358" r:id="rId6"/>
    <p:sldId id="411" r:id="rId7"/>
    <p:sldId id="390" r:id="rId8"/>
    <p:sldId id="301" r:id="rId9"/>
    <p:sldId id="304" r:id="rId10"/>
    <p:sldId id="317" r:id="rId11"/>
    <p:sldId id="321" r:id="rId12"/>
    <p:sldId id="327" r:id="rId13"/>
    <p:sldId id="329" r:id="rId14"/>
    <p:sldId id="332" r:id="rId15"/>
    <p:sldId id="378" r:id="rId16"/>
    <p:sldId id="382" r:id="rId17"/>
    <p:sldId id="384" r:id="rId18"/>
    <p:sldId id="383" r:id="rId19"/>
    <p:sldId id="379" r:id="rId20"/>
    <p:sldId id="410" r:id="rId21"/>
    <p:sldId id="385" r:id="rId22"/>
    <p:sldId id="335" r:id="rId23"/>
    <p:sldId id="338" r:id="rId24"/>
    <p:sldId id="339" r:id="rId25"/>
    <p:sldId id="341" r:id="rId26"/>
    <p:sldId id="342" r:id="rId27"/>
    <p:sldId id="344" r:id="rId28"/>
    <p:sldId id="346" r:id="rId29"/>
    <p:sldId id="347" r:id="rId30"/>
    <p:sldId id="348" r:id="rId31"/>
    <p:sldId id="394" r:id="rId32"/>
    <p:sldId id="395" r:id="rId33"/>
    <p:sldId id="396" r:id="rId34"/>
    <p:sldId id="397" r:id="rId35"/>
    <p:sldId id="398" r:id="rId36"/>
    <p:sldId id="399" r:id="rId37"/>
    <p:sldId id="400" r:id="rId38"/>
    <p:sldId id="259" r:id="rId39"/>
    <p:sldId id="273" r:id="rId40"/>
    <p:sldId id="274" r:id="rId41"/>
    <p:sldId id="277" r:id="rId42"/>
    <p:sldId id="275" r:id="rId43"/>
    <p:sldId id="276" r:id="rId44"/>
    <p:sldId id="284" r:id="rId45"/>
    <p:sldId id="403" r:id="rId46"/>
    <p:sldId id="404" r:id="rId47"/>
    <p:sldId id="405" r:id="rId48"/>
    <p:sldId id="406" r:id="rId49"/>
    <p:sldId id="407" r:id="rId50"/>
    <p:sldId id="409" r:id="rId51"/>
    <p:sldId id="413" r:id="rId52"/>
    <p:sldId id="270" r:id="rId53"/>
    <p:sldId id="298" r:id="rId54"/>
    <p:sldId id="285" r:id="rId55"/>
    <p:sldId id="288" r:id="rId56"/>
    <p:sldId id="290" r:id="rId57"/>
    <p:sldId id="303" r:id="rId58"/>
    <p:sldId id="376" r:id="rId59"/>
    <p:sldId id="297" r:id="rId60"/>
    <p:sldId id="412" r:id="rId61"/>
    <p:sldId id="263" r:id="rId62"/>
  </p:sldIdLst>
  <p:sldSz cx="9144000" cy="6858000" type="screen4x3"/>
  <p:notesSz cx="7010400" cy="92964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923" autoAdjust="0"/>
  </p:normalViewPr>
  <p:slideViewPr>
    <p:cSldViewPr>
      <p:cViewPr>
        <p:scale>
          <a:sx n="86" d="100"/>
          <a:sy n="86" d="100"/>
        </p:scale>
        <p:origin x="-606" y="-126"/>
      </p:cViewPr>
      <p:guideLst>
        <p:guide orient="horz" pos="2160"/>
        <p:guide pos="2880"/>
      </p:guideLst>
    </p:cSldViewPr>
  </p:slideViewPr>
  <p:outlineViewPr>
    <p:cViewPr>
      <p:scale>
        <a:sx n="33" d="100"/>
        <a:sy n="33" d="100"/>
      </p:scale>
      <p:origin x="0" y="24204"/>
    </p:cViewPr>
  </p:outlineViewPr>
  <p:notesTextViewPr>
    <p:cViewPr>
      <p:scale>
        <a:sx n="125" d="100"/>
        <a:sy n="125" d="100"/>
      </p:scale>
      <p:origin x="0" y="0"/>
    </p:cViewPr>
  </p:notesTextViewPr>
  <p:sorterViewPr>
    <p:cViewPr>
      <p:scale>
        <a:sx n="100" d="100"/>
        <a:sy n="100" d="100"/>
      </p:scale>
      <p:origin x="0" y="6474"/>
    </p:cViewPr>
  </p:sorterViewPr>
  <p:notesViewPr>
    <p:cSldViewPr>
      <p:cViewPr>
        <p:scale>
          <a:sx n="100" d="100"/>
          <a:sy n="100" d="100"/>
        </p:scale>
        <p:origin x="-1974"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1473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4" y="0"/>
            <a:ext cx="3038475" cy="4635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lvl1pPr>
          </a:lstStyle>
          <a:p>
            <a:pPr>
              <a:defRPr/>
            </a:pPr>
            <a:endParaRPr lang="ru-RU"/>
          </a:p>
        </p:txBody>
      </p:sp>
      <p:sp>
        <p:nvSpPr>
          <p:cNvPr id="69635" name="Rectangle 3"/>
          <p:cNvSpPr>
            <a:spLocks noGrp="1" noChangeArrowheads="1"/>
          </p:cNvSpPr>
          <p:nvPr>
            <p:ph type="dt" idx="1"/>
          </p:nvPr>
        </p:nvSpPr>
        <p:spPr bwMode="auto">
          <a:xfrm>
            <a:off x="3970341" y="0"/>
            <a:ext cx="3038475" cy="4635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lvl1pPr>
          </a:lstStyle>
          <a:p>
            <a:pPr>
              <a:defRPr/>
            </a:pPr>
            <a:endParaRPr lang="ru-RU"/>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701677" y="4416429"/>
            <a:ext cx="5607050" cy="41830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69638" name="Rectangle 6"/>
          <p:cNvSpPr>
            <a:spLocks noGrp="1" noChangeArrowheads="1"/>
          </p:cNvSpPr>
          <p:nvPr>
            <p:ph type="ftr" sz="quarter" idx="4"/>
          </p:nvPr>
        </p:nvSpPr>
        <p:spPr bwMode="auto">
          <a:xfrm>
            <a:off x="4" y="8831263"/>
            <a:ext cx="3038475" cy="463550"/>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lvl1pPr>
          </a:lstStyle>
          <a:p>
            <a:pPr>
              <a:defRPr/>
            </a:pPr>
            <a:endParaRPr lang="ru-RU"/>
          </a:p>
        </p:txBody>
      </p:sp>
      <p:sp>
        <p:nvSpPr>
          <p:cNvPr id="69639" name="Rectangle 7"/>
          <p:cNvSpPr>
            <a:spLocks noGrp="1" noChangeArrowheads="1"/>
          </p:cNvSpPr>
          <p:nvPr>
            <p:ph type="sldNum" sz="quarter" idx="5"/>
          </p:nvPr>
        </p:nvSpPr>
        <p:spPr bwMode="auto">
          <a:xfrm>
            <a:off x="3970341" y="8831263"/>
            <a:ext cx="3038475" cy="463550"/>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vl1pPr>
          </a:lstStyle>
          <a:p>
            <a:pPr>
              <a:defRPr/>
            </a:pPr>
            <a:fld id="{45C71FD0-4622-46F7-9111-A3EC39D3E3EA}" type="slidenum">
              <a:rPr lang="ru-RU"/>
              <a:pPr>
                <a:defRPr/>
              </a:pPr>
              <a:t>‹#›</a:t>
            </a:fld>
            <a:endParaRPr lang="ru-RU"/>
          </a:p>
        </p:txBody>
      </p:sp>
    </p:spTree>
    <p:extLst>
      <p:ext uri="{BB962C8B-B14F-4D97-AF65-F5344CB8AC3E}">
        <p14:creationId xmlns:p14="http://schemas.microsoft.com/office/powerpoint/2010/main" val="3765242261"/>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sz="900" dirty="0" smtClean="0"/>
          </a:p>
          <a:p>
            <a:pPr eaLnBrk="1" hangingPunct="1"/>
            <a:endParaRPr lang="en-US" sz="900" dirty="0" smtClean="0"/>
          </a:p>
          <a:p>
            <a:pPr eaLnBrk="1" hangingPunct="1"/>
            <a:endParaRPr lang="en-US" sz="900" dirty="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10</a:t>
            </a:fld>
            <a:endParaRPr lang="ru-RU"/>
          </a:p>
        </p:txBody>
      </p:sp>
    </p:spTree>
    <p:extLst>
      <p:ext uri="{BB962C8B-B14F-4D97-AF65-F5344CB8AC3E}">
        <p14:creationId xmlns:p14="http://schemas.microsoft.com/office/powerpoint/2010/main" val="240155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17</a:t>
            </a:fld>
            <a:endParaRPr lang="ru-RU"/>
          </a:p>
        </p:txBody>
      </p:sp>
    </p:spTree>
    <p:extLst>
      <p:ext uri="{BB962C8B-B14F-4D97-AF65-F5344CB8AC3E}">
        <p14:creationId xmlns:p14="http://schemas.microsoft.com/office/powerpoint/2010/main" val="3486615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xfrm>
            <a:off x="1203325" y="695325"/>
            <a:ext cx="4616450" cy="3462338"/>
          </a:xfrm>
          <a:ln/>
        </p:spPr>
      </p:sp>
      <p:sp>
        <p:nvSpPr>
          <p:cNvPr id="50180" name="Rectangle 3"/>
          <p:cNvSpPr>
            <a:spLocks noGrp="1" noChangeArrowheads="1"/>
          </p:cNvSpPr>
          <p:nvPr>
            <p:ph type="body" idx="1"/>
          </p:nvPr>
        </p:nvSpPr>
        <p:spPr>
          <a:xfrm>
            <a:off x="934720" y="4387518"/>
            <a:ext cx="5140960" cy="4236719"/>
          </a:xfrm>
          <a:noFill/>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29</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endParaRPr lang="en-US" dirty="0" smtClean="0"/>
          </a:p>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r>
              <a:rPr lang="en-US" smtClean="0"/>
              <a:t>Categorized into four different scenarios.</a:t>
            </a:r>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31</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32</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34</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35</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moment to thank my home</a:t>
            </a:r>
            <a:r>
              <a:rPr lang="en-US" baseline="0" dirty="0" smtClean="0"/>
              <a:t> office (NMFS) &amp; supervisor Wand Cain and the host office (NWS) &amp; supervisor Joe </a:t>
            </a:r>
            <a:r>
              <a:rPr lang="en-US" baseline="0" dirty="0" err="1" smtClean="0"/>
              <a:t>Mros</a:t>
            </a:r>
            <a:r>
              <a:rPr lang="en-US" baseline="0" dirty="0" smtClean="0"/>
              <a:t> for selecting me to participate on the detail in NOAA’s NRAP program.    Remember – you’re talking to TRAVELERS &amp; PREPARERS!  </a:t>
            </a:r>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2</a:t>
            </a:fld>
            <a:endParaRPr lang="ru-RU"/>
          </a:p>
        </p:txBody>
      </p:sp>
    </p:spTree>
    <p:extLst>
      <p:ext uri="{BB962C8B-B14F-4D97-AF65-F5344CB8AC3E}">
        <p14:creationId xmlns:p14="http://schemas.microsoft.com/office/powerpoint/2010/main" val="4125127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82688" y="696913"/>
            <a:ext cx="4648200" cy="3486150"/>
          </a:xfrm>
          <a:ln/>
        </p:spPr>
      </p:sp>
      <p:sp>
        <p:nvSpPr>
          <p:cNvPr id="41987" name="Rectangle 3"/>
          <p:cNvSpPr>
            <a:spLocks noGrp="1" noChangeArrowheads="1"/>
          </p:cNvSpPr>
          <p:nvPr>
            <p:ph type="body" idx="1"/>
          </p:nvPr>
        </p:nvSpPr>
        <p:spPr>
          <a:noFill/>
          <a:ln/>
        </p:spPr>
        <p:txBody>
          <a:bodyPr/>
          <a:lstStyle/>
          <a:p>
            <a:pPr eaLnBrk="1" hangingPunct="1"/>
            <a:endParaRPr lang="en-US" b="1"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38</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82688" y="696913"/>
            <a:ext cx="4648200" cy="3486150"/>
          </a:xfrm>
          <a:ln/>
        </p:spPr>
      </p:sp>
      <p:sp>
        <p:nvSpPr>
          <p:cNvPr id="44035"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39</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40</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82688" y="696913"/>
            <a:ext cx="4648200" cy="3486150"/>
          </a:xfrm>
          <a:ln/>
        </p:spPr>
      </p:sp>
      <p:sp>
        <p:nvSpPr>
          <p:cNvPr id="48131"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41</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82688" y="696913"/>
            <a:ext cx="4648200" cy="3486150"/>
          </a:xfrm>
          <a:ln/>
        </p:spPr>
      </p:sp>
      <p:sp>
        <p:nvSpPr>
          <p:cNvPr id="50179"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42</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43</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44</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45</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dirty="0" smtClean="0"/>
              <a:t>ia.cable@noaa.gov is the mailbox for NWS country clearance</a:t>
            </a:r>
            <a:r>
              <a:rPr lang="en-US" baseline="0" dirty="0" smtClean="0"/>
              <a:t> cables.  </a:t>
            </a:r>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46</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3</a:t>
            </a:fld>
            <a:endParaRPr lang="ru-RU"/>
          </a:p>
        </p:txBody>
      </p:sp>
    </p:spTree>
    <p:extLst>
      <p:ext uri="{BB962C8B-B14F-4D97-AF65-F5344CB8AC3E}">
        <p14:creationId xmlns:p14="http://schemas.microsoft.com/office/powerpoint/2010/main" val="3495553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48</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dirty="0" smtClean="0"/>
              <a:t>Template or handout   </a:t>
            </a:r>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49</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50</a:t>
            </a:fld>
            <a:endParaRPr lang="ru-RU"/>
          </a:p>
        </p:txBody>
      </p:sp>
    </p:spTree>
    <p:extLst>
      <p:ext uri="{BB962C8B-B14F-4D97-AF65-F5344CB8AC3E}">
        <p14:creationId xmlns:p14="http://schemas.microsoft.com/office/powerpoint/2010/main" val="3846117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51</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52</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53</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54</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55</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56</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58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Rot="1" noChangeAspect="1" noChangeArrowheads="1" noTextEdit="1"/>
          </p:cNvSpPr>
          <p:nvPr>
            <p:ph type="sldImg"/>
          </p:nvPr>
        </p:nvSpPr>
        <p:spPr>
          <a:xfrm>
            <a:off x="1203325" y="695325"/>
            <a:ext cx="4616450" cy="3462338"/>
          </a:xfrm>
          <a:solidFill>
            <a:srgbClr val="FFFFFF"/>
          </a:solidFill>
          <a:ln/>
        </p:spPr>
      </p:sp>
      <p:sp>
        <p:nvSpPr>
          <p:cNvPr id="45060" name="Rectangle 3"/>
          <p:cNvSpPr>
            <a:spLocks noGrp="1" noChangeArrowheads="1"/>
          </p:cNvSpPr>
          <p:nvPr>
            <p:ph type="body" idx="1"/>
          </p:nvPr>
        </p:nvSpPr>
        <p:spPr>
          <a:xfrm>
            <a:off x="934720" y="4387518"/>
            <a:ext cx="5140960" cy="4236719"/>
          </a:xfrm>
          <a:solidFill>
            <a:srgbClr val="FFFFFF"/>
          </a:solidFill>
          <a:ln w="12700">
            <a:solidFill>
              <a:srgbClr val="000000"/>
            </a:solidFill>
            <a:miter lim="800000"/>
            <a:headEnd type="none" w="sm" len="sm"/>
            <a:tailEnd type="none" w="sm" len="sm"/>
          </a:ln>
        </p:spPr>
        <p:txBody>
          <a:bodyPr/>
          <a:lstStyle/>
          <a:p>
            <a:pPr eaLnBrk="1" hangingPunct="1">
              <a:spcBef>
                <a:spcPct val="50000"/>
              </a:spcBef>
            </a:pPr>
            <a:r>
              <a:rPr lang="en-US" sz="1000" dirty="0" smtClean="0"/>
              <a:t> </a:t>
            </a:r>
            <a:endParaRPr lang="en-US" sz="1000" dirty="0"/>
          </a:p>
          <a:p>
            <a:pPr eaLnBrk="1" hangingPunct="1">
              <a:spcBef>
                <a:spcPct val="50000"/>
              </a:spcBef>
            </a:pPr>
            <a:endParaRPr lang="en-US" sz="1000" dirty="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60</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Header Placeholder 3"/>
          <p:cNvSpPr>
            <a:spLocks noGrp="1"/>
          </p:cNvSpPr>
          <p:nvPr>
            <p:ph type="hdr" sz="quarter" idx="10"/>
          </p:nvPr>
        </p:nvSpPr>
        <p:spPr/>
        <p:txBody>
          <a:bodyPr/>
          <a:lstStyle/>
          <a:p>
            <a:pPr>
              <a:defRPr/>
            </a:pPr>
            <a:endParaRPr lang="ru-RU"/>
          </a:p>
        </p:txBody>
      </p:sp>
      <p:sp>
        <p:nvSpPr>
          <p:cNvPr id="5" name="Slide Number Placeholder 4"/>
          <p:cNvSpPr>
            <a:spLocks noGrp="1"/>
          </p:cNvSpPr>
          <p:nvPr>
            <p:ph type="sldNum" sz="quarter" idx="11"/>
          </p:nvPr>
        </p:nvSpPr>
        <p:spPr/>
        <p:txBody>
          <a:bodyPr/>
          <a:lstStyle/>
          <a:p>
            <a:pPr>
              <a:defRPr/>
            </a:pPr>
            <a:fld id="{45C71FD0-4622-46F7-9111-A3EC39D3E3EA}" type="slidenum">
              <a:rPr lang="ru-RU" smtClean="0"/>
              <a:pPr>
                <a:defRPr/>
              </a:pPr>
              <a:t>5</a:t>
            </a:fld>
            <a:endParaRPr lang="ru-RU"/>
          </a:p>
        </p:txBody>
      </p:sp>
    </p:spTree>
    <p:extLst>
      <p:ext uri="{BB962C8B-B14F-4D97-AF65-F5344CB8AC3E}">
        <p14:creationId xmlns:p14="http://schemas.microsoft.com/office/powerpoint/2010/main" val="318445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Rot="1" noChangeAspect="1" noChangeArrowheads="1" noTextEdit="1"/>
          </p:cNvSpPr>
          <p:nvPr>
            <p:ph type="sldImg"/>
          </p:nvPr>
        </p:nvSpPr>
        <p:spPr>
          <a:xfrm>
            <a:off x="1203325" y="695325"/>
            <a:ext cx="4616450" cy="3462338"/>
          </a:xfrm>
          <a:ln/>
        </p:spPr>
      </p:sp>
      <p:sp>
        <p:nvSpPr>
          <p:cNvPr id="44036" name="Rectangle 3"/>
          <p:cNvSpPr>
            <a:spLocks noGrp="1" noChangeArrowheads="1"/>
          </p:cNvSpPr>
          <p:nvPr>
            <p:ph type="body" idx="1"/>
          </p:nvPr>
        </p:nvSpPr>
        <p:spPr>
          <a:xfrm>
            <a:off x="934720" y="4387518"/>
            <a:ext cx="5140960" cy="4236719"/>
          </a:xfrm>
          <a:noFill/>
        </p:spPr>
        <p:txBody>
          <a:bodyPr/>
          <a:lstStyle/>
          <a:p>
            <a:pPr eaLnBrk="1" hangingPunct="1">
              <a:spcBef>
                <a:spcPct val="50000"/>
              </a:spcBef>
            </a:pPr>
            <a:r>
              <a:rPr lang="en-US" sz="1000" baseline="0" dirty="0" smtClean="0"/>
              <a:t>     </a:t>
            </a:r>
            <a:r>
              <a:rPr lang="en-US" sz="1000" dirty="0" smtClean="0"/>
              <a:t>  </a:t>
            </a:r>
            <a:endParaRPr lang="en-US" sz="1000" dirty="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endParaRPr lang="en-US" dirty="0" smtClean="0"/>
          </a:p>
          <a:p>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r>
              <a:rPr lang="en-US" baseline="0" dirty="0" smtClean="0"/>
              <a:t> </a:t>
            </a:r>
            <a:endParaRPr lang="en-US" dirty="0" smtClean="0"/>
          </a:p>
          <a:p>
            <a:endParaRPr lang="en-US" dirty="0" smtClean="0"/>
          </a:p>
          <a:p>
            <a:endParaRPr lang="en-US" dirty="0"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smtClean="0"/>
          </a:p>
        </p:txBody>
      </p:sp>
      <p:sp>
        <p:nvSpPr>
          <p:cNvPr id="2" name="Header Placeholder 1"/>
          <p:cNvSpPr>
            <a:spLocks noGrp="1"/>
          </p:cNvSpPr>
          <p:nvPr>
            <p:ph type="hdr" sz="quarter" idx="10"/>
          </p:nvPr>
        </p:nvSpPr>
        <p:spPr/>
        <p:txBody>
          <a:bodyPr/>
          <a:lstStyle/>
          <a:p>
            <a:pPr>
              <a:defRPr/>
            </a:pPr>
            <a:endParaRPr lang="ru-RU"/>
          </a:p>
        </p:txBody>
      </p:sp>
      <p:sp>
        <p:nvSpPr>
          <p:cNvPr id="3" name="Slide Number Placeholder 2"/>
          <p:cNvSpPr>
            <a:spLocks noGrp="1"/>
          </p:cNvSpPr>
          <p:nvPr>
            <p:ph type="sldNum" sz="quarter" idx="11"/>
          </p:nvPr>
        </p:nvSpPr>
        <p:spPr/>
        <p:txBody>
          <a:bodyPr/>
          <a:lstStyle/>
          <a:p>
            <a:pPr>
              <a:defRPr/>
            </a:pPr>
            <a:fld id="{45C71FD0-4622-46F7-9111-A3EC39D3E3EA}" type="slidenum">
              <a:rPr lang="ru-RU" smtClean="0"/>
              <a:pPr>
                <a:defRPr/>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lassy_earth_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400" y="-304800"/>
            <a:ext cx="10464800" cy="7848600"/>
          </a:xfrm>
          <a:prstGeom prst="rect">
            <a:avLst/>
          </a:prstGeom>
        </p:spPr>
      </p:pic>
      <p:sp>
        <p:nvSpPr>
          <p:cNvPr id="9" name="Click_Box"/>
          <p:cNvSpPr/>
          <p:nvPr/>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r>
              <a:rPr lang="en-US" smtClean="0"/>
              <a:t>Thursday, September 27, 2012</a:t>
            </a:r>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7576215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28750">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14:bounceEnd="28750">
                                          <p:cBhvr additive="base">
                                            <p:cTn id="17"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28750">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14:bounceEnd="28750">
                                          <p:cBhvr additive="base">
                                            <p:cTn id="21" dur="800" fill="hold"/>
                                            <p:tgtEl>
                                              <p:spTgt spid="10"/>
                                            </p:tgtEl>
                                            <p:attrNameLst>
                                              <p:attrName>ppt_x</p:attrName>
                                            </p:attrNameLst>
                                          </p:cBhvr>
                                          <p:tavLst>
                                            <p:tav tm="0">
                                              <p:val>
                                                <p:strVal val="1+#ppt_w/2"/>
                                              </p:val>
                                            </p:tav>
                                            <p:tav tm="100000">
                                              <p:val>
                                                <p:strVal val="#ppt_x"/>
                                              </p:val>
                                            </p:tav>
                                          </p:tavLst>
                                        </p:anim>
                                        <p:anim calcmode="lin" valueType="num" p14:bounceEnd="28750">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6" fill="hold"/>
                                            <p:tgtEl>
                                              <p:spTgt spid="7"/>
                                            </p:tgtEl>
                                          </p:cBhvr>
                                        </p:cmd>
                                      </p:childTnLst>
                                    </p:cTn>
                                  </p:par>
                                  <p:par>
                                    <p:cTn id="7" presetID="2" presetClass="entr" presetSubtype="2" decel="5600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 fill="hold"/>
                                            <p:tgtEl>
                                              <p:spTgt spid="2"/>
                                            </p:tgtEl>
                                            <p:attrNameLst>
                                              <p:attrName>ppt_x</p:attrName>
                                            </p:attrNameLst>
                                          </p:cBhvr>
                                          <p:tavLst>
                                            <p:tav tm="0">
                                              <p:val>
                                                <p:strVal val="1+#ppt_w/2"/>
                                              </p:val>
                                            </p:tav>
                                            <p:tav tm="100000">
                                              <p:val>
                                                <p:strVal val="#ppt_x"/>
                                              </p:val>
                                            </p:tav>
                                          </p:tavLst>
                                        </p:anim>
                                        <p:anim calcmode="lin" valueType="num">
                                          <p:cBhvr additive="base">
                                            <p:cTn id="10" dur="8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800" fill="hold"/>
                                            <p:tgtEl>
                                              <p:spTgt spid="3"/>
                                            </p:tgtEl>
                                            <p:attrNameLst>
                                              <p:attrName>ppt_x</p:attrName>
                                            </p:attrNameLst>
                                          </p:cBhvr>
                                          <p:tavLst>
                                            <p:tav tm="0">
                                              <p:val>
                                                <p:strVal val="1+#ppt_w/2"/>
                                              </p:val>
                                            </p:tav>
                                            <p:tav tm="100000">
                                              <p:val>
                                                <p:strVal val="#ppt_x"/>
                                              </p:val>
                                            </p:tav>
                                          </p:tavLst>
                                        </p:anim>
                                        <p:anim calcmode="lin" valueType="num">
                                          <p:cBhvr additive="base">
                                            <p:cTn id="14" dur="8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3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800" fill="hold"/>
                                            <p:tgtEl>
                                              <p:spTgt spid="11"/>
                                            </p:tgtEl>
                                            <p:attrNameLst>
                                              <p:attrName>ppt_x</p:attrName>
                                            </p:attrNameLst>
                                          </p:cBhvr>
                                          <p:tavLst>
                                            <p:tav tm="0">
                                              <p:val>
                                                <p:strVal val="1+#ppt_w/2"/>
                                              </p:val>
                                            </p:tav>
                                            <p:tav tm="100000">
                                              <p:val>
                                                <p:strVal val="#ppt_x"/>
                                              </p:val>
                                            </p:tav>
                                          </p:tavLst>
                                        </p:anim>
                                        <p:anim calcmode="lin" valueType="num">
                                          <p:cBhvr additive="base">
                                            <p:cTn id="18" dur="8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800" fill="hold"/>
                                            <p:tgtEl>
                                              <p:spTgt spid="10"/>
                                            </p:tgtEl>
                                            <p:attrNameLst>
                                              <p:attrName>ppt_x</p:attrName>
                                            </p:attrNameLst>
                                          </p:cBhvr>
                                          <p:tavLst>
                                            <p:tav tm="0">
                                              <p:val>
                                                <p:strVal val="1+#ppt_w/2"/>
                                              </p:val>
                                            </p:tav>
                                            <p:tav tm="100000">
                                              <p:val>
                                                <p:strVal val="#ppt_x"/>
                                              </p:val>
                                            </p:tav>
                                          </p:tavLst>
                                        </p:anim>
                                        <p:anim calcmode="lin" valueType="num">
                                          <p:cBhvr additive="base">
                                            <p:cTn id="22" dur="8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3" grpId="0">
            <p:tmplLst>
              <p:tmpl>
                <p:tnLst>
                  <p:par>
                    <p:cTn xmlns:p14="http://schemas.microsoft.com/office/powerpoint/2010/mai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32151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125037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876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0CFEC368-1D7A-4F81-ABF6-AE0E36BAF64C}" type="slidenum">
              <a:rPr lang="en-US" smtClean="0"/>
              <a:pPr/>
              <a:t>‹#›</a:t>
            </a:fld>
            <a:endParaRPr lang="en-US" dirty="0"/>
          </a:p>
        </p:txBody>
      </p:sp>
      <p:sp>
        <p:nvSpPr>
          <p:cNvPr id="10" name="Footer Placeholder 9"/>
          <p:cNvSpPr>
            <a:spLocks noGrp="1"/>
          </p:cNvSpPr>
          <p:nvPr>
            <p:ph type="ftr" sz="quarter" idx="15"/>
          </p:nvPr>
        </p:nvSpPr>
        <p:spPr/>
        <p:txBody>
          <a:bodyPr/>
          <a:lstStyle/>
          <a:p>
            <a:pPr algn="r"/>
            <a:endParaRPr lang="en-US" dirty="0"/>
          </a:p>
        </p:txBody>
      </p:sp>
      <p:sp>
        <p:nvSpPr>
          <p:cNvPr id="12" name="Title 11"/>
          <p:cNvSpPr>
            <a:spLocks noGrp="1"/>
          </p:cNvSpPr>
          <p:nvPr>
            <p:ph type="title"/>
          </p:nvPr>
        </p:nvSpPr>
        <p:spPr>
          <a:xfrm>
            <a:off x="990600" y="152400"/>
            <a:ext cx="7620000" cy="7159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853894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r"/>
            <a:endParaRPr lang="en-US" dirty="0"/>
          </a:p>
        </p:txBody>
      </p:sp>
      <p:sp>
        <p:nvSpPr>
          <p:cNvPr id="4" name="Slide Number Placeholder 3"/>
          <p:cNvSpPr>
            <a:spLocks noGrp="1"/>
          </p:cNvSpPr>
          <p:nvPr>
            <p:ph type="sldNum" sz="quarter" idx="11"/>
          </p:nvPr>
        </p:nvSpPr>
        <p:spPr/>
        <p:txBody>
          <a:bodyPr/>
          <a:lstStyle/>
          <a:p>
            <a:fld id="{0CFEC368-1D7A-4F81-ABF6-AE0E36BAF64C}"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83582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r"/>
            <a:endParaRPr lang="en-US" dirty="0"/>
          </a:p>
        </p:txBody>
      </p:sp>
      <p:sp>
        <p:nvSpPr>
          <p:cNvPr id="4" name="Slide Number Placeholder 3"/>
          <p:cNvSpPr>
            <a:spLocks noGrp="1"/>
          </p:cNvSpPr>
          <p:nvPr>
            <p:ph type="sldNum" sz="quarter" idx="11"/>
          </p:nvPr>
        </p:nvSpPr>
        <p:spPr/>
        <p:txBody>
          <a:bodyPr/>
          <a:lstStyle/>
          <a:p>
            <a:fld id="{0CFEC368-1D7A-4F81-ABF6-AE0E36BAF64C}"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25279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r"/>
            <a:endParaRPr lang="en-US" dirty="0"/>
          </a:p>
        </p:txBody>
      </p:sp>
      <p:sp>
        <p:nvSpPr>
          <p:cNvPr id="4" name="Slide Number Placeholder 3"/>
          <p:cNvSpPr>
            <a:spLocks noGrp="1"/>
          </p:cNvSpPr>
          <p:nvPr>
            <p:ph type="sldNum" sz="quarter" idx="11"/>
          </p:nvPr>
        </p:nvSpPr>
        <p:spPr/>
        <p:txBody>
          <a:bodyPr/>
          <a:lstStyle/>
          <a:p>
            <a:fld id="{0CFEC368-1D7A-4F81-ABF6-AE0E36BAF64C}"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lick_Box"/>
          <p:cNvSpPr/>
          <p:nvPr userDrawn="1"/>
        </p:nvSpPr>
        <p:spPr>
          <a:xfrm>
            <a:off x="-381000" y="-304800"/>
            <a:ext cx="10439400" cy="7848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02971" y="-1491343"/>
            <a:ext cx="9144000" cy="68580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6542" y="-1469571"/>
            <a:ext cx="9144000" cy="6858000"/>
          </a:xfrm>
          <a:prstGeom prst="rect">
            <a:avLst/>
          </a:prstGeom>
        </p:spPr>
      </p:pic>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0" y="304800"/>
            <a:ext cx="1942293" cy="717804"/>
          </a:xfrm>
          <a:prstGeom prst="rect">
            <a:avLst/>
          </a:prstGeom>
        </p:spPr>
      </p:pic>
      <p:sp>
        <p:nvSpPr>
          <p:cNvPr id="3" name="Subtitle 2"/>
          <p:cNvSpPr>
            <a:spLocks noGrp="1"/>
          </p:cNvSpPr>
          <p:nvPr>
            <p:ph type="subTitle" idx="1"/>
          </p:nvPr>
        </p:nvSpPr>
        <p:spPr>
          <a:xfrm>
            <a:off x="4800600" y="6019800"/>
            <a:ext cx="3581400" cy="1752600"/>
          </a:xfrm>
        </p:spPr>
        <p:txBody>
          <a:bodyPr>
            <a:normAutofit/>
          </a:bodyPr>
          <a:lstStyle>
            <a:lvl1pPr marL="0" indent="0" algn="l">
              <a:buNone/>
              <a:defRPr sz="1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hasCustomPrompt="1"/>
          </p:nvPr>
        </p:nvSpPr>
        <p:spPr>
          <a:xfrm>
            <a:off x="4800600" y="4648200"/>
            <a:ext cx="3581400" cy="1470025"/>
          </a:xfrm>
          <a:ln>
            <a:noFill/>
          </a:ln>
        </p:spPr>
        <p:txBody>
          <a:bodyPr anchor="b">
            <a:normAutofit/>
          </a:bodyPr>
          <a:lstStyle>
            <a:lvl1pPr algn="l">
              <a:defRPr sz="3200">
                <a:solidFill>
                  <a:schemeClr val="accent1">
                    <a:lumMod val="75000"/>
                  </a:schemeClr>
                </a:solidFill>
              </a:defRPr>
            </a:lvl1pPr>
          </a:lstStyle>
          <a:p>
            <a:r>
              <a:rPr lang="en-US" dirty="0" smtClean="0"/>
              <a:t>Title</a:t>
            </a:r>
            <a:endParaRPr lang="en-US" dirty="0"/>
          </a:p>
        </p:txBody>
      </p:sp>
    </p:spTree>
    <p:extLst>
      <p:ext uri="{BB962C8B-B14F-4D97-AF65-F5344CB8AC3E}">
        <p14:creationId xmlns:p14="http://schemas.microsoft.com/office/powerpoint/2010/main" val="33917169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2614777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tic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Thursday, September 27, 2012</a:t>
            </a:r>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
        <p:nvSpPr>
          <p:cNvPr id="2" name="Title 1"/>
          <p:cNvSpPr>
            <a:spLocks noGrp="1"/>
          </p:cNvSpPr>
          <p:nvPr>
            <p:ph type="ctrTitle"/>
          </p:nvPr>
        </p:nvSpPr>
        <p:spPr>
          <a:xfrm>
            <a:off x="5105400" y="1752600"/>
            <a:ext cx="3581400" cy="1470025"/>
          </a:xfrm>
        </p:spPr>
        <p:txBody>
          <a:bodyPr anchor="b">
            <a:normAutofit/>
          </a:bodyPr>
          <a:lstStyle>
            <a:lvl1pPr algn="r">
              <a:defRPr sz="32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05400" y="3124200"/>
            <a:ext cx="3581400" cy="1752600"/>
          </a:xfrm>
        </p:spPr>
        <p:txBody>
          <a:bodyPr>
            <a:normAutofit/>
          </a:bodyPr>
          <a:lstStyle>
            <a:lvl1pPr marL="0" indent="0" algn="r">
              <a:buNone/>
              <a:defRPr sz="1800">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854673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1229" y="743857"/>
            <a:ext cx="8957437" cy="71374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r>
              <a:rPr lang="en-US" smtClean="0"/>
              <a:t>Thursday, September 27, 2012</a:t>
            </a:r>
            <a:endParaRPr lang="en-US"/>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5" name="Picture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62800" y="5410200"/>
            <a:ext cx="1633993" cy="603867"/>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014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8363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7917462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16830426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Thursday, September 27, 2012</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7514049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Thursday, September 27, 2012</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D4356-750F-43A5-86F1-332F9B8C8A9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21789584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Thursday, September 27, 2012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4463478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8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778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00868718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2286000" cy="1143000"/>
          </a:xfrm>
        </p:spPr>
        <p:txBody>
          <a:bodyPr anchor="b"/>
          <a:lstStyle>
            <a:lvl1pPr algn="r">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962870" y="304801"/>
            <a:ext cx="5892815"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5800" y="1524000"/>
            <a:ext cx="2286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8981612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4235188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4" name="glassy_earth_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304800"/>
            <a:ext cx="10464800" cy="78486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2074545"/>
          </a:xfrm>
          <a:prstGeom prst="rect">
            <a:avLst/>
          </a:prstGeom>
        </p:spPr>
      </p:pic>
      <p:pic>
        <p:nvPicPr>
          <p:cNvPr id="10" name="Picture 9"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0314" y="-1502228"/>
            <a:ext cx="9144000" cy="68580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304800"/>
            <a:ext cx="9144000" cy="6858000"/>
          </a:xfrm>
          <a:prstGeom prst="rect">
            <a:avLst/>
          </a:prstGeom>
        </p:spPr>
      </p:pic>
      <p:sp>
        <p:nvSpPr>
          <p:cNvPr id="4" name="Date Placeholder 3"/>
          <p:cNvSpPr>
            <a:spLocks noGrp="1"/>
          </p:cNvSpPr>
          <p:nvPr>
            <p:ph type="dt" sz="half" idx="10"/>
          </p:nvPr>
        </p:nvSpPr>
        <p:spPr/>
        <p:txBody>
          <a:bodyPr/>
          <a:lstStyle/>
          <a:p>
            <a:r>
              <a:rPr lang="en-US" smtClean="0"/>
              <a:t>Thursday, September 27, 2012</a:t>
            </a:r>
            <a:endParaRPr lang="en-US" dirty="0"/>
          </a:p>
        </p:txBody>
      </p:sp>
      <p:sp>
        <p:nvSpPr>
          <p:cNvPr id="3" name="Content Placeholder 2"/>
          <p:cNvSpPr>
            <a:spLocks noGrp="1"/>
          </p:cNvSpPr>
          <p:nvPr>
            <p:ph idx="1"/>
          </p:nvPr>
        </p:nvSpPr>
        <p:spPr>
          <a:xfrm>
            <a:off x="1143000" y="1189037"/>
            <a:ext cx="7620000" cy="5135563"/>
          </a:xfrm>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
        <p:nvSpPr>
          <p:cNvPr id="2" name="Title 1"/>
          <p:cNvSpPr>
            <a:spLocks noGrp="1"/>
          </p:cNvSpPr>
          <p:nvPr>
            <p:ph type="title"/>
          </p:nvPr>
        </p:nvSpPr>
        <p:spPr>
          <a:xfrm>
            <a:off x="1143000" y="473075"/>
            <a:ext cx="7620000" cy="715962"/>
          </a:xfrm>
        </p:spPr>
        <p:txBody>
          <a:bodyPr>
            <a:normAutofit/>
          </a:bodyPr>
          <a:lstStyle>
            <a:lvl1pPr algn="l">
              <a:defRPr sz="360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24713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14:presetBounceEnd="28750">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14:bounceEnd="28750">
                                          <p:cBhvr additive="base">
                                            <p:cTn id="29" dur="800" fill="hold"/>
                                            <p:tgtEl>
                                              <p:spTgt spid="17"/>
                                            </p:tgtEl>
                                            <p:attrNameLst>
                                              <p:attrName>ppt_x</p:attrName>
                                            </p:attrNameLst>
                                          </p:cBhvr>
                                          <p:tavLst>
                                            <p:tav tm="0">
                                              <p:val>
                                                <p:strVal val="1+#ppt_w/2"/>
                                              </p:val>
                                            </p:tav>
                                            <p:tav tm="100000">
                                              <p:val>
                                                <p:strVal val="#ppt_x"/>
                                              </p:val>
                                            </p:tav>
                                          </p:tavLst>
                                        </p:anim>
                                        <p:anim calcmode="lin" valueType="num" p14:bounceEnd="28750">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28750">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14:bounceEnd="28750">
                                          <p:cBhvr additive="base">
                                            <p:cTn id="33" dur="800" fill="hold"/>
                                            <p:tgtEl>
                                              <p:spTgt spid="11"/>
                                            </p:tgtEl>
                                            <p:attrNameLst>
                                              <p:attrName>ppt_x</p:attrName>
                                            </p:attrNameLst>
                                          </p:cBhvr>
                                          <p:tavLst>
                                            <p:tav tm="0">
                                              <p:val>
                                                <p:strVal val="1+#ppt_w/2"/>
                                              </p:val>
                                            </p:tav>
                                            <p:tav tm="100000">
                                              <p:val>
                                                <p:strVal val="#ppt_x"/>
                                              </p:val>
                                            </p:tav>
                                          </p:tavLst>
                                        </p:anim>
                                        <p:anim calcmode="lin" valueType="num" p14:bounceEnd="28750">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build="p">
            <p:tmplLst>
              <p:tmpl lvl="1">
                <p:tnLst>
                  <p:par>
                    <p:cT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par>
                              <p:cTn id="8" fill="hold">
                                <p:stCondLst>
                                  <p:cond delay="1100"/>
                                </p:stCondLst>
                                <p:childTnLst>
                                  <p:par>
                                    <p:cTn id="9" presetID="10" presetClass="entr" presetSubtype="0" fill="hold" grpId="0"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childTnLst>
                                    </p:cTn>
                                  </p:par>
                                  <p:par>
                                    <p:cTn id="12" presetID="10" presetClass="entr" presetSubtype="0" fill="hold" grpId="0" nodeType="withEffect">
                                      <p:stCondLst>
                                        <p:cond delay="16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17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18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19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2" presetClass="entr" presetSubtype="2" fill="hold" nodeType="withEffect">
                                      <p:stCondLst>
                                        <p:cond delay="7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800" fill="hold"/>
                                            <p:tgtEl>
                                              <p:spTgt spid="17"/>
                                            </p:tgtEl>
                                            <p:attrNameLst>
                                              <p:attrName>ppt_x</p:attrName>
                                            </p:attrNameLst>
                                          </p:cBhvr>
                                          <p:tavLst>
                                            <p:tav tm="0">
                                              <p:val>
                                                <p:strVal val="1+#ppt_w/2"/>
                                              </p:val>
                                            </p:tav>
                                            <p:tav tm="100000">
                                              <p:val>
                                                <p:strVal val="#ppt_x"/>
                                              </p:val>
                                            </p:tav>
                                          </p:tavLst>
                                        </p:anim>
                                        <p:anim calcmode="lin" valueType="num">
                                          <p:cBhvr additive="base">
                                            <p:cTn id="30" dur="8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6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800" fill="hold"/>
                                            <p:tgtEl>
                                              <p:spTgt spid="11"/>
                                            </p:tgtEl>
                                            <p:attrNameLst>
                                              <p:attrName>ppt_x</p:attrName>
                                            </p:attrNameLst>
                                          </p:cBhvr>
                                          <p:tavLst>
                                            <p:tav tm="0">
                                              <p:val>
                                                <p:strVal val="1+#ppt_w/2"/>
                                              </p:val>
                                            </p:tav>
                                            <p:tav tm="100000">
                                              <p:val>
                                                <p:strVal val="#ppt_x"/>
                                              </p:val>
                                            </p:tav>
                                          </p:tavLst>
                                        </p:anim>
                                        <p:anim calcmode="lin" valueType="num">
                                          <p:cBhvr additive="base">
                                            <p:cTn id="34" dur="800" fill="hold"/>
                                            <p:tgtEl>
                                              <p:spTgt spid="11"/>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3996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4"/>
                    </p:tgtEl>
                  </p:cMediaNode>
                </p:video>
              </p:childTnLst>
            </p:cTn>
          </p:par>
        </p:tnLst>
        <p:bldLst>
          <p:bldP spid="3" grpId="0" uiExpand="1" build="p">
            <p:tmplLst>
              <p:tmpl lvl="1">
                <p:tnLst>
                  <p:par>
                    <p:cTn xmlns:p14="http://schemas.microsoft.com/office/powerpoint/2010/main" presetID="10" presetClass="entr" presetSubtype="0"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xmlns:p14="http://schemas.microsoft.com/office/powerpoint/2010/main" presetID="10" presetClass="entr" presetSubtype="0"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xmlns:p14="http://schemas.microsoft.com/office/powerpoint/2010/main" presetID="10" presetClass="entr" presetSubtype="0"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xmlns:p14="http://schemas.microsoft.com/office/powerpoint/2010/main" presetID="10" presetClass="entr" presetSubtype="0" fill="hold" nodeType="withEffect">
                      <p:stCondLst>
                        <p:cond delay="1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xmlns:p14="http://schemas.microsoft.com/office/powerpoint/2010/mai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D4356-750F-43A5-86F1-332F9B8C8A9C}" type="slidenum">
              <a:rPr lang="en-US" smtClean="0"/>
              <a:t>‹#›</a:t>
            </a:fld>
            <a:endParaRPr lang="en-US"/>
          </a:p>
        </p:txBody>
      </p:sp>
    </p:spTree>
    <p:extLst>
      <p:ext uri="{BB962C8B-B14F-4D97-AF65-F5344CB8AC3E}">
        <p14:creationId xmlns:p14="http://schemas.microsoft.com/office/powerpoint/2010/main" val="26933926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1200" b="0">
                <a:solidFill>
                  <a:schemeClr val="bg1"/>
                </a:solidFill>
              </a:defRPr>
            </a:lvl1pPr>
            <a:lvl2pPr marL="1828800" indent="-1828800">
              <a:buFontTx/>
              <a:buNone/>
              <a:defRPr sz="1200">
                <a:solidFill>
                  <a:schemeClr val="bg1"/>
                </a:solidFill>
              </a:defRPr>
            </a:lvl2pPr>
            <a:lvl3pPr marL="1828800" indent="-1828800">
              <a:buFontTx/>
              <a:buNone/>
              <a:defRPr sz="1200">
                <a:solidFill>
                  <a:schemeClr val="bg1"/>
                </a:solidFill>
              </a:defRPr>
            </a:lvl3pPr>
            <a:lvl4pPr marL="1828800" indent="-1828800">
              <a:buFontTx/>
              <a:buNone/>
              <a:defRPr sz="1200">
                <a:solidFill>
                  <a:schemeClr val="bg1"/>
                </a:solidFill>
              </a:defRPr>
            </a:lvl4pPr>
            <a:lvl5pPr marL="1828800" indent="-182880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1200" b="0">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990600" y="152400"/>
            <a:ext cx="7620000" cy="71596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27719109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066801"/>
            <a:ext cx="2743200"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76600" y="1066801"/>
            <a:ext cx="2667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066801"/>
            <a:ext cx="27432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2482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017638" y="1143000"/>
            <a:ext cx="3429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4572000" y="1219200"/>
            <a:ext cx="3810000" cy="2057399"/>
          </a:xfrm>
        </p:spPr>
        <p:txBody>
          <a:bodyPr>
            <a:normAutofit/>
          </a:bodyPr>
          <a:lstStyle>
            <a:lvl1pPr marL="0" indent="0" algn="l">
              <a:buFontTx/>
              <a:buNone/>
              <a:defRPr sz="1400" b="1">
                <a:solidFill>
                  <a:schemeClr val="bg1"/>
                </a:solidFill>
              </a:defRPr>
            </a:lvl1pPr>
            <a:lvl2pPr marL="0" indent="0" algn="l">
              <a:buFontTx/>
              <a:buNone/>
              <a:defRPr sz="1200">
                <a:solidFill>
                  <a:schemeClr val="bg1"/>
                </a:solidFill>
              </a:defRPr>
            </a:lvl2pPr>
            <a:lvl3pPr marL="0" indent="0" algn="l">
              <a:buFontTx/>
              <a:buNone/>
              <a:defRPr sz="1200">
                <a:solidFill>
                  <a:schemeClr val="bg1"/>
                </a:solidFill>
              </a:defRPr>
            </a:lvl3pPr>
            <a:lvl4pPr marL="0" indent="0" algn="l">
              <a:buFontTx/>
              <a:buNone/>
              <a:defRPr sz="1200">
                <a:solidFill>
                  <a:schemeClr val="bg1"/>
                </a:solidFill>
              </a:defRPr>
            </a:lvl4pPr>
            <a:lvl5pPr marL="0" indent="0" algn="l">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4"/>
          </p:nvPr>
        </p:nvSpPr>
        <p:spPr>
          <a:xfrm>
            <a:off x="4778477" y="3505200"/>
            <a:ext cx="3429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990600" y="2895600"/>
            <a:ext cx="3429000" cy="3048000"/>
          </a:xfrm>
        </p:spPr>
        <p:txBody>
          <a:bodyPr>
            <a:normAutofit/>
          </a:bodyPr>
          <a:lstStyle>
            <a:lvl1pPr marL="0" indent="0">
              <a:buFontTx/>
              <a:buNone/>
              <a:defRPr sz="1400" b="1">
                <a:solidFill>
                  <a:schemeClr val="bg1"/>
                </a:solidFill>
              </a:defRPr>
            </a:lvl1pPr>
            <a:lvl2pPr marL="0" indent="0">
              <a:buFontTx/>
              <a:buNone/>
              <a:defRPr sz="1200">
                <a:solidFill>
                  <a:schemeClr val="bg1"/>
                </a:solidFill>
              </a:defRPr>
            </a:lvl2pPr>
            <a:lvl3pPr marL="0" indent="0">
              <a:buFontTx/>
              <a:buNone/>
              <a:defRPr sz="12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7181730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91200" y="1524000"/>
            <a:ext cx="3048000" cy="4297363"/>
          </a:xfrm>
        </p:spPr>
        <p:txBody>
          <a:bodyPr/>
          <a:lstStyle>
            <a:lvl1pPr marL="0" indent="0">
              <a:lnSpc>
                <a:spcPts val="1600"/>
              </a:lnSpc>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normAutofit/>
          </a:bodyPr>
          <a:lstStyle>
            <a:lvl1pPr algn="ctr" defTabSz="914400" rtl="0" eaLnBrk="1" latinLnBrk="0" hangingPunct="1">
              <a:spcBef>
                <a:spcPct val="0"/>
              </a:spcBef>
              <a:buNone/>
              <a:defRPr lang="en-US" sz="4000" b="1" kern="120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8" name="Text Placeholder 10"/>
          <p:cNvSpPr>
            <a:spLocks noGrp="1"/>
          </p:cNvSpPr>
          <p:nvPr>
            <p:ph type="body" sz="quarter" idx="13"/>
          </p:nvPr>
        </p:nvSpPr>
        <p:spPr>
          <a:xfrm>
            <a:off x="762000" y="914400"/>
            <a:ext cx="7620000" cy="457200"/>
          </a:xfrm>
        </p:spPr>
        <p:txBody>
          <a:bodyPr>
            <a:normAutofit/>
          </a:bodyPr>
          <a:lstStyle>
            <a:lvl1pPr algn="ctr">
              <a:buFontTx/>
              <a:buNone/>
              <a:defRPr sz="2000">
                <a:solidFill>
                  <a:schemeClr val="accent1">
                    <a:lumMod val="50000"/>
                  </a:schemeClr>
                </a:solidFill>
              </a:defRPr>
            </a:lvl1pPr>
          </a:lstStyle>
          <a:p>
            <a:pPr lvl="0"/>
            <a:r>
              <a:rPr lang="en-US" smtClean="0"/>
              <a:t>Click to edit Master text styles</a:t>
            </a:r>
          </a:p>
        </p:txBody>
      </p:sp>
    </p:spTree>
    <p:extLst>
      <p:ext uri="{BB962C8B-B14F-4D97-AF65-F5344CB8AC3E}">
        <p14:creationId xmlns:p14="http://schemas.microsoft.com/office/powerpoint/2010/main" val="62395900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accent1">
                    <a:lumMod val="7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smtClean="0"/>
              <a:t>Click to edit Master text styles</a:t>
            </a:r>
          </a:p>
        </p:txBody>
      </p:sp>
    </p:spTree>
    <p:extLst>
      <p:ext uri="{BB962C8B-B14F-4D97-AF65-F5344CB8AC3E}">
        <p14:creationId xmlns:p14="http://schemas.microsoft.com/office/powerpoint/2010/main" val="32584928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pic>
        <p:nvPicPr>
          <p:cNvPr id="10" name="Picture 9"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l">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Thursday, September 27, 2012</a:t>
            </a:r>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822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9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38200" y="2524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Thursday, September 27, 2012</a:t>
            </a:r>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9815428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46237"/>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43000"/>
            <a:ext cx="35814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Thursday, September 27, 2012</a:t>
            </a:r>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501841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7159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175" y="990600"/>
            <a:ext cx="365442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1951037"/>
            <a:ext cx="3654425"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7575" y="990600"/>
            <a:ext cx="3654426" cy="639762"/>
          </a:xfrm>
        </p:spPr>
        <p:txBody>
          <a:bodyPr anchor="b">
            <a:no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1951037"/>
            <a:ext cx="3654426" cy="4525963"/>
          </a:xfrm>
        </p:spPr>
        <p:txBody>
          <a:bodyPr>
            <a:normAutofit/>
          </a:bodyPr>
          <a:lstStyle>
            <a:lvl1pPr>
              <a:defRPr sz="1800">
                <a:solidFill>
                  <a:schemeClr val="tx2">
                    <a:lumMod val="50000"/>
                  </a:schemeClr>
                </a:solidFill>
              </a:defRPr>
            </a:lvl1pPr>
            <a:lvl2pPr>
              <a:defRPr sz="1800">
                <a:solidFill>
                  <a:schemeClr val="tx2">
                    <a:lumMod val="50000"/>
                  </a:schemeClr>
                </a:solidFill>
              </a:defRPr>
            </a:lvl2pPr>
            <a:lvl3pPr>
              <a:defRPr sz="18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Thursday, September 27, 2012</a:t>
            </a:r>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646471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Thursday, September 27, 2012</a:t>
            </a:r>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514600"/>
            <a:ext cx="5486400" cy="4114800"/>
          </a:xfrm>
          <a:prstGeom prst="rect">
            <a:avLst/>
          </a:prstGeom>
        </p:spPr>
      </p:pic>
    </p:spTree>
    <p:extLst>
      <p:ext uri="{BB962C8B-B14F-4D97-AF65-F5344CB8AC3E}">
        <p14:creationId xmlns:p14="http://schemas.microsoft.com/office/powerpoint/2010/main" val="31170052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Thursday, September 27, 2012</a:t>
            </a:r>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400623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5.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4.png"/><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Thursday, September 27, 2012</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pPr algn="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CFEC368-1D7A-4F81-ABF6-AE0E36BAF64C}" type="slidenum">
              <a:rPr lang="en-US" smtClean="0"/>
              <a:pPr/>
              <a:t>‹#›</a:t>
            </a:fld>
            <a:endParaRPr lang="en-US" dirty="0"/>
          </a:p>
        </p:txBody>
      </p:sp>
      <p:pic>
        <p:nvPicPr>
          <p:cNvPr id="18" name="Pictur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52800" y="914400"/>
            <a:ext cx="9335408" cy="7438572"/>
          </a:xfrm>
          <a:prstGeom prst="rect">
            <a:avLst/>
          </a:prstGeom>
        </p:spPr>
      </p:pic>
      <p:pic>
        <p:nvPicPr>
          <p:cNvPr id="19" name="Pictur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Thursday, September 27, 2012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a:t>
            </a:fld>
            <a:endParaRPr lang="en-US" dirty="0"/>
          </a:p>
        </p:txBody>
      </p:sp>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3400" y="0"/>
            <a:ext cx="9829800" cy="6858000"/>
          </a:xfrm>
          <a:prstGeom prst="rect">
            <a:avLst/>
          </a:prstGeom>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3400" y="-457200"/>
            <a:ext cx="9144000" cy="6858000"/>
          </a:xfrm>
          <a:prstGeom prst="rect">
            <a:avLst/>
          </a:prstGeom>
        </p:spPr>
      </p:pic>
      <p:sp>
        <p:nvSpPr>
          <p:cNvPr id="2" name="Title Placeholder 1"/>
          <p:cNvSpPr>
            <a:spLocks noGrp="1"/>
          </p:cNvSpPr>
          <p:nvPr>
            <p:ph type="title"/>
          </p:nvPr>
        </p:nvSpPr>
        <p:spPr>
          <a:xfrm>
            <a:off x="990600" y="473075"/>
            <a:ext cx="76200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90600" y="1189037"/>
            <a:ext cx="76200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9676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ws.noaa.gov/iao/ia/hom/index.php"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www.travel.state.gov/passport"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www.travel.state.gov/passport"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www.corporateservices.noaa.gov/~finance/FT.html"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wmf"/></Relationships>
</file>

<file path=ppt/slides/_rels/slide44.xml.rels><?xml version="1.0" encoding="UTF-8" standalone="yes"?>
<Relationships xmlns="http://schemas.openxmlformats.org/package/2006/relationships"><Relationship Id="rId3" Type="http://schemas.openxmlformats.org/officeDocument/2006/relationships/hyperlink" Target="https://ecc.state.gov/"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ia.cables@noaa.gov"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mailto:nws.tripreports@noaa.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7.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1.wmf"/><Relationship Id="rId4" Type="http://schemas.openxmlformats.org/officeDocument/2006/relationships/image" Target="../media/image30.wmf"/></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1.wmf"/><Relationship Id="rId4" Type="http://schemas.openxmlformats.org/officeDocument/2006/relationships/image" Target="../media/image30.wmf"/></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1.wmf"/><Relationship Id="rId4" Type="http://schemas.openxmlformats.org/officeDocument/2006/relationships/image" Target="../media/image30.wmf"/></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3.wmf"/><Relationship Id="rId5" Type="http://schemas.openxmlformats.org/officeDocument/2006/relationships/image" Target="../media/image31.wmf"/><Relationship Id="rId4" Type="http://schemas.openxmlformats.org/officeDocument/2006/relationships/image" Target="../media/image32.wmf"/></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1.wmf"/><Relationship Id="rId4" Type="http://schemas.openxmlformats.org/officeDocument/2006/relationships/image" Target="../media/image32.wmf"/></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1.wmf"/><Relationship Id="rId4" Type="http://schemas.openxmlformats.org/officeDocument/2006/relationships/image" Target="../media/image32.wmf"/></Relationships>
</file>

<file path=ppt/slides/_rels/slide57.xml.rels><?xml version="1.0" encoding="UTF-8" standalone="yes"?>
<Relationships xmlns="http://schemas.openxmlformats.org/package/2006/relationships"><Relationship Id="rId2" Type="http://schemas.openxmlformats.org/officeDocument/2006/relationships/hyperlink" Target="http://www.nws.noaa.gov/iao/ia/hom/IAOForeignTravel.php"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www.corporateservices.noaa.gov/~finance/TR.html" TargetMode="External"/><Relationship Id="rId3" Type="http://schemas.openxmlformats.org/officeDocument/2006/relationships/image" Target="../media/image16.jpeg"/><Relationship Id="rId7" Type="http://schemas.openxmlformats.org/officeDocument/2006/relationships/hyperlink" Target="https://ecc.state.gov/"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aoprals.state.gov/web920/per_diem.asp" TargetMode="External"/><Relationship Id="rId5" Type="http://schemas.openxmlformats.org/officeDocument/2006/relationships/hyperlink" Target="http://www.osec.doc.gov/oas/OCS/Travel_Regulations.html" TargetMode="External"/><Relationship Id="rId4" Type="http://schemas.openxmlformats.org/officeDocument/2006/relationships/hyperlink" Target="http://www.gsa.gov/citypair" TargetMode="External"/><Relationship Id="rId9" Type="http://schemas.openxmlformats.org/officeDocument/2006/relationships/hyperlink" Target="http://www.corporateservices.noaa.gov/~finance/Travel_Home.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16.jpeg"/><Relationship Id="rId7" Type="http://schemas.openxmlformats.org/officeDocument/2006/relationships/hyperlink" Target="mailto:daniel.muller@noaa.gov"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mailto:courtney.draggon@noaa.gov" TargetMode="External"/><Relationship Id="rId5" Type="http://schemas.openxmlformats.org/officeDocument/2006/relationships/hyperlink" Target="mailto:ethan.jessup@noaa.gov" TargetMode="External"/><Relationship Id="rId4" Type="http://schemas.openxmlformats.org/officeDocument/2006/relationships/hyperlink" Target="mailto:darlene.roberts@noa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FEC368-1D7A-4F81-ABF6-AE0E36BAF64C}" type="slidenum">
              <a:rPr lang="en-US" smtClean="0"/>
              <a:pPr/>
              <a:t>1</a:t>
            </a:fld>
            <a:endParaRPr lang="en-US" dirty="0"/>
          </a:p>
        </p:txBody>
      </p:sp>
      <p:sp>
        <p:nvSpPr>
          <p:cNvPr id="15362" name="Rectangle 3"/>
          <p:cNvSpPr>
            <a:spLocks noGrp="1" noChangeArrowheads="1"/>
          </p:cNvSpPr>
          <p:nvPr>
            <p:ph type="subTitle" idx="1"/>
          </p:nvPr>
        </p:nvSpPr>
        <p:spPr>
          <a:xfrm>
            <a:off x="381000" y="1981200"/>
            <a:ext cx="6062663" cy="914400"/>
          </a:xfrm>
        </p:spPr>
        <p:txBody>
          <a:bodyPr>
            <a:normAutofit/>
          </a:bodyPr>
          <a:lstStyle/>
          <a:p>
            <a:pPr algn="ctr" eaLnBrk="1" hangingPunct="1"/>
            <a:r>
              <a:rPr lang="en-US" dirty="0" smtClean="0"/>
              <a:t>International Affairs Office</a:t>
            </a:r>
          </a:p>
          <a:p>
            <a:pPr algn="ctr" eaLnBrk="1" hangingPunct="1"/>
            <a:r>
              <a:rPr lang="en-US" dirty="0" smtClean="0"/>
              <a:t>Revised:  January 7, 2016  </a:t>
            </a:r>
          </a:p>
        </p:txBody>
      </p:sp>
      <p:sp>
        <p:nvSpPr>
          <p:cNvPr id="15361" name="Rectangle 2"/>
          <p:cNvSpPr>
            <a:spLocks noGrp="1" noChangeArrowheads="1"/>
          </p:cNvSpPr>
          <p:nvPr>
            <p:ph type="ctrTitle"/>
          </p:nvPr>
        </p:nvSpPr>
        <p:spPr>
          <a:xfrm>
            <a:off x="381000" y="609600"/>
            <a:ext cx="7696200" cy="1142999"/>
          </a:xfrm>
        </p:spPr>
        <p:txBody>
          <a:bodyPr/>
          <a:lstStyle/>
          <a:p>
            <a:pPr algn="ctr" eaLnBrk="1" hangingPunct="1"/>
            <a:r>
              <a:rPr lang="en-US" sz="3600" dirty="0" smtClean="0">
                <a:latin typeface="Arial" pitchFamily="34" charset="0"/>
                <a:cs typeface="Arial" pitchFamily="34" charset="0"/>
              </a:rPr>
              <a:t>NWS Foreign Travel Process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981201"/>
            <a:ext cx="7600950" cy="3352799"/>
          </a:xfrm>
        </p:spPr>
        <p:txBody>
          <a:bodyPr>
            <a:normAutofit fontScale="92500"/>
          </a:bodyPr>
          <a:lstStyle/>
          <a:p>
            <a:pPr lvl="1"/>
            <a:endParaRPr lang="en-US" sz="2000" dirty="0" smtClean="0"/>
          </a:p>
          <a:p>
            <a:pPr marL="457200" lvl="1" indent="-457200">
              <a:buFont typeface="Arial" pitchFamily="34" charset="0"/>
              <a:buChar char="•"/>
            </a:pPr>
            <a:r>
              <a:rPr lang="en-US" dirty="0" smtClean="0">
                <a:solidFill>
                  <a:schemeClr val="tx1"/>
                </a:solidFill>
              </a:rPr>
              <a:t>Know the resources available:  NWS IAO Foreign Travel and Visitors web </a:t>
            </a:r>
            <a:r>
              <a:rPr lang="en-US" dirty="0">
                <a:solidFill>
                  <a:schemeClr val="tx1"/>
                </a:solidFill>
              </a:rPr>
              <a:t>page located at:  </a:t>
            </a:r>
            <a:r>
              <a:rPr lang="en-US" dirty="0">
                <a:solidFill>
                  <a:schemeClr val="tx1"/>
                </a:solidFill>
                <a:hlinkClick r:id="rId3"/>
              </a:rPr>
              <a:t>http://</a:t>
            </a:r>
            <a:r>
              <a:rPr lang="en-US" dirty="0" smtClean="0">
                <a:solidFill>
                  <a:schemeClr val="tx1"/>
                </a:solidFill>
                <a:hlinkClick r:id="rId3"/>
              </a:rPr>
              <a:t>www.nws.noaa.gov/iao/ia/hom/index.php</a:t>
            </a:r>
            <a:r>
              <a:rPr lang="en-US" dirty="0" smtClean="0">
                <a:solidFill>
                  <a:schemeClr val="tx1"/>
                </a:solidFill>
              </a:rPr>
              <a:t>; NOAA Travel </a:t>
            </a:r>
            <a:r>
              <a:rPr lang="en-US" dirty="0" err="1" smtClean="0">
                <a:solidFill>
                  <a:schemeClr val="tx1"/>
                </a:solidFill>
              </a:rPr>
              <a:t>Regs</a:t>
            </a:r>
            <a:r>
              <a:rPr lang="en-US" dirty="0" smtClean="0">
                <a:solidFill>
                  <a:schemeClr val="tx1"/>
                </a:solidFill>
              </a:rPr>
              <a:t>; DOC Travel Handbook; and the FTR.  </a:t>
            </a:r>
          </a:p>
          <a:p>
            <a:pPr marL="342900" lvl="1" indent="-342900">
              <a:buFont typeface="Arial" pitchFamily="34" charset="0"/>
              <a:buChar char="•"/>
            </a:pPr>
            <a:r>
              <a:rPr lang="en-US" dirty="0" smtClean="0">
                <a:solidFill>
                  <a:schemeClr val="tx1"/>
                </a:solidFill>
              </a:rPr>
              <a:t>All travel packages and visa and passport requests route through NWS IA (no direct submissions to NOAA travel office).</a:t>
            </a:r>
          </a:p>
          <a:p>
            <a:pPr marL="342900" lvl="1" indent="-342900">
              <a:buFont typeface="Arial" pitchFamily="34" charset="0"/>
              <a:buChar char="•"/>
            </a:pPr>
            <a:r>
              <a:rPr lang="en-US" dirty="0" smtClean="0">
                <a:solidFill>
                  <a:schemeClr val="tx1"/>
                </a:solidFill>
              </a:rPr>
              <a:t>Planning – determine travel dates and required documents.</a:t>
            </a:r>
          </a:p>
          <a:p>
            <a:pPr marL="342900" lvl="1" indent="-342900">
              <a:buFont typeface="Arial" pitchFamily="34" charset="0"/>
              <a:buChar char="•"/>
            </a:pPr>
            <a:r>
              <a:rPr lang="en-US" dirty="0" smtClean="0">
                <a:solidFill>
                  <a:schemeClr val="tx1"/>
                </a:solidFill>
              </a:rPr>
              <a:t>Act promptly – allow the proper processing time. </a:t>
            </a:r>
          </a:p>
          <a:p>
            <a:pPr lvl="1"/>
            <a:r>
              <a:rPr lang="en-US" dirty="0" smtClean="0">
                <a:solidFill>
                  <a:schemeClr val="tx1"/>
                </a:solidFill>
              </a:rPr>
              <a:t> </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pPr/>
              <a:t>10</a:t>
            </a:fld>
            <a:endParaRPr lang="en-US" dirty="0"/>
          </a:p>
        </p:txBody>
      </p:sp>
      <p:sp>
        <p:nvSpPr>
          <p:cNvPr id="2" name="Title 1"/>
          <p:cNvSpPr>
            <a:spLocks noGrp="1"/>
          </p:cNvSpPr>
          <p:nvPr>
            <p:ph type="title"/>
          </p:nvPr>
        </p:nvSpPr>
        <p:spPr>
          <a:xfrm>
            <a:off x="1295400" y="76200"/>
            <a:ext cx="7524750" cy="2057400"/>
          </a:xfrm>
        </p:spPr>
        <p:txBody>
          <a:bodyPr>
            <a:normAutofit fontScale="90000"/>
          </a:bodyPr>
          <a:lstStyle/>
          <a:p>
            <a:pPr algn="ctr"/>
            <a:r>
              <a:rPr lang="en-US" dirty="0" smtClean="0"/>
              <a:t/>
            </a:r>
            <a:br>
              <a:rPr lang="en-US" dirty="0" smtClean="0"/>
            </a:br>
            <a:r>
              <a:rPr lang="en-US" sz="4000" dirty="0" smtClean="0">
                <a:latin typeface="Arial" pitchFamily="34" charset="0"/>
                <a:cs typeface="Arial" pitchFamily="34" charset="0"/>
              </a:rPr>
              <a:t>What can I do to ensure timely processing of a foreign travel package?</a:t>
            </a:r>
            <a:r>
              <a:rPr lang="en-US" dirty="0" smtClean="0"/>
              <a:t/>
            </a:r>
            <a:br>
              <a:rPr lang="en-US" dirty="0" smtClean="0"/>
            </a:br>
            <a:endParaRPr lang="en-US" dirty="0"/>
          </a:p>
        </p:txBody>
      </p:sp>
    </p:spTree>
    <p:extLst>
      <p:ext uri="{BB962C8B-B14F-4D97-AF65-F5344CB8AC3E}">
        <p14:creationId xmlns:p14="http://schemas.microsoft.com/office/powerpoint/2010/main" val="4188082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9" name="Picture 5" descr="j03058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6850" y="1755775"/>
            <a:ext cx="2808288" cy="3749675"/>
          </a:xfrm>
        </p:spPr>
      </p:pic>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84706" name="Rectangle 2"/>
          <p:cNvSpPr>
            <a:spLocks noGrp="1" noChangeArrowheads="1"/>
          </p:cNvSpPr>
          <p:nvPr>
            <p:ph type="title"/>
          </p:nvPr>
        </p:nvSpPr>
        <p:spPr/>
        <p:txBody>
          <a:bodyPr/>
          <a:lstStyle/>
          <a:p>
            <a:pPr algn="ctr" eaLnBrk="1" hangingPunct="1">
              <a:defRPr/>
            </a:pPr>
            <a:r>
              <a:rPr lang="en-US" dirty="0" smtClean="0"/>
              <a:t>Official Passports</a:t>
            </a:r>
          </a:p>
        </p:txBody>
      </p:sp>
    </p:spTree>
    <p:extLst>
      <p:ext uri="{BB962C8B-B14F-4D97-AF65-F5344CB8AC3E}">
        <p14:creationId xmlns:p14="http://schemas.microsoft.com/office/powerpoint/2010/main" val="40738061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84709"/>
                                        </p:tgtEl>
                                        <p:attrNameLst>
                                          <p:attrName>style.visibility</p:attrName>
                                        </p:attrNameLst>
                                      </p:cBhvr>
                                      <p:to>
                                        <p:strVal val="visible"/>
                                      </p:to>
                                    </p:set>
                                    <p:animEffect transition="in" filter="blinds(horizontal)">
                                      <p:cBhvr>
                                        <p:cTn id="7" dur="500"/>
                                        <p:tgtEl>
                                          <p:spTgt spid="584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1" name="Rectangle 3"/>
          <p:cNvSpPr>
            <a:spLocks noGrp="1" noChangeArrowheads="1"/>
          </p:cNvSpPr>
          <p:nvPr>
            <p:ph idx="1"/>
          </p:nvPr>
        </p:nvSpPr>
        <p:spPr>
          <a:xfrm>
            <a:off x="1295400" y="2133600"/>
            <a:ext cx="7848600" cy="2895600"/>
          </a:xfrm>
        </p:spPr>
        <p:txBody>
          <a:bodyPr/>
          <a:lstStyle/>
          <a:p>
            <a:pPr eaLnBrk="1" hangingPunct="1">
              <a:lnSpc>
                <a:spcPct val="80000"/>
              </a:lnSpc>
              <a:buFont typeface="Wingdings" pitchFamily="2" charset="2"/>
              <a:buNone/>
              <a:defRPr/>
            </a:pPr>
            <a:endParaRPr lang="en-US" sz="2000" dirty="0" smtClean="0"/>
          </a:p>
          <a:p>
            <a:pPr eaLnBrk="1" hangingPunct="1">
              <a:lnSpc>
                <a:spcPct val="80000"/>
              </a:lnSpc>
              <a:buFont typeface="Wingdings" pitchFamily="2" charset="2"/>
              <a:buNone/>
              <a:defRPr/>
            </a:pPr>
            <a:r>
              <a:rPr lang="en-US" dirty="0" smtClean="0">
                <a:solidFill>
                  <a:schemeClr val="tx1"/>
                </a:solidFill>
              </a:rPr>
              <a:t>Yes.  All NOAA employees traveling OCONUS on official </a:t>
            </a:r>
          </a:p>
          <a:p>
            <a:pPr eaLnBrk="1" hangingPunct="1">
              <a:lnSpc>
                <a:spcPct val="80000"/>
              </a:lnSpc>
              <a:buFont typeface="Wingdings" pitchFamily="2" charset="2"/>
              <a:buNone/>
              <a:defRPr/>
            </a:pPr>
            <a:r>
              <a:rPr lang="en-US" dirty="0" smtClean="0">
                <a:solidFill>
                  <a:schemeClr val="tx1"/>
                </a:solidFill>
              </a:rPr>
              <a:t>business </a:t>
            </a:r>
            <a:r>
              <a:rPr lang="en-US" b="1" dirty="0" smtClean="0">
                <a:solidFill>
                  <a:schemeClr val="tx1"/>
                </a:solidFill>
              </a:rPr>
              <a:t>must</a:t>
            </a:r>
            <a:r>
              <a:rPr lang="en-US" dirty="0" smtClean="0">
                <a:solidFill>
                  <a:schemeClr val="tx1"/>
                </a:solidFill>
              </a:rPr>
              <a:t> obtain an official passport and official visas, </a:t>
            </a:r>
          </a:p>
          <a:p>
            <a:pPr eaLnBrk="1" hangingPunct="1">
              <a:lnSpc>
                <a:spcPct val="80000"/>
              </a:lnSpc>
              <a:buFont typeface="Wingdings" pitchFamily="2" charset="2"/>
              <a:buNone/>
              <a:defRPr/>
            </a:pPr>
            <a:r>
              <a:rPr lang="en-US" dirty="0" smtClean="0">
                <a:solidFill>
                  <a:schemeClr val="tx1"/>
                </a:solidFill>
              </a:rPr>
              <a:t>if required, before leaving the United States.  </a:t>
            </a:r>
          </a:p>
          <a:p>
            <a:pPr eaLnBrk="1" hangingPunct="1">
              <a:lnSpc>
                <a:spcPct val="80000"/>
              </a:lnSpc>
              <a:buFont typeface="Wingdings" pitchFamily="2" charset="2"/>
              <a:buNone/>
              <a:defRPr/>
            </a:pPr>
            <a:r>
              <a:rPr lang="en-US" dirty="0" smtClean="0">
                <a:solidFill>
                  <a:schemeClr val="tx1"/>
                </a:solidFill>
              </a:rPr>
              <a:t>Note:  Official passports are not issued for travel to Taiwan (personal passports must be used).  </a:t>
            </a:r>
          </a:p>
          <a:p>
            <a:pPr eaLnBrk="1" hangingPunct="1">
              <a:lnSpc>
                <a:spcPct val="80000"/>
              </a:lnSpc>
              <a:buFont typeface="Wingdings" pitchFamily="2" charset="2"/>
              <a:buNone/>
              <a:defRPr/>
            </a:pPr>
            <a:r>
              <a:rPr lang="en-US" sz="2000" dirty="0" smtClean="0"/>
              <a:t>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44770" name="Rectangle 2"/>
          <p:cNvSpPr>
            <a:spLocks noGrp="1" noChangeArrowheads="1"/>
          </p:cNvSpPr>
          <p:nvPr>
            <p:ph type="title"/>
          </p:nvPr>
        </p:nvSpPr>
        <p:spPr>
          <a:xfrm>
            <a:off x="1066800" y="228600"/>
            <a:ext cx="7753350" cy="1828800"/>
          </a:xfrm>
        </p:spPr>
        <p:txBody>
          <a:bodyPr>
            <a:normAutofit fontScale="90000"/>
          </a:bodyPr>
          <a:lstStyle/>
          <a:p>
            <a:pPr algn="ctr" eaLnBrk="1" hangingPunct="1">
              <a:defRPr/>
            </a:pPr>
            <a:r>
              <a:rPr lang="en-US" sz="4000" dirty="0" smtClean="0"/>
              <a:t/>
            </a:r>
            <a:br>
              <a:rPr lang="en-US" sz="4000" dirty="0" smtClean="0"/>
            </a:br>
            <a:r>
              <a:rPr lang="en-US" sz="3100" b="1" dirty="0" smtClean="0"/>
              <a:t>As a NOAA employee traveling to a foreign country on official business, am I required to obtain an official passport?</a:t>
            </a:r>
            <a:r>
              <a:rPr lang="en-US" sz="3300" dirty="0" smtClean="0"/>
              <a:t/>
            </a:r>
            <a:br>
              <a:rPr lang="en-US" sz="3300" dirty="0" smtClean="0"/>
            </a:br>
            <a:endParaRPr lang="en-US" sz="3300" dirty="0" smtClean="0"/>
          </a:p>
        </p:txBody>
      </p:sp>
    </p:spTree>
    <p:extLst>
      <p:ext uri="{BB962C8B-B14F-4D97-AF65-F5344CB8AC3E}">
        <p14:creationId xmlns:p14="http://schemas.microsoft.com/office/powerpoint/2010/main" val="6508424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7" name="Rectangle 3"/>
          <p:cNvSpPr>
            <a:spLocks noGrp="1" noChangeArrowheads="1"/>
          </p:cNvSpPr>
          <p:nvPr>
            <p:ph idx="1"/>
          </p:nvPr>
        </p:nvSpPr>
        <p:spPr>
          <a:xfrm>
            <a:off x="1371600" y="2743200"/>
            <a:ext cx="7696200" cy="2590800"/>
          </a:xfrm>
        </p:spPr>
        <p:txBody>
          <a:bodyPr>
            <a:normAutofit/>
          </a:bodyPr>
          <a:lstStyle/>
          <a:p>
            <a:pPr eaLnBrk="1" hangingPunct="1">
              <a:buFont typeface="Wingdings" pitchFamily="2" charset="2"/>
              <a:buNone/>
              <a:defRPr/>
            </a:pPr>
            <a:r>
              <a:rPr lang="en-US" dirty="0" smtClean="0">
                <a:solidFill>
                  <a:schemeClr val="tx1"/>
                </a:solidFill>
              </a:rPr>
              <a:t>No.  There is no charge for official passports since they are considered no-fee passports.  However, applicants who use the “DS-11, First Time Passport Application” may be charged a processing fee which is reimbursable via a travel voucher.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48866" name="Rectangle 2"/>
          <p:cNvSpPr>
            <a:spLocks noGrp="1" noChangeArrowheads="1"/>
          </p:cNvSpPr>
          <p:nvPr>
            <p:ph type="title"/>
          </p:nvPr>
        </p:nvSpPr>
        <p:spPr>
          <a:xfrm>
            <a:off x="1219200" y="304800"/>
            <a:ext cx="7620000" cy="1371600"/>
          </a:xfrm>
        </p:spPr>
        <p:txBody>
          <a:bodyPr>
            <a:normAutofit/>
          </a:bodyPr>
          <a:lstStyle/>
          <a:p>
            <a:pPr algn="ctr" eaLnBrk="1" hangingPunct="1">
              <a:defRPr/>
            </a:pPr>
            <a:r>
              <a:rPr lang="en-US" b="1" dirty="0" smtClean="0">
                <a:latin typeface="Arial" pitchFamily="34" charset="0"/>
                <a:cs typeface="Arial" pitchFamily="34" charset="0"/>
              </a:rPr>
              <a:t>Is there a charge for official passports?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45951478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81201"/>
            <a:ext cx="7677150" cy="3809999"/>
          </a:xfrm>
        </p:spPr>
        <p:txBody>
          <a:bodyPr>
            <a:normAutofit lnSpcReduction="10000"/>
          </a:bodyPr>
          <a:lstStyle/>
          <a:p>
            <a:pPr marL="0" indent="0">
              <a:buNone/>
            </a:pPr>
            <a:r>
              <a:rPr lang="en-US" sz="1800" dirty="0" smtClean="0">
                <a:solidFill>
                  <a:schemeClr val="tx1"/>
                </a:solidFill>
              </a:rPr>
              <a:t>The following documents MUST be submitted to the National Weather Service  International Affairs Office (NWS/IA) for processing:</a:t>
            </a:r>
          </a:p>
          <a:p>
            <a:pPr marL="285750" indent="-285750">
              <a:buFont typeface="Arial" pitchFamily="34" charset="0"/>
              <a:buChar char="•"/>
            </a:pPr>
            <a:r>
              <a:rPr lang="en-US" sz="1800" i="1" dirty="0" smtClean="0">
                <a:solidFill>
                  <a:schemeClr val="tx1"/>
                </a:solidFill>
              </a:rPr>
              <a:t>NOAA Foreign Travel Checklist</a:t>
            </a:r>
            <a:r>
              <a:rPr lang="en-US" i="1" dirty="0" smtClean="0">
                <a:solidFill>
                  <a:schemeClr val="tx1"/>
                </a:solidFill>
              </a:rPr>
              <a:t> </a:t>
            </a:r>
          </a:p>
          <a:p>
            <a:pPr marL="285750" indent="-285750">
              <a:buFont typeface="Arial" pitchFamily="34" charset="0"/>
              <a:buChar char="•"/>
            </a:pPr>
            <a:r>
              <a:rPr lang="en-US" sz="1800" i="1" dirty="0" smtClean="0">
                <a:solidFill>
                  <a:schemeClr val="tx1"/>
                </a:solidFill>
              </a:rPr>
              <a:t>DS-11</a:t>
            </a:r>
            <a:r>
              <a:rPr lang="en-US" sz="1800" dirty="0" smtClean="0">
                <a:solidFill>
                  <a:schemeClr val="tx1"/>
                </a:solidFill>
              </a:rPr>
              <a:t> completed on-line and printed on one-sided sheets of paper </a:t>
            </a:r>
            <a:r>
              <a:rPr lang="en-US" sz="1800" b="1" dirty="0" smtClean="0">
                <a:solidFill>
                  <a:schemeClr val="tx1"/>
                </a:solidFill>
              </a:rPr>
              <a:t>and cannot be signed</a:t>
            </a:r>
            <a:r>
              <a:rPr lang="en-US" sz="1800" dirty="0" smtClean="0">
                <a:solidFill>
                  <a:schemeClr val="tx1"/>
                </a:solidFill>
              </a:rPr>
              <a:t> until appearance in front of a certified passport agent.  Note:  there is no charge for official passports, but there may be a processing fee charged by the agent.  </a:t>
            </a:r>
            <a:r>
              <a:rPr lang="en-US" sz="1800" b="1" dirty="0" smtClean="0">
                <a:solidFill>
                  <a:schemeClr val="tx1"/>
                </a:solidFill>
              </a:rPr>
              <a:t>When completing the on-line application, select passport book as the type of passport being applied for and when asked for payment just select next and continue.  </a:t>
            </a:r>
            <a:endParaRPr lang="en-US" sz="1800" dirty="0" smtClean="0">
              <a:solidFill>
                <a:schemeClr val="tx1"/>
              </a:solidFill>
            </a:endParaRPr>
          </a:p>
          <a:p>
            <a:pPr marL="285750" indent="-285750">
              <a:buFont typeface="Arial" pitchFamily="34" charset="0"/>
              <a:buChar char="•"/>
            </a:pPr>
            <a:r>
              <a:rPr lang="en-US" sz="1800" i="1" dirty="0" smtClean="0">
                <a:solidFill>
                  <a:schemeClr val="tx1"/>
                </a:solidFill>
              </a:rPr>
              <a:t>Passport Letter</a:t>
            </a:r>
          </a:p>
          <a:p>
            <a:pPr marL="285750" indent="-285750">
              <a:buFont typeface="Arial" pitchFamily="34" charset="0"/>
              <a:buChar char="•"/>
            </a:pPr>
            <a:r>
              <a:rPr lang="en-US" sz="1800" i="1" dirty="0" smtClean="0">
                <a:solidFill>
                  <a:schemeClr val="tx1"/>
                </a:solidFill>
              </a:rPr>
              <a:t>Certified Birth Certificate </a:t>
            </a:r>
            <a:r>
              <a:rPr lang="en-US" sz="1800" dirty="0" smtClean="0">
                <a:solidFill>
                  <a:schemeClr val="tx1"/>
                </a:solidFill>
              </a:rPr>
              <a:t>(raised seal)</a:t>
            </a:r>
          </a:p>
          <a:p>
            <a:pPr marL="285750" indent="-285750">
              <a:buFont typeface="Arial" pitchFamily="34" charset="0"/>
              <a:buChar char="•"/>
            </a:pPr>
            <a:r>
              <a:rPr lang="en-US" sz="1800" i="1" dirty="0" smtClean="0">
                <a:solidFill>
                  <a:schemeClr val="tx1"/>
                </a:solidFill>
              </a:rPr>
              <a:t>Photos</a:t>
            </a:r>
            <a:r>
              <a:rPr lang="en-US" sz="1800" dirty="0" smtClean="0">
                <a:solidFill>
                  <a:schemeClr val="tx1"/>
                </a:solidFill>
              </a:rPr>
              <a:t> (two 2” x 2” photos with plain white background)</a:t>
            </a:r>
            <a:endParaRPr lang="en-US" sz="1800" u="sng" dirty="0" smtClean="0">
              <a:solidFill>
                <a:schemeClr val="tx1"/>
              </a:solidFill>
            </a:endParaRPr>
          </a:p>
          <a:p>
            <a:endParaRPr lang="en-US" sz="1800" u="sng"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14</a:t>
            </a:fld>
            <a:endParaRPr lang="en-US" dirty="0"/>
          </a:p>
        </p:txBody>
      </p:sp>
      <p:sp>
        <p:nvSpPr>
          <p:cNvPr id="2" name="Title 1"/>
          <p:cNvSpPr>
            <a:spLocks noGrp="1"/>
          </p:cNvSpPr>
          <p:nvPr>
            <p:ph type="title"/>
          </p:nvPr>
        </p:nvSpPr>
        <p:spPr>
          <a:xfrm>
            <a:off x="1143000" y="228600"/>
            <a:ext cx="7677150" cy="1295400"/>
          </a:xfrm>
        </p:spPr>
        <p:txBody>
          <a:bodyPr/>
          <a:lstStyle/>
          <a:p>
            <a:pPr algn="ctr"/>
            <a:r>
              <a:rPr lang="en-US" dirty="0" smtClean="0">
                <a:latin typeface="Arial" pitchFamily="34" charset="0"/>
                <a:cs typeface="Arial" pitchFamily="34" charset="0"/>
              </a:rPr>
              <a:t>“First Time Passport Application”, (DS-11) Process</a:t>
            </a:r>
            <a:endParaRPr lang="en-US" dirty="0">
              <a:latin typeface="Arial" pitchFamily="34" charset="0"/>
              <a:cs typeface="Arial" pitchFamily="34" charset="0"/>
            </a:endParaRPr>
          </a:p>
        </p:txBody>
      </p:sp>
    </p:spTree>
    <p:extLst>
      <p:ext uri="{BB962C8B-B14F-4D97-AF65-F5344CB8AC3E}">
        <p14:creationId xmlns:p14="http://schemas.microsoft.com/office/powerpoint/2010/main" val="285475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219201"/>
            <a:ext cx="7677150" cy="4571999"/>
          </a:xfrm>
        </p:spPr>
        <p:txBody>
          <a:bodyPr>
            <a:normAutofit/>
          </a:bodyPr>
          <a:lstStyle/>
          <a:p>
            <a:pPr marL="285750" indent="-285750">
              <a:buFont typeface="Arial" pitchFamily="34" charset="0"/>
              <a:buChar char="•"/>
            </a:pPr>
            <a:r>
              <a:rPr lang="en-US" sz="1800" i="1" dirty="0" smtClean="0">
                <a:solidFill>
                  <a:schemeClr val="tx1"/>
                </a:solidFill>
              </a:rPr>
              <a:t>Foreign Travel Briefing</a:t>
            </a:r>
          </a:p>
          <a:p>
            <a:pPr marL="285750" indent="-285750">
              <a:buFont typeface="Arial" pitchFamily="34" charset="0"/>
              <a:buChar char="•"/>
            </a:pPr>
            <a:r>
              <a:rPr lang="en-US" sz="1800" i="1" dirty="0" smtClean="0">
                <a:solidFill>
                  <a:schemeClr val="tx1"/>
                </a:solidFill>
              </a:rPr>
              <a:t>Travel Authorization</a:t>
            </a:r>
          </a:p>
          <a:p>
            <a:pPr marL="285750" indent="-285750">
              <a:buFont typeface="Arial" pitchFamily="34" charset="0"/>
              <a:buChar char="•"/>
            </a:pPr>
            <a:r>
              <a:rPr lang="en-US" sz="1800" i="1" dirty="0" smtClean="0">
                <a:solidFill>
                  <a:schemeClr val="tx1"/>
                </a:solidFill>
              </a:rPr>
              <a:t>Emergency Letter </a:t>
            </a:r>
            <a:r>
              <a:rPr lang="en-US" sz="1800" dirty="0" smtClean="0">
                <a:solidFill>
                  <a:schemeClr val="tx1"/>
                </a:solidFill>
              </a:rPr>
              <a:t>(if passport is required in less than 6 weeks lead time)</a:t>
            </a:r>
          </a:p>
          <a:p>
            <a:endParaRPr lang="en-US" sz="1800" u="sng" dirty="0">
              <a:solidFill>
                <a:schemeClr val="tx1"/>
              </a:solidFill>
            </a:endParaRPr>
          </a:p>
          <a:p>
            <a:pPr marL="0" indent="0">
              <a:buNone/>
            </a:pPr>
            <a:r>
              <a:rPr lang="en-US" sz="1800" dirty="0" smtClean="0">
                <a:solidFill>
                  <a:schemeClr val="tx1"/>
                </a:solidFill>
              </a:rPr>
              <a:t>Once received the NWS FTC will submit the documents to NOAA Travel Office (NTO), Germantown, MD</a:t>
            </a:r>
          </a:p>
          <a:p>
            <a:pPr marL="0" indent="0">
              <a:buNone/>
            </a:pPr>
            <a:endParaRPr lang="en-US" sz="1800" dirty="0">
              <a:solidFill>
                <a:schemeClr val="tx1"/>
              </a:solidFill>
            </a:endParaRPr>
          </a:p>
          <a:p>
            <a:pPr marL="0" indent="0">
              <a:buNone/>
            </a:pPr>
            <a:r>
              <a:rPr lang="en-US" sz="1800" dirty="0" smtClean="0">
                <a:solidFill>
                  <a:schemeClr val="tx1"/>
                </a:solidFill>
              </a:rPr>
              <a:t>NTO will review the contents and send the traveler (via NWS FTC) a “complete application package” to the address listed on the NOAA Foreign Travel Checklist which will include:</a:t>
            </a:r>
          </a:p>
          <a:p>
            <a:pPr marL="285750" lvl="3" indent="-285750">
              <a:buFont typeface="Wingdings" pitchFamily="2" charset="2"/>
              <a:buChar char="q"/>
            </a:pPr>
            <a:r>
              <a:rPr lang="en-US" sz="1800" b="0" dirty="0" smtClean="0">
                <a:solidFill>
                  <a:schemeClr val="tx1"/>
                </a:solidFill>
              </a:rPr>
              <a:t>the DS-11,</a:t>
            </a:r>
          </a:p>
          <a:p>
            <a:pPr marL="285750" lvl="1" indent="-285750">
              <a:buFont typeface="Wingdings" pitchFamily="2" charset="2"/>
              <a:buChar char="q"/>
            </a:pPr>
            <a:r>
              <a:rPr lang="en-US" sz="1800" b="0" dirty="0" smtClean="0">
                <a:solidFill>
                  <a:schemeClr val="tx1"/>
                </a:solidFill>
              </a:rPr>
              <a:t>birth certificate</a:t>
            </a:r>
          </a:p>
          <a:p>
            <a:pPr marL="285750" lvl="1" indent="-285750">
              <a:buFont typeface="Wingdings" pitchFamily="2" charset="2"/>
              <a:buChar char="q"/>
            </a:pPr>
            <a:r>
              <a:rPr lang="en-US" sz="1800" b="0" dirty="0" smtClean="0">
                <a:solidFill>
                  <a:schemeClr val="tx1"/>
                </a:solidFill>
              </a:rPr>
              <a:t>photos, and</a:t>
            </a:r>
          </a:p>
          <a:p>
            <a:pPr marL="285750" lvl="1" indent="-285750">
              <a:buFont typeface="Wingdings" pitchFamily="2" charset="2"/>
              <a:buChar char="q"/>
            </a:pPr>
            <a:r>
              <a:rPr lang="en-US" sz="1800" b="0" dirty="0" smtClean="0">
                <a:solidFill>
                  <a:schemeClr val="tx1"/>
                </a:solidFill>
              </a:rPr>
              <a:t>an original and photocopy of a “Letter of Authorization”</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p:txBody>
      </p:sp>
      <p:sp>
        <p:nvSpPr>
          <p:cNvPr id="4" name="Slide Number Placeholder 3"/>
          <p:cNvSpPr>
            <a:spLocks noGrp="1"/>
          </p:cNvSpPr>
          <p:nvPr>
            <p:ph type="sldNum" sz="quarter" idx="12"/>
          </p:nvPr>
        </p:nvSpPr>
        <p:spPr/>
        <p:txBody>
          <a:bodyPr/>
          <a:lstStyle/>
          <a:p>
            <a:fld id="{0CFEC368-1D7A-4F81-ABF6-AE0E36BAF64C}" type="slidenum">
              <a:rPr lang="en-US" smtClean="0"/>
              <a:pPr/>
              <a:t>15</a:t>
            </a:fld>
            <a:endParaRPr lang="en-US" dirty="0"/>
          </a:p>
        </p:txBody>
      </p:sp>
      <p:sp>
        <p:nvSpPr>
          <p:cNvPr id="2" name="Title 1"/>
          <p:cNvSpPr>
            <a:spLocks noGrp="1"/>
          </p:cNvSpPr>
          <p:nvPr>
            <p:ph type="title"/>
          </p:nvPr>
        </p:nvSpPr>
        <p:spPr>
          <a:xfrm>
            <a:off x="1143000" y="228600"/>
            <a:ext cx="7632700" cy="838200"/>
          </a:xfrm>
        </p:spPr>
        <p:txBody>
          <a:bodyPr/>
          <a:lstStyle/>
          <a:p>
            <a:pPr algn="ctr"/>
            <a:r>
              <a:rPr lang="en-US" dirty="0" smtClean="0">
                <a:latin typeface="Arial" pitchFamily="34" charset="0"/>
                <a:cs typeface="Arial" pitchFamily="34" charset="0"/>
              </a:rPr>
              <a:t>DS-11 Process (continued)</a:t>
            </a:r>
            <a:endParaRPr lang="en-US" dirty="0">
              <a:latin typeface="Arial" pitchFamily="34" charset="0"/>
              <a:cs typeface="Arial" pitchFamily="34" charset="0"/>
            </a:endParaRPr>
          </a:p>
        </p:txBody>
      </p:sp>
    </p:spTree>
    <p:extLst>
      <p:ext uri="{BB962C8B-B14F-4D97-AF65-F5344CB8AC3E}">
        <p14:creationId xmlns:p14="http://schemas.microsoft.com/office/powerpoint/2010/main" val="3006792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066801"/>
            <a:ext cx="7524750" cy="4800599"/>
          </a:xfrm>
        </p:spPr>
        <p:txBody>
          <a:bodyPr>
            <a:normAutofit fontScale="25000" lnSpcReduction="20000"/>
          </a:bodyPr>
          <a:lstStyle/>
          <a:p>
            <a:pPr marL="0" indent="0">
              <a:buNone/>
            </a:pPr>
            <a:endParaRPr lang="en-US" sz="1600" dirty="0" smtClean="0"/>
          </a:p>
          <a:p>
            <a:pPr marL="0" indent="0">
              <a:buNone/>
            </a:pPr>
            <a:r>
              <a:rPr lang="en-US" sz="7200" dirty="0" smtClean="0">
                <a:solidFill>
                  <a:schemeClr val="tx1"/>
                </a:solidFill>
              </a:rPr>
              <a:t>You will take the “complete application package” to the nearest Passport Office, Clerk of the Circuit Court, or Federal District Court.  You will present the package to a certified passport agent along with a photo ID.  Once the agent verifies the information they will administer the oath of allegiance</a:t>
            </a:r>
          </a:p>
          <a:p>
            <a:pPr marL="0" indent="0">
              <a:buNone/>
            </a:pPr>
            <a:endParaRPr lang="en-US" sz="7200" dirty="0" smtClean="0">
              <a:solidFill>
                <a:schemeClr val="tx1"/>
              </a:solidFill>
            </a:endParaRPr>
          </a:p>
          <a:p>
            <a:pPr marL="0" indent="0">
              <a:buNone/>
            </a:pPr>
            <a:r>
              <a:rPr lang="en-US" sz="7200" dirty="0" smtClean="0">
                <a:solidFill>
                  <a:schemeClr val="tx1"/>
                </a:solidFill>
              </a:rPr>
              <a:t>Once you have repeated the oath and signed your application, the “complete application package” will be express mailed to the Dept. of State (DOS), Washington, D.C. for processing (approximately 6 weeks).  When processed, DOS will forward the passport to the NTO.</a:t>
            </a:r>
          </a:p>
          <a:p>
            <a:pPr marL="0" indent="0">
              <a:buNone/>
            </a:pPr>
            <a:endParaRPr lang="en-US" sz="7200" dirty="0" smtClean="0">
              <a:solidFill>
                <a:schemeClr val="tx1"/>
              </a:solidFill>
            </a:endParaRPr>
          </a:p>
          <a:p>
            <a:r>
              <a:rPr lang="en-US" sz="7200" dirty="0">
                <a:solidFill>
                  <a:schemeClr val="tx1"/>
                </a:solidFill>
              </a:rPr>
              <a:t>NTO will send the new official passport to </a:t>
            </a:r>
            <a:r>
              <a:rPr lang="en-US" sz="7200" dirty="0" smtClean="0">
                <a:solidFill>
                  <a:schemeClr val="tx1"/>
                </a:solidFill>
              </a:rPr>
              <a:t>you (via NWS FTC) </a:t>
            </a:r>
            <a:r>
              <a:rPr lang="en-US" sz="7200" dirty="0">
                <a:solidFill>
                  <a:schemeClr val="tx1"/>
                </a:solidFill>
              </a:rPr>
              <a:t>for signature using the address listed on the foreign travel checklist</a:t>
            </a:r>
            <a:r>
              <a:rPr lang="en-US" sz="7200" dirty="0" smtClean="0">
                <a:solidFill>
                  <a:schemeClr val="tx1"/>
                </a:solidFill>
              </a:rPr>
              <a:t>.  Once signed the passport must be </a:t>
            </a:r>
            <a:r>
              <a:rPr lang="en-US" sz="7200" dirty="0">
                <a:solidFill>
                  <a:schemeClr val="tx1"/>
                </a:solidFill>
              </a:rPr>
              <a:t>returned </a:t>
            </a:r>
            <a:r>
              <a:rPr lang="en-US" sz="7200" dirty="0" smtClean="0">
                <a:solidFill>
                  <a:schemeClr val="tx1"/>
                </a:solidFill>
              </a:rPr>
              <a:t>to your FTC who then forwards it to NTO.  The NTO </a:t>
            </a:r>
            <a:r>
              <a:rPr lang="en-US" sz="7200" dirty="0">
                <a:solidFill>
                  <a:schemeClr val="tx1"/>
                </a:solidFill>
              </a:rPr>
              <a:t>will proceed in obtaining all </a:t>
            </a:r>
            <a:r>
              <a:rPr lang="en-US" sz="7200" dirty="0" smtClean="0">
                <a:solidFill>
                  <a:schemeClr val="tx1"/>
                </a:solidFill>
              </a:rPr>
              <a:t>necessary visas.  Once visas are obtained and we have a travel authorization signed by the DAA along with an up-to-date Foreign Travel Briefing on file, the official passport with visas will be returned to the traveler (via the FTC).  The </a:t>
            </a:r>
            <a:r>
              <a:rPr lang="en-US" sz="7200" dirty="0">
                <a:solidFill>
                  <a:schemeClr val="tx1"/>
                </a:solidFill>
              </a:rPr>
              <a:t>passport must be returned to NTO </a:t>
            </a:r>
            <a:r>
              <a:rPr lang="en-US" sz="7200" dirty="0" smtClean="0">
                <a:solidFill>
                  <a:schemeClr val="tx1"/>
                </a:solidFill>
              </a:rPr>
              <a:t>(via the FTC) for </a:t>
            </a:r>
            <a:r>
              <a:rPr lang="en-US" sz="7200" dirty="0">
                <a:solidFill>
                  <a:schemeClr val="tx1"/>
                </a:solidFill>
              </a:rPr>
              <a:t>safekeeping when the trip is completed</a:t>
            </a:r>
            <a:r>
              <a:rPr lang="en-US" sz="7200" dirty="0" smtClean="0">
                <a:solidFill>
                  <a:schemeClr val="tx1"/>
                </a:solidFill>
              </a:rPr>
              <a:t>.    </a:t>
            </a:r>
            <a:endParaRPr lang="en-US" sz="7200" dirty="0">
              <a:solidFill>
                <a:schemeClr val="tx1"/>
              </a:solidFill>
            </a:endParaRPr>
          </a:p>
          <a:p>
            <a:pPr marL="0" indent="0">
              <a:buNone/>
            </a:pPr>
            <a:endParaRPr lang="en-US" sz="1600" dirty="0"/>
          </a:p>
          <a:p>
            <a:pPr marL="0" indent="0">
              <a:buNone/>
            </a:pPr>
            <a:r>
              <a:rPr lang="en-US" sz="1600" dirty="0" smtClean="0"/>
              <a:t>       </a:t>
            </a:r>
            <a:endParaRPr lang="en-US" sz="1600" dirty="0"/>
          </a:p>
        </p:txBody>
      </p:sp>
      <p:sp>
        <p:nvSpPr>
          <p:cNvPr id="4" name="Slide Number Placeholder 3"/>
          <p:cNvSpPr>
            <a:spLocks noGrp="1"/>
          </p:cNvSpPr>
          <p:nvPr>
            <p:ph type="sldNum" sz="quarter" idx="12"/>
          </p:nvPr>
        </p:nvSpPr>
        <p:spPr>
          <a:xfrm>
            <a:off x="6553200" y="6248400"/>
            <a:ext cx="2133600" cy="365125"/>
          </a:xfrm>
        </p:spPr>
        <p:txBody>
          <a:bodyPr/>
          <a:lstStyle/>
          <a:p>
            <a:fld id="{0CFEC368-1D7A-4F81-ABF6-AE0E36BAF64C}" type="slidenum">
              <a:rPr lang="en-US" smtClean="0"/>
              <a:pPr/>
              <a:t>16</a:t>
            </a:fld>
            <a:endParaRPr lang="en-US" dirty="0"/>
          </a:p>
        </p:txBody>
      </p:sp>
      <p:sp>
        <p:nvSpPr>
          <p:cNvPr id="2" name="Title 1"/>
          <p:cNvSpPr>
            <a:spLocks noGrp="1"/>
          </p:cNvSpPr>
          <p:nvPr>
            <p:ph type="title"/>
          </p:nvPr>
        </p:nvSpPr>
        <p:spPr>
          <a:xfrm>
            <a:off x="1447800" y="228601"/>
            <a:ext cx="7372350" cy="609600"/>
          </a:xfrm>
        </p:spPr>
        <p:txBody>
          <a:bodyPr>
            <a:noAutofit/>
          </a:bodyPr>
          <a:lstStyle/>
          <a:p>
            <a:pPr algn="ctr"/>
            <a:r>
              <a:rPr lang="en-US" dirty="0" smtClean="0">
                <a:latin typeface="Arial" pitchFamily="34" charset="0"/>
                <a:cs typeface="Arial" pitchFamily="34" charset="0"/>
              </a:rPr>
              <a:t>DS-11 Process (continued)</a:t>
            </a:r>
            <a:endParaRPr lang="en-US" dirty="0">
              <a:latin typeface="Arial" pitchFamily="34" charset="0"/>
              <a:cs typeface="Arial" pitchFamily="34" charset="0"/>
            </a:endParaRPr>
          </a:p>
        </p:txBody>
      </p:sp>
    </p:spTree>
    <p:extLst>
      <p:ext uri="{BB962C8B-B14F-4D97-AF65-F5344CB8AC3E}">
        <p14:creationId xmlns:p14="http://schemas.microsoft.com/office/powerpoint/2010/main" val="372750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1"/>
            <a:ext cx="7677150" cy="4419600"/>
          </a:xfrm>
        </p:spPr>
        <p:txBody>
          <a:bodyPr>
            <a:normAutofit lnSpcReduction="10000"/>
          </a:bodyPr>
          <a:lstStyle/>
          <a:p>
            <a:pPr marL="0" indent="0">
              <a:buNone/>
            </a:pPr>
            <a:r>
              <a:rPr lang="en-US" sz="1600" dirty="0">
                <a:solidFill>
                  <a:schemeClr val="tx1"/>
                </a:solidFill>
              </a:rPr>
              <a:t>The following documents MUST be submitted to </a:t>
            </a:r>
            <a:r>
              <a:rPr lang="en-US" sz="1600" dirty="0" smtClean="0">
                <a:solidFill>
                  <a:schemeClr val="tx1"/>
                </a:solidFill>
              </a:rPr>
              <a:t>the </a:t>
            </a:r>
            <a:r>
              <a:rPr lang="en-US" sz="1600" dirty="0">
                <a:solidFill>
                  <a:schemeClr val="tx1"/>
                </a:solidFill>
              </a:rPr>
              <a:t>National Weather </a:t>
            </a:r>
            <a:r>
              <a:rPr lang="en-US" sz="1600" dirty="0" smtClean="0">
                <a:solidFill>
                  <a:schemeClr val="tx1"/>
                </a:solidFill>
              </a:rPr>
              <a:t>Service International Affairs </a:t>
            </a:r>
            <a:r>
              <a:rPr lang="en-US" sz="1600" dirty="0">
                <a:solidFill>
                  <a:schemeClr val="tx1"/>
                </a:solidFill>
              </a:rPr>
              <a:t>Office (NWS/IA) for processing:</a:t>
            </a:r>
          </a:p>
          <a:p>
            <a:endParaRPr lang="en-US" sz="1600" dirty="0" smtClean="0">
              <a:solidFill>
                <a:schemeClr val="tx1"/>
              </a:solidFill>
            </a:endParaRPr>
          </a:p>
          <a:p>
            <a:pPr marL="285750" indent="-285750">
              <a:buFont typeface="Arial" pitchFamily="34" charset="0"/>
              <a:buChar char="•"/>
            </a:pPr>
            <a:r>
              <a:rPr lang="en-US" sz="1600" i="1" dirty="0" smtClean="0">
                <a:solidFill>
                  <a:schemeClr val="tx1"/>
                </a:solidFill>
              </a:rPr>
              <a:t>NOAA Foreign Travel Checklist</a:t>
            </a:r>
          </a:p>
          <a:p>
            <a:pPr marL="285750" indent="-285750">
              <a:buFont typeface="Arial" pitchFamily="34" charset="0"/>
              <a:buChar char="•"/>
            </a:pPr>
            <a:r>
              <a:rPr lang="en-US" sz="1600" i="1" dirty="0" smtClean="0">
                <a:solidFill>
                  <a:schemeClr val="tx1"/>
                </a:solidFill>
              </a:rPr>
              <a:t>DS-82</a:t>
            </a:r>
            <a:r>
              <a:rPr lang="en-US" sz="1600" dirty="0" smtClean="0">
                <a:solidFill>
                  <a:schemeClr val="tx1"/>
                </a:solidFill>
              </a:rPr>
              <a:t> completed on-line and printed on one-sided sheets of paper and </a:t>
            </a:r>
            <a:r>
              <a:rPr lang="en-US" sz="1600" b="1" dirty="0" smtClean="0">
                <a:solidFill>
                  <a:schemeClr val="tx1"/>
                </a:solidFill>
              </a:rPr>
              <a:t>must be signed and dated.  </a:t>
            </a:r>
            <a:r>
              <a:rPr lang="en-US" sz="1600" dirty="0" smtClean="0">
                <a:solidFill>
                  <a:schemeClr val="tx1"/>
                </a:solidFill>
              </a:rPr>
              <a:t>Note:  there is no charge for official passports. </a:t>
            </a:r>
            <a:r>
              <a:rPr lang="en-US" sz="1600" b="1" dirty="0">
                <a:solidFill>
                  <a:schemeClr val="tx1"/>
                </a:solidFill>
              </a:rPr>
              <a:t>When completing the on-line application, select passport book as the type of passport being applied for and when asked for payment just select next and continue</a:t>
            </a:r>
            <a:r>
              <a:rPr lang="en-US" sz="1600" b="1" dirty="0" smtClean="0">
                <a:solidFill>
                  <a:schemeClr val="tx1"/>
                </a:solidFill>
              </a:rPr>
              <a:t>.</a:t>
            </a:r>
          </a:p>
          <a:p>
            <a:pPr marL="285750" indent="-285750">
              <a:buFont typeface="Arial" pitchFamily="34" charset="0"/>
              <a:buChar char="•"/>
            </a:pPr>
            <a:r>
              <a:rPr lang="en-US" sz="1600" i="1" dirty="0" smtClean="0">
                <a:solidFill>
                  <a:schemeClr val="tx1"/>
                </a:solidFill>
              </a:rPr>
              <a:t>Passport Letter</a:t>
            </a:r>
          </a:p>
          <a:p>
            <a:pPr marL="285750" indent="-285750">
              <a:buFont typeface="Arial" pitchFamily="34" charset="0"/>
              <a:buChar char="•"/>
            </a:pPr>
            <a:r>
              <a:rPr lang="en-US" sz="1600" i="1" dirty="0" smtClean="0">
                <a:solidFill>
                  <a:schemeClr val="tx1"/>
                </a:solidFill>
              </a:rPr>
              <a:t>Personal U.S. Passport or previous Official Passport</a:t>
            </a:r>
          </a:p>
          <a:p>
            <a:pPr marL="285750" indent="-285750">
              <a:buFont typeface="Arial" pitchFamily="34" charset="0"/>
              <a:buChar char="•"/>
            </a:pPr>
            <a:r>
              <a:rPr lang="en-US" sz="1600" i="1" dirty="0" smtClean="0">
                <a:solidFill>
                  <a:schemeClr val="tx1"/>
                </a:solidFill>
              </a:rPr>
              <a:t>Photos</a:t>
            </a:r>
            <a:r>
              <a:rPr lang="en-US" sz="1600" dirty="0" smtClean="0">
                <a:solidFill>
                  <a:schemeClr val="tx1"/>
                </a:solidFill>
              </a:rPr>
              <a:t> (two 2” x 2” photos with plain white background)</a:t>
            </a:r>
          </a:p>
          <a:p>
            <a:pPr marL="285750" indent="-285750">
              <a:buFont typeface="Arial" pitchFamily="34" charset="0"/>
              <a:buChar char="•"/>
            </a:pPr>
            <a:r>
              <a:rPr lang="en-US" sz="1600" i="1" dirty="0" smtClean="0">
                <a:solidFill>
                  <a:schemeClr val="tx1"/>
                </a:solidFill>
              </a:rPr>
              <a:t>Foreign Travel Briefing</a:t>
            </a:r>
          </a:p>
          <a:p>
            <a:pPr marL="285750" indent="-285750">
              <a:buFont typeface="Arial" pitchFamily="34" charset="0"/>
              <a:buChar char="•"/>
            </a:pPr>
            <a:r>
              <a:rPr lang="en-US" sz="1600" i="1" dirty="0" smtClean="0">
                <a:solidFill>
                  <a:schemeClr val="tx1"/>
                </a:solidFill>
              </a:rPr>
              <a:t>Travel Authorization</a:t>
            </a:r>
          </a:p>
          <a:p>
            <a:pPr marL="285750" indent="-285750">
              <a:buFont typeface="Arial" pitchFamily="34" charset="0"/>
              <a:buChar char="•"/>
            </a:pPr>
            <a:r>
              <a:rPr lang="en-US" sz="1600" i="1" dirty="0" smtClean="0">
                <a:solidFill>
                  <a:schemeClr val="tx1"/>
                </a:solidFill>
              </a:rPr>
              <a:t>Emergency Justification Letter </a:t>
            </a:r>
            <a:r>
              <a:rPr lang="en-US" sz="1600" dirty="0" smtClean="0">
                <a:solidFill>
                  <a:schemeClr val="tx1"/>
                </a:solidFill>
              </a:rPr>
              <a:t>(if passport is required in less than 4 weeks lead time)    </a:t>
            </a:r>
            <a:r>
              <a:rPr lang="en-US" sz="1600" b="1" dirty="0" smtClean="0">
                <a:solidFill>
                  <a:schemeClr val="tx1"/>
                </a:solidFill>
              </a:rPr>
              <a:t>  </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pPr/>
              <a:t>17</a:t>
            </a:fld>
            <a:endParaRPr lang="en-US" dirty="0"/>
          </a:p>
        </p:txBody>
      </p:sp>
      <p:sp>
        <p:nvSpPr>
          <p:cNvPr id="2" name="Title 1"/>
          <p:cNvSpPr>
            <a:spLocks noGrp="1"/>
          </p:cNvSpPr>
          <p:nvPr>
            <p:ph type="title"/>
          </p:nvPr>
        </p:nvSpPr>
        <p:spPr>
          <a:xfrm>
            <a:off x="1143000" y="76201"/>
            <a:ext cx="7677150" cy="1219200"/>
          </a:xfrm>
        </p:spPr>
        <p:txBody>
          <a:bodyPr>
            <a:normAutofit/>
          </a:bodyPr>
          <a:lstStyle/>
          <a:p>
            <a:pPr algn="ctr"/>
            <a:r>
              <a:rPr lang="en-US" sz="2000" dirty="0" smtClean="0">
                <a:latin typeface="Arial" pitchFamily="34" charset="0"/>
                <a:cs typeface="Arial" pitchFamily="34" charset="0"/>
              </a:rPr>
              <a:t>Requesting an Official Passport  with personal passport in possession or renewing an Official Passport “Apply for a Passport by Mail,” (DS-82) Process</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610914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447801"/>
            <a:ext cx="7677150" cy="4495799"/>
          </a:xfrm>
        </p:spPr>
        <p:txBody>
          <a:bodyPr>
            <a:normAutofit lnSpcReduction="10000"/>
          </a:bodyPr>
          <a:lstStyle/>
          <a:p>
            <a:pPr marL="0" indent="0">
              <a:buNone/>
            </a:pPr>
            <a:r>
              <a:rPr lang="en-US" sz="1800" dirty="0">
                <a:solidFill>
                  <a:schemeClr val="tx1"/>
                </a:solidFill>
              </a:rPr>
              <a:t>Once received the </a:t>
            </a:r>
            <a:r>
              <a:rPr lang="en-US" sz="1800" dirty="0" smtClean="0">
                <a:solidFill>
                  <a:schemeClr val="tx1"/>
                </a:solidFill>
              </a:rPr>
              <a:t>NWS FTC </a:t>
            </a:r>
            <a:r>
              <a:rPr lang="en-US" sz="1800" dirty="0">
                <a:solidFill>
                  <a:schemeClr val="tx1"/>
                </a:solidFill>
              </a:rPr>
              <a:t>will submit the documents to NOAA Travel Office (NTO), Germantown, </a:t>
            </a:r>
            <a:r>
              <a:rPr lang="en-US" sz="1800" dirty="0" smtClean="0">
                <a:solidFill>
                  <a:schemeClr val="tx1"/>
                </a:solidFill>
              </a:rPr>
              <a:t>MD</a:t>
            </a:r>
          </a:p>
          <a:p>
            <a:pPr marL="0" indent="0">
              <a:buNone/>
            </a:pPr>
            <a:endParaRPr lang="en-US" sz="1800" dirty="0">
              <a:solidFill>
                <a:schemeClr val="tx1"/>
              </a:solidFill>
            </a:endParaRPr>
          </a:p>
          <a:p>
            <a:pPr marL="0" indent="0">
              <a:buNone/>
            </a:pPr>
            <a:r>
              <a:rPr lang="en-US" sz="1800" dirty="0" smtClean="0">
                <a:solidFill>
                  <a:schemeClr val="tx1"/>
                </a:solidFill>
              </a:rPr>
              <a:t>NTO will submit your passport package to the Dept. of State (DOS).  It will take approximately 4-6 weeks to process an official passport.  Once the passport is processed, DOS will return the passport to the NTO.  </a:t>
            </a:r>
          </a:p>
          <a:p>
            <a:pPr marL="0" indent="0">
              <a:buNone/>
            </a:pPr>
            <a:endParaRPr lang="en-US" sz="1800" dirty="0">
              <a:solidFill>
                <a:schemeClr val="tx1"/>
              </a:solidFill>
            </a:endParaRPr>
          </a:p>
          <a:p>
            <a:pPr marL="0" indent="0">
              <a:buNone/>
            </a:pPr>
            <a:r>
              <a:rPr lang="en-US" sz="1800" dirty="0">
                <a:solidFill>
                  <a:schemeClr val="tx1"/>
                </a:solidFill>
              </a:rPr>
              <a:t>NTO will send the new official passport to </a:t>
            </a:r>
            <a:r>
              <a:rPr lang="en-US" sz="1800" dirty="0" smtClean="0">
                <a:solidFill>
                  <a:schemeClr val="tx1"/>
                </a:solidFill>
              </a:rPr>
              <a:t>you (via NWS FTC) for </a:t>
            </a:r>
            <a:r>
              <a:rPr lang="en-US" sz="1800" dirty="0">
                <a:solidFill>
                  <a:schemeClr val="tx1"/>
                </a:solidFill>
              </a:rPr>
              <a:t>signature using the address listed on the foreign travel checklist</a:t>
            </a:r>
            <a:r>
              <a:rPr lang="en-US" sz="1800" dirty="0" smtClean="0">
                <a:solidFill>
                  <a:schemeClr val="tx1"/>
                </a:solidFill>
              </a:rPr>
              <a:t>.  Once signed the passport must returned to your FTC who then forwards it to NTO.  NTO will proceed in obtaining all necessary visas.  Once visas are obtained and we have a travel authorization signed by the DAA along with an up-to-date Foreign Travel Briefing on file, the official passport with visas will be returned to the traveler (via the FTC).  The passport must be returned to NTO (via the FTC) for safekeeping when the trip is completed.  </a:t>
            </a:r>
          </a:p>
          <a:p>
            <a:pPr marL="0" indent="0">
              <a:buNone/>
            </a:pPr>
            <a:endParaRPr lang="en-US" sz="1800" dirty="0"/>
          </a:p>
          <a:p>
            <a:pPr marL="0" indent="0">
              <a:buNone/>
            </a:pPr>
            <a:endParaRPr lang="en-US" sz="1800" dirty="0"/>
          </a:p>
          <a:p>
            <a:pPr marL="0" indent="0">
              <a:buNone/>
            </a:pP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18</a:t>
            </a:fld>
            <a:endParaRPr lang="en-US" dirty="0"/>
          </a:p>
        </p:txBody>
      </p:sp>
      <p:sp>
        <p:nvSpPr>
          <p:cNvPr id="2" name="Title 1"/>
          <p:cNvSpPr>
            <a:spLocks noGrp="1"/>
          </p:cNvSpPr>
          <p:nvPr>
            <p:ph type="title"/>
          </p:nvPr>
        </p:nvSpPr>
        <p:spPr>
          <a:xfrm>
            <a:off x="1219200" y="381001"/>
            <a:ext cx="7600950" cy="685799"/>
          </a:xfrm>
        </p:spPr>
        <p:txBody>
          <a:bodyPr/>
          <a:lstStyle/>
          <a:p>
            <a:pPr algn="ctr"/>
            <a:r>
              <a:rPr lang="en-US" dirty="0" smtClean="0">
                <a:latin typeface="Arial" pitchFamily="34" charset="0"/>
                <a:cs typeface="Arial" pitchFamily="34" charset="0"/>
              </a:rPr>
              <a:t>DS-82 Processing (continued)</a:t>
            </a:r>
            <a:endParaRPr lang="en-US" dirty="0">
              <a:latin typeface="Arial" pitchFamily="34" charset="0"/>
              <a:cs typeface="Arial" pitchFamily="34" charset="0"/>
            </a:endParaRPr>
          </a:p>
        </p:txBody>
      </p:sp>
    </p:spTree>
    <p:extLst>
      <p:ext uri="{BB962C8B-B14F-4D97-AF65-F5344CB8AC3E}">
        <p14:creationId xmlns:p14="http://schemas.microsoft.com/office/powerpoint/2010/main" val="3387864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447801"/>
            <a:ext cx="7600950" cy="3352799"/>
          </a:xfrm>
        </p:spPr>
        <p:txBody>
          <a:bodyPr/>
          <a:lstStyle/>
          <a:p>
            <a:pPr marL="0" indent="0">
              <a:buNone/>
            </a:pPr>
            <a:endParaRPr lang="en-US" sz="2400" dirty="0" smtClean="0"/>
          </a:p>
          <a:p>
            <a:pPr marL="0" indent="0">
              <a:buNone/>
            </a:pPr>
            <a:r>
              <a:rPr lang="en-US" dirty="0" smtClean="0">
                <a:solidFill>
                  <a:schemeClr val="tx1"/>
                </a:solidFill>
              </a:rPr>
              <a:t>Note:  NWS employees must annotate  in section 8 Mailing address:  Line 1 - “CROA”; Line 2 – NTO, 20020 Century Blvd, Suite 1C; City and State – Germantown, MD  20874.  All employees will indicate their home address in </a:t>
            </a:r>
            <a:r>
              <a:rPr lang="en-US" smtClean="0">
                <a:solidFill>
                  <a:schemeClr val="tx1"/>
                </a:solidFill>
              </a:rPr>
              <a:t>section 18 </a:t>
            </a:r>
            <a:r>
              <a:rPr lang="en-US" dirty="0" smtClean="0">
                <a:solidFill>
                  <a:schemeClr val="tx1"/>
                </a:solidFill>
              </a:rPr>
              <a:t>of the application.   </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pPr/>
              <a:t>19</a:t>
            </a:fld>
            <a:endParaRPr lang="en-US" dirty="0"/>
          </a:p>
        </p:txBody>
      </p:sp>
      <p:sp>
        <p:nvSpPr>
          <p:cNvPr id="2" name="Title 1"/>
          <p:cNvSpPr>
            <a:spLocks noGrp="1"/>
          </p:cNvSpPr>
          <p:nvPr>
            <p:ph type="title"/>
          </p:nvPr>
        </p:nvSpPr>
        <p:spPr>
          <a:xfrm>
            <a:off x="1524000" y="304800"/>
            <a:ext cx="7296150" cy="838201"/>
          </a:xfrm>
        </p:spPr>
        <p:txBody>
          <a:bodyPr/>
          <a:lstStyle/>
          <a:p>
            <a:pPr algn="ctr"/>
            <a:r>
              <a:rPr lang="en-US" dirty="0" smtClean="0">
                <a:latin typeface="Arial" pitchFamily="34" charset="0"/>
                <a:cs typeface="Arial" pitchFamily="34" charset="0"/>
              </a:rPr>
              <a:t>For both DS-82 and DS-11</a:t>
            </a:r>
            <a:endParaRPr lang="en-US" dirty="0">
              <a:latin typeface="Arial" pitchFamily="34" charset="0"/>
              <a:cs typeface="Arial" pitchFamily="34" charset="0"/>
            </a:endParaRPr>
          </a:p>
        </p:txBody>
      </p:sp>
    </p:spTree>
    <p:extLst>
      <p:ext uri="{BB962C8B-B14F-4D97-AF65-F5344CB8AC3E}">
        <p14:creationId xmlns:p14="http://schemas.microsoft.com/office/powerpoint/2010/main" val="2712392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1143000" y="1371600"/>
            <a:ext cx="7677150" cy="4343400"/>
          </a:xfrm>
        </p:spPr>
        <p:txBody>
          <a:bodyPr>
            <a:normAutofit fontScale="92500" lnSpcReduction="10000"/>
          </a:bodyPr>
          <a:lstStyle/>
          <a:p>
            <a:pPr eaLnBrk="1" hangingPunct="1">
              <a:buFont typeface="Wingdings" pitchFamily="2" charset="2"/>
              <a:buChar char="Ø"/>
            </a:pPr>
            <a:r>
              <a:rPr lang="en-US" b="1" dirty="0" smtClean="0">
                <a:solidFill>
                  <a:schemeClr val="tx1"/>
                </a:solidFill>
              </a:rPr>
              <a:t>NWS Foreign Travel Process</a:t>
            </a:r>
          </a:p>
          <a:p>
            <a:pPr eaLnBrk="1" hangingPunct="1"/>
            <a:endParaRPr lang="en-US" b="1" dirty="0" smtClean="0">
              <a:solidFill>
                <a:schemeClr val="tx1"/>
              </a:solidFill>
            </a:endParaRPr>
          </a:p>
          <a:p>
            <a:pPr lvl="1" eaLnBrk="1" hangingPunct="1">
              <a:buFont typeface="Wingdings" pitchFamily="2" charset="2"/>
              <a:buChar char="ü"/>
            </a:pPr>
            <a:r>
              <a:rPr lang="en-US" sz="2000" b="1" dirty="0" smtClean="0">
                <a:solidFill>
                  <a:schemeClr val="tx1"/>
                </a:solidFill>
              </a:rPr>
              <a:t>    </a:t>
            </a:r>
            <a:r>
              <a:rPr lang="en-US" sz="2000" dirty="0" smtClean="0">
                <a:solidFill>
                  <a:schemeClr val="tx1"/>
                </a:solidFill>
              </a:rPr>
              <a:t>Role of NWS/IA in foreign travel </a:t>
            </a:r>
          </a:p>
          <a:p>
            <a:pPr lvl="1" eaLnBrk="1" hangingPunct="1">
              <a:buFont typeface="Wingdings" pitchFamily="2" charset="2"/>
              <a:buChar char="ü"/>
            </a:pPr>
            <a:r>
              <a:rPr lang="en-US" sz="2000" dirty="0">
                <a:solidFill>
                  <a:schemeClr val="tx1"/>
                </a:solidFill>
              </a:rPr>
              <a:t> </a:t>
            </a:r>
            <a:r>
              <a:rPr lang="en-US" sz="2000" dirty="0" smtClean="0">
                <a:solidFill>
                  <a:schemeClr val="tx1"/>
                </a:solidFill>
              </a:rPr>
              <a:t>   Role of </a:t>
            </a:r>
            <a:r>
              <a:rPr lang="en-US" dirty="0" smtClean="0">
                <a:solidFill>
                  <a:schemeClr val="tx1"/>
                </a:solidFill>
              </a:rPr>
              <a:t>Foreign Travel Contact (FTC) </a:t>
            </a:r>
            <a:r>
              <a:rPr lang="en-US" sz="2000" dirty="0" smtClean="0">
                <a:solidFill>
                  <a:schemeClr val="tx1"/>
                </a:solidFill>
              </a:rPr>
              <a:t>      	            	   </a:t>
            </a:r>
          </a:p>
          <a:p>
            <a:pPr lvl="1" eaLnBrk="1" hangingPunct="1">
              <a:buFont typeface="Wingdings" pitchFamily="2" charset="2"/>
              <a:buChar char="ü"/>
            </a:pPr>
            <a:r>
              <a:rPr lang="en-US" sz="2000" dirty="0" smtClean="0">
                <a:solidFill>
                  <a:schemeClr val="tx1"/>
                </a:solidFill>
              </a:rPr>
              <a:t>    Role of NOAA Travel Office</a:t>
            </a:r>
          </a:p>
          <a:p>
            <a:pPr lvl="1" eaLnBrk="1" hangingPunct="1">
              <a:buFont typeface="Wingdings" pitchFamily="2" charset="2"/>
              <a:buChar char="ü"/>
            </a:pPr>
            <a:r>
              <a:rPr lang="en-US" sz="2000" dirty="0">
                <a:solidFill>
                  <a:schemeClr val="tx1"/>
                </a:solidFill>
              </a:rPr>
              <a:t> </a:t>
            </a:r>
            <a:r>
              <a:rPr lang="en-US" sz="2000" dirty="0" smtClean="0">
                <a:solidFill>
                  <a:schemeClr val="tx1"/>
                </a:solidFill>
              </a:rPr>
              <a:t>   Role of NWS/IA when processing foreign travel packages, passport and visa application requirements</a:t>
            </a:r>
          </a:p>
          <a:p>
            <a:pPr lvl="1" eaLnBrk="1" hangingPunct="1">
              <a:buFont typeface="Wingdings" pitchFamily="2" charset="2"/>
              <a:buChar char="ü"/>
            </a:pPr>
            <a:r>
              <a:rPr lang="en-US" sz="2000" dirty="0" smtClean="0">
                <a:solidFill>
                  <a:schemeClr val="tx1"/>
                </a:solidFill>
              </a:rPr>
              <a:t>    Lead Time for NWS foreign travel packages, passport and visa application requirements</a:t>
            </a:r>
          </a:p>
          <a:p>
            <a:pPr lvl="1" eaLnBrk="1" hangingPunct="1">
              <a:buFont typeface="Wingdings" pitchFamily="2" charset="2"/>
              <a:buChar char="ü"/>
            </a:pPr>
            <a:r>
              <a:rPr lang="en-US" dirty="0">
                <a:solidFill>
                  <a:schemeClr val="tx1"/>
                </a:solidFill>
              </a:rPr>
              <a:t>  </a:t>
            </a:r>
            <a:r>
              <a:rPr lang="en-US" dirty="0" smtClean="0">
                <a:solidFill>
                  <a:schemeClr val="tx1"/>
                </a:solidFill>
              </a:rPr>
              <a:t>  NWS foreign travel package administrative enclosures/requirements</a:t>
            </a:r>
            <a:endParaRPr lang="en-US" sz="2000" dirty="0" smtClean="0">
              <a:solidFill>
                <a:schemeClr val="tx1"/>
              </a:solidFill>
            </a:endParaRPr>
          </a:p>
          <a:p>
            <a:pPr lvl="1" eaLnBrk="1" hangingPunct="1">
              <a:buFont typeface="Wingdings" pitchFamily="2" charset="2"/>
              <a:buChar char="ü"/>
            </a:pPr>
            <a:r>
              <a:rPr lang="en-US" sz="2000" dirty="0">
                <a:solidFill>
                  <a:schemeClr val="tx1"/>
                </a:solidFill>
              </a:rPr>
              <a:t> </a:t>
            </a:r>
            <a:r>
              <a:rPr lang="en-US" sz="2000" dirty="0" smtClean="0">
                <a:solidFill>
                  <a:schemeClr val="tx1"/>
                </a:solidFill>
              </a:rPr>
              <a:t>   </a:t>
            </a:r>
            <a:r>
              <a:rPr lang="en-US" sz="2000" dirty="0" err="1" smtClean="0">
                <a:solidFill>
                  <a:schemeClr val="tx1"/>
                </a:solidFill>
              </a:rPr>
              <a:t>eCountry</a:t>
            </a:r>
            <a:r>
              <a:rPr lang="en-US" sz="2000" dirty="0" smtClean="0">
                <a:solidFill>
                  <a:schemeClr val="tx1"/>
                </a:solidFill>
              </a:rPr>
              <a:t> Clearance</a:t>
            </a:r>
          </a:p>
          <a:p>
            <a:pPr lvl="1" eaLnBrk="1" hangingPunct="1">
              <a:buFont typeface="Wingdings" pitchFamily="2" charset="2"/>
              <a:buChar char="ü"/>
            </a:pPr>
            <a:r>
              <a:rPr lang="en-US" dirty="0">
                <a:solidFill>
                  <a:schemeClr val="tx1"/>
                </a:solidFill>
              </a:rPr>
              <a:t> </a:t>
            </a:r>
            <a:r>
              <a:rPr lang="en-US" dirty="0" smtClean="0">
                <a:solidFill>
                  <a:schemeClr val="tx1"/>
                </a:solidFill>
              </a:rPr>
              <a:t>   Trip report requirements  </a:t>
            </a:r>
            <a:endParaRPr lang="en-US" sz="2000" dirty="0" smtClean="0">
              <a:solidFill>
                <a:schemeClr val="tx1"/>
              </a:solidFill>
            </a:endParaRPr>
          </a:p>
          <a:p>
            <a:pPr lvl="1" eaLnBrk="1" hangingPunct="1">
              <a:buFont typeface="Wingdings" pitchFamily="2" charset="2"/>
              <a:buChar char="ü"/>
            </a:pPr>
            <a:r>
              <a:rPr lang="en-US" sz="2000" dirty="0">
                <a:solidFill>
                  <a:schemeClr val="tx1"/>
                </a:solidFill>
              </a:rPr>
              <a:t> </a:t>
            </a:r>
            <a:r>
              <a:rPr lang="en-US" sz="2000" dirty="0" smtClean="0">
                <a:solidFill>
                  <a:schemeClr val="tx1"/>
                </a:solidFill>
              </a:rPr>
              <a:t>    Reminders and resources</a:t>
            </a:r>
            <a:endParaRPr lang="en-US" dirty="0" smtClean="0">
              <a:solidFill>
                <a:schemeClr val="tx1"/>
              </a:solidFill>
            </a:endParaRPr>
          </a:p>
          <a:p>
            <a:pPr marL="0" indent="0" eaLnBrk="1" hangingPunct="1">
              <a:buNone/>
            </a:pPr>
            <a:endParaRPr lang="en-US" dirty="0" smtClean="0"/>
          </a:p>
          <a:p>
            <a:pPr lvl="1" eaLnBrk="1" hangingPunct="1"/>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2</a:t>
            </a:fld>
            <a:endParaRPr lang="en-US" dirty="0"/>
          </a:p>
        </p:txBody>
      </p:sp>
      <p:sp>
        <p:nvSpPr>
          <p:cNvPr id="17409" name="Title 1"/>
          <p:cNvSpPr>
            <a:spLocks noGrp="1"/>
          </p:cNvSpPr>
          <p:nvPr>
            <p:ph type="title"/>
          </p:nvPr>
        </p:nvSpPr>
        <p:spPr>
          <a:xfrm>
            <a:off x="1219200" y="228601"/>
            <a:ext cx="7600950" cy="838200"/>
          </a:xfrm>
        </p:spPr>
        <p:txBody>
          <a:bodyPr/>
          <a:lstStyle/>
          <a:p>
            <a:pPr algn="ctr" eaLnBrk="1" hangingPunct="1"/>
            <a:r>
              <a:rPr lang="en-US" dirty="0" smtClean="0">
                <a:latin typeface="Arial" pitchFamily="34" charset="0"/>
                <a:cs typeface="Arial" pitchFamily="34" charset="0"/>
              </a:rPr>
              <a:t>Agenda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9" name="Rectangle 3"/>
          <p:cNvSpPr>
            <a:spLocks noGrp="1" noChangeArrowheads="1"/>
          </p:cNvSpPr>
          <p:nvPr>
            <p:ph idx="1"/>
          </p:nvPr>
        </p:nvSpPr>
        <p:spPr>
          <a:xfrm>
            <a:off x="1219200" y="1524000"/>
            <a:ext cx="7600950" cy="3886200"/>
          </a:xfrm>
        </p:spPr>
        <p:txBody>
          <a:bodyPr/>
          <a:lstStyle/>
          <a:p>
            <a:pPr eaLnBrk="1" hangingPunct="1">
              <a:lnSpc>
                <a:spcPct val="80000"/>
              </a:lnSpc>
              <a:buFont typeface="Wingdings" pitchFamily="2" charset="2"/>
              <a:buNone/>
              <a:defRPr/>
            </a:pPr>
            <a:endParaRPr lang="en-US" sz="1800" dirty="0" smtClean="0">
              <a:solidFill>
                <a:schemeClr val="tx1"/>
              </a:solidFill>
            </a:endParaRPr>
          </a:p>
          <a:p>
            <a:pPr eaLnBrk="1" hangingPunct="1">
              <a:lnSpc>
                <a:spcPct val="80000"/>
              </a:lnSpc>
              <a:defRPr/>
            </a:pPr>
            <a:r>
              <a:rPr lang="en-US" dirty="0" smtClean="0">
                <a:solidFill>
                  <a:schemeClr val="tx1"/>
                </a:solidFill>
              </a:rPr>
              <a:t>“How to apply for a Lost or Stolen U.S. Passport,” (DS-64)’</a:t>
            </a:r>
          </a:p>
          <a:p>
            <a:pPr eaLnBrk="1" hangingPunct="1">
              <a:lnSpc>
                <a:spcPct val="80000"/>
              </a:lnSpc>
              <a:defRPr/>
            </a:pPr>
            <a:r>
              <a:rPr lang="en-US" dirty="0" smtClean="0">
                <a:solidFill>
                  <a:schemeClr val="tx1"/>
                </a:solidFill>
              </a:rPr>
              <a:t>“Adding Extension Pages to a U.S. Passport,” (DS-4085) and</a:t>
            </a:r>
          </a:p>
          <a:p>
            <a:pPr eaLnBrk="1" hangingPunct="1">
              <a:lnSpc>
                <a:spcPct val="80000"/>
              </a:lnSpc>
              <a:defRPr/>
            </a:pPr>
            <a:r>
              <a:rPr lang="en-US" dirty="0" smtClean="0">
                <a:solidFill>
                  <a:schemeClr val="tx1"/>
                </a:solidFill>
              </a:rPr>
              <a:t>“Updating Identifying Information in a U.S. Passport,” (DS-5504)</a:t>
            </a:r>
          </a:p>
          <a:p>
            <a:pPr marL="0" indent="0" eaLnBrk="1" hangingPunct="1">
              <a:lnSpc>
                <a:spcPct val="80000"/>
              </a:lnSpc>
              <a:buNone/>
              <a:defRPr/>
            </a:pPr>
            <a:endParaRPr lang="en-US" dirty="0">
              <a:solidFill>
                <a:schemeClr val="tx1"/>
              </a:solidFill>
            </a:endParaRPr>
          </a:p>
          <a:p>
            <a:pPr eaLnBrk="1" hangingPunct="1">
              <a:lnSpc>
                <a:spcPct val="80000"/>
              </a:lnSpc>
              <a:buFont typeface="Wingdings" pitchFamily="2" charset="2"/>
              <a:buNone/>
              <a:defRPr/>
            </a:pPr>
            <a:r>
              <a:rPr lang="en-US" b="1" dirty="0" smtClean="0">
                <a:solidFill>
                  <a:schemeClr val="tx1"/>
                </a:solidFill>
              </a:rPr>
              <a:t>Must be completed on line</a:t>
            </a:r>
            <a:r>
              <a:rPr lang="en-US" dirty="0" smtClean="0">
                <a:solidFill>
                  <a:schemeClr val="tx1"/>
                </a:solidFill>
              </a:rPr>
              <a:t> and printed on one sided sheets of paper.  The applicant must sign and date the application.  </a:t>
            </a:r>
            <a:r>
              <a:rPr lang="en-US" dirty="0" smtClean="0">
                <a:solidFill>
                  <a:schemeClr val="tx1"/>
                </a:solidFill>
                <a:effectLst/>
              </a:rPr>
              <a:t>Non-compliant applications will be returned.  Additional passport applications can be found at </a:t>
            </a:r>
            <a:r>
              <a:rPr lang="en-US" dirty="0" smtClean="0">
                <a:solidFill>
                  <a:schemeClr val="tx1"/>
                </a:solidFill>
                <a:hlinkClick r:id="rId2"/>
              </a:rPr>
              <a:t>www.travel.state.gov/passport</a:t>
            </a:r>
            <a:r>
              <a:rPr lang="en-US" dirty="0" smtClean="0">
                <a:solidFill>
                  <a:schemeClr val="tx1"/>
                </a:solidFill>
              </a:rPr>
              <a:t>.  Each on-line passport application contains a 2-D Barcode which allows for encryption of data provided by the applicant into DOS system.    </a:t>
            </a:r>
          </a:p>
          <a:p>
            <a:pPr eaLnBrk="1" hangingPunct="1">
              <a:lnSpc>
                <a:spcPct val="80000"/>
              </a:lnSpc>
              <a:buFont typeface="Wingdings" pitchFamily="2" charset="2"/>
              <a:buNone/>
              <a:defRPr/>
            </a:pPr>
            <a:endParaRPr lang="en-US" sz="1800" b="1" dirty="0" smtClean="0"/>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46818" name="Rectangle 2"/>
          <p:cNvSpPr>
            <a:spLocks noGrp="1" noChangeArrowheads="1"/>
          </p:cNvSpPr>
          <p:nvPr>
            <p:ph type="title"/>
          </p:nvPr>
        </p:nvSpPr>
        <p:spPr>
          <a:xfrm>
            <a:off x="1371600" y="228600"/>
            <a:ext cx="7296150" cy="1219200"/>
          </a:xfrm>
        </p:spPr>
        <p:txBody>
          <a:bodyPr>
            <a:normAutofit fontScale="90000"/>
          </a:bodyPr>
          <a:lstStyle/>
          <a:p>
            <a:pPr algn="ctr" eaLnBrk="1" hangingPunct="1">
              <a:defRPr/>
            </a:pPr>
            <a:r>
              <a:rPr lang="en-US" sz="4000" dirty="0" smtClean="0"/>
              <a:t/>
            </a:r>
            <a:br>
              <a:rPr lang="en-US" sz="4000" dirty="0" smtClean="0"/>
            </a:br>
            <a:r>
              <a:rPr lang="en-US" sz="4000" dirty="0" smtClean="0">
                <a:latin typeface="Arial" pitchFamily="34" charset="0"/>
                <a:cs typeface="Arial" pitchFamily="34" charset="0"/>
              </a:rPr>
              <a:t>Additional passport forms</a:t>
            </a:r>
            <a:r>
              <a:rPr lang="en-US" sz="4000" dirty="0" smtClean="0"/>
              <a:t/>
            </a:r>
            <a:br>
              <a:rPr lang="en-US" sz="4000" dirty="0" smtClean="0"/>
            </a:br>
            <a:endParaRPr lang="en-US" sz="4000" dirty="0" smtClean="0"/>
          </a:p>
        </p:txBody>
      </p:sp>
    </p:spTree>
    <p:extLst>
      <p:ext uri="{BB962C8B-B14F-4D97-AF65-F5344CB8AC3E}">
        <p14:creationId xmlns:p14="http://schemas.microsoft.com/office/powerpoint/2010/main" val="2198730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3"/>
          <p:cNvSpPr>
            <a:spLocks noGrp="1" noChangeArrowheads="1"/>
          </p:cNvSpPr>
          <p:nvPr>
            <p:ph idx="1"/>
          </p:nvPr>
        </p:nvSpPr>
        <p:spPr>
          <a:xfrm>
            <a:off x="1143000" y="1773240"/>
            <a:ext cx="7992122" cy="3484560"/>
          </a:xfrm>
        </p:spPr>
        <p:txBody>
          <a:bodyPr>
            <a:normAutofit/>
          </a:bodyPr>
          <a:lstStyle/>
          <a:p>
            <a:pPr algn="just" eaLnBrk="1" hangingPunct="1">
              <a:lnSpc>
                <a:spcPct val="90000"/>
              </a:lnSpc>
              <a:buFont typeface="Wingdings" pitchFamily="2" charset="2"/>
              <a:buNone/>
              <a:defRPr/>
            </a:pPr>
            <a:endParaRPr lang="en-US" dirty="0" smtClean="0"/>
          </a:p>
          <a:p>
            <a:pPr algn="just" eaLnBrk="1" hangingPunct="1">
              <a:lnSpc>
                <a:spcPct val="90000"/>
              </a:lnSpc>
              <a:buFont typeface="Wingdings" pitchFamily="2" charset="2"/>
              <a:buNone/>
              <a:defRPr/>
            </a:pPr>
            <a:r>
              <a:rPr lang="en-US" dirty="0" smtClean="0">
                <a:solidFill>
                  <a:schemeClr val="tx1"/>
                </a:solidFill>
              </a:rPr>
              <a:t>Passport photos </a:t>
            </a:r>
            <a:r>
              <a:rPr lang="en-US" b="1" dirty="0" smtClean="0">
                <a:solidFill>
                  <a:schemeClr val="tx1"/>
                </a:solidFill>
              </a:rPr>
              <a:t>must</a:t>
            </a:r>
            <a:r>
              <a:rPr lang="en-US" dirty="0" smtClean="0">
                <a:solidFill>
                  <a:schemeClr val="tx1"/>
                </a:solidFill>
              </a:rPr>
              <a:t> be 2" x 2" (excluding white borders), and must have a white or off-white background.  The applicant’s image must be centered in the photograph with a 1/2" space between the top of the applicant’s head and the top edge of the photograph.  Pictures must be cut down to correct size and must match the template </a:t>
            </a:r>
          </a:p>
          <a:p>
            <a:pPr algn="just" eaLnBrk="1" hangingPunct="1">
              <a:lnSpc>
                <a:spcPct val="90000"/>
              </a:lnSpc>
              <a:buFont typeface="Wingdings" pitchFamily="2" charset="2"/>
              <a:buNone/>
              <a:defRPr/>
            </a:pPr>
            <a:r>
              <a:rPr lang="en-US" dirty="0" smtClean="0">
                <a:solidFill>
                  <a:schemeClr val="tx1"/>
                </a:solidFill>
              </a:rPr>
              <a:t>provided on the passport application.  Pictures not in conformation will be rejected.  See the following DOS website for further information:  </a:t>
            </a:r>
          </a:p>
          <a:p>
            <a:pPr algn="just" eaLnBrk="1" hangingPunct="1">
              <a:lnSpc>
                <a:spcPct val="90000"/>
              </a:lnSpc>
              <a:buFont typeface="Wingdings" pitchFamily="2" charset="2"/>
              <a:buNone/>
              <a:defRPr/>
            </a:pPr>
            <a:r>
              <a:rPr lang="en-US" dirty="0" smtClean="0">
                <a:solidFill>
                  <a:schemeClr val="tx1"/>
                </a:solidFill>
                <a:hlinkClick r:id="rId2"/>
              </a:rPr>
              <a:t>www.travel.state.gov/passport</a:t>
            </a:r>
            <a:r>
              <a:rPr lang="en-US" dirty="0" smtClean="0">
                <a:solidFill>
                  <a:schemeClr val="tx1"/>
                </a:solidFill>
              </a:rPr>
              <a:t>.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50914" name="Rectangle 2"/>
          <p:cNvSpPr>
            <a:spLocks noGrp="1" noChangeArrowheads="1"/>
          </p:cNvSpPr>
          <p:nvPr>
            <p:ph type="title"/>
          </p:nvPr>
        </p:nvSpPr>
        <p:spPr>
          <a:xfrm>
            <a:off x="1066800" y="152400"/>
            <a:ext cx="7753350" cy="1676400"/>
          </a:xfrm>
        </p:spPr>
        <p:txBody>
          <a:bodyPr>
            <a:normAutofit fontScale="90000"/>
          </a:bodyPr>
          <a:lstStyle/>
          <a:p>
            <a:pPr algn="ctr" eaLnBrk="1" hangingPunct="1">
              <a:defRPr/>
            </a:pPr>
            <a:r>
              <a:rPr lang="en-US" sz="4000" dirty="0" smtClean="0"/>
              <a:t/>
            </a:r>
            <a:br>
              <a:rPr lang="en-US" sz="4000" dirty="0" smtClean="0"/>
            </a:br>
            <a:r>
              <a:rPr lang="en-US" sz="4000" b="1" dirty="0" smtClean="0">
                <a:latin typeface="Arial" pitchFamily="34" charset="0"/>
                <a:cs typeface="Arial" pitchFamily="34" charset="0"/>
              </a:rPr>
              <a:t>What are the passport photo requirements?</a:t>
            </a:r>
            <a:r>
              <a:rPr lang="en-US" sz="4000" dirty="0" smtClean="0"/>
              <a:t/>
            </a:r>
            <a:br>
              <a:rPr lang="en-US" sz="4000" dirty="0" smtClean="0"/>
            </a:br>
            <a:endParaRPr lang="en-US" sz="4000" dirty="0" smtClean="0"/>
          </a:p>
        </p:txBody>
      </p:sp>
    </p:spTree>
    <p:extLst>
      <p:ext uri="{BB962C8B-B14F-4D97-AF65-F5344CB8AC3E}">
        <p14:creationId xmlns:p14="http://schemas.microsoft.com/office/powerpoint/2010/main" val="312853994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3" name="Rectangle 3"/>
          <p:cNvSpPr>
            <a:spLocks noGrp="1" noChangeArrowheads="1"/>
          </p:cNvSpPr>
          <p:nvPr>
            <p:ph idx="1"/>
          </p:nvPr>
        </p:nvSpPr>
        <p:spPr>
          <a:xfrm>
            <a:off x="1447800" y="2057400"/>
            <a:ext cx="7372350" cy="3505200"/>
          </a:xfrm>
        </p:spPr>
        <p:txBody>
          <a:bodyPr>
            <a:normAutofit/>
          </a:bodyPr>
          <a:lstStyle/>
          <a:p>
            <a:pPr eaLnBrk="1" hangingPunct="1">
              <a:lnSpc>
                <a:spcPct val="90000"/>
              </a:lnSpc>
              <a:buFont typeface="Wingdings" pitchFamily="2" charset="2"/>
              <a:buNone/>
              <a:defRPr/>
            </a:pPr>
            <a:endParaRPr lang="en-US" dirty="0" smtClean="0"/>
          </a:p>
          <a:p>
            <a:pPr eaLnBrk="1" hangingPunct="1">
              <a:lnSpc>
                <a:spcPct val="90000"/>
              </a:lnSpc>
              <a:buFont typeface="Wingdings" pitchFamily="2" charset="2"/>
              <a:buNone/>
              <a:defRPr/>
            </a:pPr>
            <a:r>
              <a:rPr lang="en-US" dirty="0" smtClean="0">
                <a:solidFill>
                  <a:schemeClr val="tx1"/>
                </a:solidFill>
              </a:rPr>
              <a:t>DOS security requirements stipulate that all official passports be retained at the NTO in the passport repository for safekeeping.  Upon completion of travel the passport must be returned to the FTC for forwarding to NTO to be secured in the repository.  The OAA and IA are exempt and may retain their official passports in a locked safe in their offices.  </a:t>
            </a:r>
            <a:r>
              <a:rPr lang="en-US" b="1" dirty="0" smtClean="0">
                <a:solidFill>
                  <a:schemeClr val="tx1"/>
                </a:solidFill>
              </a:rPr>
              <a:t>Official passports are the property of the Government, and are not the personal property of the traveler. </a:t>
            </a:r>
            <a:r>
              <a:rPr lang="en-US" dirty="0" smtClean="0">
                <a:solidFill>
                  <a:schemeClr val="tx1"/>
                </a:solidFill>
              </a:rPr>
              <a:t>  </a:t>
            </a:r>
            <a:r>
              <a:rPr lang="en-US" b="1" dirty="0" smtClean="0">
                <a:solidFill>
                  <a:schemeClr val="tx1"/>
                </a:solidFill>
              </a:rPr>
              <a:t>Official passports should never be kept at home.</a:t>
            </a:r>
            <a:r>
              <a:rPr lang="en-US" dirty="0" smtClean="0">
                <a:solidFill>
                  <a:schemeClr val="tx1"/>
                </a:solidFill>
              </a:rPr>
              <a:t>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58082" name="Rectangle 2"/>
          <p:cNvSpPr>
            <a:spLocks noGrp="1" noChangeArrowheads="1"/>
          </p:cNvSpPr>
          <p:nvPr>
            <p:ph type="title"/>
          </p:nvPr>
        </p:nvSpPr>
        <p:spPr>
          <a:xfrm>
            <a:off x="1219200" y="152400"/>
            <a:ext cx="7600950" cy="1676400"/>
          </a:xfrm>
        </p:spPr>
        <p:txBody>
          <a:bodyPr>
            <a:normAutofit fontScale="90000"/>
          </a:bodyPr>
          <a:lstStyle/>
          <a:p>
            <a:pPr algn="ctr" eaLnBrk="1" hangingPunct="1">
              <a:defRPr/>
            </a:pPr>
            <a:r>
              <a:rPr lang="en-US" sz="4000" dirty="0" smtClean="0"/>
              <a:t/>
            </a:r>
            <a:br>
              <a:rPr lang="en-US" sz="4000" dirty="0" smtClean="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b="1" dirty="0" smtClean="0">
                <a:latin typeface="Arial" pitchFamily="34" charset="0"/>
                <a:cs typeface="Arial" pitchFamily="34" charset="0"/>
              </a:rPr>
              <a:t>What do I do with my official passport when I return from official travel?</a:t>
            </a:r>
            <a:endParaRPr lang="en-US" sz="4000" dirty="0" smtClean="0">
              <a:latin typeface="Arial" pitchFamily="34" charset="0"/>
              <a:cs typeface="Arial" pitchFamily="34" charset="0"/>
            </a:endParaRPr>
          </a:p>
        </p:txBody>
      </p:sp>
    </p:spTree>
    <p:extLst>
      <p:ext uri="{BB962C8B-B14F-4D97-AF65-F5344CB8AC3E}">
        <p14:creationId xmlns:p14="http://schemas.microsoft.com/office/powerpoint/2010/main" val="31085531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7" name="Rectangle 3"/>
          <p:cNvSpPr>
            <a:spLocks noGrp="1" noChangeArrowheads="1"/>
          </p:cNvSpPr>
          <p:nvPr>
            <p:ph idx="1"/>
          </p:nvPr>
        </p:nvSpPr>
        <p:spPr>
          <a:xfrm>
            <a:off x="1295400" y="2514599"/>
            <a:ext cx="7524750" cy="2667001"/>
          </a:xfrm>
        </p:spPr>
        <p:txBody>
          <a:bodyPr>
            <a:normAutofit/>
          </a:bodyPr>
          <a:lstStyle/>
          <a:p>
            <a:pPr eaLnBrk="1" hangingPunct="1">
              <a:buFont typeface="Wingdings" pitchFamily="2" charset="2"/>
              <a:buNone/>
              <a:defRPr/>
            </a:pPr>
            <a:r>
              <a:rPr lang="en-US" dirty="0" smtClean="0">
                <a:solidFill>
                  <a:schemeClr val="tx1"/>
                </a:solidFill>
              </a:rPr>
              <a:t>Employees must return their official passport to NTO via NWS IA for invalidation.  If you wish to retain it as a souvenir, submit a letter of memorandum along with the passport to the NTO via NWS IA requesting such.  It will be invalidated and returned to you.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59106" name="Rectangle 2"/>
          <p:cNvSpPr>
            <a:spLocks noGrp="1" noChangeArrowheads="1"/>
          </p:cNvSpPr>
          <p:nvPr>
            <p:ph type="title"/>
          </p:nvPr>
        </p:nvSpPr>
        <p:spPr>
          <a:xfrm>
            <a:off x="1143000" y="228600"/>
            <a:ext cx="8077200" cy="1981200"/>
          </a:xfrm>
        </p:spPr>
        <p:txBody>
          <a:bodyPr>
            <a:normAutofit/>
          </a:bodyPr>
          <a:lstStyle/>
          <a:p>
            <a:pPr algn="ctr" eaLnBrk="1" hangingPunct="1">
              <a:defRPr/>
            </a:pPr>
            <a:r>
              <a:rPr lang="en-US" b="1" dirty="0" smtClean="0">
                <a:latin typeface="Arial" pitchFamily="34" charset="0"/>
                <a:cs typeface="Arial" pitchFamily="34" charset="0"/>
              </a:rPr>
              <a:t>How do I dispose of my official passport when leaving Government service? </a:t>
            </a:r>
          </a:p>
        </p:txBody>
      </p:sp>
    </p:spTree>
    <p:extLst>
      <p:ext uri="{BB962C8B-B14F-4D97-AF65-F5344CB8AC3E}">
        <p14:creationId xmlns:p14="http://schemas.microsoft.com/office/powerpoint/2010/main" val="322067116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8" name="Picture 6" descr="BD07295_"/>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89125" y="1852613"/>
            <a:ext cx="4114800" cy="2944812"/>
          </a:xfrm>
        </p:spPr>
      </p:pic>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86754" name="Rectangle 2"/>
          <p:cNvSpPr>
            <a:spLocks noGrp="1" noChangeArrowheads="1"/>
          </p:cNvSpPr>
          <p:nvPr>
            <p:ph type="title"/>
          </p:nvPr>
        </p:nvSpPr>
        <p:spPr/>
        <p:txBody>
          <a:bodyPr/>
          <a:lstStyle/>
          <a:p>
            <a:pPr algn="ctr" eaLnBrk="1" hangingPunct="1">
              <a:defRPr/>
            </a:pPr>
            <a:r>
              <a:rPr lang="en-US" dirty="0" smtClean="0">
                <a:latin typeface="Arial" pitchFamily="34" charset="0"/>
                <a:cs typeface="Arial" pitchFamily="34" charset="0"/>
              </a:rPr>
              <a:t>VISAS</a:t>
            </a:r>
          </a:p>
        </p:txBody>
      </p:sp>
    </p:spTree>
    <p:extLst>
      <p:ext uri="{BB962C8B-B14F-4D97-AF65-F5344CB8AC3E}">
        <p14:creationId xmlns:p14="http://schemas.microsoft.com/office/powerpoint/2010/main" val="1011628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6758"/>
                                        </p:tgtEl>
                                        <p:attrNameLst>
                                          <p:attrName>style.visibility</p:attrName>
                                        </p:attrNameLst>
                                      </p:cBhvr>
                                      <p:to>
                                        <p:strVal val="visible"/>
                                      </p:to>
                                    </p:set>
                                    <p:animEffect transition="in" filter="fade">
                                      <p:cBhvr>
                                        <p:cTn id="7" dur="2000"/>
                                        <p:tgtEl>
                                          <p:spTgt spid="586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5" name="Rectangle 3"/>
          <p:cNvSpPr>
            <a:spLocks noGrp="1" noChangeArrowheads="1"/>
          </p:cNvSpPr>
          <p:nvPr>
            <p:ph idx="1"/>
          </p:nvPr>
        </p:nvSpPr>
        <p:spPr>
          <a:xfrm>
            <a:off x="1295400" y="2438401"/>
            <a:ext cx="7524750" cy="2438399"/>
          </a:xfrm>
        </p:spPr>
        <p:txBody>
          <a:bodyPr>
            <a:normAutofit/>
          </a:bodyPr>
          <a:lstStyle/>
          <a:p>
            <a:pPr eaLnBrk="1" hangingPunct="1">
              <a:buFont typeface="Wingdings" pitchFamily="2" charset="2"/>
              <a:buNone/>
              <a:defRPr/>
            </a:pPr>
            <a:endParaRPr lang="en-US" dirty="0" smtClean="0"/>
          </a:p>
          <a:p>
            <a:pPr eaLnBrk="1" hangingPunct="1">
              <a:buFont typeface="Wingdings" pitchFamily="2" charset="2"/>
              <a:buNone/>
              <a:defRPr/>
            </a:pPr>
            <a:r>
              <a:rPr lang="en-US" dirty="0" smtClean="0">
                <a:solidFill>
                  <a:schemeClr val="tx1"/>
                </a:solidFill>
              </a:rPr>
              <a:t>A visa is a stamp or sticker affixed in a passport which allows you to enter and exit a foreign country.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61154" name="Rectangle 2"/>
          <p:cNvSpPr>
            <a:spLocks noGrp="1" noChangeArrowheads="1"/>
          </p:cNvSpPr>
          <p:nvPr>
            <p:ph type="title"/>
          </p:nvPr>
        </p:nvSpPr>
        <p:spPr>
          <a:xfrm>
            <a:off x="1143000" y="685800"/>
            <a:ext cx="7677150" cy="1219200"/>
          </a:xfrm>
        </p:spPr>
        <p:txBody>
          <a:bodyPr>
            <a:normAutofit fontScale="90000"/>
          </a:bodyPr>
          <a:lstStyle/>
          <a:p>
            <a:pPr algn="ctr" eaLnBrk="1" hangingPunct="1">
              <a:defRPr/>
            </a:pPr>
            <a:r>
              <a:rPr lang="en-US" sz="4000" dirty="0" smtClean="0"/>
              <a:t/>
            </a:r>
            <a:br>
              <a:rPr lang="en-US" sz="4000" dirty="0" smtClean="0"/>
            </a:br>
            <a:r>
              <a:rPr lang="en-US" sz="4000" b="1" dirty="0" smtClean="0">
                <a:latin typeface="Arial" pitchFamily="34" charset="0"/>
                <a:cs typeface="Arial" pitchFamily="34" charset="0"/>
              </a:rPr>
              <a:t>What is a visa?  </a:t>
            </a:r>
            <a:r>
              <a:rPr lang="en-US" sz="4000" dirty="0" smtClean="0"/>
              <a:t/>
            </a:r>
            <a:br>
              <a:rPr lang="en-US" sz="4000" dirty="0" smtClean="0"/>
            </a:br>
            <a:endParaRPr lang="en-US" sz="4000" dirty="0" smtClean="0"/>
          </a:p>
        </p:txBody>
      </p:sp>
    </p:spTree>
    <p:extLst>
      <p:ext uri="{BB962C8B-B14F-4D97-AF65-F5344CB8AC3E}">
        <p14:creationId xmlns:p14="http://schemas.microsoft.com/office/powerpoint/2010/main" val="14956030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9" name="Rectangle 3"/>
          <p:cNvSpPr>
            <a:spLocks noGrp="1" noChangeArrowheads="1"/>
          </p:cNvSpPr>
          <p:nvPr>
            <p:ph idx="1"/>
          </p:nvPr>
        </p:nvSpPr>
        <p:spPr>
          <a:xfrm>
            <a:off x="1447800" y="1981201"/>
            <a:ext cx="7543800" cy="2895600"/>
          </a:xfrm>
        </p:spPr>
        <p:txBody>
          <a:bodyPr>
            <a:normAutofit/>
          </a:bodyPr>
          <a:lstStyle/>
          <a:p>
            <a:pPr eaLnBrk="1" hangingPunct="1">
              <a:lnSpc>
                <a:spcPct val="90000"/>
              </a:lnSpc>
              <a:buFont typeface="Wingdings" pitchFamily="2" charset="2"/>
              <a:buNone/>
              <a:defRPr/>
            </a:pPr>
            <a:endParaRPr lang="en-US" dirty="0" smtClean="0"/>
          </a:p>
          <a:p>
            <a:pPr eaLnBrk="1" hangingPunct="1">
              <a:lnSpc>
                <a:spcPct val="90000"/>
              </a:lnSpc>
              <a:buFont typeface="Wingdings" pitchFamily="2" charset="2"/>
              <a:buNone/>
              <a:defRPr/>
            </a:pPr>
            <a:r>
              <a:rPr lang="en-US" dirty="0" smtClean="0">
                <a:solidFill>
                  <a:schemeClr val="tx1"/>
                </a:solidFill>
              </a:rPr>
              <a:t>You will submit your official passport and any applicable visa documentation to the NWS, IAO for processing.  Visa requirements vary for each country.  Some countries may require a visa application, and some may require visa photos or letters of invitation.  Most countries require that the passport be valid at least 6 months or longer beyond the dates of travel before a visa can be issued.</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62178" name="Rectangle 2"/>
          <p:cNvSpPr>
            <a:spLocks noGrp="1" noChangeArrowheads="1"/>
          </p:cNvSpPr>
          <p:nvPr>
            <p:ph type="title"/>
          </p:nvPr>
        </p:nvSpPr>
        <p:spPr>
          <a:xfrm>
            <a:off x="1143000" y="533400"/>
            <a:ext cx="7677150" cy="1166813"/>
          </a:xfrm>
        </p:spPr>
        <p:txBody>
          <a:bodyPr>
            <a:noAutofit/>
          </a:bodyPr>
          <a:lstStyle/>
          <a:p>
            <a:pPr algn="ctr" eaLnBrk="1" hangingPunct="1">
              <a:defRPr/>
            </a:pPr>
            <a:r>
              <a:rPr lang="en-US" b="1" dirty="0" smtClean="0">
                <a:latin typeface="Arial" pitchFamily="34" charset="0"/>
                <a:cs typeface="Arial" pitchFamily="34" charset="0"/>
              </a:rPr>
              <a:t>How do I obtain a visa(s) in my official passport?</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3441029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7" name="Rectangle 3"/>
          <p:cNvSpPr>
            <a:spLocks noGrp="1" noChangeArrowheads="1"/>
          </p:cNvSpPr>
          <p:nvPr>
            <p:ph idx="1"/>
          </p:nvPr>
        </p:nvSpPr>
        <p:spPr>
          <a:xfrm>
            <a:off x="1219200" y="2971799"/>
            <a:ext cx="7567612" cy="3200401"/>
          </a:xfrm>
        </p:spPr>
        <p:txBody>
          <a:bodyPr/>
          <a:lstStyle/>
          <a:p>
            <a:pPr eaLnBrk="1" hangingPunct="1">
              <a:buFont typeface="Wingdings" pitchFamily="2" charset="2"/>
              <a:buNone/>
              <a:defRPr/>
            </a:pPr>
            <a:r>
              <a:rPr lang="en-US" sz="2800" dirty="0" smtClean="0">
                <a:solidFill>
                  <a:schemeClr val="tx1"/>
                </a:solidFill>
              </a:rPr>
              <a:t>Current visa applications can be found at:</a:t>
            </a:r>
          </a:p>
          <a:p>
            <a:pPr eaLnBrk="1" hangingPunct="1">
              <a:buFont typeface="Wingdings" pitchFamily="2" charset="2"/>
              <a:buNone/>
              <a:defRPr/>
            </a:pPr>
            <a:endParaRPr lang="en-US" sz="2000" u="sng" dirty="0" smtClean="0">
              <a:solidFill>
                <a:schemeClr val="tx1"/>
              </a:solidFill>
            </a:endParaRPr>
          </a:p>
          <a:p>
            <a:pPr eaLnBrk="1" hangingPunct="1">
              <a:buFont typeface="Wingdings" pitchFamily="2" charset="2"/>
              <a:buNone/>
              <a:defRPr/>
            </a:pPr>
            <a:r>
              <a:rPr lang="en-US" sz="2000" u="sng" dirty="0" smtClean="0">
                <a:solidFill>
                  <a:schemeClr val="tx1"/>
                </a:solidFill>
                <a:hlinkClick r:id="rId2"/>
              </a:rPr>
              <a:t>http://www.corporateservices.noaa.gov/~finance/FT.html</a:t>
            </a:r>
            <a:endParaRPr lang="en-US" sz="2000" u="sng" dirty="0" smtClean="0">
              <a:solidFill>
                <a:schemeClr val="tx1"/>
              </a:solidFill>
            </a:endParaRPr>
          </a:p>
          <a:p>
            <a:pPr eaLnBrk="1" hangingPunct="1">
              <a:buFont typeface="Wingdings" pitchFamily="2" charset="2"/>
              <a:buNone/>
              <a:defRPr/>
            </a:pPr>
            <a:endParaRPr lang="en-US" sz="2000" u="sng" dirty="0">
              <a:solidFill>
                <a:schemeClr val="tx1"/>
              </a:solidFill>
            </a:endParaRPr>
          </a:p>
          <a:p>
            <a:pPr eaLnBrk="1" hangingPunct="1">
              <a:buFont typeface="Wingdings" pitchFamily="2" charset="2"/>
              <a:buNone/>
              <a:defRPr/>
            </a:pPr>
            <a:r>
              <a:rPr lang="en-US" sz="2000" dirty="0" smtClean="0">
                <a:solidFill>
                  <a:schemeClr val="tx1"/>
                </a:solidFill>
              </a:rPr>
              <a:t>Click on Official Visa Applications and Instructions.</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64226" name="Rectangle 2"/>
          <p:cNvSpPr>
            <a:spLocks noGrp="1" noChangeArrowheads="1"/>
          </p:cNvSpPr>
          <p:nvPr>
            <p:ph type="title"/>
          </p:nvPr>
        </p:nvSpPr>
        <p:spPr>
          <a:xfrm>
            <a:off x="1219200" y="304800"/>
            <a:ext cx="7600950" cy="2362200"/>
          </a:xfrm>
        </p:spPr>
        <p:txBody>
          <a:bodyPr>
            <a:normAutofit fontScale="90000"/>
          </a:bodyPr>
          <a:lstStyle/>
          <a:p>
            <a:pPr algn="ctr" eaLnBrk="1" hangingPunct="1">
              <a:defRPr/>
            </a:pPr>
            <a:r>
              <a:rPr lang="en-US" sz="4000" dirty="0" smtClean="0"/>
              <a:t/>
            </a:r>
            <a:br>
              <a:rPr lang="en-US" sz="4000" dirty="0" smtClean="0"/>
            </a:br>
            <a:r>
              <a:rPr lang="en-US" sz="4000" b="1" dirty="0" smtClean="0">
                <a:latin typeface="Arial" pitchFamily="34" charset="0"/>
                <a:cs typeface="Arial" pitchFamily="34" charset="0"/>
              </a:rPr>
              <a:t>Where do I obtain visa requirements and applications for official travel?</a:t>
            </a:r>
            <a:r>
              <a:rPr lang="en-US" sz="4000" b="1" dirty="0" smtClean="0"/>
              <a:t/>
            </a:r>
            <a:br>
              <a:rPr lang="en-US" sz="4000" b="1" dirty="0" smtClean="0"/>
            </a:br>
            <a:endParaRPr lang="en-US" sz="4000" b="1" dirty="0" smtClean="0"/>
          </a:p>
        </p:txBody>
      </p:sp>
    </p:spTree>
    <p:extLst>
      <p:ext uri="{BB962C8B-B14F-4D97-AF65-F5344CB8AC3E}">
        <p14:creationId xmlns:p14="http://schemas.microsoft.com/office/powerpoint/2010/main" val="387781647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idx="1"/>
          </p:nvPr>
        </p:nvSpPr>
        <p:spPr>
          <a:xfrm>
            <a:off x="1219200" y="1752600"/>
            <a:ext cx="7600950" cy="4190999"/>
          </a:xfrm>
        </p:spPr>
        <p:txBody>
          <a:bodyPr>
            <a:normAutofit/>
          </a:bodyPr>
          <a:lstStyle/>
          <a:p>
            <a:pPr eaLnBrk="1" hangingPunct="1">
              <a:lnSpc>
                <a:spcPct val="80000"/>
              </a:lnSpc>
              <a:buFont typeface="Wingdings" pitchFamily="2" charset="2"/>
              <a:buNone/>
              <a:defRPr/>
            </a:pPr>
            <a:endParaRPr lang="en-US" sz="1800" dirty="0" smtClean="0">
              <a:solidFill>
                <a:schemeClr val="tx1"/>
              </a:solidFill>
            </a:endParaRPr>
          </a:p>
          <a:p>
            <a:pPr eaLnBrk="1" hangingPunct="1">
              <a:lnSpc>
                <a:spcPct val="80000"/>
              </a:lnSpc>
              <a:buFont typeface="Wingdings" pitchFamily="2" charset="2"/>
              <a:buNone/>
              <a:defRPr/>
            </a:pPr>
            <a:r>
              <a:rPr lang="en-US" sz="1800" dirty="0" smtClean="0">
                <a:solidFill>
                  <a:schemeClr val="tx1"/>
                </a:solidFill>
              </a:rPr>
              <a:t>You should note the following when reading the “Visa </a:t>
            </a:r>
          </a:p>
          <a:p>
            <a:pPr eaLnBrk="1" hangingPunct="1">
              <a:lnSpc>
                <a:spcPct val="80000"/>
              </a:lnSpc>
              <a:buFont typeface="Wingdings" pitchFamily="2" charset="2"/>
              <a:buNone/>
              <a:defRPr/>
            </a:pPr>
            <a:r>
              <a:rPr lang="en-US" sz="1800" dirty="0" smtClean="0">
                <a:solidFill>
                  <a:schemeClr val="tx1"/>
                </a:solidFill>
              </a:rPr>
              <a:t>Requirements for Official Travel:”</a:t>
            </a:r>
          </a:p>
          <a:p>
            <a:pPr eaLnBrk="1" hangingPunct="1">
              <a:lnSpc>
                <a:spcPct val="80000"/>
              </a:lnSpc>
              <a:buFont typeface="Wingdings" pitchFamily="2" charset="2"/>
              <a:buNone/>
              <a:defRPr/>
            </a:pPr>
            <a:r>
              <a:rPr lang="en-US" sz="1800" dirty="0" smtClean="0">
                <a:solidFill>
                  <a:schemeClr val="tx1"/>
                </a:solidFill>
              </a:rPr>
              <a:t>		</a:t>
            </a:r>
          </a:p>
          <a:p>
            <a:pPr marL="342900" indent="-342900" eaLnBrk="1" hangingPunct="1">
              <a:lnSpc>
                <a:spcPct val="80000"/>
              </a:lnSpc>
              <a:buFont typeface="Arial" pitchFamily="34" charset="0"/>
              <a:buChar char="•"/>
              <a:defRPr/>
            </a:pPr>
            <a:r>
              <a:rPr lang="en-US" sz="1800" b="1" dirty="0" smtClean="0">
                <a:solidFill>
                  <a:schemeClr val="tx1"/>
                </a:solidFill>
              </a:rPr>
              <a:t>“No visa required”</a:t>
            </a:r>
            <a:r>
              <a:rPr lang="en-US" sz="1800" dirty="0" smtClean="0">
                <a:solidFill>
                  <a:schemeClr val="tx1"/>
                </a:solidFill>
              </a:rPr>
              <a:t> indicates the employee travels on their official passport </a:t>
            </a:r>
            <a:r>
              <a:rPr lang="en-US" sz="1800" b="1" dirty="0" smtClean="0">
                <a:solidFill>
                  <a:schemeClr val="tx1"/>
                </a:solidFill>
              </a:rPr>
              <a:t>only</a:t>
            </a:r>
            <a:r>
              <a:rPr lang="en-US" sz="1800" dirty="0" smtClean="0">
                <a:solidFill>
                  <a:schemeClr val="tx1"/>
                </a:solidFill>
              </a:rPr>
              <a:t>; and</a:t>
            </a:r>
          </a:p>
          <a:p>
            <a:pPr marL="342900" indent="-342900" eaLnBrk="1" hangingPunct="1">
              <a:lnSpc>
                <a:spcPct val="80000"/>
              </a:lnSpc>
              <a:buFont typeface="Arial" pitchFamily="34" charset="0"/>
              <a:buChar char="•"/>
              <a:defRPr/>
            </a:pPr>
            <a:r>
              <a:rPr lang="en-US" sz="1800" b="1" dirty="0" smtClean="0">
                <a:solidFill>
                  <a:schemeClr val="tx1"/>
                </a:solidFill>
              </a:rPr>
              <a:t>“Visa required”</a:t>
            </a:r>
            <a:r>
              <a:rPr lang="en-US" sz="1800" dirty="0" smtClean="0">
                <a:solidFill>
                  <a:schemeClr val="tx1"/>
                </a:solidFill>
              </a:rPr>
              <a:t> with amplifying, explicit instructions listed to right of country that visa is required for.  Countries listed in blue text = hyperlink taking user to current visa application.  Paperwork will be submitted to FTC, who in turn forwards to NTO.  The NTO will submit applicable paperwork with official passport to the appropriate embassy for visa.  Please note, pictures must be recent 2”x2” color photos (not photocopied) unless otherwise specified; and</a:t>
            </a:r>
          </a:p>
          <a:p>
            <a:pPr marL="342900" indent="-342900" eaLnBrk="1" hangingPunct="1">
              <a:lnSpc>
                <a:spcPct val="80000"/>
              </a:lnSpc>
              <a:buFont typeface="Arial" pitchFamily="34" charset="0"/>
              <a:buChar char="•"/>
              <a:defRPr/>
            </a:pPr>
            <a:r>
              <a:rPr lang="en-US" sz="1800" b="1" dirty="0" smtClean="0">
                <a:solidFill>
                  <a:schemeClr val="tx1"/>
                </a:solidFill>
              </a:rPr>
              <a:t>Original signatures are required on each visa application.</a:t>
            </a:r>
          </a:p>
          <a:p>
            <a:pPr eaLnBrk="1" hangingPunct="1">
              <a:lnSpc>
                <a:spcPct val="80000"/>
              </a:lnSpc>
              <a:defRPr/>
            </a:pPr>
            <a:endParaRPr lang="en-US" sz="1800" b="1" u="sng" dirty="0">
              <a:solidFill>
                <a:schemeClr val="tx1"/>
              </a:solidFill>
            </a:endParaRPr>
          </a:p>
          <a:p>
            <a:pPr marL="0" indent="0" eaLnBrk="1" hangingPunct="1">
              <a:lnSpc>
                <a:spcPct val="80000"/>
              </a:lnSpc>
              <a:buNone/>
              <a:defRPr/>
            </a:pPr>
            <a:r>
              <a:rPr lang="en-US" sz="1800" b="1" dirty="0" smtClean="0">
                <a:solidFill>
                  <a:schemeClr val="tx1"/>
                </a:solidFill>
              </a:rPr>
              <a:t>Note:</a:t>
            </a:r>
            <a:r>
              <a:rPr lang="en-US" sz="1800" dirty="0" smtClean="0">
                <a:solidFill>
                  <a:schemeClr val="tx1"/>
                </a:solidFill>
              </a:rPr>
              <a:t>  Blue text = hyperlink taking user to current visa application.</a:t>
            </a:r>
            <a:endParaRPr lang="en-US" sz="1800" b="1" dirty="0" smtClean="0">
              <a:solidFill>
                <a:schemeClr val="tx1"/>
              </a:solidFill>
            </a:endParaRPr>
          </a:p>
          <a:p>
            <a:pPr eaLnBrk="1" hangingPunct="1">
              <a:lnSpc>
                <a:spcPct val="80000"/>
              </a:lnSpc>
              <a:defRPr/>
            </a:pPr>
            <a:endParaRPr lang="en-US" sz="2000" b="1" u="sng" dirty="0" smtClean="0"/>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65250" name="Rectangle 2"/>
          <p:cNvSpPr>
            <a:spLocks noGrp="1" noChangeArrowheads="1"/>
          </p:cNvSpPr>
          <p:nvPr>
            <p:ph type="title"/>
          </p:nvPr>
        </p:nvSpPr>
        <p:spPr>
          <a:xfrm>
            <a:off x="1143000" y="304800"/>
            <a:ext cx="7677150" cy="1524000"/>
          </a:xfrm>
        </p:spPr>
        <p:txBody>
          <a:bodyPr>
            <a:normAutofit fontScale="90000"/>
          </a:bodyPr>
          <a:lstStyle/>
          <a:p>
            <a:pPr algn="ctr" eaLnBrk="1" hangingPunct="1">
              <a:defRPr/>
            </a:pPr>
            <a:r>
              <a:rPr lang="en-US" sz="4000" dirty="0" smtClean="0"/>
              <a:t/>
            </a:r>
            <a:br>
              <a:rPr lang="en-US" sz="4000" dirty="0" smtClean="0"/>
            </a:br>
            <a:r>
              <a:rPr lang="en-US" b="1" dirty="0" smtClean="0">
                <a:latin typeface="Arial" pitchFamily="34" charset="0"/>
                <a:cs typeface="Arial" pitchFamily="34" charset="0"/>
              </a:rPr>
              <a:t>How do I read the “Visa Requirements for Official Travel” listing?</a:t>
            </a:r>
            <a:r>
              <a:rPr lang="en-US" sz="4000" dirty="0" smtClean="0"/>
              <a:t/>
            </a:r>
            <a:br>
              <a:rPr lang="en-US" sz="4000" dirty="0" smtClean="0"/>
            </a:br>
            <a:endParaRPr lang="en-US" sz="4000" dirty="0" smtClean="0"/>
          </a:p>
        </p:txBody>
      </p:sp>
    </p:spTree>
    <p:extLst>
      <p:ext uri="{BB962C8B-B14F-4D97-AF65-F5344CB8AC3E}">
        <p14:creationId xmlns:p14="http://schemas.microsoft.com/office/powerpoint/2010/main" val="42010317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1295400" y="2514600"/>
            <a:ext cx="7696200" cy="2286000"/>
          </a:xfrm>
        </p:spPr>
        <p:txBody>
          <a:bodyPr/>
          <a:lstStyle/>
          <a:p>
            <a:pPr eaLnBrk="1" hangingPunct="1">
              <a:buFont typeface="Wingdings" pitchFamily="2" charset="2"/>
              <a:buNone/>
              <a:defRPr/>
            </a:pPr>
            <a:endParaRPr lang="en-US" dirty="0" smtClean="0"/>
          </a:p>
          <a:p>
            <a:pPr eaLnBrk="1" hangingPunct="1">
              <a:buFont typeface="Wingdings" pitchFamily="2" charset="2"/>
              <a:buNone/>
              <a:defRPr/>
            </a:pPr>
            <a:r>
              <a:rPr lang="en-US" dirty="0" smtClean="0">
                <a:solidFill>
                  <a:schemeClr val="tx1"/>
                </a:solidFill>
              </a:rPr>
              <a:t>No.  NOAA is not responsible for processing official passports and visas for invitational travelers planning foreign travel.  Invitational travelers are expected to obtain personal passports and visas.  However, NOAA will reimburse passport and visa fees for invitational travelers on foreign travel when approved on the travel authorization.</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125954" name="Rectangle 2"/>
          <p:cNvSpPr>
            <a:spLocks noGrp="1" noChangeArrowheads="1"/>
          </p:cNvSpPr>
          <p:nvPr>
            <p:ph type="title"/>
          </p:nvPr>
        </p:nvSpPr>
        <p:spPr>
          <a:xfrm>
            <a:off x="1143000" y="381000"/>
            <a:ext cx="7677150" cy="2133600"/>
          </a:xfrm>
        </p:spPr>
        <p:txBody>
          <a:bodyPr>
            <a:normAutofit fontScale="90000"/>
          </a:bodyPr>
          <a:lstStyle/>
          <a:p>
            <a:pPr algn="ctr" eaLnBrk="1" hangingPunct="1">
              <a:defRPr/>
            </a:pPr>
            <a:r>
              <a:rPr lang="en-US" sz="4100" b="1" dirty="0" smtClean="0"/>
              <a:t/>
            </a:r>
            <a:br>
              <a:rPr lang="en-US" sz="4100" b="1" dirty="0" smtClean="0"/>
            </a:br>
            <a:r>
              <a:rPr lang="en-US" sz="3100" b="1" dirty="0" smtClean="0">
                <a:latin typeface="Arial" pitchFamily="34" charset="0"/>
                <a:cs typeface="Arial" pitchFamily="34" charset="0"/>
              </a:rPr>
              <a:t>Does NOAA obtain official passports and visas for invitational travelers on foreign travel?</a:t>
            </a:r>
            <a:r>
              <a:rPr lang="en-US" sz="4100" dirty="0" smtClean="0"/>
              <a:t/>
            </a:r>
            <a:br>
              <a:rPr lang="en-US" sz="4100" dirty="0" smtClean="0"/>
            </a:br>
            <a:endParaRPr lang="en-US" sz="4100" dirty="0" smtClean="0"/>
          </a:p>
        </p:txBody>
      </p:sp>
    </p:spTree>
    <p:extLst>
      <p:ext uri="{BB962C8B-B14F-4D97-AF65-F5344CB8AC3E}">
        <p14:creationId xmlns:p14="http://schemas.microsoft.com/office/powerpoint/2010/main" val="13663582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143000" y="1371601"/>
            <a:ext cx="7643813" cy="3962400"/>
          </a:xfrm>
        </p:spPr>
        <p:txBody>
          <a:bodyPr/>
          <a:lstStyle/>
          <a:p>
            <a:pPr eaLnBrk="1" hangingPunct="1"/>
            <a:endParaRPr lang="en-US" dirty="0" smtClean="0"/>
          </a:p>
          <a:p>
            <a:pPr eaLnBrk="1" hangingPunct="1"/>
            <a:r>
              <a:rPr lang="en-US" dirty="0" smtClean="0">
                <a:solidFill>
                  <a:schemeClr val="tx1"/>
                </a:solidFill>
              </a:rPr>
              <a:t>IA provides support for foreign travel of all NWS employees. </a:t>
            </a:r>
          </a:p>
          <a:p>
            <a:pPr eaLnBrk="1" hangingPunct="1"/>
            <a:r>
              <a:rPr lang="en-US" dirty="0" smtClean="0">
                <a:solidFill>
                  <a:schemeClr val="tx1"/>
                </a:solidFill>
              </a:rPr>
              <a:t>Support includes:</a:t>
            </a:r>
          </a:p>
          <a:p>
            <a:pPr lvl="1" eaLnBrk="1" hangingPunct="1"/>
            <a:endParaRPr lang="en-US" dirty="0" smtClean="0">
              <a:solidFill>
                <a:schemeClr val="tx1"/>
              </a:solidFill>
            </a:endParaRPr>
          </a:p>
          <a:p>
            <a:pPr marL="342900" lvl="1" indent="-342900" eaLnBrk="1" hangingPunct="1">
              <a:buFont typeface="Arial" pitchFamily="34" charset="0"/>
              <a:buChar char="•"/>
            </a:pPr>
            <a:r>
              <a:rPr lang="en-US" dirty="0" smtClean="0">
                <a:solidFill>
                  <a:schemeClr val="tx1"/>
                </a:solidFill>
              </a:rPr>
              <a:t>Processing official passport and visa requests from NWS employees through to the NOAA Travel Office.</a:t>
            </a:r>
          </a:p>
          <a:p>
            <a:pPr marL="342900" lvl="1" indent="-342900" eaLnBrk="1" hangingPunct="1">
              <a:buFont typeface="Arial" pitchFamily="34" charset="0"/>
              <a:buChar char="•"/>
            </a:pPr>
            <a:r>
              <a:rPr lang="en-US" dirty="0" smtClean="0">
                <a:solidFill>
                  <a:schemeClr val="tx1"/>
                </a:solidFill>
              </a:rPr>
              <a:t>Coordination and routing of NWS Foreign Travel Packages to NWS/IA Program Analysts and NWS DAA.</a:t>
            </a:r>
          </a:p>
          <a:p>
            <a:pPr marL="342900" lvl="1" indent="-342900" eaLnBrk="1" hangingPunct="1">
              <a:buFont typeface="Arial" pitchFamily="34" charset="0"/>
              <a:buChar char="•"/>
            </a:pPr>
            <a:r>
              <a:rPr lang="en-US" dirty="0" smtClean="0">
                <a:solidFill>
                  <a:schemeClr val="tx1"/>
                </a:solidFill>
              </a:rPr>
              <a:t>Providing guidance on NOAA Travel Regulations (NTR) and the Federal Travel Regulations (FTR).</a:t>
            </a:r>
          </a:p>
          <a:p>
            <a:pPr lvl="2" eaLnBrk="1" hangingPunct="1"/>
            <a:endParaRPr lang="en-US" dirty="0" smtClean="0"/>
          </a:p>
          <a:p>
            <a:pPr lvl="2" eaLnBrk="1" hangingPunct="1"/>
            <a:endParaRPr lang="en-US" dirty="0" smtClean="0"/>
          </a:p>
          <a:p>
            <a:pPr lvl="2" eaLnBrk="1" hangingPunct="1"/>
            <a:endParaRPr lang="en-US" dirty="0" smtClean="0"/>
          </a:p>
          <a:p>
            <a:pPr lvl="2"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3</a:t>
            </a:fld>
            <a:endParaRPr lang="en-US" dirty="0"/>
          </a:p>
        </p:txBody>
      </p:sp>
      <p:sp>
        <p:nvSpPr>
          <p:cNvPr id="18433" name="Title 1"/>
          <p:cNvSpPr>
            <a:spLocks noGrp="1"/>
          </p:cNvSpPr>
          <p:nvPr>
            <p:ph type="title"/>
          </p:nvPr>
        </p:nvSpPr>
        <p:spPr>
          <a:xfrm>
            <a:off x="1219200" y="381000"/>
            <a:ext cx="7620000" cy="584200"/>
          </a:xfrm>
        </p:spPr>
        <p:txBody>
          <a:bodyPr>
            <a:normAutofit fontScale="90000"/>
          </a:bodyPr>
          <a:lstStyle/>
          <a:p>
            <a:pPr algn="ctr" eaLnBrk="1" hangingPunct="1"/>
            <a:r>
              <a:rPr lang="en-US" dirty="0" smtClean="0">
                <a:latin typeface="Arial" pitchFamily="34" charset="0"/>
                <a:cs typeface="Arial" pitchFamily="34" charset="0"/>
              </a:rPr>
              <a:t>NWS/IA Role in Foreign Travel</a:t>
            </a:r>
          </a:p>
        </p:txBody>
      </p:sp>
    </p:spTree>
    <p:extLst>
      <p:ext uri="{BB962C8B-B14F-4D97-AF65-F5344CB8AC3E}">
        <p14:creationId xmlns:p14="http://schemas.microsoft.com/office/powerpoint/2010/main" val="2395807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7" name="Rectangle 3"/>
          <p:cNvSpPr>
            <a:spLocks noGrp="1" noChangeArrowheads="1"/>
          </p:cNvSpPr>
          <p:nvPr>
            <p:ph idx="1"/>
          </p:nvPr>
        </p:nvSpPr>
        <p:spPr>
          <a:xfrm>
            <a:off x="1905000" y="1981200"/>
            <a:ext cx="6915151" cy="2971800"/>
          </a:xfrm>
        </p:spPr>
        <p:txBody>
          <a:bodyPr/>
          <a:lstStyle/>
          <a:p>
            <a:pPr eaLnBrk="1" hangingPunct="1">
              <a:buFontTx/>
              <a:buNone/>
            </a:pPr>
            <a:r>
              <a:rPr lang="en-US" b="1" dirty="0" smtClean="0">
                <a:solidFill>
                  <a:schemeClr val="tx1"/>
                </a:solidFill>
              </a:rPr>
              <a:t>When do travelers submit foreign travel packages to IAO?</a:t>
            </a:r>
          </a:p>
          <a:p>
            <a:pPr eaLnBrk="1" hangingPunct="1">
              <a:buFontTx/>
              <a:buNone/>
            </a:pPr>
            <a:endParaRPr lang="en-US" b="1" dirty="0" smtClean="0">
              <a:solidFill>
                <a:schemeClr val="tx1"/>
              </a:solidFill>
            </a:endParaRPr>
          </a:p>
          <a:p>
            <a:pPr eaLnBrk="1" hangingPunct="1">
              <a:buFontTx/>
              <a:buNone/>
            </a:pPr>
            <a:r>
              <a:rPr lang="en-US" dirty="0" smtClean="0">
                <a:solidFill>
                  <a:schemeClr val="tx1"/>
                </a:solidFill>
              </a:rPr>
              <a:t>NWS/IA developed lead times based on the following NOAA Travel Regulations: NTR 306-3.7, 306-3.8, 306-5.4, and 306-6.2</a:t>
            </a:r>
          </a:p>
        </p:txBody>
      </p:sp>
      <p:sp>
        <p:nvSpPr>
          <p:cNvPr id="2" name="Slide Number Placeholder 1"/>
          <p:cNvSpPr>
            <a:spLocks noGrp="1"/>
          </p:cNvSpPr>
          <p:nvPr>
            <p:ph type="sldNum" sz="quarter" idx="12"/>
          </p:nvPr>
        </p:nvSpPr>
        <p:spPr/>
        <p:txBody>
          <a:bodyPr/>
          <a:lstStyle/>
          <a:p>
            <a:fld id="{0CFEC368-1D7A-4F81-ABF6-AE0E36BAF64C}" type="slidenum">
              <a:rPr lang="en-US" smtClean="0"/>
              <a:pPr/>
              <a:t>30</a:t>
            </a:fld>
            <a:endParaRPr lang="en-US" dirty="0"/>
          </a:p>
        </p:txBody>
      </p:sp>
      <p:sp>
        <p:nvSpPr>
          <p:cNvPr id="26626" name="Rectangle 2"/>
          <p:cNvSpPr>
            <a:spLocks noGrp="1" noChangeArrowheads="1"/>
          </p:cNvSpPr>
          <p:nvPr>
            <p:ph type="title"/>
          </p:nvPr>
        </p:nvSpPr>
        <p:spPr>
          <a:xfrm>
            <a:off x="1219201" y="228600"/>
            <a:ext cx="6476999" cy="1295400"/>
          </a:xfrm>
        </p:spPr>
        <p:txBody>
          <a:bodyPr>
            <a:noAutofit/>
          </a:bodyPr>
          <a:lstStyle/>
          <a:p>
            <a:pPr algn="ctr" eaLnBrk="1" hangingPunct="1"/>
            <a:r>
              <a:rPr lang="en-US" dirty="0" smtClean="0"/>
              <a:t>NWS, IAO Lead Times for Packages</a:t>
            </a:r>
          </a:p>
        </p:txBody>
      </p:sp>
      <p:pic>
        <p:nvPicPr>
          <p:cNvPr id="26628" name="Picture 4" descr="MCj04326640000[1]"/>
          <p:cNvPicPr>
            <a:picLocks noChangeAspect="1" noChangeArrowheads="1"/>
          </p:cNvPicPr>
          <p:nvPr/>
        </p:nvPicPr>
        <p:blipFill>
          <a:blip r:embed="rId3"/>
          <a:srcRect/>
          <a:stretch>
            <a:fillRect/>
          </a:stretch>
        </p:blipFill>
        <p:spPr bwMode="auto">
          <a:xfrm>
            <a:off x="7429500" y="-34771"/>
            <a:ext cx="1714500" cy="1714500"/>
          </a:xfrm>
          <a:prstGeom prst="rect">
            <a:avLst/>
          </a:prstGeom>
          <a:noFill/>
          <a:ln w="9525">
            <a:noFill/>
            <a:miter lim="800000"/>
            <a:headEnd/>
            <a:tailEnd/>
          </a:ln>
        </p:spPr>
      </p:pic>
    </p:spTree>
    <p:extLst>
      <p:ext uri="{BB962C8B-B14F-4D97-AF65-F5344CB8AC3E}">
        <p14:creationId xmlns:p14="http://schemas.microsoft.com/office/powerpoint/2010/main" val="21924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1" name="Rectangle 3"/>
          <p:cNvSpPr>
            <a:spLocks noGrp="1" noChangeArrowheads="1"/>
          </p:cNvSpPr>
          <p:nvPr>
            <p:ph idx="1"/>
          </p:nvPr>
        </p:nvSpPr>
        <p:spPr>
          <a:xfrm>
            <a:off x="1924050" y="1063472"/>
            <a:ext cx="6915150" cy="4883150"/>
          </a:xfrm>
        </p:spPr>
        <p:txBody>
          <a:bodyPr/>
          <a:lstStyle/>
          <a:p>
            <a:pPr eaLnBrk="1" hangingPunct="1">
              <a:buFontTx/>
              <a:buNone/>
            </a:pPr>
            <a:r>
              <a:rPr lang="en-US" dirty="0" smtClean="0">
                <a:solidFill>
                  <a:schemeClr val="tx1"/>
                </a:solidFill>
              </a:rPr>
              <a:t>When do travelers submit foreign travel packages to IA?</a:t>
            </a:r>
          </a:p>
          <a:p>
            <a:pPr eaLnBrk="1" hangingPunct="1"/>
            <a:endParaRPr lang="en-US" dirty="0" smtClean="0">
              <a:solidFill>
                <a:schemeClr val="tx1"/>
              </a:solidFill>
            </a:endParaRPr>
          </a:p>
          <a:p>
            <a:pPr marL="342900" indent="-342900" eaLnBrk="1" hangingPunct="1">
              <a:buFont typeface="Wingdings" pitchFamily="2" charset="2"/>
              <a:buChar char="q"/>
            </a:pPr>
            <a:endParaRPr lang="en-US" dirty="0" smtClean="0">
              <a:solidFill>
                <a:schemeClr val="tx1"/>
              </a:solidFill>
            </a:endParaRPr>
          </a:p>
          <a:p>
            <a:pPr marL="342900" indent="-342900" eaLnBrk="1" hangingPunct="1">
              <a:buFont typeface="Wingdings" pitchFamily="2" charset="2"/>
              <a:buChar char="q"/>
            </a:pPr>
            <a:endParaRPr lang="en-US" dirty="0">
              <a:solidFill>
                <a:schemeClr val="tx1"/>
              </a:solidFill>
            </a:endParaRPr>
          </a:p>
          <a:p>
            <a:pPr marL="342900" indent="-342900" eaLnBrk="1" hangingPunct="1">
              <a:buFont typeface="Wingdings" pitchFamily="2" charset="2"/>
              <a:buChar char="q"/>
            </a:pPr>
            <a:r>
              <a:rPr lang="en-US" dirty="0" smtClean="0">
                <a:solidFill>
                  <a:schemeClr val="tx1"/>
                </a:solidFill>
              </a:rPr>
              <a:t>Scenario A </a:t>
            </a:r>
          </a:p>
          <a:p>
            <a:pPr marL="342900" lvl="1" indent="-342900" eaLnBrk="1" hangingPunct="1">
              <a:buFont typeface="Wingdings" pitchFamily="2" charset="2"/>
              <a:buChar char="§"/>
            </a:pPr>
            <a:r>
              <a:rPr lang="en-US" dirty="0" smtClean="0">
                <a:solidFill>
                  <a:schemeClr val="tx1"/>
                </a:solidFill>
              </a:rPr>
              <a:t>Traveler </a:t>
            </a:r>
            <a:r>
              <a:rPr lang="en-US" i="1" dirty="0" smtClean="0">
                <a:solidFill>
                  <a:schemeClr val="tx1"/>
                </a:solidFill>
              </a:rPr>
              <a:t>does not </a:t>
            </a:r>
            <a:r>
              <a:rPr lang="en-US" dirty="0" smtClean="0">
                <a:solidFill>
                  <a:schemeClr val="tx1"/>
                </a:solidFill>
              </a:rPr>
              <a:t>have an official passport and </a:t>
            </a:r>
            <a:r>
              <a:rPr lang="en-US" i="1" dirty="0" smtClean="0">
                <a:solidFill>
                  <a:schemeClr val="tx1"/>
                </a:solidFill>
              </a:rPr>
              <a:t>requires</a:t>
            </a:r>
            <a:r>
              <a:rPr lang="en-US" dirty="0" smtClean="0">
                <a:solidFill>
                  <a:schemeClr val="tx1"/>
                </a:solidFill>
              </a:rPr>
              <a:t> a visa.</a:t>
            </a:r>
          </a:p>
        </p:txBody>
      </p:sp>
      <p:sp>
        <p:nvSpPr>
          <p:cNvPr id="2" name="Slide Number Placeholder 1"/>
          <p:cNvSpPr>
            <a:spLocks noGrp="1"/>
          </p:cNvSpPr>
          <p:nvPr>
            <p:ph type="sldNum" sz="quarter" idx="12"/>
          </p:nvPr>
        </p:nvSpPr>
        <p:spPr/>
        <p:txBody>
          <a:bodyPr/>
          <a:lstStyle/>
          <a:p>
            <a:fld id="{0CFEC368-1D7A-4F81-ABF6-AE0E36BAF64C}" type="slidenum">
              <a:rPr lang="en-US" smtClean="0"/>
              <a:pPr/>
              <a:t>31</a:t>
            </a:fld>
            <a:endParaRPr lang="en-US" dirty="0"/>
          </a:p>
        </p:txBody>
      </p:sp>
      <p:sp>
        <p:nvSpPr>
          <p:cNvPr id="28674" name="Rectangle 2"/>
          <p:cNvSpPr>
            <a:spLocks noGrp="1" noChangeArrowheads="1"/>
          </p:cNvSpPr>
          <p:nvPr>
            <p:ph type="title"/>
          </p:nvPr>
        </p:nvSpPr>
        <p:spPr>
          <a:xfrm>
            <a:off x="1908175" y="304800"/>
            <a:ext cx="6397625" cy="679450"/>
          </a:xfrm>
        </p:spPr>
        <p:txBody>
          <a:bodyPr>
            <a:normAutofit/>
          </a:bodyPr>
          <a:lstStyle/>
          <a:p>
            <a:pPr eaLnBrk="1" hangingPunct="1"/>
            <a:r>
              <a:rPr lang="en-US" dirty="0" smtClean="0">
                <a:latin typeface="Arial" pitchFamily="34" charset="0"/>
                <a:cs typeface="Arial" pitchFamily="34" charset="0"/>
              </a:rPr>
              <a:t>Lead Times for Packages</a:t>
            </a:r>
          </a:p>
        </p:txBody>
      </p:sp>
      <p:pic>
        <p:nvPicPr>
          <p:cNvPr id="28676" name="Picture 4" descr="MCj04326640000[1]"/>
          <p:cNvPicPr>
            <a:picLocks noChangeAspect="1" noChangeArrowheads="1"/>
          </p:cNvPicPr>
          <p:nvPr/>
        </p:nvPicPr>
        <p:blipFill>
          <a:blip r:embed="rId3"/>
          <a:srcRect/>
          <a:stretch>
            <a:fillRect/>
          </a:stretch>
        </p:blipFill>
        <p:spPr bwMode="auto">
          <a:xfrm>
            <a:off x="6629400" y="1395240"/>
            <a:ext cx="1714500" cy="1714500"/>
          </a:xfrm>
          <a:prstGeom prst="rect">
            <a:avLst/>
          </a:prstGeom>
          <a:noFill/>
          <a:ln w="9525">
            <a:noFill/>
            <a:miter lim="800000"/>
            <a:headEnd/>
            <a:tailEnd/>
          </a:ln>
        </p:spPr>
      </p:pic>
      <p:sp>
        <p:nvSpPr>
          <p:cNvPr id="114693" name="Text Box 5"/>
          <p:cNvSpPr txBox="1">
            <a:spLocks noChangeArrowheads="1"/>
          </p:cNvSpPr>
          <p:nvPr/>
        </p:nvSpPr>
        <p:spPr bwMode="auto">
          <a:xfrm>
            <a:off x="1981200" y="4419600"/>
            <a:ext cx="6858000" cy="641350"/>
          </a:xfrm>
          <a:prstGeom prst="rect">
            <a:avLst/>
          </a:prstGeom>
          <a:noFill/>
          <a:ln w="9525">
            <a:noFill/>
            <a:miter lim="800000"/>
            <a:headEnd/>
            <a:tailEnd/>
          </a:ln>
        </p:spPr>
        <p:txBody>
          <a:bodyPr>
            <a:spAutoFit/>
          </a:bodyPr>
          <a:lstStyle/>
          <a:p>
            <a:pPr algn="ctr">
              <a:spcBef>
                <a:spcPct val="50000"/>
              </a:spcBef>
            </a:pPr>
            <a:r>
              <a:rPr lang="en-US" sz="3600" b="1" u="sng" dirty="0"/>
              <a:t>6 to 8 weeks prior to departure</a:t>
            </a:r>
          </a:p>
        </p:txBody>
      </p:sp>
      <p:sp>
        <p:nvSpPr>
          <p:cNvPr id="114694" name="Text Box 6"/>
          <p:cNvSpPr txBox="1">
            <a:spLocks noChangeArrowheads="1"/>
          </p:cNvSpPr>
          <p:nvPr/>
        </p:nvSpPr>
        <p:spPr bwMode="auto">
          <a:xfrm>
            <a:off x="1981200" y="5638800"/>
            <a:ext cx="6858000" cy="641350"/>
          </a:xfrm>
          <a:prstGeom prst="rect">
            <a:avLst/>
          </a:prstGeom>
          <a:noFill/>
          <a:ln w="9525">
            <a:noFill/>
            <a:miter lim="800000"/>
            <a:headEnd/>
            <a:tailEnd/>
          </a:ln>
        </p:spPr>
        <p:txBody>
          <a:bodyPr>
            <a:spAutoFit/>
          </a:bodyPr>
          <a:lstStyle/>
          <a:p>
            <a:pPr algn="ctr">
              <a:spcBef>
                <a:spcPct val="50000"/>
              </a:spcBef>
            </a:pPr>
            <a:r>
              <a:rPr lang="en-US" dirty="0"/>
              <a:t>Allows IA to process and submit package to NOAA Travel Office within the required lead time of </a:t>
            </a:r>
            <a:r>
              <a:rPr lang="en-US" dirty="0" smtClean="0"/>
              <a:t>4 </a:t>
            </a:r>
            <a:r>
              <a:rPr lang="en-US" dirty="0"/>
              <a:t>to 6 weeks.  (NTR </a:t>
            </a:r>
            <a:r>
              <a:rPr lang="en-US" dirty="0" smtClean="0"/>
              <a:t>306-5.4)</a:t>
            </a:r>
            <a:endParaRPr lang="en-US" dirty="0"/>
          </a:p>
        </p:txBody>
      </p:sp>
    </p:spTree>
    <p:extLst>
      <p:ext uri="{BB962C8B-B14F-4D97-AF65-F5344CB8AC3E}">
        <p14:creationId xmlns:p14="http://schemas.microsoft.com/office/powerpoint/2010/main" val="18751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691">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4693"/>
                                        </p:tgtEl>
                                        <p:attrNameLst>
                                          <p:attrName>style.visibility</p:attrName>
                                        </p:attrNameLst>
                                      </p:cBhvr>
                                      <p:to>
                                        <p:strVal val="visible"/>
                                      </p:to>
                                    </p:set>
                                    <p:animEffect transition="in" filter="blinds(horizontal)">
                                      <p:cBhvr>
                                        <p:cTn id="15" dur="500"/>
                                        <p:tgtEl>
                                          <p:spTgt spid="114693"/>
                                        </p:tgtEl>
                                      </p:cBhvr>
                                    </p:animEffect>
                                  </p:childTnLst>
                                </p:cTn>
                              </p:par>
                            </p:childTnLst>
                          </p:cTn>
                        </p:par>
                        <p:par>
                          <p:cTn id="16" fill="hold">
                            <p:stCondLst>
                              <p:cond delay="500"/>
                            </p:stCondLst>
                            <p:childTnLst>
                              <p:par>
                                <p:cTn id="17" presetID="3" presetClass="entr" presetSubtype="10" fill="hold" grpId="0" nodeType="afterEffect">
                                  <p:stCondLst>
                                    <p:cond delay="2500"/>
                                  </p:stCondLst>
                                  <p:childTnLst>
                                    <p:set>
                                      <p:cBhvr>
                                        <p:cTn id="18" dur="1" fill="hold">
                                          <p:stCondLst>
                                            <p:cond delay="0"/>
                                          </p:stCondLst>
                                        </p:cTn>
                                        <p:tgtEl>
                                          <p:spTgt spid="114694"/>
                                        </p:tgtEl>
                                        <p:attrNameLst>
                                          <p:attrName>style.visibility</p:attrName>
                                        </p:attrNameLst>
                                      </p:cBhvr>
                                      <p:to>
                                        <p:strVal val="visible"/>
                                      </p:to>
                                    </p:set>
                                    <p:animEffect transition="in" filter="blinds(horizontal)">
                                      <p:cBhvr>
                                        <p:cTn id="19" dur="5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P spid="114693" grpId="0"/>
      <p:bldP spid="11469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3"/>
          <p:cNvSpPr>
            <a:spLocks noGrp="1" noChangeArrowheads="1"/>
          </p:cNvSpPr>
          <p:nvPr>
            <p:ph idx="1"/>
          </p:nvPr>
        </p:nvSpPr>
        <p:spPr>
          <a:xfrm>
            <a:off x="1905000" y="1524000"/>
            <a:ext cx="6915151" cy="4756150"/>
          </a:xfrm>
        </p:spPr>
        <p:txBody>
          <a:bodyPr/>
          <a:lstStyle/>
          <a:p>
            <a:pPr eaLnBrk="1" hangingPunct="1">
              <a:buFontTx/>
              <a:buNone/>
            </a:pPr>
            <a:r>
              <a:rPr lang="en-US" dirty="0" smtClean="0">
                <a:solidFill>
                  <a:schemeClr val="tx1"/>
                </a:solidFill>
              </a:rPr>
              <a:t>When do travelers submit foreign travel packages to IA?</a:t>
            </a:r>
          </a:p>
          <a:p>
            <a:pPr eaLnBrk="1" hangingPunct="1"/>
            <a:endParaRPr lang="en-US" dirty="0" smtClean="0">
              <a:solidFill>
                <a:schemeClr val="tx1"/>
              </a:solidFill>
            </a:endParaRPr>
          </a:p>
          <a:p>
            <a:pPr marL="342900" indent="-342900" eaLnBrk="1" hangingPunct="1">
              <a:buFont typeface="Wingdings" pitchFamily="2" charset="2"/>
              <a:buChar char="q"/>
            </a:pPr>
            <a:endParaRPr lang="en-US" dirty="0" smtClean="0">
              <a:solidFill>
                <a:schemeClr val="tx1"/>
              </a:solidFill>
            </a:endParaRPr>
          </a:p>
          <a:p>
            <a:pPr marL="342900" indent="-342900" eaLnBrk="1" hangingPunct="1">
              <a:buFont typeface="Wingdings" pitchFamily="2" charset="2"/>
              <a:buChar char="q"/>
            </a:pPr>
            <a:endParaRPr lang="en-US" dirty="0">
              <a:solidFill>
                <a:schemeClr val="tx1"/>
              </a:solidFill>
            </a:endParaRPr>
          </a:p>
          <a:p>
            <a:pPr marL="342900" indent="-342900" eaLnBrk="1" hangingPunct="1">
              <a:buFont typeface="Wingdings" pitchFamily="2" charset="2"/>
              <a:buChar char="q"/>
            </a:pPr>
            <a:r>
              <a:rPr lang="en-US" dirty="0" smtClean="0">
                <a:solidFill>
                  <a:schemeClr val="tx1"/>
                </a:solidFill>
              </a:rPr>
              <a:t>Scenario B</a:t>
            </a:r>
          </a:p>
          <a:p>
            <a:pPr marL="342900" lvl="1" indent="-342900" eaLnBrk="1" hangingPunct="1">
              <a:buFont typeface="Wingdings" pitchFamily="2" charset="2"/>
              <a:buChar char="§"/>
            </a:pPr>
            <a:r>
              <a:rPr lang="en-US" dirty="0" smtClean="0">
                <a:solidFill>
                  <a:schemeClr val="tx1"/>
                </a:solidFill>
              </a:rPr>
              <a:t>Traveler </a:t>
            </a:r>
            <a:r>
              <a:rPr lang="en-US" i="1" dirty="0" smtClean="0">
                <a:solidFill>
                  <a:schemeClr val="tx1"/>
                </a:solidFill>
              </a:rPr>
              <a:t>does not </a:t>
            </a:r>
            <a:r>
              <a:rPr lang="en-US" dirty="0" smtClean="0">
                <a:solidFill>
                  <a:schemeClr val="tx1"/>
                </a:solidFill>
              </a:rPr>
              <a:t>have an official passport and </a:t>
            </a:r>
            <a:r>
              <a:rPr lang="en-US" u="sng" dirty="0" smtClean="0">
                <a:solidFill>
                  <a:schemeClr val="tx1"/>
                </a:solidFill>
              </a:rPr>
              <a:t>does not </a:t>
            </a:r>
            <a:r>
              <a:rPr lang="en-US" i="1" dirty="0" smtClean="0">
                <a:solidFill>
                  <a:schemeClr val="tx1"/>
                </a:solidFill>
              </a:rPr>
              <a:t>require</a:t>
            </a:r>
            <a:r>
              <a:rPr lang="en-US" dirty="0" smtClean="0">
                <a:solidFill>
                  <a:schemeClr val="tx1"/>
                </a:solidFill>
              </a:rPr>
              <a:t> a visa.</a:t>
            </a:r>
          </a:p>
        </p:txBody>
      </p:sp>
      <p:sp>
        <p:nvSpPr>
          <p:cNvPr id="2" name="Slide Number Placeholder 1"/>
          <p:cNvSpPr>
            <a:spLocks noGrp="1"/>
          </p:cNvSpPr>
          <p:nvPr>
            <p:ph type="sldNum" sz="quarter" idx="12"/>
          </p:nvPr>
        </p:nvSpPr>
        <p:spPr/>
        <p:txBody>
          <a:bodyPr/>
          <a:lstStyle/>
          <a:p>
            <a:fld id="{0CFEC368-1D7A-4F81-ABF6-AE0E36BAF64C}" type="slidenum">
              <a:rPr lang="en-US" smtClean="0"/>
              <a:pPr/>
              <a:t>32</a:t>
            </a:fld>
            <a:endParaRPr lang="en-US" dirty="0"/>
          </a:p>
        </p:txBody>
      </p:sp>
      <p:sp>
        <p:nvSpPr>
          <p:cNvPr id="30722" name="Rectangle 2"/>
          <p:cNvSpPr>
            <a:spLocks noGrp="1" noChangeArrowheads="1"/>
          </p:cNvSpPr>
          <p:nvPr>
            <p:ph type="title"/>
          </p:nvPr>
        </p:nvSpPr>
        <p:spPr>
          <a:xfrm>
            <a:off x="1908175" y="260350"/>
            <a:ext cx="6911975" cy="723900"/>
          </a:xfrm>
        </p:spPr>
        <p:txBody>
          <a:bodyPr/>
          <a:lstStyle/>
          <a:p>
            <a:pPr eaLnBrk="1" hangingPunct="1"/>
            <a:r>
              <a:rPr lang="en-US" dirty="0" smtClean="0">
                <a:latin typeface="Arial" pitchFamily="34" charset="0"/>
                <a:cs typeface="Arial" pitchFamily="34" charset="0"/>
              </a:rPr>
              <a:t>Lead Times for Packages</a:t>
            </a:r>
          </a:p>
        </p:txBody>
      </p:sp>
      <p:pic>
        <p:nvPicPr>
          <p:cNvPr id="30724" name="Picture 4" descr="MCj04326640000[1]"/>
          <p:cNvPicPr>
            <a:picLocks noChangeAspect="1" noChangeArrowheads="1"/>
          </p:cNvPicPr>
          <p:nvPr/>
        </p:nvPicPr>
        <p:blipFill>
          <a:blip r:embed="rId3"/>
          <a:srcRect/>
          <a:stretch>
            <a:fillRect/>
          </a:stretch>
        </p:blipFill>
        <p:spPr bwMode="auto">
          <a:xfrm>
            <a:off x="6324600" y="1939031"/>
            <a:ext cx="1714500" cy="1714500"/>
          </a:xfrm>
          <a:prstGeom prst="rect">
            <a:avLst/>
          </a:prstGeom>
          <a:noFill/>
          <a:ln w="9525">
            <a:noFill/>
            <a:miter lim="800000"/>
            <a:headEnd/>
            <a:tailEnd/>
          </a:ln>
        </p:spPr>
      </p:pic>
      <p:sp>
        <p:nvSpPr>
          <p:cNvPr id="218117" name="Text Box 5"/>
          <p:cNvSpPr txBox="1">
            <a:spLocks noChangeArrowheads="1"/>
          </p:cNvSpPr>
          <p:nvPr/>
        </p:nvSpPr>
        <p:spPr bwMode="auto">
          <a:xfrm>
            <a:off x="1981200" y="4419600"/>
            <a:ext cx="6858000" cy="641350"/>
          </a:xfrm>
          <a:prstGeom prst="rect">
            <a:avLst/>
          </a:prstGeom>
          <a:noFill/>
          <a:ln w="9525">
            <a:noFill/>
            <a:miter lim="800000"/>
            <a:headEnd/>
            <a:tailEnd/>
          </a:ln>
        </p:spPr>
        <p:txBody>
          <a:bodyPr>
            <a:spAutoFit/>
          </a:bodyPr>
          <a:lstStyle/>
          <a:p>
            <a:pPr algn="ctr">
              <a:spcBef>
                <a:spcPct val="50000"/>
              </a:spcBef>
            </a:pPr>
            <a:r>
              <a:rPr lang="en-US" sz="3600" b="1" u="sng" dirty="0"/>
              <a:t>6 to 8 weeks prior to departure</a:t>
            </a:r>
          </a:p>
        </p:txBody>
      </p:sp>
      <p:sp>
        <p:nvSpPr>
          <p:cNvPr id="218118" name="Text Box 6"/>
          <p:cNvSpPr txBox="1">
            <a:spLocks noChangeArrowheads="1"/>
          </p:cNvSpPr>
          <p:nvPr/>
        </p:nvSpPr>
        <p:spPr bwMode="auto">
          <a:xfrm>
            <a:off x="1981200" y="5638800"/>
            <a:ext cx="6858000" cy="641350"/>
          </a:xfrm>
          <a:prstGeom prst="rect">
            <a:avLst/>
          </a:prstGeom>
          <a:noFill/>
          <a:ln w="9525">
            <a:noFill/>
            <a:miter lim="800000"/>
            <a:headEnd/>
            <a:tailEnd/>
          </a:ln>
        </p:spPr>
        <p:txBody>
          <a:bodyPr>
            <a:spAutoFit/>
          </a:bodyPr>
          <a:lstStyle/>
          <a:p>
            <a:pPr algn="ctr">
              <a:spcBef>
                <a:spcPct val="50000"/>
              </a:spcBef>
            </a:pPr>
            <a:r>
              <a:rPr lang="en-US" dirty="0"/>
              <a:t>Allows IA to process and submit package to NOAA Travel Office within the required lead time of </a:t>
            </a:r>
            <a:r>
              <a:rPr lang="en-US" dirty="0" smtClean="0"/>
              <a:t>4 </a:t>
            </a:r>
            <a:r>
              <a:rPr lang="en-US" dirty="0"/>
              <a:t>to 6 weeks.  (NTR </a:t>
            </a:r>
            <a:r>
              <a:rPr lang="en-US" dirty="0" smtClean="0"/>
              <a:t>306-5.4)</a:t>
            </a:r>
            <a:endParaRPr lang="en-US" dirty="0"/>
          </a:p>
        </p:txBody>
      </p:sp>
    </p:spTree>
    <p:extLst>
      <p:ext uri="{BB962C8B-B14F-4D97-AF65-F5344CB8AC3E}">
        <p14:creationId xmlns:p14="http://schemas.microsoft.com/office/powerpoint/2010/main" val="85995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811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811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8117"/>
                                        </p:tgtEl>
                                        <p:attrNameLst>
                                          <p:attrName>style.visibility</p:attrName>
                                        </p:attrNameLst>
                                      </p:cBhvr>
                                      <p:to>
                                        <p:strVal val="visible"/>
                                      </p:to>
                                    </p:set>
                                    <p:animEffect transition="in" filter="blinds(horizontal)">
                                      <p:cBhvr>
                                        <p:cTn id="15" dur="500"/>
                                        <p:tgtEl>
                                          <p:spTgt spid="218117"/>
                                        </p:tgtEl>
                                      </p:cBhvr>
                                    </p:animEffect>
                                  </p:childTnLst>
                                </p:cTn>
                              </p:par>
                            </p:childTnLst>
                          </p:cTn>
                        </p:par>
                        <p:par>
                          <p:cTn id="16" fill="hold">
                            <p:stCondLst>
                              <p:cond delay="500"/>
                            </p:stCondLst>
                            <p:childTnLst>
                              <p:par>
                                <p:cTn id="17" presetID="3" presetClass="entr" presetSubtype="10" fill="hold" grpId="0" nodeType="afterEffect">
                                  <p:stCondLst>
                                    <p:cond delay="2500"/>
                                  </p:stCondLst>
                                  <p:childTnLst>
                                    <p:set>
                                      <p:cBhvr>
                                        <p:cTn id="18" dur="1" fill="hold">
                                          <p:stCondLst>
                                            <p:cond delay="0"/>
                                          </p:stCondLst>
                                        </p:cTn>
                                        <p:tgtEl>
                                          <p:spTgt spid="218118"/>
                                        </p:tgtEl>
                                        <p:attrNameLst>
                                          <p:attrName>style.visibility</p:attrName>
                                        </p:attrNameLst>
                                      </p:cBhvr>
                                      <p:to>
                                        <p:strVal val="visible"/>
                                      </p:to>
                                    </p:set>
                                    <p:animEffect transition="in" filter="blinds(horizontal)">
                                      <p:cBhvr>
                                        <p:cTn id="19" dur="500"/>
                                        <p:tgtEl>
                                          <p:spTgt spid="21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P spid="218117" grpId="0"/>
      <p:bldP spid="21811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1" name="Rectangle 3"/>
          <p:cNvSpPr>
            <a:spLocks noGrp="1" noChangeArrowheads="1"/>
          </p:cNvSpPr>
          <p:nvPr>
            <p:ph idx="1"/>
          </p:nvPr>
        </p:nvSpPr>
        <p:spPr>
          <a:xfrm>
            <a:off x="1924049" y="1600200"/>
            <a:ext cx="6915151" cy="4997450"/>
          </a:xfrm>
        </p:spPr>
        <p:txBody>
          <a:bodyPr/>
          <a:lstStyle/>
          <a:p>
            <a:pPr eaLnBrk="1" hangingPunct="1">
              <a:buFontTx/>
              <a:buNone/>
            </a:pPr>
            <a:r>
              <a:rPr lang="en-US" dirty="0" smtClean="0">
                <a:solidFill>
                  <a:schemeClr val="tx1"/>
                </a:solidFill>
              </a:rPr>
              <a:t>When do travelers submit foreign travel packages to IA?</a:t>
            </a:r>
          </a:p>
          <a:p>
            <a:pPr eaLnBrk="1" hangingPunct="1"/>
            <a:endParaRPr lang="en-US" dirty="0" smtClean="0">
              <a:solidFill>
                <a:schemeClr val="tx1"/>
              </a:solidFill>
            </a:endParaRPr>
          </a:p>
          <a:p>
            <a:pPr marL="342900" indent="-342900" eaLnBrk="1" hangingPunct="1">
              <a:buFont typeface="Wingdings" pitchFamily="2" charset="2"/>
              <a:buChar char="q"/>
            </a:pPr>
            <a:endParaRPr lang="en-US" dirty="0" smtClean="0">
              <a:solidFill>
                <a:schemeClr val="tx1"/>
              </a:solidFill>
            </a:endParaRPr>
          </a:p>
          <a:p>
            <a:pPr marL="342900" indent="-342900" eaLnBrk="1" hangingPunct="1">
              <a:buFont typeface="Wingdings" pitchFamily="2" charset="2"/>
              <a:buChar char="q"/>
            </a:pPr>
            <a:endParaRPr lang="en-US" dirty="0">
              <a:solidFill>
                <a:schemeClr val="tx1"/>
              </a:solidFill>
            </a:endParaRPr>
          </a:p>
          <a:p>
            <a:pPr marL="342900" indent="-342900" eaLnBrk="1" hangingPunct="1">
              <a:buFont typeface="Wingdings" pitchFamily="2" charset="2"/>
              <a:buChar char="q"/>
            </a:pPr>
            <a:r>
              <a:rPr lang="en-US" dirty="0" smtClean="0">
                <a:solidFill>
                  <a:schemeClr val="tx1"/>
                </a:solidFill>
              </a:rPr>
              <a:t>Scenario C</a:t>
            </a:r>
          </a:p>
          <a:p>
            <a:pPr marL="342900" lvl="1" indent="-342900" eaLnBrk="1" hangingPunct="1">
              <a:buFont typeface="Wingdings" pitchFamily="2" charset="2"/>
              <a:buChar char="§"/>
            </a:pPr>
            <a:r>
              <a:rPr lang="en-US" dirty="0" smtClean="0">
                <a:solidFill>
                  <a:schemeClr val="tx1"/>
                </a:solidFill>
              </a:rPr>
              <a:t>Traveler </a:t>
            </a:r>
            <a:r>
              <a:rPr lang="en-US" i="1" dirty="0" smtClean="0">
                <a:solidFill>
                  <a:schemeClr val="tx1"/>
                </a:solidFill>
              </a:rPr>
              <a:t>has</a:t>
            </a:r>
            <a:r>
              <a:rPr lang="en-US" dirty="0" smtClean="0">
                <a:solidFill>
                  <a:schemeClr val="tx1"/>
                </a:solidFill>
              </a:rPr>
              <a:t> an official passport and   </a:t>
            </a:r>
            <a:r>
              <a:rPr lang="en-US" i="1" dirty="0" smtClean="0">
                <a:solidFill>
                  <a:schemeClr val="tx1"/>
                </a:solidFill>
              </a:rPr>
              <a:t>will require </a:t>
            </a:r>
            <a:r>
              <a:rPr lang="en-US" dirty="0" smtClean="0">
                <a:solidFill>
                  <a:schemeClr val="tx1"/>
                </a:solidFill>
              </a:rPr>
              <a:t>a visa.</a:t>
            </a:r>
          </a:p>
        </p:txBody>
      </p:sp>
      <p:sp>
        <p:nvSpPr>
          <p:cNvPr id="2" name="Slide Number Placeholder 1"/>
          <p:cNvSpPr>
            <a:spLocks noGrp="1"/>
          </p:cNvSpPr>
          <p:nvPr>
            <p:ph type="sldNum" sz="quarter" idx="12"/>
          </p:nvPr>
        </p:nvSpPr>
        <p:spPr/>
        <p:txBody>
          <a:bodyPr/>
          <a:lstStyle/>
          <a:p>
            <a:fld id="{0CFEC368-1D7A-4F81-ABF6-AE0E36BAF64C}" type="slidenum">
              <a:rPr lang="en-US" smtClean="0"/>
              <a:pPr/>
              <a:t>33</a:t>
            </a:fld>
            <a:endParaRPr lang="en-US" dirty="0"/>
          </a:p>
        </p:txBody>
      </p:sp>
      <p:sp>
        <p:nvSpPr>
          <p:cNvPr id="32770" name="Rectangle 2"/>
          <p:cNvSpPr>
            <a:spLocks noGrp="1" noChangeArrowheads="1"/>
          </p:cNvSpPr>
          <p:nvPr>
            <p:ph type="title"/>
          </p:nvPr>
        </p:nvSpPr>
        <p:spPr>
          <a:xfrm>
            <a:off x="1908175" y="228600"/>
            <a:ext cx="6016625" cy="755650"/>
          </a:xfrm>
        </p:spPr>
        <p:txBody>
          <a:bodyPr/>
          <a:lstStyle/>
          <a:p>
            <a:pPr eaLnBrk="1" hangingPunct="1"/>
            <a:r>
              <a:rPr lang="en-US" dirty="0" smtClean="0">
                <a:latin typeface="Arial" pitchFamily="34" charset="0"/>
                <a:cs typeface="Arial" pitchFamily="34" charset="0"/>
              </a:rPr>
              <a:t>Lead Times for Packages</a:t>
            </a:r>
          </a:p>
        </p:txBody>
      </p:sp>
      <p:pic>
        <p:nvPicPr>
          <p:cNvPr id="32772" name="Picture 4" descr="MCj04326640000[1]"/>
          <p:cNvPicPr>
            <a:picLocks noChangeAspect="1" noChangeArrowheads="1"/>
          </p:cNvPicPr>
          <p:nvPr/>
        </p:nvPicPr>
        <p:blipFill>
          <a:blip r:embed="rId3"/>
          <a:srcRect/>
          <a:stretch>
            <a:fillRect/>
          </a:stretch>
        </p:blipFill>
        <p:spPr bwMode="auto">
          <a:xfrm>
            <a:off x="6051057" y="1981200"/>
            <a:ext cx="1714500" cy="1714500"/>
          </a:xfrm>
          <a:prstGeom prst="rect">
            <a:avLst/>
          </a:prstGeom>
          <a:noFill/>
          <a:ln w="9525">
            <a:noFill/>
            <a:miter lim="800000"/>
            <a:headEnd/>
            <a:tailEnd/>
          </a:ln>
        </p:spPr>
      </p:pic>
      <p:sp>
        <p:nvSpPr>
          <p:cNvPr id="222213" name="Text Box 5"/>
          <p:cNvSpPr txBox="1">
            <a:spLocks noChangeArrowheads="1"/>
          </p:cNvSpPr>
          <p:nvPr/>
        </p:nvSpPr>
        <p:spPr bwMode="auto">
          <a:xfrm>
            <a:off x="1981200" y="4419600"/>
            <a:ext cx="6858000" cy="646331"/>
          </a:xfrm>
          <a:prstGeom prst="rect">
            <a:avLst/>
          </a:prstGeom>
          <a:noFill/>
          <a:ln w="9525">
            <a:noFill/>
            <a:miter lim="800000"/>
            <a:headEnd/>
            <a:tailEnd/>
          </a:ln>
        </p:spPr>
        <p:txBody>
          <a:bodyPr>
            <a:spAutoFit/>
          </a:bodyPr>
          <a:lstStyle/>
          <a:p>
            <a:pPr algn="ctr">
              <a:spcBef>
                <a:spcPct val="50000"/>
              </a:spcBef>
            </a:pPr>
            <a:r>
              <a:rPr lang="en-US" sz="3600" b="1" u="sng" dirty="0"/>
              <a:t>4 weeks prior to </a:t>
            </a:r>
            <a:r>
              <a:rPr lang="en-US" sz="3600" b="1" u="sng" dirty="0" smtClean="0"/>
              <a:t>departure</a:t>
            </a:r>
          </a:p>
        </p:txBody>
      </p:sp>
      <p:sp>
        <p:nvSpPr>
          <p:cNvPr id="222214" name="Text Box 6"/>
          <p:cNvSpPr txBox="1">
            <a:spLocks noChangeArrowheads="1"/>
          </p:cNvSpPr>
          <p:nvPr/>
        </p:nvSpPr>
        <p:spPr bwMode="auto">
          <a:xfrm>
            <a:off x="1981200" y="5638800"/>
            <a:ext cx="6858000" cy="641350"/>
          </a:xfrm>
          <a:prstGeom prst="rect">
            <a:avLst/>
          </a:prstGeom>
          <a:noFill/>
          <a:ln w="9525">
            <a:noFill/>
            <a:miter lim="800000"/>
            <a:headEnd/>
            <a:tailEnd/>
          </a:ln>
        </p:spPr>
        <p:txBody>
          <a:bodyPr>
            <a:spAutoFit/>
          </a:bodyPr>
          <a:lstStyle/>
          <a:p>
            <a:pPr algn="ctr">
              <a:spcBef>
                <a:spcPct val="50000"/>
              </a:spcBef>
            </a:pPr>
            <a:r>
              <a:rPr lang="en-US"/>
              <a:t>Allows IA to process and submit package to NOAA Travel Office within the required lead time of 2 to 3 weeks. (NTR 306-6.2)</a:t>
            </a:r>
          </a:p>
        </p:txBody>
      </p:sp>
    </p:spTree>
    <p:extLst>
      <p:ext uri="{BB962C8B-B14F-4D97-AF65-F5344CB8AC3E}">
        <p14:creationId xmlns:p14="http://schemas.microsoft.com/office/powerpoint/2010/main" val="158275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11">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22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2213"/>
                                        </p:tgtEl>
                                        <p:attrNameLst>
                                          <p:attrName>style.visibility</p:attrName>
                                        </p:attrNameLst>
                                      </p:cBhvr>
                                      <p:to>
                                        <p:strVal val="visible"/>
                                      </p:to>
                                    </p:set>
                                    <p:animEffect transition="in" filter="blinds(horizontal)">
                                      <p:cBhvr>
                                        <p:cTn id="15" dur="500"/>
                                        <p:tgtEl>
                                          <p:spTgt spid="222213"/>
                                        </p:tgtEl>
                                      </p:cBhvr>
                                    </p:animEffect>
                                  </p:childTnLst>
                                </p:cTn>
                              </p:par>
                            </p:childTnLst>
                          </p:cTn>
                        </p:par>
                        <p:par>
                          <p:cTn id="16" fill="hold">
                            <p:stCondLst>
                              <p:cond delay="500"/>
                            </p:stCondLst>
                            <p:childTnLst>
                              <p:par>
                                <p:cTn id="17" presetID="3" presetClass="entr" presetSubtype="10" fill="hold" grpId="0" nodeType="afterEffect">
                                  <p:stCondLst>
                                    <p:cond delay="2500"/>
                                  </p:stCondLst>
                                  <p:childTnLst>
                                    <p:set>
                                      <p:cBhvr>
                                        <p:cTn id="18" dur="1" fill="hold">
                                          <p:stCondLst>
                                            <p:cond delay="0"/>
                                          </p:stCondLst>
                                        </p:cTn>
                                        <p:tgtEl>
                                          <p:spTgt spid="222214"/>
                                        </p:tgtEl>
                                        <p:attrNameLst>
                                          <p:attrName>style.visibility</p:attrName>
                                        </p:attrNameLst>
                                      </p:cBhvr>
                                      <p:to>
                                        <p:strVal val="visible"/>
                                      </p:to>
                                    </p:set>
                                    <p:animEffect transition="in" filter="blinds(horizontal)">
                                      <p:cBhvr>
                                        <p:cTn id="19" dur="500"/>
                                        <p:tgtEl>
                                          <p:spTgt spid="222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P spid="222213" grpId="0"/>
      <p:bldP spid="2222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9" name="Rectangle 3"/>
          <p:cNvSpPr>
            <a:spLocks noGrp="1" noChangeArrowheads="1"/>
          </p:cNvSpPr>
          <p:nvPr>
            <p:ph idx="1"/>
          </p:nvPr>
        </p:nvSpPr>
        <p:spPr>
          <a:xfrm>
            <a:off x="1905001" y="1447800"/>
            <a:ext cx="6915150" cy="5149850"/>
          </a:xfrm>
        </p:spPr>
        <p:txBody>
          <a:bodyPr/>
          <a:lstStyle/>
          <a:p>
            <a:pPr eaLnBrk="1" hangingPunct="1">
              <a:buFontTx/>
              <a:buNone/>
            </a:pPr>
            <a:endParaRPr lang="en-US" dirty="0" smtClean="0"/>
          </a:p>
          <a:p>
            <a:pPr eaLnBrk="1" hangingPunct="1">
              <a:buFontTx/>
              <a:buNone/>
            </a:pPr>
            <a:r>
              <a:rPr lang="en-US" dirty="0" smtClean="0">
                <a:solidFill>
                  <a:schemeClr val="tx1"/>
                </a:solidFill>
              </a:rPr>
              <a:t>When do travelers submit foreign travel packages to IA?</a:t>
            </a:r>
          </a:p>
          <a:p>
            <a:pPr eaLnBrk="1" hangingPunct="1"/>
            <a:endParaRPr lang="en-US" dirty="0" smtClean="0">
              <a:solidFill>
                <a:schemeClr val="tx1"/>
              </a:solidFill>
            </a:endParaRPr>
          </a:p>
          <a:p>
            <a:pPr marL="342900" indent="-342900" eaLnBrk="1" hangingPunct="1">
              <a:buFont typeface="Wingdings" pitchFamily="2" charset="2"/>
              <a:buChar char="q"/>
            </a:pPr>
            <a:endParaRPr lang="en-US" dirty="0" smtClean="0">
              <a:solidFill>
                <a:schemeClr val="tx1"/>
              </a:solidFill>
            </a:endParaRPr>
          </a:p>
          <a:p>
            <a:pPr marL="342900" indent="-342900" eaLnBrk="1" hangingPunct="1">
              <a:buFont typeface="Wingdings" pitchFamily="2" charset="2"/>
              <a:buChar char="q"/>
            </a:pPr>
            <a:endParaRPr lang="en-US" dirty="0">
              <a:solidFill>
                <a:schemeClr val="tx1"/>
              </a:solidFill>
            </a:endParaRPr>
          </a:p>
          <a:p>
            <a:pPr marL="342900" indent="-342900" eaLnBrk="1" hangingPunct="1">
              <a:buFont typeface="Wingdings" pitchFamily="2" charset="2"/>
              <a:buChar char="q"/>
            </a:pPr>
            <a:r>
              <a:rPr lang="en-US" dirty="0" smtClean="0">
                <a:solidFill>
                  <a:schemeClr val="tx1"/>
                </a:solidFill>
              </a:rPr>
              <a:t>Scenario D</a:t>
            </a:r>
          </a:p>
          <a:p>
            <a:pPr marL="342900" lvl="1" indent="-342900" eaLnBrk="1" hangingPunct="1">
              <a:buFont typeface="Wingdings" pitchFamily="2" charset="2"/>
              <a:buChar char="§"/>
            </a:pPr>
            <a:r>
              <a:rPr lang="en-US" dirty="0" smtClean="0">
                <a:solidFill>
                  <a:schemeClr val="tx1"/>
                </a:solidFill>
              </a:rPr>
              <a:t>Traveler </a:t>
            </a:r>
            <a:r>
              <a:rPr lang="en-US" i="1" dirty="0" smtClean="0">
                <a:solidFill>
                  <a:schemeClr val="tx1"/>
                </a:solidFill>
              </a:rPr>
              <a:t>has</a:t>
            </a:r>
            <a:r>
              <a:rPr lang="en-US" dirty="0" smtClean="0">
                <a:solidFill>
                  <a:schemeClr val="tx1"/>
                </a:solidFill>
              </a:rPr>
              <a:t> an official passport and </a:t>
            </a:r>
            <a:r>
              <a:rPr lang="en-US" i="1" dirty="0" smtClean="0">
                <a:solidFill>
                  <a:schemeClr val="tx1"/>
                </a:solidFill>
              </a:rPr>
              <a:t>will not require </a:t>
            </a:r>
            <a:r>
              <a:rPr lang="en-US" dirty="0" smtClean="0">
                <a:solidFill>
                  <a:schemeClr val="tx1"/>
                </a:solidFill>
              </a:rPr>
              <a:t>a visa.</a:t>
            </a:r>
          </a:p>
          <a:p>
            <a:pPr marL="457200" lvl="1" indent="0" eaLnBrk="1" hangingPunct="1">
              <a:buNone/>
            </a:pPr>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34</a:t>
            </a:fld>
            <a:endParaRPr lang="en-US" dirty="0"/>
          </a:p>
        </p:txBody>
      </p:sp>
      <p:sp>
        <p:nvSpPr>
          <p:cNvPr id="34818" name="Rectangle 2"/>
          <p:cNvSpPr>
            <a:spLocks noGrp="1" noChangeArrowheads="1"/>
          </p:cNvSpPr>
          <p:nvPr>
            <p:ph type="title"/>
          </p:nvPr>
        </p:nvSpPr>
        <p:spPr>
          <a:xfrm>
            <a:off x="1908175" y="228600"/>
            <a:ext cx="5883275" cy="755650"/>
          </a:xfrm>
        </p:spPr>
        <p:txBody>
          <a:bodyPr/>
          <a:lstStyle/>
          <a:p>
            <a:pPr eaLnBrk="1" hangingPunct="1"/>
            <a:r>
              <a:rPr lang="en-US" dirty="0" smtClean="0">
                <a:latin typeface="Arial" pitchFamily="34" charset="0"/>
                <a:cs typeface="Arial" pitchFamily="34" charset="0"/>
              </a:rPr>
              <a:t>Lead Times for Packages</a:t>
            </a:r>
          </a:p>
        </p:txBody>
      </p:sp>
      <p:pic>
        <p:nvPicPr>
          <p:cNvPr id="34820" name="Picture 4" descr="MCj04326640000[1]"/>
          <p:cNvPicPr>
            <a:picLocks noChangeAspect="1" noChangeArrowheads="1"/>
          </p:cNvPicPr>
          <p:nvPr/>
        </p:nvPicPr>
        <p:blipFill>
          <a:blip r:embed="rId3"/>
          <a:srcRect/>
          <a:stretch>
            <a:fillRect/>
          </a:stretch>
        </p:blipFill>
        <p:spPr bwMode="auto">
          <a:xfrm>
            <a:off x="6019800" y="2209800"/>
            <a:ext cx="1714500" cy="1714500"/>
          </a:xfrm>
          <a:prstGeom prst="rect">
            <a:avLst/>
          </a:prstGeom>
          <a:noFill/>
          <a:ln w="9525">
            <a:noFill/>
            <a:miter lim="800000"/>
            <a:headEnd/>
            <a:tailEnd/>
          </a:ln>
        </p:spPr>
      </p:pic>
      <p:sp>
        <p:nvSpPr>
          <p:cNvPr id="224261" name="Text Box 5"/>
          <p:cNvSpPr txBox="1">
            <a:spLocks noChangeArrowheads="1"/>
          </p:cNvSpPr>
          <p:nvPr/>
        </p:nvSpPr>
        <p:spPr bwMode="auto">
          <a:xfrm>
            <a:off x="1981200" y="4419600"/>
            <a:ext cx="6858000" cy="641350"/>
          </a:xfrm>
          <a:prstGeom prst="rect">
            <a:avLst/>
          </a:prstGeom>
          <a:noFill/>
          <a:ln w="9525">
            <a:noFill/>
            <a:miter lim="800000"/>
            <a:headEnd/>
            <a:tailEnd/>
          </a:ln>
        </p:spPr>
        <p:txBody>
          <a:bodyPr>
            <a:spAutoFit/>
          </a:bodyPr>
          <a:lstStyle/>
          <a:p>
            <a:pPr algn="ctr">
              <a:spcBef>
                <a:spcPct val="50000"/>
              </a:spcBef>
            </a:pPr>
            <a:r>
              <a:rPr lang="en-US" sz="3600" b="1" u="sng" dirty="0"/>
              <a:t>3 weeks prior to departure</a:t>
            </a:r>
          </a:p>
        </p:txBody>
      </p:sp>
      <p:sp>
        <p:nvSpPr>
          <p:cNvPr id="224262" name="Text Box 6"/>
          <p:cNvSpPr txBox="1">
            <a:spLocks noChangeArrowheads="1"/>
          </p:cNvSpPr>
          <p:nvPr/>
        </p:nvSpPr>
        <p:spPr bwMode="auto">
          <a:xfrm>
            <a:off x="1828800" y="5638800"/>
            <a:ext cx="7315200" cy="646331"/>
          </a:xfrm>
          <a:prstGeom prst="rect">
            <a:avLst/>
          </a:prstGeom>
          <a:noFill/>
          <a:ln w="9525">
            <a:noFill/>
            <a:miter lim="800000"/>
            <a:headEnd/>
            <a:tailEnd/>
          </a:ln>
        </p:spPr>
        <p:txBody>
          <a:bodyPr>
            <a:spAutoFit/>
          </a:bodyPr>
          <a:lstStyle/>
          <a:p>
            <a:pPr algn="ctr">
              <a:spcBef>
                <a:spcPct val="50000"/>
              </a:spcBef>
            </a:pPr>
            <a:r>
              <a:rPr lang="en-US" dirty="0"/>
              <a:t>Allows IA to process and submit package to </a:t>
            </a:r>
            <a:r>
              <a:rPr lang="en-US" dirty="0" smtClean="0"/>
              <a:t>NTO </a:t>
            </a:r>
            <a:r>
              <a:rPr lang="en-US" u="sng" dirty="0" smtClean="0"/>
              <a:t>not </a:t>
            </a:r>
            <a:r>
              <a:rPr lang="en-US" u="sng" dirty="0"/>
              <a:t>later than 7 business days</a:t>
            </a:r>
            <a:r>
              <a:rPr lang="en-US" dirty="0"/>
              <a:t> before traveler departs. (NTR </a:t>
            </a:r>
            <a:r>
              <a:rPr lang="en-US" dirty="0" smtClean="0"/>
              <a:t>306-3.8)</a:t>
            </a:r>
            <a:endParaRPr lang="en-US" dirty="0"/>
          </a:p>
        </p:txBody>
      </p:sp>
    </p:spTree>
    <p:extLst>
      <p:ext uri="{BB962C8B-B14F-4D97-AF65-F5344CB8AC3E}">
        <p14:creationId xmlns:p14="http://schemas.microsoft.com/office/powerpoint/2010/main" val="109481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25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42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25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4261"/>
                                        </p:tgtEl>
                                        <p:attrNameLst>
                                          <p:attrName>style.visibility</p:attrName>
                                        </p:attrNameLst>
                                      </p:cBhvr>
                                      <p:to>
                                        <p:strVal val="visible"/>
                                      </p:to>
                                    </p:set>
                                    <p:animEffect transition="in" filter="blinds(horizontal)">
                                      <p:cBhvr>
                                        <p:cTn id="15" dur="500"/>
                                        <p:tgtEl>
                                          <p:spTgt spid="224261"/>
                                        </p:tgtEl>
                                      </p:cBhvr>
                                    </p:animEffect>
                                  </p:childTnLst>
                                </p:cTn>
                              </p:par>
                            </p:childTnLst>
                          </p:cTn>
                        </p:par>
                        <p:par>
                          <p:cTn id="16" fill="hold">
                            <p:stCondLst>
                              <p:cond delay="500"/>
                            </p:stCondLst>
                            <p:childTnLst>
                              <p:par>
                                <p:cTn id="17" presetID="3" presetClass="entr" presetSubtype="10" fill="hold" grpId="0" nodeType="afterEffect">
                                  <p:stCondLst>
                                    <p:cond delay="2500"/>
                                  </p:stCondLst>
                                  <p:childTnLst>
                                    <p:set>
                                      <p:cBhvr>
                                        <p:cTn id="18" dur="1" fill="hold">
                                          <p:stCondLst>
                                            <p:cond delay="0"/>
                                          </p:stCondLst>
                                        </p:cTn>
                                        <p:tgtEl>
                                          <p:spTgt spid="224262"/>
                                        </p:tgtEl>
                                        <p:attrNameLst>
                                          <p:attrName>style.visibility</p:attrName>
                                        </p:attrNameLst>
                                      </p:cBhvr>
                                      <p:to>
                                        <p:strVal val="visible"/>
                                      </p:to>
                                    </p:set>
                                    <p:animEffect transition="in" filter="blinds(horizontal)">
                                      <p:cBhvr>
                                        <p:cTn id="19" dur="500"/>
                                        <p:tgtEl>
                                          <p:spTgt spid="224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P spid="224261" grpId="0"/>
      <p:bldP spid="22426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5" name="Rectangle 3"/>
          <p:cNvSpPr>
            <a:spLocks noGrp="1" noChangeArrowheads="1"/>
          </p:cNvSpPr>
          <p:nvPr>
            <p:ph idx="1"/>
          </p:nvPr>
        </p:nvSpPr>
        <p:spPr>
          <a:xfrm>
            <a:off x="1905000" y="1447800"/>
            <a:ext cx="6915151" cy="4724400"/>
          </a:xfrm>
        </p:spPr>
        <p:txBody>
          <a:bodyPr/>
          <a:lstStyle/>
          <a:p>
            <a:pPr eaLnBrk="1" hangingPunct="1">
              <a:buFontTx/>
              <a:buNone/>
            </a:pPr>
            <a:endParaRPr lang="en-US" dirty="0" smtClean="0"/>
          </a:p>
          <a:p>
            <a:pPr eaLnBrk="1" hangingPunct="1">
              <a:buFontTx/>
              <a:buNone/>
            </a:pPr>
            <a:r>
              <a:rPr lang="en-US" dirty="0" smtClean="0">
                <a:solidFill>
                  <a:schemeClr val="tx1"/>
                </a:solidFill>
              </a:rPr>
              <a:t>When does the Deputy Assistant Administrator need to approve the foreign travel authorization?</a:t>
            </a:r>
          </a:p>
          <a:p>
            <a:pPr eaLnBrk="1" hangingPunct="1"/>
            <a:endParaRPr lang="en-US" dirty="0" smtClean="0">
              <a:solidFill>
                <a:schemeClr val="tx1"/>
              </a:solidFill>
            </a:endParaRPr>
          </a:p>
          <a:p>
            <a:pPr marL="342900" indent="-342900" eaLnBrk="1" hangingPunct="1">
              <a:buFont typeface="Wingdings" pitchFamily="2" charset="2"/>
              <a:buChar char="q"/>
            </a:pPr>
            <a:endParaRPr lang="en-US" dirty="0" smtClean="0">
              <a:solidFill>
                <a:schemeClr val="tx1"/>
              </a:solidFill>
            </a:endParaRPr>
          </a:p>
          <a:p>
            <a:pPr marL="342900" indent="-342900" eaLnBrk="1" hangingPunct="1">
              <a:buFont typeface="Wingdings" pitchFamily="2" charset="2"/>
              <a:buChar char="q"/>
            </a:pPr>
            <a:endParaRPr lang="en-US" dirty="0">
              <a:solidFill>
                <a:schemeClr val="tx1"/>
              </a:solidFill>
            </a:endParaRPr>
          </a:p>
          <a:p>
            <a:pPr marL="342900" indent="-342900" eaLnBrk="1" hangingPunct="1">
              <a:buFont typeface="Wingdings" pitchFamily="2" charset="2"/>
              <a:buChar char="q"/>
            </a:pPr>
            <a:r>
              <a:rPr lang="en-US" dirty="0" smtClean="0">
                <a:solidFill>
                  <a:schemeClr val="tx1"/>
                </a:solidFill>
              </a:rPr>
              <a:t>Scenarios A, B, C and D</a:t>
            </a:r>
          </a:p>
        </p:txBody>
      </p:sp>
      <p:sp>
        <p:nvSpPr>
          <p:cNvPr id="2" name="Slide Number Placeholder 1"/>
          <p:cNvSpPr>
            <a:spLocks noGrp="1"/>
          </p:cNvSpPr>
          <p:nvPr>
            <p:ph type="sldNum" sz="quarter" idx="12"/>
          </p:nvPr>
        </p:nvSpPr>
        <p:spPr/>
        <p:txBody>
          <a:bodyPr/>
          <a:lstStyle/>
          <a:p>
            <a:fld id="{0CFEC368-1D7A-4F81-ABF6-AE0E36BAF64C}" type="slidenum">
              <a:rPr lang="en-US" smtClean="0"/>
              <a:pPr/>
              <a:t>35</a:t>
            </a:fld>
            <a:endParaRPr lang="en-US" dirty="0"/>
          </a:p>
        </p:txBody>
      </p:sp>
      <p:sp>
        <p:nvSpPr>
          <p:cNvPr id="36866" name="Rectangle 2"/>
          <p:cNvSpPr>
            <a:spLocks noGrp="1" noChangeArrowheads="1"/>
          </p:cNvSpPr>
          <p:nvPr>
            <p:ph type="title"/>
          </p:nvPr>
        </p:nvSpPr>
        <p:spPr>
          <a:xfrm>
            <a:off x="1954213" y="228600"/>
            <a:ext cx="5703888" cy="723900"/>
          </a:xfrm>
        </p:spPr>
        <p:txBody>
          <a:bodyPr/>
          <a:lstStyle/>
          <a:p>
            <a:pPr eaLnBrk="1" hangingPunct="1"/>
            <a:r>
              <a:rPr lang="en-US" dirty="0" smtClean="0">
                <a:latin typeface="Arial" pitchFamily="34" charset="0"/>
                <a:cs typeface="Arial" pitchFamily="34" charset="0"/>
              </a:rPr>
              <a:t>Lead Times for Packages</a:t>
            </a:r>
          </a:p>
        </p:txBody>
      </p:sp>
      <p:pic>
        <p:nvPicPr>
          <p:cNvPr id="36868" name="Picture 4" descr="MCj04326640000[1]"/>
          <p:cNvPicPr>
            <a:picLocks noChangeAspect="1" noChangeArrowheads="1"/>
          </p:cNvPicPr>
          <p:nvPr/>
        </p:nvPicPr>
        <p:blipFill>
          <a:blip r:embed="rId3"/>
          <a:srcRect/>
          <a:stretch>
            <a:fillRect/>
          </a:stretch>
        </p:blipFill>
        <p:spPr bwMode="auto">
          <a:xfrm>
            <a:off x="5829670" y="2667000"/>
            <a:ext cx="1752600" cy="1752600"/>
          </a:xfrm>
          <a:prstGeom prst="rect">
            <a:avLst/>
          </a:prstGeom>
          <a:noFill/>
          <a:ln w="9525">
            <a:noFill/>
            <a:miter lim="800000"/>
            <a:headEnd/>
            <a:tailEnd/>
          </a:ln>
        </p:spPr>
      </p:pic>
      <p:sp>
        <p:nvSpPr>
          <p:cNvPr id="228357" name="Text Box 5"/>
          <p:cNvSpPr txBox="1">
            <a:spLocks noChangeArrowheads="1"/>
          </p:cNvSpPr>
          <p:nvPr/>
        </p:nvSpPr>
        <p:spPr bwMode="auto">
          <a:xfrm>
            <a:off x="1981200" y="4419600"/>
            <a:ext cx="6858000" cy="1190625"/>
          </a:xfrm>
          <a:prstGeom prst="rect">
            <a:avLst/>
          </a:prstGeom>
          <a:noFill/>
          <a:ln w="9525">
            <a:noFill/>
            <a:miter lim="800000"/>
            <a:headEnd/>
            <a:tailEnd/>
          </a:ln>
        </p:spPr>
        <p:txBody>
          <a:bodyPr>
            <a:spAutoFit/>
          </a:bodyPr>
          <a:lstStyle/>
          <a:p>
            <a:pPr algn="ctr">
              <a:spcBef>
                <a:spcPct val="50000"/>
              </a:spcBef>
            </a:pPr>
            <a:r>
              <a:rPr lang="en-US" sz="3600" b="1" u="sng"/>
              <a:t>Not later than 7 business days prior to departure.</a:t>
            </a:r>
          </a:p>
        </p:txBody>
      </p:sp>
    </p:spTree>
    <p:extLst>
      <p:ext uri="{BB962C8B-B14F-4D97-AF65-F5344CB8AC3E}">
        <p14:creationId xmlns:p14="http://schemas.microsoft.com/office/powerpoint/2010/main" val="218672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28357"/>
                                        </p:tgtEl>
                                        <p:attrNameLst>
                                          <p:attrName>style.visibility</p:attrName>
                                        </p:attrNameLst>
                                      </p:cBhvr>
                                      <p:to>
                                        <p:strVal val="visible"/>
                                      </p:to>
                                    </p:set>
                                    <p:animEffect transition="in" filter="blinds(horizontal)">
                                      <p:cBhvr>
                                        <p:cTn id="13" dur="500"/>
                                        <p:tgtEl>
                                          <p:spTgt spid="22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P spid="2283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981200"/>
            <a:ext cx="7720012" cy="4038600"/>
          </a:xfrm>
        </p:spPr>
        <p:txBody>
          <a:bodyPr/>
          <a:lstStyle/>
          <a:p>
            <a:endParaRPr lang="en-US" dirty="0" smtClean="0"/>
          </a:p>
          <a:p>
            <a:pPr marL="342900" indent="-342900">
              <a:buFont typeface="Arial" pitchFamily="34" charset="0"/>
              <a:buChar char="•"/>
            </a:pPr>
            <a:r>
              <a:rPr lang="en-US" dirty="0" smtClean="0">
                <a:solidFill>
                  <a:schemeClr val="tx1"/>
                </a:solidFill>
              </a:rPr>
              <a:t>Assemble the package to include all required documents</a:t>
            </a:r>
          </a:p>
          <a:p>
            <a:pPr marL="342900" indent="-342900">
              <a:buFont typeface="Arial" pitchFamily="34" charset="0"/>
              <a:buChar char="•"/>
            </a:pPr>
            <a:r>
              <a:rPr lang="en-US" dirty="0" smtClean="0">
                <a:solidFill>
                  <a:schemeClr val="tx1"/>
                </a:solidFill>
              </a:rPr>
              <a:t>An emergency justification letter to NTO  (via NWS IAO) MUST be included if passport/visa processing is required</a:t>
            </a:r>
          </a:p>
          <a:p>
            <a:pPr marL="342900" indent="-342900">
              <a:buFont typeface="Arial" pitchFamily="34" charset="0"/>
              <a:buChar char="•"/>
            </a:pPr>
            <a:r>
              <a:rPr lang="en-US" dirty="0" smtClean="0">
                <a:solidFill>
                  <a:schemeClr val="tx1"/>
                </a:solidFill>
              </a:rPr>
              <a:t>An explanation for submission outside of processing lead times must be included in the Travel Justification Memo submitted to the DAA </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pPr/>
              <a:t>36</a:t>
            </a:fld>
            <a:endParaRPr lang="en-US" dirty="0"/>
          </a:p>
        </p:txBody>
      </p:sp>
      <p:sp>
        <p:nvSpPr>
          <p:cNvPr id="2" name="Title 1"/>
          <p:cNvSpPr>
            <a:spLocks noGrp="1"/>
          </p:cNvSpPr>
          <p:nvPr>
            <p:ph type="title"/>
          </p:nvPr>
        </p:nvSpPr>
        <p:spPr>
          <a:xfrm>
            <a:off x="1143000" y="381000"/>
            <a:ext cx="7677150" cy="1319213"/>
          </a:xfrm>
        </p:spPr>
        <p:txBody>
          <a:bodyPr/>
          <a:lstStyle/>
          <a:p>
            <a:pPr algn="ctr"/>
            <a:r>
              <a:rPr lang="en-US" dirty="0" smtClean="0">
                <a:latin typeface="Arial" pitchFamily="34" charset="0"/>
                <a:cs typeface="Arial" pitchFamily="34" charset="0"/>
              </a:rPr>
              <a:t>Packages with less than required lead time for processing</a:t>
            </a:r>
            <a:endParaRPr lang="en-US" dirty="0">
              <a:latin typeface="Arial" pitchFamily="34" charset="0"/>
              <a:cs typeface="Arial" pitchFamily="34" charset="0"/>
            </a:endParaRPr>
          </a:p>
        </p:txBody>
      </p:sp>
    </p:spTree>
    <p:extLst>
      <p:ext uri="{BB962C8B-B14F-4D97-AF65-F5344CB8AC3E}">
        <p14:creationId xmlns:p14="http://schemas.microsoft.com/office/powerpoint/2010/main" val="2108721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5" name="Picture 5" descr="MCj03000590000[1]"/>
          <p:cNvPicPr>
            <a:picLocks noGrp="1" noChangeAspect="1" noChangeArrowheads="1"/>
          </p:cNvPicPr>
          <p:nvPr>
            <p:ph idx="1"/>
          </p:nvPr>
        </p:nvPicPr>
        <p:blipFill>
          <a:blip r:embed="rId4"/>
          <a:srcRect/>
          <a:stretch>
            <a:fillRect/>
          </a:stretch>
        </p:blipFill>
        <p:spPr>
          <a:xfrm>
            <a:off x="7239000" y="152400"/>
            <a:ext cx="1720850" cy="1377950"/>
          </a:xfrm>
        </p:spPr>
      </p:pic>
      <p:sp>
        <p:nvSpPr>
          <p:cNvPr id="2" name="Slide Number Placeholder 1"/>
          <p:cNvSpPr>
            <a:spLocks noGrp="1"/>
          </p:cNvSpPr>
          <p:nvPr>
            <p:ph type="sldNum" sz="quarter" idx="12"/>
          </p:nvPr>
        </p:nvSpPr>
        <p:spPr/>
        <p:txBody>
          <a:bodyPr/>
          <a:lstStyle/>
          <a:p>
            <a:fld id="{0CFEC368-1D7A-4F81-ABF6-AE0E36BAF64C}" type="slidenum">
              <a:rPr lang="en-US" smtClean="0"/>
              <a:pPr/>
              <a:t>37</a:t>
            </a:fld>
            <a:endParaRPr lang="en-US" dirty="0"/>
          </a:p>
        </p:txBody>
      </p:sp>
      <p:sp>
        <p:nvSpPr>
          <p:cNvPr id="38914" name="Rectangle 2"/>
          <p:cNvSpPr>
            <a:spLocks noGrp="1" noChangeArrowheads="1"/>
          </p:cNvSpPr>
          <p:nvPr>
            <p:ph type="title"/>
          </p:nvPr>
        </p:nvSpPr>
        <p:spPr>
          <a:xfrm>
            <a:off x="1908175" y="260350"/>
            <a:ext cx="6911975" cy="958850"/>
          </a:xfrm>
        </p:spPr>
        <p:txBody>
          <a:bodyPr>
            <a:normAutofit fontScale="90000"/>
          </a:bodyPr>
          <a:lstStyle/>
          <a:p>
            <a:pPr algn="ctr" eaLnBrk="1" hangingPunct="1"/>
            <a:r>
              <a:rPr lang="en-US" dirty="0" smtClean="0">
                <a:latin typeface="Arial" pitchFamily="34" charset="0"/>
                <a:cs typeface="Arial" pitchFamily="34" charset="0"/>
              </a:rPr>
              <a:t>NWS Foreign Travel</a:t>
            </a:r>
            <a:br>
              <a:rPr lang="en-US" dirty="0" smtClean="0">
                <a:latin typeface="Arial" pitchFamily="34" charset="0"/>
                <a:cs typeface="Arial" pitchFamily="34" charset="0"/>
              </a:rPr>
            </a:br>
            <a:r>
              <a:rPr lang="en-US" dirty="0" smtClean="0">
                <a:latin typeface="Arial" pitchFamily="34" charset="0"/>
                <a:cs typeface="Arial" pitchFamily="34" charset="0"/>
              </a:rPr>
              <a:t> Packages</a:t>
            </a:r>
          </a:p>
        </p:txBody>
      </p:sp>
      <p:sp>
        <p:nvSpPr>
          <p:cNvPr id="38916" name="Rectangle 7"/>
          <p:cNvSpPr>
            <a:spLocks noChangeArrowheads="1"/>
          </p:cNvSpPr>
          <p:nvPr/>
        </p:nvSpPr>
        <p:spPr bwMode="auto">
          <a:xfrm>
            <a:off x="1907651" y="1447800"/>
            <a:ext cx="6911975" cy="4267200"/>
          </a:xfrm>
          <a:prstGeom prst="rect">
            <a:avLst/>
          </a:prstGeom>
          <a:noFill/>
          <a:ln w="9525">
            <a:noFill/>
            <a:miter lim="800000"/>
            <a:headEnd/>
            <a:tailEnd/>
          </a:ln>
        </p:spPr>
        <p:txBody>
          <a:bodyPr/>
          <a:lstStyle/>
          <a:p>
            <a:pPr marL="342900" indent="-342900">
              <a:spcBef>
                <a:spcPct val="20000"/>
              </a:spcBef>
              <a:buFontTx/>
              <a:buChar char="•"/>
            </a:pPr>
            <a:r>
              <a:rPr lang="en-US" sz="2000" dirty="0"/>
              <a:t>Must be submitted to IA in a blue folder.</a:t>
            </a:r>
          </a:p>
          <a:p>
            <a:pPr marL="742950" lvl="1" indent="-285750">
              <a:spcBef>
                <a:spcPct val="20000"/>
              </a:spcBef>
              <a:buFontTx/>
              <a:buChar char="–"/>
            </a:pPr>
            <a:r>
              <a:rPr lang="en-US" dirty="0"/>
              <a:t>Send to the attention of Darlene Roberts at NWS/IA.</a:t>
            </a:r>
          </a:p>
          <a:p>
            <a:pPr marL="742950" lvl="1" indent="-285750">
              <a:spcBef>
                <a:spcPct val="20000"/>
              </a:spcBef>
              <a:buFontTx/>
              <a:buChar char="–"/>
            </a:pPr>
            <a:r>
              <a:rPr lang="en-US" dirty="0"/>
              <a:t>Foreign Travel Packages </a:t>
            </a:r>
            <a:r>
              <a:rPr lang="en-US" b="1" i="1" dirty="0"/>
              <a:t>should not</a:t>
            </a:r>
            <a:r>
              <a:rPr lang="en-US" i="1" dirty="0"/>
              <a:t> </a:t>
            </a:r>
            <a:r>
              <a:rPr lang="en-US" dirty="0"/>
              <a:t>be submitted to the NOAA Travel Office.  This will cause a delay in processing your travel package.</a:t>
            </a:r>
          </a:p>
          <a:p>
            <a:pPr marL="742950" lvl="1" indent="-285750">
              <a:spcBef>
                <a:spcPct val="20000"/>
              </a:spcBef>
              <a:buFontTx/>
              <a:buChar char="–"/>
            </a:pPr>
            <a:r>
              <a:rPr lang="en-US" b="1" i="1" dirty="0" smtClean="0"/>
              <a:t>No piecemeal submissions, PLEASE</a:t>
            </a:r>
            <a:r>
              <a:rPr lang="en-US" dirty="0" smtClean="0"/>
              <a:t>.</a:t>
            </a:r>
            <a:endParaRPr lang="en-US" dirty="0"/>
          </a:p>
          <a:p>
            <a:pPr marL="742950" lvl="1" indent="-285750">
              <a:spcBef>
                <a:spcPct val="20000"/>
              </a:spcBef>
              <a:buFontTx/>
              <a:buChar char="–"/>
            </a:pPr>
            <a:r>
              <a:rPr lang="en-US" dirty="0" smtClean="0"/>
              <a:t>Emergency cases only:  PDFs </a:t>
            </a:r>
            <a:r>
              <a:rPr lang="en-US" dirty="0"/>
              <a:t>of travel documents are acceptable</a:t>
            </a:r>
            <a:r>
              <a:rPr lang="en-US" dirty="0" smtClean="0"/>
              <a:t>.</a:t>
            </a:r>
            <a:endParaRPr lang="en-US" dirty="0"/>
          </a:p>
          <a:p>
            <a:pPr marL="342900" indent="-342900">
              <a:spcBef>
                <a:spcPct val="20000"/>
              </a:spcBef>
            </a:pPr>
            <a:endParaRPr lang="en-US" sz="2000" dirty="0"/>
          </a:p>
          <a:p>
            <a:pPr marL="342900" indent="-342900">
              <a:spcBef>
                <a:spcPct val="20000"/>
              </a:spcBef>
              <a:buFontTx/>
              <a:buChar char="•"/>
            </a:pPr>
            <a:r>
              <a:rPr lang="en-US" sz="2000" dirty="0"/>
              <a:t>Incomplete packages may be returned </a:t>
            </a:r>
            <a:r>
              <a:rPr lang="en-US" sz="2000" dirty="0" smtClean="0"/>
              <a:t>and/or will cause </a:t>
            </a:r>
            <a:r>
              <a:rPr lang="en-US" sz="2000" dirty="0"/>
              <a:t>a delay in processing the package and possible disapproval of the foreign travel request.</a:t>
            </a:r>
          </a:p>
          <a:p>
            <a:pPr marL="342900" indent="-342900">
              <a:spcBef>
                <a:spcPct val="20000"/>
              </a:spcBef>
            </a:pP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3581400" y="304800"/>
            <a:ext cx="5410200" cy="6553200"/>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0CFEC368-1D7A-4F81-ABF6-AE0E36BAF64C}" type="slidenum">
              <a:rPr lang="en-US" smtClean="0"/>
              <a:pPr/>
              <a:t>38</a:t>
            </a:fld>
            <a:endParaRPr lang="en-US" dirty="0"/>
          </a:p>
        </p:txBody>
      </p:sp>
      <p:sp>
        <p:nvSpPr>
          <p:cNvPr id="40962" name="Rectangle 3"/>
          <p:cNvSpPr>
            <a:spLocks noGrp="1" noChangeArrowheads="1"/>
          </p:cNvSpPr>
          <p:nvPr>
            <p:ph type="title"/>
          </p:nvPr>
        </p:nvSpPr>
        <p:spPr>
          <a:xfrm>
            <a:off x="0" y="304800"/>
            <a:ext cx="3505200" cy="457200"/>
          </a:xfrm>
        </p:spPr>
        <p:txBody>
          <a:bodyPr>
            <a:normAutofit fontScale="90000"/>
          </a:bodyPr>
          <a:lstStyle/>
          <a:p>
            <a:pPr algn="ctr" eaLnBrk="1" hangingPunct="1"/>
            <a:r>
              <a:rPr lang="en-US" sz="1800" u="sng" dirty="0" smtClean="0"/>
              <a:t>Front Cover </a:t>
            </a:r>
            <a:br>
              <a:rPr lang="en-US" sz="1800" u="sng" dirty="0" smtClean="0"/>
            </a:br>
            <a:r>
              <a:rPr lang="en-US" sz="1800" u="sng" dirty="0" smtClean="0"/>
              <a:t>of Travel Package</a:t>
            </a:r>
            <a:r>
              <a:rPr lang="en-US" sz="1400" u="sng" dirty="0" smtClean="0"/>
              <a:t/>
            </a:r>
            <a:br>
              <a:rPr lang="en-US" sz="1400" u="sng" dirty="0" smtClean="0"/>
            </a:br>
            <a:endParaRPr lang="en-US" sz="1400" u="sng" dirty="0" smtClean="0"/>
          </a:p>
        </p:txBody>
      </p:sp>
      <p:sp>
        <p:nvSpPr>
          <p:cNvPr id="40963" name="Rectangle 5"/>
          <p:cNvSpPr>
            <a:spLocks noChangeArrowheads="1"/>
          </p:cNvSpPr>
          <p:nvPr/>
        </p:nvSpPr>
        <p:spPr bwMode="auto">
          <a:xfrm>
            <a:off x="152400" y="1524000"/>
            <a:ext cx="3505200" cy="457200"/>
          </a:xfrm>
          <a:prstGeom prst="rect">
            <a:avLst/>
          </a:prstGeom>
          <a:noFill/>
          <a:ln w="9525">
            <a:noFill/>
            <a:miter lim="800000"/>
            <a:headEnd/>
            <a:tailEnd/>
          </a:ln>
        </p:spPr>
        <p:txBody>
          <a:bodyPr anchor="ctr"/>
          <a:lstStyle/>
          <a:p>
            <a:r>
              <a:rPr lang="en-US" b="1">
                <a:solidFill>
                  <a:schemeClr val="accent2"/>
                </a:solidFill>
              </a:rPr>
              <a:t> </a:t>
            </a:r>
          </a:p>
        </p:txBody>
      </p:sp>
      <p:sp>
        <p:nvSpPr>
          <p:cNvPr id="40964" name="Rectangle 6"/>
          <p:cNvSpPr>
            <a:spLocks noChangeArrowheads="1"/>
          </p:cNvSpPr>
          <p:nvPr/>
        </p:nvSpPr>
        <p:spPr bwMode="auto">
          <a:xfrm>
            <a:off x="152400" y="838200"/>
            <a:ext cx="3429000" cy="5262563"/>
          </a:xfrm>
          <a:prstGeom prst="rect">
            <a:avLst/>
          </a:prstGeom>
          <a:noFill/>
          <a:ln w="9525">
            <a:noFill/>
            <a:miter lim="800000"/>
            <a:headEnd/>
            <a:tailEnd/>
          </a:ln>
        </p:spPr>
        <p:txBody>
          <a:bodyPr>
            <a:spAutoFit/>
          </a:bodyPr>
          <a:lstStyle/>
          <a:p>
            <a:r>
              <a:rPr lang="en-US" sz="1400" dirty="0"/>
              <a:t>On the front cover of the foreign travel package, clip a CD-15 Transmittal Form.  </a:t>
            </a:r>
          </a:p>
          <a:p>
            <a:endParaRPr lang="en-US" sz="1400" dirty="0"/>
          </a:p>
          <a:p>
            <a:r>
              <a:rPr lang="en-US" sz="1400" dirty="0"/>
              <a:t>Complete as shown in the example.  </a:t>
            </a:r>
          </a:p>
          <a:p>
            <a:endParaRPr lang="en-US" sz="1400" dirty="0"/>
          </a:p>
          <a:p>
            <a:r>
              <a:rPr lang="en-US" sz="1400" dirty="0"/>
              <a:t>The first two lines should have the employee’s name and the employee’s supervisor.  </a:t>
            </a:r>
          </a:p>
          <a:p>
            <a:endParaRPr lang="en-US" sz="1400" dirty="0"/>
          </a:p>
          <a:p>
            <a:r>
              <a:rPr lang="en-US" sz="1400" dirty="0"/>
              <a:t>The remaining five lines have the routing that will apply to all foreign travel packages submitted to NWS/IA.  </a:t>
            </a:r>
          </a:p>
          <a:p>
            <a:endParaRPr lang="en-US" sz="1400" dirty="0"/>
          </a:p>
          <a:p>
            <a:r>
              <a:rPr lang="en-US" sz="1400" dirty="0"/>
              <a:t>Additional routing can be added between the employee’s supervisor and IA depending on each FMC’s internal process for routing travel packages.  </a:t>
            </a:r>
          </a:p>
          <a:p>
            <a:endParaRPr lang="en-US" sz="1400" dirty="0"/>
          </a:p>
          <a:p>
            <a:r>
              <a:rPr lang="en-US" sz="1400" dirty="0"/>
              <a:t>Please include the traveler’s name, destination and travel authorization number in the comments section.</a:t>
            </a:r>
          </a:p>
          <a:p>
            <a:endParaRPr lang="en-US" sz="1400" dirty="0"/>
          </a:p>
          <a:p>
            <a:r>
              <a:rPr lang="en-US" sz="1400" dirty="0"/>
              <a:t>The Travel Preparer’s name and contact information is added at the bottom</a:t>
            </a:r>
            <a:r>
              <a:rPr lang="en-US" sz="1400" dirty="0">
                <a:solidFill>
                  <a:schemeClr val="accent2"/>
                </a:solidFill>
              </a:rPr>
              <a:t>.</a:t>
            </a:r>
            <a:endParaRPr lang="en-US" u="sng" dirty="0">
              <a:solidFill>
                <a:schemeClr val="accent2"/>
              </a:solidFill>
            </a:endParaRPr>
          </a:p>
        </p:txBody>
      </p:sp>
      <p:sp>
        <p:nvSpPr>
          <p:cNvPr id="40965" name="TextBox 5"/>
          <p:cNvSpPr txBox="1">
            <a:spLocks noChangeArrowheads="1"/>
          </p:cNvSpPr>
          <p:nvPr/>
        </p:nvSpPr>
        <p:spPr bwMode="auto">
          <a:xfrm>
            <a:off x="4038600" y="990600"/>
            <a:ext cx="4572000" cy="1323975"/>
          </a:xfrm>
          <a:prstGeom prst="rect">
            <a:avLst/>
          </a:prstGeom>
          <a:noFill/>
          <a:ln w="9525">
            <a:noFill/>
            <a:miter lim="800000"/>
            <a:headEnd/>
            <a:tailEnd/>
          </a:ln>
        </p:spPr>
        <p:txBody>
          <a:bodyPr>
            <a:spAutoFit/>
          </a:bodyPr>
          <a:lstStyle/>
          <a:p>
            <a:pPr algn="ctr"/>
            <a:r>
              <a:rPr lang="en-US" sz="4000"/>
              <a:t>See Handout for Latest Version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609600" y="228600"/>
            <a:ext cx="2127250" cy="915988"/>
          </a:xfrm>
          <a:prstGeom prst="rect">
            <a:avLst/>
          </a:prstGeom>
          <a:noFill/>
          <a:ln w="9525">
            <a:noFill/>
            <a:miter lim="800000"/>
            <a:headEnd/>
            <a:tailEnd/>
          </a:ln>
        </p:spPr>
        <p:txBody>
          <a:bodyPr wrap="none">
            <a:spAutoFit/>
          </a:bodyPr>
          <a:lstStyle/>
          <a:p>
            <a:pPr algn="ctr"/>
            <a:r>
              <a:rPr lang="en-US" b="1" u="sng" dirty="0">
                <a:solidFill>
                  <a:schemeClr val="tx2"/>
                </a:solidFill>
              </a:rPr>
              <a:t>Inside Left </a:t>
            </a:r>
            <a:br>
              <a:rPr lang="en-US" b="1" u="sng" dirty="0">
                <a:solidFill>
                  <a:schemeClr val="tx2"/>
                </a:solidFill>
              </a:rPr>
            </a:br>
            <a:r>
              <a:rPr lang="en-US" b="1" u="sng" dirty="0">
                <a:solidFill>
                  <a:schemeClr val="tx2"/>
                </a:solidFill>
              </a:rPr>
              <a:t>of Travel Package</a:t>
            </a:r>
            <a:r>
              <a:rPr lang="en-US" b="1" u="sng" dirty="0">
                <a:solidFill>
                  <a:schemeClr val="accent2"/>
                </a:solidFill>
              </a:rPr>
              <a:t/>
            </a:r>
            <a:br>
              <a:rPr lang="en-US" b="1" u="sng" dirty="0">
                <a:solidFill>
                  <a:schemeClr val="accent2"/>
                </a:solidFill>
              </a:rPr>
            </a:br>
            <a:endParaRPr lang="en-US" b="1" u="sng" dirty="0">
              <a:solidFill>
                <a:schemeClr val="accent2"/>
              </a:solidFill>
            </a:endParaRPr>
          </a:p>
        </p:txBody>
      </p:sp>
      <p:sp>
        <p:nvSpPr>
          <p:cNvPr id="240643" name="Rectangle 3"/>
          <p:cNvSpPr>
            <a:spLocks noChangeArrowheads="1"/>
          </p:cNvSpPr>
          <p:nvPr/>
        </p:nvSpPr>
        <p:spPr bwMode="auto">
          <a:xfrm>
            <a:off x="3581400" y="152400"/>
            <a:ext cx="5410200" cy="6553200"/>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43011" name="Rectangle 4"/>
          <p:cNvSpPr>
            <a:spLocks noChangeArrowheads="1"/>
          </p:cNvSpPr>
          <p:nvPr/>
        </p:nvSpPr>
        <p:spPr bwMode="auto">
          <a:xfrm>
            <a:off x="152400" y="686594"/>
            <a:ext cx="3429000" cy="7094538"/>
          </a:xfrm>
          <a:prstGeom prst="rect">
            <a:avLst/>
          </a:prstGeom>
          <a:noFill/>
          <a:ln w="9525">
            <a:noFill/>
            <a:miter lim="800000"/>
            <a:headEnd/>
            <a:tailEnd/>
          </a:ln>
        </p:spPr>
        <p:txBody>
          <a:bodyPr>
            <a:spAutoFit/>
          </a:bodyPr>
          <a:lstStyle/>
          <a:p>
            <a:r>
              <a:rPr lang="en-US" sz="1700" dirty="0"/>
              <a:t>On the inside left of the travel package, please clip the Foreign Travel Justification Memo.  </a:t>
            </a:r>
          </a:p>
          <a:p>
            <a:endParaRPr lang="en-US" sz="1700" dirty="0"/>
          </a:p>
          <a:p>
            <a:r>
              <a:rPr lang="en-US" sz="1700" dirty="0"/>
              <a:t>The memo is from the traveler through their supervisor AND Office Director or Regional Director to the Deputy Assistant </a:t>
            </a:r>
            <a:r>
              <a:rPr lang="en-US" sz="1700" dirty="0" smtClean="0"/>
              <a:t>Administrator. </a:t>
            </a:r>
            <a:endParaRPr lang="en-US" sz="1500" dirty="0"/>
          </a:p>
          <a:p>
            <a:endParaRPr lang="en-US" sz="1500" dirty="0"/>
          </a:p>
          <a:p>
            <a:r>
              <a:rPr lang="en-US" sz="1500" b="1" dirty="0"/>
              <a:t>Key Points:</a:t>
            </a:r>
          </a:p>
          <a:p>
            <a:endParaRPr lang="en-US" sz="1500" b="1" dirty="0"/>
          </a:p>
          <a:p>
            <a:pPr>
              <a:buFontTx/>
              <a:buChar char="•"/>
            </a:pPr>
            <a:r>
              <a:rPr lang="en-US" sz="1200" dirty="0"/>
              <a:t>  Memo must follow NWS Correspondence format.</a:t>
            </a:r>
          </a:p>
          <a:p>
            <a:pPr>
              <a:buFontTx/>
              <a:buChar char="•"/>
            </a:pPr>
            <a:endParaRPr lang="en-US" sz="1200" dirty="0"/>
          </a:p>
          <a:p>
            <a:pPr>
              <a:buFontTx/>
              <a:buChar char="•"/>
            </a:pPr>
            <a:r>
              <a:rPr lang="en-US" sz="1200" dirty="0"/>
              <a:t>  Spell out all acronyms.</a:t>
            </a:r>
          </a:p>
          <a:p>
            <a:pPr>
              <a:buFontTx/>
              <a:buChar char="•"/>
            </a:pPr>
            <a:endParaRPr lang="en-US" sz="1200" dirty="0"/>
          </a:p>
          <a:p>
            <a:pPr>
              <a:buFontTx/>
              <a:buChar char="•"/>
            </a:pPr>
            <a:r>
              <a:rPr lang="en-US" sz="1200" dirty="0"/>
              <a:t>  Ensure travel dates </a:t>
            </a:r>
            <a:r>
              <a:rPr lang="en-US" sz="1200" dirty="0" smtClean="0"/>
              <a:t>are consistent with travel authorization, letter </a:t>
            </a:r>
            <a:r>
              <a:rPr lang="en-US" sz="1200" dirty="0"/>
              <a:t>of invitation and travel itinerary.</a:t>
            </a:r>
          </a:p>
          <a:p>
            <a:pPr>
              <a:buFontTx/>
              <a:buChar char="•"/>
            </a:pPr>
            <a:endParaRPr lang="en-US" sz="1200" dirty="0"/>
          </a:p>
          <a:p>
            <a:pPr>
              <a:buFontTx/>
              <a:buChar char="•"/>
            </a:pPr>
            <a:r>
              <a:rPr lang="en-US" sz="1200" dirty="0"/>
              <a:t> Official record for the file. </a:t>
            </a:r>
          </a:p>
          <a:p>
            <a:pPr>
              <a:buFontTx/>
              <a:buChar char="•"/>
            </a:pPr>
            <a:endParaRPr lang="en-US" sz="1200" dirty="0"/>
          </a:p>
          <a:p>
            <a:pPr>
              <a:buFontTx/>
              <a:buChar char="•"/>
            </a:pPr>
            <a:r>
              <a:rPr lang="en-US" sz="1200" dirty="0"/>
              <a:t> Mistakes on memo are reflection of FMC</a:t>
            </a:r>
            <a:r>
              <a:rPr lang="en-US" sz="1200" dirty="0">
                <a:solidFill>
                  <a:schemeClr val="accent2"/>
                </a:solidFill>
              </a:rPr>
              <a:t>.</a:t>
            </a:r>
          </a:p>
          <a:p>
            <a:pPr>
              <a:buFontTx/>
              <a:buChar char="•"/>
            </a:pPr>
            <a:endParaRPr lang="en-US" sz="1200" dirty="0">
              <a:solidFill>
                <a:schemeClr val="accent2"/>
              </a:solidFill>
            </a:endParaRPr>
          </a:p>
          <a:p>
            <a:endParaRPr lang="en-US" sz="1200" dirty="0">
              <a:solidFill>
                <a:schemeClr val="accent2"/>
              </a:solidFill>
            </a:endParaRPr>
          </a:p>
          <a:p>
            <a:pPr lvl="1">
              <a:buFontTx/>
              <a:buChar char="•"/>
            </a:pPr>
            <a:endParaRPr lang="en-US" sz="1200" dirty="0">
              <a:solidFill>
                <a:schemeClr val="accent2"/>
              </a:solidFill>
            </a:endParaRPr>
          </a:p>
          <a:p>
            <a:endParaRPr lang="en-US" sz="1500" dirty="0"/>
          </a:p>
          <a:p>
            <a:endParaRPr lang="en-US" sz="1500" dirty="0"/>
          </a:p>
          <a:p>
            <a:endParaRPr lang="en-US" sz="1500" dirty="0"/>
          </a:p>
          <a:p>
            <a:endParaRPr lang="en-US" sz="1500" dirty="0"/>
          </a:p>
        </p:txBody>
      </p:sp>
      <p:sp>
        <p:nvSpPr>
          <p:cNvPr id="2" name="Slide Number Placeholder 1"/>
          <p:cNvSpPr>
            <a:spLocks noGrp="1"/>
          </p:cNvSpPr>
          <p:nvPr>
            <p:ph type="sldNum" sz="quarter" idx="12"/>
          </p:nvPr>
        </p:nvSpPr>
        <p:spPr/>
        <p:txBody>
          <a:bodyPr/>
          <a:lstStyle/>
          <a:p>
            <a:fld id="{0CFEC368-1D7A-4F81-ABF6-AE0E36BAF64C}" type="slidenum">
              <a:rPr lang="en-US" smtClean="0"/>
              <a:pPr/>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0643"/>
                                        </p:tgtEl>
                                        <p:attrNameLst>
                                          <p:attrName>style.visibility</p:attrName>
                                        </p:attrNameLst>
                                      </p:cBhvr>
                                      <p:to>
                                        <p:strVal val="visible"/>
                                      </p:to>
                                    </p:set>
                                    <p:animEffect transition="in" filter="blinds(horizontal)">
                                      <p:cBhvr>
                                        <p:cTn id="7" dur="500"/>
                                        <p:tgtEl>
                                          <p:spTgt spid="240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1027"/>
          <p:cNvSpPr>
            <a:spLocks noGrp="1" noChangeArrowheads="1"/>
          </p:cNvSpPr>
          <p:nvPr>
            <p:ph idx="1"/>
          </p:nvPr>
        </p:nvSpPr>
        <p:spPr>
          <a:xfrm>
            <a:off x="1219200" y="1447800"/>
            <a:ext cx="7924800" cy="3886200"/>
          </a:xfrm>
        </p:spPr>
        <p:txBody>
          <a:bodyPr>
            <a:normAutofit/>
          </a:bodyPr>
          <a:lstStyle/>
          <a:p>
            <a:pPr eaLnBrk="1" hangingPunct="1">
              <a:lnSpc>
                <a:spcPct val="80000"/>
              </a:lnSpc>
              <a:buFont typeface="Wingdings" pitchFamily="2" charset="2"/>
              <a:buNone/>
              <a:defRPr/>
            </a:pPr>
            <a:r>
              <a:rPr lang="en-US" dirty="0" smtClean="0">
                <a:solidFill>
                  <a:schemeClr val="tx1"/>
                </a:solidFill>
              </a:rPr>
              <a:t>The FTCs responsibility is to ensure that </a:t>
            </a:r>
            <a:r>
              <a:rPr lang="en-US" u="sng" dirty="0" smtClean="0">
                <a:solidFill>
                  <a:schemeClr val="tx1"/>
                </a:solidFill>
              </a:rPr>
              <a:t>ALL</a:t>
            </a:r>
            <a:r>
              <a:rPr lang="en-US" dirty="0" smtClean="0">
                <a:solidFill>
                  <a:schemeClr val="tx1"/>
                </a:solidFill>
              </a:rPr>
              <a:t> required documents are completed and included in the foreign travel package prior to submission to the DAA and NTO.  In addition, the foreign travel contact will:</a:t>
            </a:r>
          </a:p>
          <a:p>
            <a:pPr eaLnBrk="1" hangingPunct="1">
              <a:lnSpc>
                <a:spcPct val="80000"/>
              </a:lnSpc>
              <a:buFont typeface="Wingdings" pitchFamily="2" charset="2"/>
              <a:buNone/>
              <a:defRPr/>
            </a:pPr>
            <a:endParaRPr lang="en-US" dirty="0" smtClean="0">
              <a:solidFill>
                <a:schemeClr val="tx1"/>
              </a:solidFill>
            </a:endParaRPr>
          </a:p>
          <a:p>
            <a:pPr marL="342900" lvl="1" indent="-342900" eaLnBrk="1" hangingPunct="1">
              <a:lnSpc>
                <a:spcPct val="80000"/>
              </a:lnSpc>
              <a:buFont typeface="Arial" pitchFamily="34" charset="0"/>
              <a:buChar char="•"/>
              <a:defRPr/>
            </a:pPr>
            <a:r>
              <a:rPr lang="en-US" sz="2000" dirty="0" smtClean="0">
                <a:solidFill>
                  <a:schemeClr val="tx1"/>
                </a:solidFill>
              </a:rPr>
              <a:t>serve as a liaison between </a:t>
            </a:r>
            <a:r>
              <a:rPr lang="en-US" dirty="0" smtClean="0">
                <a:solidFill>
                  <a:schemeClr val="tx1"/>
                </a:solidFill>
              </a:rPr>
              <a:t>NWS Line</a:t>
            </a:r>
            <a:r>
              <a:rPr lang="en-US" sz="2000" dirty="0" smtClean="0">
                <a:solidFill>
                  <a:schemeClr val="tx1"/>
                </a:solidFill>
              </a:rPr>
              <a:t> Office and the NTO</a:t>
            </a:r>
          </a:p>
          <a:p>
            <a:pPr marL="342900" lvl="1" indent="-342900" eaLnBrk="1" hangingPunct="1">
              <a:lnSpc>
                <a:spcPct val="80000"/>
              </a:lnSpc>
              <a:buFont typeface="Arial" pitchFamily="34" charset="0"/>
              <a:buChar char="•"/>
              <a:defRPr/>
            </a:pPr>
            <a:r>
              <a:rPr lang="en-US" sz="2000" dirty="0" smtClean="0">
                <a:solidFill>
                  <a:schemeClr val="tx1"/>
                </a:solidFill>
              </a:rPr>
              <a:t>answer basic questions on foreign travel procedures </a:t>
            </a:r>
          </a:p>
          <a:p>
            <a:pPr marL="342900" lvl="1" indent="-342900" eaLnBrk="1" hangingPunct="1">
              <a:lnSpc>
                <a:spcPct val="80000"/>
              </a:lnSpc>
              <a:buFont typeface="Arial" pitchFamily="34" charset="0"/>
              <a:buChar char="•"/>
              <a:defRPr/>
            </a:pPr>
            <a:r>
              <a:rPr lang="en-US" sz="2000" dirty="0" smtClean="0">
                <a:solidFill>
                  <a:schemeClr val="tx1"/>
                </a:solidFill>
              </a:rPr>
              <a:t>advise on lead times for passport and visa applications</a:t>
            </a:r>
          </a:p>
          <a:p>
            <a:pPr marL="342900" lvl="1" indent="-342900" eaLnBrk="1" hangingPunct="1">
              <a:lnSpc>
                <a:spcPct val="80000"/>
              </a:lnSpc>
              <a:buFont typeface="Arial" pitchFamily="34" charset="0"/>
              <a:buChar char="•"/>
              <a:defRPr/>
            </a:pPr>
            <a:r>
              <a:rPr lang="en-US" sz="2000" dirty="0" smtClean="0">
                <a:solidFill>
                  <a:schemeClr val="tx1"/>
                </a:solidFill>
              </a:rPr>
              <a:t>advise on proper forms to use </a:t>
            </a:r>
          </a:p>
          <a:p>
            <a:pPr marL="342900" lvl="1" indent="-342900" eaLnBrk="1" hangingPunct="1">
              <a:lnSpc>
                <a:spcPct val="80000"/>
              </a:lnSpc>
              <a:buFont typeface="Arial" pitchFamily="34" charset="0"/>
              <a:buChar char="•"/>
              <a:defRPr/>
            </a:pPr>
            <a:r>
              <a:rPr lang="en-US" sz="2000" dirty="0" smtClean="0">
                <a:solidFill>
                  <a:schemeClr val="tx1"/>
                </a:solidFill>
              </a:rPr>
              <a:t>check status of passport and visa applications with NTO</a:t>
            </a:r>
          </a:p>
          <a:p>
            <a:pPr marL="342900" lvl="1" indent="-342900" eaLnBrk="1" hangingPunct="1">
              <a:lnSpc>
                <a:spcPct val="80000"/>
              </a:lnSpc>
              <a:buFont typeface="Arial" pitchFamily="34" charset="0"/>
              <a:buChar char="•"/>
              <a:defRPr/>
            </a:pPr>
            <a:r>
              <a:rPr lang="en-US" sz="2000" dirty="0" smtClean="0">
                <a:solidFill>
                  <a:schemeClr val="tx1"/>
                </a:solidFill>
              </a:rPr>
              <a:t>ensure that instructions are included on the </a:t>
            </a:r>
            <a:r>
              <a:rPr lang="en-US" sz="2000" i="1" dirty="0" smtClean="0">
                <a:solidFill>
                  <a:schemeClr val="tx1"/>
                </a:solidFill>
              </a:rPr>
              <a:t>foreign travel checklist on where to return the package.</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217090" name="Rectangle 1026"/>
          <p:cNvSpPr>
            <a:spLocks noGrp="1" noChangeArrowheads="1"/>
          </p:cNvSpPr>
          <p:nvPr>
            <p:ph type="title"/>
          </p:nvPr>
        </p:nvSpPr>
        <p:spPr>
          <a:xfrm>
            <a:off x="1295400" y="76201"/>
            <a:ext cx="7524750" cy="1219199"/>
          </a:xfrm>
        </p:spPr>
        <p:txBody>
          <a:bodyPr>
            <a:normAutofit/>
          </a:bodyPr>
          <a:lstStyle/>
          <a:p>
            <a:pPr algn="ctr" eaLnBrk="1" hangingPunct="1">
              <a:defRPr/>
            </a:pPr>
            <a:r>
              <a:rPr lang="en-US" dirty="0" smtClean="0">
                <a:latin typeface="Arial" pitchFamily="34" charset="0"/>
                <a:cs typeface="Arial" pitchFamily="34" charset="0"/>
              </a:rPr>
              <a:t>What is the role of the NWS Foreign Travel Contact (FTC)?</a:t>
            </a:r>
          </a:p>
        </p:txBody>
      </p:sp>
    </p:spTree>
    <p:extLst>
      <p:ext uri="{BB962C8B-B14F-4D97-AF65-F5344CB8AC3E}">
        <p14:creationId xmlns:p14="http://schemas.microsoft.com/office/powerpoint/2010/main" val="331005042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FEC368-1D7A-4F81-ABF6-AE0E36BAF64C}" type="slidenum">
              <a:rPr lang="en-US" smtClean="0"/>
              <a:pPr/>
              <a:t>40</a:t>
            </a:fld>
            <a:endParaRPr lang="en-US" dirty="0"/>
          </a:p>
        </p:txBody>
      </p:sp>
      <p:sp>
        <p:nvSpPr>
          <p:cNvPr id="45058" name="Rectangle 2"/>
          <p:cNvSpPr>
            <a:spLocks noGrp="1" noChangeArrowheads="1"/>
          </p:cNvSpPr>
          <p:nvPr>
            <p:ph type="title"/>
          </p:nvPr>
        </p:nvSpPr>
        <p:spPr>
          <a:xfrm>
            <a:off x="1908175" y="260350"/>
            <a:ext cx="6911975" cy="723900"/>
          </a:xfrm>
        </p:spPr>
        <p:txBody>
          <a:bodyPr>
            <a:normAutofit/>
          </a:bodyPr>
          <a:lstStyle/>
          <a:p>
            <a:pPr eaLnBrk="1" hangingPunct="1"/>
            <a:r>
              <a:rPr lang="en-US" sz="3200" dirty="0" smtClean="0">
                <a:latin typeface="Arial" pitchFamily="34" charset="0"/>
                <a:cs typeface="Arial" pitchFamily="34" charset="0"/>
              </a:rPr>
              <a:t>Foreign Travel Package</a:t>
            </a:r>
          </a:p>
        </p:txBody>
      </p:sp>
      <p:sp>
        <p:nvSpPr>
          <p:cNvPr id="45059" name="Rectangle 4"/>
          <p:cNvSpPr>
            <a:spLocks noChangeArrowheads="1"/>
          </p:cNvSpPr>
          <p:nvPr/>
        </p:nvSpPr>
        <p:spPr bwMode="auto">
          <a:xfrm>
            <a:off x="1905000" y="914400"/>
            <a:ext cx="6934200" cy="4893647"/>
          </a:xfrm>
          <a:prstGeom prst="rect">
            <a:avLst/>
          </a:prstGeom>
          <a:noFill/>
          <a:ln w="9525">
            <a:noFill/>
            <a:miter lim="800000"/>
            <a:headEnd/>
            <a:tailEnd/>
          </a:ln>
        </p:spPr>
        <p:txBody>
          <a:bodyPr>
            <a:spAutoFit/>
          </a:bodyPr>
          <a:lstStyle/>
          <a:p>
            <a:r>
              <a:rPr lang="en-US" sz="2000" dirty="0"/>
              <a:t>Include the following in the </a:t>
            </a:r>
            <a:r>
              <a:rPr lang="en-US" sz="2000" b="1" i="1" dirty="0"/>
              <a:t>Travel Justification Memo</a:t>
            </a:r>
            <a:r>
              <a:rPr lang="en-US" sz="2000" dirty="0"/>
              <a:t>:</a:t>
            </a:r>
          </a:p>
          <a:p>
            <a:endParaRPr lang="en-US" sz="2000" dirty="0"/>
          </a:p>
          <a:p>
            <a:r>
              <a:rPr lang="en-US" sz="1600" dirty="0"/>
              <a:t>• Name, purpose, dates, and location of meeting; </a:t>
            </a:r>
          </a:p>
          <a:p>
            <a:r>
              <a:rPr lang="en-US" sz="1600" dirty="0"/>
              <a:t>• Indicate whether any annual leave will be taken; </a:t>
            </a:r>
          </a:p>
          <a:p>
            <a:r>
              <a:rPr lang="en-US" sz="1600" dirty="0"/>
              <a:t>• Indicate if there are additional side meetings or </a:t>
            </a:r>
            <a:r>
              <a:rPr lang="en-US" sz="1600" dirty="0" smtClean="0"/>
              <a:t>prep meetings </a:t>
            </a:r>
            <a:endParaRPr lang="en-US" sz="1600" dirty="0"/>
          </a:p>
          <a:p>
            <a:r>
              <a:rPr lang="en-US" sz="1600" dirty="0"/>
              <a:t>       	that are outside the dates of the primary meeting that 	may or may not be reflected in the invitational letter;</a:t>
            </a:r>
          </a:p>
          <a:p>
            <a:r>
              <a:rPr lang="en-US" sz="1600" dirty="0"/>
              <a:t>• Identify other NOAA and NWS personnel who will be attending</a:t>
            </a:r>
          </a:p>
          <a:p>
            <a:r>
              <a:rPr lang="en-US" sz="1600" dirty="0"/>
              <a:t>	the same meeting(s); </a:t>
            </a:r>
          </a:p>
          <a:p>
            <a:r>
              <a:rPr lang="en-US" sz="1600" dirty="0"/>
              <a:t>• List three to four objectives for the meeting, what NOAA/NWS</a:t>
            </a:r>
          </a:p>
          <a:p>
            <a:r>
              <a:rPr lang="en-US" sz="1600" dirty="0"/>
              <a:t>	gains from traveler’s attendance, linkage to bilateral</a:t>
            </a:r>
          </a:p>
          <a:p>
            <a:r>
              <a:rPr lang="en-US" sz="1600" dirty="0"/>
              <a:t>	agreements and/or WMO Programs;</a:t>
            </a:r>
          </a:p>
          <a:p>
            <a:r>
              <a:rPr lang="en-US" sz="1600" dirty="0"/>
              <a:t>• Indicate and provide specific details if NOAA or the traveler will </a:t>
            </a:r>
          </a:p>
          <a:p>
            <a:r>
              <a:rPr lang="en-US" sz="1600" dirty="0"/>
              <a:t>	be reimbursed for any expenses;</a:t>
            </a:r>
          </a:p>
          <a:p>
            <a:pPr>
              <a:buFontTx/>
              <a:buChar char="•"/>
            </a:pPr>
            <a:r>
              <a:rPr lang="en-US" sz="1600" dirty="0"/>
              <a:t> Indicate whether a visa is required and if traveler already </a:t>
            </a:r>
            <a:r>
              <a:rPr lang="en-US" sz="1600" dirty="0" smtClean="0"/>
              <a:t>has an </a:t>
            </a:r>
            <a:r>
              <a:rPr lang="en-US" sz="1600" dirty="0"/>
              <a:t>	official passport</a:t>
            </a:r>
          </a:p>
          <a:p>
            <a:r>
              <a:rPr lang="en-US" sz="1600" dirty="0"/>
              <a:t>• Indicate whether the package is being submitted </a:t>
            </a:r>
            <a:r>
              <a:rPr lang="en-US" sz="1600" dirty="0" smtClean="0"/>
              <a:t>within IA’s </a:t>
            </a:r>
            <a:r>
              <a:rPr lang="en-US" sz="1600" dirty="0"/>
              <a:t>recommended lead times and if prior </a:t>
            </a:r>
            <a:r>
              <a:rPr lang="en-US" sz="1600" dirty="0" smtClean="0"/>
              <a:t>coordination with </a:t>
            </a:r>
            <a:r>
              <a:rPr lang="en-US" sz="1600" dirty="0"/>
              <a:t>IA has occurred. If travel package is being </a:t>
            </a:r>
            <a:r>
              <a:rPr lang="en-US" sz="1600" dirty="0" smtClean="0"/>
              <a:t>submitted late</a:t>
            </a:r>
            <a:r>
              <a:rPr lang="en-US" sz="1600" dirty="0"/>
              <a:t>, </a:t>
            </a:r>
            <a:r>
              <a:rPr lang="en-US" sz="1600" dirty="0" smtClean="0"/>
              <a:t>explain </a:t>
            </a:r>
            <a:r>
              <a:rPr lang="en-US" sz="1600" dirty="0"/>
              <a:t>the </a:t>
            </a:r>
            <a:r>
              <a:rPr lang="en-US" sz="1600" dirty="0" smtClean="0"/>
              <a:t>circumstances why</a:t>
            </a:r>
            <a:r>
              <a:rPr lang="en-US" sz="1600" dirty="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685800" y="152400"/>
            <a:ext cx="2127250" cy="641350"/>
          </a:xfrm>
          <a:prstGeom prst="rect">
            <a:avLst/>
          </a:prstGeom>
          <a:noFill/>
          <a:ln w="9525">
            <a:noFill/>
            <a:miter lim="800000"/>
            <a:headEnd/>
            <a:tailEnd/>
          </a:ln>
        </p:spPr>
        <p:txBody>
          <a:bodyPr wrap="none">
            <a:spAutoFit/>
          </a:bodyPr>
          <a:lstStyle/>
          <a:p>
            <a:pPr algn="ctr"/>
            <a:r>
              <a:rPr lang="en-US" b="1" u="sng">
                <a:solidFill>
                  <a:schemeClr val="accent2"/>
                </a:solidFill>
              </a:rPr>
              <a:t>Inside Right</a:t>
            </a:r>
            <a:br>
              <a:rPr lang="en-US" b="1" u="sng">
                <a:solidFill>
                  <a:schemeClr val="accent2"/>
                </a:solidFill>
              </a:rPr>
            </a:br>
            <a:r>
              <a:rPr lang="en-US" b="1" u="sng">
                <a:solidFill>
                  <a:schemeClr val="accent2"/>
                </a:solidFill>
              </a:rPr>
              <a:t>of Travel Package</a:t>
            </a:r>
          </a:p>
        </p:txBody>
      </p:sp>
      <p:sp>
        <p:nvSpPr>
          <p:cNvPr id="47106" name="Rectangle 3"/>
          <p:cNvSpPr>
            <a:spLocks noChangeArrowheads="1"/>
          </p:cNvSpPr>
          <p:nvPr/>
        </p:nvSpPr>
        <p:spPr bwMode="auto">
          <a:xfrm>
            <a:off x="152400" y="990600"/>
            <a:ext cx="3429000" cy="5449888"/>
          </a:xfrm>
          <a:prstGeom prst="rect">
            <a:avLst/>
          </a:prstGeom>
          <a:noFill/>
          <a:ln w="9525">
            <a:noFill/>
            <a:miter lim="800000"/>
            <a:headEnd/>
            <a:tailEnd/>
          </a:ln>
        </p:spPr>
        <p:txBody>
          <a:bodyPr>
            <a:spAutoFit/>
          </a:bodyPr>
          <a:lstStyle/>
          <a:p>
            <a:r>
              <a:rPr lang="en-US" sz="1300" dirty="0"/>
              <a:t>On the inside right of the travel package, please clip:</a:t>
            </a:r>
          </a:p>
          <a:p>
            <a:endParaRPr lang="en-US" sz="1300" dirty="0"/>
          </a:p>
          <a:p>
            <a:pPr>
              <a:buFontTx/>
              <a:buChar char="•"/>
            </a:pPr>
            <a:r>
              <a:rPr lang="en-US" sz="1300" dirty="0"/>
              <a:t>  The travel authorization;</a:t>
            </a:r>
          </a:p>
          <a:p>
            <a:endParaRPr lang="en-US" sz="1300" dirty="0"/>
          </a:p>
          <a:p>
            <a:pPr>
              <a:buFontTx/>
              <a:buChar char="•"/>
            </a:pPr>
            <a:r>
              <a:rPr lang="en-US" sz="1300" dirty="0"/>
              <a:t>  An invitation letter ** from the foreign entity which shows the meeting dates and details any travel costs (air fare, ground transportation. lodging and/or meals) that may be reimbursed to either the traveler, NOAA/NWS or to the vendor.  If the foreign entity will be reimbursing travel expenses, please add this information to the justification memo and in the “Remarks” section of the travel authorization.</a:t>
            </a:r>
          </a:p>
          <a:p>
            <a:pPr>
              <a:buFontTx/>
              <a:buChar char="•"/>
            </a:pPr>
            <a:endParaRPr lang="en-US" sz="1300" dirty="0"/>
          </a:p>
          <a:p>
            <a:pPr>
              <a:buFontTx/>
              <a:buChar char="•"/>
            </a:pPr>
            <a:r>
              <a:rPr lang="en-US" sz="1300" dirty="0"/>
              <a:t>  Depending on when reimbursement will take place, it might be necessary to zero out some of the cost on the authorization prior to the traveler’s departure. </a:t>
            </a:r>
          </a:p>
          <a:p>
            <a:endParaRPr lang="en-US" sz="1300" dirty="0"/>
          </a:p>
          <a:p>
            <a:pPr>
              <a:buFontTx/>
              <a:buChar char="•"/>
            </a:pPr>
            <a:r>
              <a:rPr lang="en-US" sz="1300" dirty="0"/>
              <a:t>  Travel Itinerary from </a:t>
            </a:r>
            <a:r>
              <a:rPr lang="en-US" sz="1300" dirty="0" err="1" smtClean="0"/>
              <a:t>CWTSato</a:t>
            </a:r>
            <a:r>
              <a:rPr lang="en-US" sz="1300" dirty="0" smtClean="0"/>
              <a:t> </a:t>
            </a:r>
            <a:r>
              <a:rPr lang="en-US" sz="1300" dirty="0"/>
              <a:t>or each region’s Travel Management Center (TMC).</a:t>
            </a:r>
          </a:p>
          <a:p>
            <a:endParaRPr lang="en-US" sz="1300" dirty="0"/>
          </a:p>
          <a:p>
            <a:r>
              <a:rPr lang="en-US" sz="1300" dirty="0"/>
              <a:t>**  For operations maintenance travel and NWS initiated foreign travel (i.e. CHAT Tour) an invite letter is not necessary.</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
            <a:ext cx="3771077"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CFEC368-1D7A-4F81-ABF6-AE0E36BAF64C}" type="slidenum">
              <a:rPr lang="en-US" smtClean="0"/>
              <a:pPr/>
              <a:t>41</a:t>
            </a:fld>
            <a:endParaRPr lang="en-US" dirty="0"/>
          </a:p>
        </p:txBody>
      </p:sp>
      <p:pic>
        <p:nvPicPr>
          <p:cNvPr id="242694" name="Picture 6" descr="2"/>
          <p:cNvPicPr>
            <a:picLocks noChangeAspect="1" noChangeArrowheads="1"/>
          </p:cNvPicPr>
          <p:nvPr/>
        </p:nvPicPr>
        <p:blipFill>
          <a:blip r:embed="rId4"/>
          <a:srcRect/>
          <a:stretch>
            <a:fillRect/>
          </a:stretch>
        </p:blipFill>
        <p:spPr bwMode="auto">
          <a:xfrm>
            <a:off x="4724400" y="609600"/>
            <a:ext cx="3581400" cy="4313238"/>
          </a:xfrm>
          <a:prstGeom prst="rect">
            <a:avLst/>
          </a:prstGeom>
          <a:noFill/>
          <a:ln w="9525">
            <a:noFill/>
            <a:miter lim="800000"/>
            <a:headEnd/>
            <a:tailEnd/>
          </a:ln>
        </p:spPr>
      </p:pic>
      <p:pic>
        <p:nvPicPr>
          <p:cNvPr id="242695" name="Picture 7" descr="travel"/>
          <p:cNvPicPr>
            <a:picLocks noChangeAspect="1" noChangeArrowheads="1"/>
          </p:cNvPicPr>
          <p:nvPr/>
        </p:nvPicPr>
        <p:blipFill>
          <a:blip r:embed="rId5"/>
          <a:srcRect/>
          <a:stretch>
            <a:fillRect/>
          </a:stretch>
        </p:blipFill>
        <p:spPr bwMode="auto">
          <a:xfrm>
            <a:off x="5181600" y="1315244"/>
            <a:ext cx="3848923"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500"/>
                                  </p:stCondLst>
                                  <p:childTnLst>
                                    <p:set>
                                      <p:cBhvr>
                                        <p:cTn id="6" dur="1" fill="hold">
                                          <p:stCondLst>
                                            <p:cond delay="0"/>
                                          </p:stCondLst>
                                        </p:cTn>
                                        <p:tgtEl>
                                          <p:spTgt spid="242694"/>
                                        </p:tgtEl>
                                        <p:attrNameLst>
                                          <p:attrName>style.visibility</p:attrName>
                                        </p:attrNameLst>
                                      </p:cBhvr>
                                      <p:to>
                                        <p:strVal val="visible"/>
                                      </p:to>
                                    </p:set>
                                    <p:animEffect transition="in" filter="checkerboard(across)">
                                      <p:cBhvr>
                                        <p:cTn id="7" dur="1000"/>
                                        <p:tgtEl>
                                          <p:spTgt spid="242694"/>
                                        </p:tgtEl>
                                      </p:cBhvr>
                                    </p:animEffect>
                                  </p:childTnLst>
                                </p:cTn>
                              </p:par>
                            </p:childTnLst>
                          </p:cTn>
                        </p:par>
                        <p:par>
                          <p:cTn id="8" fill="hold">
                            <p:stCondLst>
                              <p:cond delay="1500"/>
                            </p:stCondLst>
                            <p:childTnLst>
                              <p:par>
                                <p:cTn id="9" presetID="5" presetClass="entr" presetSubtype="10" fill="hold" nodeType="afterEffect">
                                  <p:stCondLst>
                                    <p:cond delay="500"/>
                                  </p:stCondLst>
                                  <p:childTnLst>
                                    <p:set>
                                      <p:cBhvr>
                                        <p:cTn id="10" dur="1" fill="hold">
                                          <p:stCondLst>
                                            <p:cond delay="0"/>
                                          </p:stCondLst>
                                        </p:cTn>
                                        <p:tgtEl>
                                          <p:spTgt spid="242695"/>
                                        </p:tgtEl>
                                        <p:attrNameLst>
                                          <p:attrName>style.visibility</p:attrName>
                                        </p:attrNameLst>
                                      </p:cBhvr>
                                      <p:to>
                                        <p:strVal val="visible"/>
                                      </p:to>
                                    </p:set>
                                    <p:animEffect transition="in" filter="checkerboard(across)">
                                      <p:cBhvr>
                                        <p:cTn id="11" dur="1000"/>
                                        <p:tgtEl>
                                          <p:spTgt spid="242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3581400" y="152400"/>
            <a:ext cx="5410200" cy="6553200"/>
          </a:xfrm>
          <a:prstGeom prst="rect">
            <a:avLst/>
          </a:prstGeom>
          <a:solidFill>
            <a:srgbClr val="3366FF"/>
          </a:solidFill>
          <a:ln w="9525">
            <a:solidFill>
              <a:schemeClr val="tx1"/>
            </a:solidFill>
            <a:miter lim="800000"/>
            <a:headEnd/>
            <a:tailEnd/>
          </a:ln>
        </p:spPr>
        <p:txBody>
          <a:bodyPr wrap="none" anchor="ctr"/>
          <a:lstStyle/>
          <a:p>
            <a:endParaRPr lang="en-US"/>
          </a:p>
        </p:txBody>
      </p:sp>
      <p:pic>
        <p:nvPicPr>
          <p:cNvPr id="49154" name="Picture 3" descr="5"/>
          <p:cNvPicPr>
            <a:picLocks noChangeAspect="1" noChangeArrowheads="1"/>
          </p:cNvPicPr>
          <p:nvPr/>
        </p:nvPicPr>
        <p:blipFill>
          <a:blip r:embed="rId3"/>
          <a:srcRect/>
          <a:stretch>
            <a:fillRect/>
          </a:stretch>
        </p:blipFill>
        <p:spPr bwMode="auto">
          <a:xfrm>
            <a:off x="3657600" y="152400"/>
            <a:ext cx="2792413" cy="3490913"/>
          </a:xfrm>
          <a:prstGeom prst="rect">
            <a:avLst/>
          </a:prstGeom>
          <a:noFill/>
          <a:ln w="9525">
            <a:noFill/>
            <a:miter lim="800000"/>
            <a:headEnd/>
            <a:tailEnd/>
          </a:ln>
        </p:spPr>
      </p:pic>
      <p:pic>
        <p:nvPicPr>
          <p:cNvPr id="49155" name="Picture 4" descr="4"/>
          <p:cNvPicPr>
            <a:picLocks noChangeAspect="1" noChangeArrowheads="1"/>
          </p:cNvPicPr>
          <p:nvPr/>
        </p:nvPicPr>
        <p:blipFill>
          <a:blip r:embed="rId4"/>
          <a:srcRect/>
          <a:stretch>
            <a:fillRect/>
          </a:stretch>
        </p:blipFill>
        <p:spPr bwMode="auto">
          <a:xfrm>
            <a:off x="4038600" y="838200"/>
            <a:ext cx="2487613" cy="3109913"/>
          </a:xfrm>
          <a:prstGeom prst="rect">
            <a:avLst/>
          </a:prstGeom>
          <a:noFill/>
          <a:ln w="9525">
            <a:noFill/>
            <a:miter lim="800000"/>
            <a:headEnd/>
            <a:tailEnd/>
          </a:ln>
        </p:spPr>
      </p:pic>
      <p:pic>
        <p:nvPicPr>
          <p:cNvPr id="49156" name="Picture 5" descr="3"/>
          <p:cNvPicPr>
            <a:picLocks noChangeAspect="1" noChangeArrowheads="1"/>
          </p:cNvPicPr>
          <p:nvPr/>
        </p:nvPicPr>
        <p:blipFill>
          <a:blip r:embed="rId5"/>
          <a:srcRect/>
          <a:stretch>
            <a:fillRect/>
          </a:stretch>
        </p:blipFill>
        <p:spPr bwMode="auto">
          <a:xfrm>
            <a:off x="4648200" y="1600200"/>
            <a:ext cx="2414588" cy="3017838"/>
          </a:xfrm>
          <a:prstGeom prst="rect">
            <a:avLst/>
          </a:prstGeom>
          <a:noFill/>
          <a:ln w="9525">
            <a:noFill/>
            <a:miter lim="800000"/>
            <a:headEnd/>
            <a:tailEnd/>
          </a:ln>
        </p:spPr>
      </p:pic>
      <p:sp>
        <p:nvSpPr>
          <p:cNvPr id="49157" name="Rectangle 6"/>
          <p:cNvSpPr>
            <a:spLocks noChangeArrowheads="1"/>
          </p:cNvSpPr>
          <p:nvPr/>
        </p:nvSpPr>
        <p:spPr bwMode="auto">
          <a:xfrm>
            <a:off x="749300" y="304800"/>
            <a:ext cx="1847850" cy="915988"/>
          </a:xfrm>
          <a:prstGeom prst="rect">
            <a:avLst/>
          </a:prstGeom>
          <a:noFill/>
          <a:ln w="9525">
            <a:noFill/>
            <a:miter lim="800000"/>
            <a:headEnd/>
            <a:tailEnd/>
          </a:ln>
        </p:spPr>
        <p:txBody>
          <a:bodyPr wrap="none">
            <a:spAutoFit/>
          </a:bodyPr>
          <a:lstStyle/>
          <a:p>
            <a:pPr algn="ctr"/>
            <a:r>
              <a:rPr lang="en-US" b="1" u="sng">
                <a:solidFill>
                  <a:schemeClr val="accent2"/>
                </a:solidFill>
              </a:rPr>
              <a:t>Inside </a:t>
            </a:r>
            <a:br>
              <a:rPr lang="en-US" b="1" u="sng">
                <a:solidFill>
                  <a:schemeClr val="accent2"/>
                </a:solidFill>
              </a:rPr>
            </a:br>
            <a:r>
              <a:rPr lang="en-US" b="1" u="sng">
                <a:solidFill>
                  <a:schemeClr val="accent2"/>
                </a:solidFill>
              </a:rPr>
              <a:t>Travel Package</a:t>
            </a:r>
            <a:br>
              <a:rPr lang="en-US" b="1" u="sng">
                <a:solidFill>
                  <a:schemeClr val="accent2"/>
                </a:solidFill>
              </a:rPr>
            </a:br>
            <a:endParaRPr lang="en-US" b="1" u="sng">
              <a:solidFill>
                <a:schemeClr val="accent2"/>
              </a:solidFill>
            </a:endParaRPr>
          </a:p>
        </p:txBody>
      </p:sp>
      <p:sp>
        <p:nvSpPr>
          <p:cNvPr id="49158" name="Rectangle 7"/>
          <p:cNvSpPr>
            <a:spLocks noChangeArrowheads="1"/>
          </p:cNvSpPr>
          <p:nvPr/>
        </p:nvSpPr>
        <p:spPr bwMode="auto">
          <a:xfrm>
            <a:off x="152400" y="990600"/>
            <a:ext cx="3429000" cy="5693866"/>
          </a:xfrm>
          <a:prstGeom prst="rect">
            <a:avLst/>
          </a:prstGeom>
          <a:noFill/>
          <a:ln w="9525">
            <a:noFill/>
            <a:miter lim="800000"/>
            <a:headEnd/>
            <a:tailEnd/>
          </a:ln>
        </p:spPr>
        <p:txBody>
          <a:bodyPr>
            <a:spAutoFit/>
          </a:bodyPr>
          <a:lstStyle/>
          <a:p>
            <a:r>
              <a:rPr lang="en-US" sz="1300" dirty="0"/>
              <a:t>Inside the package, place: </a:t>
            </a:r>
          </a:p>
          <a:p>
            <a:endParaRPr lang="en-US" sz="1300" dirty="0"/>
          </a:p>
          <a:p>
            <a:pPr>
              <a:buFontTx/>
              <a:buChar char="•"/>
            </a:pPr>
            <a:r>
              <a:rPr lang="en-US" sz="1300" dirty="0"/>
              <a:t> A duplicate copy of the travel authorization;</a:t>
            </a:r>
          </a:p>
          <a:p>
            <a:pPr>
              <a:buFontTx/>
              <a:buChar char="•"/>
            </a:pPr>
            <a:endParaRPr lang="en-US" sz="1300" dirty="0"/>
          </a:p>
          <a:p>
            <a:pPr>
              <a:buFontTx/>
              <a:buChar char="•"/>
            </a:pPr>
            <a:r>
              <a:rPr lang="en-US" sz="1300" dirty="0"/>
              <a:t> A copy of the submitted </a:t>
            </a:r>
            <a:r>
              <a:rPr lang="en-US" sz="1300" dirty="0" err="1"/>
              <a:t>eCountry</a:t>
            </a:r>
            <a:r>
              <a:rPr lang="en-US" sz="1300" dirty="0"/>
              <a:t> Clearance request completed by either the Traveler or the Travel Preparer;</a:t>
            </a:r>
          </a:p>
          <a:p>
            <a:pPr>
              <a:buFontTx/>
              <a:buChar char="•"/>
            </a:pPr>
            <a:endParaRPr lang="en-US" sz="1300" dirty="0"/>
          </a:p>
          <a:p>
            <a:pPr>
              <a:buFontTx/>
              <a:buChar char="•"/>
            </a:pPr>
            <a:r>
              <a:rPr lang="en-US" sz="1300" dirty="0"/>
              <a:t> A copy of the traveler’s DOC </a:t>
            </a:r>
            <a:r>
              <a:rPr lang="en-US" sz="1300" dirty="0" smtClean="0"/>
              <a:t>Foreign  </a:t>
            </a:r>
            <a:r>
              <a:rPr lang="en-US" sz="1300" dirty="0"/>
              <a:t>Travel Brief completion certificate</a:t>
            </a:r>
            <a:r>
              <a:rPr lang="en-US" sz="1300" dirty="0" smtClean="0"/>
              <a:t>.</a:t>
            </a:r>
          </a:p>
          <a:p>
            <a:pPr>
              <a:buFontTx/>
              <a:buChar char="•"/>
            </a:pPr>
            <a:endParaRPr lang="en-US" sz="1300" dirty="0"/>
          </a:p>
          <a:p>
            <a:pPr>
              <a:buFontTx/>
              <a:buChar char="•"/>
            </a:pPr>
            <a:r>
              <a:rPr lang="en-US" sz="1300" dirty="0" smtClean="0"/>
              <a:t> Foreign </a:t>
            </a:r>
            <a:r>
              <a:rPr lang="en-US" sz="1300" dirty="0"/>
              <a:t>Travel Checklist (NTR </a:t>
            </a:r>
            <a:r>
              <a:rPr lang="en-US" sz="1300" dirty="0" smtClean="0"/>
              <a:t>306-3.2)</a:t>
            </a:r>
            <a:endParaRPr lang="en-US" sz="1300" dirty="0"/>
          </a:p>
          <a:p>
            <a:pPr>
              <a:buFontTx/>
              <a:buChar char="•"/>
            </a:pPr>
            <a:endParaRPr lang="en-US" sz="1300" dirty="0"/>
          </a:p>
          <a:p>
            <a:r>
              <a:rPr lang="en-US" sz="1300" dirty="0"/>
              <a:t>and if required:</a:t>
            </a:r>
          </a:p>
          <a:p>
            <a:endParaRPr lang="en-US" sz="1300" dirty="0"/>
          </a:p>
          <a:p>
            <a:pPr>
              <a:buFontTx/>
              <a:buChar char="•"/>
            </a:pPr>
            <a:r>
              <a:rPr lang="en-US" sz="1300" dirty="0" smtClean="0"/>
              <a:t> </a:t>
            </a:r>
            <a:r>
              <a:rPr lang="en-US" sz="1300" dirty="0"/>
              <a:t>Visa application with photos</a:t>
            </a:r>
          </a:p>
          <a:p>
            <a:pPr>
              <a:buFontTx/>
              <a:buChar char="•"/>
            </a:pPr>
            <a:endParaRPr lang="en-US" sz="1300" dirty="0"/>
          </a:p>
          <a:p>
            <a:pPr>
              <a:buFontTx/>
              <a:buChar char="•"/>
            </a:pPr>
            <a:r>
              <a:rPr lang="en-US" sz="1300" dirty="0"/>
              <a:t> Passport Application</a:t>
            </a:r>
          </a:p>
          <a:p>
            <a:pPr>
              <a:buFontTx/>
              <a:buChar char="•"/>
            </a:pPr>
            <a:endParaRPr lang="en-US" sz="1300" dirty="0"/>
          </a:p>
          <a:p>
            <a:pPr>
              <a:buFontTx/>
              <a:buChar char="•"/>
            </a:pPr>
            <a:r>
              <a:rPr lang="en-US" sz="1300" dirty="0"/>
              <a:t> Fly America Act Justification Statement</a:t>
            </a:r>
          </a:p>
          <a:p>
            <a:pPr>
              <a:buFontTx/>
              <a:buChar char="•"/>
            </a:pPr>
            <a:endParaRPr lang="en-US" sz="1300" dirty="0"/>
          </a:p>
          <a:p>
            <a:r>
              <a:rPr lang="en-US" sz="1300" dirty="0"/>
              <a:t>These items should be </a:t>
            </a:r>
            <a:r>
              <a:rPr lang="en-US" sz="1300" b="1" i="1" dirty="0"/>
              <a:t>clipped</a:t>
            </a:r>
            <a:r>
              <a:rPr lang="en-US" sz="1300" dirty="0"/>
              <a:t> together for easy removal and processing by IA staff </a:t>
            </a:r>
            <a:r>
              <a:rPr lang="en-US" sz="1300" dirty="0" smtClean="0"/>
              <a:t>allowing </a:t>
            </a:r>
            <a:r>
              <a:rPr lang="en-US" sz="1300" dirty="0"/>
              <a:t>for a simple review of the </a:t>
            </a:r>
            <a:r>
              <a:rPr lang="en-US" sz="1300" dirty="0" smtClean="0"/>
              <a:t>package </a:t>
            </a:r>
            <a:r>
              <a:rPr lang="en-US" sz="1300" dirty="0"/>
              <a:t>before forwarding </a:t>
            </a:r>
            <a:r>
              <a:rPr lang="en-US" sz="1300" dirty="0" smtClean="0"/>
              <a:t>to </a:t>
            </a:r>
            <a:r>
              <a:rPr lang="en-US" sz="1300" dirty="0"/>
              <a:t>the Deputy Assistant Administrator for approval.  </a:t>
            </a:r>
          </a:p>
        </p:txBody>
      </p:sp>
      <p:pic>
        <p:nvPicPr>
          <p:cNvPr id="49159" name="Picture 8" descr="2_new36F"/>
          <p:cNvPicPr>
            <a:picLocks noChangeAspect="1" noChangeArrowheads="1"/>
          </p:cNvPicPr>
          <p:nvPr/>
        </p:nvPicPr>
        <p:blipFill>
          <a:blip r:embed="rId6"/>
          <a:srcRect/>
          <a:stretch>
            <a:fillRect/>
          </a:stretch>
        </p:blipFill>
        <p:spPr bwMode="auto">
          <a:xfrm>
            <a:off x="5181600" y="2057400"/>
            <a:ext cx="2378075" cy="2971800"/>
          </a:xfrm>
          <a:prstGeom prst="rect">
            <a:avLst/>
          </a:prstGeom>
          <a:noFill/>
          <a:ln w="9525">
            <a:noFill/>
            <a:miter lim="800000"/>
            <a:headEnd/>
            <a:tailEnd/>
          </a:ln>
        </p:spPr>
      </p:pic>
      <p:pic>
        <p:nvPicPr>
          <p:cNvPr id="49160" name="Picture 9" descr="1"/>
          <p:cNvPicPr>
            <a:picLocks noChangeAspect="1" noChangeArrowheads="1"/>
          </p:cNvPicPr>
          <p:nvPr/>
        </p:nvPicPr>
        <p:blipFill>
          <a:blip r:embed="rId7"/>
          <a:srcRect/>
          <a:stretch>
            <a:fillRect/>
          </a:stretch>
        </p:blipFill>
        <p:spPr bwMode="auto">
          <a:xfrm>
            <a:off x="5867400" y="2895600"/>
            <a:ext cx="2365375" cy="2957513"/>
          </a:xfrm>
          <a:prstGeom prst="rect">
            <a:avLst/>
          </a:prstGeom>
          <a:noFill/>
          <a:ln w="9525">
            <a:noFill/>
            <a:miter lim="800000"/>
            <a:headEnd/>
            <a:tailEnd/>
          </a:ln>
        </p:spPr>
      </p:pic>
      <p:pic>
        <p:nvPicPr>
          <p:cNvPr id="49161" name="Picture 10" descr="travel"/>
          <p:cNvPicPr>
            <a:picLocks noChangeAspect="1" noChangeArrowheads="1"/>
          </p:cNvPicPr>
          <p:nvPr/>
        </p:nvPicPr>
        <p:blipFill>
          <a:blip r:embed="rId8"/>
          <a:srcRect/>
          <a:stretch>
            <a:fillRect/>
          </a:stretch>
        </p:blipFill>
        <p:spPr bwMode="auto">
          <a:xfrm>
            <a:off x="6477000" y="3505200"/>
            <a:ext cx="2438400" cy="3048000"/>
          </a:xfrm>
          <a:prstGeom prst="rect">
            <a:avLst/>
          </a:prstGeom>
          <a:noFill/>
          <a:ln w="9525">
            <a:noFill/>
            <a:miter lim="800000"/>
            <a:headEnd/>
            <a:tailEnd/>
          </a:ln>
        </p:spPr>
      </p:pic>
      <p:sp>
        <p:nvSpPr>
          <p:cNvPr id="49162" name="Rectangle 11"/>
          <p:cNvSpPr>
            <a:spLocks noChangeArrowheads="1"/>
          </p:cNvSpPr>
          <p:nvPr/>
        </p:nvSpPr>
        <p:spPr bwMode="auto">
          <a:xfrm>
            <a:off x="4800600" y="3962400"/>
            <a:ext cx="381000" cy="304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9163" name="Rectangle 12"/>
          <p:cNvSpPr>
            <a:spLocks noChangeArrowheads="1"/>
          </p:cNvSpPr>
          <p:nvPr/>
        </p:nvSpPr>
        <p:spPr bwMode="auto">
          <a:xfrm>
            <a:off x="5029200" y="2057400"/>
            <a:ext cx="152400" cy="685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9164" name="Rectangle 13"/>
          <p:cNvSpPr>
            <a:spLocks noChangeArrowheads="1"/>
          </p:cNvSpPr>
          <p:nvPr/>
        </p:nvSpPr>
        <p:spPr bwMode="auto">
          <a:xfrm>
            <a:off x="4876800" y="2667000"/>
            <a:ext cx="228600" cy="762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0CFEC368-1D7A-4F81-ABF6-AE0E36BAF64C}"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905000" y="2209800"/>
            <a:ext cx="6915151" cy="3429000"/>
          </a:xfrm>
        </p:spPr>
        <p:txBody>
          <a:bodyPr/>
          <a:lstStyle/>
          <a:p>
            <a:pPr marL="342900" indent="-342900" eaLnBrk="1" hangingPunct="1">
              <a:buFont typeface="Arial" pitchFamily="34" charset="0"/>
              <a:buChar char="•"/>
            </a:pPr>
            <a:r>
              <a:rPr lang="en-US" dirty="0" smtClean="0">
                <a:solidFill>
                  <a:schemeClr val="tx1"/>
                </a:solidFill>
              </a:rPr>
              <a:t>If the foreign entity is paying for any travel costs upfront, </a:t>
            </a:r>
            <a:r>
              <a:rPr lang="en-US" b="1" i="1" dirty="0" smtClean="0">
                <a:solidFill>
                  <a:schemeClr val="tx1"/>
                </a:solidFill>
              </a:rPr>
              <a:t>zero out the specific costs</a:t>
            </a:r>
            <a:r>
              <a:rPr lang="en-US" i="1" dirty="0" smtClean="0">
                <a:solidFill>
                  <a:schemeClr val="tx1"/>
                </a:solidFill>
              </a:rPr>
              <a:t> </a:t>
            </a:r>
            <a:r>
              <a:rPr lang="en-US" dirty="0" smtClean="0">
                <a:solidFill>
                  <a:schemeClr val="tx1"/>
                </a:solidFill>
              </a:rPr>
              <a:t>they are paying for on the travel authorization prior to approval and note in remarks section.</a:t>
            </a:r>
          </a:p>
          <a:p>
            <a:pPr marL="342900" indent="-342900" eaLnBrk="1" hangingPunct="1">
              <a:buFont typeface="Arial" pitchFamily="34" charset="0"/>
              <a:buChar char="•"/>
            </a:pPr>
            <a:r>
              <a:rPr lang="en-US" dirty="0" smtClean="0">
                <a:solidFill>
                  <a:schemeClr val="tx1"/>
                </a:solidFill>
              </a:rPr>
              <a:t>If the foreign entity </a:t>
            </a:r>
            <a:r>
              <a:rPr lang="en-US" b="1" i="1" dirty="0" smtClean="0">
                <a:solidFill>
                  <a:schemeClr val="tx1"/>
                </a:solidFill>
              </a:rPr>
              <a:t>will</a:t>
            </a:r>
            <a:r>
              <a:rPr lang="en-US" dirty="0" smtClean="0">
                <a:solidFill>
                  <a:schemeClr val="tx1"/>
                </a:solidFill>
              </a:rPr>
              <a:t> reimburse NOAA/NWS after travel is completed, </a:t>
            </a:r>
            <a:r>
              <a:rPr lang="en-US" b="1" i="1" dirty="0" smtClean="0">
                <a:solidFill>
                  <a:schemeClr val="tx1"/>
                </a:solidFill>
              </a:rPr>
              <a:t>leave the costs</a:t>
            </a:r>
            <a:r>
              <a:rPr lang="en-US" i="1" dirty="0" smtClean="0">
                <a:solidFill>
                  <a:schemeClr val="tx1"/>
                </a:solidFill>
              </a:rPr>
              <a:t> </a:t>
            </a:r>
            <a:r>
              <a:rPr lang="en-US" dirty="0" smtClean="0">
                <a:solidFill>
                  <a:schemeClr val="tx1"/>
                </a:solidFill>
              </a:rPr>
              <a:t>so that the traveler can be reimbursed via a voucher upon return.  </a:t>
            </a:r>
          </a:p>
          <a:p>
            <a:pPr marL="342900" indent="-342900" eaLnBrk="1" hangingPunct="1">
              <a:buFont typeface="Arial" pitchFamily="34" charset="0"/>
              <a:buChar char="•"/>
            </a:pPr>
            <a:r>
              <a:rPr lang="en-US" dirty="0" smtClean="0">
                <a:solidFill>
                  <a:schemeClr val="tx1"/>
                </a:solidFill>
              </a:rPr>
              <a:t>Be sure to complete a CD-210 and submit with the voucher to your servicing finance office.  </a:t>
            </a:r>
          </a:p>
          <a:p>
            <a:pPr eaLnBrk="1" hangingPunct="1"/>
            <a:endParaRPr lang="en-US" sz="2400"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43</a:t>
            </a:fld>
            <a:endParaRPr lang="en-US" dirty="0"/>
          </a:p>
        </p:txBody>
      </p:sp>
      <p:sp>
        <p:nvSpPr>
          <p:cNvPr id="51202" name="Rectangle 2"/>
          <p:cNvSpPr>
            <a:spLocks noGrp="1" noChangeArrowheads="1"/>
          </p:cNvSpPr>
          <p:nvPr>
            <p:ph type="title"/>
          </p:nvPr>
        </p:nvSpPr>
        <p:spPr>
          <a:xfrm>
            <a:off x="1905000" y="152400"/>
            <a:ext cx="7067550" cy="1371600"/>
          </a:xfrm>
        </p:spPr>
        <p:txBody>
          <a:bodyPr/>
          <a:lstStyle/>
          <a:p>
            <a:pPr eaLnBrk="1" hangingPunct="1"/>
            <a:r>
              <a:rPr lang="en-US" sz="3200" dirty="0" smtClean="0">
                <a:latin typeface="Arial" pitchFamily="34" charset="0"/>
                <a:cs typeface="Arial" pitchFamily="34" charset="0"/>
              </a:rPr>
              <a:t>Wait!  What do you mean I need to zero out per diem and/or lodging??</a:t>
            </a:r>
          </a:p>
        </p:txBody>
      </p:sp>
      <p:pic>
        <p:nvPicPr>
          <p:cNvPr id="264196" name="Picture 4" descr="MCj04344030000[1]"/>
          <p:cNvPicPr>
            <a:picLocks noChangeAspect="1" noChangeArrowheads="1"/>
          </p:cNvPicPr>
          <p:nvPr/>
        </p:nvPicPr>
        <p:blipFill>
          <a:blip r:embed="rId4"/>
          <a:srcRect/>
          <a:stretch>
            <a:fillRect/>
          </a:stretch>
        </p:blipFill>
        <p:spPr bwMode="auto">
          <a:xfrm>
            <a:off x="228600" y="228600"/>
            <a:ext cx="1362075" cy="1908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4196"/>
                                        </p:tgtEl>
                                        <p:attrNameLst>
                                          <p:attrName>style.visibility</p:attrName>
                                        </p:attrNameLst>
                                      </p:cBhvr>
                                      <p:to>
                                        <p:strVal val="visible"/>
                                      </p:to>
                                    </p:set>
                                    <p:anim calcmode="lin" valueType="num">
                                      <p:cBhvr additive="base">
                                        <p:cTn id="7" dur="500" fill="hold"/>
                                        <p:tgtEl>
                                          <p:spTgt spid="264196"/>
                                        </p:tgtEl>
                                        <p:attrNameLst>
                                          <p:attrName>ppt_x</p:attrName>
                                        </p:attrNameLst>
                                      </p:cBhvr>
                                      <p:tavLst>
                                        <p:tav tm="0">
                                          <p:val>
                                            <p:strVal val="#ppt_x"/>
                                          </p:val>
                                        </p:tav>
                                        <p:tav tm="100000">
                                          <p:val>
                                            <p:strVal val="#ppt_x"/>
                                          </p:val>
                                        </p:tav>
                                      </p:tavLst>
                                    </p:anim>
                                    <p:anim calcmode="lin" valueType="num">
                                      <p:cBhvr additive="base">
                                        <p:cTn id="8" dur="500" fill="hold"/>
                                        <p:tgtEl>
                                          <p:spTgt spid="264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1828800" y="1600200"/>
            <a:ext cx="6991351" cy="4191000"/>
          </a:xfrm>
        </p:spPr>
        <p:txBody>
          <a:bodyPr/>
          <a:lstStyle/>
          <a:p>
            <a:pPr eaLnBrk="1" hangingPunct="1">
              <a:lnSpc>
                <a:spcPct val="90000"/>
              </a:lnSpc>
            </a:pPr>
            <a:r>
              <a:rPr lang="en-US" sz="2000" dirty="0" smtClean="0">
                <a:solidFill>
                  <a:schemeClr val="tx1"/>
                </a:solidFill>
              </a:rPr>
              <a:t>is a web-based application that provides access to a country clearance request and approval process for clearance to travel to foreign countries on official government business.  </a:t>
            </a:r>
          </a:p>
          <a:p>
            <a:pPr algn="ctr" eaLnBrk="1" hangingPunct="1">
              <a:lnSpc>
                <a:spcPct val="90000"/>
              </a:lnSpc>
              <a:buFontTx/>
              <a:buNone/>
            </a:pPr>
            <a:endParaRPr lang="en-US" sz="2000" b="1" dirty="0" smtClean="0">
              <a:solidFill>
                <a:schemeClr val="tx1"/>
              </a:solidFill>
            </a:endParaRPr>
          </a:p>
          <a:p>
            <a:pPr algn="ctr" eaLnBrk="1" hangingPunct="1">
              <a:lnSpc>
                <a:spcPct val="90000"/>
              </a:lnSpc>
              <a:buFontTx/>
              <a:buNone/>
            </a:pPr>
            <a:r>
              <a:rPr lang="en-US" b="1" dirty="0" smtClean="0">
                <a:solidFill>
                  <a:schemeClr val="tx1"/>
                </a:solidFill>
                <a:hlinkClick r:id="rId3"/>
              </a:rPr>
              <a:t>https://ecc.state.gov</a:t>
            </a:r>
            <a:endParaRPr lang="en-US" b="1" dirty="0" smtClean="0">
              <a:solidFill>
                <a:schemeClr val="tx1"/>
              </a:solidFill>
            </a:endParaRPr>
          </a:p>
          <a:p>
            <a:pPr algn="ctr" eaLnBrk="1" hangingPunct="1">
              <a:lnSpc>
                <a:spcPct val="90000"/>
              </a:lnSpc>
              <a:buFontTx/>
              <a:buNone/>
            </a:pPr>
            <a:endParaRPr lang="en-US" b="1" dirty="0" smtClean="0">
              <a:solidFill>
                <a:schemeClr val="tx1"/>
              </a:solidFill>
            </a:endParaRPr>
          </a:p>
          <a:p>
            <a:pPr eaLnBrk="1" hangingPunct="1">
              <a:lnSpc>
                <a:spcPct val="90000"/>
              </a:lnSpc>
            </a:pPr>
            <a:r>
              <a:rPr lang="en-US" sz="2000" dirty="0" smtClean="0">
                <a:solidFill>
                  <a:schemeClr val="tx1"/>
                </a:solidFill>
              </a:rPr>
              <a:t>The </a:t>
            </a:r>
            <a:r>
              <a:rPr lang="en-US" sz="2000" b="1" i="1" dirty="0" smtClean="0">
                <a:solidFill>
                  <a:schemeClr val="tx1"/>
                </a:solidFill>
              </a:rPr>
              <a:t>traveler or travel preparer</a:t>
            </a:r>
            <a:r>
              <a:rPr lang="en-US" sz="2000" i="1" dirty="0" smtClean="0">
                <a:solidFill>
                  <a:schemeClr val="tx1"/>
                </a:solidFill>
              </a:rPr>
              <a:t> </a:t>
            </a:r>
            <a:r>
              <a:rPr lang="en-US" sz="2000" dirty="0" smtClean="0">
                <a:solidFill>
                  <a:schemeClr val="tx1"/>
                </a:solidFill>
              </a:rPr>
              <a:t>is responsible for preparing and submitting the </a:t>
            </a:r>
            <a:r>
              <a:rPr lang="en-US" sz="2000" dirty="0" err="1" smtClean="0">
                <a:solidFill>
                  <a:schemeClr val="tx1"/>
                </a:solidFill>
              </a:rPr>
              <a:t>eClearance</a:t>
            </a:r>
            <a:r>
              <a:rPr lang="en-US" sz="2000" dirty="0" smtClean="0">
                <a:solidFill>
                  <a:schemeClr val="tx1"/>
                </a:solidFill>
              </a:rPr>
              <a:t> request via the Department of State’s </a:t>
            </a:r>
            <a:r>
              <a:rPr lang="en-US" sz="2000" dirty="0" err="1" smtClean="0">
                <a:solidFill>
                  <a:schemeClr val="tx1"/>
                </a:solidFill>
              </a:rPr>
              <a:t>eClearance</a:t>
            </a:r>
            <a:r>
              <a:rPr lang="en-US" sz="2000" dirty="0" smtClean="0">
                <a:solidFill>
                  <a:schemeClr val="tx1"/>
                </a:solidFill>
              </a:rPr>
              <a:t> system. (NTR 306-4.4)  </a:t>
            </a:r>
          </a:p>
          <a:p>
            <a:pPr eaLnBrk="1" hangingPunct="1">
              <a:lnSpc>
                <a:spcPct val="90000"/>
              </a:lnSpc>
              <a:buFontTx/>
              <a:buNone/>
            </a:pPr>
            <a:endParaRPr lang="en-US" sz="2000" dirty="0" smtClean="0">
              <a:solidFill>
                <a:schemeClr val="tx1"/>
              </a:solidFill>
            </a:endParaRPr>
          </a:p>
          <a:p>
            <a:pPr eaLnBrk="1" hangingPunct="1">
              <a:lnSpc>
                <a:spcPct val="90000"/>
              </a:lnSpc>
            </a:pPr>
            <a:r>
              <a:rPr lang="en-US" sz="2000" dirty="0" smtClean="0">
                <a:solidFill>
                  <a:schemeClr val="tx1"/>
                </a:solidFill>
              </a:rPr>
              <a:t>At least a </a:t>
            </a:r>
            <a:r>
              <a:rPr lang="en-US" sz="2000" b="1" i="1" dirty="0" smtClean="0">
                <a:solidFill>
                  <a:schemeClr val="tx1"/>
                </a:solidFill>
              </a:rPr>
              <a:t>two week lead-time</a:t>
            </a:r>
            <a:r>
              <a:rPr lang="en-US" sz="2000" i="1" dirty="0" smtClean="0">
                <a:solidFill>
                  <a:schemeClr val="tx1"/>
                </a:solidFill>
              </a:rPr>
              <a:t> </a:t>
            </a:r>
            <a:r>
              <a:rPr lang="en-US" sz="2000" dirty="0" smtClean="0">
                <a:solidFill>
                  <a:schemeClr val="tx1"/>
                </a:solidFill>
              </a:rPr>
              <a:t>is required for processing </a:t>
            </a:r>
            <a:r>
              <a:rPr lang="en-US" sz="2000" dirty="0" err="1" smtClean="0">
                <a:solidFill>
                  <a:schemeClr val="tx1"/>
                </a:solidFill>
              </a:rPr>
              <a:t>eClearance</a:t>
            </a:r>
            <a:r>
              <a:rPr lang="en-US" sz="2000" dirty="0" smtClean="0">
                <a:solidFill>
                  <a:schemeClr val="tx1"/>
                </a:solidFill>
              </a:rPr>
              <a:t> requests (NTR 306-4.5)</a:t>
            </a:r>
          </a:p>
          <a:p>
            <a:pPr eaLnBrk="1" hangingPunct="1">
              <a:lnSpc>
                <a:spcPct val="90000"/>
              </a:lnSpc>
              <a:buFontTx/>
              <a:buNone/>
            </a:pPr>
            <a:endParaRPr lang="en-US" sz="2400" dirty="0" smtClean="0"/>
          </a:p>
          <a:p>
            <a:pPr eaLnBrk="1" hangingPunct="1">
              <a:lnSpc>
                <a:spcPct val="90000"/>
              </a:lnSpc>
            </a:pPr>
            <a:endParaRPr lang="en-US" sz="2000" dirty="0" smtClean="0"/>
          </a:p>
          <a:p>
            <a:pPr eaLnBrk="1" hangingPunct="1">
              <a:lnSpc>
                <a:spcPct val="90000"/>
              </a:lnSpc>
            </a:pPr>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44</a:t>
            </a:fld>
            <a:endParaRPr lang="en-US" dirty="0"/>
          </a:p>
        </p:txBody>
      </p:sp>
      <p:sp>
        <p:nvSpPr>
          <p:cNvPr id="53250" name="Rectangle 2"/>
          <p:cNvSpPr>
            <a:spLocks noGrp="1" noChangeArrowheads="1"/>
          </p:cNvSpPr>
          <p:nvPr>
            <p:ph type="title"/>
          </p:nvPr>
        </p:nvSpPr>
        <p:spPr>
          <a:xfrm>
            <a:off x="1905001" y="228600"/>
            <a:ext cx="5791200" cy="1066800"/>
          </a:xfrm>
        </p:spPr>
        <p:txBody>
          <a:bodyPr>
            <a:normAutofit fontScale="90000"/>
          </a:bodyPr>
          <a:lstStyle/>
          <a:p>
            <a:pPr eaLnBrk="1" hangingPunct="1"/>
            <a:r>
              <a:rPr lang="en-US" dirty="0" smtClean="0"/>
              <a:t>            </a:t>
            </a:r>
            <a:r>
              <a:rPr lang="en-US" dirty="0" err="1" smtClean="0">
                <a:latin typeface="Arial" pitchFamily="34" charset="0"/>
                <a:cs typeface="Arial" pitchFamily="34" charset="0"/>
              </a:rPr>
              <a:t>eCountry</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      Clearance (</a:t>
            </a:r>
            <a:r>
              <a:rPr lang="en-US" dirty="0" err="1" smtClean="0">
                <a:latin typeface="Arial" pitchFamily="34" charset="0"/>
                <a:cs typeface="Arial" pitchFamily="34" charset="0"/>
              </a:rPr>
              <a:t>eCC</a:t>
            </a:r>
            <a:r>
              <a:rPr lang="en-US" dirty="0" smtClean="0">
                <a:latin typeface="Arial" pitchFamily="34" charset="0"/>
                <a:cs typeface="Arial" pitchFamily="34" charset="0"/>
              </a:rPr>
              <a:t>)</a:t>
            </a:r>
          </a:p>
        </p:txBody>
      </p:sp>
      <p:pic>
        <p:nvPicPr>
          <p:cNvPr id="53252" name="Picture 5" descr="MPj04032480000[1]"/>
          <p:cNvPicPr>
            <a:picLocks noChangeAspect="1" noChangeArrowheads="1"/>
          </p:cNvPicPr>
          <p:nvPr/>
        </p:nvPicPr>
        <p:blipFill>
          <a:blip r:embed="rId4"/>
          <a:srcRect/>
          <a:stretch>
            <a:fillRect/>
          </a:stretch>
        </p:blipFill>
        <p:spPr bwMode="auto">
          <a:xfrm>
            <a:off x="6705600" y="228600"/>
            <a:ext cx="2225675" cy="1447800"/>
          </a:xfrm>
          <a:prstGeom prst="rect">
            <a:avLst/>
          </a:prstGeom>
          <a:noFill/>
          <a:ln w="9525">
            <a:noFill/>
            <a:miter lim="800000"/>
            <a:headEnd/>
            <a:tailEnd/>
          </a:ln>
        </p:spPr>
      </p:pic>
    </p:spTree>
    <p:extLst>
      <p:ext uri="{BB962C8B-B14F-4D97-AF65-F5344CB8AC3E}">
        <p14:creationId xmlns:p14="http://schemas.microsoft.com/office/powerpoint/2010/main" val="1861340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1905000" y="1123950"/>
            <a:ext cx="6915151" cy="4514850"/>
          </a:xfrm>
        </p:spPr>
        <p:txBody>
          <a:bodyPr/>
          <a:lstStyle/>
          <a:p>
            <a:pPr eaLnBrk="1" hangingPunct="1">
              <a:buFontTx/>
              <a:buNone/>
            </a:pPr>
            <a:endParaRPr lang="en-US" b="1" dirty="0" smtClean="0"/>
          </a:p>
          <a:p>
            <a:pPr eaLnBrk="1" hangingPunct="1">
              <a:buFontTx/>
              <a:buNone/>
            </a:pPr>
            <a:endParaRPr lang="en-US" b="1" dirty="0" smtClean="0"/>
          </a:p>
          <a:p>
            <a:pPr eaLnBrk="1" hangingPunct="1"/>
            <a:r>
              <a:rPr lang="en-US" b="1" dirty="0" smtClean="0">
                <a:solidFill>
                  <a:schemeClr val="tx1"/>
                </a:solidFill>
              </a:rPr>
              <a:t>Creating an account is easy!</a:t>
            </a:r>
          </a:p>
          <a:p>
            <a:pPr eaLnBrk="1" hangingPunct="1"/>
            <a:endParaRPr lang="en-US" b="1" dirty="0" smtClean="0">
              <a:solidFill>
                <a:schemeClr val="tx1"/>
              </a:solidFill>
            </a:endParaRPr>
          </a:p>
          <a:p>
            <a:pPr eaLnBrk="1" hangingPunct="1"/>
            <a:r>
              <a:rPr lang="en-US" b="1" dirty="0" smtClean="0">
                <a:solidFill>
                  <a:schemeClr val="tx1"/>
                </a:solidFill>
              </a:rPr>
              <a:t>When establishing an account be sure to select:</a:t>
            </a:r>
          </a:p>
          <a:p>
            <a:pPr eaLnBrk="1" hangingPunct="1"/>
            <a:endParaRPr lang="en-US" b="1" dirty="0" smtClean="0">
              <a:solidFill>
                <a:schemeClr val="tx1"/>
              </a:solidFill>
            </a:endParaRPr>
          </a:p>
          <a:p>
            <a:pPr lvl="1" algn="ctr" eaLnBrk="1" hangingPunct="1">
              <a:buFontTx/>
              <a:buNone/>
            </a:pPr>
            <a:r>
              <a:rPr lang="en-US" sz="2800" b="1" i="1" dirty="0" smtClean="0">
                <a:solidFill>
                  <a:schemeClr val="tx1"/>
                </a:solidFill>
              </a:rPr>
              <a:t>Department of Commerce/NOAA</a:t>
            </a:r>
          </a:p>
          <a:p>
            <a:pPr eaLnBrk="1" hangingPunct="1">
              <a:buFontTx/>
              <a:buNone/>
            </a:pPr>
            <a:endParaRPr lang="en-US" b="1" dirty="0" smtClean="0"/>
          </a:p>
          <a:p>
            <a:pPr eaLnBrk="1" hangingPunct="1">
              <a:buFontTx/>
              <a:buNone/>
            </a:pPr>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45</a:t>
            </a:fld>
            <a:endParaRPr lang="en-US" dirty="0"/>
          </a:p>
        </p:txBody>
      </p:sp>
      <p:sp>
        <p:nvSpPr>
          <p:cNvPr id="55298" name="Rectangle 2"/>
          <p:cNvSpPr>
            <a:spLocks noGrp="1" noChangeArrowheads="1"/>
          </p:cNvSpPr>
          <p:nvPr>
            <p:ph type="title"/>
          </p:nvPr>
        </p:nvSpPr>
        <p:spPr>
          <a:xfrm>
            <a:off x="1908175" y="228600"/>
            <a:ext cx="6245225" cy="755650"/>
          </a:xfrm>
        </p:spPr>
        <p:txBody>
          <a:bodyPr/>
          <a:lstStyle/>
          <a:p>
            <a:pPr eaLnBrk="1" hangingPunct="1"/>
            <a:r>
              <a:rPr lang="en-US" dirty="0" err="1" smtClean="0">
                <a:latin typeface="Arial" pitchFamily="34" charset="0"/>
                <a:cs typeface="Arial" pitchFamily="34" charset="0"/>
              </a:rPr>
              <a:t>eCountry</a:t>
            </a:r>
            <a:r>
              <a:rPr lang="en-US" dirty="0" smtClean="0">
                <a:latin typeface="Arial" pitchFamily="34" charset="0"/>
                <a:cs typeface="Arial" pitchFamily="34" charset="0"/>
              </a:rPr>
              <a:t> Clearance</a:t>
            </a:r>
          </a:p>
        </p:txBody>
      </p:sp>
      <p:pic>
        <p:nvPicPr>
          <p:cNvPr id="55300" name="Picture 4" descr="MPj04032480000[1]"/>
          <p:cNvPicPr>
            <a:picLocks noChangeAspect="1" noChangeArrowheads="1"/>
          </p:cNvPicPr>
          <p:nvPr/>
        </p:nvPicPr>
        <p:blipFill>
          <a:blip r:embed="rId3"/>
          <a:srcRect/>
          <a:stretch>
            <a:fillRect/>
          </a:stretch>
        </p:blipFill>
        <p:spPr bwMode="auto">
          <a:xfrm>
            <a:off x="6781800" y="304800"/>
            <a:ext cx="2149475" cy="1431925"/>
          </a:xfrm>
          <a:prstGeom prst="rect">
            <a:avLst/>
          </a:prstGeom>
          <a:noFill/>
          <a:ln w="9525">
            <a:noFill/>
            <a:miter lim="800000"/>
            <a:headEnd/>
            <a:tailEnd/>
          </a:ln>
        </p:spPr>
      </p:pic>
    </p:spTree>
    <p:extLst>
      <p:ext uri="{BB962C8B-B14F-4D97-AF65-F5344CB8AC3E}">
        <p14:creationId xmlns:p14="http://schemas.microsoft.com/office/powerpoint/2010/main" val="20739240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1981200" y="1295400"/>
            <a:ext cx="6911975" cy="4648200"/>
          </a:xfrm>
        </p:spPr>
        <p:txBody>
          <a:bodyPr>
            <a:normAutofit lnSpcReduction="10000"/>
          </a:bodyPr>
          <a:lstStyle/>
          <a:p>
            <a:pPr eaLnBrk="1" hangingPunct="1">
              <a:lnSpc>
                <a:spcPct val="80000"/>
              </a:lnSpc>
              <a:buFontTx/>
              <a:buNone/>
            </a:pPr>
            <a:r>
              <a:rPr lang="en-US" b="1" dirty="0" smtClean="0">
                <a:solidFill>
                  <a:schemeClr val="tx1"/>
                </a:solidFill>
              </a:rPr>
              <a:t>In order to complete a clearance </a:t>
            </a:r>
          </a:p>
          <a:p>
            <a:pPr eaLnBrk="1" hangingPunct="1">
              <a:lnSpc>
                <a:spcPct val="80000"/>
              </a:lnSpc>
              <a:buFontTx/>
              <a:buNone/>
            </a:pPr>
            <a:r>
              <a:rPr lang="en-US" b="1" dirty="0" smtClean="0">
                <a:solidFill>
                  <a:schemeClr val="tx1"/>
                </a:solidFill>
              </a:rPr>
              <a:t>request…..</a:t>
            </a:r>
          </a:p>
          <a:p>
            <a:pPr eaLnBrk="1" hangingPunct="1">
              <a:lnSpc>
                <a:spcPct val="80000"/>
              </a:lnSpc>
              <a:buFontTx/>
              <a:buNone/>
            </a:pPr>
            <a:endParaRPr lang="en-US" b="1" dirty="0" smtClean="0">
              <a:solidFill>
                <a:schemeClr val="tx1"/>
              </a:solidFill>
            </a:endParaRPr>
          </a:p>
          <a:p>
            <a:pPr eaLnBrk="1" hangingPunct="1">
              <a:lnSpc>
                <a:spcPct val="80000"/>
              </a:lnSpc>
              <a:buFontTx/>
              <a:buNone/>
            </a:pPr>
            <a:r>
              <a:rPr lang="en-US" b="1" dirty="0" smtClean="0">
                <a:solidFill>
                  <a:schemeClr val="tx1"/>
                </a:solidFill>
              </a:rPr>
              <a:t>You will need to know </a:t>
            </a:r>
          </a:p>
          <a:p>
            <a:pPr marL="342900" lvl="1" indent="-342900" eaLnBrk="1" hangingPunct="1">
              <a:lnSpc>
                <a:spcPct val="80000"/>
              </a:lnSpc>
              <a:buFont typeface="Arial" pitchFamily="34" charset="0"/>
              <a:buChar char="•"/>
            </a:pPr>
            <a:r>
              <a:rPr lang="en-US" b="0" dirty="0" smtClean="0">
                <a:solidFill>
                  <a:schemeClr val="tx1"/>
                </a:solidFill>
              </a:rPr>
              <a:t>The complete flight itinerary and the hotel (address and phone number) where the traveler will be staying.</a:t>
            </a:r>
          </a:p>
          <a:p>
            <a:pPr marL="342900" lvl="1" indent="-342900" eaLnBrk="1" hangingPunct="1">
              <a:lnSpc>
                <a:spcPct val="80000"/>
              </a:lnSpc>
              <a:buFont typeface="Arial" pitchFamily="34" charset="0"/>
              <a:buChar char="•"/>
            </a:pPr>
            <a:r>
              <a:rPr lang="en-US" b="0" dirty="0" smtClean="0">
                <a:solidFill>
                  <a:schemeClr val="tx1"/>
                </a:solidFill>
              </a:rPr>
              <a:t>The purpose of the visit.</a:t>
            </a:r>
          </a:p>
          <a:p>
            <a:pPr marL="342900" lvl="1" indent="-342900" eaLnBrk="1" hangingPunct="1">
              <a:lnSpc>
                <a:spcPct val="80000"/>
              </a:lnSpc>
              <a:buFont typeface="Arial" pitchFamily="34" charset="0"/>
              <a:buChar char="•"/>
            </a:pPr>
            <a:r>
              <a:rPr lang="en-US" b="0" dirty="0" smtClean="0">
                <a:solidFill>
                  <a:schemeClr val="tx1"/>
                </a:solidFill>
              </a:rPr>
              <a:t>Destination city (or cities).</a:t>
            </a:r>
          </a:p>
          <a:p>
            <a:pPr marL="342900" lvl="1" indent="-342900" eaLnBrk="1" hangingPunct="1">
              <a:lnSpc>
                <a:spcPct val="80000"/>
              </a:lnSpc>
              <a:buFont typeface="Arial" pitchFamily="34" charset="0"/>
              <a:buChar char="•"/>
            </a:pPr>
            <a:r>
              <a:rPr lang="en-US" b="0" dirty="0" smtClean="0">
                <a:solidFill>
                  <a:schemeClr val="tx1"/>
                </a:solidFill>
              </a:rPr>
              <a:t>At times you will need to notify the US consulate nearest to the traveler’s destination.</a:t>
            </a:r>
          </a:p>
          <a:p>
            <a:pPr marL="342900" lvl="1" indent="-342900" eaLnBrk="1" hangingPunct="1">
              <a:lnSpc>
                <a:spcPct val="80000"/>
              </a:lnSpc>
              <a:buFont typeface="Arial" pitchFamily="34" charset="0"/>
              <a:buChar char="•"/>
            </a:pPr>
            <a:r>
              <a:rPr lang="en-US" b="0" dirty="0" smtClean="0">
                <a:solidFill>
                  <a:schemeClr val="tx1"/>
                </a:solidFill>
              </a:rPr>
              <a:t>Point of contact in host country .</a:t>
            </a:r>
          </a:p>
          <a:p>
            <a:pPr eaLnBrk="1" hangingPunct="1">
              <a:lnSpc>
                <a:spcPct val="80000"/>
              </a:lnSpc>
            </a:pPr>
            <a:endParaRPr lang="en-US" b="1" dirty="0" smtClean="0">
              <a:solidFill>
                <a:schemeClr val="tx1"/>
              </a:solidFill>
            </a:endParaRPr>
          </a:p>
          <a:p>
            <a:pPr eaLnBrk="1" hangingPunct="1">
              <a:lnSpc>
                <a:spcPct val="80000"/>
              </a:lnSpc>
            </a:pPr>
            <a:r>
              <a:rPr lang="en-US" b="1" dirty="0" smtClean="0">
                <a:solidFill>
                  <a:schemeClr val="tx1"/>
                </a:solidFill>
              </a:rPr>
              <a:t>After submitting a clearance request, a pop-up  screen appears asking users to enter in additional email addresses to be notified when the request is sent.	   </a:t>
            </a:r>
          </a:p>
          <a:p>
            <a:pPr lvl="1" eaLnBrk="1" hangingPunct="1">
              <a:lnSpc>
                <a:spcPct val="80000"/>
              </a:lnSpc>
              <a:buFontTx/>
              <a:buNone/>
            </a:pPr>
            <a:r>
              <a:rPr lang="en-US" dirty="0" smtClean="0">
                <a:solidFill>
                  <a:schemeClr val="tx1"/>
                </a:solidFill>
              </a:rPr>
              <a:t>  </a:t>
            </a:r>
          </a:p>
          <a:p>
            <a:pPr lvl="1" eaLnBrk="1" hangingPunct="1">
              <a:lnSpc>
                <a:spcPct val="80000"/>
              </a:lnSpc>
              <a:buFontTx/>
              <a:buNone/>
            </a:pPr>
            <a:r>
              <a:rPr lang="en-US" dirty="0" smtClean="0">
                <a:solidFill>
                  <a:schemeClr val="tx1"/>
                </a:solidFill>
              </a:rPr>
              <a:t> </a:t>
            </a:r>
            <a:r>
              <a:rPr lang="en-US" b="1" dirty="0" smtClean="0">
                <a:solidFill>
                  <a:schemeClr val="tx1"/>
                </a:solidFill>
              </a:rPr>
              <a:t>Always include</a:t>
            </a:r>
            <a:r>
              <a:rPr lang="en-US" dirty="0" smtClean="0">
                <a:solidFill>
                  <a:schemeClr val="tx1"/>
                </a:solidFill>
              </a:rPr>
              <a:t>:  </a:t>
            </a:r>
            <a:r>
              <a:rPr lang="en-US" dirty="0" smtClean="0">
                <a:solidFill>
                  <a:schemeClr val="tx1"/>
                </a:solidFill>
                <a:hlinkClick r:id="rId3"/>
              </a:rPr>
              <a:t>ia.cables@noaa.gov</a:t>
            </a:r>
            <a:endParaRPr lang="en-US" dirty="0" smtClean="0">
              <a:solidFill>
                <a:schemeClr val="tx1"/>
              </a:solidFill>
            </a:endParaRPr>
          </a:p>
          <a:p>
            <a:pPr algn="ctr" eaLnBrk="1" hangingPunct="1">
              <a:lnSpc>
                <a:spcPct val="80000"/>
              </a:lnSpc>
              <a:buFontTx/>
              <a:buNone/>
            </a:pPr>
            <a:endParaRPr lang="en-US" sz="2000" b="1" dirty="0" smtClean="0"/>
          </a:p>
          <a:p>
            <a:pPr lvl="1" eaLnBrk="1" hangingPunct="1">
              <a:lnSpc>
                <a:spcPct val="80000"/>
              </a:lnSpc>
            </a:pPr>
            <a:endParaRPr lang="en-US" sz="1800" b="0" dirty="0" smtClean="0"/>
          </a:p>
          <a:p>
            <a:pPr eaLnBrk="1" hangingPunct="1">
              <a:lnSpc>
                <a:spcPct val="80000"/>
              </a:lnSpc>
            </a:pPr>
            <a:endParaRPr lang="en-US" sz="2000" b="1" dirty="0" smtClean="0"/>
          </a:p>
          <a:p>
            <a:pPr lvl="1" eaLnBrk="1" hangingPunct="1">
              <a:lnSpc>
                <a:spcPct val="80000"/>
              </a:lnSpc>
            </a:pPr>
            <a:endParaRPr lang="en-US" sz="1800" b="0" dirty="0" smtClean="0"/>
          </a:p>
          <a:p>
            <a:pPr lvl="1" eaLnBrk="1" hangingPunct="1">
              <a:lnSpc>
                <a:spcPct val="80000"/>
              </a:lnSpc>
            </a:pPr>
            <a:endParaRPr lang="en-US" sz="1800" b="0" dirty="0" smtClean="0"/>
          </a:p>
          <a:p>
            <a:pPr lvl="1" eaLnBrk="1" hangingPunct="1">
              <a:lnSpc>
                <a:spcPct val="80000"/>
              </a:lnSpc>
            </a:pPr>
            <a:endParaRPr lang="en-US" sz="1800" b="0" dirty="0" smtClean="0"/>
          </a:p>
          <a:p>
            <a:pPr eaLnBrk="1" hangingPunct="1">
              <a:lnSpc>
                <a:spcPct val="80000"/>
              </a:lnSpc>
            </a:pPr>
            <a:endParaRPr lang="en-US" sz="2000" dirty="0" smtClean="0"/>
          </a:p>
          <a:p>
            <a:pPr eaLnBrk="1" hangingPunct="1">
              <a:lnSpc>
                <a:spcPct val="80000"/>
              </a:lnSpc>
            </a:pPr>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46</a:t>
            </a:fld>
            <a:endParaRPr lang="en-US" dirty="0"/>
          </a:p>
        </p:txBody>
      </p:sp>
      <p:sp>
        <p:nvSpPr>
          <p:cNvPr id="69634" name="Rectangle 2"/>
          <p:cNvSpPr>
            <a:spLocks noGrp="1" noChangeArrowheads="1"/>
          </p:cNvSpPr>
          <p:nvPr>
            <p:ph type="title"/>
          </p:nvPr>
        </p:nvSpPr>
        <p:spPr>
          <a:xfrm>
            <a:off x="1905000" y="152400"/>
            <a:ext cx="6248401" cy="762000"/>
          </a:xfrm>
        </p:spPr>
        <p:txBody>
          <a:bodyPr/>
          <a:lstStyle/>
          <a:p>
            <a:pPr eaLnBrk="1" hangingPunct="1"/>
            <a:r>
              <a:rPr lang="en-US" dirty="0" err="1" smtClean="0">
                <a:latin typeface="Arial" pitchFamily="34" charset="0"/>
                <a:cs typeface="Arial" pitchFamily="34" charset="0"/>
              </a:rPr>
              <a:t>eCountry</a:t>
            </a:r>
            <a:r>
              <a:rPr lang="en-US" dirty="0" smtClean="0">
                <a:latin typeface="Arial" pitchFamily="34" charset="0"/>
                <a:cs typeface="Arial" pitchFamily="34" charset="0"/>
              </a:rPr>
              <a:t> Clearance</a:t>
            </a:r>
          </a:p>
        </p:txBody>
      </p:sp>
      <p:pic>
        <p:nvPicPr>
          <p:cNvPr id="69636" name="Picture 4" descr="MPj04032480000[1]"/>
          <p:cNvPicPr>
            <a:picLocks noChangeAspect="1" noChangeArrowheads="1"/>
          </p:cNvPicPr>
          <p:nvPr/>
        </p:nvPicPr>
        <p:blipFill>
          <a:blip r:embed="rId4"/>
          <a:srcRect/>
          <a:stretch>
            <a:fillRect/>
          </a:stretch>
        </p:blipFill>
        <p:spPr bwMode="auto">
          <a:xfrm>
            <a:off x="6858000" y="381000"/>
            <a:ext cx="2149475" cy="1431925"/>
          </a:xfrm>
          <a:prstGeom prst="rect">
            <a:avLst/>
          </a:prstGeom>
          <a:noFill/>
          <a:ln w="9525">
            <a:noFill/>
            <a:miter lim="800000"/>
            <a:headEnd/>
            <a:tailEnd/>
          </a:ln>
        </p:spPr>
      </p:pic>
    </p:spTree>
    <p:extLst>
      <p:ext uri="{BB962C8B-B14F-4D97-AF65-F5344CB8AC3E}">
        <p14:creationId xmlns:p14="http://schemas.microsoft.com/office/powerpoint/2010/main" val="244954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1981200" y="1295400"/>
            <a:ext cx="6911975" cy="4724400"/>
          </a:xfrm>
        </p:spPr>
        <p:txBody>
          <a:bodyPr/>
          <a:lstStyle/>
          <a:p>
            <a:pPr marL="533400" indent="-533400" eaLnBrk="1" hangingPunct="1">
              <a:buFontTx/>
              <a:buNone/>
            </a:pPr>
            <a:endParaRPr lang="en-US" b="1" dirty="0" smtClean="0"/>
          </a:p>
          <a:p>
            <a:pPr marL="533400" indent="-533400" eaLnBrk="1" hangingPunct="1">
              <a:buFontTx/>
              <a:buNone/>
            </a:pPr>
            <a:r>
              <a:rPr lang="en-US" b="1" dirty="0" smtClean="0">
                <a:solidFill>
                  <a:schemeClr val="tx1"/>
                </a:solidFill>
              </a:rPr>
              <a:t>Notifying the Post</a:t>
            </a:r>
          </a:p>
          <a:p>
            <a:pPr marL="533400" indent="-533400" eaLnBrk="1" hangingPunct="1">
              <a:buFontTx/>
              <a:buNone/>
            </a:pPr>
            <a:endParaRPr lang="en-US" b="1" dirty="0" smtClean="0">
              <a:solidFill>
                <a:schemeClr val="tx1"/>
              </a:solidFill>
            </a:endParaRPr>
          </a:p>
          <a:p>
            <a:pPr marL="533400" indent="-533400" eaLnBrk="1" hangingPunct="1">
              <a:buFont typeface="Arial" pitchFamily="34" charset="0"/>
              <a:buChar char="•"/>
            </a:pPr>
            <a:r>
              <a:rPr lang="en-US" b="1" dirty="0" smtClean="0">
                <a:solidFill>
                  <a:schemeClr val="tx1"/>
                </a:solidFill>
              </a:rPr>
              <a:t>In some countries, the US has an embassy and several consulates.</a:t>
            </a:r>
          </a:p>
          <a:p>
            <a:pPr marL="914400" lvl="1" indent="-457200" eaLnBrk="1" hangingPunct="1"/>
            <a:r>
              <a:rPr lang="en-US" b="0" dirty="0" smtClean="0">
                <a:solidFill>
                  <a:schemeClr val="tx1"/>
                </a:solidFill>
              </a:rPr>
              <a:t>	- You will need to notify both the embassy and the   consulate nearest the traveler’s destination.</a:t>
            </a:r>
          </a:p>
          <a:p>
            <a:pPr marL="914400" lvl="1" indent="-457200" eaLnBrk="1" hangingPunct="1"/>
            <a:r>
              <a:rPr lang="en-US" b="0" dirty="0" smtClean="0">
                <a:solidFill>
                  <a:schemeClr val="tx1"/>
                </a:solidFill>
              </a:rPr>
              <a:t>	http://usembassy.state.gov</a:t>
            </a:r>
          </a:p>
          <a:p>
            <a:pPr marL="533400" indent="-533400" eaLnBrk="1" hangingPunct="1">
              <a:buFont typeface="Arial" pitchFamily="34" charset="0"/>
              <a:buChar char="•"/>
            </a:pPr>
            <a:r>
              <a:rPr lang="en-US" b="1" dirty="0" smtClean="0">
                <a:solidFill>
                  <a:schemeClr val="tx1"/>
                </a:solidFill>
              </a:rPr>
              <a:t>In choosing which section of the embassy and consulate to notify.</a:t>
            </a:r>
          </a:p>
          <a:p>
            <a:pPr marL="1371600" lvl="2" indent="-457200" eaLnBrk="1" hangingPunct="1">
              <a:buFontTx/>
              <a:buAutoNum type="arabicPeriod"/>
            </a:pPr>
            <a:r>
              <a:rPr lang="en-US" dirty="0" smtClean="0">
                <a:solidFill>
                  <a:schemeClr val="tx1"/>
                </a:solidFill>
              </a:rPr>
              <a:t>Science and Technology Office</a:t>
            </a:r>
          </a:p>
          <a:p>
            <a:pPr marL="1371600" lvl="2" indent="-457200" eaLnBrk="1" hangingPunct="1">
              <a:buFontTx/>
              <a:buAutoNum type="arabicPeriod"/>
            </a:pPr>
            <a:r>
              <a:rPr lang="en-US" dirty="0" smtClean="0">
                <a:solidFill>
                  <a:schemeClr val="tx1"/>
                </a:solidFill>
              </a:rPr>
              <a:t>Economic Section</a:t>
            </a:r>
          </a:p>
          <a:p>
            <a:pPr marL="1371600" lvl="2" indent="-457200" eaLnBrk="1" hangingPunct="1">
              <a:buFontTx/>
              <a:buAutoNum type="arabicPeriod"/>
            </a:pPr>
            <a:r>
              <a:rPr lang="en-US" dirty="0" smtClean="0">
                <a:solidFill>
                  <a:schemeClr val="tx1"/>
                </a:solidFill>
              </a:rPr>
              <a:t>Political Section</a:t>
            </a:r>
          </a:p>
          <a:p>
            <a:pPr marL="533400" indent="-533400" eaLnBrk="1" hangingPunct="1">
              <a:buFontTx/>
              <a:buNone/>
            </a:pPr>
            <a:endParaRPr lang="en-US" sz="2400" dirty="0" smtClean="0"/>
          </a:p>
          <a:p>
            <a:pPr marL="914400" lvl="1" indent="-457200" eaLnBrk="1" hangingPunct="1"/>
            <a:endParaRPr lang="en-US" sz="1600" b="0" dirty="0" smtClean="0"/>
          </a:p>
          <a:p>
            <a:pPr marL="914400" lvl="1" indent="-457200" eaLnBrk="1" hangingPunct="1"/>
            <a:endParaRPr lang="en-US" sz="1800" b="0" dirty="0" smtClean="0"/>
          </a:p>
          <a:p>
            <a:pPr marL="533400" indent="-533400" eaLnBrk="1" hangingPunct="1"/>
            <a:endParaRPr lang="en-US" sz="2000" b="1" dirty="0" smtClean="0"/>
          </a:p>
          <a:p>
            <a:pPr marL="914400" lvl="1" indent="-457200" eaLnBrk="1" hangingPunct="1"/>
            <a:endParaRPr lang="en-US" sz="1800" b="0" dirty="0" smtClean="0"/>
          </a:p>
          <a:p>
            <a:pPr marL="914400" lvl="1" indent="-457200" eaLnBrk="1" hangingPunct="1"/>
            <a:endParaRPr lang="en-US" sz="1800" b="0" dirty="0" smtClean="0"/>
          </a:p>
          <a:p>
            <a:pPr marL="914400" lvl="1" indent="-457200" eaLnBrk="1" hangingPunct="1"/>
            <a:endParaRPr lang="en-US" sz="1800" b="0" dirty="0" smtClean="0"/>
          </a:p>
          <a:p>
            <a:pPr marL="533400" indent="-533400" eaLnBrk="1" hangingPunct="1"/>
            <a:endParaRPr lang="en-US" sz="2000" dirty="0" smtClean="0"/>
          </a:p>
          <a:p>
            <a:pPr marL="533400" indent="-533400"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47</a:t>
            </a:fld>
            <a:endParaRPr lang="en-US" dirty="0"/>
          </a:p>
        </p:txBody>
      </p:sp>
      <p:sp>
        <p:nvSpPr>
          <p:cNvPr id="71682" name="Rectangle 2"/>
          <p:cNvSpPr>
            <a:spLocks noGrp="1" noChangeArrowheads="1"/>
          </p:cNvSpPr>
          <p:nvPr>
            <p:ph type="title"/>
          </p:nvPr>
        </p:nvSpPr>
        <p:spPr>
          <a:xfrm>
            <a:off x="1908175" y="228600"/>
            <a:ext cx="5635625" cy="755650"/>
          </a:xfrm>
        </p:spPr>
        <p:txBody>
          <a:bodyPr/>
          <a:lstStyle/>
          <a:p>
            <a:pPr eaLnBrk="1" hangingPunct="1"/>
            <a:r>
              <a:rPr lang="en-US" dirty="0" err="1" smtClean="0">
                <a:latin typeface="Arial" pitchFamily="34" charset="0"/>
                <a:cs typeface="Arial" pitchFamily="34" charset="0"/>
              </a:rPr>
              <a:t>eCountry</a:t>
            </a:r>
            <a:r>
              <a:rPr lang="en-US" dirty="0" smtClean="0">
                <a:latin typeface="Arial" pitchFamily="34" charset="0"/>
                <a:cs typeface="Arial" pitchFamily="34" charset="0"/>
              </a:rPr>
              <a:t> Clearance</a:t>
            </a:r>
          </a:p>
        </p:txBody>
      </p:sp>
      <p:pic>
        <p:nvPicPr>
          <p:cNvPr id="71684" name="Picture 4" descr="MPj04032480000[1]"/>
          <p:cNvPicPr>
            <a:picLocks noChangeAspect="1" noChangeArrowheads="1"/>
          </p:cNvPicPr>
          <p:nvPr/>
        </p:nvPicPr>
        <p:blipFill>
          <a:blip r:embed="rId3"/>
          <a:srcRect/>
          <a:stretch>
            <a:fillRect/>
          </a:stretch>
        </p:blipFill>
        <p:spPr bwMode="auto">
          <a:xfrm>
            <a:off x="6858000" y="381000"/>
            <a:ext cx="2149475" cy="1431925"/>
          </a:xfrm>
          <a:prstGeom prst="rect">
            <a:avLst/>
          </a:prstGeom>
          <a:noFill/>
          <a:ln w="9525">
            <a:noFill/>
            <a:miter lim="800000"/>
            <a:headEnd/>
            <a:tailEnd/>
          </a:ln>
        </p:spPr>
      </p:pic>
    </p:spTree>
    <p:extLst>
      <p:ext uri="{BB962C8B-B14F-4D97-AF65-F5344CB8AC3E}">
        <p14:creationId xmlns:p14="http://schemas.microsoft.com/office/powerpoint/2010/main" val="1009193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idx="1"/>
          </p:nvPr>
        </p:nvSpPr>
        <p:spPr>
          <a:xfrm>
            <a:off x="1600200" y="1155700"/>
            <a:ext cx="7292975" cy="4787900"/>
          </a:xfrm>
        </p:spPr>
        <p:txBody>
          <a:bodyPr>
            <a:normAutofit/>
          </a:bodyPr>
          <a:lstStyle/>
          <a:p>
            <a:pPr marL="533400" indent="-533400" eaLnBrk="1" hangingPunct="1">
              <a:lnSpc>
                <a:spcPct val="80000"/>
              </a:lnSpc>
              <a:buFontTx/>
              <a:buNone/>
            </a:pPr>
            <a:r>
              <a:rPr lang="en-US" b="1" dirty="0" smtClean="0">
                <a:solidFill>
                  <a:schemeClr val="tx1"/>
                </a:solidFill>
              </a:rPr>
              <a:t>Notifying the Post</a:t>
            </a:r>
          </a:p>
          <a:p>
            <a:pPr marL="533400" indent="-533400" eaLnBrk="1" hangingPunct="1">
              <a:lnSpc>
                <a:spcPct val="80000"/>
              </a:lnSpc>
              <a:buFontTx/>
              <a:buNone/>
            </a:pPr>
            <a:endParaRPr lang="en-US" sz="2400" dirty="0" smtClean="0">
              <a:solidFill>
                <a:schemeClr val="tx1"/>
              </a:solidFill>
            </a:endParaRPr>
          </a:p>
          <a:p>
            <a:pPr marL="533400" indent="-533400" eaLnBrk="1" hangingPunct="1">
              <a:lnSpc>
                <a:spcPct val="80000"/>
              </a:lnSpc>
              <a:buFont typeface="Arial" pitchFamily="34" charset="0"/>
              <a:buChar char="•"/>
            </a:pPr>
            <a:r>
              <a:rPr lang="en-US" sz="2000" dirty="0" smtClean="0">
                <a:solidFill>
                  <a:schemeClr val="tx1"/>
                </a:solidFill>
              </a:rPr>
              <a:t>If a US Embassy or </a:t>
            </a:r>
            <a:r>
              <a:rPr lang="en-US" sz="2000" dirty="0" err="1" smtClean="0">
                <a:solidFill>
                  <a:schemeClr val="tx1"/>
                </a:solidFill>
              </a:rPr>
              <a:t>DoS</a:t>
            </a:r>
            <a:r>
              <a:rPr lang="en-US" sz="2000" dirty="0" smtClean="0">
                <a:solidFill>
                  <a:schemeClr val="tx1"/>
                </a:solidFill>
              </a:rPr>
              <a:t> Desk Officer responds with questions or seeks additional information, please reply  back in a timely manner.</a:t>
            </a:r>
          </a:p>
          <a:p>
            <a:pPr marL="533400" indent="-533400" eaLnBrk="1" hangingPunct="1">
              <a:lnSpc>
                <a:spcPct val="80000"/>
              </a:lnSpc>
              <a:buFontTx/>
              <a:buNone/>
            </a:pPr>
            <a:endParaRPr lang="en-US" sz="2000" dirty="0" smtClean="0">
              <a:solidFill>
                <a:schemeClr val="tx1"/>
              </a:solidFill>
            </a:endParaRPr>
          </a:p>
          <a:p>
            <a:pPr marL="533400" indent="-533400" eaLnBrk="1" hangingPunct="1">
              <a:lnSpc>
                <a:spcPct val="80000"/>
              </a:lnSpc>
              <a:buFont typeface="Arial" pitchFamily="34" charset="0"/>
              <a:buChar char="•"/>
            </a:pPr>
            <a:r>
              <a:rPr lang="en-US" sz="2000" dirty="0" smtClean="0">
                <a:solidFill>
                  <a:schemeClr val="tx1"/>
                </a:solidFill>
              </a:rPr>
              <a:t>If there are changes with travel dates, hotel, and/or flights, an amended clearance request </a:t>
            </a:r>
            <a:r>
              <a:rPr lang="en-US" sz="2000" b="1" i="1" dirty="0" smtClean="0">
                <a:solidFill>
                  <a:schemeClr val="tx1"/>
                </a:solidFill>
              </a:rPr>
              <a:t>must</a:t>
            </a:r>
            <a:r>
              <a:rPr lang="en-US" sz="2000" dirty="0" smtClean="0">
                <a:solidFill>
                  <a:schemeClr val="tx1"/>
                </a:solidFill>
              </a:rPr>
              <a:t> to be sent</a:t>
            </a:r>
          </a:p>
          <a:p>
            <a:pPr marL="533400" indent="-533400" eaLnBrk="1" hangingPunct="1">
              <a:lnSpc>
                <a:spcPct val="80000"/>
              </a:lnSpc>
            </a:pPr>
            <a:endParaRPr lang="en-US" sz="2000" dirty="0" smtClean="0">
              <a:solidFill>
                <a:schemeClr val="tx1"/>
              </a:solidFill>
            </a:endParaRPr>
          </a:p>
          <a:p>
            <a:pPr marL="533400" indent="-533400" algn="ctr" eaLnBrk="1" hangingPunct="1">
              <a:lnSpc>
                <a:spcPct val="80000"/>
              </a:lnSpc>
              <a:buFontTx/>
              <a:buNone/>
            </a:pPr>
            <a:r>
              <a:rPr lang="en-US" b="1" i="1" dirty="0" smtClean="0">
                <a:solidFill>
                  <a:schemeClr val="tx1"/>
                </a:solidFill>
              </a:rPr>
              <a:t>Under no circumstances should a</a:t>
            </a:r>
          </a:p>
          <a:p>
            <a:pPr marL="533400" indent="-533400" algn="ctr" eaLnBrk="1" hangingPunct="1">
              <a:lnSpc>
                <a:spcPct val="80000"/>
              </a:lnSpc>
              <a:buFontTx/>
              <a:buNone/>
            </a:pPr>
            <a:r>
              <a:rPr lang="en-US" b="1" i="1" dirty="0" smtClean="0">
                <a:solidFill>
                  <a:schemeClr val="tx1"/>
                </a:solidFill>
              </a:rPr>
              <a:t>traveler depart without clearance from</a:t>
            </a:r>
          </a:p>
          <a:p>
            <a:pPr marL="533400" indent="-533400" algn="ctr" eaLnBrk="1" hangingPunct="1">
              <a:lnSpc>
                <a:spcPct val="80000"/>
              </a:lnSpc>
              <a:buFontTx/>
              <a:buNone/>
            </a:pPr>
            <a:r>
              <a:rPr lang="en-US" b="1" i="1" dirty="0" smtClean="0">
                <a:solidFill>
                  <a:schemeClr val="tx1"/>
                </a:solidFill>
              </a:rPr>
              <a:t>the US Embassy.</a:t>
            </a:r>
          </a:p>
          <a:p>
            <a:pPr marL="533400" indent="-533400" eaLnBrk="1" hangingPunct="1">
              <a:lnSpc>
                <a:spcPct val="80000"/>
              </a:lnSpc>
              <a:buFontTx/>
              <a:buNone/>
            </a:pPr>
            <a:endParaRPr lang="en-US" sz="1800" b="1" dirty="0" smtClean="0">
              <a:solidFill>
                <a:schemeClr val="tx1"/>
              </a:solidFill>
            </a:endParaRPr>
          </a:p>
          <a:p>
            <a:pPr marL="533400" indent="-533400" algn="ctr" eaLnBrk="1" hangingPunct="1">
              <a:lnSpc>
                <a:spcPct val="80000"/>
              </a:lnSpc>
              <a:buFontTx/>
              <a:buNone/>
            </a:pPr>
            <a:r>
              <a:rPr lang="en-US" sz="1800" dirty="0" smtClean="0">
                <a:solidFill>
                  <a:schemeClr val="tx1"/>
                </a:solidFill>
              </a:rPr>
              <a:t>Notifications of NWS’ failure to request country clearance are sent to the Senior Advisor for NOAA, IA from the Department of State.</a:t>
            </a:r>
          </a:p>
          <a:p>
            <a:pPr marL="533400" indent="-533400" eaLnBrk="1" hangingPunct="1">
              <a:lnSpc>
                <a:spcPct val="80000"/>
              </a:lnSpc>
              <a:buFontTx/>
              <a:buNone/>
            </a:pPr>
            <a:endParaRPr lang="en-US" sz="1600" b="1" dirty="0" smtClean="0"/>
          </a:p>
          <a:p>
            <a:pPr marL="914400" lvl="1" indent="-457200" eaLnBrk="1" hangingPunct="1">
              <a:lnSpc>
                <a:spcPct val="80000"/>
              </a:lnSpc>
            </a:pPr>
            <a:endParaRPr lang="en-US" sz="1400" b="0" dirty="0" smtClean="0"/>
          </a:p>
          <a:p>
            <a:pPr marL="914400" lvl="1" indent="-457200" eaLnBrk="1" hangingPunct="1">
              <a:lnSpc>
                <a:spcPct val="80000"/>
              </a:lnSpc>
            </a:pPr>
            <a:endParaRPr lang="en-US" sz="1800" b="0" dirty="0" smtClean="0"/>
          </a:p>
          <a:p>
            <a:pPr marL="914400" lvl="1" indent="-457200" eaLnBrk="1" hangingPunct="1">
              <a:lnSpc>
                <a:spcPct val="80000"/>
              </a:lnSpc>
            </a:pPr>
            <a:endParaRPr lang="en-US" sz="1800" b="0" dirty="0" smtClean="0"/>
          </a:p>
          <a:p>
            <a:pPr marL="533400" indent="-533400" eaLnBrk="1" hangingPunct="1">
              <a:lnSpc>
                <a:spcPct val="80000"/>
              </a:lnSpc>
            </a:pPr>
            <a:endParaRPr lang="en-US" sz="2000" dirty="0" smtClean="0"/>
          </a:p>
          <a:p>
            <a:pPr marL="533400" indent="-533400" eaLnBrk="1" hangingPunct="1">
              <a:lnSpc>
                <a:spcPct val="80000"/>
              </a:lnSpc>
            </a:pPr>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48</a:t>
            </a:fld>
            <a:endParaRPr lang="en-US" dirty="0"/>
          </a:p>
        </p:txBody>
      </p:sp>
      <p:sp>
        <p:nvSpPr>
          <p:cNvPr id="73730" name="Rectangle 2"/>
          <p:cNvSpPr>
            <a:spLocks noGrp="1" noChangeArrowheads="1"/>
          </p:cNvSpPr>
          <p:nvPr>
            <p:ph type="title"/>
          </p:nvPr>
        </p:nvSpPr>
        <p:spPr>
          <a:xfrm>
            <a:off x="1908175" y="228600"/>
            <a:ext cx="5407025" cy="755650"/>
          </a:xfrm>
        </p:spPr>
        <p:txBody>
          <a:bodyPr/>
          <a:lstStyle/>
          <a:p>
            <a:pPr eaLnBrk="1" hangingPunct="1"/>
            <a:r>
              <a:rPr lang="en-US" dirty="0" err="1" smtClean="0">
                <a:latin typeface="Arial" pitchFamily="34" charset="0"/>
                <a:cs typeface="Arial" pitchFamily="34" charset="0"/>
              </a:rPr>
              <a:t>eCountry</a:t>
            </a:r>
            <a:r>
              <a:rPr lang="en-US" dirty="0" smtClean="0">
                <a:latin typeface="Arial" pitchFamily="34" charset="0"/>
                <a:cs typeface="Arial" pitchFamily="34" charset="0"/>
              </a:rPr>
              <a:t> Clearance</a:t>
            </a:r>
          </a:p>
        </p:txBody>
      </p:sp>
      <p:pic>
        <p:nvPicPr>
          <p:cNvPr id="73732" name="Picture 4" descr="MPj04032480000[1]"/>
          <p:cNvPicPr>
            <a:picLocks noChangeAspect="1" noChangeArrowheads="1"/>
          </p:cNvPicPr>
          <p:nvPr/>
        </p:nvPicPr>
        <p:blipFill>
          <a:blip r:embed="rId3"/>
          <a:srcRect/>
          <a:stretch>
            <a:fillRect/>
          </a:stretch>
        </p:blipFill>
        <p:spPr bwMode="auto">
          <a:xfrm>
            <a:off x="6858000" y="381000"/>
            <a:ext cx="2149475" cy="1431925"/>
          </a:xfrm>
          <a:prstGeom prst="rect">
            <a:avLst/>
          </a:prstGeom>
          <a:noFill/>
          <a:ln w="9525">
            <a:noFill/>
            <a:miter lim="800000"/>
            <a:headEnd/>
            <a:tailEnd/>
          </a:ln>
        </p:spPr>
      </p:pic>
    </p:spTree>
    <p:extLst>
      <p:ext uri="{BB962C8B-B14F-4D97-AF65-F5344CB8AC3E}">
        <p14:creationId xmlns:p14="http://schemas.microsoft.com/office/powerpoint/2010/main" val="57145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90819">
                                            <p:txEl>
                                              <p:pRg st="6" end="6"/>
                                            </p:txEl>
                                          </p:spTgt>
                                        </p:tgtEl>
                                        <p:attrNameLst>
                                          <p:attrName>style.visibility</p:attrName>
                                        </p:attrNameLst>
                                      </p:cBhvr>
                                      <p:to>
                                        <p:strVal val="visible"/>
                                      </p:to>
                                    </p:set>
                                    <p:animEffect transition="in" filter="blinds(vertical)">
                                      <p:cBhvr>
                                        <p:cTn id="7" dur="500"/>
                                        <p:tgtEl>
                                          <p:spTgt spid="290819">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90819">
                                            <p:txEl>
                                              <p:pRg st="7" end="7"/>
                                            </p:txEl>
                                          </p:spTgt>
                                        </p:tgtEl>
                                        <p:attrNameLst>
                                          <p:attrName>style.visibility</p:attrName>
                                        </p:attrNameLst>
                                      </p:cBhvr>
                                      <p:to>
                                        <p:strVal val="visible"/>
                                      </p:to>
                                    </p:set>
                                    <p:animEffect transition="in" filter="checkerboard(across)">
                                      <p:cBhvr>
                                        <p:cTn id="10" dur="500"/>
                                        <p:tgtEl>
                                          <p:spTgt spid="290819">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90819">
                                            <p:txEl>
                                              <p:pRg st="8" end="8"/>
                                            </p:txEl>
                                          </p:spTgt>
                                        </p:tgtEl>
                                        <p:attrNameLst>
                                          <p:attrName>style.visibility</p:attrName>
                                        </p:attrNameLst>
                                      </p:cBhvr>
                                      <p:to>
                                        <p:strVal val="visible"/>
                                      </p:to>
                                    </p:set>
                                    <p:animEffect transition="in" filter="checkerboard(across)">
                                      <p:cBhvr>
                                        <p:cTn id="13" dur="500"/>
                                        <p:tgtEl>
                                          <p:spTgt spid="290819">
                                            <p:txEl>
                                              <p:pRg st="8" end="8"/>
                                            </p:txEl>
                                          </p:spTgt>
                                        </p:tgtEl>
                                      </p:cBhvr>
                                    </p:animEffect>
                                  </p:childTnLst>
                                </p:cTn>
                              </p:par>
                            </p:childTnLst>
                          </p:cTn>
                        </p:par>
                        <p:par>
                          <p:cTn id="14" fill="hold">
                            <p:stCondLst>
                              <p:cond delay="500"/>
                            </p:stCondLst>
                            <p:childTnLst>
                              <p:par>
                                <p:cTn id="15" presetID="3" presetClass="entr" presetSubtype="10" fill="hold" nodeType="afterEffect">
                                  <p:stCondLst>
                                    <p:cond delay="1000"/>
                                  </p:stCondLst>
                                  <p:childTnLst>
                                    <p:set>
                                      <p:cBhvr>
                                        <p:cTn id="16" dur="1" fill="hold">
                                          <p:stCondLst>
                                            <p:cond delay="0"/>
                                          </p:stCondLst>
                                        </p:cTn>
                                        <p:tgtEl>
                                          <p:spTgt spid="290819">
                                            <p:txEl>
                                              <p:pRg st="10" end="10"/>
                                            </p:txEl>
                                          </p:spTgt>
                                        </p:tgtEl>
                                        <p:attrNameLst>
                                          <p:attrName>style.visibility</p:attrName>
                                        </p:attrNameLst>
                                      </p:cBhvr>
                                      <p:to>
                                        <p:strVal val="visible"/>
                                      </p:to>
                                    </p:set>
                                    <p:animEffect transition="in" filter="blinds(horizontal)">
                                      <p:cBhvr>
                                        <p:cTn id="17" dur="500"/>
                                        <p:tgtEl>
                                          <p:spTgt spid="2908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1905000" y="1371601"/>
            <a:ext cx="6915151" cy="4190999"/>
          </a:xfrm>
        </p:spPr>
        <p:txBody>
          <a:bodyPr/>
          <a:lstStyle/>
          <a:p>
            <a:pPr eaLnBrk="1" hangingPunct="1"/>
            <a:r>
              <a:rPr lang="en-US" dirty="0" smtClean="0">
                <a:solidFill>
                  <a:schemeClr val="tx1"/>
                </a:solidFill>
              </a:rPr>
              <a:t>A trip report must be submitted </a:t>
            </a:r>
          </a:p>
          <a:p>
            <a:pPr marL="342900" indent="-342900" eaLnBrk="1" hangingPunct="1">
              <a:buFont typeface="Arial" pitchFamily="34" charset="0"/>
              <a:buChar char="•"/>
            </a:pPr>
            <a:r>
              <a:rPr lang="en-US" dirty="0" smtClean="0">
                <a:solidFill>
                  <a:schemeClr val="tx1"/>
                </a:solidFill>
              </a:rPr>
              <a:t>within  </a:t>
            </a:r>
            <a:r>
              <a:rPr lang="en-US" b="1" i="1" dirty="0" smtClean="0">
                <a:solidFill>
                  <a:schemeClr val="tx1"/>
                </a:solidFill>
              </a:rPr>
              <a:t>5 business days</a:t>
            </a:r>
          </a:p>
          <a:p>
            <a:pPr eaLnBrk="1" hangingPunct="1"/>
            <a:r>
              <a:rPr lang="en-US" dirty="0" smtClean="0">
                <a:solidFill>
                  <a:schemeClr val="tx1"/>
                </a:solidFill>
              </a:rPr>
              <a:t>Should cover:</a:t>
            </a:r>
          </a:p>
          <a:p>
            <a:pPr marL="342900" lvl="1" indent="-342900" eaLnBrk="1" hangingPunct="1">
              <a:buFont typeface="Arial" pitchFamily="34" charset="0"/>
              <a:buChar char="•"/>
            </a:pPr>
            <a:r>
              <a:rPr lang="en-US" dirty="0" smtClean="0">
                <a:solidFill>
                  <a:schemeClr val="tx1"/>
                </a:solidFill>
              </a:rPr>
              <a:t>Details of the meeting</a:t>
            </a:r>
          </a:p>
          <a:p>
            <a:pPr marL="342900" lvl="1" indent="-342900" eaLnBrk="1" hangingPunct="1">
              <a:buFont typeface="Arial" pitchFamily="34" charset="0"/>
              <a:buChar char="•"/>
            </a:pPr>
            <a:r>
              <a:rPr lang="en-US" dirty="0" smtClean="0">
                <a:solidFill>
                  <a:schemeClr val="tx1"/>
                </a:solidFill>
              </a:rPr>
              <a:t>Any pertinent US issues</a:t>
            </a:r>
          </a:p>
          <a:p>
            <a:pPr marL="342900" lvl="1" indent="-342900" eaLnBrk="1" hangingPunct="1">
              <a:buFont typeface="Arial" pitchFamily="34" charset="0"/>
              <a:buChar char="•"/>
            </a:pPr>
            <a:r>
              <a:rPr lang="en-US" dirty="0" smtClean="0">
                <a:solidFill>
                  <a:schemeClr val="tx1"/>
                </a:solidFill>
              </a:rPr>
              <a:t>Impact on NWS mission</a:t>
            </a:r>
          </a:p>
          <a:p>
            <a:pPr marL="342900" lvl="1" indent="-342900" eaLnBrk="1" hangingPunct="1">
              <a:buFont typeface="Arial" pitchFamily="34" charset="0"/>
              <a:buChar char="•"/>
            </a:pPr>
            <a:r>
              <a:rPr lang="en-US" dirty="0" smtClean="0">
                <a:solidFill>
                  <a:schemeClr val="tx1"/>
                </a:solidFill>
              </a:rPr>
              <a:t>Decisions made</a:t>
            </a:r>
          </a:p>
          <a:p>
            <a:pPr eaLnBrk="1" hangingPunct="1"/>
            <a:r>
              <a:rPr lang="en-US" dirty="0" smtClean="0">
                <a:solidFill>
                  <a:schemeClr val="tx1"/>
                </a:solidFill>
              </a:rPr>
              <a:t>Submitted to the traveler’s supervisor and to IA at </a:t>
            </a:r>
            <a:r>
              <a:rPr lang="en-US" b="1" dirty="0" smtClean="0">
                <a:solidFill>
                  <a:schemeClr val="tx1"/>
                </a:solidFill>
                <a:hlinkClick r:id="rId3"/>
              </a:rPr>
              <a:t>nws.tripreports@noaa.gov</a:t>
            </a:r>
          </a:p>
          <a:p>
            <a:pPr marL="0" indent="0" eaLnBrk="1" hangingPunct="1">
              <a:buNone/>
            </a:pPr>
            <a:r>
              <a:rPr lang="en-US" dirty="0" smtClean="0">
                <a:solidFill>
                  <a:schemeClr val="tx1"/>
                </a:solidFill>
              </a:rPr>
              <a:t>Subject line for email:  Travelers last name, TA number, TDY location.</a:t>
            </a:r>
          </a:p>
        </p:txBody>
      </p:sp>
      <p:sp>
        <p:nvSpPr>
          <p:cNvPr id="2" name="Slide Number Placeholder 1"/>
          <p:cNvSpPr>
            <a:spLocks noGrp="1"/>
          </p:cNvSpPr>
          <p:nvPr>
            <p:ph type="sldNum" sz="quarter" idx="12"/>
          </p:nvPr>
        </p:nvSpPr>
        <p:spPr/>
        <p:txBody>
          <a:bodyPr/>
          <a:lstStyle/>
          <a:p>
            <a:fld id="{0CFEC368-1D7A-4F81-ABF6-AE0E36BAF64C}" type="slidenum">
              <a:rPr lang="en-US" smtClean="0"/>
              <a:pPr/>
              <a:t>49</a:t>
            </a:fld>
            <a:endParaRPr lang="en-US" dirty="0"/>
          </a:p>
        </p:txBody>
      </p:sp>
      <p:sp>
        <p:nvSpPr>
          <p:cNvPr id="75778" name="Rectangle 2"/>
          <p:cNvSpPr>
            <a:spLocks noGrp="1" noChangeArrowheads="1"/>
          </p:cNvSpPr>
          <p:nvPr>
            <p:ph type="title"/>
          </p:nvPr>
        </p:nvSpPr>
        <p:spPr>
          <a:xfrm>
            <a:off x="1295400" y="152400"/>
            <a:ext cx="7524751" cy="1143000"/>
          </a:xfrm>
        </p:spPr>
        <p:txBody>
          <a:bodyPr/>
          <a:lstStyle/>
          <a:p>
            <a:pPr eaLnBrk="1" hangingPunct="1"/>
            <a:r>
              <a:rPr lang="en-US" dirty="0" smtClean="0">
                <a:latin typeface="Arial" pitchFamily="34" charset="0"/>
                <a:cs typeface="Arial" pitchFamily="34" charset="0"/>
              </a:rPr>
              <a:t>Trip Reports:  </a:t>
            </a:r>
            <a:r>
              <a:rPr lang="en-US" sz="3200" dirty="0" smtClean="0">
                <a:latin typeface="Arial" pitchFamily="34" charset="0"/>
                <a:cs typeface="Arial" pitchFamily="34" charset="0"/>
              </a:rPr>
              <a:t>Required and monitored by NWS/IA</a:t>
            </a:r>
            <a:endParaRPr lang="en-US" dirty="0" smtClean="0">
              <a:latin typeface="Arial" pitchFamily="34" charset="0"/>
              <a:cs typeface="Arial" pitchFamily="34" charset="0"/>
            </a:endParaRPr>
          </a:p>
        </p:txBody>
      </p:sp>
      <p:pic>
        <p:nvPicPr>
          <p:cNvPr id="75780" name="Picture 6" descr="MCj03000590000[1]"/>
          <p:cNvPicPr>
            <a:picLocks noChangeAspect="1" noChangeArrowheads="1"/>
          </p:cNvPicPr>
          <p:nvPr/>
        </p:nvPicPr>
        <p:blipFill>
          <a:blip r:embed="rId4"/>
          <a:srcRect/>
          <a:stretch>
            <a:fillRect/>
          </a:stretch>
        </p:blipFill>
        <p:spPr bwMode="auto">
          <a:xfrm>
            <a:off x="6858000" y="152400"/>
            <a:ext cx="1797050" cy="1439863"/>
          </a:xfrm>
          <a:prstGeom prst="rect">
            <a:avLst/>
          </a:prstGeom>
          <a:noFill/>
          <a:ln w="9525">
            <a:noFill/>
            <a:miter lim="800000"/>
            <a:headEnd/>
            <a:tailEnd/>
          </a:ln>
        </p:spPr>
      </p:pic>
    </p:spTree>
    <p:extLst>
      <p:ext uri="{BB962C8B-B14F-4D97-AF65-F5344CB8AC3E}">
        <p14:creationId xmlns:p14="http://schemas.microsoft.com/office/powerpoint/2010/main" val="825249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22084"/>
            <a:ext cx="7620000" cy="5135563"/>
          </a:xfrm>
        </p:spPr>
        <p:txBody>
          <a:bodyPr/>
          <a:lstStyle/>
          <a:p>
            <a:endParaRPr lang="en-US" dirty="0" smtClean="0"/>
          </a:p>
          <a:p>
            <a:endParaRPr lang="en-US" dirty="0"/>
          </a:p>
          <a:p>
            <a:endParaRPr lang="en-US" dirty="0"/>
          </a:p>
        </p:txBody>
      </p:sp>
      <p:sp>
        <p:nvSpPr>
          <p:cNvPr id="3" name="Slide Number Placeholder 2"/>
          <p:cNvSpPr>
            <a:spLocks noGrp="1"/>
          </p:cNvSpPr>
          <p:nvPr>
            <p:ph type="sldNum" sz="quarter" idx="12"/>
          </p:nvPr>
        </p:nvSpPr>
        <p:spPr/>
        <p:txBody>
          <a:bodyPr/>
          <a:lstStyle/>
          <a:p>
            <a:fld id="{0CFEC368-1D7A-4F81-ABF6-AE0E36BAF64C}" type="slidenum">
              <a:rPr lang="en-US" smtClean="0"/>
              <a:pPr/>
              <a:t>5</a:t>
            </a:fld>
            <a:endParaRPr lang="en-US" dirty="0"/>
          </a:p>
        </p:txBody>
      </p:sp>
      <p:sp>
        <p:nvSpPr>
          <p:cNvPr id="4" name="Title 3"/>
          <p:cNvSpPr>
            <a:spLocks noGrp="1"/>
          </p:cNvSpPr>
          <p:nvPr>
            <p:ph type="title"/>
          </p:nvPr>
        </p:nvSpPr>
        <p:spPr/>
        <p:txBody>
          <a:bodyPr>
            <a:normAutofit fontScale="90000"/>
          </a:bodyPr>
          <a:lstStyle/>
          <a:p>
            <a:r>
              <a:rPr lang="en-US" dirty="0" smtClean="0"/>
              <a:t>Who should work with the NWS FTCs?</a:t>
            </a:r>
            <a:endParaRPr lang="en-US" dirty="0"/>
          </a:p>
        </p:txBody>
      </p:sp>
      <p:sp>
        <p:nvSpPr>
          <p:cNvPr id="6" name="TextBox 5"/>
          <p:cNvSpPr txBox="1"/>
          <p:nvPr/>
        </p:nvSpPr>
        <p:spPr>
          <a:xfrm>
            <a:off x="1066800" y="1720334"/>
            <a:ext cx="1828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Traveler</a:t>
            </a:r>
            <a:endParaRPr lang="en-US" dirty="0"/>
          </a:p>
        </p:txBody>
      </p:sp>
      <p:sp>
        <p:nvSpPr>
          <p:cNvPr id="7" name="TextBox 6"/>
          <p:cNvSpPr txBox="1"/>
          <p:nvPr/>
        </p:nvSpPr>
        <p:spPr>
          <a:xfrm>
            <a:off x="1066800" y="2286000"/>
            <a:ext cx="1828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Traveler</a:t>
            </a:r>
            <a:endParaRPr lang="en-US" dirty="0"/>
          </a:p>
        </p:txBody>
      </p:sp>
      <p:sp>
        <p:nvSpPr>
          <p:cNvPr id="8" name="TextBox 7"/>
          <p:cNvSpPr txBox="1"/>
          <p:nvPr/>
        </p:nvSpPr>
        <p:spPr>
          <a:xfrm>
            <a:off x="1092506" y="2874880"/>
            <a:ext cx="1828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Traveler</a:t>
            </a:r>
            <a:endParaRPr lang="en-US" dirty="0"/>
          </a:p>
        </p:txBody>
      </p:sp>
      <p:sp>
        <p:nvSpPr>
          <p:cNvPr id="9" name="TextBox 8"/>
          <p:cNvSpPr txBox="1"/>
          <p:nvPr/>
        </p:nvSpPr>
        <p:spPr>
          <a:xfrm>
            <a:off x="1092506" y="3429000"/>
            <a:ext cx="1828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Traveler</a:t>
            </a:r>
            <a:endParaRPr lang="en-US" dirty="0"/>
          </a:p>
        </p:txBody>
      </p:sp>
      <p:cxnSp>
        <p:nvCxnSpPr>
          <p:cNvPr id="11" name="Straight Arrow Connector 10"/>
          <p:cNvCxnSpPr/>
          <p:nvPr/>
        </p:nvCxnSpPr>
        <p:spPr>
          <a:xfrm>
            <a:off x="3048000" y="2776251"/>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33800" y="2470666"/>
            <a:ext cx="1828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FMC Foreign Travel Preparer</a:t>
            </a:r>
            <a:endParaRPr lang="en-US" dirty="0"/>
          </a:p>
        </p:txBody>
      </p:sp>
      <p:cxnSp>
        <p:nvCxnSpPr>
          <p:cNvPr id="13" name="Straight Arrow Connector 12"/>
          <p:cNvCxnSpPr/>
          <p:nvPr/>
        </p:nvCxnSpPr>
        <p:spPr>
          <a:xfrm>
            <a:off x="5867400" y="2776251"/>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15100" y="2232488"/>
            <a:ext cx="182880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Foreign Travel Contact</a:t>
            </a:r>
          </a:p>
          <a:p>
            <a:pPr algn="ctr"/>
            <a:r>
              <a:rPr lang="en-US" sz="1200" dirty="0" smtClean="0"/>
              <a:t>(Darlene Roberts / Ethan Jessup)</a:t>
            </a:r>
            <a:endParaRPr lang="en-US" sz="1200" dirty="0"/>
          </a:p>
        </p:txBody>
      </p:sp>
      <p:cxnSp>
        <p:nvCxnSpPr>
          <p:cNvPr id="16" name="Straight Arrow Connector 15"/>
          <p:cNvCxnSpPr/>
          <p:nvPr/>
        </p:nvCxnSpPr>
        <p:spPr>
          <a:xfrm flipV="1">
            <a:off x="8153400" y="1720334"/>
            <a:ext cx="381000" cy="369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962900" y="35814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429500" y="1219200"/>
            <a:ext cx="19431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NWS DAA</a:t>
            </a:r>
            <a:endParaRPr lang="en-US" dirty="0"/>
          </a:p>
        </p:txBody>
      </p:sp>
      <p:sp>
        <p:nvSpPr>
          <p:cNvPr id="20" name="TextBox 19"/>
          <p:cNvSpPr txBox="1"/>
          <p:nvPr/>
        </p:nvSpPr>
        <p:spPr>
          <a:xfrm>
            <a:off x="7429500" y="4343400"/>
            <a:ext cx="17907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NOAA NTO</a:t>
            </a:r>
            <a:endParaRPr lang="en-US" dirty="0"/>
          </a:p>
        </p:txBody>
      </p:sp>
      <p:cxnSp>
        <p:nvCxnSpPr>
          <p:cNvPr id="22" name="Straight Arrow Connector 21"/>
          <p:cNvCxnSpPr/>
          <p:nvPr/>
        </p:nvCxnSpPr>
        <p:spPr>
          <a:xfrm flipH="1" flipV="1">
            <a:off x="7848600" y="3771900"/>
            <a:ext cx="3048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458200" y="1905000"/>
            <a:ext cx="177188"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67400" y="3059546"/>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048000" y="3010499"/>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92506" y="5181600"/>
            <a:ext cx="7822894" cy="584775"/>
          </a:xfrm>
          <a:prstGeom prst="rect">
            <a:avLst/>
          </a:prstGeom>
          <a:noFill/>
        </p:spPr>
        <p:txBody>
          <a:bodyPr wrap="square" rtlCol="0">
            <a:spAutoFit/>
          </a:bodyPr>
          <a:lstStyle/>
          <a:p>
            <a:r>
              <a:rPr lang="en-US" sz="1600" i="1" dirty="0" smtClean="0"/>
              <a:t>Please NOTE:  travelers should not be contacting the NWS FTC or NTO Office directly.</a:t>
            </a:r>
            <a:endParaRPr lang="en-US" sz="1600" i="1" dirty="0"/>
          </a:p>
        </p:txBody>
      </p:sp>
    </p:spTree>
    <p:extLst>
      <p:ext uri="{BB962C8B-B14F-4D97-AF65-F5344CB8AC3E}">
        <p14:creationId xmlns:p14="http://schemas.microsoft.com/office/powerpoint/2010/main" val="3062754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189037"/>
            <a:ext cx="7620000" cy="4830763"/>
          </a:xfrm>
        </p:spPr>
        <p:txBody>
          <a:bodyPr>
            <a:normAutofit fontScale="40000" lnSpcReduction="20000"/>
          </a:bodyPr>
          <a:lstStyle/>
          <a:p>
            <a:r>
              <a:rPr lang="en-US" dirty="0"/>
              <a:t> </a:t>
            </a:r>
          </a:p>
          <a:p>
            <a:r>
              <a:rPr lang="en-US" dirty="0"/>
              <a:t> </a:t>
            </a:r>
            <a:r>
              <a:rPr lang="en-US" sz="2500" b="1" dirty="0" smtClean="0"/>
              <a:t>DATE</a:t>
            </a:r>
            <a:r>
              <a:rPr lang="en-US" sz="2500" b="1" dirty="0"/>
              <a:t>:</a:t>
            </a:r>
            <a:r>
              <a:rPr lang="en-US" sz="2500" dirty="0"/>
              <a:t> &lt;insert date of trip</a:t>
            </a:r>
            <a:r>
              <a:rPr lang="en-US" sz="2500" b="1" dirty="0"/>
              <a:t>	</a:t>
            </a:r>
            <a:r>
              <a:rPr lang="en-US" sz="2500" dirty="0"/>
              <a:t>	</a:t>
            </a:r>
          </a:p>
          <a:p>
            <a:r>
              <a:rPr lang="en-US" sz="2500" b="1" dirty="0"/>
              <a:t>LOCATION: &lt;</a:t>
            </a:r>
            <a:r>
              <a:rPr lang="en-US" sz="2500" dirty="0"/>
              <a:t>insert TDY location</a:t>
            </a:r>
            <a:r>
              <a:rPr lang="en-US" sz="2500" b="1" dirty="0"/>
              <a:t>&gt;</a:t>
            </a:r>
            <a:r>
              <a:rPr lang="en-US" sz="2500" dirty="0"/>
              <a:t>	</a:t>
            </a:r>
          </a:p>
          <a:p>
            <a:r>
              <a:rPr lang="en-US" sz="2500" b="1" dirty="0"/>
              <a:t>PURPOSE:  </a:t>
            </a:r>
            <a:r>
              <a:rPr lang="en-US" sz="2500" dirty="0"/>
              <a:t>&lt;insert purpose of trip (e.g. WMO meeting, bilateral meeting, conference)&gt;</a:t>
            </a:r>
          </a:p>
          <a:p>
            <a:r>
              <a:rPr lang="en-US" sz="2500" b="1" dirty="0"/>
              <a:t>FROM: </a:t>
            </a:r>
            <a:r>
              <a:rPr lang="en-US" sz="2500" dirty="0"/>
              <a:t>&lt;Name and office of Traveler&gt;		</a:t>
            </a:r>
          </a:p>
          <a:p>
            <a:r>
              <a:rPr lang="en-US" sz="2500" dirty="0"/>
              <a:t>				</a:t>
            </a:r>
          </a:p>
          <a:p>
            <a:r>
              <a:rPr lang="en-US" sz="2500" dirty="0"/>
              <a:t> </a:t>
            </a:r>
          </a:p>
          <a:p>
            <a:r>
              <a:rPr lang="en-US" sz="2500" b="1" u="sng" dirty="0"/>
              <a:t>THINGS YOU MUST KNOW:</a:t>
            </a:r>
            <a:endParaRPr lang="en-US" sz="2500" dirty="0"/>
          </a:p>
          <a:p>
            <a:pPr lvl="0"/>
            <a:r>
              <a:rPr lang="en-US" sz="2500" b="1" dirty="0"/>
              <a:t>Any pertinent U.S. issues</a:t>
            </a:r>
            <a:endParaRPr lang="en-US" sz="2500" dirty="0"/>
          </a:p>
          <a:p>
            <a:pPr lvl="0"/>
            <a:r>
              <a:rPr lang="en-US" sz="2500" b="1" dirty="0"/>
              <a:t>Impact on our mission or operations</a:t>
            </a:r>
            <a:endParaRPr lang="en-US" sz="2500" dirty="0"/>
          </a:p>
          <a:p>
            <a:pPr lvl="0"/>
            <a:r>
              <a:rPr lang="en-US" sz="2500" b="1" dirty="0"/>
              <a:t>Decisions made</a:t>
            </a:r>
            <a:endParaRPr lang="en-US" sz="2500" dirty="0"/>
          </a:p>
          <a:p>
            <a:r>
              <a:rPr lang="en-US" sz="2500" b="1" dirty="0"/>
              <a:t> </a:t>
            </a:r>
            <a:endParaRPr lang="en-US" sz="2500" dirty="0"/>
          </a:p>
          <a:p>
            <a:r>
              <a:rPr lang="en-US" sz="2500" b="1" u="sng" dirty="0"/>
              <a:t>DISCUSSION:</a:t>
            </a:r>
            <a:r>
              <a:rPr lang="en-US" sz="2500" b="1" dirty="0"/>
              <a:t>  </a:t>
            </a:r>
            <a:endParaRPr lang="en-US" sz="2500" dirty="0"/>
          </a:p>
          <a:p>
            <a:r>
              <a:rPr lang="en-US" sz="2500" dirty="0"/>
              <a:t> </a:t>
            </a:r>
          </a:p>
          <a:p>
            <a:r>
              <a:rPr lang="en-US" sz="2500" dirty="0"/>
              <a:t>Short summary of meeting to provide broader context to the above “Things you must know” items</a:t>
            </a:r>
          </a:p>
          <a:p>
            <a:r>
              <a:rPr lang="en-US" sz="2500" dirty="0"/>
              <a:t> </a:t>
            </a:r>
          </a:p>
          <a:p>
            <a:r>
              <a:rPr lang="en-US" sz="2500" dirty="0"/>
              <a:t>Briefly describe how you prepared for participation; what role you played on the trip and how you fulfilled that role.</a:t>
            </a:r>
          </a:p>
          <a:p>
            <a:r>
              <a:rPr lang="en-US" sz="2500" dirty="0"/>
              <a:t> </a:t>
            </a:r>
          </a:p>
          <a:p>
            <a:r>
              <a:rPr lang="en-US" sz="2500" b="1" u="sng" dirty="0"/>
              <a:t>FOLLOW-UP ACTIONS:</a:t>
            </a:r>
            <a:endParaRPr lang="en-US" sz="2500" dirty="0"/>
          </a:p>
          <a:p>
            <a:r>
              <a:rPr lang="en-US" sz="2500" b="1" dirty="0"/>
              <a:t> </a:t>
            </a:r>
            <a:endParaRPr lang="en-US" sz="2500" dirty="0"/>
          </a:p>
          <a:p>
            <a:r>
              <a:rPr lang="en-US" sz="2500" dirty="0"/>
              <a:t>Provide bullets on what actions are required as follow-up to your trip and what offices you need to coordinate with in implementing follow-up actions </a:t>
            </a:r>
          </a:p>
          <a:p>
            <a:r>
              <a:rPr lang="en-US" sz="2500" b="1" dirty="0"/>
              <a:t> </a:t>
            </a:r>
            <a:endParaRPr lang="en-US" sz="2500" dirty="0"/>
          </a:p>
          <a:p>
            <a:r>
              <a:rPr lang="en-US" sz="2500" b="1" u="sng" dirty="0"/>
              <a:t>PARTICIPANTS:</a:t>
            </a:r>
            <a:endParaRPr lang="en-US" sz="2500" dirty="0"/>
          </a:p>
          <a:p>
            <a:r>
              <a:rPr lang="en-US" sz="2500" dirty="0"/>
              <a:t>&lt;Names of other meeting attendees from U.S. or other countries if relevant to outcomes of meeting&gt;</a:t>
            </a:r>
          </a:p>
          <a:p>
            <a:r>
              <a:rPr lang="en-US" sz="2500" dirty="0"/>
              <a:t> </a:t>
            </a:r>
          </a:p>
          <a:p>
            <a:r>
              <a:rPr lang="en-US" sz="2500" b="1" u="sng" dirty="0"/>
              <a:t>PRESS:</a:t>
            </a:r>
            <a:endParaRPr lang="en-US" sz="2500" dirty="0"/>
          </a:p>
          <a:p>
            <a:r>
              <a:rPr lang="en-US" sz="2500" dirty="0"/>
              <a:t>Include if you participated in a press event and/or there was a press </a:t>
            </a:r>
            <a:r>
              <a:rPr lang="en-US" sz="2500" dirty="0" smtClean="0"/>
              <a:t> event </a:t>
            </a:r>
            <a:r>
              <a:rPr lang="en-US" sz="2500" dirty="0"/>
              <a:t>associated with the trip</a:t>
            </a:r>
          </a:p>
          <a:p>
            <a:endParaRPr lang="en-US" dirty="0"/>
          </a:p>
        </p:txBody>
      </p:sp>
      <p:sp>
        <p:nvSpPr>
          <p:cNvPr id="3" name="Slide Number Placeholder 2"/>
          <p:cNvSpPr>
            <a:spLocks noGrp="1"/>
          </p:cNvSpPr>
          <p:nvPr>
            <p:ph type="sldNum" sz="quarter" idx="12"/>
          </p:nvPr>
        </p:nvSpPr>
        <p:spPr/>
        <p:txBody>
          <a:bodyPr/>
          <a:lstStyle/>
          <a:p>
            <a:fld id="{0CFEC368-1D7A-4F81-ABF6-AE0E36BAF64C}" type="slidenum">
              <a:rPr lang="en-US" smtClean="0"/>
              <a:pPr/>
              <a:t>50</a:t>
            </a:fld>
            <a:endParaRPr lang="en-US" dirty="0"/>
          </a:p>
        </p:txBody>
      </p:sp>
      <p:sp>
        <p:nvSpPr>
          <p:cNvPr id="4" name="Title 3"/>
          <p:cNvSpPr>
            <a:spLocks noGrp="1"/>
          </p:cNvSpPr>
          <p:nvPr>
            <p:ph type="title"/>
          </p:nvPr>
        </p:nvSpPr>
        <p:spPr>
          <a:xfrm>
            <a:off x="1143000" y="152401"/>
            <a:ext cx="7620000" cy="761999"/>
          </a:xfrm>
        </p:spPr>
        <p:txBody>
          <a:bodyPr/>
          <a:lstStyle/>
          <a:p>
            <a:pPr algn="ctr"/>
            <a:r>
              <a:rPr lang="en-US" dirty="0" smtClean="0"/>
              <a:t>Trip Report Template</a:t>
            </a:r>
            <a:endParaRPr lang="en-US" dirty="0"/>
          </a:p>
        </p:txBody>
      </p:sp>
    </p:spTree>
    <p:extLst>
      <p:ext uri="{BB962C8B-B14F-4D97-AF65-F5344CB8AC3E}">
        <p14:creationId xmlns:p14="http://schemas.microsoft.com/office/powerpoint/2010/main" val="25214366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1905000" y="914400"/>
            <a:ext cx="6915151" cy="4953000"/>
          </a:xfrm>
        </p:spPr>
        <p:txBody>
          <a:bodyPr>
            <a:normAutofit/>
          </a:bodyPr>
          <a:lstStyle/>
          <a:p>
            <a:pPr marL="342900" indent="-342900" eaLnBrk="1" hangingPunct="1">
              <a:lnSpc>
                <a:spcPct val="80000"/>
              </a:lnSpc>
              <a:buFont typeface="Arial" pitchFamily="34" charset="0"/>
              <a:buChar char="•"/>
            </a:pPr>
            <a:r>
              <a:rPr lang="en-US" sz="2000" dirty="0" smtClean="0">
                <a:solidFill>
                  <a:schemeClr val="tx1"/>
                </a:solidFill>
              </a:rPr>
              <a:t>Using the electronic Travel Manager approval process, the travel preparer or traveler must fax a copy of the approved/data linked Travel Authorization and a copy of their Foreign Travel Briefing certificate directly to the NOAA Travel Office. NTO will then UPS the official passport to the traveler or travel preparer (via FTC).  Please include a complete mailing address along with your office’s UPS account number.</a:t>
            </a:r>
          </a:p>
          <a:p>
            <a:pPr eaLnBrk="1" hangingPunct="1">
              <a:lnSpc>
                <a:spcPct val="80000"/>
              </a:lnSpc>
            </a:pPr>
            <a:endParaRPr lang="en-US" sz="2000" dirty="0" smtClean="0">
              <a:solidFill>
                <a:schemeClr val="tx1"/>
              </a:solidFill>
            </a:endParaRPr>
          </a:p>
          <a:p>
            <a:pPr marL="342900" indent="-342900">
              <a:lnSpc>
                <a:spcPct val="80000"/>
              </a:lnSpc>
              <a:buFont typeface="Arial" pitchFamily="34" charset="0"/>
              <a:buChar char="•"/>
            </a:pPr>
            <a:r>
              <a:rPr lang="en-US" dirty="0">
                <a:solidFill>
                  <a:schemeClr val="tx1"/>
                </a:solidFill>
              </a:rPr>
              <a:t>DOS security requirements stipulate that all official passports be retained at the NTO in the passport repository for safekeeping.  Upon completion of travel the passport must be returned to the FTC for forwarding to NTO to be secured in the repository.  The OAA and IA are exempt and may retain their official passports in a locked safe in their offices.  </a:t>
            </a:r>
            <a:r>
              <a:rPr lang="en-US" b="1" dirty="0">
                <a:solidFill>
                  <a:schemeClr val="tx1"/>
                </a:solidFill>
              </a:rPr>
              <a:t>Official passports are the property of the Government, and are not the personal property of the traveler. </a:t>
            </a:r>
            <a:r>
              <a:rPr lang="en-US" dirty="0">
                <a:solidFill>
                  <a:schemeClr val="tx1"/>
                </a:solidFill>
              </a:rPr>
              <a:t>  </a:t>
            </a:r>
            <a:r>
              <a:rPr lang="en-US" b="1" dirty="0">
                <a:solidFill>
                  <a:schemeClr val="tx1"/>
                </a:solidFill>
              </a:rPr>
              <a:t>Official passports should never be kept at home.</a:t>
            </a:r>
            <a:r>
              <a:rPr lang="en-US" dirty="0">
                <a:solidFill>
                  <a:schemeClr val="tx1"/>
                </a:solidFill>
              </a:rPr>
              <a:t> </a:t>
            </a:r>
          </a:p>
          <a:p>
            <a:pPr marL="342900" indent="-342900" eaLnBrk="1" hangingPunct="1">
              <a:lnSpc>
                <a:spcPct val="80000"/>
              </a:lnSpc>
              <a:buFont typeface="Arial" pitchFamily="34" charset="0"/>
              <a:buChar char="•"/>
            </a:pPr>
            <a:endParaRPr lang="en-US" dirty="0">
              <a:solidFill>
                <a:schemeClr val="tx1"/>
              </a:solidFill>
            </a:endParaRPr>
          </a:p>
          <a:p>
            <a:pPr marL="342900" indent="-342900" eaLnBrk="1" hangingPunct="1">
              <a:lnSpc>
                <a:spcPct val="80000"/>
              </a:lnSpc>
              <a:buFont typeface="Arial" pitchFamily="34" charset="0"/>
              <a:buChar char="•"/>
            </a:pPr>
            <a:endParaRPr lang="en-US" sz="1400" dirty="0" smtClean="0"/>
          </a:p>
          <a:p>
            <a:pPr eaLnBrk="1" hangingPunct="1">
              <a:lnSpc>
                <a:spcPct val="80000"/>
              </a:lnSpc>
              <a:buFontTx/>
              <a:buNone/>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400" dirty="0" smtClean="0"/>
          </a:p>
          <a:p>
            <a:pPr eaLnBrk="1" hangingPunct="1">
              <a:lnSpc>
                <a:spcPct val="80000"/>
              </a:lnSpc>
            </a:pPr>
            <a:endParaRPr lang="en-US" sz="2400"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51</a:t>
            </a:fld>
            <a:endParaRPr lang="en-US" dirty="0"/>
          </a:p>
        </p:txBody>
      </p:sp>
      <p:sp>
        <p:nvSpPr>
          <p:cNvPr id="77826" name="Rectangle 2"/>
          <p:cNvSpPr>
            <a:spLocks noGrp="1" noChangeArrowheads="1"/>
          </p:cNvSpPr>
          <p:nvPr>
            <p:ph type="title"/>
          </p:nvPr>
        </p:nvSpPr>
        <p:spPr>
          <a:xfrm>
            <a:off x="1905000" y="152400"/>
            <a:ext cx="6915151" cy="533400"/>
          </a:xfrm>
        </p:spPr>
        <p:txBody>
          <a:bodyPr/>
          <a:lstStyle/>
          <a:p>
            <a:pPr eaLnBrk="1" hangingPunct="1"/>
            <a:r>
              <a:rPr lang="en-US" sz="2400" dirty="0" smtClean="0">
                <a:latin typeface="Arial" pitchFamily="34" charset="0"/>
                <a:cs typeface="Arial" pitchFamily="34" charset="0"/>
              </a:rPr>
              <a:t>Reminders Regarding Official Passports</a:t>
            </a:r>
          </a:p>
        </p:txBody>
      </p:sp>
      <p:pic>
        <p:nvPicPr>
          <p:cNvPr id="230404" name="Picture 4" descr="MCj04248200000[1]"/>
          <p:cNvPicPr>
            <a:picLocks noChangeAspect="1" noChangeArrowheads="1"/>
          </p:cNvPicPr>
          <p:nvPr/>
        </p:nvPicPr>
        <p:blipFill>
          <a:blip r:embed="rId4"/>
          <a:srcRect/>
          <a:stretch>
            <a:fillRect/>
          </a:stretch>
        </p:blipFill>
        <p:spPr bwMode="auto">
          <a:xfrm>
            <a:off x="228600" y="304800"/>
            <a:ext cx="1536700" cy="1362075"/>
          </a:xfrm>
          <a:prstGeom prst="rect">
            <a:avLst/>
          </a:prstGeom>
          <a:noFill/>
          <a:ln w="9525">
            <a:noFill/>
            <a:miter lim="800000"/>
            <a:headEnd/>
            <a:tailEnd/>
          </a:ln>
        </p:spPr>
      </p:pic>
      <p:pic>
        <p:nvPicPr>
          <p:cNvPr id="230405" name="Picture 5" descr="MCj04248340000[1]"/>
          <p:cNvPicPr>
            <a:picLocks noChangeAspect="1" noChangeArrowheads="1"/>
          </p:cNvPicPr>
          <p:nvPr/>
        </p:nvPicPr>
        <p:blipFill>
          <a:blip r:embed="rId5"/>
          <a:srcRect/>
          <a:stretch>
            <a:fillRect/>
          </a:stretch>
        </p:blipFill>
        <p:spPr bwMode="auto">
          <a:xfrm>
            <a:off x="228600" y="1752600"/>
            <a:ext cx="1460500" cy="1293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0404"/>
                                        </p:tgtEl>
                                        <p:attrNameLst>
                                          <p:attrName>style.visibility</p:attrName>
                                        </p:attrNameLst>
                                      </p:cBhvr>
                                      <p:to>
                                        <p:strVal val="visible"/>
                                      </p:to>
                                    </p:set>
                                    <p:anim calcmode="lin" valueType="num">
                                      <p:cBhvr additive="base">
                                        <p:cTn id="7" dur="1000" fill="hold"/>
                                        <p:tgtEl>
                                          <p:spTgt spid="230404"/>
                                        </p:tgtEl>
                                        <p:attrNameLst>
                                          <p:attrName>ppt_x</p:attrName>
                                        </p:attrNameLst>
                                      </p:cBhvr>
                                      <p:tavLst>
                                        <p:tav tm="0">
                                          <p:val>
                                            <p:strVal val="1+#ppt_w/2"/>
                                          </p:val>
                                        </p:tav>
                                        <p:tav tm="100000">
                                          <p:val>
                                            <p:strVal val="#ppt_x"/>
                                          </p:val>
                                        </p:tav>
                                      </p:tavLst>
                                    </p:anim>
                                    <p:anim calcmode="lin" valueType="num">
                                      <p:cBhvr additive="base">
                                        <p:cTn id="8" dur="1000" fill="hold"/>
                                        <p:tgtEl>
                                          <p:spTgt spid="23040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30405"/>
                                        </p:tgtEl>
                                        <p:attrNameLst>
                                          <p:attrName>style.visibility</p:attrName>
                                        </p:attrNameLst>
                                      </p:cBhvr>
                                      <p:to>
                                        <p:strVal val="visible"/>
                                      </p:to>
                                    </p:set>
                                    <p:anim calcmode="lin" valueType="num">
                                      <p:cBhvr additive="base">
                                        <p:cTn id="12" dur="1000" fill="hold"/>
                                        <p:tgtEl>
                                          <p:spTgt spid="230405"/>
                                        </p:tgtEl>
                                        <p:attrNameLst>
                                          <p:attrName>ppt_x</p:attrName>
                                        </p:attrNameLst>
                                      </p:cBhvr>
                                      <p:tavLst>
                                        <p:tav tm="0">
                                          <p:val>
                                            <p:strVal val="1+#ppt_w/2"/>
                                          </p:val>
                                        </p:tav>
                                        <p:tav tm="100000">
                                          <p:val>
                                            <p:strVal val="#ppt_x"/>
                                          </p:val>
                                        </p:tav>
                                      </p:tavLst>
                                    </p:anim>
                                    <p:anim calcmode="lin" valueType="num">
                                      <p:cBhvr additive="base">
                                        <p:cTn id="13" dur="1000" fill="hold"/>
                                        <p:tgtEl>
                                          <p:spTgt spid="230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1905000" y="1447800"/>
            <a:ext cx="6915151" cy="4191000"/>
          </a:xfrm>
        </p:spPr>
        <p:txBody>
          <a:bodyPr/>
          <a:lstStyle/>
          <a:p>
            <a:pPr eaLnBrk="1" hangingPunct="1">
              <a:lnSpc>
                <a:spcPct val="80000"/>
              </a:lnSpc>
              <a:buFontTx/>
              <a:buNone/>
            </a:pPr>
            <a:endParaRPr lang="en-US" sz="1800" dirty="0" smtClean="0">
              <a:solidFill>
                <a:schemeClr val="tx1"/>
              </a:solidFill>
            </a:endParaRPr>
          </a:p>
          <a:p>
            <a:pPr marL="285750" indent="-285750" eaLnBrk="1" hangingPunct="1">
              <a:lnSpc>
                <a:spcPct val="80000"/>
              </a:lnSpc>
              <a:buFont typeface="Arial" pitchFamily="34" charset="0"/>
              <a:buChar char="•"/>
            </a:pPr>
            <a:r>
              <a:rPr lang="en-US" sz="1800" dirty="0" smtClean="0">
                <a:solidFill>
                  <a:schemeClr val="tx1"/>
                </a:solidFill>
              </a:rPr>
              <a:t>When travel dates change – </a:t>
            </a:r>
            <a:r>
              <a:rPr lang="en-US" sz="1800" b="1" i="1" dirty="0" smtClean="0">
                <a:solidFill>
                  <a:schemeClr val="tx1"/>
                </a:solidFill>
              </a:rPr>
              <a:t>remember to amend</a:t>
            </a:r>
            <a:r>
              <a:rPr lang="en-US" sz="1800" i="1" dirty="0" smtClean="0">
                <a:solidFill>
                  <a:schemeClr val="tx1"/>
                </a:solidFill>
              </a:rPr>
              <a:t> </a:t>
            </a:r>
            <a:r>
              <a:rPr lang="en-US" sz="1800" dirty="0" err="1" smtClean="0">
                <a:solidFill>
                  <a:schemeClr val="tx1"/>
                </a:solidFill>
              </a:rPr>
              <a:t>eCountry</a:t>
            </a:r>
            <a:r>
              <a:rPr lang="en-US" sz="1800" dirty="0" smtClean="0">
                <a:solidFill>
                  <a:schemeClr val="tx1"/>
                </a:solidFill>
              </a:rPr>
              <a:t> Clearance to notify DOS and Embassy.  </a:t>
            </a:r>
          </a:p>
          <a:p>
            <a:pPr eaLnBrk="1" hangingPunct="1">
              <a:lnSpc>
                <a:spcPct val="80000"/>
              </a:lnSpc>
              <a:buFontTx/>
              <a:buNone/>
            </a:pPr>
            <a:endParaRPr lang="en-US" sz="1800" dirty="0" smtClean="0">
              <a:solidFill>
                <a:schemeClr val="tx1"/>
              </a:solidFill>
            </a:endParaRPr>
          </a:p>
          <a:p>
            <a:pPr marL="285750" indent="-285750" eaLnBrk="1" hangingPunct="1">
              <a:lnSpc>
                <a:spcPct val="80000"/>
              </a:lnSpc>
              <a:buFont typeface="Arial" pitchFamily="34" charset="0"/>
              <a:buChar char="•"/>
            </a:pPr>
            <a:r>
              <a:rPr lang="en-US" sz="1800" dirty="0" smtClean="0">
                <a:solidFill>
                  <a:schemeClr val="tx1"/>
                </a:solidFill>
              </a:rPr>
              <a:t>Be sure to check “Annual Leave” in Travel Manager or      “Non-Duty Leave” when traveler is staying over at their own expense.  If Shift Employee – add in remarks section.</a:t>
            </a:r>
          </a:p>
          <a:p>
            <a:pPr eaLnBrk="1" hangingPunct="1">
              <a:lnSpc>
                <a:spcPct val="80000"/>
              </a:lnSpc>
              <a:buFontTx/>
              <a:buNone/>
            </a:pPr>
            <a:endParaRPr lang="en-US" sz="1800" dirty="0" smtClean="0">
              <a:solidFill>
                <a:schemeClr val="tx1"/>
              </a:solidFill>
            </a:endParaRPr>
          </a:p>
          <a:p>
            <a:pPr marL="285750" indent="-285750" eaLnBrk="1" hangingPunct="1">
              <a:lnSpc>
                <a:spcPct val="80000"/>
              </a:lnSpc>
              <a:buFont typeface="Arial" pitchFamily="34" charset="0"/>
              <a:buChar char="•"/>
            </a:pPr>
            <a:r>
              <a:rPr lang="en-US" sz="1800" dirty="0" smtClean="0">
                <a:solidFill>
                  <a:schemeClr val="tx1"/>
                </a:solidFill>
              </a:rPr>
              <a:t>Ensure invitational letter spells out how NOAA or traveler will be reimbursed and identify the specific items.</a:t>
            </a:r>
          </a:p>
          <a:p>
            <a:pPr eaLnBrk="1" hangingPunct="1">
              <a:lnSpc>
                <a:spcPct val="80000"/>
              </a:lnSpc>
              <a:buFontTx/>
              <a:buNone/>
            </a:pPr>
            <a:endParaRPr lang="en-US" sz="1800" dirty="0" smtClean="0">
              <a:solidFill>
                <a:schemeClr val="tx1"/>
              </a:solidFill>
            </a:endParaRPr>
          </a:p>
          <a:p>
            <a:pPr marL="285750" indent="-285750" eaLnBrk="1" hangingPunct="1">
              <a:lnSpc>
                <a:spcPct val="80000"/>
              </a:lnSpc>
              <a:buFont typeface="Arial" pitchFamily="34" charset="0"/>
              <a:buChar char="•"/>
            </a:pPr>
            <a:r>
              <a:rPr lang="en-US" sz="1800" dirty="0" smtClean="0">
                <a:solidFill>
                  <a:schemeClr val="tx1"/>
                </a:solidFill>
              </a:rPr>
              <a:t>If the authorization needs to be revised for whatever reason (dates, errors, etc.) it will need to go through each FMC’s approval process again.</a:t>
            </a:r>
          </a:p>
          <a:p>
            <a:pPr eaLnBrk="1" hangingPunct="1">
              <a:lnSpc>
                <a:spcPct val="80000"/>
              </a:lnSpc>
            </a:pPr>
            <a:endParaRPr lang="en-US" sz="1800" dirty="0" smtClean="0"/>
          </a:p>
          <a:p>
            <a:pPr eaLnBrk="1" hangingPunct="1">
              <a:lnSpc>
                <a:spcPct val="80000"/>
              </a:lnSpc>
            </a:pPr>
            <a:endParaRPr lang="en-US" sz="1800" dirty="0" smtClean="0"/>
          </a:p>
          <a:p>
            <a:pPr eaLnBrk="1" hangingPunct="1">
              <a:lnSpc>
                <a:spcPct val="80000"/>
              </a:lnSpc>
            </a:pPr>
            <a:endParaRPr lang="en-US" sz="2000" dirty="0" smtClean="0"/>
          </a:p>
          <a:p>
            <a:pPr eaLnBrk="1" hangingPunct="1">
              <a:lnSpc>
                <a:spcPct val="80000"/>
              </a:lnSpc>
            </a:pPr>
            <a:endParaRPr lang="en-US" sz="2000"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52</a:t>
            </a:fld>
            <a:endParaRPr lang="en-US" dirty="0"/>
          </a:p>
        </p:txBody>
      </p:sp>
      <p:sp>
        <p:nvSpPr>
          <p:cNvPr id="79874" name="Rectangle 2"/>
          <p:cNvSpPr>
            <a:spLocks noGrp="1" noChangeArrowheads="1"/>
          </p:cNvSpPr>
          <p:nvPr>
            <p:ph type="title"/>
          </p:nvPr>
        </p:nvSpPr>
        <p:spPr>
          <a:xfrm>
            <a:off x="1908175" y="260350"/>
            <a:ext cx="6911975" cy="723900"/>
          </a:xfrm>
        </p:spPr>
        <p:txBody>
          <a:bodyPr/>
          <a:lstStyle/>
          <a:p>
            <a:pPr algn="ctr" eaLnBrk="1" hangingPunct="1"/>
            <a:r>
              <a:rPr lang="en-US" dirty="0" smtClean="0">
                <a:latin typeface="Arial" pitchFamily="34" charset="0"/>
                <a:cs typeface="Arial" pitchFamily="34" charset="0"/>
              </a:rPr>
              <a:t>Reminders</a:t>
            </a:r>
          </a:p>
        </p:txBody>
      </p:sp>
      <p:pic>
        <p:nvPicPr>
          <p:cNvPr id="300036" name="Picture 4" descr="MCj04248200000[1]"/>
          <p:cNvPicPr>
            <a:picLocks noChangeAspect="1" noChangeArrowheads="1"/>
          </p:cNvPicPr>
          <p:nvPr/>
        </p:nvPicPr>
        <p:blipFill>
          <a:blip r:embed="rId4"/>
          <a:srcRect/>
          <a:stretch>
            <a:fillRect/>
          </a:stretch>
        </p:blipFill>
        <p:spPr bwMode="auto">
          <a:xfrm>
            <a:off x="228600" y="304800"/>
            <a:ext cx="1536700" cy="1362075"/>
          </a:xfrm>
          <a:prstGeom prst="rect">
            <a:avLst/>
          </a:prstGeom>
          <a:noFill/>
          <a:ln w="9525">
            <a:noFill/>
            <a:miter lim="800000"/>
            <a:headEnd/>
            <a:tailEnd/>
          </a:ln>
        </p:spPr>
      </p:pic>
      <p:pic>
        <p:nvPicPr>
          <p:cNvPr id="300037" name="Picture 5" descr="MCj04248340000[1]"/>
          <p:cNvPicPr>
            <a:picLocks noChangeAspect="1" noChangeArrowheads="1"/>
          </p:cNvPicPr>
          <p:nvPr/>
        </p:nvPicPr>
        <p:blipFill>
          <a:blip r:embed="rId5"/>
          <a:srcRect/>
          <a:stretch>
            <a:fillRect/>
          </a:stretch>
        </p:blipFill>
        <p:spPr bwMode="auto">
          <a:xfrm>
            <a:off x="228600" y="1752600"/>
            <a:ext cx="1460500" cy="1293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additive="base">
                                        <p:cTn id="7" dur="1000" fill="hold"/>
                                        <p:tgtEl>
                                          <p:spTgt spid="300036"/>
                                        </p:tgtEl>
                                        <p:attrNameLst>
                                          <p:attrName>ppt_x</p:attrName>
                                        </p:attrNameLst>
                                      </p:cBhvr>
                                      <p:tavLst>
                                        <p:tav tm="0">
                                          <p:val>
                                            <p:strVal val="1+#ppt_w/2"/>
                                          </p:val>
                                        </p:tav>
                                        <p:tav tm="100000">
                                          <p:val>
                                            <p:strVal val="#ppt_x"/>
                                          </p:val>
                                        </p:tav>
                                      </p:tavLst>
                                    </p:anim>
                                    <p:anim calcmode="lin" valueType="num">
                                      <p:cBhvr additive="base">
                                        <p:cTn id="8" dur="1000" fill="hold"/>
                                        <p:tgtEl>
                                          <p:spTgt spid="30003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00037"/>
                                        </p:tgtEl>
                                        <p:attrNameLst>
                                          <p:attrName>style.visibility</p:attrName>
                                        </p:attrNameLst>
                                      </p:cBhvr>
                                      <p:to>
                                        <p:strVal val="visible"/>
                                      </p:to>
                                    </p:set>
                                    <p:anim calcmode="lin" valueType="num">
                                      <p:cBhvr additive="base">
                                        <p:cTn id="12" dur="1000" fill="hold"/>
                                        <p:tgtEl>
                                          <p:spTgt spid="300037"/>
                                        </p:tgtEl>
                                        <p:attrNameLst>
                                          <p:attrName>ppt_x</p:attrName>
                                        </p:attrNameLst>
                                      </p:cBhvr>
                                      <p:tavLst>
                                        <p:tav tm="0">
                                          <p:val>
                                            <p:strVal val="1+#ppt_w/2"/>
                                          </p:val>
                                        </p:tav>
                                        <p:tav tm="100000">
                                          <p:val>
                                            <p:strVal val="#ppt_x"/>
                                          </p:val>
                                        </p:tav>
                                      </p:tavLst>
                                    </p:anim>
                                    <p:anim calcmode="lin" valueType="num">
                                      <p:cBhvr additive="base">
                                        <p:cTn id="13" dur="1000" fill="hold"/>
                                        <p:tgtEl>
                                          <p:spTgt spid="3000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1905000" y="1123950"/>
            <a:ext cx="6915151" cy="4591050"/>
          </a:xfrm>
        </p:spPr>
        <p:txBody>
          <a:bodyPr/>
          <a:lstStyle/>
          <a:p>
            <a:pPr marL="342900" indent="-342900" eaLnBrk="1" hangingPunct="1">
              <a:lnSpc>
                <a:spcPct val="90000"/>
              </a:lnSpc>
              <a:buFont typeface="Arial" pitchFamily="34" charset="0"/>
              <a:buChar char="•"/>
            </a:pPr>
            <a:r>
              <a:rPr lang="en-US" sz="1800" dirty="0" smtClean="0">
                <a:solidFill>
                  <a:schemeClr val="tx1"/>
                </a:solidFill>
              </a:rPr>
              <a:t>Ensure that the Travel Preparer’s name, phone number and fax number are on the authorization.</a:t>
            </a:r>
          </a:p>
          <a:p>
            <a:pPr eaLnBrk="1" hangingPunct="1">
              <a:lnSpc>
                <a:spcPct val="90000"/>
              </a:lnSpc>
            </a:pPr>
            <a:endParaRPr lang="en-US" sz="1800" dirty="0" smtClean="0">
              <a:solidFill>
                <a:schemeClr val="tx1"/>
              </a:solidFill>
            </a:endParaRPr>
          </a:p>
          <a:p>
            <a:pPr marL="342900" indent="-342900" eaLnBrk="1" hangingPunct="1">
              <a:lnSpc>
                <a:spcPct val="90000"/>
              </a:lnSpc>
              <a:buFont typeface="Arial" pitchFamily="34" charset="0"/>
              <a:buChar char="•"/>
            </a:pPr>
            <a:r>
              <a:rPr lang="en-US" sz="1800" dirty="0" smtClean="0">
                <a:solidFill>
                  <a:schemeClr val="tx1"/>
                </a:solidFill>
              </a:rPr>
              <a:t>After the DAA electronically signs the Travel Authorization and initials off travel package, IA will notify the travel preparer.  The travel preparer can then print a copy of the approved travel authorization from Travel Manager and submit to </a:t>
            </a:r>
            <a:r>
              <a:rPr lang="en-US" sz="1800" dirty="0" err="1" smtClean="0">
                <a:solidFill>
                  <a:schemeClr val="tx1"/>
                </a:solidFill>
              </a:rPr>
              <a:t>CWTSato</a:t>
            </a:r>
            <a:r>
              <a:rPr lang="en-US" sz="1800" dirty="0" smtClean="0">
                <a:solidFill>
                  <a:schemeClr val="tx1"/>
                </a:solidFill>
              </a:rPr>
              <a:t> or Panda for ticketing.  Note:  the TA must have a CBA Obligation Number and the DAA as the final approving official for ALL foreign travel. </a:t>
            </a:r>
          </a:p>
          <a:p>
            <a:pPr eaLnBrk="1" hangingPunct="1">
              <a:lnSpc>
                <a:spcPct val="90000"/>
              </a:lnSpc>
            </a:pPr>
            <a:endParaRPr lang="en-US" sz="1800" dirty="0" smtClean="0">
              <a:solidFill>
                <a:schemeClr val="tx1"/>
              </a:solidFill>
            </a:endParaRPr>
          </a:p>
          <a:p>
            <a:pPr marL="342900" indent="-342900" eaLnBrk="1" hangingPunct="1">
              <a:lnSpc>
                <a:spcPct val="90000"/>
              </a:lnSpc>
              <a:buFont typeface="Arial" pitchFamily="34" charset="0"/>
              <a:buChar char="•"/>
            </a:pPr>
            <a:r>
              <a:rPr lang="en-US" sz="1800" dirty="0" smtClean="0">
                <a:solidFill>
                  <a:schemeClr val="tx1"/>
                </a:solidFill>
              </a:rPr>
              <a:t>Justification memo will be retained within IA. Provide a copy in package if you would like original back.</a:t>
            </a:r>
          </a:p>
          <a:p>
            <a:pPr eaLnBrk="1" hangingPunct="1">
              <a:lnSpc>
                <a:spcPct val="90000"/>
              </a:lnSpc>
            </a:pPr>
            <a:endParaRPr lang="en-US" sz="1800" dirty="0" smtClean="0">
              <a:solidFill>
                <a:schemeClr val="tx1"/>
              </a:solidFill>
            </a:endParaRPr>
          </a:p>
          <a:p>
            <a:pPr marL="342900" indent="-342900" eaLnBrk="1" hangingPunct="1">
              <a:lnSpc>
                <a:spcPct val="90000"/>
              </a:lnSpc>
              <a:buFont typeface="Arial" pitchFamily="34" charset="0"/>
              <a:buChar char="•"/>
            </a:pPr>
            <a:r>
              <a:rPr lang="en-US" sz="1800" dirty="0" smtClean="0">
                <a:solidFill>
                  <a:schemeClr val="tx1"/>
                </a:solidFill>
              </a:rPr>
              <a:t>Provide a return shipping label so that travel packages and passports can be returned via UPS. </a:t>
            </a:r>
          </a:p>
          <a:p>
            <a:pPr eaLnBrk="1" hangingPunct="1">
              <a:lnSpc>
                <a:spcPct val="90000"/>
              </a:lnSpc>
            </a:pPr>
            <a:endParaRPr lang="en-US" sz="2000" dirty="0" smtClean="0"/>
          </a:p>
          <a:p>
            <a:pPr eaLnBrk="1" hangingPunct="1">
              <a:lnSpc>
                <a:spcPct val="90000"/>
              </a:lnSpc>
            </a:pPr>
            <a:endParaRPr lang="en-US" sz="2000" dirty="0" smtClean="0"/>
          </a:p>
          <a:p>
            <a:pPr eaLnBrk="1" hangingPunct="1">
              <a:lnSpc>
                <a:spcPct val="90000"/>
              </a:lnSpc>
              <a:buFontTx/>
              <a:buNone/>
            </a:pPr>
            <a:endParaRPr lang="en-US" sz="2000" dirty="0" smtClean="0"/>
          </a:p>
          <a:p>
            <a:pPr eaLnBrk="1" hangingPunct="1">
              <a:lnSpc>
                <a:spcPct val="90000"/>
              </a:lnSpc>
            </a:pPr>
            <a:endParaRPr lang="en-US" sz="2000" dirty="0" smtClean="0"/>
          </a:p>
          <a:p>
            <a:pPr eaLnBrk="1" hangingPunct="1">
              <a:lnSpc>
                <a:spcPct val="90000"/>
              </a:lnSpc>
            </a:pPr>
            <a:endParaRPr lang="en-US" sz="2000" dirty="0" smtClean="0"/>
          </a:p>
          <a:p>
            <a:pPr eaLnBrk="1" hangingPunct="1">
              <a:lnSpc>
                <a:spcPct val="90000"/>
              </a:lnSpc>
            </a:pPr>
            <a:endParaRPr lang="en-US" sz="2400" dirty="0" smtClean="0"/>
          </a:p>
          <a:p>
            <a:pPr eaLnBrk="1" hangingPunct="1">
              <a:lnSpc>
                <a:spcPct val="90000"/>
              </a:lnSpc>
            </a:pPr>
            <a:endParaRPr lang="en-US" sz="2400"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53</a:t>
            </a:fld>
            <a:endParaRPr lang="en-US" dirty="0"/>
          </a:p>
        </p:txBody>
      </p:sp>
      <p:sp>
        <p:nvSpPr>
          <p:cNvPr id="81922" name="Rectangle 2"/>
          <p:cNvSpPr>
            <a:spLocks noGrp="1" noChangeArrowheads="1"/>
          </p:cNvSpPr>
          <p:nvPr>
            <p:ph type="title"/>
          </p:nvPr>
        </p:nvSpPr>
        <p:spPr>
          <a:xfrm>
            <a:off x="1908175" y="260350"/>
            <a:ext cx="6911975" cy="723900"/>
          </a:xfrm>
        </p:spPr>
        <p:txBody>
          <a:bodyPr/>
          <a:lstStyle/>
          <a:p>
            <a:pPr algn="ctr" eaLnBrk="1" hangingPunct="1"/>
            <a:r>
              <a:rPr lang="en-US" dirty="0" smtClean="0">
                <a:latin typeface="Arial" pitchFamily="34" charset="0"/>
                <a:cs typeface="Arial" pitchFamily="34" charset="0"/>
              </a:rPr>
              <a:t>more reminders</a:t>
            </a:r>
          </a:p>
        </p:txBody>
      </p:sp>
      <p:pic>
        <p:nvPicPr>
          <p:cNvPr id="266244" name="Picture 4" descr="MCj04248200000[1]"/>
          <p:cNvPicPr>
            <a:picLocks noChangeAspect="1" noChangeArrowheads="1"/>
          </p:cNvPicPr>
          <p:nvPr/>
        </p:nvPicPr>
        <p:blipFill>
          <a:blip r:embed="rId4"/>
          <a:srcRect/>
          <a:stretch>
            <a:fillRect/>
          </a:stretch>
        </p:blipFill>
        <p:spPr bwMode="auto">
          <a:xfrm>
            <a:off x="152400" y="381000"/>
            <a:ext cx="1536700" cy="1362075"/>
          </a:xfrm>
          <a:prstGeom prst="rect">
            <a:avLst/>
          </a:prstGeom>
          <a:noFill/>
          <a:ln w="9525">
            <a:noFill/>
            <a:miter lim="800000"/>
            <a:headEnd/>
            <a:tailEnd/>
          </a:ln>
        </p:spPr>
      </p:pic>
      <p:pic>
        <p:nvPicPr>
          <p:cNvPr id="266245" name="Picture 5" descr="MCj04248340000[1]"/>
          <p:cNvPicPr>
            <a:picLocks noChangeAspect="1" noChangeArrowheads="1"/>
          </p:cNvPicPr>
          <p:nvPr/>
        </p:nvPicPr>
        <p:blipFill>
          <a:blip r:embed="rId5"/>
          <a:srcRect/>
          <a:stretch>
            <a:fillRect/>
          </a:stretch>
        </p:blipFill>
        <p:spPr bwMode="auto">
          <a:xfrm>
            <a:off x="228600" y="1752600"/>
            <a:ext cx="1460500" cy="1293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6244"/>
                                        </p:tgtEl>
                                        <p:attrNameLst>
                                          <p:attrName>style.visibility</p:attrName>
                                        </p:attrNameLst>
                                      </p:cBhvr>
                                      <p:to>
                                        <p:strVal val="visible"/>
                                      </p:to>
                                    </p:set>
                                    <p:anim calcmode="lin" valueType="num">
                                      <p:cBhvr additive="base">
                                        <p:cTn id="7" dur="1000" fill="hold"/>
                                        <p:tgtEl>
                                          <p:spTgt spid="266244"/>
                                        </p:tgtEl>
                                        <p:attrNameLst>
                                          <p:attrName>ppt_x</p:attrName>
                                        </p:attrNameLst>
                                      </p:cBhvr>
                                      <p:tavLst>
                                        <p:tav tm="0">
                                          <p:val>
                                            <p:strVal val="1+#ppt_w/2"/>
                                          </p:val>
                                        </p:tav>
                                        <p:tav tm="100000">
                                          <p:val>
                                            <p:strVal val="#ppt_x"/>
                                          </p:val>
                                        </p:tav>
                                      </p:tavLst>
                                    </p:anim>
                                    <p:anim calcmode="lin" valueType="num">
                                      <p:cBhvr additive="base">
                                        <p:cTn id="8" dur="1000" fill="hold"/>
                                        <p:tgtEl>
                                          <p:spTgt spid="26624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66245"/>
                                        </p:tgtEl>
                                        <p:attrNameLst>
                                          <p:attrName>style.visibility</p:attrName>
                                        </p:attrNameLst>
                                      </p:cBhvr>
                                      <p:to>
                                        <p:strVal val="visible"/>
                                      </p:to>
                                    </p:set>
                                    <p:anim calcmode="lin" valueType="num">
                                      <p:cBhvr additive="base">
                                        <p:cTn id="12" dur="1000" fill="hold"/>
                                        <p:tgtEl>
                                          <p:spTgt spid="266245"/>
                                        </p:tgtEl>
                                        <p:attrNameLst>
                                          <p:attrName>ppt_x</p:attrName>
                                        </p:attrNameLst>
                                      </p:cBhvr>
                                      <p:tavLst>
                                        <p:tav tm="0">
                                          <p:val>
                                            <p:strVal val="1+#ppt_w/2"/>
                                          </p:val>
                                        </p:tav>
                                        <p:tav tm="100000">
                                          <p:val>
                                            <p:strVal val="#ppt_x"/>
                                          </p:val>
                                        </p:tav>
                                      </p:tavLst>
                                    </p:anim>
                                    <p:anim calcmode="lin" valueType="num">
                                      <p:cBhvr additive="base">
                                        <p:cTn id="13" dur="1000" fill="hold"/>
                                        <p:tgtEl>
                                          <p:spTgt spid="266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1905001" y="1123950"/>
            <a:ext cx="6915150" cy="5276850"/>
          </a:xfrm>
        </p:spPr>
        <p:txBody>
          <a:bodyPr/>
          <a:lstStyle/>
          <a:p>
            <a:pPr marL="342900" indent="-342900" eaLnBrk="1" hangingPunct="1">
              <a:buFont typeface="Arial" pitchFamily="34" charset="0"/>
              <a:buChar char="•"/>
            </a:pPr>
            <a:r>
              <a:rPr lang="en-US" sz="2000" dirty="0" smtClean="0">
                <a:solidFill>
                  <a:schemeClr val="tx1"/>
                </a:solidFill>
              </a:rPr>
              <a:t>Invitational Foreign Travel Authorizations </a:t>
            </a:r>
            <a:r>
              <a:rPr lang="en-US" sz="2000" b="1" i="1" dirty="0" smtClean="0">
                <a:solidFill>
                  <a:schemeClr val="tx1"/>
                </a:solidFill>
              </a:rPr>
              <a:t>must adhere</a:t>
            </a:r>
            <a:r>
              <a:rPr lang="en-US" sz="2000" i="1" dirty="0" smtClean="0">
                <a:solidFill>
                  <a:schemeClr val="tx1"/>
                </a:solidFill>
              </a:rPr>
              <a:t> </a:t>
            </a:r>
            <a:r>
              <a:rPr lang="en-US" sz="2000" dirty="0" smtClean="0">
                <a:solidFill>
                  <a:schemeClr val="tx1"/>
                </a:solidFill>
              </a:rPr>
              <a:t>to the same process and lead times. </a:t>
            </a:r>
          </a:p>
          <a:p>
            <a:pPr eaLnBrk="1" hangingPunct="1">
              <a:buFontTx/>
              <a:buNone/>
            </a:pPr>
            <a:r>
              <a:rPr lang="en-US" sz="1800" dirty="0" smtClean="0">
                <a:solidFill>
                  <a:schemeClr val="tx1"/>
                </a:solidFill>
              </a:rPr>
              <a:t>                - Foreign Country to Foreign Country considered as            	foreign travel  </a:t>
            </a:r>
          </a:p>
          <a:p>
            <a:pPr lvl="1" eaLnBrk="1" hangingPunct="1"/>
            <a:r>
              <a:rPr lang="en-US" sz="1800" b="0" dirty="0" smtClean="0">
                <a:solidFill>
                  <a:schemeClr val="tx1"/>
                </a:solidFill>
              </a:rPr>
              <a:t>	- Foreign Country to United States is considered 	domestic travel.</a:t>
            </a:r>
          </a:p>
          <a:p>
            <a:pPr eaLnBrk="1" hangingPunct="1"/>
            <a:endParaRPr lang="en-US" sz="2000" b="1" dirty="0" smtClean="0">
              <a:solidFill>
                <a:schemeClr val="tx1"/>
              </a:solidFill>
            </a:endParaRPr>
          </a:p>
          <a:p>
            <a:pPr marL="342900" indent="-342900" eaLnBrk="1" hangingPunct="1">
              <a:buFont typeface="Arial" pitchFamily="34" charset="0"/>
              <a:buChar char="•"/>
            </a:pPr>
            <a:r>
              <a:rPr lang="en-US" sz="2000" dirty="0" smtClean="0">
                <a:solidFill>
                  <a:schemeClr val="tx1"/>
                </a:solidFill>
              </a:rPr>
              <a:t>For attendance at foreign conferences initiated by NWS; include a copy of agenda, registration and provide justification in memo on why attendance is important.</a:t>
            </a:r>
          </a:p>
          <a:p>
            <a:pPr lvl="1" eaLnBrk="1" hangingPunct="1"/>
            <a:endParaRPr lang="en-US" sz="1800" dirty="0" smtClean="0"/>
          </a:p>
          <a:p>
            <a:pPr lvl="1" eaLnBrk="1" hangingPunct="1"/>
            <a:endParaRPr lang="en-US" sz="2000" dirty="0" smtClean="0"/>
          </a:p>
          <a:p>
            <a:pPr eaLnBrk="1" hangingPunct="1"/>
            <a:endParaRPr lang="en-US" sz="2400" dirty="0" smtClean="0"/>
          </a:p>
          <a:p>
            <a:pPr eaLnBrk="1" hangingPunct="1"/>
            <a:endParaRPr lang="en-US" sz="2400" dirty="0" smtClean="0"/>
          </a:p>
          <a:p>
            <a:pPr eaLnBrk="1" hangingPunct="1">
              <a:buFontTx/>
              <a:buNone/>
            </a:pPr>
            <a:endParaRPr lang="en-US" sz="2400" dirty="0" smtClean="0"/>
          </a:p>
          <a:p>
            <a:pPr eaLnBrk="1" hangingPunct="1"/>
            <a:endParaRPr lang="en-US" sz="2400" dirty="0" smtClean="0"/>
          </a:p>
          <a:p>
            <a:pPr eaLnBrk="1" hangingPunct="1"/>
            <a:endParaRPr lang="en-US" sz="2400" dirty="0" smtClean="0"/>
          </a:p>
          <a:p>
            <a:pPr eaLnBrk="1" hangingPunct="1"/>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54</a:t>
            </a:fld>
            <a:endParaRPr lang="en-US" dirty="0"/>
          </a:p>
        </p:txBody>
      </p:sp>
      <p:sp>
        <p:nvSpPr>
          <p:cNvPr id="83970" name="Rectangle 2"/>
          <p:cNvSpPr>
            <a:spLocks noGrp="1" noChangeArrowheads="1"/>
          </p:cNvSpPr>
          <p:nvPr>
            <p:ph type="title"/>
          </p:nvPr>
        </p:nvSpPr>
        <p:spPr>
          <a:xfrm>
            <a:off x="1908175" y="260350"/>
            <a:ext cx="6911975" cy="723900"/>
          </a:xfrm>
        </p:spPr>
        <p:txBody>
          <a:bodyPr/>
          <a:lstStyle/>
          <a:p>
            <a:pPr algn="ctr" eaLnBrk="1" hangingPunct="1"/>
            <a:r>
              <a:rPr lang="en-US" dirty="0" smtClean="0">
                <a:latin typeface="Arial" pitchFamily="34" charset="0"/>
                <a:cs typeface="Arial" pitchFamily="34" charset="0"/>
              </a:rPr>
              <a:t>some more reminders</a:t>
            </a:r>
          </a:p>
        </p:txBody>
      </p:sp>
      <p:pic>
        <p:nvPicPr>
          <p:cNvPr id="273412" name="Picture 4" descr="MCj04248300000[1]"/>
          <p:cNvPicPr>
            <a:picLocks noChangeAspect="1" noChangeArrowheads="1"/>
          </p:cNvPicPr>
          <p:nvPr/>
        </p:nvPicPr>
        <p:blipFill>
          <a:blip r:embed="rId4"/>
          <a:srcRect/>
          <a:stretch>
            <a:fillRect/>
          </a:stretch>
        </p:blipFill>
        <p:spPr bwMode="auto">
          <a:xfrm>
            <a:off x="1981200" y="4267200"/>
            <a:ext cx="1841500" cy="1631950"/>
          </a:xfrm>
          <a:prstGeom prst="rect">
            <a:avLst/>
          </a:prstGeom>
          <a:noFill/>
          <a:ln w="9525">
            <a:noFill/>
            <a:miter lim="800000"/>
            <a:headEnd/>
            <a:tailEnd/>
          </a:ln>
        </p:spPr>
      </p:pic>
      <p:pic>
        <p:nvPicPr>
          <p:cNvPr id="273413" name="Picture 5" descr="MCj04248340000[1]"/>
          <p:cNvPicPr>
            <a:picLocks noChangeAspect="1" noChangeArrowheads="1"/>
          </p:cNvPicPr>
          <p:nvPr/>
        </p:nvPicPr>
        <p:blipFill>
          <a:blip r:embed="rId5"/>
          <a:srcRect/>
          <a:stretch>
            <a:fillRect/>
          </a:stretch>
        </p:blipFill>
        <p:spPr bwMode="auto">
          <a:xfrm>
            <a:off x="4343400" y="4876800"/>
            <a:ext cx="1841500" cy="1631950"/>
          </a:xfrm>
          <a:prstGeom prst="rect">
            <a:avLst/>
          </a:prstGeom>
          <a:noFill/>
          <a:ln w="9525">
            <a:noFill/>
            <a:miter lim="800000"/>
            <a:headEnd/>
            <a:tailEnd/>
          </a:ln>
        </p:spPr>
      </p:pic>
      <p:pic>
        <p:nvPicPr>
          <p:cNvPr id="273415" name="Picture 7" descr="MCj04260860000[1]"/>
          <p:cNvPicPr>
            <a:picLocks noChangeAspect="1" noChangeArrowheads="1"/>
          </p:cNvPicPr>
          <p:nvPr/>
        </p:nvPicPr>
        <p:blipFill>
          <a:blip r:embed="rId6"/>
          <a:srcRect/>
          <a:stretch>
            <a:fillRect/>
          </a:stretch>
        </p:blipFill>
        <p:spPr bwMode="auto">
          <a:xfrm>
            <a:off x="6781800" y="4419600"/>
            <a:ext cx="1841500" cy="1631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73412"/>
                                        </p:tgtEl>
                                        <p:attrNameLst>
                                          <p:attrName>style.visibility</p:attrName>
                                        </p:attrNameLst>
                                      </p:cBhvr>
                                      <p:to>
                                        <p:strVal val="visible"/>
                                      </p:to>
                                    </p:set>
                                    <p:animEffect transition="in" filter="diamond(in)">
                                      <p:cBhvr>
                                        <p:cTn id="7" dur="2000"/>
                                        <p:tgtEl>
                                          <p:spTgt spid="273412"/>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Effect transition="in" filter="diamond(in)">
                                      <p:cBhvr>
                                        <p:cTn id="11" dur="2000"/>
                                        <p:tgtEl>
                                          <p:spTgt spid="273415"/>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273413"/>
                                        </p:tgtEl>
                                        <p:attrNameLst>
                                          <p:attrName>style.visibility</p:attrName>
                                        </p:attrNameLst>
                                      </p:cBhvr>
                                      <p:to>
                                        <p:strVal val="visible"/>
                                      </p:to>
                                    </p:set>
                                    <p:animEffect transition="in" filter="diamond(in)">
                                      <p:cBhvr>
                                        <p:cTn id="15" dur="20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1905001" y="1123950"/>
            <a:ext cx="6915150" cy="5308600"/>
          </a:xfrm>
        </p:spPr>
        <p:txBody>
          <a:bodyPr/>
          <a:lstStyle/>
          <a:p>
            <a:pPr marL="342900" indent="-342900" eaLnBrk="1" hangingPunct="1">
              <a:buFont typeface="Arial" pitchFamily="34" charset="0"/>
              <a:buChar char="•"/>
            </a:pPr>
            <a:r>
              <a:rPr lang="en-US" sz="2000" dirty="0" smtClean="0">
                <a:solidFill>
                  <a:schemeClr val="tx1"/>
                </a:solidFill>
              </a:rPr>
              <a:t>Only prepare the CD-210 for gifted/reimbursable (in-kind) travel.  DO NOT use the CD-342.  342’s are used when accepting tangible gifts such as a vase, plaque, statuette, etc.   </a:t>
            </a:r>
          </a:p>
          <a:p>
            <a:pPr eaLnBrk="1" hangingPunct="1"/>
            <a:r>
              <a:rPr lang="en-US" sz="2000" dirty="0" smtClean="0">
                <a:solidFill>
                  <a:schemeClr val="tx1"/>
                </a:solidFill>
              </a:rPr>
              <a:t> </a:t>
            </a:r>
            <a:endParaRPr lang="en-US" dirty="0">
              <a:solidFill>
                <a:schemeClr val="tx1"/>
              </a:solidFill>
            </a:endParaRPr>
          </a:p>
          <a:p>
            <a:pPr marL="342900" indent="-342900" eaLnBrk="1" hangingPunct="1">
              <a:buFont typeface="Arial" pitchFamily="34" charset="0"/>
              <a:buChar char="•"/>
            </a:pPr>
            <a:r>
              <a:rPr lang="en-US" dirty="0" smtClean="0">
                <a:solidFill>
                  <a:schemeClr val="tx1"/>
                </a:solidFill>
              </a:rPr>
              <a:t>Prepare an SF 326 to categorize actual expenses when using the CD-210.  </a:t>
            </a:r>
            <a:r>
              <a:rPr lang="en-US" sz="2000" dirty="0" smtClean="0">
                <a:solidFill>
                  <a:schemeClr val="tx1"/>
                </a:solidFill>
              </a:rPr>
              <a:t>  </a:t>
            </a:r>
          </a:p>
          <a:p>
            <a:pPr eaLnBrk="1" hangingPunct="1"/>
            <a:endParaRPr lang="en-US" sz="2000" dirty="0" smtClean="0">
              <a:solidFill>
                <a:schemeClr val="tx1"/>
              </a:solidFill>
            </a:endParaRPr>
          </a:p>
          <a:p>
            <a:pPr marL="342900" indent="-342900" eaLnBrk="1" hangingPunct="1">
              <a:buFont typeface="Arial" pitchFamily="34" charset="0"/>
              <a:buChar char="•"/>
            </a:pPr>
            <a:r>
              <a:rPr lang="en-US" sz="2000" dirty="0" smtClean="0">
                <a:solidFill>
                  <a:schemeClr val="tx1"/>
                </a:solidFill>
              </a:rPr>
              <a:t>Be sure that travel authorization accurately reflects overnight flights.  Most flights to Europe leave on one day and arrive the next day.  Most flights to Asia leave on one day and arrive on the second day.</a:t>
            </a:r>
          </a:p>
          <a:p>
            <a:pPr eaLnBrk="1" hangingPunct="1"/>
            <a:endParaRPr lang="en-US" sz="2000" b="1" dirty="0" smtClean="0"/>
          </a:p>
          <a:p>
            <a:pPr lvl="1" eaLnBrk="1" hangingPunct="1">
              <a:buFontTx/>
              <a:buNone/>
            </a:pPr>
            <a:endParaRPr lang="en-US" sz="1800" dirty="0" smtClean="0">
              <a:solidFill>
                <a:srgbClr val="FF0000"/>
              </a:solidFill>
            </a:endParaRPr>
          </a:p>
          <a:p>
            <a:pPr lvl="1" eaLnBrk="1" hangingPunct="1"/>
            <a:endParaRPr lang="en-US" sz="2000" dirty="0" smtClean="0"/>
          </a:p>
          <a:p>
            <a:pPr eaLnBrk="1" hangingPunct="1"/>
            <a:endParaRPr lang="en-US" sz="2400" dirty="0" smtClean="0"/>
          </a:p>
          <a:p>
            <a:pPr eaLnBrk="1" hangingPunct="1"/>
            <a:endParaRPr lang="en-US" sz="2400" dirty="0" smtClean="0"/>
          </a:p>
          <a:p>
            <a:pPr eaLnBrk="1" hangingPunct="1">
              <a:buFontTx/>
              <a:buNone/>
            </a:pPr>
            <a:endParaRPr lang="en-US" sz="2400" dirty="0" smtClean="0"/>
          </a:p>
          <a:p>
            <a:pPr eaLnBrk="1" hangingPunct="1"/>
            <a:endParaRPr lang="en-US" sz="2400" dirty="0" smtClean="0"/>
          </a:p>
          <a:p>
            <a:pPr eaLnBrk="1" hangingPunct="1"/>
            <a:endParaRPr lang="en-US" sz="2400" dirty="0" smtClean="0"/>
          </a:p>
          <a:p>
            <a:pPr eaLnBrk="1" hangingPunct="1"/>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55</a:t>
            </a:fld>
            <a:endParaRPr lang="en-US" dirty="0"/>
          </a:p>
        </p:txBody>
      </p:sp>
      <p:sp>
        <p:nvSpPr>
          <p:cNvPr id="86018" name="Rectangle 2"/>
          <p:cNvSpPr>
            <a:spLocks noGrp="1" noChangeArrowheads="1"/>
          </p:cNvSpPr>
          <p:nvPr>
            <p:ph type="title"/>
          </p:nvPr>
        </p:nvSpPr>
        <p:spPr>
          <a:xfrm>
            <a:off x="1908175" y="260350"/>
            <a:ext cx="6911975" cy="723900"/>
          </a:xfrm>
        </p:spPr>
        <p:txBody>
          <a:bodyPr/>
          <a:lstStyle/>
          <a:p>
            <a:pPr algn="ctr" eaLnBrk="1" hangingPunct="1"/>
            <a:r>
              <a:rPr lang="en-US" dirty="0" smtClean="0">
                <a:latin typeface="Arial" pitchFamily="34" charset="0"/>
                <a:cs typeface="Arial" pitchFamily="34" charset="0"/>
              </a:rPr>
              <a:t>and more reminders</a:t>
            </a:r>
          </a:p>
        </p:txBody>
      </p:sp>
      <p:pic>
        <p:nvPicPr>
          <p:cNvPr id="277508" name="Picture 4" descr="MCj04248300000[1]"/>
          <p:cNvPicPr>
            <a:picLocks noChangeAspect="1" noChangeArrowheads="1"/>
          </p:cNvPicPr>
          <p:nvPr/>
        </p:nvPicPr>
        <p:blipFill>
          <a:blip r:embed="rId4"/>
          <a:srcRect/>
          <a:stretch>
            <a:fillRect/>
          </a:stretch>
        </p:blipFill>
        <p:spPr bwMode="auto">
          <a:xfrm>
            <a:off x="6096000" y="4724400"/>
            <a:ext cx="1841500" cy="1631950"/>
          </a:xfrm>
          <a:prstGeom prst="rect">
            <a:avLst/>
          </a:prstGeom>
          <a:noFill/>
          <a:ln w="9525">
            <a:noFill/>
            <a:miter lim="800000"/>
            <a:headEnd/>
            <a:tailEnd/>
          </a:ln>
        </p:spPr>
      </p:pic>
      <p:pic>
        <p:nvPicPr>
          <p:cNvPr id="277509" name="Picture 5" descr="MCj04248340000[1]"/>
          <p:cNvPicPr>
            <a:picLocks noChangeAspect="1" noChangeArrowheads="1"/>
          </p:cNvPicPr>
          <p:nvPr/>
        </p:nvPicPr>
        <p:blipFill>
          <a:blip r:embed="rId5"/>
          <a:srcRect/>
          <a:stretch>
            <a:fillRect/>
          </a:stretch>
        </p:blipFill>
        <p:spPr bwMode="auto">
          <a:xfrm>
            <a:off x="3048000" y="4800600"/>
            <a:ext cx="1841500" cy="1631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diamond(in)">
                                      <p:cBhvr>
                                        <p:cTn id="7" dur="2000"/>
                                        <p:tgtEl>
                                          <p:spTgt spid="277508"/>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277509"/>
                                        </p:tgtEl>
                                        <p:attrNameLst>
                                          <p:attrName>style.visibility</p:attrName>
                                        </p:attrNameLst>
                                      </p:cBhvr>
                                      <p:to>
                                        <p:strVal val="visible"/>
                                      </p:to>
                                    </p:set>
                                    <p:animEffect transition="in" filter="diamond(in)">
                                      <p:cBhvr>
                                        <p:cTn id="11" dur="20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1908175" y="1123950"/>
            <a:ext cx="6911975" cy="5473700"/>
          </a:xfrm>
        </p:spPr>
        <p:txBody>
          <a:bodyPr/>
          <a:lstStyle/>
          <a:p>
            <a:pPr marL="342900" indent="-342900" eaLnBrk="1" hangingPunct="1">
              <a:buFont typeface="Arial" pitchFamily="34" charset="0"/>
              <a:buChar char="•"/>
            </a:pPr>
            <a:r>
              <a:rPr lang="en-US" sz="2000" dirty="0" smtClean="0">
                <a:solidFill>
                  <a:schemeClr val="tx1"/>
                </a:solidFill>
              </a:rPr>
              <a:t>For all non-bargaining unit employees, ensure that the DAA is listed in their routing list and the authorization electronically routes to them.</a:t>
            </a:r>
          </a:p>
          <a:p>
            <a:pPr eaLnBrk="1" hangingPunct="1"/>
            <a:endParaRPr lang="en-US" sz="2000" dirty="0" smtClean="0">
              <a:solidFill>
                <a:schemeClr val="tx1"/>
              </a:solidFill>
            </a:endParaRPr>
          </a:p>
          <a:p>
            <a:pPr marL="342900" indent="-342900" eaLnBrk="1" hangingPunct="1">
              <a:buFont typeface="Arial" pitchFamily="34" charset="0"/>
              <a:buChar char="•"/>
            </a:pPr>
            <a:r>
              <a:rPr lang="en-US" sz="2000" dirty="0" smtClean="0">
                <a:solidFill>
                  <a:schemeClr val="tx1"/>
                </a:solidFill>
              </a:rPr>
              <a:t>For all bargaining unit employees,  NWS/IA is manually adding each employee the DAAs group.  DAA manually looks up each TA and approves. </a:t>
            </a:r>
          </a:p>
          <a:p>
            <a:pPr eaLnBrk="1" hangingPunct="1"/>
            <a:endParaRPr lang="en-US" sz="2000" dirty="0" smtClean="0">
              <a:solidFill>
                <a:schemeClr val="tx1"/>
              </a:solidFill>
            </a:endParaRPr>
          </a:p>
          <a:p>
            <a:pPr marL="342900" indent="-342900" eaLnBrk="1" hangingPunct="1">
              <a:buFont typeface="Arial" pitchFamily="34" charset="0"/>
              <a:buChar char="•"/>
            </a:pPr>
            <a:r>
              <a:rPr lang="en-US" sz="2000" i="1" dirty="0" smtClean="0">
                <a:solidFill>
                  <a:schemeClr val="tx1"/>
                </a:solidFill>
              </a:rPr>
              <a:t>Under no circumstances </a:t>
            </a:r>
            <a:r>
              <a:rPr lang="en-US" sz="2000" dirty="0" smtClean="0">
                <a:solidFill>
                  <a:schemeClr val="tx1"/>
                </a:solidFill>
              </a:rPr>
              <a:t>should a traveler depart without having their travel authorization electronically signed by the DAA.</a:t>
            </a:r>
          </a:p>
          <a:p>
            <a:pPr lvl="1" eaLnBrk="1" hangingPunct="1"/>
            <a:endParaRPr lang="en-US" sz="1800" dirty="0" smtClean="0">
              <a:solidFill>
                <a:srgbClr val="FF0000"/>
              </a:solidFill>
            </a:endParaRPr>
          </a:p>
          <a:p>
            <a:pPr lvl="1" eaLnBrk="1" hangingPunct="1"/>
            <a:endParaRPr lang="en-US" sz="2000" dirty="0" smtClean="0"/>
          </a:p>
          <a:p>
            <a:pPr eaLnBrk="1" hangingPunct="1"/>
            <a:endParaRPr lang="en-US" sz="2400" dirty="0" smtClean="0"/>
          </a:p>
          <a:p>
            <a:pPr eaLnBrk="1" hangingPunct="1"/>
            <a:endParaRPr lang="en-US" sz="2400" dirty="0" smtClean="0"/>
          </a:p>
          <a:p>
            <a:pPr eaLnBrk="1" hangingPunct="1">
              <a:buFontTx/>
              <a:buNone/>
            </a:pPr>
            <a:endParaRPr lang="en-US" sz="2400" dirty="0" smtClean="0"/>
          </a:p>
          <a:p>
            <a:pPr eaLnBrk="1" hangingPunct="1"/>
            <a:endParaRPr lang="en-US" sz="2400" dirty="0" smtClean="0"/>
          </a:p>
          <a:p>
            <a:pPr eaLnBrk="1" hangingPunct="1"/>
            <a:endParaRPr lang="en-US" sz="2400" dirty="0" smtClean="0"/>
          </a:p>
          <a:p>
            <a:pPr eaLnBrk="1" hangingPunct="1"/>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56</a:t>
            </a:fld>
            <a:endParaRPr lang="en-US" dirty="0"/>
          </a:p>
        </p:txBody>
      </p:sp>
      <p:sp>
        <p:nvSpPr>
          <p:cNvPr id="88066" name="Rectangle 2"/>
          <p:cNvSpPr>
            <a:spLocks noGrp="1" noChangeArrowheads="1"/>
          </p:cNvSpPr>
          <p:nvPr>
            <p:ph type="title"/>
          </p:nvPr>
        </p:nvSpPr>
        <p:spPr>
          <a:xfrm>
            <a:off x="1908175" y="260350"/>
            <a:ext cx="6911975" cy="723900"/>
          </a:xfrm>
        </p:spPr>
        <p:txBody>
          <a:bodyPr/>
          <a:lstStyle/>
          <a:p>
            <a:pPr eaLnBrk="1" hangingPunct="1"/>
            <a:r>
              <a:rPr lang="en-US" smtClean="0"/>
              <a:t>Travel Manager Routing</a:t>
            </a:r>
          </a:p>
        </p:txBody>
      </p:sp>
      <p:pic>
        <p:nvPicPr>
          <p:cNvPr id="277508" name="Picture 4" descr="MCj04248300000[1]"/>
          <p:cNvPicPr>
            <a:picLocks noChangeAspect="1" noChangeArrowheads="1"/>
          </p:cNvPicPr>
          <p:nvPr/>
        </p:nvPicPr>
        <p:blipFill>
          <a:blip r:embed="rId4"/>
          <a:srcRect/>
          <a:stretch>
            <a:fillRect/>
          </a:stretch>
        </p:blipFill>
        <p:spPr bwMode="auto">
          <a:xfrm>
            <a:off x="6096000" y="5073650"/>
            <a:ext cx="1447800" cy="1282700"/>
          </a:xfrm>
          <a:prstGeom prst="rect">
            <a:avLst/>
          </a:prstGeom>
          <a:noFill/>
          <a:ln w="9525">
            <a:noFill/>
            <a:miter lim="800000"/>
            <a:headEnd/>
            <a:tailEnd/>
          </a:ln>
        </p:spPr>
      </p:pic>
      <p:pic>
        <p:nvPicPr>
          <p:cNvPr id="277509" name="Picture 5" descr="MCj04248340000[1]"/>
          <p:cNvPicPr>
            <a:picLocks noChangeAspect="1" noChangeArrowheads="1"/>
          </p:cNvPicPr>
          <p:nvPr/>
        </p:nvPicPr>
        <p:blipFill>
          <a:blip r:embed="rId5"/>
          <a:srcRect/>
          <a:stretch>
            <a:fillRect/>
          </a:stretch>
        </p:blipFill>
        <p:spPr bwMode="auto">
          <a:xfrm>
            <a:off x="3429000" y="5138738"/>
            <a:ext cx="1460500" cy="1293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diamond(in)">
                                      <p:cBhvr>
                                        <p:cTn id="7" dur="2000"/>
                                        <p:tgtEl>
                                          <p:spTgt spid="277508"/>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277509"/>
                                        </p:tgtEl>
                                        <p:attrNameLst>
                                          <p:attrName>style.visibility</p:attrName>
                                        </p:attrNameLst>
                                      </p:cBhvr>
                                      <p:to>
                                        <p:strVal val="visible"/>
                                      </p:to>
                                    </p:set>
                                    <p:animEffect transition="in" filter="diamond(in)">
                                      <p:cBhvr>
                                        <p:cTn id="11" dur="20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3" name="Rectangle 3"/>
          <p:cNvSpPr>
            <a:spLocks noGrp="1" noChangeArrowheads="1"/>
          </p:cNvSpPr>
          <p:nvPr>
            <p:ph idx="1"/>
          </p:nvPr>
        </p:nvSpPr>
        <p:spPr>
          <a:xfrm>
            <a:off x="1143000" y="1981200"/>
            <a:ext cx="8153400" cy="3810001"/>
          </a:xfrm>
        </p:spPr>
        <p:txBody>
          <a:bodyPr/>
          <a:lstStyle/>
          <a:p>
            <a:pPr eaLnBrk="1" hangingPunct="1">
              <a:lnSpc>
                <a:spcPct val="80000"/>
              </a:lnSpc>
              <a:spcBef>
                <a:spcPct val="50000"/>
              </a:spcBef>
              <a:buFont typeface="Wingdings" pitchFamily="2" charset="2"/>
              <a:buNone/>
              <a:defRPr/>
            </a:pPr>
            <a:r>
              <a:rPr lang="en-US" sz="2400" dirty="0" smtClean="0">
                <a:solidFill>
                  <a:schemeClr val="tx1"/>
                </a:solidFill>
              </a:rPr>
              <a:t>for NWS foreign travel requirements the NWS, IAO Foreign Travelers and Visitors homepage:  </a:t>
            </a:r>
          </a:p>
          <a:p>
            <a:pPr eaLnBrk="1" hangingPunct="1">
              <a:lnSpc>
                <a:spcPct val="80000"/>
              </a:lnSpc>
              <a:spcBef>
                <a:spcPct val="50000"/>
              </a:spcBef>
              <a:buFont typeface="Wingdings" pitchFamily="2" charset="2"/>
              <a:buNone/>
              <a:defRPr/>
            </a:pPr>
            <a:r>
              <a:rPr lang="en-US" sz="2000" dirty="0" smtClean="0">
                <a:solidFill>
                  <a:schemeClr val="tx1"/>
                </a:solidFill>
                <a:hlinkClick r:id="rId2"/>
              </a:rPr>
              <a:t>http://www.nws.noaa.gov/iao/ia/hom/IAOForeignTravel.php</a:t>
            </a:r>
            <a:r>
              <a:rPr lang="en-US" sz="2400" dirty="0" smtClean="0">
                <a:solidFill>
                  <a:schemeClr val="tx1"/>
                </a:solidFill>
                <a:hlinkClick r:id="rId2"/>
              </a:rPr>
              <a:t>  </a:t>
            </a:r>
            <a:endParaRPr lang="en-US" sz="2400" dirty="0" smtClean="0">
              <a:solidFill>
                <a:schemeClr val="tx1"/>
              </a:solidFill>
            </a:endParaRPr>
          </a:p>
          <a:p>
            <a:pPr eaLnBrk="1" hangingPunct="1">
              <a:lnSpc>
                <a:spcPct val="80000"/>
              </a:lnSpc>
              <a:spcBef>
                <a:spcPct val="50000"/>
              </a:spcBef>
              <a:buFont typeface="Wingdings" pitchFamily="2" charset="2"/>
              <a:buNone/>
              <a:defRPr/>
            </a:pPr>
            <a:r>
              <a:rPr lang="en-US" sz="2400" dirty="0" smtClean="0">
                <a:solidFill>
                  <a:schemeClr val="tx1"/>
                </a:solidFill>
              </a:rPr>
              <a:t>Contains links to:  </a:t>
            </a:r>
          </a:p>
          <a:p>
            <a:pPr marL="342900" indent="-342900" eaLnBrk="1" hangingPunct="1">
              <a:lnSpc>
                <a:spcPct val="80000"/>
              </a:lnSpc>
              <a:buFont typeface="Arial" pitchFamily="34" charset="0"/>
              <a:buChar char="•"/>
              <a:defRPr/>
            </a:pPr>
            <a:r>
              <a:rPr lang="en-US" sz="2400" dirty="0" smtClean="0">
                <a:solidFill>
                  <a:schemeClr val="tx1"/>
                </a:solidFill>
              </a:rPr>
              <a:t>Federal Travel Regulations (FTR) </a:t>
            </a:r>
          </a:p>
          <a:p>
            <a:pPr marL="342900" indent="-342900" eaLnBrk="1" hangingPunct="1">
              <a:lnSpc>
                <a:spcPct val="80000"/>
              </a:lnSpc>
              <a:buFont typeface="Arial" pitchFamily="34" charset="0"/>
              <a:buChar char="•"/>
              <a:defRPr/>
            </a:pPr>
            <a:r>
              <a:rPr lang="en-US" sz="2400" dirty="0" smtClean="0">
                <a:solidFill>
                  <a:schemeClr val="tx1"/>
                </a:solidFill>
              </a:rPr>
              <a:t>NOAA Travel Regulations (NOAA Travel Regulations) </a:t>
            </a:r>
          </a:p>
          <a:p>
            <a:pPr marL="342900" indent="-342900" eaLnBrk="1" hangingPunct="1">
              <a:lnSpc>
                <a:spcPct val="80000"/>
              </a:lnSpc>
              <a:buFont typeface="Arial" pitchFamily="34" charset="0"/>
              <a:buChar char="•"/>
              <a:defRPr/>
            </a:pPr>
            <a:r>
              <a:rPr lang="en-US" sz="2400" dirty="0" smtClean="0">
                <a:solidFill>
                  <a:schemeClr val="tx1"/>
                </a:solidFill>
              </a:rPr>
              <a:t>NOAA Foreign Travel Website</a:t>
            </a:r>
          </a:p>
          <a:p>
            <a:pPr marL="342900" indent="-342900" eaLnBrk="1" hangingPunct="1">
              <a:lnSpc>
                <a:spcPct val="80000"/>
              </a:lnSpc>
              <a:buFont typeface="Arial" pitchFamily="34" charset="0"/>
              <a:buChar char="•"/>
              <a:defRPr/>
            </a:pPr>
            <a:r>
              <a:rPr lang="en-US" sz="2400" dirty="0" smtClean="0">
                <a:solidFill>
                  <a:schemeClr val="tx1"/>
                </a:solidFill>
              </a:rPr>
              <a:t>Foreign Travel Forms</a:t>
            </a:r>
          </a:p>
          <a:p>
            <a:pPr marL="342900" indent="-342900" eaLnBrk="1" hangingPunct="1">
              <a:lnSpc>
                <a:spcPct val="80000"/>
              </a:lnSpc>
              <a:buFont typeface="Arial" pitchFamily="34" charset="0"/>
              <a:buChar char="•"/>
              <a:defRPr/>
            </a:pPr>
            <a:r>
              <a:rPr lang="en-US" sz="2400" dirty="0" smtClean="0">
                <a:solidFill>
                  <a:schemeClr val="tx1"/>
                </a:solidFill>
              </a:rPr>
              <a:t>Relevant Travel Websites</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537602" name="Rectangle 2"/>
          <p:cNvSpPr>
            <a:spLocks noGrp="1" noChangeArrowheads="1"/>
          </p:cNvSpPr>
          <p:nvPr>
            <p:ph type="title"/>
          </p:nvPr>
        </p:nvSpPr>
        <p:spPr>
          <a:xfrm>
            <a:off x="1143000" y="76200"/>
            <a:ext cx="7677150" cy="1752600"/>
          </a:xfrm>
        </p:spPr>
        <p:txBody>
          <a:bodyPr>
            <a:normAutofit fontScale="90000"/>
          </a:bodyPr>
          <a:lstStyle/>
          <a:p>
            <a:pPr algn="ctr" eaLnBrk="1" hangingPunct="1">
              <a:defRPr/>
            </a:pPr>
            <a:r>
              <a:rPr lang="en-US" sz="4100" dirty="0" smtClean="0"/>
              <a:t>Ideal resource for NWS Preparers and Travelers to use…?</a:t>
            </a:r>
          </a:p>
        </p:txBody>
      </p:sp>
    </p:spTree>
    <p:extLst>
      <p:ext uri="{BB962C8B-B14F-4D97-AF65-F5344CB8AC3E}">
        <p14:creationId xmlns:p14="http://schemas.microsoft.com/office/powerpoint/2010/main" val="286602868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1981200" y="1123950"/>
            <a:ext cx="6838950" cy="4286250"/>
          </a:xfrm>
        </p:spPr>
        <p:txBody>
          <a:bodyPr>
            <a:normAutofit/>
          </a:bodyPr>
          <a:lstStyle/>
          <a:p>
            <a:pPr marL="342900" lvl="1" indent="-342900">
              <a:buFont typeface="Arial" pitchFamily="34" charset="0"/>
              <a:buChar char="•"/>
            </a:pPr>
            <a:r>
              <a:rPr lang="en-US" sz="2000" u="sng" dirty="0" smtClean="0">
                <a:solidFill>
                  <a:schemeClr val="tx1"/>
                </a:solidFill>
                <a:hlinkClick r:id="rId4"/>
              </a:rPr>
              <a:t>www.gsa.gov/citypair</a:t>
            </a:r>
            <a:r>
              <a:rPr lang="en-US" dirty="0" smtClean="0">
                <a:solidFill>
                  <a:schemeClr val="tx1"/>
                </a:solidFill>
              </a:rPr>
              <a:t>  -  city pair airline flights</a:t>
            </a:r>
            <a:endParaRPr lang="en-US" sz="2000" dirty="0">
              <a:solidFill>
                <a:schemeClr val="tx1"/>
              </a:solidFill>
            </a:endParaRPr>
          </a:p>
          <a:p>
            <a:pPr marL="342900" lvl="1" indent="-342900">
              <a:buFont typeface="Arial" pitchFamily="34" charset="0"/>
              <a:buChar char="•"/>
            </a:pPr>
            <a:r>
              <a:rPr lang="en-US" sz="2000" u="sng" dirty="0" smtClean="0">
                <a:solidFill>
                  <a:schemeClr val="tx1"/>
                </a:solidFill>
                <a:hlinkClick r:id="rId5"/>
              </a:rPr>
              <a:t>http</a:t>
            </a:r>
            <a:r>
              <a:rPr lang="en-US" sz="2000" u="sng" dirty="0">
                <a:solidFill>
                  <a:schemeClr val="tx1"/>
                </a:solidFill>
                <a:hlinkClick r:id="rId5"/>
              </a:rPr>
              <a:t>://</a:t>
            </a:r>
            <a:r>
              <a:rPr lang="en-US" sz="2000" u="sng" dirty="0" smtClean="0">
                <a:solidFill>
                  <a:schemeClr val="tx1"/>
                </a:solidFill>
                <a:hlinkClick r:id="rId5"/>
              </a:rPr>
              <a:t>www.osec.doc.gov/oas/OCS/Travel_Regulations.html</a:t>
            </a:r>
            <a:r>
              <a:rPr lang="en-US" dirty="0">
                <a:solidFill>
                  <a:schemeClr val="tx1"/>
                </a:solidFill>
              </a:rPr>
              <a:t> </a:t>
            </a:r>
            <a:r>
              <a:rPr lang="en-US" dirty="0" smtClean="0">
                <a:solidFill>
                  <a:schemeClr val="tx1"/>
                </a:solidFill>
              </a:rPr>
              <a:t> -  Dept. of Commerce Travel </a:t>
            </a:r>
            <a:r>
              <a:rPr lang="en-US" dirty="0" err="1" smtClean="0">
                <a:solidFill>
                  <a:schemeClr val="tx1"/>
                </a:solidFill>
              </a:rPr>
              <a:t>Regs</a:t>
            </a:r>
            <a:endParaRPr lang="en-US" sz="2000" dirty="0">
              <a:solidFill>
                <a:schemeClr val="tx1"/>
              </a:solidFill>
            </a:endParaRPr>
          </a:p>
          <a:p>
            <a:pPr marL="342900" lvl="1" indent="-342900">
              <a:buFont typeface="Arial" pitchFamily="34" charset="0"/>
              <a:buChar char="•"/>
            </a:pPr>
            <a:r>
              <a:rPr lang="en-US" u="sng" dirty="0"/>
              <a:t>http://</a:t>
            </a:r>
            <a:r>
              <a:rPr lang="en-US" u="sng" dirty="0" smtClean="0"/>
              <a:t>travel.state.gov</a:t>
            </a:r>
            <a:r>
              <a:rPr lang="en-US" dirty="0" smtClean="0"/>
              <a:t>  </a:t>
            </a:r>
            <a:r>
              <a:rPr lang="en-US" dirty="0" smtClean="0">
                <a:solidFill>
                  <a:schemeClr val="tx1"/>
                </a:solidFill>
              </a:rPr>
              <a:t>-  Dept. of State Travel Information</a:t>
            </a:r>
            <a:endParaRPr lang="en-US" sz="2000" dirty="0">
              <a:solidFill>
                <a:schemeClr val="tx1"/>
              </a:solidFill>
            </a:endParaRPr>
          </a:p>
          <a:p>
            <a:pPr marL="342900" lvl="1" indent="-342900">
              <a:buFont typeface="Arial" pitchFamily="34" charset="0"/>
              <a:buChar char="•"/>
            </a:pPr>
            <a:r>
              <a:rPr lang="en-US" u="sng" dirty="0">
                <a:hlinkClick r:id="rId6"/>
              </a:rPr>
              <a:t>http://aoprals.state.gov/web920/per_diem.asp</a:t>
            </a:r>
            <a:r>
              <a:rPr lang="en-US" dirty="0"/>
              <a:t>  -  </a:t>
            </a:r>
            <a:r>
              <a:rPr lang="en-US" dirty="0">
                <a:solidFill>
                  <a:schemeClr val="tx1"/>
                </a:solidFill>
              </a:rPr>
              <a:t>Foreign Per Diem </a:t>
            </a:r>
            <a:r>
              <a:rPr lang="en-US" dirty="0" smtClean="0">
                <a:solidFill>
                  <a:schemeClr val="tx1"/>
                </a:solidFill>
              </a:rPr>
              <a:t>Rates</a:t>
            </a:r>
            <a:endParaRPr lang="en-US" sz="2000" dirty="0" smtClean="0">
              <a:solidFill>
                <a:schemeClr val="tx1"/>
              </a:solidFill>
            </a:endParaRPr>
          </a:p>
          <a:p>
            <a:pPr marL="342900" lvl="1" indent="-342900">
              <a:buFont typeface="Arial" pitchFamily="34" charset="0"/>
              <a:buChar char="•"/>
            </a:pPr>
            <a:r>
              <a:rPr lang="en-US" sz="2000" dirty="0">
                <a:solidFill>
                  <a:schemeClr val="tx1"/>
                </a:solidFill>
                <a:hlinkClick r:id="rId7"/>
              </a:rPr>
              <a:t>https://</a:t>
            </a:r>
            <a:r>
              <a:rPr lang="en-US" sz="2000" dirty="0" smtClean="0">
                <a:solidFill>
                  <a:schemeClr val="tx1"/>
                </a:solidFill>
                <a:hlinkClick r:id="rId7"/>
              </a:rPr>
              <a:t>ecc.state.gov</a:t>
            </a:r>
            <a:r>
              <a:rPr lang="en-US" sz="2000" dirty="0" smtClean="0">
                <a:solidFill>
                  <a:schemeClr val="tx1"/>
                </a:solidFill>
              </a:rPr>
              <a:t>  -  </a:t>
            </a:r>
            <a:r>
              <a:rPr lang="en-US" sz="2000" dirty="0" err="1" smtClean="0">
                <a:solidFill>
                  <a:schemeClr val="tx1"/>
                </a:solidFill>
              </a:rPr>
              <a:t>eCountry</a:t>
            </a:r>
            <a:r>
              <a:rPr lang="en-US" sz="2000" dirty="0" smtClean="0">
                <a:solidFill>
                  <a:schemeClr val="tx1"/>
                </a:solidFill>
              </a:rPr>
              <a:t> Clearance</a:t>
            </a:r>
          </a:p>
          <a:p>
            <a:pPr marL="342900" lvl="1" indent="-342900">
              <a:buFont typeface="Arial" pitchFamily="34" charset="0"/>
              <a:buChar char="•"/>
            </a:pPr>
            <a:r>
              <a:rPr lang="en-US" u="sng" dirty="0">
                <a:hlinkClick r:id="rId8"/>
              </a:rPr>
              <a:t>http://www.corporateservices.noaa.gov/~finance/TR.html</a:t>
            </a:r>
            <a:r>
              <a:rPr lang="en-US" dirty="0"/>
              <a:t>  -  </a:t>
            </a:r>
            <a:r>
              <a:rPr lang="en-US" dirty="0">
                <a:solidFill>
                  <a:schemeClr val="tx1"/>
                </a:solidFill>
              </a:rPr>
              <a:t>NOAA </a:t>
            </a:r>
            <a:r>
              <a:rPr lang="en-US" dirty="0" smtClean="0">
                <a:solidFill>
                  <a:schemeClr val="tx1"/>
                </a:solidFill>
              </a:rPr>
              <a:t>Travel </a:t>
            </a:r>
            <a:r>
              <a:rPr lang="en-US" dirty="0" err="1" smtClean="0">
                <a:solidFill>
                  <a:schemeClr val="tx1"/>
                </a:solidFill>
              </a:rPr>
              <a:t>Regs</a:t>
            </a:r>
            <a:endParaRPr lang="en-US" dirty="0" smtClean="0">
              <a:solidFill>
                <a:schemeClr val="tx1"/>
              </a:solidFill>
            </a:endParaRPr>
          </a:p>
          <a:p>
            <a:pPr marL="342900" lvl="1" indent="-342900">
              <a:buFont typeface="Arial" pitchFamily="34" charset="0"/>
              <a:buChar char="•"/>
            </a:pPr>
            <a:r>
              <a:rPr lang="en-US" u="sng" dirty="0">
                <a:hlinkClick r:id="rId9"/>
              </a:rPr>
              <a:t>http://www.corporateservices.noaa.gov/~</a:t>
            </a:r>
            <a:r>
              <a:rPr lang="en-US" u="sng" dirty="0" smtClean="0">
                <a:hlinkClick r:id="rId9"/>
              </a:rPr>
              <a:t>finance/Travel_Home.html</a:t>
            </a:r>
            <a:r>
              <a:rPr lang="en-US" dirty="0" smtClean="0"/>
              <a:t>  </a:t>
            </a:r>
            <a:r>
              <a:rPr lang="en-US" dirty="0"/>
              <a:t>-  </a:t>
            </a:r>
            <a:r>
              <a:rPr lang="en-US" dirty="0">
                <a:solidFill>
                  <a:schemeClr val="tx1"/>
                </a:solidFill>
              </a:rPr>
              <a:t>NOAA </a:t>
            </a:r>
            <a:r>
              <a:rPr lang="en-US" dirty="0" smtClean="0">
                <a:solidFill>
                  <a:schemeClr val="tx1"/>
                </a:solidFill>
              </a:rPr>
              <a:t>Travel </a:t>
            </a:r>
            <a:r>
              <a:rPr lang="en-US" dirty="0">
                <a:solidFill>
                  <a:schemeClr val="tx1"/>
                </a:solidFill>
              </a:rPr>
              <a:t>Office Home Page </a:t>
            </a:r>
          </a:p>
          <a:p>
            <a:pPr marL="342900" lvl="1" indent="-342900">
              <a:buFont typeface="Arial" pitchFamily="34" charset="0"/>
              <a:buChar char="•"/>
            </a:pPr>
            <a:endParaRPr lang="en-US" dirty="0"/>
          </a:p>
          <a:p>
            <a:pPr marL="342900" lvl="1" indent="-342900">
              <a:buFont typeface="Arial" pitchFamily="34" charset="0"/>
              <a:buChar char="•"/>
            </a:pPr>
            <a:endParaRPr lang="en-US" sz="2000" dirty="0">
              <a:solidFill>
                <a:schemeClr val="tx1"/>
              </a:solidFill>
            </a:endParaRPr>
          </a:p>
          <a:p>
            <a:pPr lvl="1"/>
            <a:endParaRPr lang="en-US" sz="2000" dirty="0"/>
          </a:p>
          <a:p>
            <a:pPr marL="0" indent="0" eaLnBrk="1" hangingPunct="1">
              <a:buNone/>
            </a:pPr>
            <a:endParaRPr lang="en-US" sz="2400" dirty="0" smtClean="0"/>
          </a:p>
          <a:p>
            <a:pPr eaLnBrk="1" hangingPunct="1"/>
            <a:endParaRPr lang="en-US" sz="2400" dirty="0" smtClean="0"/>
          </a:p>
          <a:p>
            <a:pPr eaLnBrk="1" hangingPunct="1"/>
            <a:endParaRPr lang="en-US" dirty="0" smtClean="0"/>
          </a:p>
          <a:p>
            <a:pPr eaLnBrk="1" hangingPunct="1"/>
            <a:endParaRPr lang="en-US" dirty="0" smtClean="0"/>
          </a:p>
        </p:txBody>
      </p:sp>
      <p:sp>
        <p:nvSpPr>
          <p:cNvPr id="2" name="Slide Number Placeholder 1"/>
          <p:cNvSpPr>
            <a:spLocks noGrp="1"/>
          </p:cNvSpPr>
          <p:nvPr>
            <p:ph type="sldNum" sz="quarter" idx="12"/>
          </p:nvPr>
        </p:nvSpPr>
        <p:spPr/>
        <p:txBody>
          <a:bodyPr/>
          <a:lstStyle/>
          <a:p>
            <a:fld id="{0CFEC368-1D7A-4F81-ABF6-AE0E36BAF64C}" type="slidenum">
              <a:rPr lang="en-US" smtClean="0"/>
              <a:pPr/>
              <a:t>58</a:t>
            </a:fld>
            <a:endParaRPr lang="en-US" dirty="0"/>
          </a:p>
        </p:txBody>
      </p:sp>
      <p:sp>
        <p:nvSpPr>
          <p:cNvPr id="90114" name="Rectangle 2"/>
          <p:cNvSpPr>
            <a:spLocks noGrp="1" noChangeArrowheads="1"/>
          </p:cNvSpPr>
          <p:nvPr>
            <p:ph type="title"/>
          </p:nvPr>
        </p:nvSpPr>
        <p:spPr>
          <a:xfrm>
            <a:off x="1908175" y="260350"/>
            <a:ext cx="6911975" cy="723900"/>
          </a:xfrm>
        </p:spPr>
        <p:txBody>
          <a:bodyPr/>
          <a:lstStyle/>
          <a:p>
            <a:pPr algn="ctr" eaLnBrk="1" hangingPunct="1"/>
            <a:r>
              <a:rPr lang="en-US" dirty="0" smtClean="0"/>
              <a:t>Additional Resources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295400"/>
            <a:ext cx="7620000" cy="4572000"/>
          </a:xfrm>
        </p:spPr>
        <p:txBody>
          <a:bodyPr/>
          <a:lstStyle/>
          <a:p>
            <a:endParaRPr lang="en-US" b="1" dirty="0"/>
          </a:p>
        </p:txBody>
      </p:sp>
      <p:sp>
        <p:nvSpPr>
          <p:cNvPr id="3" name="Slide Number Placeholder 2"/>
          <p:cNvSpPr>
            <a:spLocks noGrp="1"/>
          </p:cNvSpPr>
          <p:nvPr>
            <p:ph type="sldNum" sz="quarter" idx="12"/>
          </p:nvPr>
        </p:nvSpPr>
        <p:spPr/>
        <p:txBody>
          <a:bodyPr/>
          <a:lstStyle/>
          <a:p>
            <a:fld id="{0CFEC368-1D7A-4F81-ABF6-AE0E36BAF64C}" type="slidenum">
              <a:rPr lang="en-US" smtClean="0"/>
              <a:pPr/>
              <a:t>59</a:t>
            </a:fld>
            <a:endParaRPr lang="en-US" dirty="0"/>
          </a:p>
        </p:txBody>
      </p:sp>
      <p:sp>
        <p:nvSpPr>
          <p:cNvPr id="4" name="Title 3"/>
          <p:cNvSpPr>
            <a:spLocks noGrp="1"/>
          </p:cNvSpPr>
          <p:nvPr>
            <p:ph type="title"/>
          </p:nvPr>
        </p:nvSpPr>
        <p:spPr>
          <a:xfrm>
            <a:off x="1143000" y="228600"/>
            <a:ext cx="7620000" cy="1066800"/>
          </a:xfrm>
        </p:spPr>
        <p:txBody>
          <a:bodyPr>
            <a:normAutofit fontScale="90000"/>
          </a:bodyPr>
          <a:lstStyle/>
          <a:p>
            <a:pPr algn="ctr"/>
            <a:r>
              <a:rPr lang="en-US" dirty="0" smtClean="0"/>
              <a:t>NWS Foreign Travel Routing Flow Chart </a:t>
            </a:r>
            <a:endParaRPr lang="en-US" dirty="0"/>
          </a:p>
        </p:txBody>
      </p:sp>
      <p:sp>
        <p:nvSpPr>
          <p:cNvPr id="5" name="Oval 4"/>
          <p:cNvSpPr/>
          <p:nvPr/>
        </p:nvSpPr>
        <p:spPr>
          <a:xfrm>
            <a:off x="1219200" y="1447800"/>
            <a:ext cx="1600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Originating Office (FMC)</a:t>
            </a:r>
            <a:endParaRPr lang="en-US" sz="1400" dirty="0"/>
          </a:p>
        </p:txBody>
      </p:sp>
      <p:sp>
        <p:nvSpPr>
          <p:cNvPr id="6" name="Right Arrow 5"/>
          <p:cNvSpPr/>
          <p:nvPr/>
        </p:nvSpPr>
        <p:spPr>
          <a:xfrm>
            <a:off x="3048000" y="1600200"/>
            <a:ext cx="9144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43400" y="1447800"/>
            <a:ext cx="1524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NWS FTC</a:t>
            </a:r>
            <a:endParaRPr lang="en-US" sz="1400" dirty="0"/>
          </a:p>
        </p:txBody>
      </p:sp>
      <p:sp>
        <p:nvSpPr>
          <p:cNvPr id="8" name="Oval 7"/>
          <p:cNvSpPr/>
          <p:nvPr/>
        </p:nvSpPr>
        <p:spPr>
          <a:xfrm>
            <a:off x="7391400" y="1600200"/>
            <a:ext cx="1295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NWS Analyst</a:t>
            </a:r>
            <a:endParaRPr lang="en-US" sz="1400" dirty="0"/>
          </a:p>
        </p:txBody>
      </p:sp>
      <p:sp>
        <p:nvSpPr>
          <p:cNvPr id="9" name="Right Arrow 8"/>
          <p:cNvSpPr/>
          <p:nvPr/>
        </p:nvSpPr>
        <p:spPr>
          <a:xfrm>
            <a:off x="6172200" y="1600200"/>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91400" y="4800600"/>
            <a:ext cx="1295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A/O &amp; Director/IA</a:t>
            </a:r>
            <a:endParaRPr lang="en-US" sz="1400" dirty="0"/>
          </a:p>
        </p:txBody>
      </p:sp>
      <p:sp>
        <p:nvSpPr>
          <p:cNvPr id="11" name="Down Arrow 10"/>
          <p:cNvSpPr/>
          <p:nvPr/>
        </p:nvSpPr>
        <p:spPr>
          <a:xfrm>
            <a:off x="7772400" y="2895600"/>
            <a:ext cx="5334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43400" y="4800600"/>
            <a:ext cx="1524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NWS Deputy </a:t>
            </a:r>
            <a:r>
              <a:rPr lang="en-US" sz="1200" dirty="0" err="1" smtClean="0"/>
              <a:t>Ass’t</a:t>
            </a:r>
            <a:r>
              <a:rPr lang="en-US" sz="1200" dirty="0" smtClean="0"/>
              <a:t> Administrator</a:t>
            </a:r>
            <a:endParaRPr lang="en-US" sz="1200" dirty="0"/>
          </a:p>
        </p:txBody>
      </p:sp>
      <p:sp>
        <p:nvSpPr>
          <p:cNvPr id="13" name="Left Arrow 12"/>
          <p:cNvSpPr/>
          <p:nvPr/>
        </p:nvSpPr>
        <p:spPr>
          <a:xfrm>
            <a:off x="6172200" y="4953000"/>
            <a:ext cx="990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3048000" y="4953000"/>
            <a:ext cx="9144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95400" y="4800600"/>
            <a:ext cx="14478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NWS FTC</a:t>
            </a:r>
            <a:endParaRPr lang="en-US" sz="1400" dirty="0"/>
          </a:p>
        </p:txBody>
      </p:sp>
      <p:sp>
        <p:nvSpPr>
          <p:cNvPr id="16" name="Up Arrow 15"/>
          <p:cNvSpPr/>
          <p:nvPr/>
        </p:nvSpPr>
        <p:spPr>
          <a:xfrm>
            <a:off x="1600200" y="2895600"/>
            <a:ext cx="609600"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343400" y="3048000"/>
            <a:ext cx="15240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NOAA NTO</a:t>
            </a:r>
            <a:endParaRPr lang="en-US" sz="1400" dirty="0"/>
          </a:p>
        </p:txBody>
      </p:sp>
      <p:cxnSp>
        <p:nvCxnSpPr>
          <p:cNvPr id="19" name="Straight Arrow Connector 18"/>
          <p:cNvCxnSpPr/>
          <p:nvPr/>
        </p:nvCxnSpPr>
        <p:spPr>
          <a:xfrm flipH="1">
            <a:off x="2929569" y="3848100"/>
            <a:ext cx="1032831"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05400" y="2438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053508" y="4038600"/>
            <a:ext cx="1066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Left Arrow 59"/>
          <p:cNvSpPr/>
          <p:nvPr/>
        </p:nvSpPr>
        <p:spPr>
          <a:xfrm>
            <a:off x="3053508" y="1866900"/>
            <a:ext cx="908892"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110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1295400" y="1600200"/>
            <a:ext cx="7924800" cy="4343400"/>
          </a:xfrm>
        </p:spPr>
        <p:txBody>
          <a:bodyPr>
            <a:normAutofit/>
          </a:bodyPr>
          <a:lstStyle/>
          <a:p>
            <a:pPr lvl="1" algn="just">
              <a:spcBef>
                <a:spcPct val="50000"/>
              </a:spcBef>
              <a:buFont typeface="Wingdings" pitchFamily="2" charset="2"/>
              <a:buNone/>
              <a:defRPr/>
            </a:pPr>
            <a:r>
              <a:rPr lang="en-US" dirty="0" smtClean="0">
                <a:solidFill>
                  <a:schemeClr val="tx1"/>
                </a:solidFill>
              </a:rPr>
              <a:t>It is the NOAA Travel Office’s (NTO) responsibility to ensure</a:t>
            </a:r>
          </a:p>
          <a:p>
            <a:pPr lvl="1" algn="just">
              <a:spcBef>
                <a:spcPct val="50000"/>
              </a:spcBef>
              <a:buFont typeface="Wingdings" pitchFamily="2" charset="2"/>
              <a:buNone/>
              <a:defRPr/>
            </a:pPr>
            <a:r>
              <a:rPr lang="en-US" dirty="0" smtClean="0">
                <a:solidFill>
                  <a:schemeClr val="tx1"/>
                </a:solidFill>
              </a:rPr>
              <a:t>that NOAA employees traveling abroad on official business have</a:t>
            </a:r>
          </a:p>
          <a:p>
            <a:pPr lvl="1" algn="just">
              <a:spcBef>
                <a:spcPct val="50000"/>
              </a:spcBef>
              <a:buFont typeface="Wingdings" pitchFamily="2" charset="2"/>
              <a:buNone/>
              <a:defRPr/>
            </a:pPr>
            <a:r>
              <a:rPr lang="en-US" dirty="0" smtClean="0">
                <a:solidFill>
                  <a:schemeClr val="tx1"/>
                </a:solidFill>
              </a:rPr>
              <a:t>all required travel documentation submitted, approved and </a:t>
            </a:r>
          </a:p>
          <a:p>
            <a:pPr lvl="1" algn="just">
              <a:spcBef>
                <a:spcPct val="50000"/>
              </a:spcBef>
              <a:buFont typeface="Wingdings" pitchFamily="2" charset="2"/>
              <a:buNone/>
              <a:defRPr/>
            </a:pPr>
            <a:r>
              <a:rPr lang="en-US" dirty="0" smtClean="0">
                <a:solidFill>
                  <a:schemeClr val="tx1"/>
                </a:solidFill>
              </a:rPr>
              <a:t>issued prior to travel.  Required documents include:</a:t>
            </a:r>
          </a:p>
          <a:p>
            <a:pPr marL="342900" lvl="1" indent="-342900" eaLnBrk="1" hangingPunct="1">
              <a:lnSpc>
                <a:spcPct val="90000"/>
              </a:lnSpc>
              <a:spcBef>
                <a:spcPct val="50000"/>
              </a:spcBef>
              <a:buFont typeface="Arial" pitchFamily="34" charset="0"/>
              <a:buChar char="•"/>
              <a:defRPr/>
            </a:pPr>
            <a:r>
              <a:rPr lang="en-US" dirty="0" smtClean="0">
                <a:solidFill>
                  <a:schemeClr val="tx1"/>
                </a:solidFill>
              </a:rPr>
              <a:t>an approved travel authorization</a:t>
            </a:r>
          </a:p>
          <a:p>
            <a:pPr marL="342900" lvl="1" indent="-342900" eaLnBrk="1" hangingPunct="1">
              <a:lnSpc>
                <a:spcPct val="90000"/>
              </a:lnSpc>
              <a:spcBef>
                <a:spcPct val="50000"/>
              </a:spcBef>
              <a:buFont typeface="Arial" pitchFamily="34" charset="0"/>
              <a:buChar char="•"/>
              <a:defRPr/>
            </a:pPr>
            <a:r>
              <a:rPr lang="en-US" dirty="0" smtClean="0">
                <a:solidFill>
                  <a:schemeClr val="tx1"/>
                </a:solidFill>
              </a:rPr>
              <a:t>a valid official passport</a:t>
            </a:r>
          </a:p>
          <a:p>
            <a:pPr marL="342900" lvl="1" indent="-342900" eaLnBrk="1" hangingPunct="1">
              <a:lnSpc>
                <a:spcPct val="90000"/>
              </a:lnSpc>
              <a:spcBef>
                <a:spcPct val="50000"/>
              </a:spcBef>
              <a:buFont typeface="Arial" pitchFamily="34" charset="0"/>
              <a:buChar char="•"/>
              <a:defRPr/>
            </a:pPr>
            <a:r>
              <a:rPr lang="en-US" dirty="0" smtClean="0">
                <a:solidFill>
                  <a:schemeClr val="tx1"/>
                </a:solidFill>
              </a:rPr>
              <a:t>visas when applicable</a:t>
            </a:r>
          </a:p>
          <a:p>
            <a:pPr marL="342900" lvl="1" indent="-342900" eaLnBrk="1" hangingPunct="1">
              <a:lnSpc>
                <a:spcPct val="90000"/>
              </a:lnSpc>
              <a:spcBef>
                <a:spcPct val="50000"/>
              </a:spcBef>
              <a:buFont typeface="Arial" pitchFamily="34" charset="0"/>
              <a:buChar char="•"/>
              <a:defRPr/>
            </a:pPr>
            <a:r>
              <a:rPr lang="en-US" dirty="0" smtClean="0">
                <a:solidFill>
                  <a:schemeClr val="tx1"/>
                </a:solidFill>
              </a:rPr>
              <a:t>a foreign travel briefing </a:t>
            </a:r>
          </a:p>
          <a:p>
            <a:pPr marL="342900" lvl="1" indent="-342900" eaLnBrk="1" hangingPunct="1">
              <a:lnSpc>
                <a:spcPct val="90000"/>
              </a:lnSpc>
              <a:spcBef>
                <a:spcPct val="50000"/>
              </a:spcBef>
              <a:buFont typeface="Arial" pitchFamily="34" charset="0"/>
              <a:buChar char="•"/>
              <a:defRPr/>
            </a:pPr>
            <a:r>
              <a:rPr lang="en-US" dirty="0" err="1" smtClean="0">
                <a:solidFill>
                  <a:schemeClr val="tx1"/>
                </a:solidFill>
              </a:rPr>
              <a:t>eCountry</a:t>
            </a:r>
            <a:r>
              <a:rPr lang="en-US" dirty="0" smtClean="0">
                <a:solidFill>
                  <a:schemeClr val="tx1"/>
                </a:solidFill>
              </a:rPr>
              <a:t> Clearance</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115714" name="Rectangle 2"/>
          <p:cNvSpPr>
            <a:spLocks noGrp="1" noChangeArrowheads="1"/>
          </p:cNvSpPr>
          <p:nvPr>
            <p:ph type="title"/>
          </p:nvPr>
        </p:nvSpPr>
        <p:spPr>
          <a:xfrm>
            <a:off x="1219200" y="304800"/>
            <a:ext cx="7600950" cy="914400"/>
          </a:xfrm>
        </p:spPr>
        <p:txBody>
          <a:bodyPr>
            <a:normAutofit fontScale="90000"/>
          </a:bodyPr>
          <a:lstStyle/>
          <a:p>
            <a:pPr algn="ctr" eaLnBrk="1" hangingPunct="1">
              <a:defRPr/>
            </a:pPr>
            <a:r>
              <a:rPr lang="en-US" sz="3200" dirty="0" smtClean="0"/>
              <a:t>What is the NOAA Travel Office’s (NTO) role regarding foreign travel?</a:t>
            </a:r>
          </a:p>
        </p:txBody>
      </p:sp>
    </p:spTree>
    <p:extLst>
      <p:ext uri="{BB962C8B-B14F-4D97-AF65-F5344CB8AC3E}">
        <p14:creationId xmlns:p14="http://schemas.microsoft.com/office/powerpoint/2010/main" val="180441337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1828800" y="609600"/>
            <a:ext cx="6934200" cy="5562600"/>
          </a:xfrm>
          <a:ln w="3175">
            <a:solidFill>
              <a:schemeClr val="tx1"/>
            </a:solidFill>
          </a:ln>
        </p:spPr>
        <p:txBody>
          <a:bodyPr>
            <a:normAutofit/>
          </a:bodyPr>
          <a:lstStyle/>
          <a:p>
            <a:pPr eaLnBrk="1" hangingPunct="1">
              <a:lnSpc>
                <a:spcPct val="80000"/>
              </a:lnSpc>
              <a:buFontTx/>
              <a:buNone/>
            </a:pPr>
            <a:r>
              <a:rPr lang="en-US" dirty="0" smtClean="0">
                <a:solidFill>
                  <a:schemeClr val="tx1"/>
                </a:solidFill>
              </a:rPr>
              <a:t>Darlene Roberts (</a:t>
            </a:r>
            <a:r>
              <a:rPr lang="en-US" dirty="0" err="1" smtClean="0">
                <a:solidFill>
                  <a:schemeClr val="tx1"/>
                </a:solidFill>
              </a:rPr>
              <a:t>Contr</a:t>
            </a:r>
            <a:r>
              <a:rPr lang="en-US" dirty="0" smtClean="0">
                <a:solidFill>
                  <a:schemeClr val="tx1"/>
                </a:solidFill>
              </a:rPr>
              <a:t>)</a:t>
            </a:r>
          </a:p>
          <a:p>
            <a:pPr eaLnBrk="1" hangingPunct="1">
              <a:lnSpc>
                <a:spcPct val="80000"/>
              </a:lnSpc>
              <a:buFontTx/>
              <a:buNone/>
            </a:pPr>
            <a:r>
              <a:rPr lang="en-US" dirty="0" smtClean="0">
                <a:solidFill>
                  <a:schemeClr val="tx1"/>
                </a:solidFill>
              </a:rPr>
              <a:t>International Technical Specialist</a:t>
            </a:r>
          </a:p>
          <a:p>
            <a:pPr eaLnBrk="1" hangingPunct="1">
              <a:lnSpc>
                <a:spcPct val="80000"/>
              </a:lnSpc>
              <a:buFontTx/>
              <a:buNone/>
            </a:pPr>
            <a:r>
              <a:rPr lang="en-US" sz="1600" dirty="0" smtClean="0">
                <a:solidFill>
                  <a:schemeClr val="tx1"/>
                </a:solidFill>
              </a:rPr>
              <a:t>301-427-9052</a:t>
            </a:r>
          </a:p>
          <a:p>
            <a:pPr eaLnBrk="1" hangingPunct="1">
              <a:lnSpc>
                <a:spcPct val="80000"/>
              </a:lnSpc>
              <a:buFontTx/>
              <a:buNone/>
            </a:pPr>
            <a:r>
              <a:rPr lang="en-US" sz="1600" dirty="0" smtClean="0">
                <a:solidFill>
                  <a:schemeClr val="tx1"/>
                </a:solidFill>
                <a:hlinkClick r:id="rId4"/>
              </a:rPr>
              <a:t>darlene.roberts@noaa.gov</a:t>
            </a:r>
            <a:endParaRPr lang="en-US" sz="1600" dirty="0" smtClean="0">
              <a:solidFill>
                <a:schemeClr val="tx1"/>
              </a:solidFill>
            </a:endParaRPr>
          </a:p>
          <a:p>
            <a:pPr eaLnBrk="1" hangingPunct="1">
              <a:lnSpc>
                <a:spcPct val="80000"/>
              </a:lnSpc>
              <a:buFontTx/>
              <a:buNone/>
            </a:pPr>
            <a:endParaRPr lang="en-US" sz="1200" dirty="0" smtClean="0">
              <a:solidFill>
                <a:schemeClr val="tx1"/>
              </a:solidFill>
            </a:endParaRPr>
          </a:p>
          <a:p>
            <a:pPr eaLnBrk="1" hangingPunct="1">
              <a:lnSpc>
                <a:spcPct val="80000"/>
              </a:lnSpc>
              <a:buFontTx/>
              <a:buNone/>
            </a:pPr>
            <a:r>
              <a:rPr lang="en-US" dirty="0" smtClean="0">
                <a:solidFill>
                  <a:schemeClr val="tx1"/>
                </a:solidFill>
              </a:rPr>
              <a:t>Ethan Jessup</a:t>
            </a:r>
          </a:p>
          <a:p>
            <a:pPr eaLnBrk="1" hangingPunct="1">
              <a:lnSpc>
                <a:spcPct val="80000"/>
              </a:lnSpc>
              <a:buFontTx/>
              <a:buNone/>
            </a:pPr>
            <a:r>
              <a:rPr lang="en-US" dirty="0" smtClean="0">
                <a:solidFill>
                  <a:schemeClr val="tx1"/>
                </a:solidFill>
              </a:rPr>
              <a:t>International Travel Specialist</a:t>
            </a:r>
          </a:p>
          <a:p>
            <a:pPr eaLnBrk="1" hangingPunct="1">
              <a:lnSpc>
                <a:spcPct val="80000"/>
              </a:lnSpc>
              <a:buFontTx/>
              <a:buNone/>
            </a:pPr>
            <a:r>
              <a:rPr lang="en-US" sz="1600" dirty="0" smtClean="0">
                <a:solidFill>
                  <a:schemeClr val="tx1"/>
                </a:solidFill>
              </a:rPr>
              <a:t>301-427-9047</a:t>
            </a:r>
          </a:p>
          <a:p>
            <a:pPr eaLnBrk="1" hangingPunct="1">
              <a:lnSpc>
                <a:spcPct val="80000"/>
              </a:lnSpc>
              <a:buFontTx/>
              <a:buNone/>
            </a:pPr>
            <a:r>
              <a:rPr lang="en-US" sz="1600" dirty="0" smtClean="0">
                <a:solidFill>
                  <a:schemeClr val="tx1"/>
                </a:solidFill>
                <a:hlinkClick r:id="rId5"/>
              </a:rPr>
              <a:t>ethan.jessup@noaa.gov</a:t>
            </a:r>
            <a:endParaRPr lang="en-US" sz="1600" dirty="0" smtClean="0">
              <a:solidFill>
                <a:schemeClr val="tx1"/>
              </a:solidFill>
            </a:endParaRPr>
          </a:p>
          <a:p>
            <a:pPr eaLnBrk="1" hangingPunct="1">
              <a:lnSpc>
                <a:spcPct val="80000"/>
              </a:lnSpc>
              <a:buFontTx/>
              <a:buNone/>
            </a:pPr>
            <a:endParaRPr lang="en-US" sz="1600" dirty="0" smtClean="0">
              <a:solidFill>
                <a:schemeClr val="tx1"/>
              </a:solidFill>
            </a:endParaRPr>
          </a:p>
          <a:p>
            <a:pPr eaLnBrk="1" hangingPunct="1">
              <a:lnSpc>
                <a:spcPct val="80000"/>
              </a:lnSpc>
              <a:buFontTx/>
              <a:buNone/>
            </a:pPr>
            <a:r>
              <a:rPr lang="en-US" dirty="0" smtClean="0">
                <a:solidFill>
                  <a:schemeClr val="tx1"/>
                </a:solidFill>
              </a:rPr>
              <a:t>Courtney </a:t>
            </a:r>
            <a:r>
              <a:rPr lang="en-US" dirty="0" err="1" smtClean="0">
                <a:solidFill>
                  <a:schemeClr val="tx1"/>
                </a:solidFill>
              </a:rPr>
              <a:t>Draggon</a:t>
            </a:r>
            <a:endParaRPr lang="en-US" dirty="0" smtClean="0">
              <a:solidFill>
                <a:schemeClr val="tx1"/>
              </a:solidFill>
            </a:endParaRPr>
          </a:p>
          <a:p>
            <a:pPr eaLnBrk="1" hangingPunct="1">
              <a:lnSpc>
                <a:spcPct val="80000"/>
              </a:lnSpc>
              <a:buFontTx/>
              <a:buNone/>
            </a:pPr>
            <a:r>
              <a:rPr lang="en-US" dirty="0" smtClean="0">
                <a:solidFill>
                  <a:schemeClr val="tx1"/>
                </a:solidFill>
              </a:rPr>
              <a:t>International Affairs Director</a:t>
            </a:r>
          </a:p>
          <a:p>
            <a:pPr eaLnBrk="1" hangingPunct="1">
              <a:lnSpc>
                <a:spcPct val="80000"/>
              </a:lnSpc>
              <a:buFontTx/>
              <a:buNone/>
            </a:pPr>
            <a:r>
              <a:rPr lang="en-US" sz="1600" dirty="0" smtClean="0">
                <a:solidFill>
                  <a:schemeClr val="tx1"/>
                </a:solidFill>
              </a:rPr>
              <a:t>301-427-9046</a:t>
            </a:r>
          </a:p>
          <a:p>
            <a:pPr eaLnBrk="1" hangingPunct="1">
              <a:lnSpc>
                <a:spcPct val="80000"/>
              </a:lnSpc>
              <a:buFontTx/>
              <a:buNone/>
            </a:pPr>
            <a:r>
              <a:rPr lang="en-US" sz="1600" dirty="0" smtClean="0">
                <a:solidFill>
                  <a:schemeClr val="tx1"/>
                </a:solidFill>
                <a:hlinkClick r:id="rId6"/>
              </a:rPr>
              <a:t>courtney.draggon@noaa.gov</a:t>
            </a:r>
            <a:endParaRPr lang="en-US" sz="1600" dirty="0" smtClean="0">
              <a:solidFill>
                <a:schemeClr val="tx1"/>
              </a:solidFill>
            </a:endParaRPr>
          </a:p>
          <a:p>
            <a:pPr eaLnBrk="1" hangingPunct="1">
              <a:lnSpc>
                <a:spcPct val="80000"/>
              </a:lnSpc>
              <a:buFontTx/>
              <a:buNone/>
            </a:pPr>
            <a:endParaRPr lang="en-US" sz="1200" dirty="0" smtClean="0">
              <a:solidFill>
                <a:schemeClr val="tx1"/>
              </a:solidFill>
            </a:endParaRPr>
          </a:p>
          <a:p>
            <a:pPr>
              <a:lnSpc>
                <a:spcPct val="80000"/>
              </a:lnSpc>
            </a:pPr>
            <a:r>
              <a:rPr lang="en-US" dirty="0" smtClean="0">
                <a:solidFill>
                  <a:schemeClr val="tx1"/>
                </a:solidFill>
              </a:rPr>
              <a:t>Daniel Muller</a:t>
            </a:r>
            <a:endParaRPr lang="en-US" dirty="0">
              <a:solidFill>
                <a:schemeClr val="tx1"/>
              </a:solidFill>
            </a:endParaRPr>
          </a:p>
          <a:p>
            <a:pPr>
              <a:lnSpc>
                <a:spcPct val="80000"/>
              </a:lnSpc>
            </a:pPr>
            <a:r>
              <a:rPr lang="en-US" dirty="0">
                <a:solidFill>
                  <a:schemeClr val="tx1"/>
                </a:solidFill>
              </a:rPr>
              <a:t>International </a:t>
            </a:r>
            <a:r>
              <a:rPr lang="en-US" dirty="0" smtClean="0">
                <a:solidFill>
                  <a:schemeClr val="tx1"/>
                </a:solidFill>
              </a:rPr>
              <a:t>Affairs Deputy </a:t>
            </a:r>
            <a:r>
              <a:rPr lang="en-US" dirty="0">
                <a:solidFill>
                  <a:schemeClr val="tx1"/>
                </a:solidFill>
              </a:rPr>
              <a:t>Director</a:t>
            </a:r>
          </a:p>
          <a:p>
            <a:pPr eaLnBrk="1" hangingPunct="1">
              <a:lnSpc>
                <a:spcPct val="80000"/>
              </a:lnSpc>
              <a:buFontTx/>
              <a:buNone/>
            </a:pPr>
            <a:r>
              <a:rPr lang="en-US" sz="1600" dirty="0" smtClean="0">
                <a:solidFill>
                  <a:schemeClr val="tx1"/>
                </a:solidFill>
              </a:rPr>
              <a:t>301-427-9814</a:t>
            </a:r>
          </a:p>
          <a:p>
            <a:pPr eaLnBrk="1" hangingPunct="1">
              <a:lnSpc>
                <a:spcPct val="80000"/>
              </a:lnSpc>
              <a:buFontTx/>
              <a:buNone/>
            </a:pPr>
            <a:r>
              <a:rPr lang="en-US" sz="1600" dirty="0" smtClean="0">
                <a:solidFill>
                  <a:schemeClr val="tx1"/>
                </a:solidFill>
                <a:hlinkClick r:id="rId7"/>
              </a:rPr>
              <a:t>daniel.muller@noaa.gov</a:t>
            </a:r>
            <a:endParaRPr lang="en-US" sz="1600" dirty="0" smtClean="0">
              <a:solidFill>
                <a:schemeClr val="tx1"/>
              </a:solidFill>
            </a:endParaRPr>
          </a:p>
          <a:p>
            <a:pPr eaLnBrk="1" hangingPunct="1">
              <a:lnSpc>
                <a:spcPct val="80000"/>
              </a:lnSpc>
              <a:buFontTx/>
              <a:buNone/>
            </a:pPr>
            <a:endParaRPr lang="en-US" sz="1600" dirty="0" smtClean="0">
              <a:solidFill>
                <a:schemeClr val="tx1"/>
              </a:solidFill>
            </a:endParaRPr>
          </a:p>
          <a:p>
            <a:pPr>
              <a:lnSpc>
                <a:spcPct val="80000"/>
              </a:lnSpc>
            </a:pPr>
            <a:r>
              <a:rPr lang="en-US" sz="1800" dirty="0">
                <a:solidFill>
                  <a:schemeClr val="tx1"/>
                </a:solidFill>
              </a:rPr>
              <a:t>Fax number:  301-587-4524</a:t>
            </a:r>
          </a:p>
          <a:p>
            <a:pPr eaLnBrk="1" hangingPunct="1">
              <a:lnSpc>
                <a:spcPct val="80000"/>
              </a:lnSpc>
              <a:buFontTx/>
              <a:buNone/>
            </a:pPr>
            <a:endParaRPr lang="en-US" sz="1600" dirty="0">
              <a:solidFill>
                <a:schemeClr val="tx1"/>
              </a:solidFill>
            </a:endParaRPr>
          </a:p>
          <a:p>
            <a:pPr eaLnBrk="1" hangingPunct="1">
              <a:lnSpc>
                <a:spcPct val="80000"/>
              </a:lnSpc>
              <a:buFontTx/>
              <a:buNone/>
            </a:pPr>
            <a:endParaRPr lang="en-US" sz="1600" dirty="0" smtClean="0">
              <a:solidFill>
                <a:schemeClr val="tx1"/>
              </a:solidFill>
            </a:endParaRPr>
          </a:p>
        </p:txBody>
      </p:sp>
      <p:sp>
        <p:nvSpPr>
          <p:cNvPr id="2" name="Slide Number Placeholder 1"/>
          <p:cNvSpPr>
            <a:spLocks noGrp="1"/>
          </p:cNvSpPr>
          <p:nvPr>
            <p:ph type="sldNum" sz="quarter" idx="12"/>
          </p:nvPr>
        </p:nvSpPr>
        <p:spPr/>
        <p:txBody>
          <a:bodyPr/>
          <a:lstStyle/>
          <a:p>
            <a:fld id="{0CFEC368-1D7A-4F81-ABF6-AE0E36BAF64C}" type="slidenum">
              <a:rPr lang="en-US" smtClean="0"/>
              <a:pPr/>
              <a:t>60</a:t>
            </a:fld>
            <a:endParaRPr lang="en-US" dirty="0"/>
          </a:p>
        </p:txBody>
      </p:sp>
      <p:sp>
        <p:nvSpPr>
          <p:cNvPr id="92162" name="Rectangle 2"/>
          <p:cNvSpPr>
            <a:spLocks noGrp="1" noChangeArrowheads="1"/>
          </p:cNvSpPr>
          <p:nvPr>
            <p:ph type="title"/>
          </p:nvPr>
        </p:nvSpPr>
        <p:spPr>
          <a:xfrm>
            <a:off x="1828800" y="152400"/>
            <a:ext cx="6991351" cy="381000"/>
          </a:xfrm>
        </p:spPr>
        <p:txBody>
          <a:bodyPr>
            <a:normAutofit fontScale="90000"/>
          </a:bodyPr>
          <a:lstStyle/>
          <a:p>
            <a:pPr eaLnBrk="1" hangingPunct="1"/>
            <a:r>
              <a:rPr lang="en-US" dirty="0" smtClean="0"/>
              <a:t>IA Points of Contacts</a:t>
            </a:r>
          </a:p>
        </p:txBody>
      </p:sp>
      <p:sp>
        <p:nvSpPr>
          <p:cNvPr id="92164" name="Line 5"/>
          <p:cNvSpPr>
            <a:spLocks noChangeShapeType="1"/>
          </p:cNvSpPr>
          <p:nvPr/>
        </p:nvSpPr>
        <p:spPr bwMode="auto">
          <a:xfrm>
            <a:off x="1955470" y="3055938"/>
            <a:ext cx="6705600" cy="0"/>
          </a:xfrm>
          <a:prstGeom prst="line">
            <a:avLst/>
          </a:prstGeom>
          <a:noFill/>
          <a:ln w="9525">
            <a:solidFill>
              <a:schemeClr val="tx1"/>
            </a:solidFill>
            <a:round/>
            <a:headEnd/>
            <a:tailEnd/>
          </a:ln>
        </p:spPr>
        <p:txBody>
          <a:bodyPr/>
          <a:lstStyle/>
          <a:p>
            <a:endParaRPr lang="en-US"/>
          </a:p>
        </p:txBody>
      </p:sp>
      <p:pic>
        <p:nvPicPr>
          <p:cNvPr id="206854" name="Picture 6" descr="MCj02873130000[1]"/>
          <p:cNvPicPr>
            <a:picLocks noChangeAspect="1" noChangeArrowheads="1"/>
          </p:cNvPicPr>
          <p:nvPr/>
        </p:nvPicPr>
        <p:blipFill>
          <a:blip r:embed="rId8"/>
          <a:srcRect/>
          <a:stretch>
            <a:fillRect/>
          </a:stretch>
        </p:blipFill>
        <p:spPr bwMode="auto">
          <a:xfrm>
            <a:off x="6481581" y="990600"/>
            <a:ext cx="1887538" cy="1531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2000" fill="hold"/>
                                        <p:tgtEl>
                                          <p:spTgt spid="206854"/>
                                        </p:tgtEl>
                                        <p:attrNameLst>
                                          <p:attrName>r</p:attrName>
                                        </p:attrNameLst>
                                      </p:cBhvr>
                                    </p:animRot>
                                  </p:childTnLst>
                                </p:cTn>
                              </p:par>
                            </p:childTnLst>
                          </p:cTn>
                        </p:par>
                        <p:par>
                          <p:cTn id="7" fill="hold">
                            <p:stCondLst>
                              <p:cond delay="2000"/>
                            </p:stCondLst>
                            <p:childTnLst>
                              <p:par>
                                <p:cTn id="8" presetID="26" presetClass="emph" presetSubtype="0" repeatCount="4000" fill="hold" nodeType="afterEffect">
                                  <p:stCondLst>
                                    <p:cond delay="0"/>
                                  </p:stCondLst>
                                  <p:childTnLst>
                                    <p:animEffect transition="out" filter="fade">
                                      <p:cBhvr>
                                        <p:cTn id="9" dur="2000" tmFilter="0, 0; .2, .5; .8, .5; 1, 0"/>
                                        <p:tgtEl>
                                          <p:spTgt spid="206854"/>
                                        </p:tgtEl>
                                      </p:cBhvr>
                                    </p:animEffect>
                                    <p:animScale>
                                      <p:cBhvr>
                                        <p:cTn id="10" dur="1000" autoRev="1" fill="hold"/>
                                        <p:tgtEl>
                                          <p:spTgt spid="2068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FEC368-1D7A-4F81-ABF6-AE0E36BAF64C}" type="slidenum">
              <a:rPr lang="en-US" smtClean="0"/>
              <a:pPr/>
              <a:t>7</a:t>
            </a:fld>
            <a:endParaRPr lang="en-US" dirty="0"/>
          </a:p>
        </p:txBody>
      </p:sp>
      <p:sp>
        <p:nvSpPr>
          <p:cNvPr id="19457" name="Title 1"/>
          <p:cNvSpPr>
            <a:spLocks noGrp="1"/>
          </p:cNvSpPr>
          <p:nvPr>
            <p:ph type="title"/>
          </p:nvPr>
        </p:nvSpPr>
        <p:spPr>
          <a:xfrm>
            <a:off x="1295400" y="152400"/>
            <a:ext cx="7391400" cy="990600"/>
          </a:xfrm>
        </p:spPr>
        <p:txBody>
          <a:bodyPr>
            <a:noAutofit/>
          </a:bodyPr>
          <a:lstStyle/>
          <a:p>
            <a:pPr algn="ctr" eaLnBrk="1" hangingPunct="1"/>
            <a:r>
              <a:rPr lang="en-US" sz="3200" dirty="0" smtClean="0">
                <a:latin typeface="Arial" pitchFamily="34" charset="0"/>
                <a:cs typeface="Arial" pitchFamily="34" charset="0"/>
              </a:rPr>
              <a:t>NWS/IA Role in Foreign Travel</a:t>
            </a:r>
            <a:br>
              <a:rPr lang="en-US" sz="3200" dirty="0" smtClean="0">
                <a:latin typeface="Arial" pitchFamily="34" charset="0"/>
                <a:cs typeface="Arial" pitchFamily="34" charset="0"/>
              </a:rPr>
            </a:br>
            <a:r>
              <a:rPr lang="en-US" sz="3200" dirty="0" smtClean="0">
                <a:latin typeface="Arial" pitchFamily="34" charset="0"/>
                <a:cs typeface="Arial" pitchFamily="34" charset="0"/>
              </a:rPr>
              <a:t>- Travel Packages -</a:t>
            </a:r>
          </a:p>
        </p:txBody>
      </p:sp>
      <p:sp>
        <p:nvSpPr>
          <p:cNvPr id="5" name="Rounded Rectangle 4"/>
          <p:cNvSpPr/>
          <p:nvPr/>
        </p:nvSpPr>
        <p:spPr>
          <a:xfrm>
            <a:off x="1295400" y="1066800"/>
            <a:ext cx="6553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Travel Preparer </a:t>
            </a:r>
            <a:r>
              <a:rPr lang="en-US" dirty="0" smtClean="0">
                <a:solidFill>
                  <a:schemeClr val="tx1"/>
                </a:solidFill>
              </a:rPr>
              <a:t>sends a complete package </a:t>
            </a:r>
            <a:r>
              <a:rPr lang="en-US" dirty="0">
                <a:solidFill>
                  <a:schemeClr val="tx1"/>
                </a:solidFill>
              </a:rPr>
              <a:t>to </a:t>
            </a:r>
          </a:p>
          <a:p>
            <a:pPr algn="ctr">
              <a:defRPr/>
            </a:pPr>
            <a:r>
              <a:rPr lang="en-US" dirty="0">
                <a:solidFill>
                  <a:schemeClr val="tx1"/>
                </a:solidFill>
              </a:rPr>
              <a:t>International </a:t>
            </a:r>
            <a:r>
              <a:rPr lang="en-US" dirty="0" smtClean="0">
                <a:solidFill>
                  <a:schemeClr val="tx1"/>
                </a:solidFill>
              </a:rPr>
              <a:t>Affairs </a:t>
            </a:r>
            <a:r>
              <a:rPr lang="en-US" dirty="0">
                <a:solidFill>
                  <a:schemeClr val="tx1"/>
                </a:solidFill>
              </a:rPr>
              <a:t>Office</a:t>
            </a:r>
          </a:p>
        </p:txBody>
      </p:sp>
      <p:sp>
        <p:nvSpPr>
          <p:cNvPr id="7" name="Rounded Rectangle 6"/>
          <p:cNvSpPr/>
          <p:nvPr/>
        </p:nvSpPr>
        <p:spPr>
          <a:xfrm>
            <a:off x="1295400" y="2248693"/>
            <a:ext cx="6553200" cy="9517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The Foreign Travel Contacts (FTCs) (Darlene Roberts or Ethan Jessup) receives the package, reviews it for completeness and logs it into the system for tracking.  </a:t>
            </a:r>
            <a:endParaRPr lang="en-US" dirty="0">
              <a:solidFill>
                <a:schemeClr val="tx1"/>
              </a:solidFill>
            </a:endParaRPr>
          </a:p>
        </p:txBody>
      </p:sp>
      <p:sp>
        <p:nvSpPr>
          <p:cNvPr id="8" name="Rounded Rectangle 7"/>
          <p:cNvSpPr/>
          <p:nvPr/>
        </p:nvSpPr>
        <p:spPr>
          <a:xfrm>
            <a:off x="1371600" y="3391694"/>
            <a:ext cx="6553200" cy="951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The </a:t>
            </a:r>
            <a:r>
              <a:rPr lang="en-US" dirty="0" smtClean="0">
                <a:solidFill>
                  <a:schemeClr val="tx1"/>
                </a:solidFill>
              </a:rPr>
              <a:t>package </a:t>
            </a:r>
            <a:r>
              <a:rPr lang="en-US" dirty="0">
                <a:solidFill>
                  <a:schemeClr val="tx1"/>
                </a:solidFill>
              </a:rPr>
              <a:t>is forwarded on to NWS/IA Program Analyst (Desk Officer) to review from a </a:t>
            </a:r>
            <a:r>
              <a:rPr lang="en-US" dirty="0" smtClean="0">
                <a:solidFill>
                  <a:schemeClr val="tx1"/>
                </a:solidFill>
              </a:rPr>
              <a:t>programmatic/international </a:t>
            </a:r>
            <a:r>
              <a:rPr lang="en-US" dirty="0">
                <a:solidFill>
                  <a:schemeClr val="tx1"/>
                </a:solidFill>
              </a:rPr>
              <a:t>mission/regional standpoint and clears.</a:t>
            </a:r>
          </a:p>
        </p:txBody>
      </p:sp>
      <p:sp>
        <p:nvSpPr>
          <p:cNvPr id="9" name="Rounded Rectangle 8"/>
          <p:cNvSpPr/>
          <p:nvPr/>
        </p:nvSpPr>
        <p:spPr>
          <a:xfrm>
            <a:off x="1371600" y="4534694"/>
            <a:ext cx="6553200" cy="9517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NWS/IA Administrative </a:t>
            </a:r>
            <a:r>
              <a:rPr lang="en-US" dirty="0" smtClean="0">
                <a:solidFill>
                  <a:schemeClr val="tx1"/>
                </a:solidFill>
              </a:rPr>
              <a:t>Officer Reviews</a:t>
            </a:r>
            <a:endParaRPr lang="en-US" dirty="0">
              <a:solidFill>
                <a:schemeClr val="tx1"/>
              </a:solidFill>
            </a:endParaRPr>
          </a:p>
        </p:txBody>
      </p:sp>
      <p:sp>
        <p:nvSpPr>
          <p:cNvPr id="10" name="Rounded Rectangle 9"/>
          <p:cNvSpPr/>
          <p:nvPr/>
        </p:nvSpPr>
        <p:spPr>
          <a:xfrm>
            <a:off x="1371600" y="5677694"/>
            <a:ext cx="6553200" cy="875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DAA </a:t>
            </a:r>
            <a:r>
              <a:rPr lang="en-US" dirty="0" smtClean="0">
                <a:solidFill>
                  <a:schemeClr val="tx1"/>
                </a:solidFill>
              </a:rPr>
              <a:t>(only person with approval authority for NWS foreign travel) reviews then electronically approves in </a:t>
            </a:r>
            <a:r>
              <a:rPr lang="en-US" dirty="0">
                <a:solidFill>
                  <a:schemeClr val="tx1"/>
                </a:solidFill>
              </a:rPr>
              <a:t>Travel Manager</a:t>
            </a:r>
          </a:p>
        </p:txBody>
      </p:sp>
      <p:cxnSp>
        <p:nvCxnSpPr>
          <p:cNvPr id="12" name="Straight Arrow Connector 11"/>
          <p:cNvCxnSpPr/>
          <p:nvPr/>
        </p:nvCxnSpPr>
        <p:spPr>
          <a:xfrm rot="5400000">
            <a:off x="4303713" y="2247900"/>
            <a:ext cx="230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305300" y="3390900"/>
            <a:ext cx="230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305300" y="4533900"/>
            <a:ext cx="230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4305300" y="5676900"/>
            <a:ext cx="230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95400" y="1295400"/>
            <a:ext cx="655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Travel Preparer </a:t>
            </a:r>
            <a:r>
              <a:rPr lang="en-US" dirty="0" smtClean="0">
                <a:solidFill>
                  <a:schemeClr val="tx1"/>
                </a:solidFill>
              </a:rPr>
              <a:t>sends complete passport and/or </a:t>
            </a:r>
            <a:r>
              <a:rPr lang="en-US" dirty="0">
                <a:solidFill>
                  <a:schemeClr val="tx1"/>
                </a:solidFill>
              </a:rPr>
              <a:t>visa </a:t>
            </a:r>
            <a:r>
              <a:rPr lang="en-US" dirty="0" smtClean="0">
                <a:solidFill>
                  <a:schemeClr val="tx1"/>
                </a:solidFill>
              </a:rPr>
              <a:t>applications </a:t>
            </a:r>
            <a:r>
              <a:rPr lang="en-US" dirty="0">
                <a:solidFill>
                  <a:schemeClr val="tx1"/>
                </a:solidFill>
              </a:rPr>
              <a:t>to International </a:t>
            </a:r>
            <a:r>
              <a:rPr lang="en-US" dirty="0" smtClean="0">
                <a:solidFill>
                  <a:schemeClr val="tx1"/>
                </a:solidFill>
              </a:rPr>
              <a:t>Affairs </a:t>
            </a:r>
            <a:r>
              <a:rPr lang="en-US" dirty="0">
                <a:solidFill>
                  <a:schemeClr val="tx1"/>
                </a:solidFill>
              </a:rPr>
              <a:t>Office</a:t>
            </a:r>
          </a:p>
        </p:txBody>
      </p:sp>
      <p:sp>
        <p:nvSpPr>
          <p:cNvPr id="7" name="Rounded Rectangle 6"/>
          <p:cNvSpPr/>
          <p:nvPr/>
        </p:nvSpPr>
        <p:spPr>
          <a:xfrm>
            <a:off x="1295400" y="2438400"/>
            <a:ext cx="655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FTCs review contents for completeness and logs into system for tracking.  </a:t>
            </a:r>
            <a:endParaRPr lang="en-US" dirty="0">
              <a:solidFill>
                <a:schemeClr val="tx1"/>
              </a:solidFill>
            </a:endParaRPr>
          </a:p>
        </p:txBody>
      </p:sp>
      <p:sp>
        <p:nvSpPr>
          <p:cNvPr id="8" name="Rounded Rectangle 7"/>
          <p:cNvSpPr/>
          <p:nvPr/>
        </p:nvSpPr>
        <p:spPr>
          <a:xfrm>
            <a:off x="1371600" y="3581400"/>
            <a:ext cx="655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Application(s) are then forwarded to </a:t>
            </a:r>
            <a:r>
              <a:rPr lang="en-US" dirty="0">
                <a:solidFill>
                  <a:schemeClr val="tx1"/>
                </a:solidFill>
              </a:rPr>
              <a:t>NOAA Travel Office</a:t>
            </a:r>
          </a:p>
        </p:txBody>
      </p:sp>
      <p:sp>
        <p:nvSpPr>
          <p:cNvPr id="9" name="Rounded Rectangle 8"/>
          <p:cNvSpPr/>
          <p:nvPr/>
        </p:nvSpPr>
        <p:spPr>
          <a:xfrm>
            <a:off x="1371600" y="4724400"/>
            <a:ext cx="655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NOAA Travel Office will process request </a:t>
            </a:r>
            <a:r>
              <a:rPr lang="en-US" dirty="0" smtClean="0">
                <a:solidFill>
                  <a:schemeClr val="tx1"/>
                </a:solidFill>
              </a:rPr>
              <a:t>and send </a:t>
            </a:r>
            <a:r>
              <a:rPr lang="en-US" dirty="0">
                <a:solidFill>
                  <a:schemeClr val="tx1"/>
                </a:solidFill>
              </a:rPr>
              <a:t>back to NWS/IA </a:t>
            </a:r>
            <a:r>
              <a:rPr lang="en-US" dirty="0" smtClean="0">
                <a:solidFill>
                  <a:schemeClr val="tx1"/>
                </a:solidFill>
              </a:rPr>
              <a:t>for return to </a:t>
            </a:r>
            <a:r>
              <a:rPr lang="en-US" dirty="0">
                <a:solidFill>
                  <a:schemeClr val="tx1"/>
                </a:solidFill>
              </a:rPr>
              <a:t>originating office.</a:t>
            </a:r>
          </a:p>
        </p:txBody>
      </p:sp>
      <p:sp>
        <p:nvSpPr>
          <p:cNvPr id="10" name="Rounded Rectangle 9"/>
          <p:cNvSpPr/>
          <p:nvPr/>
        </p:nvSpPr>
        <p:spPr>
          <a:xfrm>
            <a:off x="1371600" y="5791200"/>
            <a:ext cx="655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Always work directly with NWS/IA FTCs instead </a:t>
            </a:r>
            <a:r>
              <a:rPr lang="en-US" dirty="0">
                <a:solidFill>
                  <a:schemeClr val="tx1"/>
                </a:solidFill>
              </a:rPr>
              <a:t>of working with NOAA </a:t>
            </a:r>
            <a:r>
              <a:rPr lang="en-US" dirty="0" smtClean="0">
                <a:solidFill>
                  <a:schemeClr val="tx1"/>
                </a:solidFill>
              </a:rPr>
              <a:t>Travel. </a:t>
            </a:r>
            <a:endParaRPr lang="en-US" dirty="0">
              <a:solidFill>
                <a:schemeClr val="tx1"/>
              </a:solidFill>
            </a:endParaRPr>
          </a:p>
        </p:txBody>
      </p:sp>
      <p:cxnSp>
        <p:nvCxnSpPr>
          <p:cNvPr id="12" name="Straight Arrow Connector 11"/>
          <p:cNvCxnSpPr/>
          <p:nvPr/>
        </p:nvCxnSpPr>
        <p:spPr>
          <a:xfrm rot="5400000">
            <a:off x="4303713" y="2247900"/>
            <a:ext cx="2301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305300" y="3390900"/>
            <a:ext cx="230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305300" y="4533900"/>
            <a:ext cx="2301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513" name="Title 1"/>
          <p:cNvSpPr txBox="1">
            <a:spLocks/>
          </p:cNvSpPr>
          <p:nvPr/>
        </p:nvSpPr>
        <p:spPr bwMode="auto">
          <a:xfrm>
            <a:off x="1066800" y="152400"/>
            <a:ext cx="7321550" cy="990600"/>
          </a:xfrm>
          <a:prstGeom prst="rect">
            <a:avLst/>
          </a:prstGeom>
          <a:noFill/>
          <a:ln w="9525">
            <a:noFill/>
            <a:miter lim="800000"/>
            <a:headEnd/>
            <a:tailEnd/>
          </a:ln>
        </p:spPr>
        <p:txBody>
          <a:bodyPr anchor="ctr"/>
          <a:lstStyle/>
          <a:p>
            <a:pPr algn="ctr"/>
            <a:r>
              <a:rPr lang="en-US" sz="3600" b="1" dirty="0">
                <a:solidFill>
                  <a:schemeClr val="accent1">
                    <a:lumMod val="75000"/>
                  </a:schemeClr>
                </a:solidFill>
                <a:latin typeface="Arial" pitchFamily="34" charset="0"/>
                <a:cs typeface="Arial" pitchFamily="34" charset="0"/>
              </a:rPr>
              <a:t>NWS/IA Role in Foreign Travel</a:t>
            </a:r>
            <a:br>
              <a:rPr lang="en-US" sz="3600" b="1" dirty="0">
                <a:solidFill>
                  <a:schemeClr val="accent1">
                    <a:lumMod val="75000"/>
                  </a:schemeClr>
                </a:solidFill>
                <a:latin typeface="Arial" pitchFamily="34" charset="0"/>
                <a:cs typeface="Arial" pitchFamily="34" charset="0"/>
              </a:rPr>
            </a:br>
            <a:r>
              <a:rPr lang="en-US" sz="3600" b="1" dirty="0">
                <a:solidFill>
                  <a:schemeClr val="accent1">
                    <a:lumMod val="75000"/>
                  </a:schemeClr>
                </a:solidFill>
                <a:latin typeface="Arial" pitchFamily="34" charset="0"/>
                <a:cs typeface="Arial" pitchFamily="34" charset="0"/>
              </a:rPr>
              <a:t>- Visas and Passports -</a:t>
            </a:r>
          </a:p>
        </p:txBody>
      </p:sp>
      <p:sp>
        <p:nvSpPr>
          <p:cNvPr id="2" name="Slide Number Placeholder 1"/>
          <p:cNvSpPr>
            <a:spLocks noGrp="1"/>
          </p:cNvSpPr>
          <p:nvPr>
            <p:ph type="sldNum" sz="quarter" idx="12"/>
          </p:nvPr>
        </p:nvSpPr>
        <p:spPr/>
        <p:txBody>
          <a:bodyPr/>
          <a:lstStyle/>
          <a:p>
            <a:fld id="{0CFEC368-1D7A-4F81-ABF6-AE0E36BAF64C}"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idx="1"/>
          </p:nvPr>
        </p:nvSpPr>
        <p:spPr>
          <a:xfrm>
            <a:off x="1447800" y="2514600"/>
            <a:ext cx="7372350" cy="2667000"/>
          </a:xfrm>
        </p:spPr>
        <p:txBody>
          <a:bodyPr>
            <a:normAutofit/>
          </a:bodyPr>
          <a:lstStyle/>
          <a:p>
            <a:pPr eaLnBrk="1" hangingPunct="1">
              <a:lnSpc>
                <a:spcPct val="90000"/>
              </a:lnSpc>
              <a:buFont typeface="Wingdings" pitchFamily="2" charset="2"/>
              <a:buNone/>
              <a:defRPr/>
            </a:pPr>
            <a:r>
              <a:rPr lang="en-US" dirty="0" smtClean="0">
                <a:solidFill>
                  <a:schemeClr val="tx1"/>
                </a:solidFill>
              </a:rPr>
              <a:t>NWS FTCs will notify the preparer via e-mail of the missing documents or information.  The package will not be processed until receipt of missing information.   </a:t>
            </a:r>
          </a:p>
          <a:p>
            <a:pPr eaLnBrk="1" hangingPunct="1">
              <a:lnSpc>
                <a:spcPct val="90000"/>
              </a:lnSpc>
              <a:buFont typeface="Wingdings" pitchFamily="2" charset="2"/>
              <a:buNone/>
              <a:defRPr/>
            </a:pPr>
            <a:r>
              <a:rPr lang="en-US" b="1" dirty="0" smtClean="0">
                <a:solidFill>
                  <a:schemeClr val="tx1"/>
                </a:solidFill>
              </a:rPr>
              <a:t>NOTE:  </a:t>
            </a:r>
            <a:r>
              <a:rPr lang="en-US" dirty="0" smtClean="0">
                <a:solidFill>
                  <a:schemeClr val="tx1"/>
                </a:solidFill>
              </a:rPr>
              <a:t>Omissions will cause delays in the processing of your travel package which may result in trip delay and or cancellation.  </a:t>
            </a:r>
          </a:p>
        </p:txBody>
      </p:sp>
      <p:sp>
        <p:nvSpPr>
          <p:cNvPr id="4" name="Slide Number Placeholder 5"/>
          <p:cNvSpPr>
            <a:spLocks noGrp="1"/>
          </p:cNvSpPr>
          <p:nvPr>
            <p:ph type="sldNum" sz="quarter" idx="12"/>
          </p:nvPr>
        </p:nvSpPr>
        <p:spPr>
          <a:xfrm>
            <a:off x="6553200" y="6243638"/>
            <a:ext cx="2133600" cy="457200"/>
          </a:xfrm>
          <a:prstGeom prst="rect">
            <a:avLst/>
          </a:prstGeom>
        </p:spPr>
        <p:txBody>
          <a:bodyPr/>
          <a:lstStyle/>
          <a:p>
            <a:pPr>
              <a:defRPr/>
            </a:pPr>
            <a:endParaRPr lang="en-US" dirty="0"/>
          </a:p>
        </p:txBody>
      </p:sp>
      <p:sp>
        <p:nvSpPr>
          <p:cNvPr id="219138" name="Rectangle 2"/>
          <p:cNvSpPr>
            <a:spLocks noGrp="1" noChangeArrowheads="1"/>
          </p:cNvSpPr>
          <p:nvPr>
            <p:ph type="title"/>
          </p:nvPr>
        </p:nvSpPr>
        <p:spPr>
          <a:xfrm>
            <a:off x="1219200" y="457200"/>
            <a:ext cx="7600950" cy="1676400"/>
          </a:xfrm>
        </p:spPr>
        <p:txBody>
          <a:bodyPr>
            <a:normAutofit fontScale="90000"/>
          </a:bodyPr>
          <a:lstStyle/>
          <a:p>
            <a:pPr algn="ctr" eaLnBrk="1" hangingPunct="1">
              <a:defRPr/>
            </a:pPr>
            <a:r>
              <a:rPr lang="en-US" sz="4000" b="1" dirty="0" smtClean="0">
                <a:latin typeface="Arial" pitchFamily="34" charset="0"/>
                <a:cs typeface="Arial" pitchFamily="34" charset="0"/>
              </a:rPr>
              <a:t>What happens when an incomplete foreign travel package is submitted?</a:t>
            </a:r>
          </a:p>
        </p:txBody>
      </p:sp>
    </p:spTree>
    <p:extLst>
      <p:ext uri="{BB962C8B-B14F-4D97-AF65-F5344CB8AC3E}">
        <p14:creationId xmlns:p14="http://schemas.microsoft.com/office/powerpoint/2010/main" val="300413728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www.PresenterMedia.com - Animated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PresenterMedia.com - Static Glassy Blue 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Earth</Template>
  <TotalTime>7166</TotalTime>
  <Words>4452</Words>
  <Application>Microsoft Office PowerPoint</Application>
  <PresentationFormat>On-screen Show (4:3)</PresentationFormat>
  <Paragraphs>664</Paragraphs>
  <Slides>60</Slides>
  <Notes>40</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www.PresenterMedia.com - Animated  Glassy Blue Earth</vt:lpstr>
      <vt:lpstr>www.PresenterMedia.com - Static Glassy Blue Earth</vt:lpstr>
      <vt:lpstr>NWS Foreign Travel Process</vt:lpstr>
      <vt:lpstr>Agenda</vt:lpstr>
      <vt:lpstr>NWS/IA Role in Foreign Travel</vt:lpstr>
      <vt:lpstr>What is the role of the NWS Foreign Travel Contact (FTC)?</vt:lpstr>
      <vt:lpstr>Who should work with the NWS FTCs?</vt:lpstr>
      <vt:lpstr>What is the NOAA Travel Office’s (NTO) role regarding foreign travel?</vt:lpstr>
      <vt:lpstr>NWS/IA Role in Foreign Travel - Travel Packages -</vt:lpstr>
      <vt:lpstr>PowerPoint Presentation</vt:lpstr>
      <vt:lpstr>What happens when an incomplete foreign travel package is submitted?</vt:lpstr>
      <vt:lpstr> What can I do to ensure timely processing of a foreign travel package? </vt:lpstr>
      <vt:lpstr>Official Passports</vt:lpstr>
      <vt:lpstr> As a NOAA employee traveling to a foreign country on official business, am I required to obtain an official passport? </vt:lpstr>
      <vt:lpstr>Is there a charge for official passports?</vt:lpstr>
      <vt:lpstr>“First Time Passport Application”, (DS-11) Process</vt:lpstr>
      <vt:lpstr>DS-11 Process (continued)</vt:lpstr>
      <vt:lpstr>DS-11 Process (continued)</vt:lpstr>
      <vt:lpstr>Requesting an Official Passport  with personal passport in possession or renewing an Official Passport “Apply for a Passport by Mail,” (DS-82) Process</vt:lpstr>
      <vt:lpstr>DS-82 Processing (continued)</vt:lpstr>
      <vt:lpstr>For both DS-82 and DS-11</vt:lpstr>
      <vt:lpstr> Additional passport forms </vt:lpstr>
      <vt:lpstr> What are the passport photo requirements? </vt:lpstr>
      <vt:lpstr>    What do I do with my official passport when I return from official travel?</vt:lpstr>
      <vt:lpstr>How do I dispose of my official passport when leaving Government service? </vt:lpstr>
      <vt:lpstr>VISAS</vt:lpstr>
      <vt:lpstr> What is a visa?   </vt:lpstr>
      <vt:lpstr>How do I obtain a visa(s) in my official passport?</vt:lpstr>
      <vt:lpstr> Where do I obtain visa requirements and applications for official travel? </vt:lpstr>
      <vt:lpstr> How do I read the “Visa Requirements for Official Travel” listing? </vt:lpstr>
      <vt:lpstr> Does NOAA obtain official passports and visas for invitational travelers on foreign travel? </vt:lpstr>
      <vt:lpstr>NWS, IAO Lead Times for Packages</vt:lpstr>
      <vt:lpstr>Lead Times for Packages</vt:lpstr>
      <vt:lpstr>Lead Times for Packages</vt:lpstr>
      <vt:lpstr>Lead Times for Packages</vt:lpstr>
      <vt:lpstr>Lead Times for Packages</vt:lpstr>
      <vt:lpstr>Lead Times for Packages</vt:lpstr>
      <vt:lpstr>Packages with less than required lead time for processing</vt:lpstr>
      <vt:lpstr>NWS Foreign Travel  Packages</vt:lpstr>
      <vt:lpstr>Front Cover  of Travel Package </vt:lpstr>
      <vt:lpstr>PowerPoint Presentation</vt:lpstr>
      <vt:lpstr>Foreign Travel Package</vt:lpstr>
      <vt:lpstr>PowerPoint Presentation</vt:lpstr>
      <vt:lpstr>PowerPoint Presentation</vt:lpstr>
      <vt:lpstr>Wait!  What do you mean I need to zero out per diem and/or lodging??</vt:lpstr>
      <vt:lpstr>            eCountry       Clearance (eCC)</vt:lpstr>
      <vt:lpstr>eCountry Clearance</vt:lpstr>
      <vt:lpstr>eCountry Clearance</vt:lpstr>
      <vt:lpstr>eCountry Clearance</vt:lpstr>
      <vt:lpstr>eCountry Clearance</vt:lpstr>
      <vt:lpstr>Trip Reports:  Required and monitored by NWS/IA</vt:lpstr>
      <vt:lpstr>Trip Report Template</vt:lpstr>
      <vt:lpstr>Reminders Regarding Official Passports</vt:lpstr>
      <vt:lpstr>Reminders</vt:lpstr>
      <vt:lpstr>more reminders</vt:lpstr>
      <vt:lpstr>some more reminders</vt:lpstr>
      <vt:lpstr>and more reminders</vt:lpstr>
      <vt:lpstr>Travel Manager Routing</vt:lpstr>
      <vt:lpstr>Ideal resource for NWS Preparers and Travelers to use…?</vt:lpstr>
      <vt:lpstr>Additional Resources</vt:lpstr>
      <vt:lpstr>NWS Foreign Travel Routing Flow Chart </vt:lpstr>
      <vt:lpstr>IA Points of Contacts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Joe</dc:creator>
  <cp:lastModifiedBy>Darlene Roberts</cp:lastModifiedBy>
  <cp:revision>339</cp:revision>
  <cp:lastPrinted>2016-01-07T18:07:34Z</cp:lastPrinted>
  <dcterms:created xsi:type="dcterms:W3CDTF">2008-02-02T21:59:00Z</dcterms:created>
  <dcterms:modified xsi:type="dcterms:W3CDTF">2016-01-07T20:39:39Z</dcterms:modified>
</cp:coreProperties>
</file>