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00" r:id="rId1"/>
  </p:sldMasterIdLst>
  <p:notesMasterIdLst>
    <p:notesMasterId r:id="rId21"/>
  </p:notesMasterIdLst>
  <p:handoutMasterIdLst>
    <p:handoutMasterId r:id="rId22"/>
  </p:handoutMasterIdLst>
  <p:sldIdLst>
    <p:sldId id="256" r:id="rId2"/>
    <p:sldId id="285" r:id="rId3"/>
    <p:sldId id="257" r:id="rId4"/>
    <p:sldId id="286" r:id="rId5"/>
    <p:sldId id="258" r:id="rId6"/>
    <p:sldId id="270" r:id="rId7"/>
    <p:sldId id="287" r:id="rId8"/>
    <p:sldId id="288" r:id="rId9"/>
    <p:sldId id="279" r:id="rId10"/>
    <p:sldId id="283" r:id="rId11"/>
    <p:sldId id="284" r:id="rId12"/>
    <p:sldId id="281" r:id="rId13"/>
    <p:sldId id="282" r:id="rId14"/>
    <p:sldId id="275" r:id="rId15"/>
    <p:sldId id="261" r:id="rId16"/>
    <p:sldId id="262" r:id="rId17"/>
    <p:sldId id="278" r:id="rId18"/>
    <p:sldId id="269" r:id="rId19"/>
    <p:sldId id="290" r:id="rId20"/>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73" autoAdjust="0"/>
    <p:restoredTop sz="85160" autoAdjust="0"/>
  </p:normalViewPr>
  <p:slideViewPr>
    <p:cSldViewPr>
      <p:cViewPr>
        <p:scale>
          <a:sx n="90" d="100"/>
          <a:sy n="90" d="100"/>
        </p:scale>
        <p:origin x="-2166" y="-210"/>
      </p:cViewPr>
      <p:guideLst>
        <p:guide orient="horz" pos="2160"/>
        <p:guide pos="2880"/>
      </p:guideLst>
    </p:cSldViewPr>
  </p:slideViewPr>
  <p:outlineViewPr>
    <p:cViewPr>
      <p:scale>
        <a:sx n="33" d="100"/>
        <a:sy n="33" d="100"/>
      </p:scale>
      <p:origin x="0" y="1483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1854" y="-78"/>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3AB0AA-3A11-4528-BF57-3DFE22DC55D3}" type="doc">
      <dgm:prSet loTypeId="urn:microsoft.com/office/officeart/2009/3/layout/DescendingProcess" loCatId="process" qsTypeId="urn:microsoft.com/office/officeart/2005/8/quickstyle/3d2" qsCatId="3D" csTypeId="urn:microsoft.com/office/officeart/2005/8/colors/accent5_4" csCatId="accent5" phldr="1"/>
      <dgm:spPr/>
    </dgm:pt>
    <dgm:pt modelId="{F941AAAD-F1FA-49BA-9632-6970B9170C6F}">
      <dgm:prSet phldrT="[Text]"/>
      <dgm:spPr/>
      <dgm:t>
        <a:bodyPr/>
        <a:lstStyle/>
        <a:p>
          <a:r>
            <a:rPr lang="en-US" dirty="0" smtClean="0"/>
            <a:t>Meteorologist Intern</a:t>
          </a:r>
          <a:endParaRPr lang="en-US" dirty="0"/>
        </a:p>
      </dgm:t>
    </dgm:pt>
    <dgm:pt modelId="{CEBC1F7D-3E44-4E46-BD1A-1F9F3C7F0204}" type="parTrans" cxnId="{83F08DA0-B40E-4472-9511-0B97918BA204}">
      <dgm:prSet/>
      <dgm:spPr/>
      <dgm:t>
        <a:bodyPr/>
        <a:lstStyle/>
        <a:p>
          <a:endParaRPr lang="en-US"/>
        </a:p>
      </dgm:t>
    </dgm:pt>
    <dgm:pt modelId="{73B2579A-A476-474C-8A86-75C284EEEFC0}" type="sibTrans" cxnId="{83F08DA0-B40E-4472-9511-0B97918BA204}">
      <dgm:prSet/>
      <dgm:spPr/>
      <dgm:t>
        <a:bodyPr/>
        <a:lstStyle/>
        <a:p>
          <a:endParaRPr lang="en-US"/>
        </a:p>
      </dgm:t>
    </dgm:pt>
    <dgm:pt modelId="{99E98C08-F33A-42DC-9F0C-9D5EB2BC0947}">
      <dgm:prSet phldrT="[Text]"/>
      <dgm:spPr/>
      <dgm:t>
        <a:bodyPr/>
        <a:lstStyle/>
        <a:p>
          <a:r>
            <a:rPr lang="en-US" dirty="0" smtClean="0"/>
            <a:t>General Forecaster</a:t>
          </a:r>
          <a:endParaRPr lang="en-US" dirty="0"/>
        </a:p>
      </dgm:t>
    </dgm:pt>
    <dgm:pt modelId="{8162349C-EC44-4D27-9D36-D1B909976952}" type="parTrans" cxnId="{B58FD5FE-1369-4DA7-84FA-94AB5866491C}">
      <dgm:prSet/>
      <dgm:spPr/>
      <dgm:t>
        <a:bodyPr/>
        <a:lstStyle/>
        <a:p>
          <a:endParaRPr lang="en-US"/>
        </a:p>
      </dgm:t>
    </dgm:pt>
    <dgm:pt modelId="{11B90C44-9E3C-4371-B0C5-0450EEAC260D}" type="sibTrans" cxnId="{B58FD5FE-1369-4DA7-84FA-94AB5866491C}">
      <dgm:prSet/>
      <dgm:spPr/>
      <dgm:t>
        <a:bodyPr/>
        <a:lstStyle/>
        <a:p>
          <a:endParaRPr lang="en-US"/>
        </a:p>
      </dgm:t>
    </dgm:pt>
    <dgm:pt modelId="{A2EBE7CA-9752-43FF-B2CE-369B2CDD9739}">
      <dgm:prSet phldrT="[Text]"/>
      <dgm:spPr/>
      <dgm:t>
        <a:bodyPr/>
        <a:lstStyle/>
        <a:p>
          <a:r>
            <a:rPr lang="en-US" dirty="0" smtClean="0"/>
            <a:t>Lead Forecaster</a:t>
          </a:r>
          <a:endParaRPr lang="en-US" dirty="0"/>
        </a:p>
      </dgm:t>
    </dgm:pt>
    <dgm:pt modelId="{A4ADC358-046C-40A7-827F-165FE44101D2}" type="parTrans" cxnId="{AC8E4A76-A0CB-423A-888B-E5FFCEFEFAF4}">
      <dgm:prSet/>
      <dgm:spPr/>
      <dgm:t>
        <a:bodyPr/>
        <a:lstStyle/>
        <a:p>
          <a:endParaRPr lang="en-US"/>
        </a:p>
      </dgm:t>
    </dgm:pt>
    <dgm:pt modelId="{9731A9FB-8EEC-4E73-9A0A-E7122193E58E}" type="sibTrans" cxnId="{AC8E4A76-A0CB-423A-888B-E5FFCEFEFAF4}">
      <dgm:prSet/>
      <dgm:spPr/>
      <dgm:t>
        <a:bodyPr/>
        <a:lstStyle/>
        <a:p>
          <a:endParaRPr lang="en-US"/>
        </a:p>
      </dgm:t>
    </dgm:pt>
    <dgm:pt modelId="{653A5AEC-DB18-4D02-B41D-61DFD001808C}" type="pres">
      <dgm:prSet presAssocID="{5B3AB0AA-3A11-4528-BF57-3DFE22DC55D3}" presName="Name0" presStyleCnt="0">
        <dgm:presLayoutVars>
          <dgm:chMax val="7"/>
          <dgm:chPref val="5"/>
        </dgm:presLayoutVars>
      </dgm:prSet>
      <dgm:spPr/>
    </dgm:pt>
    <dgm:pt modelId="{30B6C4F0-5BA0-4031-A12F-4AA0342321B5}" type="pres">
      <dgm:prSet presAssocID="{5B3AB0AA-3A11-4528-BF57-3DFE22DC55D3}" presName="arrowNode" presStyleLbl="node1" presStyleIdx="0" presStyleCnt="1" custLinFactNeighborX="860"/>
      <dgm:spPr/>
    </dgm:pt>
    <dgm:pt modelId="{6AAA2BCF-4AEE-40DE-93E5-570D6D308858}" type="pres">
      <dgm:prSet presAssocID="{F941AAAD-F1FA-49BA-9632-6970B9170C6F}" presName="txNode1" presStyleLbl="revTx" presStyleIdx="0" presStyleCnt="3">
        <dgm:presLayoutVars>
          <dgm:bulletEnabled val="1"/>
        </dgm:presLayoutVars>
      </dgm:prSet>
      <dgm:spPr/>
      <dgm:t>
        <a:bodyPr/>
        <a:lstStyle/>
        <a:p>
          <a:endParaRPr lang="en-US"/>
        </a:p>
      </dgm:t>
    </dgm:pt>
    <dgm:pt modelId="{7DB90F5E-4D7B-46FF-91D0-82BE18209DE7}" type="pres">
      <dgm:prSet presAssocID="{99E98C08-F33A-42DC-9F0C-9D5EB2BC0947}" presName="txNode2" presStyleLbl="revTx" presStyleIdx="1" presStyleCnt="3">
        <dgm:presLayoutVars>
          <dgm:bulletEnabled val="1"/>
        </dgm:presLayoutVars>
      </dgm:prSet>
      <dgm:spPr/>
      <dgm:t>
        <a:bodyPr/>
        <a:lstStyle/>
        <a:p>
          <a:endParaRPr lang="en-US"/>
        </a:p>
      </dgm:t>
    </dgm:pt>
    <dgm:pt modelId="{94D46A34-6504-45AF-8EB6-ED4A0CFE7B1A}" type="pres">
      <dgm:prSet presAssocID="{11B90C44-9E3C-4371-B0C5-0450EEAC260D}" presName="dotNode2" presStyleCnt="0"/>
      <dgm:spPr/>
    </dgm:pt>
    <dgm:pt modelId="{25B6295C-7E21-4376-9105-B8458DA13A62}" type="pres">
      <dgm:prSet presAssocID="{11B90C44-9E3C-4371-B0C5-0450EEAC260D}" presName="dotRepeatNode" presStyleLbl="fgShp" presStyleIdx="0" presStyleCnt="1"/>
      <dgm:spPr/>
      <dgm:t>
        <a:bodyPr/>
        <a:lstStyle/>
        <a:p>
          <a:endParaRPr lang="en-US"/>
        </a:p>
      </dgm:t>
    </dgm:pt>
    <dgm:pt modelId="{AB45447E-B422-49AC-8798-21AF4D7669C1}" type="pres">
      <dgm:prSet presAssocID="{A2EBE7CA-9752-43FF-B2CE-369B2CDD9739}" presName="txNode3" presStyleLbl="revTx" presStyleIdx="2" presStyleCnt="3">
        <dgm:presLayoutVars>
          <dgm:bulletEnabled val="1"/>
        </dgm:presLayoutVars>
      </dgm:prSet>
      <dgm:spPr/>
      <dgm:t>
        <a:bodyPr/>
        <a:lstStyle/>
        <a:p>
          <a:endParaRPr lang="en-US"/>
        </a:p>
      </dgm:t>
    </dgm:pt>
  </dgm:ptLst>
  <dgm:cxnLst>
    <dgm:cxn modelId="{AF9B3ED8-7C12-4FE6-A868-C368D9FBA526}" type="presOf" srcId="{A2EBE7CA-9752-43FF-B2CE-369B2CDD9739}" destId="{AB45447E-B422-49AC-8798-21AF4D7669C1}" srcOrd="0" destOrd="0" presId="urn:microsoft.com/office/officeart/2009/3/layout/DescendingProcess"/>
    <dgm:cxn modelId="{CF7F0D65-4980-4A43-9DA6-D17C583DD54A}" type="presOf" srcId="{F941AAAD-F1FA-49BA-9632-6970B9170C6F}" destId="{6AAA2BCF-4AEE-40DE-93E5-570D6D308858}" srcOrd="0" destOrd="0" presId="urn:microsoft.com/office/officeart/2009/3/layout/DescendingProcess"/>
    <dgm:cxn modelId="{83F08DA0-B40E-4472-9511-0B97918BA204}" srcId="{5B3AB0AA-3A11-4528-BF57-3DFE22DC55D3}" destId="{F941AAAD-F1FA-49BA-9632-6970B9170C6F}" srcOrd="0" destOrd="0" parTransId="{CEBC1F7D-3E44-4E46-BD1A-1F9F3C7F0204}" sibTransId="{73B2579A-A476-474C-8A86-75C284EEEFC0}"/>
    <dgm:cxn modelId="{A4E9104D-9CA8-45A6-B05C-A31E63281A08}" type="presOf" srcId="{99E98C08-F33A-42DC-9F0C-9D5EB2BC0947}" destId="{7DB90F5E-4D7B-46FF-91D0-82BE18209DE7}" srcOrd="0" destOrd="0" presId="urn:microsoft.com/office/officeart/2009/3/layout/DescendingProcess"/>
    <dgm:cxn modelId="{A08865DA-955A-41A2-8878-7A74A6F9A736}" type="presOf" srcId="{11B90C44-9E3C-4371-B0C5-0450EEAC260D}" destId="{25B6295C-7E21-4376-9105-B8458DA13A62}" srcOrd="0" destOrd="0" presId="urn:microsoft.com/office/officeart/2009/3/layout/DescendingProcess"/>
    <dgm:cxn modelId="{AC8E4A76-A0CB-423A-888B-E5FFCEFEFAF4}" srcId="{5B3AB0AA-3A11-4528-BF57-3DFE22DC55D3}" destId="{A2EBE7CA-9752-43FF-B2CE-369B2CDD9739}" srcOrd="2" destOrd="0" parTransId="{A4ADC358-046C-40A7-827F-165FE44101D2}" sibTransId="{9731A9FB-8EEC-4E73-9A0A-E7122193E58E}"/>
    <dgm:cxn modelId="{B58FD5FE-1369-4DA7-84FA-94AB5866491C}" srcId="{5B3AB0AA-3A11-4528-BF57-3DFE22DC55D3}" destId="{99E98C08-F33A-42DC-9F0C-9D5EB2BC0947}" srcOrd="1" destOrd="0" parTransId="{8162349C-EC44-4D27-9D36-D1B909976952}" sibTransId="{11B90C44-9E3C-4371-B0C5-0450EEAC260D}"/>
    <dgm:cxn modelId="{2B1AD30A-7A03-463F-BCA8-F5CB17903A76}" type="presOf" srcId="{5B3AB0AA-3A11-4528-BF57-3DFE22DC55D3}" destId="{653A5AEC-DB18-4D02-B41D-61DFD001808C}" srcOrd="0" destOrd="0" presId="urn:microsoft.com/office/officeart/2009/3/layout/DescendingProcess"/>
    <dgm:cxn modelId="{237678E4-2493-4D03-A922-1ADF24161E38}" type="presParOf" srcId="{653A5AEC-DB18-4D02-B41D-61DFD001808C}" destId="{30B6C4F0-5BA0-4031-A12F-4AA0342321B5}" srcOrd="0" destOrd="0" presId="urn:microsoft.com/office/officeart/2009/3/layout/DescendingProcess"/>
    <dgm:cxn modelId="{EE6D582F-2217-42D5-9E08-B9B4ECE4FC64}" type="presParOf" srcId="{653A5AEC-DB18-4D02-B41D-61DFD001808C}" destId="{6AAA2BCF-4AEE-40DE-93E5-570D6D308858}" srcOrd="1" destOrd="0" presId="urn:microsoft.com/office/officeart/2009/3/layout/DescendingProcess"/>
    <dgm:cxn modelId="{83489515-B32D-46F8-8FFE-69176668FCD5}" type="presParOf" srcId="{653A5AEC-DB18-4D02-B41D-61DFD001808C}" destId="{7DB90F5E-4D7B-46FF-91D0-82BE18209DE7}" srcOrd="2" destOrd="0" presId="urn:microsoft.com/office/officeart/2009/3/layout/DescendingProcess"/>
    <dgm:cxn modelId="{835B4D8F-2F4C-4DBE-8B13-F22489394D3E}" type="presParOf" srcId="{653A5AEC-DB18-4D02-B41D-61DFD001808C}" destId="{94D46A34-6504-45AF-8EB6-ED4A0CFE7B1A}" srcOrd="3" destOrd="0" presId="urn:microsoft.com/office/officeart/2009/3/layout/DescendingProcess"/>
    <dgm:cxn modelId="{E893BAED-C336-46B1-AA03-ED0B6540F07A}" type="presParOf" srcId="{94D46A34-6504-45AF-8EB6-ED4A0CFE7B1A}" destId="{25B6295C-7E21-4376-9105-B8458DA13A62}" srcOrd="0" destOrd="0" presId="urn:microsoft.com/office/officeart/2009/3/layout/DescendingProcess"/>
    <dgm:cxn modelId="{A3A30BBD-47D3-4748-95BA-E80846963664}" type="presParOf" srcId="{653A5AEC-DB18-4D02-B41D-61DFD001808C}" destId="{AB45447E-B422-49AC-8798-21AF4D7669C1}" srcOrd="4"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6C4F0-5BA0-4031-A12F-4AA0342321B5}">
      <dsp:nvSpPr>
        <dsp:cNvPr id="0" name=""/>
        <dsp:cNvSpPr/>
      </dsp:nvSpPr>
      <dsp:spPr>
        <a:xfrm rot="4396374">
          <a:off x="756502" y="940118"/>
          <a:ext cx="4078382" cy="2844163"/>
        </a:xfrm>
        <a:prstGeom prst="swooshArrow">
          <a:avLst>
            <a:gd name="adj1" fmla="val 16310"/>
            <a:gd name="adj2" fmla="val 31370"/>
          </a:avLst>
        </a:prstGeom>
        <a:gradFill rotWithShape="0">
          <a:gsLst>
            <a:gs pos="0">
              <a:schemeClr val="accent5">
                <a:shade val="50000"/>
                <a:hueOff val="0"/>
                <a:satOff val="0"/>
                <a:lumOff val="0"/>
                <a:alphaOff val="0"/>
                <a:tint val="94000"/>
                <a:satMod val="180000"/>
                <a:lumMod val="98000"/>
              </a:schemeClr>
            </a:gs>
            <a:gs pos="100000">
              <a:schemeClr val="accent5">
                <a:shade val="50000"/>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5B6295C-7E21-4376-9105-B8458DA13A62}">
      <dsp:nvSpPr>
        <dsp:cNvPr id="0" name=""/>
        <dsp:cNvSpPr/>
      </dsp:nvSpPr>
      <dsp:spPr>
        <a:xfrm>
          <a:off x="2883212" y="1834484"/>
          <a:ext cx="102991" cy="102991"/>
        </a:xfrm>
        <a:prstGeom prst="ellipse">
          <a:avLst/>
        </a:prstGeom>
        <a:solidFill>
          <a:schemeClr val="accent5">
            <a:tint val="55000"/>
            <a:hueOff val="0"/>
            <a:satOff val="0"/>
            <a:lumOff val="0"/>
            <a:alphaOff val="0"/>
          </a:schemeClr>
        </a:solidFill>
        <a:ln>
          <a:noFill/>
        </a:ln>
        <a:effectLst>
          <a:outerShdw blurRad="50800" dist="25400" dir="5400000" rotWithShape="0">
            <a:srgbClr val="000000">
              <a:alpha val="46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AAA2BCF-4AEE-40DE-93E5-570D6D308858}">
      <dsp:nvSpPr>
        <dsp:cNvPr id="0" name=""/>
        <dsp:cNvSpPr/>
      </dsp:nvSpPr>
      <dsp:spPr>
        <a:xfrm>
          <a:off x="449580" y="0"/>
          <a:ext cx="1922830" cy="755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b" anchorCtr="0">
          <a:noAutofit/>
        </a:bodyPr>
        <a:lstStyle/>
        <a:p>
          <a:pPr lvl="0" algn="ctr" defTabSz="1022350">
            <a:lnSpc>
              <a:spcPct val="90000"/>
            </a:lnSpc>
            <a:spcBef>
              <a:spcPct val="0"/>
            </a:spcBef>
            <a:spcAft>
              <a:spcPct val="35000"/>
            </a:spcAft>
          </a:pPr>
          <a:r>
            <a:rPr lang="en-US" sz="2300" kern="1200" dirty="0" smtClean="0"/>
            <a:t>Meteorologist Intern</a:t>
          </a:r>
          <a:endParaRPr lang="en-US" sz="2300" kern="1200" dirty="0"/>
        </a:p>
      </dsp:txBody>
      <dsp:txXfrm>
        <a:off x="449580" y="0"/>
        <a:ext cx="1922830" cy="755904"/>
      </dsp:txXfrm>
    </dsp:sp>
    <dsp:sp modelId="{7DB90F5E-4D7B-46FF-91D0-82BE18209DE7}">
      <dsp:nvSpPr>
        <dsp:cNvPr id="0" name=""/>
        <dsp:cNvSpPr/>
      </dsp:nvSpPr>
      <dsp:spPr>
        <a:xfrm>
          <a:off x="3359810" y="1508028"/>
          <a:ext cx="2286609" cy="755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l" defTabSz="1022350">
            <a:lnSpc>
              <a:spcPct val="90000"/>
            </a:lnSpc>
            <a:spcBef>
              <a:spcPct val="0"/>
            </a:spcBef>
            <a:spcAft>
              <a:spcPct val="35000"/>
            </a:spcAft>
          </a:pPr>
          <a:r>
            <a:rPr lang="en-US" sz="2300" kern="1200" dirty="0" smtClean="0"/>
            <a:t>General Forecaster</a:t>
          </a:r>
          <a:endParaRPr lang="en-US" sz="2300" kern="1200" dirty="0"/>
        </a:p>
      </dsp:txBody>
      <dsp:txXfrm>
        <a:off x="3359810" y="1508028"/>
        <a:ext cx="2286609" cy="755904"/>
      </dsp:txXfrm>
    </dsp:sp>
    <dsp:sp modelId="{AB45447E-B422-49AC-8798-21AF4D7669C1}">
      <dsp:nvSpPr>
        <dsp:cNvPr id="0" name=""/>
        <dsp:cNvSpPr/>
      </dsp:nvSpPr>
      <dsp:spPr>
        <a:xfrm>
          <a:off x="3048000" y="3968496"/>
          <a:ext cx="2598419" cy="755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t" anchorCtr="0">
          <a:noAutofit/>
        </a:bodyPr>
        <a:lstStyle/>
        <a:p>
          <a:pPr lvl="0" algn="ctr" defTabSz="1022350">
            <a:lnSpc>
              <a:spcPct val="90000"/>
            </a:lnSpc>
            <a:spcBef>
              <a:spcPct val="0"/>
            </a:spcBef>
            <a:spcAft>
              <a:spcPct val="35000"/>
            </a:spcAft>
          </a:pPr>
          <a:r>
            <a:rPr lang="en-US" sz="2300" kern="1200" dirty="0" smtClean="0"/>
            <a:t>Lead Forecaster</a:t>
          </a:r>
          <a:endParaRPr lang="en-US" sz="2300" kern="1200" dirty="0"/>
        </a:p>
      </dsp:txBody>
      <dsp:txXfrm>
        <a:off x="3048000" y="3968496"/>
        <a:ext cx="2598419" cy="755904"/>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27475" y="0"/>
            <a:ext cx="3005138" cy="460375"/>
          </a:xfrm>
          <a:prstGeom prst="rect">
            <a:avLst/>
          </a:prstGeom>
        </p:spPr>
        <p:txBody>
          <a:bodyPr vert="horz" lIns="92309" tIns="46154" rIns="92309" bIns="46154" rtlCol="0"/>
          <a:lstStyle>
            <a:lvl1pPr algn="r">
              <a:defRPr sz="1200"/>
            </a:lvl1pPr>
          </a:lstStyle>
          <a:p>
            <a:pPr>
              <a:defRPr/>
            </a:pPr>
            <a:fld id="{56B35D2D-5D82-4DCF-B9C2-E60F7928B034}" type="datetimeFigureOut">
              <a:rPr lang="en-US"/>
              <a:pPr>
                <a:defRPr/>
              </a:pPr>
              <a:t>4/29/2016</a:t>
            </a:fld>
            <a:endParaRPr lang="en-US"/>
          </a:p>
        </p:txBody>
      </p:sp>
      <p:sp>
        <p:nvSpPr>
          <p:cNvPr id="5" name="Slide Number Placeholder 4"/>
          <p:cNvSpPr>
            <a:spLocks noGrp="1"/>
          </p:cNvSpPr>
          <p:nvPr>
            <p:ph type="sldNum" sz="quarter" idx="3"/>
          </p:nvPr>
        </p:nvSpPr>
        <p:spPr>
          <a:xfrm>
            <a:off x="3927475" y="8758238"/>
            <a:ext cx="3005138" cy="460375"/>
          </a:xfrm>
          <a:prstGeom prst="rect">
            <a:avLst/>
          </a:prstGeom>
        </p:spPr>
        <p:txBody>
          <a:bodyPr vert="horz" lIns="92309" tIns="46154" rIns="92309" bIns="46154" rtlCol="0" anchor="b"/>
          <a:lstStyle>
            <a:lvl1pPr algn="r">
              <a:defRPr sz="1200"/>
            </a:lvl1pPr>
          </a:lstStyle>
          <a:p>
            <a:pPr>
              <a:defRPr/>
            </a:pPr>
            <a:fld id="{FE7BCF20-2534-4930-B5FA-36926715BE36}" type="slidenum">
              <a:rPr lang="en-US"/>
              <a:pPr>
                <a:defRPr/>
              </a:pPr>
              <a:t>‹#›</a:t>
            </a:fld>
            <a:endParaRPr lang="en-US"/>
          </a:p>
        </p:txBody>
      </p:sp>
      <p:sp>
        <p:nvSpPr>
          <p:cNvPr id="6" name="Footer Placeholder 5"/>
          <p:cNvSpPr>
            <a:spLocks noGrp="1"/>
          </p:cNvSpPr>
          <p:nvPr>
            <p:ph type="ftr" sz="quarter" idx="2"/>
          </p:nvPr>
        </p:nvSpPr>
        <p:spPr>
          <a:xfrm>
            <a:off x="0" y="8758238"/>
            <a:ext cx="3005138" cy="460375"/>
          </a:xfrm>
          <a:prstGeom prst="rect">
            <a:avLst/>
          </a:prstGeom>
        </p:spPr>
        <p:txBody>
          <a:bodyPr vert="horz" lIns="92309" tIns="46154" rIns="92309" bIns="46154" rtlCol="0" anchor="b"/>
          <a:lstStyle>
            <a:lvl1pPr algn="l">
              <a:defRPr sz="1200"/>
            </a:lvl1pPr>
          </a:lstStyle>
          <a:p>
            <a:pPr>
              <a:defRPr/>
            </a:pPr>
            <a:endParaRPr lang="en-US"/>
          </a:p>
        </p:txBody>
      </p:sp>
      <p:sp>
        <p:nvSpPr>
          <p:cNvPr id="7" name="Header Placeholder 6"/>
          <p:cNvSpPr>
            <a:spLocks noGrp="1"/>
          </p:cNvSpPr>
          <p:nvPr>
            <p:ph type="hdr" sz="quarter"/>
          </p:nvPr>
        </p:nvSpPr>
        <p:spPr>
          <a:xfrm>
            <a:off x="0" y="0"/>
            <a:ext cx="3005138" cy="460375"/>
          </a:xfrm>
          <a:prstGeom prst="rect">
            <a:avLst/>
          </a:prstGeom>
        </p:spPr>
        <p:txBody>
          <a:bodyPr vert="horz" lIns="92309" tIns="46154" rIns="92309" bIns="46154" rtlCol="0"/>
          <a:lstStyle>
            <a:lvl1pPr algn="l">
              <a:defRPr sz="1200"/>
            </a:lvl1pPr>
          </a:lstStyle>
          <a:p>
            <a:pPr>
              <a:defRPr/>
            </a:pPr>
            <a:endParaRPr lang="en-US"/>
          </a:p>
        </p:txBody>
      </p:sp>
    </p:spTree>
    <p:extLst>
      <p:ext uri="{BB962C8B-B14F-4D97-AF65-F5344CB8AC3E}">
        <p14:creationId xmlns:p14="http://schemas.microsoft.com/office/powerpoint/2010/main" val="2419625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lvl1pPr>
              <a:defRPr sz="1200"/>
            </a:lvl1pPr>
          </a:lstStyle>
          <a:p>
            <a:pPr>
              <a:defRPr/>
            </a:pPr>
            <a:endParaRPr lang="en-US"/>
          </a:p>
        </p:txBody>
      </p:sp>
      <p:sp>
        <p:nvSpPr>
          <p:cNvPr id="14339" name="Rectangle 3"/>
          <p:cNvSpPr>
            <a:spLocks noGrp="1" noChangeArrowheads="1"/>
          </p:cNvSpPr>
          <p:nvPr>
            <p:ph type="dt" idx="1"/>
          </p:nvPr>
        </p:nvSpPr>
        <p:spPr bwMode="auto">
          <a:xfrm>
            <a:off x="3927475"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693738" y="4379913"/>
            <a:ext cx="5546725"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7582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b" anchorCtr="0" compatLnSpc="1">
            <a:prstTxWarp prst="textNoShape">
              <a:avLst/>
            </a:prstTxWarp>
          </a:bodyPr>
          <a:lstStyle>
            <a:lvl1pPr>
              <a:defRPr sz="1200"/>
            </a:lvl1pPr>
          </a:lstStyle>
          <a:p>
            <a:pPr>
              <a:defRPr/>
            </a:pPr>
            <a:endParaRPr lang="en-US"/>
          </a:p>
        </p:txBody>
      </p:sp>
      <p:sp>
        <p:nvSpPr>
          <p:cNvPr id="14343" name="Rectangle 7"/>
          <p:cNvSpPr>
            <a:spLocks noGrp="1" noChangeArrowheads="1"/>
          </p:cNvSpPr>
          <p:nvPr>
            <p:ph type="sldNum" sz="quarter" idx="5"/>
          </p:nvPr>
        </p:nvSpPr>
        <p:spPr bwMode="auto">
          <a:xfrm>
            <a:off x="3927475" y="87582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b" anchorCtr="0" compatLnSpc="1">
            <a:prstTxWarp prst="textNoShape">
              <a:avLst/>
            </a:prstTxWarp>
          </a:bodyPr>
          <a:lstStyle>
            <a:lvl1pPr algn="r">
              <a:defRPr sz="1200"/>
            </a:lvl1pPr>
          </a:lstStyle>
          <a:p>
            <a:pPr>
              <a:defRPr/>
            </a:pPr>
            <a:fld id="{E9A6FB3C-E295-471D-A62B-E61A0B4C2DE0}" type="slidenum">
              <a:rPr lang="en-US"/>
              <a:pPr>
                <a:defRPr/>
              </a:pPr>
              <a:t>‹#›</a:t>
            </a:fld>
            <a:endParaRPr lang="en-US"/>
          </a:p>
        </p:txBody>
      </p:sp>
    </p:spTree>
    <p:extLst>
      <p:ext uri="{BB962C8B-B14F-4D97-AF65-F5344CB8AC3E}">
        <p14:creationId xmlns:p14="http://schemas.microsoft.com/office/powerpoint/2010/main" val="5074942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endParaRPr lang="en-US" altLang="en-US" smtClean="0"/>
          </a:p>
        </p:txBody>
      </p:sp>
      <p:sp>
        <p:nvSpPr>
          <p:cNvPr id="3174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76E2DDB-E998-4777-BC92-30BFA83E2786}" type="slidenum">
              <a:rPr lang="en-US" altLang="en-US" smtClean="0"/>
              <a:pPr eaLnBrk="1" hangingPunct="1">
                <a:spcBef>
                  <a:spcPct val="0"/>
                </a:spcBef>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r>
              <a:rPr lang="en-US" altLang="en-US" smtClean="0"/>
              <a:t>They predict many different weather parameters which include</a:t>
            </a:r>
          </a:p>
        </p:txBody>
      </p:sp>
      <p:sp>
        <p:nvSpPr>
          <p:cNvPr id="4096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CB26E55-2A49-428A-9803-2C895E32AACA}" type="slidenum">
              <a:rPr lang="en-US" altLang="en-US" smtClean="0"/>
              <a:pPr eaLnBrk="1" hangingPunct="1">
                <a:spcBef>
                  <a:spcPct val="0"/>
                </a:spcBef>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4A64F16-DD27-4747-952B-C0273F1E4910}" type="slidenum">
              <a:rPr lang="en-US" altLang="en-US" smtClean="0"/>
              <a:pPr eaLnBrk="1" hangingPunct="1">
                <a:spcBef>
                  <a:spcPct val="0"/>
                </a:spcBef>
              </a:pPr>
              <a:t>11</a:t>
            </a:fld>
            <a:endParaRPr lang="en-US" altLang="en-US" smtClean="0"/>
          </a:p>
        </p:txBody>
      </p:sp>
      <p:sp>
        <p:nvSpPr>
          <p:cNvPr id="41987" name="Rectangle 2"/>
          <p:cNvSpPr>
            <a:spLocks noGrp="1" noRot="1" noChangeAspect="1" noChangeArrowheads="1" noTextEdit="1"/>
          </p:cNvSpPr>
          <p:nvPr>
            <p:ph type="sldImg"/>
          </p:nvPr>
        </p:nvSpPr>
        <p:spPr>
          <a:xfrm>
            <a:off x="1162050" y="690563"/>
            <a:ext cx="4610100" cy="3457575"/>
          </a:xfrm>
          <a:ln/>
        </p:spPr>
      </p:sp>
      <p:sp>
        <p:nvSpPr>
          <p:cNvPr id="41988" name="Rectangle 3"/>
          <p:cNvSpPr>
            <a:spLocks noGrp="1" noChangeArrowheads="1"/>
          </p:cNvSpPr>
          <p:nvPr>
            <p:ph type="body" idx="1"/>
          </p:nvPr>
        </p:nvSpPr>
        <p:spPr>
          <a:xfrm>
            <a:off x="693738" y="4379913"/>
            <a:ext cx="5546725" cy="4149725"/>
          </a:xfrm>
          <a:noFill/>
        </p:spPr>
        <p:txBody>
          <a:bodyPr/>
          <a:lstStyle/>
          <a:p>
            <a:pPr eaLnBrk="1" hangingPunct="1"/>
            <a:r>
              <a:rPr lang="en-US" altLang="en-US" smtClean="0"/>
              <a:t>And deal with a lot of hazards that can damage property and cause lose of life.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r>
              <a:rPr lang="en-US" altLang="en-US" smtClean="0"/>
              <a:t>There are many colleges and universities that carry meteorology as a degree.  This website is very useful if you want search a school to see if they have meteorology.  Also, you can search by degree offered or state.  </a:t>
            </a:r>
          </a:p>
        </p:txBody>
      </p:sp>
      <p:sp>
        <p:nvSpPr>
          <p:cNvPr id="4301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C04900A-6A9C-4C29-960E-DC8E9BE8B96F}" type="slidenum">
              <a:rPr lang="en-US" altLang="en-US" smtClean="0"/>
              <a:pPr eaLnBrk="1" hangingPunct="1">
                <a:spcBef>
                  <a:spcPct val="0"/>
                </a:spcBef>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r>
              <a:rPr lang="en-US" altLang="en-US" smtClean="0"/>
              <a:t>In MD, there are 4 schools that offer a degree </a:t>
            </a:r>
          </a:p>
        </p:txBody>
      </p:sp>
      <p:sp>
        <p:nvSpPr>
          <p:cNvPr id="4403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EBED967-0444-4F74-967B-5FCBEEBD19A0}" type="slidenum">
              <a:rPr lang="en-US" altLang="en-US" smtClean="0"/>
              <a:pPr eaLnBrk="1" hangingPunct="1">
                <a:spcBef>
                  <a:spcPct val="0"/>
                </a:spcBef>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r>
              <a:rPr lang="en-US" altLang="en-US" smtClean="0"/>
              <a:t>Here are some I put together… they stretch all across the country as well as the world.  Here are all the universities that the forecasters here went to.  </a:t>
            </a:r>
          </a:p>
        </p:txBody>
      </p:sp>
      <p:sp>
        <p:nvSpPr>
          <p:cNvPr id="450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32B22B2-F5C7-40A3-9AC3-060F8B272B4B}" type="slidenum">
              <a:rPr lang="en-US" altLang="en-US" smtClean="0"/>
              <a:pPr eaLnBrk="1" hangingPunct="1">
                <a:spcBef>
                  <a:spcPct val="0"/>
                </a:spcBef>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US" altLang="en-US" smtClean="0"/>
              <a:t>Here are the NWS employment requirements for a meteorologist intern position</a:t>
            </a:r>
          </a:p>
        </p:txBody>
      </p:sp>
      <p:sp>
        <p:nvSpPr>
          <p:cNvPr id="4608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B529717-F39E-4D94-B108-1F0C6CF4704A}" type="slidenum">
              <a:rPr lang="en-US" altLang="en-US" smtClean="0"/>
              <a:pPr eaLnBrk="1" hangingPunct="1">
                <a:spcBef>
                  <a:spcPct val="0"/>
                </a:spcBef>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r>
              <a:rPr lang="en-US" altLang="en-US" smtClean="0"/>
              <a:t>This can be achieved through many different programs such as internships, paid or unpaid.  Our office has a unpaid student volunteer program every summer.  It is competitive for college students.  </a:t>
            </a:r>
          </a:p>
        </p:txBody>
      </p:sp>
      <p:sp>
        <p:nvSpPr>
          <p:cNvPr id="471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B842E36-344B-4E79-97CF-BE71E49A1A34}" type="slidenum">
              <a:rPr lang="en-US" altLang="en-US" smtClean="0"/>
              <a:pPr eaLnBrk="1" hangingPunct="1">
                <a:spcBef>
                  <a:spcPct val="0"/>
                </a:spcBef>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en-US" altLang="en-US" smtClean="0"/>
              <a:t>Getting involved with the latest news and research is also helpful for a career in meteorology.  Here are two accredited organizations in the field.</a:t>
            </a:r>
          </a:p>
        </p:txBody>
      </p:sp>
      <p:sp>
        <p:nvSpPr>
          <p:cNvPr id="481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A9D9E7D-0E30-4276-B48D-D740A8A84216}" type="slidenum">
              <a:rPr lang="en-US" altLang="en-US" smtClean="0"/>
              <a:pPr eaLnBrk="1" hangingPunct="1">
                <a:spcBef>
                  <a:spcPct val="0"/>
                </a:spcBef>
              </a:pPr>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endParaRPr lang="en-US" altLang="en-US" smtClean="0"/>
          </a:p>
        </p:txBody>
      </p:sp>
      <p:sp>
        <p:nvSpPr>
          <p:cNvPr id="491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8F8E388-07BA-4BF1-AD46-27D9E4FC3718}" type="slidenum">
              <a:rPr lang="en-US" altLang="en-US" smtClean="0"/>
              <a:pPr eaLnBrk="1" hangingPunct="1">
                <a:spcBef>
                  <a:spcPct val="0"/>
                </a:spcBef>
              </a:pPr>
              <a:t>18</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r>
              <a:rPr lang="en-US" altLang="en-US" smtClean="0"/>
              <a:t>In this presentation, I am going to go over what a meteorologist is and why would someone choose meteorology as a career. This presentation is going to go through how most professionals enter the field and are titled a meteorologist. Then we’ll go over some career opps for meteorologists. We’ll then talk about the career ops someone can take to enter the field and what kind of schooling someone would need.  Like myself, most meteorologists have heard the questions ‘are you on tv?’ after your title is revealed. If you start to hear these questions, ‘are you a storm chaser?’ then you’re on your way to a career in meteorology!</a:t>
            </a:r>
          </a:p>
        </p:txBody>
      </p:sp>
      <p:sp>
        <p:nvSpPr>
          <p:cNvPr id="3277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8B8D221-7C37-4A23-8697-1F565B4771C5}" type="slidenum">
              <a:rPr lang="en-US" altLang="en-US" smtClean="0"/>
              <a:pPr eaLnBrk="1" hangingPunct="1">
                <a:spcBef>
                  <a:spcPct val="0"/>
                </a:spcBef>
              </a:pPr>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r>
              <a:rPr lang="en-US" altLang="en-US" smtClean="0"/>
              <a:t>The American Meteorological Society or the AMS, is a society that promotes research and education in the meteorology field.  They define a meteorologist as “       .“  In other terms, a meteorologist analyzes data and current observations to make a forecast that will affect the earth and people. </a:t>
            </a:r>
          </a:p>
        </p:txBody>
      </p:sp>
      <p:sp>
        <p:nvSpPr>
          <p:cNvPr id="3379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26FFAB9-7729-4AC7-9E09-F55EE69951ED}" type="slidenum">
              <a:rPr lang="en-US" altLang="en-US" smtClean="0"/>
              <a:pPr eaLnBrk="1" hangingPunct="1">
                <a:spcBef>
                  <a:spcPct val="0"/>
                </a:spcBef>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r>
              <a:rPr lang="en-US" altLang="en-US" dirty="0" smtClean="0"/>
              <a:t>So why choose to become one?  Well, maybe you have an overall interest in the weather.  I know there are a lot of people out there that not only check the weather on the TV or internet but are storm spotters, have weather stations at home, jump for joy when snow is in the forecast.  Another reason would be a significant past </a:t>
            </a:r>
            <a:r>
              <a:rPr lang="en-US" altLang="en-US" dirty="0" err="1" smtClean="0"/>
              <a:t>wx</a:t>
            </a:r>
            <a:r>
              <a:rPr lang="en-US" altLang="en-US" dirty="0" smtClean="0"/>
              <a:t> event made you interested in the weather.  I know for myself since I grew up in Buffalo, NY and went to college in Oswego, NY I loved snow and waterspouts on the Great Lakes. The roots of the field of meteorology are in math and science.  Math and science are important skills to have.  Math including calculus are needed to understand the dynamics of the atmosphere as well as many science courses including physics.  </a:t>
            </a:r>
          </a:p>
        </p:txBody>
      </p:sp>
      <p:sp>
        <p:nvSpPr>
          <p:cNvPr id="348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027ABD5-5FD0-414E-987E-59E28D2C1440}" type="slidenum">
              <a:rPr lang="en-US" altLang="en-US" smtClean="0"/>
              <a:pPr eaLnBrk="1" hangingPunct="1">
                <a:spcBef>
                  <a:spcPct val="0"/>
                </a:spcBef>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r>
              <a:rPr lang="en-US" altLang="en-US" smtClean="0"/>
              <a:t>Alright, so who wants to be a meteorologist?  There are many different paths to take in meteorology.  The NWS serves the public but there are other sectors that dedicate their products to certain groups of people/users.  We maintain great relations with all sectors and communicate with them frequently.  The media is one of our sources to get our products out to the public and it is important that we are on the same page.  Commercial pilots retrieve our aviation forecasts.  So there is a lot of overlap.</a:t>
            </a:r>
          </a:p>
        </p:txBody>
      </p:sp>
      <p:sp>
        <p:nvSpPr>
          <p:cNvPr id="3584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1E83D3C-CA5C-4804-B898-C9ED0FDD84F5}" type="slidenum">
              <a:rPr lang="en-US" altLang="en-US" smtClean="0"/>
              <a:pPr eaLnBrk="1" hangingPunct="1">
                <a:spcBef>
                  <a:spcPct val="0"/>
                </a:spcBef>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r>
              <a:rPr lang="en-US" altLang="en-US" smtClean="0"/>
              <a:t>Here are more routes people can take in the field of meteorology.  The AMS (what does it stand for?), has seals of approval for tv and radio meteorologists.  They also have “certified consulting meteorologists” or CCM stamps for meteorologists who have a in-depth understanding of the atmosphere and its behavior.  </a:t>
            </a:r>
          </a:p>
        </p:txBody>
      </p:sp>
      <p:sp>
        <p:nvSpPr>
          <p:cNvPr id="3686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F2A5893-0A0C-433B-8D7C-7C09A3184DD2}" type="slidenum">
              <a:rPr lang="en-US" altLang="en-US" smtClean="0"/>
              <a:pPr eaLnBrk="1" hangingPunct="1">
                <a:spcBef>
                  <a:spcPct val="0"/>
                </a:spcBef>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r>
              <a:rPr lang="en-US" altLang="en-US" smtClean="0"/>
              <a:t>The government employs the most meteorologists so let’s hone in on the career opps of the NWS.  A meteorologist in the NWS enters as a meteorologist intern and their goal is to become a operational forecaster.  It is all about getting involved in the forecast process.  While a operational forecaster there are different paths you can strive to become a expert in and some of those positions are hydrologist… </a:t>
            </a:r>
          </a:p>
        </p:txBody>
      </p:sp>
      <p:sp>
        <p:nvSpPr>
          <p:cNvPr id="3789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8ECB776-75AC-4259-943D-9853541FFED3}" type="slidenum">
              <a:rPr lang="en-US" altLang="en-US" smtClean="0"/>
              <a:pPr eaLnBrk="1" hangingPunct="1">
                <a:spcBef>
                  <a:spcPct val="0"/>
                </a:spcBef>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r>
              <a:rPr lang="en-US" altLang="en-US" smtClean="0"/>
              <a:t>From the local forecast office like Sterling to the regional and national offices… at these offices there are experts like the river forecast center and the storm prediction center</a:t>
            </a:r>
          </a:p>
        </p:txBody>
      </p:sp>
      <p:sp>
        <p:nvSpPr>
          <p:cNvPr id="3891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725643E-8B48-4036-8B6F-C82ECC80E5A2}" type="slidenum">
              <a:rPr lang="en-US" altLang="en-US" smtClean="0"/>
              <a:pPr eaLnBrk="1" hangingPunct="1">
                <a:spcBef>
                  <a:spcPct val="0"/>
                </a:spcBef>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r>
              <a:rPr lang="en-US" altLang="en-US" smtClean="0"/>
              <a:t>A forecaster or operational meteorologist are the same thing but what they do is create a basic prediction of a variety of weather parameters for a specified region.  Like our region which include mountains valleys marine and aviation.</a:t>
            </a:r>
          </a:p>
        </p:txBody>
      </p:sp>
      <p:sp>
        <p:nvSpPr>
          <p:cNvPr id="3994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9C69715-98C2-441F-963C-C8583091E934}" type="slidenum">
              <a:rPr lang="en-US" altLang="en-US" smtClean="0"/>
              <a:pPr eaLnBrk="1" hangingPunct="1">
                <a:spcBef>
                  <a:spcPct val="0"/>
                </a:spcBef>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9" descr="CoverOverlay.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6" name="TextBox 5"/>
            <p:cNvSpPr txBox="1"/>
            <p:nvPr/>
          </p:nvSpPr>
          <p:spPr>
            <a:xfrm>
              <a:off x="4147073" y="1381459"/>
              <a:ext cx="877163" cy="923330"/>
            </a:xfrm>
            <a:prstGeom prst="rect">
              <a:avLst/>
            </a:prstGeom>
            <a:noFill/>
          </p:spPr>
          <p:txBody>
            <a:bodyPr wrap="none">
              <a:spAutoFit/>
            </a:bodyPr>
            <a:lstStyle/>
            <a:p>
              <a:pPr>
                <a:defRPr/>
              </a:pPr>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7" name="Straight Connector 6"/>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3"/>
          <p:cNvSpPr>
            <a:spLocks noGrp="1"/>
          </p:cNvSpPr>
          <p:nvPr>
            <p:ph type="dt" sz="half" idx="10"/>
          </p:nvPr>
        </p:nvSpPr>
        <p:spPr/>
        <p:txBody>
          <a:bodyPr/>
          <a:lstStyle>
            <a:lvl1pPr>
              <a:defRPr>
                <a:solidFill>
                  <a:schemeClr val="tx2"/>
                </a:solidFill>
              </a:defRPr>
            </a:lvl1pPr>
          </a:lstStyle>
          <a:p>
            <a:pPr>
              <a:defRPr/>
            </a:pPr>
            <a:fld id="{2C043BA5-0BA1-4828-B5A8-0D8C7F248C08}" type="datetime4">
              <a:rPr lang="en-US"/>
              <a:pPr>
                <a:defRPr/>
              </a:pPr>
              <a:t>April 29, 2016</a:t>
            </a:fld>
            <a:endParaRPr lang="en-US" dirty="0"/>
          </a:p>
        </p:txBody>
      </p:sp>
      <p:sp>
        <p:nvSpPr>
          <p:cNvPr id="10" name="Footer Placeholder 4"/>
          <p:cNvSpPr>
            <a:spLocks noGrp="1"/>
          </p:cNvSpPr>
          <p:nvPr>
            <p:ph type="ftr" sz="quarter" idx="11"/>
          </p:nvPr>
        </p:nvSpPr>
        <p:spPr/>
        <p:txBody>
          <a:bodyPr/>
          <a:lstStyle>
            <a:lvl1pPr>
              <a:defRPr>
                <a:solidFill>
                  <a:schemeClr val="tx2"/>
                </a:solidFill>
              </a:defRPr>
            </a:lvl1pPr>
          </a:lstStyle>
          <a:p>
            <a:pPr>
              <a:defRPr/>
            </a:pPr>
            <a:r>
              <a:rPr lang="en-US"/>
              <a:t>Heather.Sheffield@noaa.gov</a:t>
            </a:r>
          </a:p>
        </p:txBody>
      </p:sp>
      <p:sp>
        <p:nvSpPr>
          <p:cNvPr id="11" name="Slide Number Placeholder 5"/>
          <p:cNvSpPr>
            <a:spLocks noGrp="1"/>
          </p:cNvSpPr>
          <p:nvPr>
            <p:ph type="sldNum" sz="quarter" idx="12"/>
          </p:nvPr>
        </p:nvSpPr>
        <p:spPr/>
        <p:txBody>
          <a:bodyPr/>
          <a:lstStyle>
            <a:lvl1pPr>
              <a:defRPr>
                <a:solidFill>
                  <a:schemeClr val="tx2"/>
                </a:solidFill>
              </a:defRPr>
            </a:lvl1pPr>
          </a:lstStyle>
          <a:p>
            <a:pPr>
              <a:defRPr/>
            </a:pPr>
            <a:fld id="{63366E96-3CA0-454F-9906-969EE42CA23C}" type="slidenum">
              <a:rPr lang="en-US"/>
              <a:pPr>
                <a:defRPr/>
              </a:pPr>
              <a:t>‹#›</a:t>
            </a:fld>
            <a:endParaRPr lang="en-US" dirty="0"/>
          </a:p>
        </p:txBody>
      </p:sp>
    </p:spTree>
    <p:extLst>
      <p:ext uri="{BB962C8B-B14F-4D97-AF65-F5344CB8AC3E}">
        <p14:creationId xmlns:p14="http://schemas.microsoft.com/office/powerpoint/2010/main" val="97928453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9"/>
          <p:cNvGrpSpPr>
            <a:grpSpLocks/>
          </p:cNvGrpSpPr>
          <p:nvPr/>
        </p:nvGrpSpPr>
        <p:grpSpPr bwMode="auto">
          <a:xfrm>
            <a:off x="1173163" y="1392238"/>
            <a:ext cx="6778625" cy="923925"/>
            <a:chOff x="1172584" y="1381459"/>
            <a:chExt cx="6779110" cy="923330"/>
          </a:xfrm>
        </p:grpSpPr>
        <p:sp>
          <p:nvSpPr>
            <p:cNvPr id="5" name="TextBox 4"/>
            <p:cNvSpPr txBox="1">
              <a:spLocks noChangeArrowheads="1"/>
            </p:cNvSpPr>
            <p:nvPr/>
          </p:nvSpPr>
          <p:spPr bwMode="auto">
            <a:xfrm>
              <a:off x="4147772" y="1381459"/>
              <a:ext cx="876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5400" smtClean="0">
                  <a:solidFill>
                    <a:srgbClr val="DBA455"/>
                  </a:solidFill>
                  <a:latin typeface="Wingdings" pitchFamily="2" charset="2"/>
                </a:rPr>
                <a:t></a:t>
              </a:r>
            </a:p>
          </p:txBody>
        </p:sp>
        <p:cxnSp>
          <p:nvCxnSpPr>
            <p:cNvPr id="6" name="Straight Connector 5"/>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6BC0047E-0C0E-4209-B266-086433334DFE}" type="datetime4">
              <a:rPr lang="en-US"/>
              <a:pPr>
                <a:defRPr/>
              </a:pPr>
              <a:t>April 29, 2016</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a:t>Heather.Sheffield@noaa.gov</a:t>
            </a:r>
          </a:p>
        </p:txBody>
      </p:sp>
      <p:sp>
        <p:nvSpPr>
          <p:cNvPr id="10" name="Slide Number Placeholder 5"/>
          <p:cNvSpPr>
            <a:spLocks noGrp="1"/>
          </p:cNvSpPr>
          <p:nvPr>
            <p:ph type="sldNum" sz="quarter" idx="12"/>
          </p:nvPr>
        </p:nvSpPr>
        <p:spPr/>
        <p:txBody>
          <a:bodyPr/>
          <a:lstStyle>
            <a:lvl1pPr>
              <a:defRPr/>
            </a:lvl1pPr>
          </a:lstStyle>
          <a:p>
            <a:pPr>
              <a:defRPr/>
            </a:pPr>
            <a:fld id="{8EE0EDBA-6423-4B6A-BE02-B9047712C717}" type="slidenum">
              <a:rPr lang="en-US"/>
              <a:pPr>
                <a:defRPr/>
              </a:pPr>
              <a:t>‹#›</a:t>
            </a:fld>
            <a:endParaRPr lang="en-US" dirty="0"/>
          </a:p>
        </p:txBody>
      </p:sp>
    </p:spTree>
    <p:extLst>
      <p:ext uri="{BB962C8B-B14F-4D97-AF65-F5344CB8AC3E}">
        <p14:creationId xmlns:p14="http://schemas.microsoft.com/office/powerpoint/2010/main" val="3075589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9"/>
          <p:cNvGrpSpPr>
            <a:grpSpLocks/>
          </p:cNvGrpSpPr>
          <p:nvPr/>
        </p:nvGrpSpPr>
        <p:grpSpPr bwMode="auto">
          <a:xfrm rot="5400000">
            <a:off x="3908425" y="2881313"/>
            <a:ext cx="5481637" cy="922338"/>
            <a:chOff x="1815339" y="1381459"/>
            <a:chExt cx="5480154" cy="923330"/>
          </a:xfrm>
        </p:grpSpPr>
        <p:sp>
          <p:nvSpPr>
            <p:cNvPr id="5" name="TextBox 4"/>
            <p:cNvSpPr txBox="1">
              <a:spLocks noChangeArrowheads="1"/>
            </p:cNvSpPr>
            <p:nvPr/>
          </p:nvSpPr>
          <p:spPr bwMode="auto">
            <a:xfrm>
              <a:off x="4146745" y="1381458"/>
              <a:ext cx="8776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5400" smtClean="0">
                  <a:solidFill>
                    <a:srgbClr val="DBA455"/>
                  </a:solidFill>
                  <a:latin typeface="Wingdings" pitchFamily="2" charset="2"/>
                </a:rPr>
                <a:t></a:t>
              </a:r>
            </a:p>
          </p:txBody>
        </p:sp>
        <p:cxnSp>
          <p:nvCxnSpPr>
            <p:cNvPr id="6" name="Straight Connector 5"/>
            <p:cNvCxnSpPr/>
            <p:nvPr/>
          </p:nvCxnSpPr>
          <p:spPr>
            <a:xfrm flipH="1" flipV="1">
              <a:off x="1815339" y="1924967"/>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4826011" y="1928146"/>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FBEDAA9B-7D88-49E6-8867-7D95834FCFB1}" type="datetime4">
              <a:rPr lang="en-US"/>
              <a:pPr>
                <a:defRPr/>
              </a:pPr>
              <a:t>April 29, 2016</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a:t>Heather.Sheffield@noaa.gov</a:t>
            </a:r>
          </a:p>
        </p:txBody>
      </p:sp>
      <p:sp>
        <p:nvSpPr>
          <p:cNvPr id="10" name="Slide Number Placeholder 5"/>
          <p:cNvSpPr>
            <a:spLocks noGrp="1"/>
          </p:cNvSpPr>
          <p:nvPr>
            <p:ph type="sldNum" sz="quarter" idx="12"/>
          </p:nvPr>
        </p:nvSpPr>
        <p:spPr/>
        <p:txBody>
          <a:bodyPr/>
          <a:lstStyle>
            <a:lvl1pPr>
              <a:defRPr/>
            </a:lvl1pPr>
          </a:lstStyle>
          <a:p>
            <a:pPr>
              <a:defRPr/>
            </a:pPr>
            <a:fld id="{CB3B3F5E-3453-4000-83F8-FB01394E1032}" type="slidenum">
              <a:rPr lang="en-US"/>
              <a:pPr>
                <a:defRPr/>
              </a:pPr>
              <a:t>‹#›</a:t>
            </a:fld>
            <a:endParaRPr lang="en-US" dirty="0"/>
          </a:p>
        </p:txBody>
      </p:sp>
    </p:spTree>
    <p:extLst>
      <p:ext uri="{BB962C8B-B14F-4D97-AF65-F5344CB8AC3E}">
        <p14:creationId xmlns:p14="http://schemas.microsoft.com/office/powerpoint/2010/main" val="724730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95400"/>
            <a:ext cx="40386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95400"/>
            <a:ext cx="40386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7402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95400"/>
            <a:ext cx="40386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2974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9"/>
          <p:cNvGrpSpPr>
            <a:grpSpLocks/>
          </p:cNvGrpSpPr>
          <p:nvPr/>
        </p:nvGrpSpPr>
        <p:grpSpPr bwMode="auto">
          <a:xfrm>
            <a:off x="1173163" y="1392238"/>
            <a:ext cx="6778625" cy="923925"/>
            <a:chOff x="1172584" y="1381459"/>
            <a:chExt cx="6779110" cy="923330"/>
          </a:xfrm>
        </p:grpSpPr>
        <p:sp>
          <p:nvSpPr>
            <p:cNvPr id="5" name="TextBox 4"/>
            <p:cNvSpPr txBox="1">
              <a:spLocks noChangeArrowheads="1"/>
            </p:cNvSpPr>
            <p:nvPr/>
          </p:nvSpPr>
          <p:spPr bwMode="auto">
            <a:xfrm>
              <a:off x="4147772" y="1381459"/>
              <a:ext cx="876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5400" smtClean="0">
                  <a:solidFill>
                    <a:srgbClr val="DBA455"/>
                  </a:solidFill>
                  <a:latin typeface="Wingdings" pitchFamily="2" charset="2"/>
                </a:rPr>
                <a:t></a:t>
              </a:r>
            </a:p>
          </p:txBody>
        </p:sp>
        <p:cxnSp>
          <p:nvCxnSpPr>
            <p:cNvPr id="6" name="Straight Connector 5"/>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8" name="Date Placeholder 3"/>
          <p:cNvSpPr>
            <a:spLocks noGrp="1"/>
          </p:cNvSpPr>
          <p:nvPr>
            <p:ph type="dt" sz="half" idx="10"/>
          </p:nvPr>
        </p:nvSpPr>
        <p:spPr/>
        <p:txBody>
          <a:bodyPr/>
          <a:lstStyle>
            <a:lvl1pPr>
              <a:defRPr/>
            </a:lvl1pPr>
          </a:lstStyle>
          <a:p>
            <a:pPr>
              <a:defRPr/>
            </a:pPr>
            <a:fld id="{E15F1488-F1BA-4159-8A85-BDEC50070325}" type="datetime4">
              <a:rPr lang="en-US"/>
              <a:pPr>
                <a:defRPr/>
              </a:pPr>
              <a:t>April 29, 2016</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a:t>Heather.Sheffield@noaa.gov</a:t>
            </a:r>
          </a:p>
        </p:txBody>
      </p:sp>
      <p:sp>
        <p:nvSpPr>
          <p:cNvPr id="10" name="Slide Number Placeholder 5"/>
          <p:cNvSpPr>
            <a:spLocks noGrp="1"/>
          </p:cNvSpPr>
          <p:nvPr>
            <p:ph type="sldNum" sz="quarter" idx="12"/>
          </p:nvPr>
        </p:nvSpPr>
        <p:spPr/>
        <p:txBody>
          <a:bodyPr/>
          <a:lstStyle>
            <a:lvl1pPr>
              <a:defRPr/>
            </a:lvl1pPr>
          </a:lstStyle>
          <a:p>
            <a:pPr>
              <a:defRPr/>
            </a:pPr>
            <a:fld id="{4304726E-E71A-4314-B2BB-72CCD91B2AC8}" type="slidenum">
              <a:rPr lang="en-US"/>
              <a:pPr>
                <a:defRPr/>
              </a:pPr>
              <a:t>‹#›</a:t>
            </a:fld>
            <a:endParaRPr lang="en-US" dirty="0"/>
          </a:p>
        </p:txBody>
      </p:sp>
    </p:spTree>
    <p:extLst>
      <p:ext uri="{BB962C8B-B14F-4D97-AF65-F5344CB8AC3E}">
        <p14:creationId xmlns:p14="http://schemas.microsoft.com/office/powerpoint/2010/main" val="78980869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9" descr="CoverOverla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7"/>
          <p:cNvGrpSpPr>
            <a:grpSpLocks/>
          </p:cNvGrpSpPr>
          <p:nvPr/>
        </p:nvGrpSpPr>
        <p:grpSpPr bwMode="auto">
          <a:xfrm>
            <a:off x="1173163" y="2887663"/>
            <a:ext cx="6778625" cy="923925"/>
            <a:chOff x="1172584" y="1381459"/>
            <a:chExt cx="6779110" cy="923330"/>
          </a:xfrm>
        </p:grpSpPr>
        <p:sp>
          <p:nvSpPr>
            <p:cNvPr id="6" name="TextBox 5"/>
            <p:cNvSpPr txBox="1">
              <a:spLocks noChangeArrowheads="1"/>
            </p:cNvSpPr>
            <p:nvPr/>
          </p:nvSpPr>
          <p:spPr bwMode="auto">
            <a:xfrm>
              <a:off x="4147772" y="1381459"/>
              <a:ext cx="876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5400" smtClean="0">
                  <a:solidFill>
                    <a:srgbClr val="DBA455"/>
                  </a:solidFill>
                  <a:latin typeface="Wingdings" pitchFamily="2" charset="2"/>
                </a:rPr>
                <a:t></a:t>
              </a:r>
            </a:p>
          </p:txBody>
        </p:sp>
        <p:cxnSp>
          <p:nvCxnSpPr>
            <p:cNvPr id="7" name="Straight Connector 6"/>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4832033" y="1927207"/>
              <a:ext cx="3119661" cy="1586"/>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1BE94005-C80D-4D1D-BE10-4D388456AED5}" type="datetime4">
              <a:rPr lang="en-US"/>
              <a:pPr>
                <a:defRPr/>
              </a:pPr>
              <a:t>April 29, 2016</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a:t>Heather.Sheffield@noaa.gov</a:t>
            </a:r>
          </a:p>
        </p:txBody>
      </p:sp>
      <p:sp>
        <p:nvSpPr>
          <p:cNvPr id="11" name="Slide Number Placeholder 5"/>
          <p:cNvSpPr>
            <a:spLocks noGrp="1"/>
          </p:cNvSpPr>
          <p:nvPr>
            <p:ph type="sldNum" sz="quarter" idx="12"/>
          </p:nvPr>
        </p:nvSpPr>
        <p:spPr/>
        <p:txBody>
          <a:bodyPr/>
          <a:lstStyle>
            <a:lvl1pPr>
              <a:defRPr/>
            </a:lvl1pPr>
          </a:lstStyle>
          <a:p>
            <a:pPr>
              <a:defRPr/>
            </a:pPr>
            <a:fld id="{750D0D55-EF8C-4C8E-9A26-756F82EF57D5}" type="slidenum">
              <a:rPr lang="en-US"/>
              <a:pPr>
                <a:defRPr/>
              </a:pPr>
              <a:t>‹#›</a:t>
            </a:fld>
            <a:endParaRPr lang="en-US" dirty="0"/>
          </a:p>
        </p:txBody>
      </p:sp>
    </p:spTree>
    <p:extLst>
      <p:ext uri="{BB962C8B-B14F-4D97-AF65-F5344CB8AC3E}">
        <p14:creationId xmlns:p14="http://schemas.microsoft.com/office/powerpoint/2010/main" val="336123456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9"/>
          <p:cNvGrpSpPr>
            <a:grpSpLocks/>
          </p:cNvGrpSpPr>
          <p:nvPr/>
        </p:nvGrpSpPr>
        <p:grpSpPr bwMode="auto">
          <a:xfrm>
            <a:off x="1173163" y="1392238"/>
            <a:ext cx="6778625" cy="923925"/>
            <a:chOff x="1172584" y="1381459"/>
            <a:chExt cx="6779110" cy="923330"/>
          </a:xfrm>
        </p:grpSpPr>
        <p:sp>
          <p:nvSpPr>
            <p:cNvPr id="6" name="TextBox 5"/>
            <p:cNvSpPr txBox="1">
              <a:spLocks noChangeArrowheads="1"/>
            </p:cNvSpPr>
            <p:nvPr/>
          </p:nvSpPr>
          <p:spPr bwMode="auto">
            <a:xfrm>
              <a:off x="4147772" y="1381459"/>
              <a:ext cx="876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5400" smtClean="0">
                  <a:solidFill>
                    <a:srgbClr val="DBA455"/>
                  </a:solidFill>
                  <a:latin typeface="Wingdings" pitchFamily="2" charset="2"/>
                </a:rPr>
                <a:t></a:t>
              </a:r>
            </a:p>
          </p:txBody>
        </p:sp>
        <p:cxnSp>
          <p:nvCxnSpPr>
            <p:cNvPr id="7" name="Straight Connector 6"/>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4"/>
          <p:cNvSpPr>
            <a:spLocks noGrp="1"/>
          </p:cNvSpPr>
          <p:nvPr>
            <p:ph type="dt" sz="half" idx="15"/>
          </p:nvPr>
        </p:nvSpPr>
        <p:spPr/>
        <p:txBody>
          <a:bodyPr/>
          <a:lstStyle>
            <a:lvl1pPr>
              <a:defRPr/>
            </a:lvl1pPr>
          </a:lstStyle>
          <a:p>
            <a:pPr>
              <a:defRPr/>
            </a:pPr>
            <a:fld id="{A65424B0-BE0E-4A2A-8F06-03890BF42139}" type="datetime4">
              <a:rPr lang="en-US"/>
              <a:pPr>
                <a:defRPr/>
              </a:pPr>
              <a:t>April 29, 2016</a:t>
            </a:fld>
            <a:endParaRPr lang="en-US" dirty="0"/>
          </a:p>
        </p:txBody>
      </p:sp>
      <p:sp>
        <p:nvSpPr>
          <p:cNvPr id="13" name="Footer Placeholder 5"/>
          <p:cNvSpPr>
            <a:spLocks noGrp="1"/>
          </p:cNvSpPr>
          <p:nvPr>
            <p:ph type="ftr" sz="quarter" idx="16"/>
          </p:nvPr>
        </p:nvSpPr>
        <p:spPr/>
        <p:txBody>
          <a:bodyPr/>
          <a:lstStyle>
            <a:lvl1pPr>
              <a:defRPr/>
            </a:lvl1pPr>
          </a:lstStyle>
          <a:p>
            <a:pPr>
              <a:defRPr/>
            </a:pPr>
            <a:r>
              <a:rPr lang="en-US"/>
              <a:t>Heather.Sheffield@noaa.gov</a:t>
            </a:r>
          </a:p>
        </p:txBody>
      </p:sp>
      <p:sp>
        <p:nvSpPr>
          <p:cNvPr id="14" name="Slide Number Placeholder 6"/>
          <p:cNvSpPr>
            <a:spLocks noGrp="1"/>
          </p:cNvSpPr>
          <p:nvPr>
            <p:ph type="sldNum" sz="quarter" idx="17"/>
          </p:nvPr>
        </p:nvSpPr>
        <p:spPr/>
        <p:txBody>
          <a:bodyPr/>
          <a:lstStyle>
            <a:lvl1pPr>
              <a:defRPr/>
            </a:lvl1pPr>
          </a:lstStyle>
          <a:p>
            <a:pPr>
              <a:defRPr/>
            </a:pPr>
            <a:fld id="{4A1EF653-990F-4ED1-A544-E3ACA18588F6}" type="slidenum">
              <a:rPr lang="en-US"/>
              <a:pPr>
                <a:defRPr/>
              </a:pPr>
              <a:t>‹#›</a:t>
            </a:fld>
            <a:endParaRPr lang="en-US" dirty="0"/>
          </a:p>
        </p:txBody>
      </p:sp>
    </p:spTree>
    <p:extLst>
      <p:ext uri="{BB962C8B-B14F-4D97-AF65-F5344CB8AC3E}">
        <p14:creationId xmlns:p14="http://schemas.microsoft.com/office/powerpoint/2010/main" val="3688152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9"/>
          <p:cNvGrpSpPr>
            <a:grpSpLocks/>
          </p:cNvGrpSpPr>
          <p:nvPr/>
        </p:nvGrpSpPr>
        <p:grpSpPr bwMode="auto">
          <a:xfrm>
            <a:off x="1173163" y="1392238"/>
            <a:ext cx="6778625" cy="923925"/>
            <a:chOff x="1172584" y="1381459"/>
            <a:chExt cx="6779110" cy="923330"/>
          </a:xfrm>
        </p:grpSpPr>
        <p:sp>
          <p:nvSpPr>
            <p:cNvPr id="8" name="TextBox 7"/>
            <p:cNvSpPr txBox="1">
              <a:spLocks noChangeArrowheads="1"/>
            </p:cNvSpPr>
            <p:nvPr/>
          </p:nvSpPr>
          <p:spPr bwMode="auto">
            <a:xfrm>
              <a:off x="4147772" y="1381459"/>
              <a:ext cx="876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5400" smtClean="0">
                  <a:solidFill>
                    <a:srgbClr val="DBA455"/>
                  </a:solidFill>
                  <a:latin typeface="Wingdings" pitchFamily="2" charset="2"/>
                </a:rPr>
                <a:t></a:t>
              </a:r>
            </a:p>
          </p:txBody>
        </p:sp>
        <p:cxnSp>
          <p:nvCxnSpPr>
            <p:cNvPr id="9" name="Straight Connector 8"/>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p:txBody>
          <a:bodyPr/>
          <a:lstStyle>
            <a:lvl1pPr>
              <a:defRPr/>
            </a:lvl1pPr>
          </a:lstStyle>
          <a:p>
            <a:pPr>
              <a:defRPr/>
            </a:pPr>
            <a:fld id="{A22A038A-99AB-4AB7-8DF5-3D8E386379E1}" type="datetime4">
              <a:rPr lang="en-US"/>
              <a:pPr>
                <a:defRPr/>
              </a:pPr>
              <a:t>April 29, 2016</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a:t>Heather.Sheffield@noaa.gov</a:t>
            </a:r>
          </a:p>
        </p:txBody>
      </p:sp>
      <p:sp>
        <p:nvSpPr>
          <p:cNvPr id="13" name="Slide Number Placeholder 8"/>
          <p:cNvSpPr>
            <a:spLocks noGrp="1"/>
          </p:cNvSpPr>
          <p:nvPr>
            <p:ph type="sldNum" sz="quarter" idx="12"/>
          </p:nvPr>
        </p:nvSpPr>
        <p:spPr/>
        <p:txBody>
          <a:bodyPr/>
          <a:lstStyle>
            <a:lvl1pPr>
              <a:defRPr/>
            </a:lvl1pPr>
          </a:lstStyle>
          <a:p>
            <a:pPr>
              <a:defRPr/>
            </a:pPr>
            <a:fld id="{9A464EC9-5D74-4D11-BE01-881D80362150}" type="slidenum">
              <a:rPr lang="en-US"/>
              <a:pPr>
                <a:defRPr/>
              </a:pPr>
              <a:t>‹#›</a:t>
            </a:fld>
            <a:endParaRPr lang="en-US" dirty="0"/>
          </a:p>
        </p:txBody>
      </p:sp>
    </p:spTree>
    <p:extLst>
      <p:ext uri="{BB962C8B-B14F-4D97-AF65-F5344CB8AC3E}">
        <p14:creationId xmlns:p14="http://schemas.microsoft.com/office/powerpoint/2010/main" val="560102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9"/>
          <p:cNvGrpSpPr>
            <a:grpSpLocks/>
          </p:cNvGrpSpPr>
          <p:nvPr/>
        </p:nvGrpSpPr>
        <p:grpSpPr bwMode="auto">
          <a:xfrm>
            <a:off x="1173163" y="1392238"/>
            <a:ext cx="6778625" cy="923925"/>
            <a:chOff x="1172584" y="1381459"/>
            <a:chExt cx="6779110" cy="923330"/>
          </a:xfrm>
        </p:grpSpPr>
        <p:sp>
          <p:nvSpPr>
            <p:cNvPr id="4" name="TextBox 3"/>
            <p:cNvSpPr txBox="1">
              <a:spLocks noChangeArrowheads="1"/>
            </p:cNvSpPr>
            <p:nvPr/>
          </p:nvSpPr>
          <p:spPr bwMode="auto">
            <a:xfrm>
              <a:off x="4147772" y="1381459"/>
              <a:ext cx="876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5400" smtClean="0">
                  <a:solidFill>
                    <a:srgbClr val="DBA455"/>
                  </a:solidFill>
                  <a:latin typeface="Wingdings" pitchFamily="2" charset="2"/>
                </a:rPr>
                <a:t></a:t>
              </a:r>
            </a:p>
          </p:txBody>
        </p:sp>
        <p:cxnSp>
          <p:nvCxnSpPr>
            <p:cNvPr id="5" name="Straight Connector 4"/>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lvl1pPr>
              <a:defRPr/>
            </a:lvl1pPr>
          </a:lstStyle>
          <a:p>
            <a:pPr>
              <a:defRPr/>
            </a:pPr>
            <a:fld id="{9456DDD5-72AA-48EB-B036-760EDF924C03}" type="datetime4">
              <a:rPr lang="en-US"/>
              <a:pPr>
                <a:defRPr/>
              </a:pPr>
              <a:t>April 29, 2016</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a:t>Heather.Sheffield@noaa.gov</a:t>
            </a:r>
          </a:p>
        </p:txBody>
      </p:sp>
      <p:sp>
        <p:nvSpPr>
          <p:cNvPr id="9" name="Slide Number Placeholder 4"/>
          <p:cNvSpPr>
            <a:spLocks noGrp="1"/>
          </p:cNvSpPr>
          <p:nvPr>
            <p:ph type="sldNum" sz="quarter" idx="12"/>
          </p:nvPr>
        </p:nvSpPr>
        <p:spPr/>
        <p:txBody>
          <a:bodyPr/>
          <a:lstStyle>
            <a:lvl1pPr>
              <a:defRPr/>
            </a:lvl1pPr>
          </a:lstStyle>
          <a:p>
            <a:pPr>
              <a:defRPr/>
            </a:pPr>
            <a:fld id="{01A5AE04-D726-46DA-A767-6170B0A1E71E}" type="slidenum">
              <a:rPr lang="en-US"/>
              <a:pPr>
                <a:defRPr/>
              </a:pPr>
              <a:t>‹#›</a:t>
            </a:fld>
            <a:endParaRPr lang="en-US" dirty="0"/>
          </a:p>
        </p:txBody>
      </p:sp>
    </p:spTree>
    <p:extLst>
      <p:ext uri="{BB962C8B-B14F-4D97-AF65-F5344CB8AC3E}">
        <p14:creationId xmlns:p14="http://schemas.microsoft.com/office/powerpoint/2010/main" val="3288528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9F55E46-1D31-4F04-9D6C-F03918D45B50}" type="datetime4">
              <a:rPr lang="en-US"/>
              <a:pPr>
                <a:defRPr/>
              </a:pPr>
              <a:t>April 29, 2016</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Heather.Sheffield@noaa.gov</a:t>
            </a:r>
          </a:p>
        </p:txBody>
      </p:sp>
      <p:sp>
        <p:nvSpPr>
          <p:cNvPr id="4" name="Slide Number Placeholder 5"/>
          <p:cNvSpPr>
            <a:spLocks noGrp="1"/>
          </p:cNvSpPr>
          <p:nvPr>
            <p:ph type="sldNum" sz="quarter" idx="12"/>
          </p:nvPr>
        </p:nvSpPr>
        <p:spPr/>
        <p:txBody>
          <a:bodyPr/>
          <a:lstStyle>
            <a:lvl1pPr>
              <a:defRPr/>
            </a:lvl1pPr>
          </a:lstStyle>
          <a:p>
            <a:pPr>
              <a:defRPr/>
            </a:pPr>
            <a:fld id="{7EE397C5-5652-4673-9F69-931936628F5B}" type="slidenum">
              <a:rPr lang="en-US"/>
              <a:pPr>
                <a:defRPr/>
              </a:pPr>
              <a:t>‹#›</a:t>
            </a:fld>
            <a:endParaRPr lang="en-US" dirty="0"/>
          </a:p>
        </p:txBody>
      </p:sp>
    </p:spTree>
    <p:extLst>
      <p:ext uri="{BB962C8B-B14F-4D97-AF65-F5344CB8AC3E}">
        <p14:creationId xmlns:p14="http://schemas.microsoft.com/office/powerpoint/2010/main" val="70970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13F1DE-3DBE-4DEB-B671-75ABF29B26E2}" type="datetime4">
              <a:rPr lang="en-US"/>
              <a:pPr>
                <a:defRPr/>
              </a:pPr>
              <a:t>April 29, 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Heather.Sheffield@noaa.gov</a:t>
            </a:r>
          </a:p>
        </p:txBody>
      </p:sp>
      <p:sp>
        <p:nvSpPr>
          <p:cNvPr id="7" name="Slide Number Placeholder 5"/>
          <p:cNvSpPr>
            <a:spLocks noGrp="1"/>
          </p:cNvSpPr>
          <p:nvPr>
            <p:ph type="sldNum" sz="quarter" idx="12"/>
          </p:nvPr>
        </p:nvSpPr>
        <p:spPr/>
        <p:txBody>
          <a:bodyPr/>
          <a:lstStyle>
            <a:lvl1pPr>
              <a:defRPr/>
            </a:lvl1pPr>
          </a:lstStyle>
          <a:p>
            <a:pPr>
              <a:defRPr/>
            </a:pPr>
            <a:fld id="{F69C9B8B-1D6C-4374-8974-C2051BAB173F}" type="slidenum">
              <a:rPr lang="en-US"/>
              <a:pPr>
                <a:defRPr/>
              </a:pPr>
              <a:t>‹#›</a:t>
            </a:fld>
            <a:endParaRPr lang="en-US" dirty="0"/>
          </a:p>
        </p:txBody>
      </p:sp>
    </p:spTree>
    <p:extLst>
      <p:ext uri="{BB962C8B-B14F-4D97-AF65-F5344CB8AC3E}">
        <p14:creationId xmlns:p14="http://schemas.microsoft.com/office/powerpoint/2010/main" val="547692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DBF51C-AF9D-4D68-9247-ED1CB5FBFED5}" type="datetime4">
              <a:rPr lang="en-US"/>
              <a:pPr>
                <a:defRPr/>
              </a:pPr>
              <a:t>April 29, 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Heather.Sheffield@noaa.gov</a:t>
            </a:r>
          </a:p>
        </p:txBody>
      </p:sp>
      <p:sp>
        <p:nvSpPr>
          <p:cNvPr id="7" name="Slide Number Placeholder 5"/>
          <p:cNvSpPr>
            <a:spLocks noGrp="1"/>
          </p:cNvSpPr>
          <p:nvPr>
            <p:ph type="sldNum" sz="quarter" idx="12"/>
          </p:nvPr>
        </p:nvSpPr>
        <p:spPr/>
        <p:txBody>
          <a:bodyPr/>
          <a:lstStyle>
            <a:lvl1pPr>
              <a:defRPr/>
            </a:lvl1pPr>
          </a:lstStyle>
          <a:p>
            <a:pPr>
              <a:defRPr/>
            </a:pPr>
            <a:fld id="{CF4CB51B-7796-4D73-94C1-C02C77B9BA5C}" type="slidenum">
              <a:rPr lang="en-US"/>
              <a:pPr>
                <a:defRPr/>
              </a:pPr>
              <a:t>‹#›</a:t>
            </a:fld>
            <a:endParaRPr lang="en-US" dirty="0"/>
          </a:p>
        </p:txBody>
      </p:sp>
    </p:spTree>
    <p:extLst>
      <p:ext uri="{BB962C8B-B14F-4D97-AF65-F5344CB8AC3E}">
        <p14:creationId xmlns:p14="http://schemas.microsoft.com/office/powerpoint/2010/main" val="1137692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9" name="Title Placeholder 1"/>
          <p:cNvSpPr>
            <a:spLocks noGrp="1"/>
          </p:cNvSpPr>
          <p:nvPr>
            <p:ph type="title"/>
          </p:nvPr>
        </p:nvSpPr>
        <p:spPr bwMode="auto">
          <a:xfrm>
            <a:off x="688975" y="569913"/>
            <a:ext cx="77565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Text Placeholder 2"/>
          <p:cNvSpPr>
            <a:spLocks noGrp="1"/>
          </p:cNvSpPr>
          <p:nvPr>
            <p:ph type="body" idx="1"/>
          </p:nvPr>
        </p:nvSpPr>
        <p:spPr bwMode="auto">
          <a:xfrm>
            <a:off x="698500" y="2247900"/>
            <a:ext cx="774700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360363" y="6161088"/>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fld id="{C96CCB6A-2F30-4BD3-AAAD-04DA07156C6D}" type="datetime4">
              <a:rPr lang="en-US"/>
              <a:pPr>
                <a:defRPr/>
              </a:pPr>
              <a:t>April 29, 2016</a:t>
            </a:fld>
            <a:endParaRPr lang="en-US" dirty="0"/>
          </a:p>
        </p:txBody>
      </p:sp>
      <p:sp>
        <p:nvSpPr>
          <p:cNvPr id="5" name="Footer Placeholder 4"/>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r>
              <a:rPr lang="en-US"/>
              <a:t>Heather.Sheffield@noaa.gov</a:t>
            </a:r>
          </a:p>
        </p:txBody>
      </p:sp>
      <p:sp>
        <p:nvSpPr>
          <p:cNvPr id="6" name="Slide Number Placeholder 5"/>
          <p:cNvSpPr>
            <a:spLocks noGrp="1"/>
          </p:cNvSpPr>
          <p:nvPr>
            <p:ph type="sldNum" sz="quarter" idx="4"/>
          </p:nvPr>
        </p:nvSpPr>
        <p:spPr>
          <a:xfrm>
            <a:off x="6638925" y="6161088"/>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5AA5AEC1-1A9B-401D-BB4B-BDDCAD5D09A5}" type="slidenum">
              <a:rPr lang="en-US"/>
              <a:pPr>
                <a:defRPr/>
              </a:pPr>
              <a:t>‹#›</a:t>
            </a:fld>
            <a:endParaRPr lang="en-US" dirty="0"/>
          </a:p>
        </p:txBody>
      </p:sp>
      <p:pic>
        <p:nvPicPr>
          <p:cNvPr id="1034" name="Picture 7" descr="noaalogo"/>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0" y="0"/>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8" descr="nwslogo"/>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248650" y="0"/>
            <a:ext cx="8953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0" r:id="rId7"/>
    <p:sldLayoutId id="2147484171" r:id="rId8"/>
    <p:sldLayoutId id="2147484172" r:id="rId9"/>
    <p:sldLayoutId id="2147484179" r:id="rId10"/>
    <p:sldLayoutId id="2147484180" r:id="rId11"/>
    <p:sldLayoutId id="2147484181" r:id="rId12"/>
    <p:sldLayoutId id="2147484182" r:id="rId13"/>
  </p:sldLayoutIdLst>
  <p:hf sldNum="0" hdr="0" dt="0"/>
  <p:txStyles>
    <p:titleStyle>
      <a:lvl1pPr algn="ctr" rtl="0" eaLnBrk="0" fontAlgn="base" hangingPunct="0">
        <a:spcBef>
          <a:spcPct val="0"/>
        </a:spcBef>
        <a:spcAft>
          <a:spcPct val="0"/>
        </a:spcAft>
        <a:defRPr sz="5400" kern="1200">
          <a:solidFill>
            <a:schemeClr val="tx2"/>
          </a:solidFill>
          <a:latin typeface="+mj-lt"/>
          <a:ea typeface="+mj-ea"/>
          <a:cs typeface="+mj-cs"/>
        </a:defRPr>
      </a:lvl1pPr>
      <a:lvl2pPr algn="ctr" rtl="0" eaLnBrk="0" fontAlgn="base" hangingPunct="0">
        <a:spcBef>
          <a:spcPct val="0"/>
        </a:spcBef>
        <a:spcAft>
          <a:spcPct val="0"/>
        </a:spcAft>
        <a:defRPr sz="5400">
          <a:solidFill>
            <a:schemeClr val="tx2"/>
          </a:solidFill>
          <a:latin typeface="Book Antiqua" pitchFamily="18" charset="0"/>
        </a:defRPr>
      </a:lvl2pPr>
      <a:lvl3pPr algn="ctr" rtl="0" eaLnBrk="0" fontAlgn="base" hangingPunct="0">
        <a:spcBef>
          <a:spcPct val="0"/>
        </a:spcBef>
        <a:spcAft>
          <a:spcPct val="0"/>
        </a:spcAft>
        <a:defRPr sz="5400">
          <a:solidFill>
            <a:schemeClr val="tx2"/>
          </a:solidFill>
          <a:latin typeface="Book Antiqua" pitchFamily="18" charset="0"/>
        </a:defRPr>
      </a:lvl3pPr>
      <a:lvl4pPr algn="ctr" rtl="0" eaLnBrk="0" fontAlgn="base" hangingPunct="0">
        <a:spcBef>
          <a:spcPct val="0"/>
        </a:spcBef>
        <a:spcAft>
          <a:spcPct val="0"/>
        </a:spcAft>
        <a:defRPr sz="5400">
          <a:solidFill>
            <a:schemeClr val="tx2"/>
          </a:solidFill>
          <a:latin typeface="Book Antiqua" pitchFamily="18" charset="0"/>
        </a:defRPr>
      </a:lvl4pPr>
      <a:lvl5pPr algn="ctr" rtl="0" eaLnBrk="0" fontAlgn="base" hangingPunct="0">
        <a:spcBef>
          <a:spcPct val="0"/>
        </a:spcBef>
        <a:spcAft>
          <a:spcPct val="0"/>
        </a:spcAft>
        <a:defRPr sz="5400">
          <a:solidFill>
            <a:schemeClr val="tx2"/>
          </a:solidFill>
          <a:latin typeface="Book Antiqu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125" indent="-365125" algn="l" rtl="0" eaLnBrk="0" fontAlgn="base" hangingPunct="0">
        <a:spcBef>
          <a:spcPct val="20000"/>
        </a:spcBef>
        <a:spcAft>
          <a:spcPct val="0"/>
        </a:spcAft>
        <a:buClr>
          <a:schemeClr val="accent1"/>
        </a:buClr>
        <a:buFont typeface="Wingdings" pitchFamily="2" charset="2"/>
        <a:buChar char=""/>
        <a:defRPr sz="2400" kern="1200">
          <a:solidFill>
            <a:srgbClr val="262626"/>
          </a:solidFill>
          <a:latin typeface="+mn-lt"/>
          <a:ea typeface="+mn-ea"/>
          <a:cs typeface="+mn-cs"/>
        </a:defRPr>
      </a:lvl1pPr>
      <a:lvl2pPr marL="776288" indent="-365125" algn="l" rtl="0" eaLnBrk="0" fontAlgn="base" hangingPunct="0">
        <a:spcBef>
          <a:spcPct val="20000"/>
        </a:spcBef>
        <a:spcAft>
          <a:spcPct val="0"/>
        </a:spcAft>
        <a:buClr>
          <a:schemeClr val="accent1"/>
        </a:buClr>
        <a:buFont typeface="Wingdings" pitchFamily="2" charset="2"/>
        <a:buChar char=""/>
        <a:defRPr sz="2200" kern="1200">
          <a:solidFill>
            <a:srgbClr val="262626"/>
          </a:solidFill>
          <a:latin typeface="+mn-lt"/>
          <a:ea typeface="+mn-ea"/>
          <a:cs typeface="+mn-cs"/>
        </a:defRPr>
      </a:lvl2pPr>
      <a:lvl3pPr marL="1143000" indent="-365125" algn="l" rtl="0" eaLnBrk="0" fontAlgn="base" hangingPunct="0">
        <a:spcBef>
          <a:spcPct val="20000"/>
        </a:spcBef>
        <a:spcAft>
          <a:spcPct val="0"/>
        </a:spcAft>
        <a:buClr>
          <a:schemeClr val="accent1"/>
        </a:buClr>
        <a:buFont typeface="Wingdings" pitchFamily="2" charset="2"/>
        <a:buChar char=""/>
        <a:defRPr sz="2000" kern="1200">
          <a:solidFill>
            <a:srgbClr val="262626"/>
          </a:solidFill>
          <a:latin typeface="+mn-lt"/>
          <a:ea typeface="+mn-ea"/>
          <a:cs typeface="+mn-cs"/>
        </a:defRPr>
      </a:lvl3pPr>
      <a:lvl4pPr marL="1508125" indent="-319088" algn="l" rtl="0" eaLnBrk="0" fontAlgn="base" hangingPunct="0">
        <a:spcBef>
          <a:spcPct val="20000"/>
        </a:spcBef>
        <a:spcAft>
          <a:spcPct val="0"/>
        </a:spcAft>
        <a:buClr>
          <a:schemeClr val="accent1"/>
        </a:buClr>
        <a:buFont typeface="Wingdings" pitchFamily="2" charset="2"/>
        <a:buChar char=""/>
        <a:defRPr kern="1200">
          <a:solidFill>
            <a:srgbClr val="262626"/>
          </a:solidFill>
          <a:latin typeface="+mn-lt"/>
          <a:ea typeface="+mn-ea"/>
          <a:cs typeface="+mn-cs"/>
        </a:defRPr>
      </a:lvl4pPr>
      <a:lvl5pPr marL="1828800" indent="-319088" algn="l" rtl="0" eaLnBrk="0" fontAlgn="base" hangingPunct="0">
        <a:spcBef>
          <a:spcPct val="20000"/>
        </a:spcBef>
        <a:spcAft>
          <a:spcPct val="0"/>
        </a:spcAft>
        <a:buClr>
          <a:schemeClr val="accent1"/>
        </a:buClr>
        <a:buFont typeface="Wingdings" pitchFamily="2" charset="2"/>
        <a:buChar char=""/>
        <a:defRPr sz="1600" kern="1200">
          <a:solidFill>
            <a:srgbClr val="262626"/>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jpeg"/><Relationship Id="rId3" Type="http://schemas.openxmlformats.org/officeDocument/2006/relationships/image" Target="../media/image24.jpeg"/><Relationship Id="rId21" Type="http://schemas.openxmlformats.org/officeDocument/2006/relationships/image" Target="../media/image42.jp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jpeg"/><Relationship Id="rId2" Type="http://schemas.openxmlformats.org/officeDocument/2006/relationships/notesSlide" Target="../notesSlides/notesSlide14.xml"/><Relationship Id="rId16" Type="http://schemas.openxmlformats.org/officeDocument/2006/relationships/image" Target="../media/image37.jpeg"/><Relationship Id="rId20"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jpeg"/><Relationship Id="rId5" Type="http://schemas.openxmlformats.org/officeDocument/2006/relationships/image" Target="../media/image26.jpeg"/><Relationship Id="rId15" Type="http://schemas.openxmlformats.org/officeDocument/2006/relationships/image" Target="../media/image36.png"/><Relationship Id="rId10" Type="http://schemas.openxmlformats.org/officeDocument/2006/relationships/image" Target="../media/image31.png"/><Relationship Id="rId19" Type="http://schemas.openxmlformats.org/officeDocument/2006/relationships/image" Target="../media/image40.jpeg"/><Relationship Id="rId4" Type="http://schemas.openxmlformats.org/officeDocument/2006/relationships/image" Target="../media/image25.png"/><Relationship Id="rId9" Type="http://schemas.openxmlformats.org/officeDocument/2006/relationships/image" Target="../media/image30.jpeg"/><Relationship Id="rId14" Type="http://schemas.openxmlformats.org/officeDocument/2006/relationships/image" Target="../media/image35.jpeg"/><Relationship Id="rId22" Type="http://schemas.openxmlformats.org/officeDocument/2006/relationships/image" Target="../media/image4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png"/><Relationship Id="rId7" Type="http://schemas.openxmlformats.org/officeDocument/2006/relationships/hyperlink" Target="http://www.ncar.ucar.edu/"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3.jpeg"/><Relationship Id="rId11" Type="http://schemas.openxmlformats.org/officeDocument/2006/relationships/image" Target="../media/image17.jpeg"/><Relationship Id="rId5" Type="http://schemas.openxmlformats.org/officeDocument/2006/relationships/image" Target="../media/image12.jpeg"/><Relationship Id="rId10" Type="http://schemas.openxmlformats.org/officeDocument/2006/relationships/image" Target="../media/image16.jpeg"/><Relationship Id="rId4" Type="http://schemas.openxmlformats.org/officeDocument/2006/relationships/image" Target="../media/image11.jpe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676400"/>
            <a:ext cx="7772400" cy="1470025"/>
          </a:xfrm>
          <a:extLst/>
        </p:spPr>
        <p:txBody>
          <a:bodyPr rtlCol="0">
            <a:normAutofit fontScale="90000"/>
          </a:bodyPr>
          <a:lstStyle/>
          <a:p>
            <a:pPr eaLnBrk="1" fontAlgn="auto" hangingPunct="1">
              <a:spcAft>
                <a:spcPts val="0"/>
              </a:spcAft>
              <a:defRPr/>
            </a:pPr>
            <a:r>
              <a:rPr lang="en-US" dirty="0" smtClean="0"/>
              <a:t>Roadmap to the NWS: </a:t>
            </a:r>
            <a:br>
              <a:rPr lang="en-US" dirty="0" smtClean="0"/>
            </a:br>
            <a:r>
              <a:rPr lang="en-US" sz="4900" dirty="0" smtClean="0"/>
              <a:t>How to become a Meteorologist</a:t>
            </a:r>
            <a:endParaRPr lang="en-US" sz="4900" dirty="0"/>
          </a:p>
        </p:txBody>
      </p:sp>
      <p:sp>
        <p:nvSpPr>
          <p:cNvPr id="2051" name="Rectangle 3"/>
          <p:cNvSpPr>
            <a:spLocks noGrp="1" noChangeArrowheads="1"/>
          </p:cNvSpPr>
          <p:nvPr>
            <p:ph type="subTitle" idx="1"/>
          </p:nvPr>
        </p:nvSpPr>
        <p:spPr>
          <a:xfrm>
            <a:off x="0" y="3886200"/>
            <a:ext cx="9144000" cy="1752600"/>
          </a:xfrm>
        </p:spPr>
        <p:txBody>
          <a:bodyPr rtlCol="0">
            <a:normAutofit fontScale="92500" lnSpcReduction="10000"/>
          </a:bodyPr>
          <a:lstStyle/>
          <a:p>
            <a:pPr eaLnBrk="1" fontAlgn="auto" hangingPunct="1">
              <a:lnSpc>
                <a:spcPct val="80000"/>
              </a:lnSpc>
              <a:spcAft>
                <a:spcPts val="0"/>
              </a:spcAft>
              <a:buFont typeface="Arial" pitchFamily="34" charset="0"/>
              <a:buNone/>
              <a:defRPr/>
            </a:pPr>
            <a:r>
              <a:rPr lang="en-US" b="1" dirty="0" smtClean="0"/>
              <a:t>Heather Sheffield and </a:t>
            </a:r>
            <a:r>
              <a:rPr lang="en-US" b="1" dirty="0" err="1" smtClean="0"/>
              <a:t>Isha</a:t>
            </a:r>
            <a:r>
              <a:rPr lang="en-US" b="1" dirty="0" smtClean="0"/>
              <a:t> </a:t>
            </a:r>
            <a:r>
              <a:rPr lang="en-US" b="1" dirty="0" err="1" smtClean="0"/>
              <a:t>Renta</a:t>
            </a:r>
            <a:endParaRPr lang="en-US" b="1" dirty="0"/>
          </a:p>
          <a:p>
            <a:pPr eaLnBrk="1" fontAlgn="auto" hangingPunct="1">
              <a:lnSpc>
                <a:spcPct val="80000"/>
              </a:lnSpc>
              <a:spcAft>
                <a:spcPts val="0"/>
              </a:spcAft>
              <a:buFont typeface="Arial" pitchFamily="34" charset="0"/>
              <a:buNone/>
              <a:defRPr/>
            </a:pPr>
            <a:r>
              <a:rPr lang="en-US" sz="2000" b="1" dirty="0"/>
              <a:t>NOAA’s National Weather Service</a:t>
            </a:r>
          </a:p>
          <a:p>
            <a:pPr eaLnBrk="1" fontAlgn="auto" hangingPunct="1">
              <a:lnSpc>
                <a:spcPct val="80000"/>
              </a:lnSpc>
              <a:spcAft>
                <a:spcPts val="0"/>
              </a:spcAft>
              <a:buFont typeface="Arial" pitchFamily="34" charset="0"/>
              <a:buNone/>
              <a:defRPr/>
            </a:pPr>
            <a:r>
              <a:rPr lang="en-US" sz="2000" b="1" dirty="0"/>
              <a:t>Baltimore/Washington DC</a:t>
            </a:r>
          </a:p>
          <a:p>
            <a:pPr eaLnBrk="1" fontAlgn="auto" hangingPunct="1">
              <a:lnSpc>
                <a:spcPct val="80000"/>
              </a:lnSpc>
              <a:spcAft>
                <a:spcPts val="0"/>
              </a:spcAft>
              <a:buFont typeface="Arial" pitchFamily="34" charset="0"/>
              <a:buNone/>
              <a:defRPr/>
            </a:pPr>
            <a:endParaRPr lang="en-US" sz="1400" b="1" dirty="0"/>
          </a:p>
          <a:p>
            <a:pPr eaLnBrk="1" fontAlgn="auto" hangingPunct="1">
              <a:lnSpc>
                <a:spcPct val="80000"/>
              </a:lnSpc>
              <a:spcAft>
                <a:spcPts val="0"/>
              </a:spcAft>
              <a:buFont typeface="Arial" pitchFamily="34" charset="0"/>
              <a:buNone/>
              <a:defRPr/>
            </a:pPr>
            <a:r>
              <a:rPr lang="en-US" b="1" dirty="0" smtClean="0"/>
              <a:t>heather.sheffield@noaa.gov </a:t>
            </a:r>
          </a:p>
          <a:p>
            <a:pPr eaLnBrk="1" fontAlgn="auto" hangingPunct="1">
              <a:lnSpc>
                <a:spcPct val="80000"/>
              </a:lnSpc>
              <a:spcAft>
                <a:spcPts val="0"/>
              </a:spcAft>
              <a:buFont typeface="Arial" pitchFamily="34" charset="0"/>
              <a:buNone/>
              <a:defRPr/>
            </a:pPr>
            <a:r>
              <a:rPr lang="en-US" b="1" dirty="0" smtClean="0"/>
              <a:t>isha.renta@noaa.gov</a:t>
            </a:r>
          </a:p>
          <a:p>
            <a:pPr eaLnBrk="1" fontAlgn="auto" hangingPunct="1">
              <a:lnSpc>
                <a:spcPct val="80000"/>
              </a:lnSpc>
              <a:spcAft>
                <a:spcPts val="0"/>
              </a:spcAft>
              <a:buFont typeface="Arial" pitchFamily="34" charset="0"/>
              <a:buNone/>
              <a:defRPr/>
            </a:pPr>
            <a:endParaRPr lang="en-US" sz="1400" b="1" dirty="0"/>
          </a:p>
          <a:p>
            <a:pPr eaLnBrk="1" fontAlgn="auto" hangingPunct="1">
              <a:lnSpc>
                <a:spcPct val="80000"/>
              </a:lnSpc>
              <a:spcAft>
                <a:spcPts val="0"/>
              </a:spcAft>
              <a:buFont typeface="Arial" pitchFamily="34" charset="0"/>
              <a:buNone/>
              <a:defRPr/>
            </a:pPr>
            <a:endParaRPr lang="en-US" sz="1400" b="1" dirty="0">
              <a:solidFill>
                <a:schemeClr val="accent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5181599" y="2133600"/>
            <a:ext cx="4038601" cy="3962400"/>
          </a:xfrm>
        </p:spPr>
        <p:txBody>
          <a:bodyPr rtlCol="0">
            <a:normAutofit fontScale="92500"/>
          </a:bodyPr>
          <a:lstStyle/>
          <a:p>
            <a:pPr marL="365760" indent="-365760" eaLnBrk="1" fontAlgn="auto" hangingPunct="1">
              <a:spcAft>
                <a:spcPts val="0"/>
              </a:spcAft>
              <a:defRPr/>
            </a:pPr>
            <a:r>
              <a:rPr lang="en-US" dirty="0" smtClean="0">
                <a:solidFill>
                  <a:schemeClr val="tx1">
                    <a:lumMod val="85000"/>
                    <a:lumOff val="15000"/>
                  </a:schemeClr>
                </a:solidFill>
              </a:rPr>
              <a:t>Weather Parameters for next 7 days include:</a:t>
            </a:r>
          </a:p>
          <a:p>
            <a:pPr marL="777240" lvl="1" indent="-365760" eaLnBrk="1" fontAlgn="auto" hangingPunct="1">
              <a:spcAft>
                <a:spcPts val="0"/>
              </a:spcAft>
              <a:defRPr/>
            </a:pPr>
            <a:r>
              <a:rPr lang="en-US" dirty="0" smtClean="0">
                <a:solidFill>
                  <a:schemeClr val="tx1">
                    <a:lumMod val="85000"/>
                    <a:lumOff val="15000"/>
                  </a:schemeClr>
                </a:solidFill>
              </a:rPr>
              <a:t>Hazardous Weather</a:t>
            </a:r>
          </a:p>
          <a:p>
            <a:pPr marL="777240" lvl="1" indent="-365760" eaLnBrk="1" fontAlgn="auto" hangingPunct="1">
              <a:spcAft>
                <a:spcPts val="0"/>
              </a:spcAft>
              <a:defRPr/>
            </a:pPr>
            <a:r>
              <a:rPr lang="en-US" dirty="0" smtClean="0">
                <a:solidFill>
                  <a:schemeClr val="tx1">
                    <a:lumMod val="85000"/>
                    <a:lumOff val="15000"/>
                  </a:schemeClr>
                </a:solidFill>
              </a:rPr>
              <a:t>Temperature</a:t>
            </a:r>
          </a:p>
          <a:p>
            <a:pPr marL="777240" lvl="1" indent="-365760" eaLnBrk="1" fontAlgn="auto" hangingPunct="1">
              <a:spcAft>
                <a:spcPts val="0"/>
              </a:spcAft>
              <a:defRPr/>
            </a:pPr>
            <a:r>
              <a:rPr lang="en-US" dirty="0" smtClean="0">
                <a:solidFill>
                  <a:schemeClr val="tx1">
                    <a:lumMod val="85000"/>
                    <a:lumOff val="15000"/>
                  </a:schemeClr>
                </a:solidFill>
              </a:rPr>
              <a:t>Wind and Wind Gusts </a:t>
            </a:r>
          </a:p>
          <a:p>
            <a:pPr marL="777240" lvl="1" indent="-365760" eaLnBrk="1" fontAlgn="auto" hangingPunct="1">
              <a:spcAft>
                <a:spcPts val="0"/>
              </a:spcAft>
              <a:defRPr/>
            </a:pPr>
            <a:r>
              <a:rPr lang="en-US" dirty="0" smtClean="0">
                <a:solidFill>
                  <a:schemeClr val="tx1">
                    <a:lumMod val="85000"/>
                    <a:lumOff val="15000"/>
                  </a:schemeClr>
                </a:solidFill>
              </a:rPr>
              <a:t>Sky Cover</a:t>
            </a:r>
          </a:p>
          <a:p>
            <a:pPr marL="777240" lvl="1" indent="-365760" eaLnBrk="1" fontAlgn="auto" hangingPunct="1">
              <a:spcAft>
                <a:spcPts val="0"/>
              </a:spcAft>
              <a:defRPr/>
            </a:pPr>
            <a:r>
              <a:rPr lang="en-US" dirty="0" smtClean="0">
                <a:solidFill>
                  <a:schemeClr val="tx1">
                    <a:lumMod val="85000"/>
                    <a:lumOff val="15000"/>
                  </a:schemeClr>
                </a:solidFill>
              </a:rPr>
              <a:t>Weather Type </a:t>
            </a:r>
          </a:p>
          <a:p>
            <a:pPr marL="777240" lvl="1" indent="-365760" eaLnBrk="1" fontAlgn="auto" hangingPunct="1">
              <a:spcAft>
                <a:spcPts val="0"/>
              </a:spcAft>
              <a:defRPr/>
            </a:pPr>
            <a:r>
              <a:rPr lang="en-US" dirty="0" smtClean="0">
                <a:solidFill>
                  <a:schemeClr val="tx1">
                    <a:lumMod val="85000"/>
                    <a:lumOff val="15000"/>
                  </a:schemeClr>
                </a:solidFill>
              </a:rPr>
              <a:t>Probability of Precipitation</a:t>
            </a:r>
          </a:p>
          <a:p>
            <a:pPr marL="777240" lvl="1" indent="-365760" eaLnBrk="1" fontAlgn="auto" hangingPunct="1">
              <a:spcAft>
                <a:spcPts val="0"/>
              </a:spcAft>
              <a:defRPr/>
            </a:pPr>
            <a:r>
              <a:rPr lang="en-US" dirty="0" smtClean="0">
                <a:solidFill>
                  <a:schemeClr val="tx1">
                    <a:lumMod val="85000"/>
                    <a:lumOff val="15000"/>
                  </a:schemeClr>
                </a:solidFill>
              </a:rPr>
              <a:t>Amount of Precipitation</a:t>
            </a:r>
          </a:p>
          <a:p>
            <a:pPr marL="777240" lvl="1" indent="-365760" eaLnBrk="1" fontAlgn="auto" hangingPunct="1">
              <a:spcAft>
                <a:spcPts val="0"/>
              </a:spcAft>
              <a:defRPr/>
            </a:pPr>
            <a:r>
              <a:rPr lang="en-US" dirty="0" smtClean="0">
                <a:solidFill>
                  <a:schemeClr val="tx1">
                    <a:lumMod val="85000"/>
                    <a:lumOff val="15000"/>
                  </a:schemeClr>
                </a:solidFill>
              </a:rPr>
              <a:t>Relative Humidity</a:t>
            </a:r>
          </a:p>
        </p:txBody>
      </p:sp>
      <p:sp>
        <p:nvSpPr>
          <p:cNvPr id="21507" name="Rectangle 2"/>
          <p:cNvSpPr>
            <a:spLocks noGrp="1" noChangeArrowheads="1"/>
          </p:cNvSpPr>
          <p:nvPr>
            <p:ph type="title"/>
          </p:nvPr>
        </p:nvSpPr>
        <p:spPr>
          <a:xfrm>
            <a:off x="688975" y="569913"/>
            <a:ext cx="8150225" cy="1054100"/>
          </a:xfrm>
        </p:spPr>
        <p:txBody>
          <a:bodyPr/>
          <a:lstStyle/>
          <a:p>
            <a:pPr eaLnBrk="1" hangingPunct="1"/>
            <a:r>
              <a:rPr lang="en-US" altLang="en-US" smtClean="0"/>
              <a:t>Operational Meteorology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6" y="1981200"/>
            <a:ext cx="5176283" cy="4824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8"/>
          <p:cNvSpPr>
            <a:spLocks noGrp="1" noChangeArrowheads="1"/>
          </p:cNvSpPr>
          <p:nvPr>
            <p:ph type="title"/>
          </p:nvPr>
        </p:nvSpPr>
        <p:spPr/>
        <p:txBody>
          <a:bodyPr/>
          <a:lstStyle/>
          <a:p>
            <a:pPr eaLnBrk="1" hangingPunct="1"/>
            <a:r>
              <a:rPr lang="en-US" altLang="en-US" sz="5000" smtClean="0"/>
              <a:t>NWS Hazards</a:t>
            </a:r>
          </a:p>
        </p:txBody>
      </p:sp>
      <p:sp>
        <p:nvSpPr>
          <p:cNvPr id="49155" name="Rectangle 3"/>
          <p:cNvSpPr>
            <a:spLocks noGrp="1" noChangeArrowheads="1"/>
          </p:cNvSpPr>
          <p:nvPr>
            <p:ph type="body" sz="half" idx="1"/>
          </p:nvPr>
        </p:nvSpPr>
        <p:spPr>
          <a:xfrm>
            <a:off x="228600" y="1447800"/>
            <a:ext cx="4419600" cy="5181600"/>
          </a:xfrm>
        </p:spPr>
        <p:txBody>
          <a:bodyPr rtlCol="0">
            <a:normAutofit fontScale="92500" lnSpcReduction="20000"/>
          </a:bodyPr>
          <a:lstStyle/>
          <a:p>
            <a:pPr marL="365760" indent="-365760" eaLnBrk="1" fontAlgn="auto" hangingPunct="1">
              <a:lnSpc>
                <a:spcPct val="90000"/>
              </a:lnSpc>
              <a:spcAft>
                <a:spcPts val="0"/>
              </a:spcAft>
              <a:buFont typeface="Arial" pitchFamily="34" charset="0"/>
              <a:buChar char="•"/>
              <a:defRPr/>
            </a:pPr>
            <a:r>
              <a:rPr lang="en-US" sz="2000" b="1" dirty="0" smtClean="0">
                <a:solidFill>
                  <a:schemeClr val="accent1"/>
                </a:solidFill>
              </a:rPr>
              <a:t>Severe Weather</a:t>
            </a:r>
            <a:endParaRPr lang="en-US" sz="2000" b="1" dirty="0">
              <a:solidFill>
                <a:schemeClr val="accent1"/>
              </a:solidFill>
            </a:endParaRPr>
          </a:p>
          <a:p>
            <a:pPr marL="777240" lvl="1" indent="-365760" eaLnBrk="1" fontAlgn="auto" hangingPunct="1">
              <a:lnSpc>
                <a:spcPct val="90000"/>
              </a:lnSpc>
              <a:spcAft>
                <a:spcPts val="0"/>
              </a:spcAft>
              <a:defRPr/>
            </a:pPr>
            <a:r>
              <a:rPr lang="en-US" sz="2000" dirty="0">
                <a:solidFill>
                  <a:schemeClr val="accent1"/>
                </a:solidFill>
              </a:rPr>
              <a:t>Tornado </a:t>
            </a:r>
            <a:endParaRPr lang="en-US" sz="2000" dirty="0" smtClean="0">
              <a:solidFill>
                <a:schemeClr val="accent1"/>
              </a:solidFill>
            </a:endParaRPr>
          </a:p>
          <a:p>
            <a:pPr marL="777240" lvl="1" indent="-365760" eaLnBrk="1" fontAlgn="auto" hangingPunct="1">
              <a:lnSpc>
                <a:spcPct val="90000"/>
              </a:lnSpc>
              <a:spcAft>
                <a:spcPts val="0"/>
              </a:spcAft>
              <a:defRPr/>
            </a:pPr>
            <a:r>
              <a:rPr lang="en-US" sz="2000" dirty="0" smtClean="0">
                <a:solidFill>
                  <a:schemeClr val="accent1"/>
                </a:solidFill>
              </a:rPr>
              <a:t>Damaging Winds and Hail</a:t>
            </a:r>
            <a:endParaRPr lang="en-US" sz="2000" dirty="0">
              <a:solidFill>
                <a:schemeClr val="accent1"/>
              </a:solidFill>
            </a:endParaRPr>
          </a:p>
          <a:p>
            <a:pPr marL="365760" indent="-365760" eaLnBrk="1" fontAlgn="auto" hangingPunct="1">
              <a:lnSpc>
                <a:spcPct val="90000"/>
              </a:lnSpc>
              <a:spcAft>
                <a:spcPts val="0"/>
              </a:spcAft>
              <a:buFont typeface="Arial" pitchFamily="34" charset="0"/>
              <a:buChar char="•"/>
              <a:defRPr/>
            </a:pPr>
            <a:r>
              <a:rPr lang="en-US" sz="2000" b="1" dirty="0">
                <a:solidFill>
                  <a:schemeClr val="accent1"/>
                </a:solidFill>
              </a:rPr>
              <a:t>Tropical Systems</a:t>
            </a:r>
          </a:p>
          <a:p>
            <a:pPr marL="777240" lvl="1" indent="-365760" eaLnBrk="1" fontAlgn="auto" hangingPunct="1">
              <a:lnSpc>
                <a:spcPct val="90000"/>
              </a:lnSpc>
              <a:spcAft>
                <a:spcPts val="0"/>
              </a:spcAft>
              <a:defRPr/>
            </a:pPr>
            <a:r>
              <a:rPr lang="en-US" sz="2000" dirty="0" smtClean="0">
                <a:solidFill>
                  <a:schemeClr val="accent1"/>
                </a:solidFill>
              </a:rPr>
              <a:t>Hurricanes </a:t>
            </a:r>
          </a:p>
          <a:p>
            <a:pPr marL="777240" lvl="1" indent="-365760" eaLnBrk="1" fontAlgn="auto" hangingPunct="1">
              <a:lnSpc>
                <a:spcPct val="90000"/>
              </a:lnSpc>
              <a:spcAft>
                <a:spcPts val="0"/>
              </a:spcAft>
              <a:defRPr/>
            </a:pPr>
            <a:r>
              <a:rPr lang="en-US" sz="2000" dirty="0" smtClean="0">
                <a:solidFill>
                  <a:schemeClr val="accent1"/>
                </a:solidFill>
              </a:rPr>
              <a:t>Tropical </a:t>
            </a:r>
            <a:r>
              <a:rPr lang="en-US" sz="2000" dirty="0">
                <a:solidFill>
                  <a:schemeClr val="accent1"/>
                </a:solidFill>
              </a:rPr>
              <a:t>Storms</a:t>
            </a:r>
          </a:p>
          <a:p>
            <a:pPr marL="365760" indent="-365760" eaLnBrk="1" fontAlgn="auto" hangingPunct="1">
              <a:lnSpc>
                <a:spcPct val="90000"/>
              </a:lnSpc>
              <a:spcAft>
                <a:spcPts val="0"/>
              </a:spcAft>
              <a:buFont typeface="Arial" pitchFamily="34" charset="0"/>
              <a:buChar char="•"/>
              <a:defRPr/>
            </a:pPr>
            <a:r>
              <a:rPr lang="en-US" sz="2000" b="1" dirty="0">
                <a:solidFill>
                  <a:schemeClr val="accent1"/>
                </a:solidFill>
              </a:rPr>
              <a:t>Non-Precipitation</a:t>
            </a:r>
          </a:p>
          <a:p>
            <a:pPr marL="777240" lvl="1" indent="-365760" eaLnBrk="1" fontAlgn="auto" hangingPunct="1">
              <a:lnSpc>
                <a:spcPct val="90000"/>
              </a:lnSpc>
              <a:spcAft>
                <a:spcPts val="0"/>
              </a:spcAft>
              <a:defRPr/>
            </a:pPr>
            <a:r>
              <a:rPr lang="en-US" sz="2000" dirty="0">
                <a:solidFill>
                  <a:schemeClr val="accent1"/>
                </a:solidFill>
              </a:rPr>
              <a:t>Heat Waves</a:t>
            </a:r>
          </a:p>
          <a:p>
            <a:pPr marL="777240" lvl="1" indent="-365760" eaLnBrk="1" fontAlgn="auto" hangingPunct="1">
              <a:lnSpc>
                <a:spcPct val="90000"/>
              </a:lnSpc>
              <a:spcAft>
                <a:spcPts val="0"/>
              </a:spcAft>
              <a:defRPr/>
            </a:pPr>
            <a:r>
              <a:rPr lang="en-US" sz="2000" dirty="0">
                <a:solidFill>
                  <a:schemeClr val="accent1"/>
                </a:solidFill>
              </a:rPr>
              <a:t>High Wind</a:t>
            </a:r>
          </a:p>
          <a:p>
            <a:pPr marL="777240" lvl="1" indent="-365760" eaLnBrk="1" fontAlgn="auto" hangingPunct="1">
              <a:lnSpc>
                <a:spcPct val="90000"/>
              </a:lnSpc>
              <a:spcAft>
                <a:spcPts val="0"/>
              </a:spcAft>
              <a:defRPr/>
            </a:pPr>
            <a:r>
              <a:rPr lang="en-US" sz="2000" dirty="0">
                <a:solidFill>
                  <a:schemeClr val="accent1"/>
                </a:solidFill>
              </a:rPr>
              <a:t>Wind Chill/Excessive </a:t>
            </a:r>
            <a:r>
              <a:rPr lang="en-US" sz="2000" dirty="0" smtClean="0">
                <a:solidFill>
                  <a:schemeClr val="accent1"/>
                </a:solidFill>
              </a:rPr>
              <a:t>Cold</a:t>
            </a:r>
          </a:p>
          <a:p>
            <a:pPr marL="777240" lvl="1" indent="-365760" eaLnBrk="1" fontAlgn="auto" hangingPunct="1">
              <a:lnSpc>
                <a:spcPct val="90000"/>
              </a:lnSpc>
              <a:spcAft>
                <a:spcPts val="0"/>
              </a:spcAft>
              <a:defRPr/>
            </a:pPr>
            <a:r>
              <a:rPr lang="en-US" sz="2000" dirty="0" smtClean="0">
                <a:solidFill>
                  <a:schemeClr val="accent1"/>
                </a:solidFill>
              </a:rPr>
              <a:t>Dense Fog</a:t>
            </a:r>
            <a:endParaRPr lang="en-US" sz="2000" dirty="0">
              <a:solidFill>
                <a:schemeClr val="accent1"/>
              </a:solidFill>
            </a:endParaRPr>
          </a:p>
          <a:p>
            <a:pPr marL="365760" indent="-365760" eaLnBrk="1" fontAlgn="auto" hangingPunct="1">
              <a:lnSpc>
                <a:spcPct val="90000"/>
              </a:lnSpc>
              <a:spcAft>
                <a:spcPts val="0"/>
              </a:spcAft>
              <a:buFont typeface="Arial" pitchFamily="34" charset="0"/>
              <a:buChar char="•"/>
              <a:defRPr/>
            </a:pPr>
            <a:r>
              <a:rPr lang="en-US" sz="2000" b="1" dirty="0">
                <a:solidFill>
                  <a:schemeClr val="accent1"/>
                </a:solidFill>
              </a:rPr>
              <a:t>Hydrological</a:t>
            </a:r>
          </a:p>
          <a:p>
            <a:pPr marL="777240" lvl="1" indent="-365760" eaLnBrk="1" fontAlgn="auto" hangingPunct="1">
              <a:lnSpc>
                <a:spcPct val="90000"/>
              </a:lnSpc>
              <a:spcAft>
                <a:spcPts val="0"/>
              </a:spcAft>
              <a:defRPr/>
            </a:pPr>
            <a:r>
              <a:rPr lang="en-US" sz="2000" dirty="0">
                <a:solidFill>
                  <a:schemeClr val="accent1"/>
                </a:solidFill>
              </a:rPr>
              <a:t>Flash Floods</a:t>
            </a:r>
          </a:p>
          <a:p>
            <a:pPr marL="777240" lvl="1" indent="-365760" eaLnBrk="1" fontAlgn="auto" hangingPunct="1">
              <a:lnSpc>
                <a:spcPct val="90000"/>
              </a:lnSpc>
              <a:spcAft>
                <a:spcPts val="0"/>
              </a:spcAft>
              <a:defRPr/>
            </a:pPr>
            <a:r>
              <a:rPr lang="en-US" sz="2000" dirty="0">
                <a:solidFill>
                  <a:schemeClr val="accent1"/>
                </a:solidFill>
              </a:rPr>
              <a:t>River Floods</a:t>
            </a:r>
          </a:p>
          <a:p>
            <a:pPr marL="777240" lvl="1" indent="-365760" eaLnBrk="1" fontAlgn="auto" hangingPunct="1">
              <a:lnSpc>
                <a:spcPct val="90000"/>
              </a:lnSpc>
              <a:spcAft>
                <a:spcPts val="0"/>
              </a:spcAft>
              <a:defRPr/>
            </a:pPr>
            <a:r>
              <a:rPr lang="en-US" sz="2000" dirty="0">
                <a:solidFill>
                  <a:schemeClr val="accent1"/>
                </a:solidFill>
              </a:rPr>
              <a:t>Small Stream &amp; Tributaries</a:t>
            </a:r>
          </a:p>
          <a:p>
            <a:pPr marL="365760" indent="-365760" eaLnBrk="1" fontAlgn="auto" hangingPunct="1">
              <a:lnSpc>
                <a:spcPct val="90000"/>
              </a:lnSpc>
              <a:spcAft>
                <a:spcPts val="0"/>
              </a:spcAft>
              <a:buFont typeface="Arial" pitchFamily="34" charset="0"/>
              <a:buChar char="•"/>
              <a:defRPr/>
            </a:pPr>
            <a:r>
              <a:rPr lang="en-US" sz="2000" b="1" dirty="0">
                <a:solidFill>
                  <a:schemeClr val="accent1"/>
                </a:solidFill>
              </a:rPr>
              <a:t>Winter Storms</a:t>
            </a:r>
          </a:p>
          <a:p>
            <a:pPr marL="365760" indent="-365760" eaLnBrk="1" fontAlgn="auto" hangingPunct="1">
              <a:lnSpc>
                <a:spcPct val="90000"/>
              </a:lnSpc>
              <a:spcAft>
                <a:spcPts val="0"/>
              </a:spcAft>
              <a:buFont typeface="Arial" pitchFamily="34" charset="0"/>
              <a:buChar char="•"/>
              <a:defRPr/>
            </a:pPr>
            <a:r>
              <a:rPr lang="en-US" sz="2000" b="1" dirty="0">
                <a:solidFill>
                  <a:schemeClr val="accent1"/>
                </a:solidFill>
              </a:rPr>
              <a:t>Coastal Flooding</a:t>
            </a:r>
          </a:p>
          <a:p>
            <a:pPr marL="365760" indent="-365760" eaLnBrk="1" fontAlgn="auto" hangingPunct="1">
              <a:lnSpc>
                <a:spcPct val="90000"/>
              </a:lnSpc>
              <a:spcAft>
                <a:spcPts val="0"/>
              </a:spcAft>
              <a:buFont typeface="Arial" pitchFamily="34" charset="0"/>
              <a:buChar char="•"/>
              <a:defRPr/>
            </a:pPr>
            <a:r>
              <a:rPr lang="en-US" sz="2000" b="1" dirty="0" smtClean="0">
                <a:solidFill>
                  <a:schemeClr val="accent1"/>
                </a:solidFill>
              </a:rPr>
              <a:t>Wildfires</a:t>
            </a:r>
          </a:p>
          <a:p>
            <a:pPr marL="365760" indent="-365760" eaLnBrk="1" fontAlgn="auto" hangingPunct="1">
              <a:lnSpc>
                <a:spcPct val="90000"/>
              </a:lnSpc>
              <a:spcAft>
                <a:spcPts val="0"/>
              </a:spcAft>
              <a:buFont typeface="Arial" pitchFamily="34" charset="0"/>
              <a:buChar char="•"/>
              <a:defRPr/>
            </a:pPr>
            <a:r>
              <a:rPr lang="en-US" sz="2000" b="1" dirty="0" smtClean="0">
                <a:solidFill>
                  <a:schemeClr val="accent1"/>
                </a:solidFill>
              </a:rPr>
              <a:t>Marine</a:t>
            </a:r>
            <a:endParaRPr lang="en-US" sz="2000" b="1" dirty="0">
              <a:solidFill>
                <a:schemeClr val="accent1"/>
              </a:solidFill>
            </a:endParaRPr>
          </a:p>
        </p:txBody>
      </p:sp>
      <p:pic>
        <p:nvPicPr>
          <p:cNvPr id="22532" name="Picture 4" descr="spruce_summit_web"/>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53000" y="1192213"/>
            <a:ext cx="3997325" cy="2693987"/>
          </a:xfrm>
          <a:noFill/>
          <a:ln w="12700">
            <a:solidFill>
              <a:schemeClr val="tx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3" name="Picture 6" descr="Annapolis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733800"/>
            <a:ext cx="4024313"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9"/>
          <p:cNvSpPr txBox="1">
            <a:spLocks noChangeArrowheads="1"/>
          </p:cNvSpPr>
          <p:nvPr/>
        </p:nvSpPr>
        <p:spPr bwMode="auto">
          <a:xfrm>
            <a:off x="5117306" y="1231900"/>
            <a:ext cx="36957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Font typeface="Wingdings" pitchFamily="2" charset="2"/>
              <a:buChar char=""/>
              <a:defRPr sz="2400">
                <a:solidFill>
                  <a:srgbClr val="262626"/>
                </a:solidFill>
                <a:latin typeface="Book Antiqua" pitchFamily="18" charset="0"/>
              </a:defRPr>
            </a:lvl1pPr>
            <a:lvl2pPr marL="742950" indent="-285750" eaLnBrk="0" hangingPunct="0">
              <a:spcBef>
                <a:spcPct val="20000"/>
              </a:spcBef>
              <a:buClr>
                <a:schemeClr val="accent1"/>
              </a:buClr>
              <a:buFont typeface="Wingdings" pitchFamily="2" charset="2"/>
              <a:buChar char=""/>
              <a:defRPr sz="2200">
                <a:solidFill>
                  <a:srgbClr val="262626"/>
                </a:solidFill>
                <a:latin typeface="Book Antiqua" pitchFamily="18" charset="0"/>
              </a:defRPr>
            </a:lvl2pPr>
            <a:lvl3pPr marL="1143000" indent="-228600" eaLnBrk="0" hangingPunct="0">
              <a:spcBef>
                <a:spcPct val="20000"/>
              </a:spcBef>
              <a:buClr>
                <a:schemeClr val="accent1"/>
              </a:buClr>
              <a:buFont typeface="Wingdings" pitchFamily="2" charset="2"/>
              <a:buChar char=""/>
              <a:defRPr sz="2000">
                <a:solidFill>
                  <a:srgbClr val="262626"/>
                </a:solidFill>
                <a:latin typeface="Book Antiqua" pitchFamily="18" charset="0"/>
              </a:defRPr>
            </a:lvl3pPr>
            <a:lvl4pPr marL="1600200" indent="-228600" eaLnBrk="0" hangingPunct="0">
              <a:spcBef>
                <a:spcPct val="20000"/>
              </a:spcBef>
              <a:buClr>
                <a:schemeClr val="accent1"/>
              </a:buClr>
              <a:buFont typeface="Wingdings" pitchFamily="2" charset="2"/>
              <a:buChar char=""/>
              <a:defRPr>
                <a:solidFill>
                  <a:srgbClr val="262626"/>
                </a:solidFill>
                <a:latin typeface="Book Antiqua" pitchFamily="18" charset="0"/>
              </a:defRPr>
            </a:lvl4pPr>
            <a:lvl5pPr marL="2057400" indent="-228600" eaLnBrk="0" hangingPunct="0">
              <a:spcBef>
                <a:spcPct val="20000"/>
              </a:spcBef>
              <a:buClr>
                <a:schemeClr val="accent1"/>
              </a:buClr>
              <a:buFont typeface="Wingdings" pitchFamily="2" charset="2"/>
              <a:buChar char=""/>
              <a:defRPr sz="1600">
                <a:solidFill>
                  <a:srgbClr val="262626"/>
                </a:solidFill>
                <a:latin typeface="Book Antiqua" pitchFamily="18" charset="0"/>
              </a:defRPr>
            </a:lvl5pPr>
            <a:lvl6pPr marL="2514600" indent="-228600"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6pPr>
            <a:lvl7pPr marL="2971800" indent="-228600"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7pPr>
            <a:lvl8pPr marL="3429000" indent="-228600"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8pPr>
            <a:lvl9pPr marL="3886200" indent="-228600"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9pPr>
          </a:lstStyle>
          <a:p>
            <a:pPr algn="ctr" eaLnBrk="1" hangingPunct="1">
              <a:spcBef>
                <a:spcPct val="0"/>
              </a:spcBef>
              <a:buClrTx/>
              <a:buFontTx/>
              <a:buNone/>
            </a:pPr>
            <a:r>
              <a:rPr lang="en-US" altLang="en-US" sz="1600" b="1" dirty="0">
                <a:solidFill>
                  <a:schemeClr val="bg1"/>
                </a:solidFill>
                <a:latin typeface="Verdana" pitchFamily="34" charset="0"/>
              </a:rPr>
              <a:t>Spruce Knob,</a:t>
            </a:r>
          </a:p>
          <a:p>
            <a:pPr algn="ctr" eaLnBrk="1" hangingPunct="1">
              <a:spcBef>
                <a:spcPct val="0"/>
              </a:spcBef>
              <a:buClrTx/>
              <a:buFontTx/>
              <a:buNone/>
            </a:pPr>
            <a:r>
              <a:rPr lang="en-US" altLang="en-US" sz="1600" b="1" dirty="0">
                <a:solidFill>
                  <a:schemeClr val="bg1"/>
                </a:solidFill>
                <a:latin typeface="Verdana" pitchFamily="34" charset="0"/>
              </a:rPr>
              <a:t> Pendleton County, WV</a:t>
            </a:r>
          </a:p>
          <a:p>
            <a:pPr algn="ctr" eaLnBrk="1" hangingPunct="1">
              <a:spcBef>
                <a:spcPct val="0"/>
              </a:spcBef>
              <a:buClrTx/>
              <a:buFontTx/>
              <a:buNone/>
            </a:pPr>
            <a:r>
              <a:rPr lang="en-US" altLang="en-US" sz="1600" b="1" dirty="0">
                <a:solidFill>
                  <a:schemeClr val="bg1"/>
                </a:solidFill>
                <a:latin typeface="Verdana" pitchFamily="34" charset="0"/>
              </a:rPr>
              <a:t>Elevation 4,861 feet</a:t>
            </a:r>
          </a:p>
        </p:txBody>
      </p:sp>
      <p:sp>
        <p:nvSpPr>
          <p:cNvPr id="7" name="Text Box 9"/>
          <p:cNvSpPr txBox="1">
            <a:spLocks noChangeArrowheads="1"/>
          </p:cNvSpPr>
          <p:nvPr/>
        </p:nvSpPr>
        <p:spPr bwMode="auto">
          <a:xfrm>
            <a:off x="5117306" y="3721394"/>
            <a:ext cx="36957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Font typeface="Wingdings" pitchFamily="2" charset="2"/>
              <a:buChar char=""/>
              <a:defRPr sz="2400">
                <a:solidFill>
                  <a:srgbClr val="262626"/>
                </a:solidFill>
                <a:latin typeface="Book Antiqua" pitchFamily="18" charset="0"/>
              </a:defRPr>
            </a:lvl1pPr>
            <a:lvl2pPr marL="742950" indent="-285750" eaLnBrk="0" hangingPunct="0">
              <a:spcBef>
                <a:spcPct val="20000"/>
              </a:spcBef>
              <a:buClr>
                <a:schemeClr val="accent1"/>
              </a:buClr>
              <a:buFont typeface="Wingdings" pitchFamily="2" charset="2"/>
              <a:buChar char=""/>
              <a:defRPr sz="2200">
                <a:solidFill>
                  <a:srgbClr val="262626"/>
                </a:solidFill>
                <a:latin typeface="Book Antiqua" pitchFamily="18" charset="0"/>
              </a:defRPr>
            </a:lvl2pPr>
            <a:lvl3pPr marL="1143000" indent="-228600" eaLnBrk="0" hangingPunct="0">
              <a:spcBef>
                <a:spcPct val="20000"/>
              </a:spcBef>
              <a:buClr>
                <a:schemeClr val="accent1"/>
              </a:buClr>
              <a:buFont typeface="Wingdings" pitchFamily="2" charset="2"/>
              <a:buChar char=""/>
              <a:defRPr sz="2000">
                <a:solidFill>
                  <a:srgbClr val="262626"/>
                </a:solidFill>
                <a:latin typeface="Book Antiqua" pitchFamily="18" charset="0"/>
              </a:defRPr>
            </a:lvl3pPr>
            <a:lvl4pPr marL="1600200" indent="-228600" eaLnBrk="0" hangingPunct="0">
              <a:spcBef>
                <a:spcPct val="20000"/>
              </a:spcBef>
              <a:buClr>
                <a:schemeClr val="accent1"/>
              </a:buClr>
              <a:buFont typeface="Wingdings" pitchFamily="2" charset="2"/>
              <a:buChar char=""/>
              <a:defRPr>
                <a:solidFill>
                  <a:srgbClr val="262626"/>
                </a:solidFill>
                <a:latin typeface="Book Antiqua" pitchFamily="18" charset="0"/>
              </a:defRPr>
            </a:lvl4pPr>
            <a:lvl5pPr marL="2057400" indent="-228600" eaLnBrk="0" hangingPunct="0">
              <a:spcBef>
                <a:spcPct val="20000"/>
              </a:spcBef>
              <a:buClr>
                <a:schemeClr val="accent1"/>
              </a:buClr>
              <a:buFont typeface="Wingdings" pitchFamily="2" charset="2"/>
              <a:buChar char=""/>
              <a:defRPr sz="1600">
                <a:solidFill>
                  <a:srgbClr val="262626"/>
                </a:solidFill>
                <a:latin typeface="Book Antiqua" pitchFamily="18" charset="0"/>
              </a:defRPr>
            </a:lvl5pPr>
            <a:lvl6pPr marL="2514600" indent="-228600"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6pPr>
            <a:lvl7pPr marL="2971800" indent="-228600"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7pPr>
            <a:lvl8pPr marL="3429000" indent="-228600"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8pPr>
            <a:lvl9pPr marL="3886200" indent="-228600"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9pPr>
          </a:lstStyle>
          <a:p>
            <a:pPr algn="ctr" eaLnBrk="1" hangingPunct="1">
              <a:spcBef>
                <a:spcPct val="0"/>
              </a:spcBef>
              <a:buClrTx/>
              <a:buFontTx/>
              <a:buNone/>
            </a:pPr>
            <a:r>
              <a:rPr lang="en-US" altLang="en-US" sz="1600" b="1" dirty="0" smtClean="0">
                <a:solidFill>
                  <a:schemeClr val="tx1">
                    <a:lumMod val="95000"/>
                    <a:lumOff val="5000"/>
                  </a:schemeClr>
                </a:solidFill>
                <a:latin typeface="Verdana" pitchFamily="34" charset="0"/>
              </a:rPr>
              <a:t>Annapolis, </a:t>
            </a:r>
          </a:p>
          <a:p>
            <a:pPr algn="ctr" eaLnBrk="1" hangingPunct="1">
              <a:spcBef>
                <a:spcPct val="0"/>
              </a:spcBef>
              <a:buClrTx/>
              <a:buFontTx/>
              <a:buNone/>
            </a:pPr>
            <a:r>
              <a:rPr lang="en-US" altLang="en-US" sz="1600" b="1" dirty="0" smtClean="0">
                <a:solidFill>
                  <a:schemeClr val="tx1">
                    <a:lumMod val="95000"/>
                    <a:lumOff val="5000"/>
                  </a:schemeClr>
                </a:solidFill>
                <a:latin typeface="Verdana" pitchFamily="34" charset="0"/>
              </a:rPr>
              <a:t>Anne Arundel, MD</a:t>
            </a:r>
          </a:p>
          <a:p>
            <a:pPr algn="ctr" eaLnBrk="1" hangingPunct="1">
              <a:spcBef>
                <a:spcPct val="0"/>
              </a:spcBef>
              <a:buClrTx/>
              <a:buFontTx/>
              <a:buNone/>
            </a:pPr>
            <a:r>
              <a:rPr lang="en-US" altLang="en-US" sz="1600" b="1" dirty="0" smtClean="0">
                <a:solidFill>
                  <a:schemeClr val="tx1">
                    <a:lumMod val="95000"/>
                    <a:lumOff val="5000"/>
                  </a:schemeClr>
                </a:solidFill>
                <a:latin typeface="Verdana" pitchFamily="34" charset="0"/>
              </a:rPr>
              <a:t>Elevation 39 feet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80" y="2038197"/>
            <a:ext cx="8079120" cy="4420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4"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pitchFamily="2" charset="2"/>
              <a:buChar char=""/>
              <a:defRPr sz="2400">
                <a:solidFill>
                  <a:srgbClr val="262626"/>
                </a:solidFill>
                <a:latin typeface="Book Antiqua" pitchFamily="18" charset="0"/>
              </a:defRPr>
            </a:lvl1pPr>
            <a:lvl2pPr marL="742950" indent="-285750" eaLnBrk="0" hangingPunct="0">
              <a:spcBef>
                <a:spcPct val="20000"/>
              </a:spcBef>
              <a:buClr>
                <a:schemeClr val="accent1"/>
              </a:buClr>
              <a:buFont typeface="Wingdings" pitchFamily="2" charset="2"/>
              <a:buChar char=""/>
              <a:defRPr sz="2200">
                <a:solidFill>
                  <a:srgbClr val="262626"/>
                </a:solidFill>
                <a:latin typeface="Book Antiqua" pitchFamily="18" charset="0"/>
              </a:defRPr>
            </a:lvl2pPr>
            <a:lvl3pPr marL="1143000" indent="-228600" eaLnBrk="0" hangingPunct="0">
              <a:spcBef>
                <a:spcPct val="20000"/>
              </a:spcBef>
              <a:buClr>
                <a:schemeClr val="accent1"/>
              </a:buClr>
              <a:buFont typeface="Wingdings" pitchFamily="2" charset="2"/>
              <a:buChar char=""/>
              <a:defRPr sz="2000">
                <a:solidFill>
                  <a:srgbClr val="262626"/>
                </a:solidFill>
                <a:latin typeface="Book Antiqua" pitchFamily="18" charset="0"/>
              </a:defRPr>
            </a:lvl3pPr>
            <a:lvl4pPr marL="1600200" indent="-228600" eaLnBrk="0" hangingPunct="0">
              <a:spcBef>
                <a:spcPct val="20000"/>
              </a:spcBef>
              <a:buClr>
                <a:schemeClr val="accent1"/>
              </a:buClr>
              <a:buFont typeface="Wingdings" pitchFamily="2" charset="2"/>
              <a:buChar char=""/>
              <a:defRPr>
                <a:solidFill>
                  <a:srgbClr val="262626"/>
                </a:solidFill>
                <a:latin typeface="Book Antiqua" pitchFamily="18" charset="0"/>
              </a:defRPr>
            </a:lvl4pPr>
            <a:lvl5pPr marL="2057400" indent="-228600" eaLnBrk="0" hangingPunct="0">
              <a:spcBef>
                <a:spcPct val="20000"/>
              </a:spcBef>
              <a:buClr>
                <a:schemeClr val="accent1"/>
              </a:buClr>
              <a:buFont typeface="Wingdings" pitchFamily="2" charset="2"/>
              <a:buChar char=""/>
              <a:defRPr sz="1600">
                <a:solidFill>
                  <a:srgbClr val="262626"/>
                </a:solidFill>
                <a:latin typeface="Book Antiqua" pitchFamily="18" charset="0"/>
              </a:defRPr>
            </a:lvl5pPr>
            <a:lvl6pPr marL="2514600" indent="-228600"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6pPr>
            <a:lvl7pPr marL="2971800" indent="-228600"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7pPr>
            <a:lvl8pPr marL="3429000" indent="-228600"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8pPr>
            <a:lvl9pPr marL="3886200" indent="-228600"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9pPr>
          </a:lstStyle>
          <a:p>
            <a:pPr eaLnBrk="1" hangingPunct="1">
              <a:spcBef>
                <a:spcPct val="0"/>
              </a:spcBef>
              <a:buClrTx/>
              <a:buFontTx/>
              <a:buNone/>
            </a:pPr>
            <a:r>
              <a:rPr lang="en-US" altLang="en-US" sz="1200" smtClean="0">
                <a:solidFill>
                  <a:schemeClr val="tx2"/>
                </a:solidFill>
                <a:latin typeface="Arial" charset="0"/>
              </a:rPr>
              <a:t>Heather.Sheffield@noaa.gov</a:t>
            </a:r>
          </a:p>
        </p:txBody>
      </p:sp>
      <p:sp>
        <p:nvSpPr>
          <p:cNvPr id="23555" name="Rectangle 2"/>
          <p:cNvSpPr>
            <a:spLocks noGrp="1" noChangeArrowheads="1"/>
          </p:cNvSpPr>
          <p:nvPr>
            <p:ph type="title"/>
          </p:nvPr>
        </p:nvSpPr>
        <p:spPr/>
        <p:txBody>
          <a:bodyPr/>
          <a:lstStyle/>
          <a:p>
            <a:pPr eaLnBrk="1" hangingPunct="1"/>
            <a:r>
              <a:rPr lang="en-US" altLang="en-US" smtClean="0"/>
              <a:t>Colleges &amp; Universities</a:t>
            </a:r>
          </a:p>
        </p:txBody>
      </p:sp>
      <p:grpSp>
        <p:nvGrpSpPr>
          <p:cNvPr id="16388" name="Group 4"/>
          <p:cNvGrpSpPr>
            <a:grpSpLocks/>
          </p:cNvGrpSpPr>
          <p:nvPr/>
        </p:nvGrpSpPr>
        <p:grpSpPr bwMode="auto">
          <a:xfrm>
            <a:off x="685800" y="5257802"/>
            <a:ext cx="6400800" cy="838202"/>
            <a:chOff x="685800" y="5316309"/>
            <a:chExt cx="6400800" cy="838255"/>
          </a:xfrm>
        </p:grpSpPr>
        <p:sp>
          <p:nvSpPr>
            <p:cNvPr id="3" name="Rectangle 2"/>
            <p:cNvSpPr/>
            <p:nvPr/>
          </p:nvSpPr>
          <p:spPr>
            <a:xfrm>
              <a:off x="685800" y="5316310"/>
              <a:ext cx="4267200" cy="838254"/>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4" name="Down Arrow 3"/>
            <p:cNvSpPr/>
            <p:nvPr/>
          </p:nvSpPr>
          <p:spPr>
            <a:xfrm rot="5400000">
              <a:off x="5676874" y="4744836"/>
              <a:ext cx="838254" cy="198119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3558" name="Text Box 8"/>
          <p:cNvSpPr txBox="1">
            <a:spLocks noChangeArrowheads="1"/>
          </p:cNvSpPr>
          <p:nvPr/>
        </p:nvSpPr>
        <p:spPr bwMode="auto">
          <a:xfrm>
            <a:off x="336550" y="6421917"/>
            <a:ext cx="8458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accent1"/>
              </a:buClr>
              <a:buFont typeface="Wingdings" pitchFamily="2" charset="2"/>
              <a:buChar char=""/>
              <a:defRPr sz="2400">
                <a:solidFill>
                  <a:srgbClr val="262626"/>
                </a:solidFill>
                <a:latin typeface="Book Antiqua" pitchFamily="18" charset="0"/>
              </a:defRPr>
            </a:lvl1pPr>
            <a:lvl2pPr marL="742950" indent="-285750" eaLnBrk="0" hangingPunct="0">
              <a:spcBef>
                <a:spcPct val="20000"/>
              </a:spcBef>
              <a:buClr>
                <a:schemeClr val="accent1"/>
              </a:buClr>
              <a:buFont typeface="Wingdings" pitchFamily="2" charset="2"/>
              <a:buChar char=""/>
              <a:defRPr sz="2200">
                <a:solidFill>
                  <a:srgbClr val="262626"/>
                </a:solidFill>
                <a:latin typeface="Book Antiqua" pitchFamily="18" charset="0"/>
              </a:defRPr>
            </a:lvl2pPr>
            <a:lvl3pPr marL="1143000" indent="-228600" eaLnBrk="0" hangingPunct="0">
              <a:spcBef>
                <a:spcPct val="20000"/>
              </a:spcBef>
              <a:buClr>
                <a:schemeClr val="accent1"/>
              </a:buClr>
              <a:buFont typeface="Wingdings" pitchFamily="2" charset="2"/>
              <a:buChar char=""/>
              <a:defRPr sz="2000">
                <a:solidFill>
                  <a:srgbClr val="262626"/>
                </a:solidFill>
                <a:latin typeface="Book Antiqua" pitchFamily="18" charset="0"/>
              </a:defRPr>
            </a:lvl3pPr>
            <a:lvl4pPr marL="1600200" indent="-228600" eaLnBrk="0" hangingPunct="0">
              <a:spcBef>
                <a:spcPct val="20000"/>
              </a:spcBef>
              <a:buClr>
                <a:schemeClr val="accent1"/>
              </a:buClr>
              <a:buFont typeface="Wingdings" pitchFamily="2" charset="2"/>
              <a:buChar char=""/>
              <a:defRPr>
                <a:solidFill>
                  <a:srgbClr val="262626"/>
                </a:solidFill>
                <a:latin typeface="Book Antiqua" pitchFamily="18" charset="0"/>
              </a:defRPr>
            </a:lvl4pPr>
            <a:lvl5pPr marL="2057400" indent="-228600" eaLnBrk="0" hangingPunct="0">
              <a:spcBef>
                <a:spcPct val="20000"/>
              </a:spcBef>
              <a:buClr>
                <a:schemeClr val="accent1"/>
              </a:buClr>
              <a:buFont typeface="Wingdings" pitchFamily="2" charset="2"/>
              <a:buChar char=""/>
              <a:defRPr sz="1600">
                <a:solidFill>
                  <a:srgbClr val="262626"/>
                </a:solidFill>
                <a:latin typeface="Book Antiqua" pitchFamily="18" charset="0"/>
              </a:defRPr>
            </a:lvl5pPr>
            <a:lvl6pPr marL="2514600" indent="-228600"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6pPr>
            <a:lvl7pPr marL="2971800" indent="-228600"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7pPr>
            <a:lvl8pPr marL="3429000" indent="-228600"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8pPr>
            <a:lvl9pPr marL="3886200" indent="-228600"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9pPr>
          </a:lstStyle>
          <a:p>
            <a:pPr eaLnBrk="1" hangingPunct="1">
              <a:spcBef>
                <a:spcPct val="0"/>
              </a:spcBef>
              <a:buClrTx/>
              <a:buFontTx/>
              <a:buNone/>
            </a:pPr>
            <a:r>
              <a:rPr lang="en-US" altLang="en-US" dirty="0" smtClean="0">
                <a:solidFill>
                  <a:schemeClr val="tx2"/>
                </a:solidFill>
                <a:latin typeface="Arial" charset="0"/>
              </a:rPr>
              <a:t>http</a:t>
            </a:r>
            <a:r>
              <a:rPr lang="en-US" altLang="en-US" dirty="0">
                <a:solidFill>
                  <a:schemeClr val="tx2"/>
                </a:solidFill>
                <a:latin typeface="Arial" charset="0"/>
              </a:rPr>
              <a:t>://www.ametsoc.org/AMSUCAR_CURRICULA/index.cfm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1000"/>
                                        <p:tgtEl>
                                          <p:spTgt spid="16388"/>
                                        </p:tgtEl>
                                      </p:cBhvr>
                                    </p:animEffect>
                                    <p:anim calcmode="lin" valueType="num">
                                      <p:cBhvr>
                                        <p:cTn id="8" dur="1000" fill="hold"/>
                                        <p:tgtEl>
                                          <p:spTgt spid="16388"/>
                                        </p:tgtEl>
                                        <p:attrNameLst>
                                          <p:attrName>ppt_x</p:attrName>
                                        </p:attrNameLst>
                                      </p:cBhvr>
                                      <p:tavLst>
                                        <p:tav tm="0">
                                          <p:val>
                                            <p:strVal val="#ppt_x"/>
                                          </p:val>
                                        </p:tav>
                                        <p:tav tm="100000">
                                          <p:val>
                                            <p:strVal val="#ppt_x"/>
                                          </p:val>
                                        </p:tav>
                                      </p:tavLst>
                                    </p:anim>
                                    <p:anim calcmode="lin" valueType="num">
                                      <p:cBhvr>
                                        <p:cTn id="9" dur="1000" fill="hold"/>
                                        <p:tgtEl>
                                          <p:spTgt spid="163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Colleges &amp; Universities</a:t>
            </a:r>
          </a:p>
        </p:txBody>
      </p:sp>
      <p:pic>
        <p:nvPicPr>
          <p:cNvPr id="24579" name="Picture 2"/>
          <p:cNvPicPr>
            <a:picLocks noChangeAspect="1"/>
          </p:cNvPicPr>
          <p:nvPr/>
        </p:nvPicPr>
        <p:blipFill>
          <a:blip r:embed="rId3">
            <a:extLst>
              <a:ext uri="{28A0092B-C50C-407E-A947-70E740481C1C}">
                <a14:useLocalDpi xmlns:a14="http://schemas.microsoft.com/office/drawing/2010/main" val="0"/>
              </a:ext>
            </a:extLst>
          </a:blip>
          <a:srcRect b="20421"/>
          <a:stretch>
            <a:fillRect/>
          </a:stretch>
        </p:blipFill>
        <p:spPr bwMode="auto">
          <a:xfrm>
            <a:off x="193675" y="1647825"/>
            <a:ext cx="8874125" cy="501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2" name="Group 6"/>
          <p:cNvGrpSpPr>
            <a:grpSpLocks/>
          </p:cNvGrpSpPr>
          <p:nvPr/>
        </p:nvGrpSpPr>
        <p:grpSpPr bwMode="auto">
          <a:xfrm>
            <a:off x="304800" y="4724400"/>
            <a:ext cx="7772400" cy="1143000"/>
            <a:chOff x="304800" y="4724400"/>
            <a:chExt cx="7772400" cy="1143000"/>
          </a:xfrm>
        </p:grpSpPr>
        <p:sp>
          <p:nvSpPr>
            <p:cNvPr id="5" name="Rectangle 4"/>
            <p:cNvSpPr/>
            <p:nvPr/>
          </p:nvSpPr>
          <p:spPr>
            <a:xfrm>
              <a:off x="304800" y="4800600"/>
              <a:ext cx="50292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Down Arrow 5"/>
            <p:cNvSpPr/>
            <p:nvPr/>
          </p:nvSpPr>
          <p:spPr>
            <a:xfrm rot="5400000">
              <a:off x="6210300" y="4000500"/>
              <a:ext cx="1143000" cy="2590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4581" name="Text Box 8"/>
          <p:cNvSpPr txBox="1">
            <a:spLocks noChangeArrowheads="1"/>
          </p:cNvSpPr>
          <p:nvPr/>
        </p:nvSpPr>
        <p:spPr bwMode="auto">
          <a:xfrm>
            <a:off x="1860550" y="6472238"/>
            <a:ext cx="5410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Font typeface="Wingdings" pitchFamily="2" charset="2"/>
              <a:buChar char=""/>
              <a:defRPr sz="2400">
                <a:solidFill>
                  <a:srgbClr val="262626"/>
                </a:solidFill>
                <a:latin typeface="Book Antiqua" pitchFamily="18" charset="0"/>
              </a:defRPr>
            </a:lvl1pPr>
            <a:lvl2pPr marL="742950" indent="-285750" eaLnBrk="0" hangingPunct="0">
              <a:spcBef>
                <a:spcPct val="20000"/>
              </a:spcBef>
              <a:buClr>
                <a:schemeClr val="accent1"/>
              </a:buClr>
              <a:buFont typeface="Wingdings" pitchFamily="2" charset="2"/>
              <a:buChar char=""/>
              <a:defRPr sz="2200">
                <a:solidFill>
                  <a:srgbClr val="262626"/>
                </a:solidFill>
                <a:latin typeface="Book Antiqua" pitchFamily="18" charset="0"/>
              </a:defRPr>
            </a:lvl2pPr>
            <a:lvl3pPr marL="1143000" indent="-228600" eaLnBrk="0" hangingPunct="0">
              <a:spcBef>
                <a:spcPct val="20000"/>
              </a:spcBef>
              <a:buClr>
                <a:schemeClr val="accent1"/>
              </a:buClr>
              <a:buFont typeface="Wingdings" pitchFamily="2" charset="2"/>
              <a:buChar char=""/>
              <a:defRPr sz="2000">
                <a:solidFill>
                  <a:srgbClr val="262626"/>
                </a:solidFill>
                <a:latin typeface="Book Antiqua" pitchFamily="18" charset="0"/>
              </a:defRPr>
            </a:lvl3pPr>
            <a:lvl4pPr marL="1600200" indent="-228600" eaLnBrk="0" hangingPunct="0">
              <a:spcBef>
                <a:spcPct val="20000"/>
              </a:spcBef>
              <a:buClr>
                <a:schemeClr val="accent1"/>
              </a:buClr>
              <a:buFont typeface="Wingdings" pitchFamily="2" charset="2"/>
              <a:buChar char=""/>
              <a:defRPr>
                <a:solidFill>
                  <a:srgbClr val="262626"/>
                </a:solidFill>
                <a:latin typeface="Book Antiqua" pitchFamily="18" charset="0"/>
              </a:defRPr>
            </a:lvl4pPr>
            <a:lvl5pPr marL="2057400" indent="-228600" eaLnBrk="0" hangingPunct="0">
              <a:spcBef>
                <a:spcPct val="20000"/>
              </a:spcBef>
              <a:buClr>
                <a:schemeClr val="accent1"/>
              </a:buClr>
              <a:buFont typeface="Wingdings" pitchFamily="2" charset="2"/>
              <a:buChar char=""/>
              <a:defRPr sz="1600">
                <a:solidFill>
                  <a:srgbClr val="262626"/>
                </a:solidFill>
                <a:latin typeface="Book Antiqua" pitchFamily="18" charset="0"/>
              </a:defRPr>
            </a:lvl5pPr>
            <a:lvl6pPr marL="2514600" indent="-228600"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6pPr>
            <a:lvl7pPr marL="2971800" indent="-228600"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7pPr>
            <a:lvl8pPr marL="3429000" indent="-228600"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8pPr>
            <a:lvl9pPr marL="3886200" indent="-228600"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9pPr>
          </a:lstStyle>
          <a:p>
            <a:pPr eaLnBrk="1" hangingPunct="1">
              <a:spcBef>
                <a:spcPct val="0"/>
              </a:spcBef>
              <a:buClrTx/>
              <a:buFontTx/>
              <a:buNone/>
            </a:pPr>
            <a:r>
              <a:rPr lang="en-US" altLang="en-US">
                <a:solidFill>
                  <a:schemeClr val="tx2"/>
                </a:solidFill>
                <a:latin typeface="Arial" charset="0"/>
              </a:rPr>
              <a:t>http://www.ametsoc.org/atmoscareers/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1000"/>
                                        <p:tgtEl>
                                          <p:spTgt spid="17412"/>
                                        </p:tgtEl>
                                      </p:cBhvr>
                                    </p:animEffect>
                                    <p:anim calcmode="lin" valueType="num">
                                      <p:cBhvr>
                                        <p:cTn id="8" dur="1000" fill="hold"/>
                                        <p:tgtEl>
                                          <p:spTgt spid="17412"/>
                                        </p:tgtEl>
                                        <p:attrNameLst>
                                          <p:attrName>ppt_x</p:attrName>
                                        </p:attrNameLst>
                                      </p:cBhvr>
                                      <p:tavLst>
                                        <p:tav tm="0">
                                          <p:val>
                                            <p:strVal val="#ppt_x"/>
                                          </p:val>
                                        </p:tav>
                                        <p:tav tm="100000">
                                          <p:val>
                                            <p:strVal val="#ppt_x"/>
                                          </p:val>
                                        </p:tav>
                                      </p:tavLst>
                                    </p:anim>
                                    <p:anim calcmode="lin" valueType="num">
                                      <p:cBhvr>
                                        <p:cTn id="9" dur="1000" fill="hold"/>
                                        <p:tgtEl>
                                          <p:spTgt spid="174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Colleges &amp; Universities</a:t>
            </a:r>
          </a:p>
        </p:txBody>
      </p:sp>
      <p:pic>
        <p:nvPicPr>
          <p:cNvPr id="2560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426" y="1941013"/>
            <a:ext cx="1720850" cy="119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2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06" y="1610629"/>
            <a:ext cx="1347788" cy="137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4375150"/>
            <a:ext cx="2170112"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2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8369" y="6060282"/>
            <a:ext cx="1719263"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2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74800" y="5459412"/>
            <a:ext cx="3505012"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2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51979" y="3112912"/>
            <a:ext cx="1143591" cy="138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2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787133" y="2224198"/>
            <a:ext cx="1743075"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2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447800" y="3324225"/>
            <a:ext cx="14636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2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002769" y="4518025"/>
            <a:ext cx="188277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2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659346" y="2312902"/>
            <a:ext cx="2226198" cy="68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3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06375" y="4170363"/>
            <a:ext cx="10350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6383"/>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124199" y="3999707"/>
            <a:ext cx="1653551" cy="141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1638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828838" y="1290112"/>
            <a:ext cx="1600200" cy="158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16385"/>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780420" y="3013592"/>
            <a:ext cx="15033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Picture 16388"/>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06375" y="3003550"/>
            <a:ext cx="10604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Picture 16389"/>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7075281" y="3314468"/>
            <a:ext cx="1679319" cy="165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9" name="Picture 16390"/>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574800" y="2068722"/>
            <a:ext cx="1092938" cy="106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0" name="Text Box 8"/>
          <p:cNvSpPr txBox="1">
            <a:spLocks noChangeArrowheads="1"/>
          </p:cNvSpPr>
          <p:nvPr/>
        </p:nvSpPr>
        <p:spPr bwMode="auto">
          <a:xfrm>
            <a:off x="1860550" y="6400800"/>
            <a:ext cx="5410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Font typeface="Wingdings" pitchFamily="2" charset="2"/>
              <a:buChar char=""/>
              <a:defRPr sz="2400">
                <a:solidFill>
                  <a:srgbClr val="262626"/>
                </a:solidFill>
                <a:latin typeface="Book Antiqua" pitchFamily="18" charset="0"/>
              </a:defRPr>
            </a:lvl1pPr>
            <a:lvl2pPr marL="742950" indent="-285750" eaLnBrk="0" hangingPunct="0">
              <a:spcBef>
                <a:spcPct val="20000"/>
              </a:spcBef>
              <a:buClr>
                <a:schemeClr val="accent1"/>
              </a:buClr>
              <a:buFont typeface="Wingdings" pitchFamily="2" charset="2"/>
              <a:buChar char=""/>
              <a:defRPr sz="2200">
                <a:solidFill>
                  <a:srgbClr val="262626"/>
                </a:solidFill>
                <a:latin typeface="Book Antiqua" pitchFamily="18" charset="0"/>
              </a:defRPr>
            </a:lvl2pPr>
            <a:lvl3pPr marL="1143000" indent="-228600" eaLnBrk="0" hangingPunct="0">
              <a:spcBef>
                <a:spcPct val="20000"/>
              </a:spcBef>
              <a:buClr>
                <a:schemeClr val="accent1"/>
              </a:buClr>
              <a:buFont typeface="Wingdings" pitchFamily="2" charset="2"/>
              <a:buChar char=""/>
              <a:defRPr sz="2000">
                <a:solidFill>
                  <a:srgbClr val="262626"/>
                </a:solidFill>
                <a:latin typeface="Book Antiqua" pitchFamily="18" charset="0"/>
              </a:defRPr>
            </a:lvl3pPr>
            <a:lvl4pPr marL="1600200" indent="-228600" eaLnBrk="0" hangingPunct="0">
              <a:spcBef>
                <a:spcPct val="20000"/>
              </a:spcBef>
              <a:buClr>
                <a:schemeClr val="accent1"/>
              </a:buClr>
              <a:buFont typeface="Wingdings" pitchFamily="2" charset="2"/>
              <a:buChar char=""/>
              <a:defRPr>
                <a:solidFill>
                  <a:srgbClr val="262626"/>
                </a:solidFill>
                <a:latin typeface="Book Antiqua" pitchFamily="18" charset="0"/>
              </a:defRPr>
            </a:lvl4pPr>
            <a:lvl5pPr marL="2057400" indent="-228600" eaLnBrk="0" hangingPunct="0">
              <a:spcBef>
                <a:spcPct val="20000"/>
              </a:spcBef>
              <a:buClr>
                <a:schemeClr val="accent1"/>
              </a:buClr>
              <a:buFont typeface="Wingdings" pitchFamily="2" charset="2"/>
              <a:buChar char=""/>
              <a:defRPr sz="1600">
                <a:solidFill>
                  <a:srgbClr val="262626"/>
                </a:solidFill>
                <a:latin typeface="Book Antiqua" pitchFamily="18" charset="0"/>
              </a:defRPr>
            </a:lvl5pPr>
            <a:lvl6pPr marL="2514600" indent="-228600"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6pPr>
            <a:lvl7pPr marL="2971800" indent="-228600"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7pPr>
            <a:lvl8pPr marL="3429000" indent="-228600"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8pPr>
            <a:lvl9pPr marL="3886200" indent="-228600"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9pPr>
          </a:lstStyle>
          <a:p>
            <a:pPr eaLnBrk="1" hangingPunct="1">
              <a:spcBef>
                <a:spcPct val="0"/>
              </a:spcBef>
              <a:buClrTx/>
              <a:buFontTx/>
              <a:buNone/>
            </a:pPr>
            <a:r>
              <a:rPr lang="en-US" altLang="en-US">
                <a:solidFill>
                  <a:schemeClr val="tx2"/>
                </a:solidFill>
                <a:latin typeface="Arial" charset="0"/>
              </a:rPr>
              <a:t>http://www.ametsoc.org/atmoscareers/ </a:t>
            </a:r>
          </a:p>
        </p:txBody>
      </p:sp>
      <p:pic>
        <p:nvPicPr>
          <p:cNvPr id="18453" name="Picture 1"/>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651039" y="3057986"/>
            <a:ext cx="9429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0" y="5272882"/>
            <a:ext cx="1574800" cy="1574800"/>
          </a:xfrm>
          <a:prstGeom prst="rect">
            <a:avLst/>
          </a:prstGeom>
        </p:spPr>
      </p:pic>
      <p:pic>
        <p:nvPicPr>
          <p:cNvPr id="1026" name="Picture 2" descr="http://www.cs.odu.edu/%7Enadeem/odu-identifier.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005101" y="5101339"/>
            <a:ext cx="1749499" cy="11415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8449"/>
                                        </p:tgtEl>
                                        <p:attrNameLst>
                                          <p:attrName>style.visibility</p:attrName>
                                        </p:attrNameLst>
                                      </p:cBhvr>
                                      <p:to>
                                        <p:strVal val="visible"/>
                                      </p:to>
                                    </p:set>
                                    <p:animEffect transition="in" filter="fade">
                                      <p:cBhvr>
                                        <p:cTn id="7" dur="1000"/>
                                        <p:tgtEl>
                                          <p:spTgt spid="18449"/>
                                        </p:tgtEl>
                                      </p:cBhvr>
                                    </p:animEffect>
                                    <p:anim calcmode="lin" valueType="num">
                                      <p:cBhvr>
                                        <p:cTn id="8" dur="1000" fill="hold"/>
                                        <p:tgtEl>
                                          <p:spTgt spid="18449"/>
                                        </p:tgtEl>
                                        <p:attrNameLst>
                                          <p:attrName>ppt_x</p:attrName>
                                        </p:attrNameLst>
                                      </p:cBhvr>
                                      <p:tavLst>
                                        <p:tav tm="0">
                                          <p:val>
                                            <p:strVal val="#ppt_x"/>
                                          </p:val>
                                        </p:tav>
                                        <p:tav tm="100000">
                                          <p:val>
                                            <p:strVal val="#ppt_x"/>
                                          </p:val>
                                        </p:tav>
                                      </p:tavLst>
                                    </p:anim>
                                    <p:anim calcmode="lin" valueType="num">
                                      <p:cBhvr>
                                        <p:cTn id="9" dur="1000" fill="hold"/>
                                        <p:tgtEl>
                                          <p:spTgt spid="1844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438"/>
                                        </p:tgtEl>
                                        <p:attrNameLst>
                                          <p:attrName>style.visibility</p:attrName>
                                        </p:attrNameLst>
                                      </p:cBhvr>
                                      <p:to>
                                        <p:strVal val="visible"/>
                                      </p:to>
                                    </p:set>
                                    <p:animEffect transition="in" filter="fade">
                                      <p:cBhvr>
                                        <p:cTn id="12" dur="1000"/>
                                        <p:tgtEl>
                                          <p:spTgt spid="18438"/>
                                        </p:tgtEl>
                                      </p:cBhvr>
                                    </p:animEffect>
                                    <p:anim calcmode="lin" valueType="num">
                                      <p:cBhvr>
                                        <p:cTn id="13" dur="1000" fill="hold"/>
                                        <p:tgtEl>
                                          <p:spTgt spid="18438"/>
                                        </p:tgtEl>
                                        <p:attrNameLst>
                                          <p:attrName>ppt_x</p:attrName>
                                        </p:attrNameLst>
                                      </p:cBhvr>
                                      <p:tavLst>
                                        <p:tav tm="0">
                                          <p:val>
                                            <p:strVal val="#ppt_x"/>
                                          </p:val>
                                        </p:tav>
                                        <p:tav tm="100000">
                                          <p:val>
                                            <p:strVal val="#ppt_x"/>
                                          </p:val>
                                        </p:tav>
                                      </p:tavLst>
                                    </p:anim>
                                    <p:anim calcmode="lin" valueType="num">
                                      <p:cBhvr>
                                        <p:cTn id="14" dur="1000" fill="hold"/>
                                        <p:tgtEl>
                                          <p:spTgt spid="1843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439"/>
                                        </p:tgtEl>
                                        <p:attrNameLst>
                                          <p:attrName>style.visibility</p:attrName>
                                        </p:attrNameLst>
                                      </p:cBhvr>
                                      <p:to>
                                        <p:strVal val="visible"/>
                                      </p:to>
                                    </p:set>
                                    <p:animEffect transition="in" filter="fade">
                                      <p:cBhvr>
                                        <p:cTn id="17" dur="1000"/>
                                        <p:tgtEl>
                                          <p:spTgt spid="18439"/>
                                        </p:tgtEl>
                                      </p:cBhvr>
                                    </p:animEffect>
                                    <p:anim calcmode="lin" valueType="num">
                                      <p:cBhvr>
                                        <p:cTn id="18" dur="1000" fill="hold"/>
                                        <p:tgtEl>
                                          <p:spTgt spid="18439"/>
                                        </p:tgtEl>
                                        <p:attrNameLst>
                                          <p:attrName>ppt_x</p:attrName>
                                        </p:attrNameLst>
                                      </p:cBhvr>
                                      <p:tavLst>
                                        <p:tav tm="0">
                                          <p:val>
                                            <p:strVal val="#ppt_x"/>
                                          </p:val>
                                        </p:tav>
                                        <p:tav tm="100000">
                                          <p:val>
                                            <p:strVal val="#ppt_x"/>
                                          </p:val>
                                        </p:tav>
                                      </p:tavLst>
                                    </p:anim>
                                    <p:anim calcmode="lin" valueType="num">
                                      <p:cBhvr>
                                        <p:cTn id="19" dur="1000" fill="hold"/>
                                        <p:tgtEl>
                                          <p:spTgt spid="1843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448"/>
                                        </p:tgtEl>
                                        <p:attrNameLst>
                                          <p:attrName>style.visibility</p:attrName>
                                        </p:attrNameLst>
                                      </p:cBhvr>
                                      <p:to>
                                        <p:strVal val="visible"/>
                                      </p:to>
                                    </p:set>
                                    <p:animEffect transition="in" filter="fade">
                                      <p:cBhvr>
                                        <p:cTn id="22" dur="1000"/>
                                        <p:tgtEl>
                                          <p:spTgt spid="18448"/>
                                        </p:tgtEl>
                                      </p:cBhvr>
                                    </p:animEffect>
                                    <p:anim calcmode="lin" valueType="num">
                                      <p:cBhvr>
                                        <p:cTn id="23" dur="1000" fill="hold"/>
                                        <p:tgtEl>
                                          <p:spTgt spid="18448"/>
                                        </p:tgtEl>
                                        <p:attrNameLst>
                                          <p:attrName>ppt_x</p:attrName>
                                        </p:attrNameLst>
                                      </p:cBhvr>
                                      <p:tavLst>
                                        <p:tav tm="0">
                                          <p:val>
                                            <p:strVal val="#ppt_x"/>
                                          </p:val>
                                        </p:tav>
                                        <p:tav tm="100000">
                                          <p:val>
                                            <p:strVal val="#ppt_x"/>
                                          </p:val>
                                        </p:tav>
                                      </p:tavLst>
                                    </p:anim>
                                    <p:anim calcmode="lin" valueType="num">
                                      <p:cBhvr>
                                        <p:cTn id="24" dur="1000" fill="hold"/>
                                        <p:tgtEl>
                                          <p:spTgt spid="1844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8437"/>
                                        </p:tgtEl>
                                        <p:attrNameLst>
                                          <p:attrName>style.visibility</p:attrName>
                                        </p:attrNameLst>
                                      </p:cBhvr>
                                      <p:to>
                                        <p:strVal val="visible"/>
                                      </p:to>
                                    </p:set>
                                    <p:animEffect transition="in" filter="fade">
                                      <p:cBhvr>
                                        <p:cTn id="27" dur="1000"/>
                                        <p:tgtEl>
                                          <p:spTgt spid="18437"/>
                                        </p:tgtEl>
                                      </p:cBhvr>
                                    </p:animEffect>
                                    <p:anim calcmode="lin" valueType="num">
                                      <p:cBhvr>
                                        <p:cTn id="28" dur="1000" fill="hold"/>
                                        <p:tgtEl>
                                          <p:spTgt spid="18437"/>
                                        </p:tgtEl>
                                        <p:attrNameLst>
                                          <p:attrName>ppt_x</p:attrName>
                                        </p:attrNameLst>
                                      </p:cBhvr>
                                      <p:tavLst>
                                        <p:tav tm="0">
                                          <p:val>
                                            <p:strVal val="#ppt_x"/>
                                          </p:val>
                                        </p:tav>
                                        <p:tav tm="100000">
                                          <p:val>
                                            <p:strVal val="#ppt_x"/>
                                          </p:val>
                                        </p:tav>
                                      </p:tavLst>
                                    </p:anim>
                                    <p:anim calcmode="lin" valueType="num">
                                      <p:cBhvr>
                                        <p:cTn id="29" dur="1000" fill="hold"/>
                                        <p:tgtEl>
                                          <p:spTgt spid="1843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8453"/>
                                        </p:tgtEl>
                                        <p:attrNameLst>
                                          <p:attrName>style.visibility</p:attrName>
                                        </p:attrNameLst>
                                      </p:cBhvr>
                                      <p:to>
                                        <p:strVal val="visible"/>
                                      </p:to>
                                    </p:set>
                                    <p:animEffect transition="in" filter="fade">
                                      <p:cBhvr>
                                        <p:cTn id="32" dur="1000"/>
                                        <p:tgtEl>
                                          <p:spTgt spid="18453"/>
                                        </p:tgtEl>
                                      </p:cBhvr>
                                    </p:animEffect>
                                    <p:anim calcmode="lin" valueType="num">
                                      <p:cBhvr>
                                        <p:cTn id="33" dur="1000" fill="hold"/>
                                        <p:tgtEl>
                                          <p:spTgt spid="18453"/>
                                        </p:tgtEl>
                                        <p:attrNameLst>
                                          <p:attrName>ppt_x</p:attrName>
                                        </p:attrNameLst>
                                      </p:cBhvr>
                                      <p:tavLst>
                                        <p:tav tm="0">
                                          <p:val>
                                            <p:strVal val="#ppt_x"/>
                                          </p:val>
                                        </p:tav>
                                        <p:tav tm="100000">
                                          <p:val>
                                            <p:strVal val="#ppt_x"/>
                                          </p:val>
                                        </p:tav>
                                      </p:tavLst>
                                    </p:anim>
                                    <p:anim calcmode="lin" valueType="num">
                                      <p:cBhvr>
                                        <p:cTn id="34" dur="1000" fill="hold"/>
                                        <p:tgtEl>
                                          <p:spTgt spid="1845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8444"/>
                                        </p:tgtEl>
                                        <p:attrNameLst>
                                          <p:attrName>style.visibility</p:attrName>
                                        </p:attrNameLst>
                                      </p:cBhvr>
                                      <p:to>
                                        <p:strVal val="visible"/>
                                      </p:to>
                                    </p:set>
                                    <p:animEffect transition="in" filter="fade">
                                      <p:cBhvr>
                                        <p:cTn id="37" dur="1000"/>
                                        <p:tgtEl>
                                          <p:spTgt spid="18444"/>
                                        </p:tgtEl>
                                      </p:cBhvr>
                                    </p:animEffect>
                                    <p:anim calcmode="lin" valueType="num">
                                      <p:cBhvr>
                                        <p:cTn id="38" dur="1000" fill="hold"/>
                                        <p:tgtEl>
                                          <p:spTgt spid="18444"/>
                                        </p:tgtEl>
                                        <p:attrNameLst>
                                          <p:attrName>ppt_x</p:attrName>
                                        </p:attrNameLst>
                                      </p:cBhvr>
                                      <p:tavLst>
                                        <p:tav tm="0">
                                          <p:val>
                                            <p:strVal val="#ppt_x"/>
                                          </p:val>
                                        </p:tav>
                                        <p:tav tm="100000">
                                          <p:val>
                                            <p:strVal val="#ppt_x"/>
                                          </p:val>
                                        </p:tav>
                                      </p:tavLst>
                                    </p:anim>
                                    <p:anim calcmode="lin" valueType="num">
                                      <p:cBhvr>
                                        <p:cTn id="39" dur="1000" fill="hold"/>
                                        <p:tgtEl>
                                          <p:spTgt spid="184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7200" y="2133600"/>
            <a:ext cx="8229600" cy="4724400"/>
          </a:xfrm>
        </p:spPr>
        <p:txBody>
          <a:bodyPr rtlCol="0">
            <a:normAutofit lnSpcReduction="10000"/>
          </a:bodyPr>
          <a:lstStyle/>
          <a:p>
            <a:pPr marL="365760" indent="-365760" algn="ctr" eaLnBrk="1" fontAlgn="auto" hangingPunct="1">
              <a:spcAft>
                <a:spcPts val="0"/>
              </a:spcAft>
              <a:buFontTx/>
              <a:buNone/>
              <a:defRPr/>
            </a:pPr>
            <a:r>
              <a:rPr lang="en-US" sz="2800" dirty="0" smtClean="0">
                <a:solidFill>
                  <a:schemeClr val="tx1">
                    <a:lumMod val="85000"/>
                    <a:lumOff val="15000"/>
                  </a:schemeClr>
                </a:solidFill>
              </a:rPr>
              <a:t>NWS Employment Requirements for a </a:t>
            </a:r>
          </a:p>
          <a:p>
            <a:pPr marL="365760" indent="-365760" algn="ctr" eaLnBrk="1" fontAlgn="auto" hangingPunct="1">
              <a:spcAft>
                <a:spcPts val="0"/>
              </a:spcAft>
              <a:buFontTx/>
              <a:buNone/>
              <a:defRPr/>
            </a:pPr>
            <a:r>
              <a:rPr lang="en-US" sz="2800" dirty="0" smtClean="0">
                <a:solidFill>
                  <a:schemeClr val="tx1">
                    <a:lumMod val="85000"/>
                    <a:lumOff val="15000"/>
                  </a:schemeClr>
                </a:solidFill>
              </a:rPr>
              <a:t>Entry-Level Intern Position</a:t>
            </a:r>
          </a:p>
          <a:p>
            <a:pPr marL="777240" lvl="1" indent="-365760" eaLnBrk="1" fontAlgn="auto" hangingPunct="1">
              <a:spcAft>
                <a:spcPts val="0"/>
              </a:spcAft>
              <a:defRPr/>
            </a:pPr>
            <a:r>
              <a:rPr lang="en-US" sz="2000" b="1" dirty="0" smtClean="0">
                <a:solidFill>
                  <a:schemeClr val="accent1"/>
                </a:solidFill>
              </a:rPr>
              <a:t>Degree: meteorology, atmospheric science, or other natural science major that included:</a:t>
            </a:r>
          </a:p>
          <a:p>
            <a:pPr lvl="2" indent="-365760" eaLnBrk="1" fontAlgn="auto" hangingPunct="1">
              <a:spcAft>
                <a:spcPts val="0"/>
              </a:spcAft>
              <a:defRPr/>
            </a:pPr>
            <a:r>
              <a:rPr lang="en-US" dirty="0" smtClean="0">
                <a:solidFill>
                  <a:schemeClr val="accent1"/>
                </a:solidFill>
              </a:rPr>
              <a:t>24 semester hours of meteorology/atmospheric sciences</a:t>
            </a:r>
          </a:p>
          <a:p>
            <a:pPr lvl="2" indent="-365760" eaLnBrk="1" fontAlgn="auto" hangingPunct="1">
              <a:spcAft>
                <a:spcPts val="0"/>
              </a:spcAft>
              <a:defRPr/>
            </a:pPr>
            <a:r>
              <a:rPr lang="en-US" dirty="0" smtClean="0">
                <a:solidFill>
                  <a:schemeClr val="accent1"/>
                </a:solidFill>
              </a:rPr>
              <a:t>6 semester hours of physics</a:t>
            </a:r>
          </a:p>
          <a:p>
            <a:pPr lvl="2" indent="-365760" eaLnBrk="1" fontAlgn="auto" hangingPunct="1">
              <a:spcAft>
                <a:spcPts val="0"/>
              </a:spcAft>
              <a:defRPr/>
            </a:pPr>
            <a:r>
              <a:rPr lang="en-US" dirty="0" smtClean="0">
                <a:solidFill>
                  <a:schemeClr val="accent1"/>
                </a:solidFill>
              </a:rPr>
              <a:t>3 semester hours of physical meteorology</a:t>
            </a:r>
          </a:p>
          <a:p>
            <a:pPr lvl="2" indent="-365760" eaLnBrk="1" fontAlgn="auto" hangingPunct="1">
              <a:spcAft>
                <a:spcPts val="0"/>
              </a:spcAft>
              <a:defRPr/>
            </a:pPr>
            <a:r>
              <a:rPr lang="en-US" dirty="0" smtClean="0">
                <a:solidFill>
                  <a:schemeClr val="accent1"/>
                </a:solidFill>
              </a:rPr>
              <a:t>3 semester hours of ordinary differential equations</a:t>
            </a:r>
          </a:p>
          <a:p>
            <a:pPr lvl="2" indent="-365760" eaLnBrk="1" fontAlgn="auto" hangingPunct="1">
              <a:spcAft>
                <a:spcPts val="0"/>
              </a:spcAft>
              <a:defRPr/>
            </a:pPr>
            <a:r>
              <a:rPr lang="en-US" dirty="0" smtClean="0">
                <a:solidFill>
                  <a:schemeClr val="accent1"/>
                </a:solidFill>
              </a:rPr>
              <a:t>9 or more semester hours of course work appropriate for a physical science major</a:t>
            </a:r>
          </a:p>
          <a:p>
            <a:pPr marL="1508760" lvl="3" indent="-320040" eaLnBrk="1" fontAlgn="auto" hangingPunct="1">
              <a:spcAft>
                <a:spcPts val="0"/>
              </a:spcAft>
              <a:defRPr/>
            </a:pPr>
            <a:r>
              <a:rPr lang="en-US" sz="2000" dirty="0" smtClean="0">
                <a:solidFill>
                  <a:schemeClr val="accent1"/>
                </a:solidFill>
              </a:rPr>
              <a:t>Study what interests you </a:t>
            </a:r>
          </a:p>
          <a:p>
            <a:pPr lvl="4" indent="-320040" eaLnBrk="1" fontAlgn="auto" hangingPunct="1">
              <a:spcAft>
                <a:spcPts val="0"/>
              </a:spcAft>
              <a:defRPr/>
            </a:pPr>
            <a:r>
              <a:rPr lang="en-US" sz="2000" dirty="0" smtClean="0">
                <a:solidFill>
                  <a:schemeClr val="accent1"/>
                </a:solidFill>
              </a:rPr>
              <a:t>Air pollution, statistics, computer science, oceanography, </a:t>
            </a:r>
            <a:r>
              <a:rPr lang="en-US" sz="2000" dirty="0" err="1" smtClean="0">
                <a:solidFill>
                  <a:schemeClr val="accent1"/>
                </a:solidFill>
              </a:rPr>
              <a:t>etc</a:t>
            </a:r>
            <a:endParaRPr lang="en-US" sz="2000" dirty="0" smtClean="0">
              <a:solidFill>
                <a:schemeClr val="accent1"/>
              </a:solidFill>
            </a:endParaRPr>
          </a:p>
        </p:txBody>
      </p:sp>
      <p:sp>
        <p:nvSpPr>
          <p:cNvPr id="26628" name="Rectangle 2"/>
          <p:cNvSpPr>
            <a:spLocks noGrp="1" noChangeArrowheads="1"/>
          </p:cNvSpPr>
          <p:nvPr>
            <p:ph type="title"/>
          </p:nvPr>
        </p:nvSpPr>
        <p:spPr>
          <a:xfrm>
            <a:off x="457200" y="304800"/>
            <a:ext cx="8229600" cy="1600200"/>
          </a:xfrm>
        </p:spPr>
        <p:txBody>
          <a:bodyPr/>
          <a:lstStyle/>
          <a:p>
            <a:pPr eaLnBrk="1" hangingPunct="1"/>
            <a:r>
              <a:rPr lang="en-US" altLang="en-US" smtClean="0"/>
              <a:t>Education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304800" y="2133600"/>
            <a:ext cx="8686800" cy="5105400"/>
          </a:xfrm>
        </p:spPr>
        <p:txBody>
          <a:bodyPr/>
          <a:lstStyle/>
          <a:p>
            <a:pPr eaLnBrk="1" hangingPunct="1"/>
            <a:r>
              <a:rPr lang="en-US" altLang="en-US" sz="2800" dirty="0" smtClean="0"/>
              <a:t>Like starting any new career, it is important to gain experience </a:t>
            </a:r>
          </a:p>
          <a:p>
            <a:pPr eaLnBrk="1" hangingPunct="1"/>
            <a:r>
              <a:rPr lang="en-US" altLang="en-US" sz="2800" dirty="0" smtClean="0"/>
              <a:t>This can be achieved through many different programs:</a:t>
            </a:r>
          </a:p>
          <a:p>
            <a:pPr lvl="1" eaLnBrk="1" hangingPunct="1"/>
            <a:r>
              <a:rPr lang="en-US" altLang="en-US" sz="1800" dirty="0" smtClean="0"/>
              <a:t>Student Internships &amp; Volunteer Positions (Paid and Unpaid)</a:t>
            </a:r>
          </a:p>
          <a:p>
            <a:pPr lvl="1" eaLnBrk="1" hangingPunct="1"/>
            <a:r>
              <a:rPr lang="en-US" altLang="en-US" sz="1800" dirty="0" smtClean="0"/>
              <a:t>Independent Research</a:t>
            </a:r>
          </a:p>
          <a:p>
            <a:pPr lvl="1" eaLnBrk="1" hangingPunct="1"/>
            <a:r>
              <a:rPr lang="en-US" altLang="en-US" sz="1800" dirty="0" smtClean="0"/>
              <a:t>Attending Conferences</a:t>
            </a:r>
          </a:p>
          <a:p>
            <a:pPr lvl="1" eaLnBrk="1" hangingPunct="1"/>
            <a:r>
              <a:rPr lang="en-US" altLang="en-US" sz="1800" dirty="0" smtClean="0"/>
              <a:t>Becoming a NWS </a:t>
            </a:r>
            <a:r>
              <a:rPr lang="en-US" altLang="en-US" sz="1800" dirty="0" err="1" smtClean="0"/>
              <a:t>Skywarn</a:t>
            </a:r>
            <a:r>
              <a:rPr lang="en-US" altLang="en-US" sz="1800" dirty="0" smtClean="0"/>
              <a:t> Spotter</a:t>
            </a:r>
          </a:p>
          <a:p>
            <a:pPr lvl="1" eaLnBrk="1" hangingPunct="1"/>
            <a:endParaRPr lang="en-US" altLang="en-US" dirty="0" smtClean="0"/>
          </a:p>
        </p:txBody>
      </p:sp>
      <p:sp>
        <p:nvSpPr>
          <p:cNvPr id="27652" name="Rectangle 2"/>
          <p:cNvSpPr>
            <a:spLocks noGrp="1" noChangeArrowheads="1"/>
          </p:cNvSpPr>
          <p:nvPr>
            <p:ph type="title"/>
          </p:nvPr>
        </p:nvSpPr>
        <p:spPr/>
        <p:txBody>
          <a:bodyPr/>
          <a:lstStyle/>
          <a:p>
            <a:pPr eaLnBrk="1" hangingPunct="1"/>
            <a:r>
              <a:rPr lang="en-US" altLang="en-US" smtClean="0"/>
              <a:t>Experience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2743200" y="2209800"/>
            <a:ext cx="5943600" cy="4191000"/>
          </a:xfrm>
        </p:spPr>
        <p:txBody>
          <a:bodyPr rtlCol="0">
            <a:normAutofit/>
          </a:bodyPr>
          <a:lstStyle/>
          <a:p>
            <a:pPr marL="365760" indent="-365760" eaLnBrk="1" fontAlgn="auto" hangingPunct="1">
              <a:spcAft>
                <a:spcPts val="0"/>
              </a:spcAft>
              <a:defRPr/>
            </a:pPr>
            <a:r>
              <a:rPr lang="en-US" dirty="0" smtClean="0">
                <a:solidFill>
                  <a:schemeClr val="tx1">
                    <a:lumMod val="85000"/>
                    <a:lumOff val="15000"/>
                  </a:schemeClr>
                </a:solidFill>
              </a:rPr>
              <a:t>American Meteorological Society (AMS)</a:t>
            </a:r>
          </a:p>
          <a:p>
            <a:pPr marL="777240" lvl="1" indent="-365760" eaLnBrk="1" fontAlgn="auto" hangingPunct="1">
              <a:spcAft>
                <a:spcPts val="0"/>
              </a:spcAft>
              <a:defRPr/>
            </a:pPr>
            <a:r>
              <a:rPr lang="en-US" sz="2400" dirty="0" smtClean="0">
                <a:solidFill>
                  <a:schemeClr val="tx1">
                    <a:lumMod val="85000"/>
                    <a:lumOff val="15000"/>
                  </a:schemeClr>
                </a:solidFill>
              </a:rPr>
              <a:t>http://www.ametsoc.org/</a:t>
            </a:r>
            <a:endParaRPr lang="en-US" dirty="0" smtClean="0">
              <a:solidFill>
                <a:schemeClr val="tx1">
                  <a:lumMod val="85000"/>
                  <a:lumOff val="15000"/>
                </a:schemeClr>
              </a:solidFill>
            </a:endParaRPr>
          </a:p>
          <a:p>
            <a:pPr marL="0" indent="0" eaLnBrk="1" fontAlgn="auto" hangingPunct="1">
              <a:spcAft>
                <a:spcPts val="0"/>
              </a:spcAft>
              <a:buFont typeface="Wingdings" pitchFamily="2" charset="2"/>
              <a:buNone/>
              <a:defRPr/>
            </a:pPr>
            <a:endParaRPr lang="en-US" dirty="0" smtClean="0">
              <a:solidFill>
                <a:schemeClr val="tx1">
                  <a:lumMod val="85000"/>
                  <a:lumOff val="15000"/>
                </a:schemeClr>
              </a:solidFill>
            </a:endParaRPr>
          </a:p>
          <a:p>
            <a:pPr marL="0" indent="0" eaLnBrk="1" fontAlgn="auto" hangingPunct="1">
              <a:spcAft>
                <a:spcPts val="0"/>
              </a:spcAft>
              <a:buFont typeface="Wingdings" pitchFamily="2" charset="2"/>
              <a:buNone/>
              <a:defRPr/>
            </a:pPr>
            <a:endParaRPr lang="en-US" dirty="0">
              <a:solidFill>
                <a:schemeClr val="tx1">
                  <a:lumMod val="85000"/>
                  <a:lumOff val="15000"/>
                </a:schemeClr>
              </a:solidFill>
            </a:endParaRPr>
          </a:p>
          <a:p>
            <a:pPr marL="0" indent="0" eaLnBrk="1" fontAlgn="auto" hangingPunct="1">
              <a:spcAft>
                <a:spcPts val="0"/>
              </a:spcAft>
              <a:buFont typeface="Wingdings" pitchFamily="2" charset="2"/>
              <a:buNone/>
              <a:defRPr/>
            </a:pPr>
            <a:endParaRPr lang="en-US" dirty="0" smtClean="0">
              <a:solidFill>
                <a:schemeClr val="tx1">
                  <a:lumMod val="85000"/>
                  <a:lumOff val="15000"/>
                </a:schemeClr>
              </a:solidFill>
            </a:endParaRPr>
          </a:p>
          <a:p>
            <a:pPr marL="365760" indent="-365760" eaLnBrk="1" fontAlgn="auto" hangingPunct="1">
              <a:spcAft>
                <a:spcPts val="0"/>
              </a:spcAft>
              <a:defRPr/>
            </a:pPr>
            <a:r>
              <a:rPr lang="en-US" dirty="0" smtClean="0">
                <a:solidFill>
                  <a:schemeClr val="tx1">
                    <a:lumMod val="85000"/>
                    <a:lumOff val="15000"/>
                  </a:schemeClr>
                </a:solidFill>
              </a:rPr>
              <a:t>National Weather Association (NWA)</a:t>
            </a:r>
          </a:p>
          <a:p>
            <a:pPr marL="777240" lvl="1" indent="-365760" eaLnBrk="1" fontAlgn="auto" hangingPunct="1">
              <a:spcAft>
                <a:spcPts val="0"/>
              </a:spcAft>
              <a:defRPr/>
            </a:pPr>
            <a:r>
              <a:rPr lang="en-US" sz="2400" dirty="0" smtClean="0">
                <a:solidFill>
                  <a:schemeClr val="tx1">
                    <a:lumMod val="85000"/>
                    <a:lumOff val="15000"/>
                  </a:schemeClr>
                </a:solidFill>
              </a:rPr>
              <a:t>http://www.nwas.org/</a:t>
            </a:r>
          </a:p>
          <a:p>
            <a:pPr marL="365760" indent="-365760" eaLnBrk="1" fontAlgn="auto" hangingPunct="1">
              <a:spcAft>
                <a:spcPts val="0"/>
              </a:spcAft>
              <a:buFontTx/>
              <a:buNone/>
              <a:defRPr/>
            </a:pPr>
            <a:endParaRPr lang="en-US" dirty="0" smtClean="0">
              <a:solidFill>
                <a:schemeClr val="tx1">
                  <a:lumMod val="85000"/>
                  <a:lumOff val="15000"/>
                </a:schemeClr>
              </a:solidFill>
            </a:endParaRPr>
          </a:p>
        </p:txBody>
      </p:sp>
      <p:sp>
        <p:nvSpPr>
          <p:cNvPr id="28676" name="Rectangle 2"/>
          <p:cNvSpPr>
            <a:spLocks noGrp="1" noChangeArrowheads="1"/>
          </p:cNvSpPr>
          <p:nvPr>
            <p:ph type="title"/>
          </p:nvPr>
        </p:nvSpPr>
        <p:spPr/>
        <p:txBody>
          <a:bodyPr/>
          <a:lstStyle/>
          <a:p>
            <a:pPr eaLnBrk="1" hangingPunct="1"/>
            <a:r>
              <a:rPr lang="en-US" altLang="en-US" smtClean="0"/>
              <a:t>Professional Organizations</a:t>
            </a:r>
          </a:p>
        </p:txBody>
      </p:sp>
      <p:pic>
        <p:nvPicPr>
          <p:cNvPr id="2867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4338638"/>
            <a:ext cx="2519363"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438" y="1824038"/>
            <a:ext cx="2519362"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0" y="2057400"/>
            <a:ext cx="9144000" cy="4800600"/>
          </a:xfrm>
        </p:spPr>
        <p:txBody>
          <a:bodyPr rtlCol="0">
            <a:noAutofit/>
          </a:bodyPr>
          <a:lstStyle/>
          <a:p>
            <a:pPr marL="365760" indent="-365760" eaLnBrk="1" fontAlgn="auto" hangingPunct="1">
              <a:spcAft>
                <a:spcPts val="0"/>
              </a:spcAft>
              <a:buFont typeface="Arial" pitchFamily="34" charset="0"/>
              <a:buChar char="•"/>
              <a:defRPr/>
            </a:pPr>
            <a:r>
              <a:rPr lang="en-US" sz="2800" dirty="0" smtClean="0">
                <a:solidFill>
                  <a:schemeClr val="accent1"/>
                </a:solidFill>
              </a:rPr>
              <a:t>University of Oklahoma- School of Meteorology Page</a:t>
            </a:r>
          </a:p>
          <a:p>
            <a:pPr marL="777240" lvl="1" indent="-365760" eaLnBrk="1" fontAlgn="auto" hangingPunct="1">
              <a:spcAft>
                <a:spcPts val="0"/>
              </a:spcAft>
              <a:buFont typeface="Arial" pitchFamily="34" charset="0"/>
              <a:buChar char="•"/>
              <a:defRPr/>
            </a:pPr>
            <a:r>
              <a:rPr lang="en-US" sz="2400" dirty="0" smtClean="0">
                <a:solidFill>
                  <a:schemeClr val="accent1"/>
                </a:solidFill>
              </a:rPr>
              <a:t>Prospective Undergraduate Students</a:t>
            </a:r>
          </a:p>
          <a:p>
            <a:pPr marL="365760" indent="-365760" eaLnBrk="1" fontAlgn="auto" hangingPunct="1">
              <a:spcAft>
                <a:spcPts val="0"/>
              </a:spcAft>
              <a:buFont typeface="Arial" pitchFamily="34" charset="0"/>
              <a:buChar char="•"/>
              <a:defRPr/>
            </a:pPr>
            <a:r>
              <a:rPr lang="en-US" sz="2800" dirty="0" smtClean="0">
                <a:solidFill>
                  <a:schemeClr val="accent1"/>
                </a:solidFill>
              </a:rPr>
              <a:t>AMS Education </a:t>
            </a:r>
            <a:r>
              <a:rPr lang="en-US" sz="2800" dirty="0">
                <a:solidFill>
                  <a:schemeClr val="accent1"/>
                </a:solidFill>
              </a:rPr>
              <a:t> </a:t>
            </a:r>
            <a:r>
              <a:rPr lang="en-US" sz="2800" dirty="0" smtClean="0">
                <a:solidFill>
                  <a:schemeClr val="accent1"/>
                </a:solidFill>
              </a:rPr>
              <a:t>and Careers</a:t>
            </a:r>
            <a:endParaRPr lang="en-US" sz="2800" dirty="0">
              <a:solidFill>
                <a:schemeClr val="accent1"/>
              </a:solidFill>
            </a:endParaRPr>
          </a:p>
          <a:p>
            <a:pPr marL="777240" lvl="1" indent="-365760" eaLnBrk="1" fontAlgn="auto" hangingPunct="1">
              <a:spcBef>
                <a:spcPct val="0"/>
              </a:spcBef>
              <a:spcAft>
                <a:spcPts val="0"/>
              </a:spcAft>
              <a:buFont typeface="Arial" pitchFamily="34" charset="0"/>
              <a:buChar char="•"/>
              <a:defRPr/>
            </a:pPr>
            <a:r>
              <a:rPr lang="en-US" sz="1800" dirty="0">
                <a:solidFill>
                  <a:schemeClr val="accent1"/>
                </a:solidFill>
              </a:rPr>
              <a:t>https://www.ametsoc.org/ams/index.cfm/education-careers/ </a:t>
            </a:r>
            <a:endParaRPr lang="en-US" sz="1800" dirty="0" smtClean="0">
              <a:solidFill>
                <a:schemeClr val="accent1"/>
              </a:solidFill>
            </a:endParaRPr>
          </a:p>
          <a:p>
            <a:pPr marL="365760" indent="-365760" eaLnBrk="1" fontAlgn="auto" hangingPunct="1">
              <a:spcAft>
                <a:spcPts val="0"/>
              </a:spcAft>
              <a:buFont typeface="Arial" pitchFamily="34" charset="0"/>
              <a:buChar char="•"/>
              <a:defRPr/>
            </a:pPr>
            <a:r>
              <a:rPr lang="en-US" sz="2800" dirty="0" smtClean="0">
                <a:solidFill>
                  <a:schemeClr val="accent1"/>
                </a:solidFill>
              </a:rPr>
              <a:t>National Science Foundation REU</a:t>
            </a:r>
          </a:p>
          <a:p>
            <a:pPr marL="776923" lvl="1" indent="-365760" eaLnBrk="1" fontAlgn="auto" hangingPunct="1">
              <a:spcAft>
                <a:spcPts val="0"/>
              </a:spcAft>
              <a:buFont typeface="Arial" pitchFamily="34" charset="0"/>
              <a:buChar char="•"/>
              <a:defRPr/>
            </a:pPr>
            <a:r>
              <a:rPr lang="en-US" sz="1800" dirty="0" smtClean="0">
                <a:solidFill>
                  <a:schemeClr val="accent1"/>
                </a:solidFill>
              </a:rPr>
              <a:t>http</a:t>
            </a:r>
            <a:r>
              <a:rPr lang="en-US" sz="1800" dirty="0">
                <a:solidFill>
                  <a:schemeClr val="accent1"/>
                </a:solidFill>
              </a:rPr>
              <a:t>://www.nsf.gov/crssprgm/reu/list_result.jsp?unitid=10020</a:t>
            </a:r>
            <a:endParaRPr lang="en-US" sz="1800" dirty="0" smtClean="0">
              <a:solidFill>
                <a:schemeClr val="accent1"/>
              </a:solidFill>
            </a:endParaRPr>
          </a:p>
          <a:p>
            <a:pPr marL="365760" indent="-365760" eaLnBrk="1" fontAlgn="auto" hangingPunct="1">
              <a:spcAft>
                <a:spcPts val="0"/>
              </a:spcAft>
              <a:buFont typeface="Arial" pitchFamily="34" charset="0"/>
              <a:buChar char="•"/>
              <a:defRPr/>
            </a:pPr>
            <a:r>
              <a:rPr lang="en-US" sz="2800" dirty="0" smtClean="0">
                <a:solidFill>
                  <a:schemeClr val="accent1"/>
                </a:solidFill>
              </a:rPr>
              <a:t>NWS Baltimore/Washington DC Student Volunteer Program</a:t>
            </a:r>
          </a:p>
          <a:p>
            <a:pPr lvl="2" indent="-365760" eaLnBrk="1" fontAlgn="auto" hangingPunct="1">
              <a:spcAft>
                <a:spcPts val="0"/>
              </a:spcAft>
              <a:buFont typeface="Arial" pitchFamily="34" charset="0"/>
              <a:buChar char="•"/>
              <a:defRPr/>
            </a:pPr>
            <a:r>
              <a:rPr lang="en-US" sz="1800" dirty="0" smtClean="0">
                <a:solidFill>
                  <a:schemeClr val="accent1"/>
                </a:solidFill>
              </a:rPr>
              <a:t>http</a:t>
            </a:r>
            <a:r>
              <a:rPr lang="en-US" sz="1800" dirty="0">
                <a:solidFill>
                  <a:schemeClr val="accent1"/>
                </a:solidFill>
              </a:rPr>
              <a:t>://www.weather.gov/lwx/student</a:t>
            </a:r>
            <a:endParaRPr lang="en-US" sz="1800" dirty="0" smtClean="0">
              <a:solidFill>
                <a:schemeClr val="accent1"/>
              </a:solidFill>
            </a:endParaRPr>
          </a:p>
        </p:txBody>
      </p:sp>
      <p:sp>
        <p:nvSpPr>
          <p:cNvPr id="29700" name="Rectangle 2"/>
          <p:cNvSpPr>
            <a:spLocks noGrp="1" noChangeArrowheads="1"/>
          </p:cNvSpPr>
          <p:nvPr>
            <p:ph type="title"/>
          </p:nvPr>
        </p:nvSpPr>
        <p:spPr/>
        <p:txBody>
          <a:bodyPr/>
          <a:lstStyle/>
          <a:p>
            <a:pPr eaLnBrk="1" hangingPunct="1"/>
            <a:r>
              <a:rPr lang="en-US" altLang="en-US" smtClean="0"/>
              <a:t>More Information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Career opportunities for meteorologist are in many sectors including public, private, military and </a:t>
            </a:r>
            <a:r>
              <a:rPr lang="en-US" dirty="0" smtClean="0"/>
              <a:t>media</a:t>
            </a:r>
            <a:br>
              <a:rPr lang="en-US" dirty="0" smtClean="0"/>
            </a:br>
            <a:endParaRPr lang="en-US" sz="800" dirty="0" smtClean="0"/>
          </a:p>
          <a:p>
            <a:r>
              <a:rPr lang="en-US" dirty="0" smtClean="0"/>
              <a:t>The NWS hires the most meteorologists across the United States and U.S. </a:t>
            </a:r>
            <a:r>
              <a:rPr lang="en-US" dirty="0" smtClean="0"/>
              <a:t>territories</a:t>
            </a:r>
          </a:p>
          <a:p>
            <a:endParaRPr lang="en-US" sz="800" dirty="0" smtClean="0"/>
          </a:p>
          <a:p>
            <a:r>
              <a:rPr lang="en-US" dirty="0" smtClean="0"/>
              <a:t>Meteorologist degree programs are offered at many universities including many in </a:t>
            </a:r>
            <a:r>
              <a:rPr lang="en-US" dirty="0" smtClean="0"/>
              <a:t>MD </a:t>
            </a:r>
            <a:r>
              <a:rPr lang="en-US" dirty="0" smtClean="0"/>
              <a:t>and </a:t>
            </a:r>
            <a:r>
              <a:rPr lang="en-US" dirty="0" smtClean="0"/>
              <a:t>VA</a:t>
            </a:r>
            <a:endParaRPr lang="en-US" dirty="0" smtClean="0"/>
          </a:p>
          <a:p>
            <a:pPr lvl="1"/>
            <a:r>
              <a:rPr lang="en-US" dirty="0" smtClean="0"/>
              <a:t>Math and science are critical skill levels to have</a:t>
            </a:r>
          </a:p>
          <a:p>
            <a:pPr lvl="1"/>
            <a:r>
              <a:rPr lang="en-US" dirty="0" smtClean="0"/>
              <a:t>Try and gain experience</a:t>
            </a:r>
          </a:p>
          <a:p>
            <a:endParaRPr lang="en-US" dirty="0"/>
          </a:p>
        </p:txBody>
      </p:sp>
      <p:sp>
        <p:nvSpPr>
          <p:cNvPr id="3" name="Title 2"/>
          <p:cNvSpPr>
            <a:spLocks noGrp="1"/>
          </p:cNvSpPr>
          <p:nvPr>
            <p:ph type="title"/>
          </p:nvPr>
        </p:nvSpPr>
        <p:spPr/>
        <p:txBody>
          <a:bodyPr/>
          <a:lstStyle/>
          <a:p>
            <a:r>
              <a:rPr lang="en-US" sz="4800" dirty="0" smtClean="0"/>
              <a:t>Questions ? / Remember…</a:t>
            </a:r>
            <a:endParaRPr lang="en-US" sz="4800" dirty="0"/>
          </a:p>
        </p:txBody>
      </p:sp>
      <p:sp>
        <p:nvSpPr>
          <p:cNvPr id="4" name="Footer Placeholder 3"/>
          <p:cNvSpPr>
            <a:spLocks noGrp="1"/>
          </p:cNvSpPr>
          <p:nvPr>
            <p:ph type="ftr" sz="quarter" idx="11"/>
          </p:nvPr>
        </p:nvSpPr>
        <p:spPr/>
        <p:txBody>
          <a:bodyPr/>
          <a:lstStyle/>
          <a:p>
            <a:pPr>
              <a:defRPr/>
            </a:pPr>
            <a:r>
              <a:rPr lang="en-US" smtClean="0"/>
              <a:t>Heather.Sheffield@noaa.gov</a:t>
            </a:r>
            <a:endParaRPr lang="en-US"/>
          </a:p>
        </p:txBody>
      </p:sp>
      <p:sp>
        <p:nvSpPr>
          <p:cNvPr id="5" name="Content Placeholder 1"/>
          <p:cNvSpPr txBox="1">
            <a:spLocks/>
          </p:cNvSpPr>
          <p:nvPr/>
        </p:nvSpPr>
        <p:spPr bwMode="auto">
          <a:xfrm>
            <a:off x="685800" y="6019801"/>
            <a:ext cx="7747000" cy="838200"/>
          </a:xfrm>
          <a:prstGeom prst="rect">
            <a:avLst/>
          </a:prstGeom>
          <a:solidFill>
            <a:schemeClr val="accent3"/>
          </a:solid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65125" indent="-365125" algn="l" rtl="0" eaLnBrk="0" fontAlgn="base" hangingPunct="0">
              <a:spcBef>
                <a:spcPct val="20000"/>
              </a:spcBef>
              <a:spcAft>
                <a:spcPct val="0"/>
              </a:spcAft>
              <a:buClr>
                <a:schemeClr val="accent1"/>
              </a:buClr>
              <a:buFont typeface="Wingdings" pitchFamily="2" charset="2"/>
              <a:buChar char=""/>
              <a:defRPr sz="2400" kern="1200">
                <a:solidFill>
                  <a:srgbClr val="262626"/>
                </a:solidFill>
                <a:latin typeface="+mn-lt"/>
                <a:ea typeface="+mn-ea"/>
                <a:cs typeface="+mn-cs"/>
              </a:defRPr>
            </a:lvl1pPr>
            <a:lvl2pPr marL="776288" indent="-365125" algn="l" rtl="0" eaLnBrk="0" fontAlgn="base" hangingPunct="0">
              <a:spcBef>
                <a:spcPct val="20000"/>
              </a:spcBef>
              <a:spcAft>
                <a:spcPct val="0"/>
              </a:spcAft>
              <a:buClr>
                <a:schemeClr val="accent1"/>
              </a:buClr>
              <a:buFont typeface="Wingdings" pitchFamily="2" charset="2"/>
              <a:buChar char=""/>
              <a:defRPr sz="2200" kern="1200">
                <a:solidFill>
                  <a:srgbClr val="262626"/>
                </a:solidFill>
                <a:latin typeface="+mn-lt"/>
                <a:ea typeface="+mn-ea"/>
                <a:cs typeface="+mn-cs"/>
              </a:defRPr>
            </a:lvl2pPr>
            <a:lvl3pPr marL="1143000" indent="-365125" algn="l" rtl="0" eaLnBrk="0" fontAlgn="base" hangingPunct="0">
              <a:spcBef>
                <a:spcPct val="20000"/>
              </a:spcBef>
              <a:spcAft>
                <a:spcPct val="0"/>
              </a:spcAft>
              <a:buClr>
                <a:schemeClr val="accent1"/>
              </a:buClr>
              <a:buFont typeface="Wingdings" pitchFamily="2" charset="2"/>
              <a:buChar char=""/>
              <a:defRPr sz="2000" kern="1200">
                <a:solidFill>
                  <a:srgbClr val="262626"/>
                </a:solidFill>
                <a:latin typeface="+mn-lt"/>
                <a:ea typeface="+mn-ea"/>
                <a:cs typeface="+mn-cs"/>
              </a:defRPr>
            </a:lvl3pPr>
            <a:lvl4pPr marL="1508125" indent="-319088" algn="l" rtl="0" eaLnBrk="0" fontAlgn="base" hangingPunct="0">
              <a:spcBef>
                <a:spcPct val="20000"/>
              </a:spcBef>
              <a:spcAft>
                <a:spcPct val="0"/>
              </a:spcAft>
              <a:buClr>
                <a:schemeClr val="accent1"/>
              </a:buClr>
              <a:buFont typeface="Wingdings" pitchFamily="2" charset="2"/>
              <a:buChar char=""/>
              <a:defRPr kern="1200">
                <a:solidFill>
                  <a:srgbClr val="262626"/>
                </a:solidFill>
                <a:latin typeface="+mn-lt"/>
                <a:ea typeface="+mn-ea"/>
                <a:cs typeface="+mn-cs"/>
              </a:defRPr>
            </a:lvl4pPr>
            <a:lvl5pPr marL="1828800" indent="-319088" algn="l" rtl="0" eaLnBrk="0" fontAlgn="base" hangingPunct="0">
              <a:spcBef>
                <a:spcPct val="20000"/>
              </a:spcBef>
              <a:spcAft>
                <a:spcPct val="0"/>
              </a:spcAft>
              <a:buClr>
                <a:schemeClr val="accent1"/>
              </a:buClr>
              <a:buFont typeface="Wingdings" pitchFamily="2" charset="2"/>
              <a:buChar char=""/>
              <a:defRPr sz="1600" kern="1200">
                <a:solidFill>
                  <a:srgbClr val="262626"/>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411163" lvl="1" indent="0" algn="ctr">
              <a:buNone/>
            </a:pPr>
            <a:r>
              <a:rPr lang="en-US" dirty="0" smtClean="0"/>
              <a:t>Heather Sheffield – Heather.Sheffield@noaa.gov</a:t>
            </a:r>
          </a:p>
          <a:p>
            <a:pPr marL="411163" lvl="1" indent="0" algn="ctr">
              <a:buNone/>
            </a:pPr>
            <a:r>
              <a:rPr lang="en-US" dirty="0" err="1" smtClean="0"/>
              <a:t>Isha</a:t>
            </a:r>
            <a:r>
              <a:rPr lang="en-US" dirty="0" smtClean="0"/>
              <a:t> </a:t>
            </a:r>
            <a:r>
              <a:rPr lang="en-US" dirty="0" err="1" smtClean="0"/>
              <a:t>Renta</a:t>
            </a:r>
            <a:r>
              <a:rPr lang="en-US" dirty="0" smtClean="0"/>
              <a:t> – Isha.Renta@noaa.gov</a:t>
            </a:r>
            <a:endParaRPr lang="en-US" dirty="0" smtClean="0"/>
          </a:p>
        </p:txBody>
      </p:sp>
    </p:spTree>
    <p:extLst>
      <p:ext uri="{BB962C8B-B14F-4D97-AF65-F5344CB8AC3E}">
        <p14:creationId xmlns:p14="http://schemas.microsoft.com/office/powerpoint/2010/main" val="3965380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457200" y="2027238"/>
            <a:ext cx="8229600" cy="4525962"/>
          </a:xfrm>
        </p:spPr>
        <p:txBody>
          <a:bodyPr rtlCol="0">
            <a:normAutofit/>
          </a:bodyPr>
          <a:lstStyle/>
          <a:p>
            <a:pPr marL="365760" indent="-365760" eaLnBrk="1" fontAlgn="auto" hangingPunct="1">
              <a:spcAft>
                <a:spcPts val="0"/>
              </a:spcAft>
              <a:defRPr/>
            </a:pPr>
            <a:r>
              <a:rPr lang="en-US" dirty="0" smtClean="0">
                <a:solidFill>
                  <a:schemeClr val="tx1">
                    <a:lumMod val="85000"/>
                    <a:lumOff val="15000"/>
                  </a:schemeClr>
                </a:solidFill>
              </a:rPr>
              <a:t>Definition of a Meteorologist</a:t>
            </a:r>
          </a:p>
          <a:p>
            <a:pPr marL="365760" indent="-365760" eaLnBrk="1" fontAlgn="auto" hangingPunct="1">
              <a:spcAft>
                <a:spcPts val="0"/>
              </a:spcAft>
              <a:defRPr/>
            </a:pPr>
            <a:r>
              <a:rPr lang="en-US" dirty="0" smtClean="0">
                <a:solidFill>
                  <a:schemeClr val="tx1">
                    <a:lumMod val="85000"/>
                    <a:lumOff val="15000"/>
                  </a:schemeClr>
                </a:solidFill>
              </a:rPr>
              <a:t>Why become a Meteorologist?</a:t>
            </a:r>
          </a:p>
          <a:p>
            <a:pPr marL="365760" indent="-365760" eaLnBrk="1" fontAlgn="auto" hangingPunct="1">
              <a:spcAft>
                <a:spcPts val="0"/>
              </a:spcAft>
              <a:defRPr/>
            </a:pPr>
            <a:r>
              <a:rPr lang="en-US" dirty="0" smtClean="0">
                <a:solidFill>
                  <a:schemeClr val="tx1">
                    <a:lumMod val="85000"/>
                    <a:lumOff val="15000"/>
                  </a:schemeClr>
                </a:solidFill>
              </a:rPr>
              <a:t>Career Opportunities</a:t>
            </a:r>
          </a:p>
          <a:p>
            <a:pPr marL="365760" indent="-365760" eaLnBrk="1" fontAlgn="auto" hangingPunct="1">
              <a:spcAft>
                <a:spcPts val="0"/>
              </a:spcAft>
              <a:defRPr/>
            </a:pPr>
            <a:r>
              <a:rPr lang="en-US" dirty="0" smtClean="0">
                <a:solidFill>
                  <a:schemeClr val="tx1">
                    <a:lumMod val="85000"/>
                    <a:lumOff val="15000"/>
                  </a:schemeClr>
                </a:solidFill>
              </a:rPr>
              <a:t>What does an Operational Meteorologist or Forecaster do?</a:t>
            </a:r>
          </a:p>
          <a:p>
            <a:pPr marL="365760" indent="-365760" eaLnBrk="1" fontAlgn="auto" hangingPunct="1">
              <a:spcAft>
                <a:spcPts val="0"/>
              </a:spcAft>
              <a:defRPr/>
            </a:pPr>
            <a:r>
              <a:rPr lang="en-US" dirty="0" smtClean="0">
                <a:solidFill>
                  <a:schemeClr val="tx1">
                    <a:lumMod val="85000"/>
                    <a:lumOff val="15000"/>
                  </a:schemeClr>
                </a:solidFill>
              </a:rPr>
              <a:t>Colleges and Universities</a:t>
            </a:r>
          </a:p>
          <a:p>
            <a:pPr marL="777240" lvl="1" indent="-365760" eaLnBrk="1" fontAlgn="auto" hangingPunct="1">
              <a:spcAft>
                <a:spcPts val="0"/>
              </a:spcAft>
              <a:defRPr/>
            </a:pPr>
            <a:r>
              <a:rPr lang="en-US" dirty="0" smtClean="0">
                <a:solidFill>
                  <a:schemeClr val="tx1">
                    <a:lumMod val="85000"/>
                    <a:lumOff val="15000"/>
                  </a:schemeClr>
                </a:solidFill>
              </a:rPr>
              <a:t>“What kind of degree do I need?” “Where should I go to school?”</a:t>
            </a:r>
          </a:p>
          <a:p>
            <a:pPr marL="365760" indent="-365760" eaLnBrk="1" fontAlgn="auto" hangingPunct="1">
              <a:spcAft>
                <a:spcPts val="0"/>
              </a:spcAft>
              <a:defRPr/>
            </a:pPr>
            <a:r>
              <a:rPr lang="en-US" dirty="0" smtClean="0">
                <a:solidFill>
                  <a:schemeClr val="tx1">
                    <a:lumMod val="85000"/>
                    <a:lumOff val="15000"/>
                  </a:schemeClr>
                </a:solidFill>
              </a:rPr>
              <a:t>Degrees in Meteorology</a:t>
            </a:r>
          </a:p>
          <a:p>
            <a:pPr marL="777240" lvl="1" indent="-365760" eaLnBrk="1" fontAlgn="auto" hangingPunct="1">
              <a:spcAft>
                <a:spcPts val="0"/>
              </a:spcAft>
              <a:defRPr/>
            </a:pPr>
            <a:endParaRPr lang="en-US" dirty="0" smtClean="0">
              <a:solidFill>
                <a:schemeClr val="tx1">
                  <a:lumMod val="85000"/>
                  <a:lumOff val="15000"/>
                </a:schemeClr>
              </a:solidFill>
            </a:endParaRPr>
          </a:p>
          <a:p>
            <a:pPr marL="777240" lvl="1" indent="-365760" eaLnBrk="1" fontAlgn="auto" hangingPunct="1">
              <a:spcAft>
                <a:spcPts val="0"/>
              </a:spcAft>
              <a:defRPr/>
            </a:pPr>
            <a:endParaRPr lang="en-US" dirty="0" smtClean="0">
              <a:solidFill>
                <a:schemeClr val="tx1">
                  <a:lumMod val="85000"/>
                  <a:lumOff val="15000"/>
                </a:schemeClr>
              </a:solidFill>
            </a:endParaRPr>
          </a:p>
        </p:txBody>
      </p:sp>
      <p:sp>
        <p:nvSpPr>
          <p:cNvPr id="13316" name="Title 1"/>
          <p:cNvSpPr>
            <a:spLocks noGrp="1"/>
          </p:cNvSpPr>
          <p:nvPr>
            <p:ph type="title"/>
          </p:nvPr>
        </p:nvSpPr>
        <p:spPr>
          <a:xfrm>
            <a:off x="457200" y="228600"/>
            <a:ext cx="8229600" cy="1600200"/>
          </a:xfrm>
        </p:spPr>
        <p:txBody>
          <a:bodyPr/>
          <a:lstStyle/>
          <a:p>
            <a:pPr eaLnBrk="1" hangingPunct="1"/>
            <a:r>
              <a:rPr lang="en-US" altLang="en-US" smtClean="0"/>
              <a:t>Roadmap to a Career </a:t>
            </a:r>
            <a:br>
              <a:rPr lang="en-US" altLang="en-US" smtClean="0"/>
            </a:br>
            <a:r>
              <a:rPr lang="en-US" altLang="en-US" smtClean="0"/>
              <a:t>in Meteorology</a:t>
            </a:r>
          </a:p>
        </p:txBody>
      </p:sp>
      <p:pic>
        <p:nvPicPr>
          <p:cNvPr id="13317" name="Picture 7" descr="C:\Program Files\Microsoft Office\MEDIA\CAGCAT10\j0293828.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7888" y="1219200"/>
            <a:ext cx="1763712"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2286000"/>
            <a:ext cx="8382000" cy="4648200"/>
          </a:xfrm>
        </p:spPr>
        <p:txBody>
          <a:bodyPr rtlCol="0">
            <a:normAutofit/>
          </a:bodyPr>
          <a:lstStyle/>
          <a:p>
            <a:pPr marL="0" indent="0" eaLnBrk="1" fontAlgn="auto" hangingPunct="1">
              <a:spcAft>
                <a:spcPts val="0"/>
              </a:spcAft>
              <a:buFont typeface="Wingdings" pitchFamily="2" charset="2"/>
              <a:buNone/>
              <a:defRPr/>
            </a:pPr>
            <a:r>
              <a:rPr lang="en-US" sz="3600" dirty="0" smtClean="0">
                <a:solidFill>
                  <a:schemeClr val="tx1">
                    <a:lumMod val="85000"/>
                    <a:lumOff val="15000"/>
                  </a:schemeClr>
                </a:solidFill>
              </a:rPr>
              <a:t>“A person with specialized education who uses scientific principles to explain, understand, observe, or forecast the earth's atmospheric phenomena and/or how the atmosphere affects the earth and life on the planet.” </a:t>
            </a:r>
            <a:r>
              <a:rPr lang="en-US" sz="2000" dirty="0" smtClean="0">
                <a:solidFill>
                  <a:schemeClr val="tx1">
                    <a:lumMod val="85000"/>
                    <a:lumOff val="15000"/>
                  </a:schemeClr>
                </a:solidFill>
              </a:rPr>
              <a:t>(AMS Definition)</a:t>
            </a:r>
          </a:p>
          <a:p>
            <a:pPr marL="365760" indent="-365760" eaLnBrk="1" fontAlgn="auto" hangingPunct="1">
              <a:spcAft>
                <a:spcPts val="0"/>
              </a:spcAft>
              <a:buFontTx/>
              <a:buNone/>
              <a:defRPr/>
            </a:pPr>
            <a:endParaRPr lang="en-US" sz="2000" dirty="0" smtClean="0">
              <a:solidFill>
                <a:schemeClr val="tx1">
                  <a:lumMod val="85000"/>
                  <a:lumOff val="15000"/>
                </a:schemeClr>
              </a:solidFill>
            </a:endParaRPr>
          </a:p>
        </p:txBody>
      </p:sp>
      <p:sp>
        <p:nvSpPr>
          <p:cNvPr id="14340" name="Rectangle 2"/>
          <p:cNvSpPr>
            <a:spLocks noGrp="1" noChangeArrowheads="1"/>
          </p:cNvSpPr>
          <p:nvPr>
            <p:ph type="title"/>
          </p:nvPr>
        </p:nvSpPr>
        <p:spPr>
          <a:xfrm>
            <a:off x="457200" y="76200"/>
            <a:ext cx="8229600" cy="1600200"/>
          </a:xfrm>
        </p:spPr>
        <p:txBody>
          <a:bodyPr/>
          <a:lstStyle/>
          <a:p>
            <a:pPr eaLnBrk="1" hangingPunct="1"/>
            <a:r>
              <a:rPr lang="en-US" altLang="en-US" smtClean="0"/>
              <a:t>What is a Meteorologist?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p:txBody>
          <a:bodyPr/>
          <a:lstStyle/>
          <a:p>
            <a:pPr eaLnBrk="1" hangingPunct="1">
              <a:defRPr/>
            </a:pPr>
            <a:r>
              <a:rPr lang="en-US" dirty="0" smtClean="0"/>
              <a:t>Overall interest</a:t>
            </a:r>
          </a:p>
          <a:p>
            <a:pPr eaLnBrk="1" hangingPunct="1">
              <a:defRPr/>
            </a:pPr>
            <a:r>
              <a:rPr lang="en-US" dirty="0" smtClean="0"/>
              <a:t>Experienced a significant past weather event</a:t>
            </a:r>
          </a:p>
          <a:p>
            <a:pPr lvl="1" eaLnBrk="1" hangingPunct="1">
              <a:defRPr/>
            </a:pPr>
            <a:r>
              <a:rPr lang="en-US" dirty="0" smtClean="0"/>
              <a:t>“I saw a tornado” “My friend lost her home during Katrina” “I was stuck on the Beltway for 9 hours during a snow storm” “</a:t>
            </a:r>
            <a:r>
              <a:rPr lang="en-US" dirty="0" err="1" smtClean="0"/>
              <a:t>Snowmageddon</a:t>
            </a:r>
            <a:r>
              <a:rPr lang="en-US" dirty="0" smtClean="0"/>
              <a:t> was awesome”</a:t>
            </a:r>
          </a:p>
          <a:p>
            <a:pPr eaLnBrk="1" hangingPunct="1">
              <a:defRPr/>
            </a:pPr>
            <a:r>
              <a:rPr lang="en-US" dirty="0" smtClean="0"/>
              <a:t>Strength in math &amp; science</a:t>
            </a:r>
          </a:p>
          <a:p>
            <a:pPr marL="365125" lvl="1" eaLnBrk="1" hangingPunct="1">
              <a:buFont typeface="Wingdings" pitchFamily="2" charset="2"/>
              <a:buChar char=""/>
              <a:defRPr/>
            </a:pPr>
            <a:r>
              <a:rPr lang="en-US" dirty="0" smtClean="0"/>
              <a:t>You want a challenging job that is constantly changing</a:t>
            </a:r>
          </a:p>
          <a:p>
            <a:pPr eaLnBrk="1" hangingPunct="1">
              <a:defRPr/>
            </a:pPr>
            <a:endParaRPr lang="en-US" dirty="0" smtClean="0"/>
          </a:p>
        </p:txBody>
      </p:sp>
      <p:sp>
        <p:nvSpPr>
          <p:cNvPr id="15364" name="Rectangle 2"/>
          <p:cNvSpPr>
            <a:spLocks noGrp="1" noChangeArrowheads="1"/>
          </p:cNvSpPr>
          <p:nvPr>
            <p:ph type="title"/>
          </p:nvPr>
        </p:nvSpPr>
        <p:spPr/>
        <p:txBody>
          <a:bodyPr/>
          <a:lstStyle/>
          <a:p>
            <a:pPr eaLnBrk="1" hangingPunct="1"/>
            <a:r>
              <a:rPr lang="en-US" altLang="en-US" smtClean="0"/>
              <a:t>Why Meteorology?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851275"/>
            <a:ext cx="160020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6002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2"/>
          <p:cNvSpPr>
            <a:spLocks noGrp="1" noChangeArrowheads="1"/>
          </p:cNvSpPr>
          <p:nvPr>
            <p:ph type="title"/>
          </p:nvPr>
        </p:nvSpPr>
        <p:spPr/>
        <p:txBody>
          <a:bodyPr/>
          <a:lstStyle/>
          <a:p>
            <a:pPr eaLnBrk="1" hangingPunct="1"/>
            <a:r>
              <a:rPr lang="en-US" altLang="en-US" smtClean="0"/>
              <a:t>Career Opportunities</a:t>
            </a:r>
          </a:p>
        </p:txBody>
      </p:sp>
      <p:sp>
        <p:nvSpPr>
          <p:cNvPr id="16389" name="Rectangle 3"/>
          <p:cNvSpPr>
            <a:spLocks noGrp="1" noChangeArrowheads="1"/>
          </p:cNvSpPr>
          <p:nvPr>
            <p:ph type="body" sz="half" idx="1"/>
          </p:nvPr>
        </p:nvSpPr>
        <p:spPr>
          <a:xfrm>
            <a:off x="457200" y="1371600"/>
            <a:ext cx="4038600" cy="5105400"/>
          </a:xfrm>
        </p:spPr>
        <p:txBody>
          <a:bodyPr/>
          <a:lstStyle/>
          <a:p>
            <a:pPr eaLnBrk="1" hangingPunct="1"/>
            <a:r>
              <a:rPr lang="en-US" altLang="en-US" sz="2800" dirty="0" smtClean="0"/>
              <a:t>Public</a:t>
            </a:r>
          </a:p>
          <a:p>
            <a:pPr eaLnBrk="1" hangingPunct="1"/>
            <a:r>
              <a:rPr lang="en-US" altLang="en-US" sz="2800" dirty="0" smtClean="0"/>
              <a:t>Military</a:t>
            </a:r>
          </a:p>
          <a:p>
            <a:pPr eaLnBrk="1" hangingPunct="1"/>
            <a:r>
              <a:rPr lang="en-US" altLang="en-US" sz="2800" dirty="0" smtClean="0"/>
              <a:t>Media</a:t>
            </a:r>
          </a:p>
          <a:p>
            <a:pPr eaLnBrk="1" hangingPunct="1"/>
            <a:r>
              <a:rPr lang="en-US" altLang="en-US" sz="2800" dirty="0" smtClean="0"/>
              <a:t>Private-sector</a:t>
            </a:r>
          </a:p>
          <a:p>
            <a:pPr eaLnBrk="1" hangingPunct="1"/>
            <a:r>
              <a:rPr lang="en-US" altLang="en-US" sz="2800" dirty="0" smtClean="0"/>
              <a:t>Aviation</a:t>
            </a:r>
          </a:p>
          <a:p>
            <a:pPr eaLnBrk="1" hangingPunct="1"/>
            <a:r>
              <a:rPr lang="en-US" altLang="en-US" sz="2800" dirty="0" smtClean="0"/>
              <a:t>Research</a:t>
            </a:r>
          </a:p>
        </p:txBody>
      </p:sp>
      <p:pic>
        <p:nvPicPr>
          <p:cNvPr id="16390" name="Picture 5" descr="afwa"/>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3219450" y="3829050"/>
            <a:ext cx="1885950" cy="18859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1" name="Content Placeholder 4"/>
          <p:cNvPicPr>
            <a:picLocks noGrp="1" noChangeAspect="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6477000" y="2159000"/>
            <a:ext cx="2438400" cy="2108200"/>
          </a:xfrm>
        </p:spPr>
      </p:pic>
      <p:pic>
        <p:nvPicPr>
          <p:cNvPr id="16392" name="Picture 25" descr="heade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5867400"/>
            <a:ext cx="8183563" cy="8175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393"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486400" y="1295400"/>
            <a:ext cx="345916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5"/>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05600" y="42672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8600" y="4756150"/>
            <a:ext cx="27432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457200" y="2209800"/>
            <a:ext cx="8534400" cy="5105400"/>
          </a:xfrm>
        </p:spPr>
        <p:txBody>
          <a:bodyPr/>
          <a:lstStyle/>
          <a:p>
            <a:pPr marL="609600" indent="-609600" eaLnBrk="1" hangingPunct="1"/>
            <a:r>
              <a:rPr lang="en-US" altLang="en-US" sz="3600" smtClean="0"/>
              <a:t>Other Opportunities Include…</a:t>
            </a:r>
          </a:p>
          <a:p>
            <a:pPr marL="990600" lvl="1" indent="-533400" eaLnBrk="1" hangingPunct="1"/>
            <a:r>
              <a:rPr lang="en-US" altLang="en-US" sz="2400" smtClean="0"/>
              <a:t>Consulting (Covers everything)</a:t>
            </a:r>
          </a:p>
          <a:p>
            <a:pPr marL="990600" lvl="1" indent="-533400" eaLnBrk="1" hangingPunct="1"/>
            <a:r>
              <a:rPr lang="en-US" altLang="en-US" sz="2400" smtClean="0"/>
              <a:t>Air Quality (Environmental)</a:t>
            </a:r>
          </a:p>
          <a:p>
            <a:pPr marL="990600" lvl="1" indent="-533400" eaLnBrk="1" hangingPunct="1"/>
            <a:r>
              <a:rPr lang="en-US" altLang="en-US" sz="2400" smtClean="0"/>
              <a:t>Forensic (Legal matters and police investigations)</a:t>
            </a:r>
          </a:p>
          <a:p>
            <a:pPr marL="990600" lvl="1" indent="-533400" eaLnBrk="1" hangingPunct="1"/>
            <a:r>
              <a:rPr lang="en-US" altLang="en-US" sz="2400" smtClean="0"/>
              <a:t>Support (Decision Makers)</a:t>
            </a:r>
          </a:p>
          <a:p>
            <a:pPr marL="990600" lvl="1" indent="-533400" eaLnBrk="1" hangingPunct="1"/>
            <a:r>
              <a:rPr lang="en-US" altLang="en-US" sz="2400" smtClean="0"/>
              <a:t>Marketing and Sales</a:t>
            </a:r>
          </a:p>
          <a:p>
            <a:pPr marL="990600" lvl="1" indent="-533400" eaLnBrk="1" hangingPunct="1"/>
            <a:r>
              <a:rPr lang="en-US" altLang="en-US" sz="2400" smtClean="0"/>
              <a:t>Atmospheric Observation and Instrumentation</a:t>
            </a:r>
          </a:p>
          <a:p>
            <a:pPr marL="990600" lvl="1" indent="-533400" eaLnBrk="1" hangingPunct="1"/>
            <a:r>
              <a:rPr lang="en-US" altLang="en-US" sz="2400" smtClean="0"/>
              <a:t>Technology Development</a:t>
            </a:r>
            <a:r>
              <a:rPr lang="en-US" altLang="en-US" sz="3200" smtClean="0"/>
              <a:t> </a:t>
            </a:r>
          </a:p>
        </p:txBody>
      </p:sp>
      <p:sp>
        <p:nvSpPr>
          <p:cNvPr id="17412" name="Rectangle 4"/>
          <p:cNvSpPr>
            <a:spLocks noGrp="1" noChangeArrowheads="1"/>
          </p:cNvSpPr>
          <p:nvPr>
            <p:ph type="title"/>
          </p:nvPr>
        </p:nvSpPr>
        <p:spPr/>
        <p:txBody>
          <a:bodyPr/>
          <a:lstStyle/>
          <a:p>
            <a:pPr eaLnBrk="1" hangingPunct="1"/>
            <a:r>
              <a:rPr lang="en-US" altLang="en-US" smtClean="0"/>
              <a:t>Career Opportunities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988" y="2362200"/>
            <a:ext cx="7745412" cy="3878263"/>
          </a:xfrm>
        </p:spPr>
        <p:txBody>
          <a:bodyPr rtlCol="0">
            <a:normAutofit fontScale="77500" lnSpcReduction="20000"/>
          </a:bodyPr>
          <a:lstStyle/>
          <a:p>
            <a:pPr marL="365760" indent="-365760" eaLnBrk="1" fontAlgn="auto" hangingPunct="1">
              <a:spcAft>
                <a:spcPts val="0"/>
              </a:spcAft>
              <a:defRPr/>
            </a:pPr>
            <a:r>
              <a:rPr lang="en-US" dirty="0" smtClean="0">
                <a:solidFill>
                  <a:schemeClr val="tx1">
                    <a:lumMod val="85000"/>
                    <a:lumOff val="15000"/>
                  </a:schemeClr>
                </a:solidFill>
              </a:rPr>
              <a:t>Forecaster ladder at the WFO </a:t>
            </a:r>
          </a:p>
          <a:p>
            <a:pPr marL="777240" lvl="1" indent="-365760" eaLnBrk="1" fontAlgn="auto" hangingPunct="1">
              <a:spcAft>
                <a:spcPts val="0"/>
              </a:spcAft>
              <a:defRPr/>
            </a:pPr>
            <a:r>
              <a:rPr lang="en-US" sz="2400" dirty="0" smtClean="0">
                <a:solidFill>
                  <a:schemeClr val="accent5"/>
                </a:solidFill>
              </a:rPr>
              <a:t>Meteorologist Intern</a:t>
            </a:r>
          </a:p>
          <a:p>
            <a:pPr marL="777240" lvl="1" indent="-365760" eaLnBrk="1" fontAlgn="auto" hangingPunct="1">
              <a:spcAft>
                <a:spcPts val="0"/>
              </a:spcAft>
              <a:defRPr/>
            </a:pPr>
            <a:r>
              <a:rPr lang="en-US" sz="2400" dirty="0" smtClean="0">
                <a:solidFill>
                  <a:schemeClr val="accent5"/>
                </a:solidFill>
              </a:rPr>
              <a:t>General Forecaster</a:t>
            </a:r>
          </a:p>
          <a:p>
            <a:pPr marL="777240" lvl="1" indent="-365760" eaLnBrk="1" fontAlgn="auto" hangingPunct="1">
              <a:spcAft>
                <a:spcPts val="0"/>
              </a:spcAft>
              <a:defRPr/>
            </a:pPr>
            <a:r>
              <a:rPr lang="en-US" sz="2400" dirty="0" smtClean="0">
                <a:solidFill>
                  <a:schemeClr val="accent5"/>
                </a:solidFill>
              </a:rPr>
              <a:t>Senior Forecaster</a:t>
            </a:r>
          </a:p>
          <a:p>
            <a:pPr marL="365760" indent="-365760" eaLnBrk="1" fontAlgn="auto" hangingPunct="1">
              <a:spcAft>
                <a:spcPts val="0"/>
              </a:spcAft>
              <a:defRPr/>
            </a:pPr>
            <a:r>
              <a:rPr lang="en-US" dirty="0" smtClean="0">
                <a:solidFill>
                  <a:schemeClr val="tx1">
                    <a:lumMod val="85000"/>
                    <a:lumOff val="15000"/>
                  </a:schemeClr>
                </a:solidFill>
              </a:rPr>
              <a:t>Other </a:t>
            </a:r>
            <a:r>
              <a:rPr lang="en-US" dirty="0">
                <a:solidFill>
                  <a:schemeClr val="tx1">
                    <a:lumMod val="85000"/>
                    <a:lumOff val="15000"/>
                  </a:schemeClr>
                </a:solidFill>
              </a:rPr>
              <a:t>directions in a </a:t>
            </a:r>
            <a:r>
              <a:rPr lang="en-US" dirty="0" smtClean="0">
                <a:solidFill>
                  <a:schemeClr val="tx1">
                    <a:lumMod val="85000"/>
                    <a:lumOff val="15000"/>
                  </a:schemeClr>
                </a:solidFill>
              </a:rPr>
              <a:t>WFO</a:t>
            </a:r>
            <a:endParaRPr lang="en-US" dirty="0" smtClean="0">
              <a:solidFill>
                <a:schemeClr val="accent5"/>
              </a:solidFill>
            </a:endParaRPr>
          </a:p>
          <a:p>
            <a:pPr marL="777240" lvl="1" indent="-365760" eaLnBrk="1" fontAlgn="auto" hangingPunct="1">
              <a:spcAft>
                <a:spcPts val="0"/>
              </a:spcAft>
              <a:defRPr/>
            </a:pPr>
            <a:r>
              <a:rPr lang="en-US" dirty="0" smtClean="0">
                <a:solidFill>
                  <a:schemeClr val="accent1"/>
                </a:solidFill>
              </a:rPr>
              <a:t>Hydrologist (SSH)</a:t>
            </a:r>
          </a:p>
          <a:p>
            <a:pPr marL="777240" lvl="1" indent="-365760" eaLnBrk="1" fontAlgn="auto" hangingPunct="1">
              <a:spcAft>
                <a:spcPts val="0"/>
              </a:spcAft>
              <a:defRPr/>
            </a:pPr>
            <a:r>
              <a:rPr lang="en-US" dirty="0" smtClean="0">
                <a:solidFill>
                  <a:schemeClr val="accent1"/>
                </a:solidFill>
              </a:rPr>
              <a:t>Incident Meteorologist (IMET)</a:t>
            </a:r>
          </a:p>
          <a:p>
            <a:pPr marL="777240" lvl="1" indent="-365760" eaLnBrk="1" fontAlgn="auto" hangingPunct="1">
              <a:spcAft>
                <a:spcPts val="0"/>
              </a:spcAft>
              <a:defRPr/>
            </a:pPr>
            <a:r>
              <a:rPr lang="en-US" dirty="0" smtClean="0">
                <a:solidFill>
                  <a:schemeClr val="accent1"/>
                </a:solidFill>
              </a:rPr>
              <a:t>Information Technology Officer (ITO)</a:t>
            </a:r>
          </a:p>
          <a:p>
            <a:pPr marL="777240" lvl="1" indent="-365760" eaLnBrk="1" fontAlgn="auto" hangingPunct="1">
              <a:spcAft>
                <a:spcPts val="0"/>
              </a:spcAft>
              <a:defRPr/>
            </a:pPr>
            <a:r>
              <a:rPr lang="en-US" dirty="0" smtClean="0">
                <a:solidFill>
                  <a:schemeClr val="accent1"/>
                </a:solidFill>
              </a:rPr>
              <a:t>Observation Program Leader (OPL)</a:t>
            </a:r>
          </a:p>
          <a:p>
            <a:pPr marL="366077" indent="-365760" eaLnBrk="1" fontAlgn="auto" hangingPunct="1">
              <a:spcAft>
                <a:spcPts val="0"/>
              </a:spcAft>
              <a:defRPr/>
            </a:pPr>
            <a:r>
              <a:rPr lang="en-US" dirty="0" smtClean="0">
                <a:solidFill>
                  <a:schemeClr val="accent1"/>
                </a:solidFill>
              </a:rPr>
              <a:t>Managers</a:t>
            </a:r>
          </a:p>
          <a:p>
            <a:pPr marL="777240" lvl="1" indent="-365760" eaLnBrk="1" fontAlgn="auto" hangingPunct="1">
              <a:spcAft>
                <a:spcPts val="0"/>
              </a:spcAft>
              <a:defRPr/>
            </a:pPr>
            <a:r>
              <a:rPr lang="en-US" dirty="0" smtClean="0">
                <a:solidFill>
                  <a:schemeClr val="tx2"/>
                </a:solidFill>
              </a:rPr>
              <a:t>Science Operations Officer (SOO)</a:t>
            </a:r>
          </a:p>
          <a:p>
            <a:pPr marL="777240" lvl="1" indent="-365760" eaLnBrk="1" fontAlgn="auto" hangingPunct="1">
              <a:spcAft>
                <a:spcPts val="0"/>
              </a:spcAft>
              <a:defRPr/>
            </a:pPr>
            <a:r>
              <a:rPr lang="en-US" dirty="0" smtClean="0">
                <a:solidFill>
                  <a:schemeClr val="tx2"/>
                </a:solidFill>
              </a:rPr>
              <a:t>Warning Coordination Meteorologist (WCM)</a:t>
            </a:r>
          </a:p>
          <a:p>
            <a:pPr marL="777240" lvl="1" indent="-365760" eaLnBrk="1" fontAlgn="auto" hangingPunct="1">
              <a:spcAft>
                <a:spcPts val="0"/>
              </a:spcAft>
              <a:defRPr/>
            </a:pPr>
            <a:r>
              <a:rPr lang="en-US" dirty="0" smtClean="0">
                <a:solidFill>
                  <a:schemeClr val="tx2"/>
                </a:solidFill>
              </a:rPr>
              <a:t>Meteorologist in Charge (MIC)</a:t>
            </a:r>
            <a:endParaRPr lang="en-US" dirty="0">
              <a:solidFill>
                <a:schemeClr val="tx2"/>
              </a:solidFill>
            </a:endParaRPr>
          </a:p>
        </p:txBody>
      </p:sp>
      <p:sp>
        <p:nvSpPr>
          <p:cNvPr id="18436" name="Title 1"/>
          <p:cNvSpPr>
            <a:spLocks noGrp="1"/>
          </p:cNvSpPr>
          <p:nvPr>
            <p:ph type="title"/>
          </p:nvPr>
        </p:nvSpPr>
        <p:spPr>
          <a:xfrm>
            <a:off x="457200" y="76200"/>
            <a:ext cx="8229600" cy="1600200"/>
          </a:xfrm>
        </p:spPr>
        <p:txBody>
          <a:bodyPr/>
          <a:lstStyle/>
          <a:p>
            <a:pPr eaLnBrk="1" hangingPunct="1"/>
            <a:r>
              <a:rPr lang="en-US" altLang="en-US" smtClean="0"/>
              <a:t>Career Ops in the </a:t>
            </a:r>
            <a:br>
              <a:rPr lang="en-US" altLang="en-US" smtClean="0"/>
            </a:br>
            <a:r>
              <a:rPr lang="en-US" altLang="en-US" smtClean="0"/>
              <a:t>National Weather Service</a:t>
            </a:r>
          </a:p>
        </p:txBody>
      </p:sp>
      <p:graphicFrame>
        <p:nvGraphicFramePr>
          <p:cNvPr id="7" name="Diagram 6"/>
          <p:cNvGraphicFramePr/>
          <p:nvPr/>
        </p:nvGraphicFramePr>
        <p:xfrm>
          <a:off x="3733800" y="2057400"/>
          <a:ext cx="6096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698500" y="2247900"/>
            <a:ext cx="7747000" cy="4686300"/>
          </a:xfrm>
        </p:spPr>
        <p:txBody>
          <a:bodyPr rtlCol="0">
            <a:normAutofit fontScale="70000" lnSpcReduction="20000"/>
          </a:bodyPr>
          <a:lstStyle/>
          <a:p>
            <a:pPr marL="365760" lvl="1" indent="-365760" eaLnBrk="1" fontAlgn="auto" hangingPunct="1">
              <a:spcAft>
                <a:spcPts val="0"/>
              </a:spcAft>
              <a:buFont typeface="Wingdings" pitchFamily="2" charset="2"/>
              <a:buChar char=""/>
              <a:defRPr/>
            </a:pPr>
            <a:r>
              <a:rPr lang="en-US" sz="2400" dirty="0" smtClean="0">
                <a:solidFill>
                  <a:schemeClr val="tx1">
                    <a:lumMod val="85000"/>
                    <a:lumOff val="15000"/>
                  </a:schemeClr>
                </a:solidFill>
              </a:rPr>
              <a:t>National </a:t>
            </a:r>
            <a:r>
              <a:rPr lang="en-US" sz="2400" dirty="0">
                <a:solidFill>
                  <a:schemeClr val="tx1">
                    <a:lumMod val="85000"/>
                    <a:lumOff val="15000"/>
                  </a:schemeClr>
                </a:solidFill>
              </a:rPr>
              <a:t>Centers for Environmental Prediction (NCEP</a:t>
            </a:r>
            <a:r>
              <a:rPr lang="en-US" sz="2400" dirty="0" smtClean="0">
                <a:solidFill>
                  <a:schemeClr val="tx1">
                    <a:lumMod val="85000"/>
                    <a:lumOff val="15000"/>
                  </a:schemeClr>
                </a:solidFill>
              </a:rPr>
              <a:t>)</a:t>
            </a:r>
          </a:p>
          <a:p>
            <a:pPr marL="732472" lvl="2" indent="-365760" eaLnBrk="1" fontAlgn="auto" hangingPunct="1">
              <a:spcAft>
                <a:spcPts val="0"/>
              </a:spcAft>
              <a:defRPr/>
            </a:pPr>
            <a:r>
              <a:rPr lang="en-US" dirty="0" smtClean="0">
                <a:solidFill>
                  <a:schemeClr val="tx1">
                    <a:lumMod val="85000"/>
                    <a:lumOff val="15000"/>
                  </a:schemeClr>
                </a:solidFill>
              </a:rPr>
              <a:t>Aviation</a:t>
            </a:r>
          </a:p>
          <a:p>
            <a:pPr marL="1143952" lvl="2" indent="-365760" eaLnBrk="1" fontAlgn="auto" hangingPunct="1">
              <a:spcAft>
                <a:spcPts val="0"/>
              </a:spcAft>
              <a:defRPr/>
            </a:pPr>
            <a:r>
              <a:rPr lang="en-US" dirty="0">
                <a:solidFill>
                  <a:schemeClr val="tx1">
                    <a:lumMod val="85000"/>
                    <a:lumOff val="15000"/>
                  </a:schemeClr>
                </a:solidFill>
              </a:rPr>
              <a:t>Aviation Weather Center</a:t>
            </a:r>
          </a:p>
          <a:p>
            <a:pPr marL="1143952" lvl="2" indent="-365760" eaLnBrk="1" fontAlgn="auto" hangingPunct="1">
              <a:spcAft>
                <a:spcPts val="0"/>
              </a:spcAft>
              <a:defRPr/>
            </a:pPr>
            <a:r>
              <a:rPr lang="en-US" dirty="0">
                <a:solidFill>
                  <a:schemeClr val="tx1">
                    <a:lumMod val="85000"/>
                    <a:lumOff val="15000"/>
                  </a:schemeClr>
                </a:solidFill>
              </a:rPr>
              <a:t>FAA Command Center</a:t>
            </a:r>
          </a:p>
          <a:p>
            <a:pPr marL="1143952" lvl="2" indent="-365760" eaLnBrk="1" fontAlgn="auto" hangingPunct="1">
              <a:spcAft>
                <a:spcPts val="0"/>
              </a:spcAft>
              <a:defRPr/>
            </a:pPr>
            <a:r>
              <a:rPr lang="en-US" dirty="0">
                <a:solidFill>
                  <a:schemeClr val="tx1">
                    <a:lumMod val="85000"/>
                    <a:lumOff val="15000"/>
                  </a:schemeClr>
                </a:solidFill>
              </a:rPr>
              <a:t>TRACONN</a:t>
            </a:r>
          </a:p>
          <a:p>
            <a:pPr marL="1143952" lvl="2" indent="-365760" eaLnBrk="1" fontAlgn="auto" hangingPunct="1">
              <a:spcAft>
                <a:spcPts val="0"/>
              </a:spcAft>
              <a:defRPr/>
            </a:pPr>
            <a:r>
              <a:rPr lang="en-US" dirty="0">
                <a:solidFill>
                  <a:schemeClr val="tx1">
                    <a:lumMod val="85000"/>
                    <a:lumOff val="15000"/>
                  </a:schemeClr>
                </a:solidFill>
              </a:rPr>
              <a:t>Center Weather Service Unit (CWSU</a:t>
            </a:r>
            <a:r>
              <a:rPr lang="en-US" dirty="0" smtClean="0">
                <a:solidFill>
                  <a:schemeClr val="tx1">
                    <a:lumMod val="85000"/>
                    <a:lumOff val="15000"/>
                  </a:schemeClr>
                </a:solidFill>
              </a:rPr>
              <a:t>)</a:t>
            </a:r>
          </a:p>
          <a:p>
            <a:pPr lvl="1" indent="-365760" eaLnBrk="1" fontAlgn="auto" hangingPunct="1">
              <a:spcAft>
                <a:spcPts val="0"/>
              </a:spcAft>
              <a:defRPr/>
            </a:pPr>
            <a:r>
              <a:rPr lang="en-US" dirty="0" smtClean="0">
                <a:solidFill>
                  <a:schemeClr val="tx1">
                    <a:lumMod val="85000"/>
                    <a:lumOff val="15000"/>
                  </a:schemeClr>
                </a:solidFill>
              </a:rPr>
              <a:t>Environmental Modeling Center (EMC)</a:t>
            </a:r>
          </a:p>
          <a:p>
            <a:pPr lvl="1" indent="-365760" eaLnBrk="1" fontAlgn="auto" hangingPunct="1">
              <a:spcAft>
                <a:spcPts val="0"/>
              </a:spcAft>
              <a:defRPr/>
            </a:pPr>
            <a:r>
              <a:rPr lang="en-US" dirty="0" smtClean="0">
                <a:solidFill>
                  <a:schemeClr val="tx1">
                    <a:lumMod val="85000"/>
                    <a:lumOff val="15000"/>
                  </a:schemeClr>
                </a:solidFill>
              </a:rPr>
              <a:t>NCEP Central Operations</a:t>
            </a:r>
          </a:p>
          <a:p>
            <a:pPr lvl="1" indent="-365760" eaLnBrk="1" fontAlgn="auto" hangingPunct="1">
              <a:spcAft>
                <a:spcPts val="0"/>
              </a:spcAft>
              <a:defRPr/>
            </a:pPr>
            <a:r>
              <a:rPr lang="en-US" dirty="0" smtClean="0">
                <a:solidFill>
                  <a:schemeClr val="tx1">
                    <a:lumMod val="85000"/>
                    <a:lumOff val="15000"/>
                  </a:schemeClr>
                </a:solidFill>
              </a:rPr>
              <a:t>Ocean Prediction Center (OPC)</a:t>
            </a:r>
          </a:p>
          <a:p>
            <a:pPr lvl="1" indent="-365760" eaLnBrk="1" fontAlgn="auto" hangingPunct="1">
              <a:spcAft>
                <a:spcPts val="0"/>
              </a:spcAft>
              <a:defRPr/>
            </a:pPr>
            <a:r>
              <a:rPr lang="en-US" dirty="0">
                <a:solidFill>
                  <a:schemeClr val="tx1">
                    <a:lumMod val="85000"/>
                    <a:lumOff val="15000"/>
                  </a:schemeClr>
                </a:solidFill>
              </a:rPr>
              <a:t>Climate Prediction Center (CPC</a:t>
            </a:r>
            <a:r>
              <a:rPr lang="en-US" dirty="0" smtClean="0">
                <a:solidFill>
                  <a:schemeClr val="tx1">
                    <a:lumMod val="85000"/>
                    <a:lumOff val="15000"/>
                  </a:schemeClr>
                </a:solidFill>
              </a:rPr>
              <a:t>)</a:t>
            </a:r>
          </a:p>
          <a:p>
            <a:pPr lvl="1" indent="-365760" eaLnBrk="1" fontAlgn="auto" hangingPunct="1">
              <a:spcAft>
                <a:spcPts val="0"/>
              </a:spcAft>
              <a:defRPr/>
            </a:pPr>
            <a:r>
              <a:rPr lang="en-US" dirty="0">
                <a:solidFill>
                  <a:schemeClr val="tx1">
                    <a:lumMod val="85000"/>
                    <a:lumOff val="15000"/>
                  </a:schemeClr>
                </a:solidFill>
              </a:rPr>
              <a:t>Weather Prediction Center (WPC</a:t>
            </a:r>
            <a:r>
              <a:rPr lang="en-US" dirty="0" smtClean="0">
                <a:solidFill>
                  <a:schemeClr val="tx1">
                    <a:lumMod val="85000"/>
                    <a:lumOff val="15000"/>
                  </a:schemeClr>
                </a:solidFill>
              </a:rPr>
              <a:t>)</a:t>
            </a:r>
          </a:p>
          <a:p>
            <a:pPr lvl="1" indent="-365760" eaLnBrk="1" fontAlgn="auto" hangingPunct="1">
              <a:spcAft>
                <a:spcPts val="0"/>
              </a:spcAft>
              <a:defRPr/>
            </a:pPr>
            <a:r>
              <a:rPr lang="en-US" dirty="0" smtClean="0">
                <a:solidFill>
                  <a:schemeClr val="tx1">
                    <a:lumMod val="85000"/>
                    <a:lumOff val="15000"/>
                  </a:schemeClr>
                </a:solidFill>
              </a:rPr>
              <a:t>Space Weather Prediction Center</a:t>
            </a:r>
          </a:p>
          <a:p>
            <a:pPr lvl="1" indent="-365760" eaLnBrk="1" fontAlgn="auto" hangingPunct="1">
              <a:spcAft>
                <a:spcPts val="0"/>
              </a:spcAft>
              <a:defRPr/>
            </a:pPr>
            <a:r>
              <a:rPr lang="en-US" dirty="0" smtClean="0">
                <a:solidFill>
                  <a:schemeClr val="tx1">
                    <a:lumMod val="85000"/>
                    <a:lumOff val="15000"/>
                  </a:schemeClr>
                </a:solidFill>
              </a:rPr>
              <a:t>Storm Prediction Center (SPC)</a:t>
            </a:r>
          </a:p>
          <a:p>
            <a:pPr lvl="1" indent="-365760" eaLnBrk="1" fontAlgn="auto" hangingPunct="1">
              <a:spcAft>
                <a:spcPts val="0"/>
              </a:spcAft>
              <a:defRPr/>
            </a:pPr>
            <a:r>
              <a:rPr lang="en-US" dirty="0" smtClean="0">
                <a:solidFill>
                  <a:schemeClr val="tx1">
                    <a:lumMod val="85000"/>
                    <a:lumOff val="15000"/>
                  </a:schemeClr>
                </a:solidFill>
              </a:rPr>
              <a:t>National Hurricane Center (NHC)</a:t>
            </a:r>
          </a:p>
          <a:p>
            <a:pPr indent="-365760" eaLnBrk="1" fontAlgn="auto" hangingPunct="1">
              <a:spcAft>
                <a:spcPts val="0"/>
              </a:spcAft>
              <a:defRPr/>
            </a:pPr>
            <a:r>
              <a:rPr lang="en-US" dirty="0" smtClean="0">
                <a:solidFill>
                  <a:schemeClr val="tx1">
                    <a:lumMod val="85000"/>
                    <a:lumOff val="15000"/>
                  </a:schemeClr>
                </a:solidFill>
              </a:rPr>
              <a:t>Warning Decision Training Branch (WDTB)</a:t>
            </a:r>
          </a:p>
          <a:p>
            <a:pPr indent="-365760" eaLnBrk="1" fontAlgn="auto" hangingPunct="1">
              <a:spcAft>
                <a:spcPts val="0"/>
              </a:spcAft>
              <a:defRPr/>
            </a:pPr>
            <a:r>
              <a:rPr lang="en-US" dirty="0" smtClean="0">
                <a:solidFill>
                  <a:schemeClr val="tx1">
                    <a:lumMod val="85000"/>
                    <a:lumOff val="15000"/>
                  </a:schemeClr>
                </a:solidFill>
              </a:rPr>
              <a:t>Hydrology</a:t>
            </a:r>
          </a:p>
          <a:p>
            <a:pPr lvl="1" indent="-365760" eaLnBrk="1" fontAlgn="auto" hangingPunct="1">
              <a:spcAft>
                <a:spcPts val="0"/>
              </a:spcAft>
              <a:defRPr/>
            </a:pPr>
            <a:r>
              <a:rPr lang="en-US" dirty="0" smtClean="0">
                <a:solidFill>
                  <a:schemeClr val="tx1">
                    <a:lumMod val="85000"/>
                    <a:lumOff val="15000"/>
                  </a:schemeClr>
                </a:solidFill>
              </a:rPr>
              <a:t>River Forecast Centers (RFC)</a:t>
            </a:r>
          </a:p>
          <a:p>
            <a:pPr lvl="1" indent="-365760" eaLnBrk="1" fontAlgn="auto" hangingPunct="1">
              <a:spcAft>
                <a:spcPts val="0"/>
              </a:spcAft>
              <a:defRPr/>
            </a:pPr>
            <a:r>
              <a:rPr lang="en-US" dirty="0" smtClean="0">
                <a:solidFill>
                  <a:schemeClr val="tx1">
                    <a:lumMod val="85000"/>
                    <a:lumOff val="15000"/>
                  </a:schemeClr>
                </a:solidFill>
              </a:rPr>
              <a:t>National Water Center (NWC)</a:t>
            </a:r>
          </a:p>
          <a:p>
            <a:pPr lvl="2" indent="-365760" eaLnBrk="1" fontAlgn="auto" hangingPunct="1">
              <a:spcAft>
                <a:spcPts val="0"/>
              </a:spcAft>
              <a:defRPr/>
            </a:pPr>
            <a:endParaRPr lang="en-US" dirty="0" smtClean="0">
              <a:solidFill>
                <a:schemeClr val="tx1">
                  <a:lumMod val="85000"/>
                  <a:lumOff val="15000"/>
                </a:schemeClr>
              </a:solidFill>
            </a:endParaRPr>
          </a:p>
          <a:p>
            <a:pPr marL="777240" lvl="1" indent="-365760" eaLnBrk="1" fontAlgn="auto" hangingPunct="1">
              <a:spcAft>
                <a:spcPts val="0"/>
              </a:spcAft>
              <a:defRPr/>
            </a:pPr>
            <a:endParaRPr lang="en-US" dirty="0" smtClean="0">
              <a:solidFill>
                <a:schemeClr val="tx1">
                  <a:lumMod val="85000"/>
                  <a:lumOff val="15000"/>
                </a:schemeClr>
              </a:solidFill>
            </a:endParaRPr>
          </a:p>
        </p:txBody>
      </p:sp>
      <p:sp>
        <p:nvSpPr>
          <p:cNvPr id="19460" name="Title 1"/>
          <p:cNvSpPr>
            <a:spLocks noGrp="1"/>
          </p:cNvSpPr>
          <p:nvPr>
            <p:ph type="title"/>
          </p:nvPr>
        </p:nvSpPr>
        <p:spPr>
          <a:xfrm>
            <a:off x="457200" y="76200"/>
            <a:ext cx="8229600" cy="1600200"/>
          </a:xfrm>
        </p:spPr>
        <p:txBody>
          <a:bodyPr/>
          <a:lstStyle/>
          <a:p>
            <a:pPr eaLnBrk="1" hangingPunct="1"/>
            <a:r>
              <a:rPr lang="en-US" altLang="en-US" smtClean="0"/>
              <a:t>Career Ops in the National Weather Service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57200" y="2179638"/>
            <a:ext cx="2590800" cy="4678362"/>
          </a:xfrm>
        </p:spPr>
        <p:txBody>
          <a:bodyPr rtlCol="0">
            <a:normAutofit/>
          </a:bodyPr>
          <a:lstStyle/>
          <a:p>
            <a:pPr marL="365760" indent="-365760" eaLnBrk="1" fontAlgn="auto" hangingPunct="1">
              <a:spcAft>
                <a:spcPts val="0"/>
              </a:spcAft>
              <a:defRPr/>
            </a:pPr>
            <a:r>
              <a:rPr lang="en-US" sz="1800" dirty="0" smtClean="0">
                <a:solidFill>
                  <a:schemeClr val="tx1">
                    <a:lumMod val="85000"/>
                    <a:lumOff val="15000"/>
                  </a:schemeClr>
                </a:solidFill>
              </a:rPr>
              <a:t>What does an operational meteorologist or weather forecaster do?</a:t>
            </a:r>
          </a:p>
          <a:p>
            <a:pPr marL="777240" lvl="1" indent="-365760" eaLnBrk="1" fontAlgn="auto" hangingPunct="1">
              <a:spcAft>
                <a:spcPts val="0"/>
              </a:spcAft>
              <a:defRPr/>
            </a:pPr>
            <a:r>
              <a:rPr lang="en-US" sz="1400" dirty="0" smtClean="0">
                <a:solidFill>
                  <a:schemeClr val="tx1">
                    <a:lumMod val="85000"/>
                    <a:lumOff val="15000"/>
                  </a:schemeClr>
                </a:solidFill>
              </a:rPr>
              <a:t>Create a basic prediction of a variety of weather parameters for a specified region</a:t>
            </a:r>
          </a:p>
          <a:p>
            <a:pPr marL="365760" indent="-365760" eaLnBrk="1" fontAlgn="auto" hangingPunct="1">
              <a:spcAft>
                <a:spcPts val="0"/>
              </a:spcAft>
              <a:defRPr/>
            </a:pPr>
            <a:r>
              <a:rPr lang="en-US" sz="1800" dirty="0" smtClean="0">
                <a:solidFill>
                  <a:schemeClr val="tx1">
                    <a:lumMod val="85000"/>
                    <a:lumOff val="15000"/>
                  </a:schemeClr>
                </a:solidFill>
              </a:rPr>
              <a:t>An area of responsibility can include:</a:t>
            </a:r>
          </a:p>
          <a:p>
            <a:pPr marL="777240" lvl="1" indent="-365760" eaLnBrk="1" fontAlgn="auto" hangingPunct="1">
              <a:spcAft>
                <a:spcPts val="0"/>
              </a:spcAft>
              <a:defRPr/>
            </a:pPr>
            <a:r>
              <a:rPr lang="en-US" sz="1400" dirty="0" smtClean="0">
                <a:solidFill>
                  <a:schemeClr val="tx1">
                    <a:lumMod val="85000"/>
                    <a:lumOff val="15000"/>
                  </a:schemeClr>
                </a:solidFill>
              </a:rPr>
              <a:t>Mountains and Valleys</a:t>
            </a:r>
          </a:p>
          <a:p>
            <a:pPr marL="777240" lvl="1" indent="-365760" eaLnBrk="1" fontAlgn="auto" hangingPunct="1">
              <a:spcAft>
                <a:spcPts val="0"/>
              </a:spcAft>
              <a:defRPr/>
            </a:pPr>
            <a:r>
              <a:rPr lang="en-US" sz="1400" dirty="0" smtClean="0">
                <a:solidFill>
                  <a:schemeClr val="tx1">
                    <a:lumMod val="85000"/>
                    <a:lumOff val="15000"/>
                  </a:schemeClr>
                </a:solidFill>
              </a:rPr>
              <a:t>Marine </a:t>
            </a:r>
          </a:p>
          <a:p>
            <a:pPr marL="777240" lvl="1" indent="-365760" eaLnBrk="1" fontAlgn="auto" hangingPunct="1">
              <a:spcAft>
                <a:spcPts val="0"/>
              </a:spcAft>
              <a:defRPr/>
            </a:pPr>
            <a:r>
              <a:rPr lang="en-US" sz="1400" dirty="0" smtClean="0">
                <a:solidFill>
                  <a:schemeClr val="tx1">
                    <a:lumMod val="85000"/>
                    <a:lumOff val="15000"/>
                  </a:schemeClr>
                </a:solidFill>
              </a:rPr>
              <a:t>Aviation</a:t>
            </a:r>
          </a:p>
        </p:txBody>
      </p:sp>
      <p:sp>
        <p:nvSpPr>
          <p:cNvPr id="2048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Wingdings" pitchFamily="2" charset="2"/>
              <a:buChar char=""/>
              <a:defRPr sz="2400">
                <a:solidFill>
                  <a:srgbClr val="262626"/>
                </a:solidFill>
                <a:latin typeface="Book Antiqua" pitchFamily="18" charset="0"/>
              </a:defRPr>
            </a:lvl1pPr>
            <a:lvl2pPr marL="742950" indent="-285750" eaLnBrk="0" hangingPunct="0">
              <a:spcBef>
                <a:spcPct val="20000"/>
              </a:spcBef>
              <a:buClr>
                <a:schemeClr val="accent1"/>
              </a:buClr>
              <a:buFont typeface="Wingdings" pitchFamily="2" charset="2"/>
              <a:buChar char=""/>
              <a:defRPr sz="2200">
                <a:solidFill>
                  <a:srgbClr val="262626"/>
                </a:solidFill>
                <a:latin typeface="Book Antiqua" pitchFamily="18" charset="0"/>
              </a:defRPr>
            </a:lvl2pPr>
            <a:lvl3pPr marL="1143000" indent="-228600" eaLnBrk="0" hangingPunct="0">
              <a:spcBef>
                <a:spcPct val="20000"/>
              </a:spcBef>
              <a:buClr>
                <a:schemeClr val="accent1"/>
              </a:buClr>
              <a:buFont typeface="Wingdings" pitchFamily="2" charset="2"/>
              <a:buChar char=""/>
              <a:defRPr sz="2000">
                <a:solidFill>
                  <a:srgbClr val="262626"/>
                </a:solidFill>
                <a:latin typeface="Book Antiqua" pitchFamily="18" charset="0"/>
              </a:defRPr>
            </a:lvl3pPr>
            <a:lvl4pPr marL="1600200" indent="-228600" eaLnBrk="0" hangingPunct="0">
              <a:spcBef>
                <a:spcPct val="20000"/>
              </a:spcBef>
              <a:buClr>
                <a:schemeClr val="accent1"/>
              </a:buClr>
              <a:buFont typeface="Wingdings" pitchFamily="2" charset="2"/>
              <a:buChar char=""/>
              <a:defRPr>
                <a:solidFill>
                  <a:srgbClr val="262626"/>
                </a:solidFill>
                <a:latin typeface="Book Antiqua" pitchFamily="18" charset="0"/>
              </a:defRPr>
            </a:lvl4pPr>
            <a:lvl5pPr marL="2057400" indent="-228600" eaLnBrk="0" hangingPunct="0">
              <a:spcBef>
                <a:spcPct val="20000"/>
              </a:spcBef>
              <a:buClr>
                <a:schemeClr val="accent1"/>
              </a:buClr>
              <a:buFont typeface="Wingdings" pitchFamily="2" charset="2"/>
              <a:buChar char=""/>
              <a:defRPr sz="1600">
                <a:solidFill>
                  <a:srgbClr val="262626"/>
                </a:solidFill>
                <a:latin typeface="Book Antiqua" pitchFamily="18" charset="0"/>
              </a:defRPr>
            </a:lvl5pPr>
            <a:lvl6pPr marL="2514600" indent="-228600"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6pPr>
            <a:lvl7pPr marL="2971800" indent="-228600"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7pPr>
            <a:lvl8pPr marL="3429000" indent="-228600"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8pPr>
            <a:lvl9pPr marL="3886200" indent="-228600"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9pPr>
          </a:lstStyle>
          <a:p>
            <a:pPr eaLnBrk="1" hangingPunct="1">
              <a:spcBef>
                <a:spcPct val="0"/>
              </a:spcBef>
              <a:buClrTx/>
              <a:buFontTx/>
              <a:buNone/>
            </a:pPr>
            <a:r>
              <a:rPr lang="en-US" altLang="en-US" sz="1200" smtClean="0">
                <a:solidFill>
                  <a:schemeClr val="tx2"/>
                </a:solidFill>
                <a:latin typeface="Arial" charset="0"/>
              </a:rPr>
              <a:t>Heather.Sheffield@noaa.gov</a:t>
            </a:r>
          </a:p>
        </p:txBody>
      </p:sp>
      <p:sp>
        <p:nvSpPr>
          <p:cNvPr id="20484" name="Rectangle 2"/>
          <p:cNvSpPr>
            <a:spLocks noGrp="1" noChangeArrowheads="1"/>
          </p:cNvSpPr>
          <p:nvPr>
            <p:ph type="title"/>
          </p:nvPr>
        </p:nvSpPr>
        <p:spPr/>
        <p:txBody>
          <a:bodyPr/>
          <a:lstStyle/>
          <a:p>
            <a:pPr eaLnBrk="1" hangingPunct="1"/>
            <a:r>
              <a:rPr lang="en-US" altLang="en-US" smtClean="0"/>
              <a:t>Operational Meteorology</a:t>
            </a:r>
          </a:p>
        </p:txBody>
      </p:sp>
      <p:pic>
        <p:nvPicPr>
          <p:cNvPr id="20485" name="Picture 4" descr="20070920_210220_d2d9-f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514600"/>
            <a:ext cx="5884863"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Hardcover</Template>
  <TotalTime>2510</TotalTime>
  <Words>1546</Words>
  <Application>Microsoft Office PowerPoint</Application>
  <PresentationFormat>On-screen Show (4:3)</PresentationFormat>
  <Paragraphs>205</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Hardcover</vt:lpstr>
      <vt:lpstr>Roadmap to the NWS:  How to become a Meteorologist</vt:lpstr>
      <vt:lpstr>Roadmap to a Career  in Meteorology</vt:lpstr>
      <vt:lpstr>What is a Meteorologist?</vt:lpstr>
      <vt:lpstr>Why Meteorology?</vt:lpstr>
      <vt:lpstr>Career Opportunities</vt:lpstr>
      <vt:lpstr>Career Opportunities</vt:lpstr>
      <vt:lpstr>Career Ops in the  National Weather Service</vt:lpstr>
      <vt:lpstr>Career Ops in the National Weather Service</vt:lpstr>
      <vt:lpstr>Operational Meteorology</vt:lpstr>
      <vt:lpstr>Operational Meteorology</vt:lpstr>
      <vt:lpstr>NWS Hazards</vt:lpstr>
      <vt:lpstr>Colleges &amp; Universities</vt:lpstr>
      <vt:lpstr>Colleges &amp; Universities</vt:lpstr>
      <vt:lpstr>Colleges &amp; Universities</vt:lpstr>
      <vt:lpstr>Education</vt:lpstr>
      <vt:lpstr>Experience</vt:lpstr>
      <vt:lpstr>Professional Organizations</vt:lpstr>
      <vt:lpstr>More Information</vt:lpstr>
      <vt:lpstr>Questions ? / Remember…</vt:lpstr>
    </vt:vector>
  </TitlesOfParts>
  <Company>NWS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Sarah.Allen</dc:creator>
  <cp:lastModifiedBy>Christopher Strong</cp:lastModifiedBy>
  <cp:revision>115</cp:revision>
  <cp:lastPrinted>2012-09-21T04:32:58Z</cp:lastPrinted>
  <dcterms:created xsi:type="dcterms:W3CDTF">2006-01-12T10:09:46Z</dcterms:created>
  <dcterms:modified xsi:type="dcterms:W3CDTF">2016-04-29T19:51:33Z</dcterms:modified>
</cp:coreProperties>
</file>