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309" r:id="rId3"/>
    <p:sldId id="295" r:id="rId4"/>
    <p:sldId id="302" r:id="rId5"/>
    <p:sldId id="292" r:id="rId6"/>
    <p:sldId id="303" r:id="rId7"/>
    <p:sldId id="304" r:id="rId8"/>
    <p:sldId id="299" r:id="rId9"/>
    <p:sldId id="260" r:id="rId10"/>
    <p:sldId id="296" r:id="rId11"/>
    <p:sldId id="261" r:id="rId12"/>
    <p:sldId id="294" r:id="rId13"/>
    <p:sldId id="273" r:id="rId14"/>
    <p:sldId id="297" r:id="rId15"/>
    <p:sldId id="298" r:id="rId16"/>
    <p:sldId id="271" r:id="rId17"/>
    <p:sldId id="275" r:id="rId18"/>
    <p:sldId id="300" r:id="rId19"/>
    <p:sldId id="301" r:id="rId20"/>
    <p:sldId id="278" r:id="rId21"/>
    <p:sldId id="305" r:id="rId22"/>
    <p:sldId id="306" r:id="rId23"/>
    <p:sldId id="307" r:id="rId24"/>
    <p:sldId id="308" r:id="rId25"/>
    <p:sldId id="31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8" autoAdjust="0"/>
    <p:restoredTop sz="94660"/>
  </p:normalViewPr>
  <p:slideViewPr>
    <p:cSldViewPr>
      <p:cViewPr>
        <p:scale>
          <a:sx n="100" d="100"/>
          <a:sy n="100" d="100"/>
        </p:scale>
        <p:origin x="-1866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ONI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JFM</c:v>
                </c:pt>
                <c:pt idx="1">
                  <c:v>FMA</c:v>
                </c:pt>
                <c:pt idx="2">
                  <c:v>MAM</c:v>
                </c:pt>
                <c:pt idx="3">
                  <c:v>AMJ</c:v>
                </c:pt>
                <c:pt idx="4">
                  <c:v>MJJ</c:v>
                </c:pt>
                <c:pt idx="5">
                  <c:v>JJA</c:v>
                </c:pt>
                <c:pt idx="6">
                  <c:v>JAS</c:v>
                </c:pt>
                <c:pt idx="7">
                  <c:v>ASO</c:v>
                </c:pt>
                <c:pt idx="8">
                  <c:v>SON</c:v>
                </c:pt>
                <c:pt idx="9">
                  <c:v>OND</c:v>
                </c:pt>
                <c:pt idx="10">
                  <c:v>NDJ</c:v>
                </c:pt>
                <c:pt idx="11">
                  <c:v>DJF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0.43</c:v>
                </c:pt>
                <c:pt idx="1">
                  <c:v>0.51</c:v>
                </c:pt>
                <c:pt idx="2">
                  <c:v>0.68</c:v>
                </c:pt>
                <c:pt idx="3">
                  <c:v>0.86</c:v>
                </c:pt>
                <c:pt idx="4">
                  <c:v>1.01</c:v>
                </c:pt>
                <c:pt idx="5">
                  <c:v>1.23</c:v>
                </c:pt>
                <c:pt idx="6">
                  <c:v>1.48</c:v>
                </c:pt>
                <c:pt idx="7">
                  <c:v>1.76</c:v>
                </c:pt>
                <c:pt idx="8">
                  <c:v>2.0499999999999998</c:v>
                </c:pt>
                <c:pt idx="9">
                  <c:v>2.23</c:v>
                </c:pt>
                <c:pt idx="10">
                  <c:v>2.2999999999999998</c:v>
                </c:pt>
                <c:pt idx="11">
                  <c:v>2.2400000000000002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El Niño</c:v>
                </c:pt>
              </c:strCache>
            </c:strRef>
          </c:tx>
          <c:spPr>
            <a:ln>
              <a:solidFill>
                <a:srgbClr val="C00000"/>
              </a:solidFill>
              <a:prstDash val="sysDash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JFM</c:v>
                </c:pt>
                <c:pt idx="1">
                  <c:v>FMA</c:v>
                </c:pt>
                <c:pt idx="2">
                  <c:v>MAM</c:v>
                </c:pt>
                <c:pt idx="3">
                  <c:v>AMJ</c:v>
                </c:pt>
                <c:pt idx="4">
                  <c:v>MJJ</c:v>
                </c:pt>
                <c:pt idx="5">
                  <c:v>JJA</c:v>
                </c:pt>
                <c:pt idx="6">
                  <c:v>JAS</c:v>
                </c:pt>
                <c:pt idx="7">
                  <c:v>ASO</c:v>
                </c:pt>
                <c:pt idx="8">
                  <c:v>SON</c:v>
                </c:pt>
                <c:pt idx="9">
                  <c:v>OND</c:v>
                </c:pt>
                <c:pt idx="10">
                  <c:v>NDJ</c:v>
                </c:pt>
                <c:pt idx="11">
                  <c:v>DJF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  <c:pt idx="8">
                  <c:v>0.5</c:v>
                </c:pt>
                <c:pt idx="9">
                  <c:v>0.5</c:v>
                </c:pt>
                <c:pt idx="10">
                  <c:v>0.5</c:v>
                </c:pt>
                <c:pt idx="11">
                  <c:v>0.5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La Niña</c:v>
                </c:pt>
              </c:strCache>
            </c:strRef>
          </c:tx>
          <c:spPr>
            <a:ln>
              <a:solidFill>
                <a:srgbClr val="0070C0"/>
              </a:solidFill>
              <a:prstDash val="sysDash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JFM</c:v>
                </c:pt>
                <c:pt idx="1">
                  <c:v>FMA</c:v>
                </c:pt>
                <c:pt idx="2">
                  <c:v>MAM</c:v>
                </c:pt>
                <c:pt idx="3">
                  <c:v>AMJ</c:v>
                </c:pt>
                <c:pt idx="4">
                  <c:v>MJJ</c:v>
                </c:pt>
                <c:pt idx="5">
                  <c:v>JJA</c:v>
                </c:pt>
                <c:pt idx="6">
                  <c:v>JAS</c:v>
                </c:pt>
                <c:pt idx="7">
                  <c:v>ASO</c:v>
                </c:pt>
                <c:pt idx="8">
                  <c:v>SON</c:v>
                </c:pt>
                <c:pt idx="9">
                  <c:v>OND</c:v>
                </c:pt>
                <c:pt idx="10">
                  <c:v>NDJ</c:v>
                </c:pt>
                <c:pt idx="11">
                  <c:v>DJF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-0.5</c:v>
                </c:pt>
                <c:pt idx="1">
                  <c:v>-0.5</c:v>
                </c:pt>
                <c:pt idx="2">
                  <c:v>-0.5</c:v>
                </c:pt>
                <c:pt idx="3">
                  <c:v>-0.5</c:v>
                </c:pt>
                <c:pt idx="4">
                  <c:v>-0.5</c:v>
                </c:pt>
                <c:pt idx="5">
                  <c:v>-0.5</c:v>
                </c:pt>
                <c:pt idx="6">
                  <c:v>-0.5</c:v>
                </c:pt>
                <c:pt idx="7">
                  <c:v>-0.5</c:v>
                </c:pt>
                <c:pt idx="8">
                  <c:v>-0.5</c:v>
                </c:pt>
                <c:pt idx="9">
                  <c:v>-0.5</c:v>
                </c:pt>
                <c:pt idx="10">
                  <c:v>-0.5</c:v>
                </c:pt>
                <c:pt idx="11">
                  <c:v>-0.5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Record Max</c:v>
                </c:pt>
              </c:strCache>
            </c:strRef>
          </c:tx>
          <c:spPr>
            <a:ln>
              <a:solidFill>
                <a:schemeClr val="accent2"/>
              </a:solidFill>
              <a:prstDash val="sysDot"/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0.28525641025641024"/>
                  <c:y val="-7.290755322251385E-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Previous record:</a:t>
                    </a:r>
                    <a:r>
                      <a:rPr lang="en-US" baseline="0" dirty="0" smtClean="0"/>
                      <a:t> </a:t>
                    </a:r>
                    <a:r>
                      <a:rPr lang="en-US" dirty="0" smtClean="0"/>
                      <a:t>2.26 (OND 1997)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JFM</c:v>
                </c:pt>
                <c:pt idx="1">
                  <c:v>FMA</c:v>
                </c:pt>
                <c:pt idx="2">
                  <c:v>MAM</c:v>
                </c:pt>
                <c:pt idx="3">
                  <c:v>AMJ</c:v>
                </c:pt>
                <c:pt idx="4">
                  <c:v>MJJ</c:v>
                </c:pt>
                <c:pt idx="5">
                  <c:v>JJA</c:v>
                </c:pt>
                <c:pt idx="6">
                  <c:v>JAS</c:v>
                </c:pt>
                <c:pt idx="7">
                  <c:v>ASO</c:v>
                </c:pt>
                <c:pt idx="8">
                  <c:v>SON</c:v>
                </c:pt>
                <c:pt idx="9">
                  <c:v>OND</c:v>
                </c:pt>
                <c:pt idx="10">
                  <c:v>NDJ</c:v>
                </c:pt>
                <c:pt idx="11">
                  <c:v>DJF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2.2599999999999998</c:v>
                </c:pt>
                <c:pt idx="1">
                  <c:v>2.2599999999999998</c:v>
                </c:pt>
                <c:pt idx="2">
                  <c:v>2.2599999999999998</c:v>
                </c:pt>
                <c:pt idx="3">
                  <c:v>2.2599999999999998</c:v>
                </c:pt>
                <c:pt idx="4">
                  <c:v>2.2599999999999998</c:v>
                </c:pt>
                <c:pt idx="5">
                  <c:v>2.2599999999999998</c:v>
                </c:pt>
                <c:pt idx="6">
                  <c:v>2.2599999999999998</c:v>
                </c:pt>
                <c:pt idx="7">
                  <c:v>2.2599999999999998</c:v>
                </c:pt>
                <c:pt idx="8">
                  <c:v>2.2599999999999998</c:v>
                </c:pt>
                <c:pt idx="9">
                  <c:v>2.2599999999999998</c:v>
                </c:pt>
                <c:pt idx="10">
                  <c:v>2.2599999999999998</c:v>
                </c:pt>
                <c:pt idx="11">
                  <c:v>2.2599999999999998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Record Min</c:v>
                </c:pt>
              </c:strCache>
            </c:strRef>
          </c:tx>
          <c:spPr>
            <a:ln>
              <a:solidFill>
                <a:srgbClr val="7030A0"/>
              </a:solidFill>
              <a:prstDash val="sysDot"/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0.375"/>
                  <c:y val="3.086419753086532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  <a:r>
                      <a:rPr lang="en-US" smtClean="0"/>
                      <a:t>1.92 (NDJ 1973)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JFM</c:v>
                </c:pt>
                <c:pt idx="1">
                  <c:v>FMA</c:v>
                </c:pt>
                <c:pt idx="2">
                  <c:v>MAM</c:v>
                </c:pt>
                <c:pt idx="3">
                  <c:v>AMJ</c:v>
                </c:pt>
                <c:pt idx="4">
                  <c:v>MJJ</c:v>
                </c:pt>
                <c:pt idx="5">
                  <c:v>JJA</c:v>
                </c:pt>
                <c:pt idx="6">
                  <c:v>JAS</c:v>
                </c:pt>
                <c:pt idx="7">
                  <c:v>ASO</c:v>
                </c:pt>
                <c:pt idx="8">
                  <c:v>SON</c:v>
                </c:pt>
                <c:pt idx="9">
                  <c:v>OND</c:v>
                </c:pt>
                <c:pt idx="10">
                  <c:v>NDJ</c:v>
                </c:pt>
                <c:pt idx="11">
                  <c:v>DJF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-1.92</c:v>
                </c:pt>
                <c:pt idx="1">
                  <c:v>-1.92</c:v>
                </c:pt>
                <c:pt idx="2">
                  <c:v>-1.92</c:v>
                </c:pt>
                <c:pt idx="3">
                  <c:v>-1.92</c:v>
                </c:pt>
                <c:pt idx="4">
                  <c:v>-1.92</c:v>
                </c:pt>
                <c:pt idx="5">
                  <c:v>-1.92</c:v>
                </c:pt>
                <c:pt idx="6">
                  <c:v>-1.92</c:v>
                </c:pt>
                <c:pt idx="7">
                  <c:v>-1.92</c:v>
                </c:pt>
                <c:pt idx="8">
                  <c:v>-1.92</c:v>
                </c:pt>
                <c:pt idx="9">
                  <c:v>-1.92</c:v>
                </c:pt>
                <c:pt idx="10">
                  <c:v>-1.92</c:v>
                </c:pt>
                <c:pt idx="11">
                  <c:v>-1.92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795136"/>
        <c:axId val="126805120"/>
      </c:lineChart>
      <c:catAx>
        <c:axId val="1267951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 anchor="ctr" anchorCtr="1"/>
          <a:lstStyle/>
          <a:p>
            <a:pPr algn="just">
              <a:defRPr/>
            </a:pPr>
            <a:endParaRPr lang="en-US"/>
          </a:p>
        </c:txPr>
        <c:crossAx val="126805120"/>
        <c:crosses val="autoZero"/>
        <c:auto val="1"/>
        <c:lblAlgn val="ctr"/>
        <c:lblOffset val="100"/>
        <c:noMultiLvlLbl val="0"/>
      </c:catAx>
      <c:valAx>
        <c:axId val="126805120"/>
        <c:scaling>
          <c:orientation val="minMax"/>
          <c:max val="2.5"/>
          <c:min val="-2.5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2679513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995589794064204"/>
          <c:y val="0.29798459220375229"/>
          <c:w val="0.18762050777306682"/>
          <c:h val="0.4040305725673179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NAO</c:v>
                </c:pt>
              </c:strCache>
            </c:strRef>
          </c:tx>
          <c:marker>
            <c:symbol val="none"/>
          </c:marker>
          <c:cat>
            <c:strRef>
              <c:f>Sheet1!$A$2:$A$152</c:f>
              <c:strCache>
                <c:ptCount val="151"/>
                <c:pt idx="0">
                  <c:v>2015 10  1</c:v>
                </c:pt>
                <c:pt idx="1">
                  <c:v>2015 10  2</c:v>
                </c:pt>
                <c:pt idx="2">
                  <c:v>2015 10  3</c:v>
                </c:pt>
                <c:pt idx="3">
                  <c:v>2015 10  4</c:v>
                </c:pt>
                <c:pt idx="4">
                  <c:v>2015 10  5</c:v>
                </c:pt>
                <c:pt idx="5">
                  <c:v>2015 10  6</c:v>
                </c:pt>
                <c:pt idx="6">
                  <c:v>2015 10  7</c:v>
                </c:pt>
                <c:pt idx="7">
                  <c:v>2015 10  8</c:v>
                </c:pt>
                <c:pt idx="8">
                  <c:v>2015 10  9</c:v>
                </c:pt>
                <c:pt idx="9">
                  <c:v>2015 10 10</c:v>
                </c:pt>
                <c:pt idx="10">
                  <c:v>2015 10 11</c:v>
                </c:pt>
                <c:pt idx="11">
                  <c:v>2015 10 12</c:v>
                </c:pt>
                <c:pt idx="12">
                  <c:v>2015 10 13</c:v>
                </c:pt>
                <c:pt idx="13">
                  <c:v>2015 10 14</c:v>
                </c:pt>
                <c:pt idx="14">
                  <c:v>2015 10 15</c:v>
                </c:pt>
                <c:pt idx="15">
                  <c:v>2015 10 16</c:v>
                </c:pt>
                <c:pt idx="16">
                  <c:v>2015 10 17</c:v>
                </c:pt>
                <c:pt idx="17">
                  <c:v>2015 10 18</c:v>
                </c:pt>
                <c:pt idx="18">
                  <c:v>2015 10 19</c:v>
                </c:pt>
                <c:pt idx="19">
                  <c:v>2015 10 20</c:v>
                </c:pt>
                <c:pt idx="20">
                  <c:v>2015 10 21</c:v>
                </c:pt>
                <c:pt idx="21">
                  <c:v>2015 10 22</c:v>
                </c:pt>
                <c:pt idx="22">
                  <c:v>2015 10 23</c:v>
                </c:pt>
                <c:pt idx="23">
                  <c:v>2015 10 24</c:v>
                </c:pt>
                <c:pt idx="24">
                  <c:v>2015 10 25</c:v>
                </c:pt>
                <c:pt idx="25">
                  <c:v>2015 10 26</c:v>
                </c:pt>
                <c:pt idx="26">
                  <c:v>2015 10 27</c:v>
                </c:pt>
                <c:pt idx="27">
                  <c:v>2015 10 28</c:v>
                </c:pt>
                <c:pt idx="28">
                  <c:v>2015 10 29</c:v>
                </c:pt>
                <c:pt idx="29">
                  <c:v>2015 10 30</c:v>
                </c:pt>
                <c:pt idx="30">
                  <c:v>2015 10 31</c:v>
                </c:pt>
                <c:pt idx="31">
                  <c:v>2015 11  1</c:v>
                </c:pt>
                <c:pt idx="32">
                  <c:v>2015 11  2</c:v>
                </c:pt>
                <c:pt idx="33">
                  <c:v>2015 11  3</c:v>
                </c:pt>
                <c:pt idx="34">
                  <c:v>2015 11  4</c:v>
                </c:pt>
                <c:pt idx="35">
                  <c:v>2015 11  5</c:v>
                </c:pt>
                <c:pt idx="36">
                  <c:v>2015 11  6</c:v>
                </c:pt>
                <c:pt idx="37">
                  <c:v>2015 11  7</c:v>
                </c:pt>
                <c:pt idx="38">
                  <c:v>2015 11  8</c:v>
                </c:pt>
                <c:pt idx="39">
                  <c:v>2015 11  9</c:v>
                </c:pt>
                <c:pt idx="40">
                  <c:v>2015 11 10</c:v>
                </c:pt>
                <c:pt idx="41">
                  <c:v>2015 11 11</c:v>
                </c:pt>
                <c:pt idx="42">
                  <c:v>2015 11 12</c:v>
                </c:pt>
                <c:pt idx="43">
                  <c:v>2015 11 13</c:v>
                </c:pt>
                <c:pt idx="44">
                  <c:v>2015 11 14</c:v>
                </c:pt>
                <c:pt idx="45">
                  <c:v>2015 11 15</c:v>
                </c:pt>
                <c:pt idx="46">
                  <c:v>2015 11 16</c:v>
                </c:pt>
                <c:pt idx="47">
                  <c:v>2015 11 17</c:v>
                </c:pt>
                <c:pt idx="48">
                  <c:v>2015 11 18</c:v>
                </c:pt>
                <c:pt idx="49">
                  <c:v>2015 11 19</c:v>
                </c:pt>
                <c:pt idx="50">
                  <c:v>2015 11 20</c:v>
                </c:pt>
                <c:pt idx="51">
                  <c:v>2015 11 21</c:v>
                </c:pt>
                <c:pt idx="52">
                  <c:v>2015 11 22</c:v>
                </c:pt>
                <c:pt idx="53">
                  <c:v>2015 11 23</c:v>
                </c:pt>
                <c:pt idx="54">
                  <c:v>2015 11 24</c:v>
                </c:pt>
                <c:pt idx="55">
                  <c:v>2015 11 25</c:v>
                </c:pt>
                <c:pt idx="56">
                  <c:v>2015 11 26</c:v>
                </c:pt>
                <c:pt idx="57">
                  <c:v>2015 11 27</c:v>
                </c:pt>
                <c:pt idx="58">
                  <c:v>2015 11 28</c:v>
                </c:pt>
                <c:pt idx="59">
                  <c:v>2015 11 29</c:v>
                </c:pt>
                <c:pt idx="60">
                  <c:v>2015 12  1</c:v>
                </c:pt>
                <c:pt idx="61">
                  <c:v>2015 12  2</c:v>
                </c:pt>
                <c:pt idx="62">
                  <c:v>2015 12  3</c:v>
                </c:pt>
                <c:pt idx="63">
                  <c:v>2015 12  4</c:v>
                </c:pt>
                <c:pt idx="64">
                  <c:v>2015 12  5</c:v>
                </c:pt>
                <c:pt idx="65">
                  <c:v>2015 12  6</c:v>
                </c:pt>
                <c:pt idx="66">
                  <c:v>2015 12  7</c:v>
                </c:pt>
                <c:pt idx="67">
                  <c:v>2015 12  8</c:v>
                </c:pt>
                <c:pt idx="68">
                  <c:v>2015 12  9</c:v>
                </c:pt>
                <c:pt idx="69">
                  <c:v>2015 12 10</c:v>
                </c:pt>
                <c:pt idx="70">
                  <c:v>2015 12 11</c:v>
                </c:pt>
                <c:pt idx="71">
                  <c:v>2015 12 12</c:v>
                </c:pt>
                <c:pt idx="72">
                  <c:v>2015 12 13</c:v>
                </c:pt>
                <c:pt idx="73">
                  <c:v>2015 12 14</c:v>
                </c:pt>
                <c:pt idx="74">
                  <c:v>2015 12 15</c:v>
                </c:pt>
                <c:pt idx="75">
                  <c:v>2015 12 16</c:v>
                </c:pt>
                <c:pt idx="76">
                  <c:v>2015 12 17</c:v>
                </c:pt>
                <c:pt idx="77">
                  <c:v>2015 12 18</c:v>
                </c:pt>
                <c:pt idx="78">
                  <c:v>2015 12 19</c:v>
                </c:pt>
                <c:pt idx="79">
                  <c:v>2015 12 20</c:v>
                </c:pt>
                <c:pt idx="80">
                  <c:v>2015 12 21</c:v>
                </c:pt>
                <c:pt idx="81">
                  <c:v>2015 12 22</c:v>
                </c:pt>
                <c:pt idx="82">
                  <c:v>2015 12 23</c:v>
                </c:pt>
                <c:pt idx="83">
                  <c:v>2015 12 24</c:v>
                </c:pt>
                <c:pt idx="84">
                  <c:v>2015 12 25</c:v>
                </c:pt>
                <c:pt idx="85">
                  <c:v>2015 12 26</c:v>
                </c:pt>
                <c:pt idx="86">
                  <c:v>2015 12 27</c:v>
                </c:pt>
                <c:pt idx="87">
                  <c:v>2015 12 28</c:v>
                </c:pt>
                <c:pt idx="88">
                  <c:v>2015 12 29</c:v>
                </c:pt>
                <c:pt idx="89">
                  <c:v>2015 12 30</c:v>
                </c:pt>
                <c:pt idx="90">
                  <c:v>2015 12 31</c:v>
                </c:pt>
                <c:pt idx="91">
                  <c:v>2016  1  1</c:v>
                </c:pt>
                <c:pt idx="92">
                  <c:v>2016  1  2</c:v>
                </c:pt>
                <c:pt idx="93">
                  <c:v>2016  1  3</c:v>
                </c:pt>
                <c:pt idx="94">
                  <c:v>2016  1  4</c:v>
                </c:pt>
                <c:pt idx="95">
                  <c:v>2016  1  5</c:v>
                </c:pt>
                <c:pt idx="96">
                  <c:v>2016  1  6</c:v>
                </c:pt>
                <c:pt idx="97">
                  <c:v>2016  1  7</c:v>
                </c:pt>
                <c:pt idx="98">
                  <c:v>2016  1  8</c:v>
                </c:pt>
                <c:pt idx="99">
                  <c:v>2016  1  9</c:v>
                </c:pt>
                <c:pt idx="100">
                  <c:v>2016  1 10</c:v>
                </c:pt>
                <c:pt idx="101">
                  <c:v>2016  1 11</c:v>
                </c:pt>
                <c:pt idx="102">
                  <c:v>2016  1 12</c:v>
                </c:pt>
                <c:pt idx="103">
                  <c:v>2016  1 13</c:v>
                </c:pt>
                <c:pt idx="104">
                  <c:v>2016  1 14</c:v>
                </c:pt>
                <c:pt idx="105">
                  <c:v>2016  1 15</c:v>
                </c:pt>
                <c:pt idx="106">
                  <c:v>2016  1 16</c:v>
                </c:pt>
                <c:pt idx="107">
                  <c:v>2016  1 17</c:v>
                </c:pt>
                <c:pt idx="108">
                  <c:v>2016  1 18</c:v>
                </c:pt>
                <c:pt idx="109">
                  <c:v>2016  1 19</c:v>
                </c:pt>
                <c:pt idx="110">
                  <c:v>2016  1 20</c:v>
                </c:pt>
                <c:pt idx="111">
                  <c:v>2016  1 21</c:v>
                </c:pt>
                <c:pt idx="112">
                  <c:v>2016  1 22</c:v>
                </c:pt>
                <c:pt idx="113">
                  <c:v>2016  1 23</c:v>
                </c:pt>
                <c:pt idx="114">
                  <c:v>2016  1 24</c:v>
                </c:pt>
                <c:pt idx="115">
                  <c:v>2016  1 25</c:v>
                </c:pt>
                <c:pt idx="116">
                  <c:v>2016  1 26</c:v>
                </c:pt>
                <c:pt idx="117">
                  <c:v>2016  1 27</c:v>
                </c:pt>
                <c:pt idx="118">
                  <c:v>2016  1 28</c:v>
                </c:pt>
                <c:pt idx="119">
                  <c:v>2016  1 29</c:v>
                </c:pt>
                <c:pt idx="120">
                  <c:v>2016  1 30</c:v>
                </c:pt>
                <c:pt idx="121">
                  <c:v>2016  1 31</c:v>
                </c:pt>
                <c:pt idx="122">
                  <c:v>2016  2  1</c:v>
                </c:pt>
                <c:pt idx="123">
                  <c:v>2016  2  2</c:v>
                </c:pt>
                <c:pt idx="124">
                  <c:v>2016  2  3</c:v>
                </c:pt>
                <c:pt idx="125">
                  <c:v>2016  2  4</c:v>
                </c:pt>
                <c:pt idx="126">
                  <c:v>2016  2  5</c:v>
                </c:pt>
                <c:pt idx="127">
                  <c:v>2016  2  6</c:v>
                </c:pt>
                <c:pt idx="128">
                  <c:v>2016  2  7</c:v>
                </c:pt>
                <c:pt idx="129">
                  <c:v>2016  2  8</c:v>
                </c:pt>
                <c:pt idx="130">
                  <c:v>2016  2  9</c:v>
                </c:pt>
                <c:pt idx="131">
                  <c:v>2016  2 10</c:v>
                </c:pt>
                <c:pt idx="132">
                  <c:v>2016  2 11</c:v>
                </c:pt>
                <c:pt idx="133">
                  <c:v>2016  2 12</c:v>
                </c:pt>
                <c:pt idx="134">
                  <c:v>2016  2 13</c:v>
                </c:pt>
                <c:pt idx="135">
                  <c:v>2016  2 14</c:v>
                </c:pt>
                <c:pt idx="136">
                  <c:v>2016  2 15</c:v>
                </c:pt>
                <c:pt idx="137">
                  <c:v>2016  2 16</c:v>
                </c:pt>
                <c:pt idx="138">
                  <c:v>2016  2 17</c:v>
                </c:pt>
                <c:pt idx="139">
                  <c:v>2016  2 18</c:v>
                </c:pt>
                <c:pt idx="140">
                  <c:v>2016  2 19</c:v>
                </c:pt>
                <c:pt idx="141">
                  <c:v>2016  2 20</c:v>
                </c:pt>
                <c:pt idx="142">
                  <c:v>2016  2 21</c:v>
                </c:pt>
                <c:pt idx="143">
                  <c:v>2016  2 22</c:v>
                </c:pt>
                <c:pt idx="144">
                  <c:v>2016  2 23</c:v>
                </c:pt>
                <c:pt idx="145">
                  <c:v>2016  2 24</c:v>
                </c:pt>
                <c:pt idx="146">
                  <c:v>2016  2 25</c:v>
                </c:pt>
                <c:pt idx="147">
                  <c:v>2016  2 26</c:v>
                </c:pt>
                <c:pt idx="148">
                  <c:v>2016  2 27</c:v>
                </c:pt>
                <c:pt idx="149">
                  <c:v>2016  2 28</c:v>
                </c:pt>
                <c:pt idx="150">
                  <c:v>2016  2 29</c:v>
                </c:pt>
              </c:strCache>
            </c:strRef>
          </c:cat>
          <c:val>
            <c:numRef>
              <c:f>Sheet1!$B$2:$B$152</c:f>
              <c:numCache>
                <c:formatCode>General</c:formatCode>
                <c:ptCount val="151"/>
                <c:pt idx="0">
                  <c:v>0.23300000000000001</c:v>
                </c:pt>
                <c:pt idx="1">
                  <c:v>9.5000000000000001E-2</c:v>
                </c:pt>
                <c:pt idx="2">
                  <c:v>-0.17699999999999999</c:v>
                </c:pt>
                <c:pt idx="3">
                  <c:v>-0.45300000000000001</c:v>
                </c:pt>
                <c:pt idx="4">
                  <c:v>-0.34100000000000003</c:v>
                </c:pt>
                <c:pt idx="5">
                  <c:v>-0.25900000000000001</c:v>
                </c:pt>
                <c:pt idx="6">
                  <c:v>-0.25700000000000001</c:v>
                </c:pt>
                <c:pt idx="7">
                  <c:v>-0.157</c:v>
                </c:pt>
                <c:pt idx="8">
                  <c:v>0.11799999999999999</c:v>
                </c:pt>
                <c:pt idx="9">
                  <c:v>0.249</c:v>
                </c:pt>
                <c:pt idx="10">
                  <c:v>0.20200000000000001</c:v>
                </c:pt>
                <c:pt idx="11">
                  <c:v>0.23200000000000001</c:v>
                </c:pt>
                <c:pt idx="12">
                  <c:v>0.44400000000000001</c:v>
                </c:pt>
                <c:pt idx="13">
                  <c:v>0.59399999999999997</c:v>
                </c:pt>
                <c:pt idx="14">
                  <c:v>0.65700000000000003</c:v>
                </c:pt>
                <c:pt idx="15">
                  <c:v>0.56899999999999995</c:v>
                </c:pt>
                <c:pt idx="16">
                  <c:v>0.47499999999999998</c:v>
                </c:pt>
                <c:pt idx="17">
                  <c:v>0.499</c:v>
                </c:pt>
                <c:pt idx="18">
                  <c:v>0.67500000000000004</c:v>
                </c:pt>
                <c:pt idx="19">
                  <c:v>1.1299999999999999</c:v>
                </c:pt>
                <c:pt idx="20">
                  <c:v>1.397</c:v>
                </c:pt>
                <c:pt idx="21">
                  <c:v>1.2769999999999999</c:v>
                </c:pt>
                <c:pt idx="22">
                  <c:v>0.81799999999999995</c:v>
                </c:pt>
                <c:pt idx="23">
                  <c:v>0.82799999999999996</c:v>
                </c:pt>
                <c:pt idx="24">
                  <c:v>0.61799999999999999</c:v>
                </c:pt>
                <c:pt idx="25">
                  <c:v>0.22700000000000001</c:v>
                </c:pt>
                <c:pt idx="26">
                  <c:v>4.7E-2</c:v>
                </c:pt>
                <c:pt idx="27">
                  <c:v>-0.32900000000000001</c:v>
                </c:pt>
                <c:pt idx="28">
                  <c:v>-0.748</c:v>
                </c:pt>
                <c:pt idx="29">
                  <c:v>-0.08</c:v>
                </c:pt>
                <c:pt idx="30">
                  <c:v>0.95299999999999996</c:v>
                </c:pt>
                <c:pt idx="31">
                  <c:v>1.399</c:v>
                </c:pt>
                <c:pt idx="32">
                  <c:v>1.31</c:v>
                </c:pt>
                <c:pt idx="33">
                  <c:v>1.0349999999999999</c:v>
                </c:pt>
                <c:pt idx="34">
                  <c:v>0.78600000000000003</c:v>
                </c:pt>
                <c:pt idx="35">
                  <c:v>0.49</c:v>
                </c:pt>
                <c:pt idx="36">
                  <c:v>0.629</c:v>
                </c:pt>
                <c:pt idx="37">
                  <c:v>1.216</c:v>
                </c:pt>
                <c:pt idx="38">
                  <c:v>1.651</c:v>
                </c:pt>
                <c:pt idx="39">
                  <c:v>1.768</c:v>
                </c:pt>
                <c:pt idx="40">
                  <c:v>1.629</c:v>
                </c:pt>
                <c:pt idx="41">
                  <c:v>1.482</c:v>
                </c:pt>
                <c:pt idx="42">
                  <c:v>1.1739999999999999</c:v>
                </c:pt>
                <c:pt idx="43">
                  <c:v>0.70299999999999996</c:v>
                </c:pt>
                <c:pt idx="44">
                  <c:v>0.22800000000000001</c:v>
                </c:pt>
                <c:pt idx="45">
                  <c:v>0.03</c:v>
                </c:pt>
                <c:pt idx="46">
                  <c:v>-8.7999999999999995E-2</c:v>
                </c:pt>
                <c:pt idx="47">
                  <c:v>-0.14699999999999999</c:v>
                </c:pt>
                <c:pt idx="48">
                  <c:v>2.4E-2</c:v>
                </c:pt>
                <c:pt idx="49">
                  <c:v>0.14799999999999999</c:v>
                </c:pt>
                <c:pt idx="50">
                  <c:v>0.16400000000000001</c:v>
                </c:pt>
                <c:pt idx="51">
                  <c:v>-0.124</c:v>
                </c:pt>
                <c:pt idx="52">
                  <c:v>0.20699999999999999</c:v>
                </c:pt>
                <c:pt idx="53">
                  <c:v>0.78700000000000003</c:v>
                </c:pt>
                <c:pt idx="54">
                  <c:v>0.77100000000000002</c:v>
                </c:pt>
                <c:pt idx="55">
                  <c:v>0.95399999999999996</c:v>
                </c:pt>
                <c:pt idx="56">
                  <c:v>1.7270000000000001</c:v>
                </c:pt>
                <c:pt idx="57">
                  <c:v>2.089</c:v>
                </c:pt>
                <c:pt idx="58">
                  <c:v>1.996</c:v>
                </c:pt>
                <c:pt idx="59">
                  <c:v>1.87</c:v>
                </c:pt>
                <c:pt idx="60">
                  <c:v>1.5129999999999999</c:v>
                </c:pt>
                <c:pt idx="61">
                  <c:v>1.548</c:v>
                </c:pt>
                <c:pt idx="62">
                  <c:v>1.9390000000000001</c:v>
                </c:pt>
                <c:pt idx="63">
                  <c:v>2.468</c:v>
                </c:pt>
                <c:pt idx="64">
                  <c:v>2.7509999999999999</c:v>
                </c:pt>
                <c:pt idx="65">
                  <c:v>1.968</c:v>
                </c:pt>
                <c:pt idx="66">
                  <c:v>0.91500000000000004</c:v>
                </c:pt>
                <c:pt idx="67">
                  <c:v>0.61099999999999999</c:v>
                </c:pt>
                <c:pt idx="68">
                  <c:v>0.73399999999999999</c:v>
                </c:pt>
                <c:pt idx="69">
                  <c:v>0.85</c:v>
                </c:pt>
                <c:pt idx="70">
                  <c:v>0.82</c:v>
                </c:pt>
                <c:pt idx="71">
                  <c:v>0.92</c:v>
                </c:pt>
                <c:pt idx="72">
                  <c:v>0.90600000000000003</c:v>
                </c:pt>
                <c:pt idx="73">
                  <c:v>0.47099999999999997</c:v>
                </c:pt>
                <c:pt idx="74">
                  <c:v>8.5000000000000006E-2</c:v>
                </c:pt>
                <c:pt idx="75">
                  <c:v>6.6000000000000003E-2</c:v>
                </c:pt>
                <c:pt idx="76">
                  <c:v>0.38900000000000001</c:v>
                </c:pt>
                <c:pt idx="77">
                  <c:v>0.68100000000000005</c:v>
                </c:pt>
                <c:pt idx="78">
                  <c:v>0.88</c:v>
                </c:pt>
                <c:pt idx="79">
                  <c:v>1.262</c:v>
                </c:pt>
                <c:pt idx="80">
                  <c:v>1.68</c:v>
                </c:pt>
                <c:pt idx="81">
                  <c:v>1.5669999999999999</c:v>
                </c:pt>
                <c:pt idx="82">
                  <c:v>1.478</c:v>
                </c:pt>
                <c:pt idx="83">
                  <c:v>1.0569999999999999</c:v>
                </c:pt>
                <c:pt idx="84">
                  <c:v>0.94199999999999995</c:v>
                </c:pt>
                <c:pt idx="85">
                  <c:v>1.0049999999999999</c:v>
                </c:pt>
                <c:pt idx="86">
                  <c:v>0.72</c:v>
                </c:pt>
                <c:pt idx="87">
                  <c:v>0.30099999999999999</c:v>
                </c:pt>
                <c:pt idx="88">
                  <c:v>0.68799999999999994</c:v>
                </c:pt>
                <c:pt idx="89">
                  <c:v>1.365</c:v>
                </c:pt>
                <c:pt idx="90">
                  <c:v>1.47</c:v>
                </c:pt>
                <c:pt idx="91">
                  <c:v>1.1040000000000001</c:v>
                </c:pt>
                <c:pt idx="92">
                  <c:v>0.89200000000000002</c:v>
                </c:pt>
                <c:pt idx="93">
                  <c:v>0.54600000000000004</c:v>
                </c:pt>
                <c:pt idx="94">
                  <c:v>0.27100000000000002</c:v>
                </c:pt>
                <c:pt idx="95">
                  <c:v>7.4999999999999997E-2</c:v>
                </c:pt>
                <c:pt idx="96">
                  <c:v>0.16500000000000001</c:v>
                </c:pt>
                <c:pt idx="97">
                  <c:v>-0.20399999999999999</c:v>
                </c:pt>
                <c:pt idx="98">
                  <c:v>-0.64400000000000002</c:v>
                </c:pt>
                <c:pt idx="99">
                  <c:v>-0.80600000000000005</c:v>
                </c:pt>
                <c:pt idx="100">
                  <c:v>-0.79700000000000004</c:v>
                </c:pt>
                <c:pt idx="101">
                  <c:v>-0.88400000000000001</c:v>
                </c:pt>
                <c:pt idx="102">
                  <c:v>-1.014</c:v>
                </c:pt>
                <c:pt idx="103">
                  <c:v>-0.95599999999999996</c:v>
                </c:pt>
                <c:pt idx="104">
                  <c:v>-0.89</c:v>
                </c:pt>
                <c:pt idx="105">
                  <c:v>-0.83799999999999997</c:v>
                </c:pt>
                <c:pt idx="106">
                  <c:v>-0.78600000000000003</c:v>
                </c:pt>
                <c:pt idx="107">
                  <c:v>-0.624</c:v>
                </c:pt>
                <c:pt idx="108">
                  <c:v>-0.55100000000000005</c:v>
                </c:pt>
                <c:pt idx="109">
                  <c:v>-0.38200000000000001</c:v>
                </c:pt>
                <c:pt idx="110">
                  <c:v>-0.30499999999999999</c:v>
                </c:pt>
                <c:pt idx="111">
                  <c:v>-0.28499999999999998</c:v>
                </c:pt>
                <c:pt idx="112">
                  <c:v>-0.08</c:v>
                </c:pt>
                <c:pt idx="113">
                  <c:v>8.2000000000000003E-2</c:v>
                </c:pt>
                <c:pt idx="114">
                  <c:v>0.32500000000000001</c:v>
                </c:pt>
                <c:pt idx="115">
                  <c:v>0.96199999999999997</c:v>
                </c:pt>
                <c:pt idx="116">
                  <c:v>1.583</c:v>
                </c:pt>
                <c:pt idx="117">
                  <c:v>1.835</c:v>
                </c:pt>
                <c:pt idx="118">
                  <c:v>1.7450000000000001</c:v>
                </c:pt>
                <c:pt idx="119">
                  <c:v>1.5389999999999999</c:v>
                </c:pt>
                <c:pt idx="120">
                  <c:v>1.18</c:v>
                </c:pt>
                <c:pt idx="121">
                  <c:v>1.0269999999999999</c:v>
                </c:pt>
                <c:pt idx="122">
                  <c:v>0.92500000000000004</c:v>
                </c:pt>
                <c:pt idx="123">
                  <c:v>0.70399999999999996</c:v>
                </c:pt>
                <c:pt idx="124">
                  <c:v>0.54300000000000004</c:v>
                </c:pt>
                <c:pt idx="125">
                  <c:v>0.55600000000000005</c:v>
                </c:pt>
                <c:pt idx="126">
                  <c:v>0.67200000000000004</c:v>
                </c:pt>
                <c:pt idx="127">
                  <c:v>0.748</c:v>
                </c:pt>
                <c:pt idx="128">
                  <c:v>1.079</c:v>
                </c:pt>
                <c:pt idx="129">
                  <c:v>1.0109999999999999</c:v>
                </c:pt>
                <c:pt idx="130">
                  <c:v>1.0369999999999999</c:v>
                </c:pt>
                <c:pt idx="131">
                  <c:v>1.2030000000000001</c:v>
                </c:pt>
                <c:pt idx="132">
                  <c:v>1.27</c:v>
                </c:pt>
                <c:pt idx="133">
                  <c:v>1.1919999999999999</c:v>
                </c:pt>
                <c:pt idx="134">
                  <c:v>0.89500000000000002</c:v>
                </c:pt>
                <c:pt idx="135">
                  <c:v>0.52700000000000002</c:v>
                </c:pt>
                <c:pt idx="136">
                  <c:v>0.754</c:v>
                </c:pt>
                <c:pt idx="137">
                  <c:v>1.2769999999999999</c:v>
                </c:pt>
                <c:pt idx="138">
                  <c:v>1.3169999999999999</c:v>
                </c:pt>
                <c:pt idx="139">
                  <c:v>1.43</c:v>
                </c:pt>
                <c:pt idx="140">
                  <c:v>1.748</c:v>
                </c:pt>
                <c:pt idx="141">
                  <c:v>1.7749999999999999</c:v>
                </c:pt>
                <c:pt idx="142">
                  <c:v>1.494</c:v>
                </c:pt>
                <c:pt idx="143">
                  <c:v>1.016</c:v>
                </c:pt>
                <c:pt idx="144">
                  <c:v>0.77500000000000002</c:v>
                </c:pt>
                <c:pt idx="145">
                  <c:v>0.77200000000000002</c:v>
                </c:pt>
                <c:pt idx="146">
                  <c:v>0.80200000000000005</c:v>
                </c:pt>
                <c:pt idx="147">
                  <c:v>0.61599999999999999</c:v>
                </c:pt>
                <c:pt idx="148">
                  <c:v>0.501</c:v>
                </c:pt>
                <c:pt idx="149">
                  <c:v>0.56799999999999995</c:v>
                </c:pt>
                <c:pt idx="150">
                  <c:v>0.80500000000000005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Record Max</c:v>
                </c:pt>
              </c:strCache>
            </c:strRef>
          </c:tx>
          <c:spPr>
            <a:ln>
              <a:solidFill>
                <a:srgbClr val="C00000"/>
              </a:solidFill>
              <a:prstDash val="sysDot"/>
            </a:ln>
          </c:spPr>
          <c:marker>
            <c:symbol val="none"/>
          </c:marker>
          <c:cat>
            <c:strRef>
              <c:f>Sheet1!$A$2:$A$152</c:f>
              <c:strCache>
                <c:ptCount val="151"/>
                <c:pt idx="0">
                  <c:v>2015 10  1</c:v>
                </c:pt>
                <c:pt idx="1">
                  <c:v>2015 10  2</c:v>
                </c:pt>
                <c:pt idx="2">
                  <c:v>2015 10  3</c:v>
                </c:pt>
                <c:pt idx="3">
                  <c:v>2015 10  4</c:v>
                </c:pt>
                <c:pt idx="4">
                  <c:v>2015 10  5</c:v>
                </c:pt>
                <c:pt idx="5">
                  <c:v>2015 10  6</c:v>
                </c:pt>
                <c:pt idx="6">
                  <c:v>2015 10  7</c:v>
                </c:pt>
                <c:pt idx="7">
                  <c:v>2015 10  8</c:v>
                </c:pt>
                <c:pt idx="8">
                  <c:v>2015 10  9</c:v>
                </c:pt>
                <c:pt idx="9">
                  <c:v>2015 10 10</c:v>
                </c:pt>
                <c:pt idx="10">
                  <c:v>2015 10 11</c:v>
                </c:pt>
                <c:pt idx="11">
                  <c:v>2015 10 12</c:v>
                </c:pt>
                <c:pt idx="12">
                  <c:v>2015 10 13</c:v>
                </c:pt>
                <c:pt idx="13">
                  <c:v>2015 10 14</c:v>
                </c:pt>
                <c:pt idx="14">
                  <c:v>2015 10 15</c:v>
                </c:pt>
                <c:pt idx="15">
                  <c:v>2015 10 16</c:v>
                </c:pt>
                <c:pt idx="16">
                  <c:v>2015 10 17</c:v>
                </c:pt>
                <c:pt idx="17">
                  <c:v>2015 10 18</c:v>
                </c:pt>
                <c:pt idx="18">
                  <c:v>2015 10 19</c:v>
                </c:pt>
                <c:pt idx="19">
                  <c:v>2015 10 20</c:v>
                </c:pt>
                <c:pt idx="20">
                  <c:v>2015 10 21</c:v>
                </c:pt>
                <c:pt idx="21">
                  <c:v>2015 10 22</c:v>
                </c:pt>
                <c:pt idx="22">
                  <c:v>2015 10 23</c:v>
                </c:pt>
                <c:pt idx="23">
                  <c:v>2015 10 24</c:v>
                </c:pt>
                <c:pt idx="24">
                  <c:v>2015 10 25</c:v>
                </c:pt>
                <c:pt idx="25">
                  <c:v>2015 10 26</c:v>
                </c:pt>
                <c:pt idx="26">
                  <c:v>2015 10 27</c:v>
                </c:pt>
                <c:pt idx="27">
                  <c:v>2015 10 28</c:v>
                </c:pt>
                <c:pt idx="28">
                  <c:v>2015 10 29</c:v>
                </c:pt>
                <c:pt idx="29">
                  <c:v>2015 10 30</c:v>
                </c:pt>
                <c:pt idx="30">
                  <c:v>2015 10 31</c:v>
                </c:pt>
                <c:pt idx="31">
                  <c:v>2015 11  1</c:v>
                </c:pt>
                <c:pt idx="32">
                  <c:v>2015 11  2</c:v>
                </c:pt>
                <c:pt idx="33">
                  <c:v>2015 11  3</c:v>
                </c:pt>
                <c:pt idx="34">
                  <c:v>2015 11  4</c:v>
                </c:pt>
                <c:pt idx="35">
                  <c:v>2015 11  5</c:v>
                </c:pt>
                <c:pt idx="36">
                  <c:v>2015 11  6</c:v>
                </c:pt>
                <c:pt idx="37">
                  <c:v>2015 11  7</c:v>
                </c:pt>
                <c:pt idx="38">
                  <c:v>2015 11  8</c:v>
                </c:pt>
                <c:pt idx="39">
                  <c:v>2015 11  9</c:v>
                </c:pt>
                <c:pt idx="40">
                  <c:v>2015 11 10</c:v>
                </c:pt>
                <c:pt idx="41">
                  <c:v>2015 11 11</c:v>
                </c:pt>
                <c:pt idx="42">
                  <c:v>2015 11 12</c:v>
                </c:pt>
                <c:pt idx="43">
                  <c:v>2015 11 13</c:v>
                </c:pt>
                <c:pt idx="44">
                  <c:v>2015 11 14</c:v>
                </c:pt>
                <c:pt idx="45">
                  <c:v>2015 11 15</c:v>
                </c:pt>
                <c:pt idx="46">
                  <c:v>2015 11 16</c:v>
                </c:pt>
                <c:pt idx="47">
                  <c:v>2015 11 17</c:v>
                </c:pt>
                <c:pt idx="48">
                  <c:v>2015 11 18</c:v>
                </c:pt>
                <c:pt idx="49">
                  <c:v>2015 11 19</c:v>
                </c:pt>
                <c:pt idx="50">
                  <c:v>2015 11 20</c:v>
                </c:pt>
                <c:pt idx="51">
                  <c:v>2015 11 21</c:v>
                </c:pt>
                <c:pt idx="52">
                  <c:v>2015 11 22</c:v>
                </c:pt>
                <c:pt idx="53">
                  <c:v>2015 11 23</c:v>
                </c:pt>
                <c:pt idx="54">
                  <c:v>2015 11 24</c:v>
                </c:pt>
                <c:pt idx="55">
                  <c:v>2015 11 25</c:v>
                </c:pt>
                <c:pt idx="56">
                  <c:v>2015 11 26</c:v>
                </c:pt>
                <c:pt idx="57">
                  <c:v>2015 11 27</c:v>
                </c:pt>
                <c:pt idx="58">
                  <c:v>2015 11 28</c:v>
                </c:pt>
                <c:pt idx="59">
                  <c:v>2015 11 29</c:v>
                </c:pt>
                <c:pt idx="60">
                  <c:v>2015 12  1</c:v>
                </c:pt>
                <c:pt idx="61">
                  <c:v>2015 12  2</c:v>
                </c:pt>
                <c:pt idx="62">
                  <c:v>2015 12  3</c:v>
                </c:pt>
                <c:pt idx="63">
                  <c:v>2015 12  4</c:v>
                </c:pt>
                <c:pt idx="64">
                  <c:v>2015 12  5</c:v>
                </c:pt>
                <c:pt idx="65">
                  <c:v>2015 12  6</c:v>
                </c:pt>
                <c:pt idx="66">
                  <c:v>2015 12  7</c:v>
                </c:pt>
                <c:pt idx="67">
                  <c:v>2015 12  8</c:v>
                </c:pt>
                <c:pt idx="68">
                  <c:v>2015 12  9</c:v>
                </c:pt>
                <c:pt idx="69">
                  <c:v>2015 12 10</c:v>
                </c:pt>
                <c:pt idx="70">
                  <c:v>2015 12 11</c:v>
                </c:pt>
                <c:pt idx="71">
                  <c:v>2015 12 12</c:v>
                </c:pt>
                <c:pt idx="72">
                  <c:v>2015 12 13</c:v>
                </c:pt>
                <c:pt idx="73">
                  <c:v>2015 12 14</c:v>
                </c:pt>
                <c:pt idx="74">
                  <c:v>2015 12 15</c:v>
                </c:pt>
                <c:pt idx="75">
                  <c:v>2015 12 16</c:v>
                </c:pt>
                <c:pt idx="76">
                  <c:v>2015 12 17</c:v>
                </c:pt>
                <c:pt idx="77">
                  <c:v>2015 12 18</c:v>
                </c:pt>
                <c:pt idx="78">
                  <c:v>2015 12 19</c:v>
                </c:pt>
                <c:pt idx="79">
                  <c:v>2015 12 20</c:v>
                </c:pt>
                <c:pt idx="80">
                  <c:v>2015 12 21</c:v>
                </c:pt>
                <c:pt idx="81">
                  <c:v>2015 12 22</c:v>
                </c:pt>
                <c:pt idx="82">
                  <c:v>2015 12 23</c:v>
                </c:pt>
                <c:pt idx="83">
                  <c:v>2015 12 24</c:v>
                </c:pt>
                <c:pt idx="84">
                  <c:v>2015 12 25</c:v>
                </c:pt>
                <c:pt idx="85">
                  <c:v>2015 12 26</c:v>
                </c:pt>
                <c:pt idx="86">
                  <c:v>2015 12 27</c:v>
                </c:pt>
                <c:pt idx="87">
                  <c:v>2015 12 28</c:v>
                </c:pt>
                <c:pt idx="88">
                  <c:v>2015 12 29</c:v>
                </c:pt>
                <c:pt idx="89">
                  <c:v>2015 12 30</c:v>
                </c:pt>
                <c:pt idx="90">
                  <c:v>2015 12 31</c:v>
                </c:pt>
                <c:pt idx="91">
                  <c:v>2016  1  1</c:v>
                </c:pt>
                <c:pt idx="92">
                  <c:v>2016  1  2</c:v>
                </c:pt>
                <c:pt idx="93">
                  <c:v>2016  1  3</c:v>
                </c:pt>
                <c:pt idx="94">
                  <c:v>2016  1  4</c:v>
                </c:pt>
                <c:pt idx="95">
                  <c:v>2016  1  5</c:v>
                </c:pt>
                <c:pt idx="96">
                  <c:v>2016  1  6</c:v>
                </c:pt>
                <c:pt idx="97">
                  <c:v>2016  1  7</c:v>
                </c:pt>
                <c:pt idx="98">
                  <c:v>2016  1  8</c:v>
                </c:pt>
                <c:pt idx="99">
                  <c:v>2016  1  9</c:v>
                </c:pt>
                <c:pt idx="100">
                  <c:v>2016  1 10</c:v>
                </c:pt>
                <c:pt idx="101">
                  <c:v>2016  1 11</c:v>
                </c:pt>
                <c:pt idx="102">
                  <c:v>2016  1 12</c:v>
                </c:pt>
                <c:pt idx="103">
                  <c:v>2016  1 13</c:v>
                </c:pt>
                <c:pt idx="104">
                  <c:v>2016  1 14</c:v>
                </c:pt>
                <c:pt idx="105">
                  <c:v>2016  1 15</c:v>
                </c:pt>
                <c:pt idx="106">
                  <c:v>2016  1 16</c:v>
                </c:pt>
                <c:pt idx="107">
                  <c:v>2016  1 17</c:v>
                </c:pt>
                <c:pt idx="108">
                  <c:v>2016  1 18</c:v>
                </c:pt>
                <c:pt idx="109">
                  <c:v>2016  1 19</c:v>
                </c:pt>
                <c:pt idx="110">
                  <c:v>2016  1 20</c:v>
                </c:pt>
                <c:pt idx="111">
                  <c:v>2016  1 21</c:v>
                </c:pt>
                <c:pt idx="112">
                  <c:v>2016  1 22</c:v>
                </c:pt>
                <c:pt idx="113">
                  <c:v>2016  1 23</c:v>
                </c:pt>
                <c:pt idx="114">
                  <c:v>2016  1 24</c:v>
                </c:pt>
                <c:pt idx="115">
                  <c:v>2016  1 25</c:v>
                </c:pt>
                <c:pt idx="116">
                  <c:v>2016  1 26</c:v>
                </c:pt>
                <c:pt idx="117">
                  <c:v>2016  1 27</c:v>
                </c:pt>
                <c:pt idx="118">
                  <c:v>2016  1 28</c:v>
                </c:pt>
                <c:pt idx="119">
                  <c:v>2016  1 29</c:v>
                </c:pt>
                <c:pt idx="120">
                  <c:v>2016  1 30</c:v>
                </c:pt>
                <c:pt idx="121">
                  <c:v>2016  1 31</c:v>
                </c:pt>
                <c:pt idx="122">
                  <c:v>2016  2  1</c:v>
                </c:pt>
                <c:pt idx="123">
                  <c:v>2016  2  2</c:v>
                </c:pt>
                <c:pt idx="124">
                  <c:v>2016  2  3</c:v>
                </c:pt>
                <c:pt idx="125">
                  <c:v>2016  2  4</c:v>
                </c:pt>
                <c:pt idx="126">
                  <c:v>2016  2  5</c:v>
                </c:pt>
                <c:pt idx="127">
                  <c:v>2016  2  6</c:v>
                </c:pt>
                <c:pt idx="128">
                  <c:v>2016  2  7</c:v>
                </c:pt>
                <c:pt idx="129">
                  <c:v>2016  2  8</c:v>
                </c:pt>
                <c:pt idx="130">
                  <c:v>2016  2  9</c:v>
                </c:pt>
                <c:pt idx="131">
                  <c:v>2016  2 10</c:v>
                </c:pt>
                <c:pt idx="132">
                  <c:v>2016  2 11</c:v>
                </c:pt>
                <c:pt idx="133">
                  <c:v>2016  2 12</c:v>
                </c:pt>
                <c:pt idx="134">
                  <c:v>2016  2 13</c:v>
                </c:pt>
                <c:pt idx="135">
                  <c:v>2016  2 14</c:v>
                </c:pt>
                <c:pt idx="136">
                  <c:v>2016  2 15</c:v>
                </c:pt>
                <c:pt idx="137">
                  <c:v>2016  2 16</c:v>
                </c:pt>
                <c:pt idx="138">
                  <c:v>2016  2 17</c:v>
                </c:pt>
                <c:pt idx="139">
                  <c:v>2016  2 18</c:v>
                </c:pt>
                <c:pt idx="140">
                  <c:v>2016  2 19</c:v>
                </c:pt>
                <c:pt idx="141">
                  <c:v>2016  2 20</c:v>
                </c:pt>
                <c:pt idx="142">
                  <c:v>2016  2 21</c:v>
                </c:pt>
                <c:pt idx="143">
                  <c:v>2016  2 22</c:v>
                </c:pt>
                <c:pt idx="144">
                  <c:v>2016  2 23</c:v>
                </c:pt>
                <c:pt idx="145">
                  <c:v>2016  2 24</c:v>
                </c:pt>
                <c:pt idx="146">
                  <c:v>2016  2 25</c:v>
                </c:pt>
                <c:pt idx="147">
                  <c:v>2016  2 26</c:v>
                </c:pt>
                <c:pt idx="148">
                  <c:v>2016  2 27</c:v>
                </c:pt>
                <c:pt idx="149">
                  <c:v>2016  2 28</c:v>
                </c:pt>
                <c:pt idx="150">
                  <c:v>2016  2 29</c:v>
                </c:pt>
              </c:strCache>
            </c:strRef>
          </c:cat>
          <c:val>
            <c:numRef>
              <c:f>Sheet1!$C$2:$C$152</c:f>
              <c:numCache>
                <c:formatCode>General</c:formatCode>
                <c:ptCount val="151"/>
                <c:pt idx="0">
                  <c:v>2.7509999999999999</c:v>
                </c:pt>
                <c:pt idx="1">
                  <c:v>2.7509999999999999</c:v>
                </c:pt>
                <c:pt idx="2">
                  <c:v>2.7509999999999999</c:v>
                </c:pt>
                <c:pt idx="3">
                  <c:v>2.7509999999999999</c:v>
                </c:pt>
                <c:pt idx="4">
                  <c:v>2.7509999999999999</c:v>
                </c:pt>
                <c:pt idx="5">
                  <c:v>2.7509999999999999</c:v>
                </c:pt>
                <c:pt idx="6">
                  <c:v>2.7509999999999999</c:v>
                </c:pt>
                <c:pt idx="7">
                  <c:v>2.7509999999999999</c:v>
                </c:pt>
                <c:pt idx="8">
                  <c:v>2.7509999999999999</c:v>
                </c:pt>
                <c:pt idx="9">
                  <c:v>2.7509999999999999</c:v>
                </c:pt>
                <c:pt idx="10">
                  <c:v>2.7509999999999999</c:v>
                </c:pt>
                <c:pt idx="11">
                  <c:v>2.7509999999999999</c:v>
                </c:pt>
                <c:pt idx="12">
                  <c:v>2.7509999999999999</c:v>
                </c:pt>
                <c:pt idx="13">
                  <c:v>2.7509999999999999</c:v>
                </c:pt>
                <c:pt idx="14">
                  <c:v>2.7509999999999999</c:v>
                </c:pt>
                <c:pt idx="15">
                  <c:v>2.7509999999999999</c:v>
                </c:pt>
                <c:pt idx="16">
                  <c:v>2.7509999999999999</c:v>
                </c:pt>
                <c:pt idx="17">
                  <c:v>2.7509999999999999</c:v>
                </c:pt>
                <c:pt idx="18">
                  <c:v>2.7509999999999999</c:v>
                </c:pt>
                <c:pt idx="19">
                  <c:v>2.7509999999999999</c:v>
                </c:pt>
                <c:pt idx="20">
                  <c:v>2.7509999999999999</c:v>
                </c:pt>
                <c:pt idx="21">
                  <c:v>2.7509999999999999</c:v>
                </c:pt>
                <c:pt idx="22">
                  <c:v>2.7509999999999999</c:v>
                </c:pt>
                <c:pt idx="23">
                  <c:v>2.7509999999999999</c:v>
                </c:pt>
                <c:pt idx="24">
                  <c:v>2.7509999999999999</c:v>
                </c:pt>
                <c:pt idx="25">
                  <c:v>2.7509999999999999</c:v>
                </c:pt>
                <c:pt idx="26">
                  <c:v>2.7509999999999999</c:v>
                </c:pt>
                <c:pt idx="27">
                  <c:v>2.7509999999999999</c:v>
                </c:pt>
                <c:pt idx="28">
                  <c:v>2.7509999999999999</c:v>
                </c:pt>
                <c:pt idx="29">
                  <c:v>2.7509999999999999</c:v>
                </c:pt>
                <c:pt idx="30">
                  <c:v>2.7509999999999999</c:v>
                </c:pt>
                <c:pt idx="31">
                  <c:v>2.7509999999999999</c:v>
                </c:pt>
                <c:pt idx="32">
                  <c:v>2.7509999999999999</c:v>
                </c:pt>
                <c:pt idx="33">
                  <c:v>2.7509999999999999</c:v>
                </c:pt>
                <c:pt idx="34">
                  <c:v>2.7509999999999999</c:v>
                </c:pt>
                <c:pt idx="35">
                  <c:v>2.7509999999999999</c:v>
                </c:pt>
                <c:pt idx="36">
                  <c:v>2.7509999999999999</c:v>
                </c:pt>
                <c:pt idx="37">
                  <c:v>2.7509999999999999</c:v>
                </c:pt>
                <c:pt idx="38">
                  <c:v>2.7509999999999999</c:v>
                </c:pt>
                <c:pt idx="39">
                  <c:v>2.7509999999999999</c:v>
                </c:pt>
                <c:pt idx="40">
                  <c:v>2.7509999999999999</c:v>
                </c:pt>
                <c:pt idx="41">
                  <c:v>2.7509999999999999</c:v>
                </c:pt>
                <c:pt idx="42">
                  <c:v>2.7509999999999999</c:v>
                </c:pt>
                <c:pt idx="43">
                  <c:v>2.7509999999999999</c:v>
                </c:pt>
                <c:pt idx="44">
                  <c:v>2.7509999999999999</c:v>
                </c:pt>
                <c:pt idx="45">
                  <c:v>2.7509999999999999</c:v>
                </c:pt>
                <c:pt idx="46">
                  <c:v>2.7509999999999999</c:v>
                </c:pt>
                <c:pt idx="47">
                  <c:v>2.7509999999999999</c:v>
                </c:pt>
                <c:pt idx="48">
                  <c:v>2.7509999999999999</c:v>
                </c:pt>
                <c:pt idx="49">
                  <c:v>2.7509999999999999</c:v>
                </c:pt>
                <c:pt idx="50">
                  <c:v>2.7509999999999999</c:v>
                </c:pt>
                <c:pt idx="51">
                  <c:v>2.7509999999999999</c:v>
                </c:pt>
                <c:pt idx="52">
                  <c:v>2.7509999999999999</c:v>
                </c:pt>
                <c:pt idx="53">
                  <c:v>2.7509999999999999</c:v>
                </c:pt>
                <c:pt idx="54">
                  <c:v>2.7509999999999999</c:v>
                </c:pt>
                <c:pt idx="55">
                  <c:v>2.7509999999999999</c:v>
                </c:pt>
                <c:pt idx="56">
                  <c:v>2.7509999999999999</c:v>
                </c:pt>
                <c:pt idx="57">
                  <c:v>2.7509999999999999</c:v>
                </c:pt>
                <c:pt idx="58">
                  <c:v>2.7509999999999999</c:v>
                </c:pt>
                <c:pt idx="59">
                  <c:v>2.7509999999999999</c:v>
                </c:pt>
                <c:pt idx="60">
                  <c:v>2.7509999999999999</c:v>
                </c:pt>
                <c:pt idx="61">
                  <c:v>2.7509999999999999</c:v>
                </c:pt>
                <c:pt idx="62">
                  <c:v>2.7509999999999999</c:v>
                </c:pt>
                <c:pt idx="63">
                  <c:v>2.7509999999999999</c:v>
                </c:pt>
                <c:pt idx="64">
                  <c:v>2.7509999999999999</c:v>
                </c:pt>
                <c:pt idx="65">
                  <c:v>2.7509999999999999</c:v>
                </c:pt>
                <c:pt idx="66">
                  <c:v>2.7509999999999999</c:v>
                </c:pt>
                <c:pt idx="67">
                  <c:v>2.7509999999999999</c:v>
                </c:pt>
                <c:pt idx="68">
                  <c:v>2.7509999999999999</c:v>
                </c:pt>
                <c:pt idx="69">
                  <c:v>2.7509999999999999</c:v>
                </c:pt>
                <c:pt idx="70">
                  <c:v>2.7509999999999999</c:v>
                </c:pt>
                <c:pt idx="71">
                  <c:v>2.7509999999999999</c:v>
                </c:pt>
                <c:pt idx="72">
                  <c:v>2.7509999999999999</c:v>
                </c:pt>
                <c:pt idx="73">
                  <c:v>2.7509999999999999</c:v>
                </c:pt>
                <c:pt idx="74">
                  <c:v>2.7509999999999999</c:v>
                </c:pt>
                <c:pt idx="75">
                  <c:v>2.7509999999999999</c:v>
                </c:pt>
                <c:pt idx="76">
                  <c:v>2.7509999999999999</c:v>
                </c:pt>
                <c:pt idx="77">
                  <c:v>2.7509999999999999</c:v>
                </c:pt>
                <c:pt idx="78">
                  <c:v>2.7509999999999999</c:v>
                </c:pt>
                <c:pt idx="79">
                  <c:v>2.7509999999999999</c:v>
                </c:pt>
                <c:pt idx="80">
                  <c:v>2.7509999999999999</c:v>
                </c:pt>
                <c:pt idx="81">
                  <c:v>2.7509999999999999</c:v>
                </c:pt>
                <c:pt idx="82">
                  <c:v>2.7509999999999999</c:v>
                </c:pt>
                <c:pt idx="83">
                  <c:v>2.7509999999999999</c:v>
                </c:pt>
                <c:pt idx="84">
                  <c:v>2.7509999999999999</c:v>
                </c:pt>
                <c:pt idx="85">
                  <c:v>2.7509999999999999</c:v>
                </c:pt>
                <c:pt idx="86">
                  <c:v>2.7509999999999999</c:v>
                </c:pt>
                <c:pt idx="87">
                  <c:v>2.7509999999999999</c:v>
                </c:pt>
                <c:pt idx="88">
                  <c:v>2.7509999999999999</c:v>
                </c:pt>
                <c:pt idx="89">
                  <c:v>2.7509999999999999</c:v>
                </c:pt>
                <c:pt idx="90">
                  <c:v>2.7509999999999999</c:v>
                </c:pt>
                <c:pt idx="91">
                  <c:v>2.7509999999999999</c:v>
                </c:pt>
                <c:pt idx="92">
                  <c:v>2.7509999999999999</c:v>
                </c:pt>
                <c:pt idx="93">
                  <c:v>2.7509999999999999</c:v>
                </c:pt>
                <c:pt idx="94">
                  <c:v>2.7509999999999999</c:v>
                </c:pt>
                <c:pt idx="95">
                  <c:v>2.7509999999999999</c:v>
                </c:pt>
                <c:pt idx="96">
                  <c:v>2.7509999999999999</c:v>
                </c:pt>
                <c:pt idx="97">
                  <c:v>2.7509999999999999</c:v>
                </c:pt>
                <c:pt idx="98">
                  <c:v>2.7509999999999999</c:v>
                </c:pt>
                <c:pt idx="99">
                  <c:v>2.7509999999999999</c:v>
                </c:pt>
                <c:pt idx="100">
                  <c:v>2.7509999999999999</c:v>
                </c:pt>
                <c:pt idx="101">
                  <c:v>2.7509999999999999</c:v>
                </c:pt>
                <c:pt idx="102">
                  <c:v>2.7509999999999999</c:v>
                </c:pt>
                <c:pt idx="103">
                  <c:v>2.7509999999999999</c:v>
                </c:pt>
                <c:pt idx="104">
                  <c:v>2.7509999999999999</c:v>
                </c:pt>
                <c:pt idx="105">
                  <c:v>2.7509999999999999</c:v>
                </c:pt>
                <c:pt idx="106">
                  <c:v>2.7509999999999999</c:v>
                </c:pt>
                <c:pt idx="107">
                  <c:v>2.7509999999999999</c:v>
                </c:pt>
                <c:pt idx="108">
                  <c:v>2.7509999999999999</c:v>
                </c:pt>
                <c:pt idx="109">
                  <c:v>2.7509999999999999</c:v>
                </c:pt>
                <c:pt idx="110">
                  <c:v>2.7509999999999999</c:v>
                </c:pt>
                <c:pt idx="111">
                  <c:v>2.7509999999999999</c:v>
                </c:pt>
                <c:pt idx="112">
                  <c:v>2.7509999999999999</c:v>
                </c:pt>
                <c:pt idx="113">
                  <c:v>2.7509999999999999</c:v>
                </c:pt>
                <c:pt idx="114">
                  <c:v>2.7509999999999999</c:v>
                </c:pt>
                <c:pt idx="115">
                  <c:v>2.7509999999999999</c:v>
                </c:pt>
                <c:pt idx="116">
                  <c:v>2.7509999999999999</c:v>
                </c:pt>
                <c:pt idx="117">
                  <c:v>2.7509999999999999</c:v>
                </c:pt>
                <c:pt idx="118">
                  <c:v>2.7509999999999999</c:v>
                </c:pt>
                <c:pt idx="119">
                  <c:v>2.7509999999999999</c:v>
                </c:pt>
                <c:pt idx="120">
                  <c:v>2.7509999999999999</c:v>
                </c:pt>
                <c:pt idx="121">
                  <c:v>2.7509999999999999</c:v>
                </c:pt>
                <c:pt idx="122">
                  <c:v>2.7509999999999999</c:v>
                </c:pt>
                <c:pt idx="123">
                  <c:v>2.7509999999999999</c:v>
                </c:pt>
                <c:pt idx="124">
                  <c:v>2.7509999999999999</c:v>
                </c:pt>
                <c:pt idx="125">
                  <c:v>2.7509999999999999</c:v>
                </c:pt>
                <c:pt idx="126">
                  <c:v>2.7509999999999999</c:v>
                </c:pt>
                <c:pt idx="127">
                  <c:v>2.7509999999999999</c:v>
                </c:pt>
                <c:pt idx="128">
                  <c:v>2.7509999999999999</c:v>
                </c:pt>
                <c:pt idx="129">
                  <c:v>2.7509999999999999</c:v>
                </c:pt>
                <c:pt idx="130">
                  <c:v>2.7509999999999999</c:v>
                </c:pt>
                <c:pt idx="131">
                  <c:v>2.7509999999999999</c:v>
                </c:pt>
                <c:pt idx="132">
                  <c:v>2.7509999999999999</c:v>
                </c:pt>
                <c:pt idx="133">
                  <c:v>2.7509999999999999</c:v>
                </c:pt>
                <c:pt idx="134">
                  <c:v>2.7509999999999999</c:v>
                </c:pt>
                <c:pt idx="135">
                  <c:v>2.7509999999999999</c:v>
                </c:pt>
                <c:pt idx="136">
                  <c:v>2.7509999999999999</c:v>
                </c:pt>
                <c:pt idx="137">
                  <c:v>2.7509999999999999</c:v>
                </c:pt>
                <c:pt idx="138">
                  <c:v>2.7509999999999999</c:v>
                </c:pt>
                <c:pt idx="139">
                  <c:v>2.7509999999999999</c:v>
                </c:pt>
                <c:pt idx="140">
                  <c:v>2.7509999999999999</c:v>
                </c:pt>
                <c:pt idx="141">
                  <c:v>2.7509999999999999</c:v>
                </c:pt>
                <c:pt idx="142">
                  <c:v>2.7509999999999999</c:v>
                </c:pt>
                <c:pt idx="143">
                  <c:v>2.7509999999999999</c:v>
                </c:pt>
                <c:pt idx="144">
                  <c:v>2.7509999999999999</c:v>
                </c:pt>
                <c:pt idx="145">
                  <c:v>2.7509999999999999</c:v>
                </c:pt>
                <c:pt idx="146">
                  <c:v>2.7509999999999999</c:v>
                </c:pt>
                <c:pt idx="147">
                  <c:v>2.7509999999999999</c:v>
                </c:pt>
                <c:pt idx="148">
                  <c:v>2.7509999999999999</c:v>
                </c:pt>
                <c:pt idx="149">
                  <c:v>2.7509999999999999</c:v>
                </c:pt>
                <c:pt idx="150">
                  <c:v>2.7509999999999999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Record Min</c:v>
                </c:pt>
              </c:strCache>
            </c:strRef>
          </c:tx>
          <c:spPr>
            <a:ln>
              <a:solidFill>
                <a:srgbClr val="0070C0"/>
              </a:solidFill>
              <a:prstDash val="sysDot"/>
            </a:ln>
          </c:spPr>
          <c:marker>
            <c:symbol val="none"/>
          </c:marker>
          <c:cat>
            <c:strRef>
              <c:f>Sheet1!$A$2:$A$152</c:f>
              <c:strCache>
                <c:ptCount val="151"/>
                <c:pt idx="0">
                  <c:v>2015 10  1</c:v>
                </c:pt>
                <c:pt idx="1">
                  <c:v>2015 10  2</c:v>
                </c:pt>
                <c:pt idx="2">
                  <c:v>2015 10  3</c:v>
                </c:pt>
                <c:pt idx="3">
                  <c:v>2015 10  4</c:v>
                </c:pt>
                <c:pt idx="4">
                  <c:v>2015 10  5</c:v>
                </c:pt>
                <c:pt idx="5">
                  <c:v>2015 10  6</c:v>
                </c:pt>
                <c:pt idx="6">
                  <c:v>2015 10  7</c:v>
                </c:pt>
                <c:pt idx="7">
                  <c:v>2015 10  8</c:v>
                </c:pt>
                <c:pt idx="8">
                  <c:v>2015 10  9</c:v>
                </c:pt>
                <c:pt idx="9">
                  <c:v>2015 10 10</c:v>
                </c:pt>
                <c:pt idx="10">
                  <c:v>2015 10 11</c:v>
                </c:pt>
                <c:pt idx="11">
                  <c:v>2015 10 12</c:v>
                </c:pt>
                <c:pt idx="12">
                  <c:v>2015 10 13</c:v>
                </c:pt>
                <c:pt idx="13">
                  <c:v>2015 10 14</c:v>
                </c:pt>
                <c:pt idx="14">
                  <c:v>2015 10 15</c:v>
                </c:pt>
                <c:pt idx="15">
                  <c:v>2015 10 16</c:v>
                </c:pt>
                <c:pt idx="16">
                  <c:v>2015 10 17</c:v>
                </c:pt>
                <c:pt idx="17">
                  <c:v>2015 10 18</c:v>
                </c:pt>
                <c:pt idx="18">
                  <c:v>2015 10 19</c:v>
                </c:pt>
                <c:pt idx="19">
                  <c:v>2015 10 20</c:v>
                </c:pt>
                <c:pt idx="20">
                  <c:v>2015 10 21</c:v>
                </c:pt>
                <c:pt idx="21">
                  <c:v>2015 10 22</c:v>
                </c:pt>
                <c:pt idx="22">
                  <c:v>2015 10 23</c:v>
                </c:pt>
                <c:pt idx="23">
                  <c:v>2015 10 24</c:v>
                </c:pt>
                <c:pt idx="24">
                  <c:v>2015 10 25</c:v>
                </c:pt>
                <c:pt idx="25">
                  <c:v>2015 10 26</c:v>
                </c:pt>
                <c:pt idx="26">
                  <c:v>2015 10 27</c:v>
                </c:pt>
                <c:pt idx="27">
                  <c:v>2015 10 28</c:v>
                </c:pt>
                <c:pt idx="28">
                  <c:v>2015 10 29</c:v>
                </c:pt>
                <c:pt idx="29">
                  <c:v>2015 10 30</c:v>
                </c:pt>
                <c:pt idx="30">
                  <c:v>2015 10 31</c:v>
                </c:pt>
                <c:pt idx="31">
                  <c:v>2015 11  1</c:v>
                </c:pt>
                <c:pt idx="32">
                  <c:v>2015 11  2</c:v>
                </c:pt>
                <c:pt idx="33">
                  <c:v>2015 11  3</c:v>
                </c:pt>
                <c:pt idx="34">
                  <c:v>2015 11  4</c:v>
                </c:pt>
                <c:pt idx="35">
                  <c:v>2015 11  5</c:v>
                </c:pt>
                <c:pt idx="36">
                  <c:v>2015 11  6</c:v>
                </c:pt>
                <c:pt idx="37">
                  <c:v>2015 11  7</c:v>
                </c:pt>
                <c:pt idx="38">
                  <c:v>2015 11  8</c:v>
                </c:pt>
                <c:pt idx="39">
                  <c:v>2015 11  9</c:v>
                </c:pt>
                <c:pt idx="40">
                  <c:v>2015 11 10</c:v>
                </c:pt>
                <c:pt idx="41">
                  <c:v>2015 11 11</c:v>
                </c:pt>
                <c:pt idx="42">
                  <c:v>2015 11 12</c:v>
                </c:pt>
                <c:pt idx="43">
                  <c:v>2015 11 13</c:v>
                </c:pt>
                <c:pt idx="44">
                  <c:v>2015 11 14</c:v>
                </c:pt>
                <c:pt idx="45">
                  <c:v>2015 11 15</c:v>
                </c:pt>
                <c:pt idx="46">
                  <c:v>2015 11 16</c:v>
                </c:pt>
                <c:pt idx="47">
                  <c:v>2015 11 17</c:v>
                </c:pt>
                <c:pt idx="48">
                  <c:v>2015 11 18</c:v>
                </c:pt>
                <c:pt idx="49">
                  <c:v>2015 11 19</c:v>
                </c:pt>
                <c:pt idx="50">
                  <c:v>2015 11 20</c:v>
                </c:pt>
                <c:pt idx="51">
                  <c:v>2015 11 21</c:v>
                </c:pt>
                <c:pt idx="52">
                  <c:v>2015 11 22</c:v>
                </c:pt>
                <c:pt idx="53">
                  <c:v>2015 11 23</c:v>
                </c:pt>
                <c:pt idx="54">
                  <c:v>2015 11 24</c:v>
                </c:pt>
                <c:pt idx="55">
                  <c:v>2015 11 25</c:v>
                </c:pt>
                <c:pt idx="56">
                  <c:v>2015 11 26</c:v>
                </c:pt>
                <c:pt idx="57">
                  <c:v>2015 11 27</c:v>
                </c:pt>
                <c:pt idx="58">
                  <c:v>2015 11 28</c:v>
                </c:pt>
                <c:pt idx="59">
                  <c:v>2015 11 29</c:v>
                </c:pt>
                <c:pt idx="60">
                  <c:v>2015 12  1</c:v>
                </c:pt>
                <c:pt idx="61">
                  <c:v>2015 12  2</c:v>
                </c:pt>
                <c:pt idx="62">
                  <c:v>2015 12  3</c:v>
                </c:pt>
                <c:pt idx="63">
                  <c:v>2015 12  4</c:v>
                </c:pt>
                <c:pt idx="64">
                  <c:v>2015 12  5</c:v>
                </c:pt>
                <c:pt idx="65">
                  <c:v>2015 12  6</c:v>
                </c:pt>
                <c:pt idx="66">
                  <c:v>2015 12  7</c:v>
                </c:pt>
                <c:pt idx="67">
                  <c:v>2015 12  8</c:v>
                </c:pt>
                <c:pt idx="68">
                  <c:v>2015 12  9</c:v>
                </c:pt>
                <c:pt idx="69">
                  <c:v>2015 12 10</c:v>
                </c:pt>
                <c:pt idx="70">
                  <c:v>2015 12 11</c:v>
                </c:pt>
                <c:pt idx="71">
                  <c:v>2015 12 12</c:v>
                </c:pt>
                <c:pt idx="72">
                  <c:v>2015 12 13</c:v>
                </c:pt>
                <c:pt idx="73">
                  <c:v>2015 12 14</c:v>
                </c:pt>
                <c:pt idx="74">
                  <c:v>2015 12 15</c:v>
                </c:pt>
                <c:pt idx="75">
                  <c:v>2015 12 16</c:v>
                </c:pt>
                <c:pt idx="76">
                  <c:v>2015 12 17</c:v>
                </c:pt>
                <c:pt idx="77">
                  <c:v>2015 12 18</c:v>
                </c:pt>
                <c:pt idx="78">
                  <c:v>2015 12 19</c:v>
                </c:pt>
                <c:pt idx="79">
                  <c:v>2015 12 20</c:v>
                </c:pt>
                <c:pt idx="80">
                  <c:v>2015 12 21</c:v>
                </c:pt>
                <c:pt idx="81">
                  <c:v>2015 12 22</c:v>
                </c:pt>
                <c:pt idx="82">
                  <c:v>2015 12 23</c:v>
                </c:pt>
                <c:pt idx="83">
                  <c:v>2015 12 24</c:v>
                </c:pt>
                <c:pt idx="84">
                  <c:v>2015 12 25</c:v>
                </c:pt>
                <c:pt idx="85">
                  <c:v>2015 12 26</c:v>
                </c:pt>
                <c:pt idx="86">
                  <c:v>2015 12 27</c:v>
                </c:pt>
                <c:pt idx="87">
                  <c:v>2015 12 28</c:v>
                </c:pt>
                <c:pt idx="88">
                  <c:v>2015 12 29</c:v>
                </c:pt>
                <c:pt idx="89">
                  <c:v>2015 12 30</c:v>
                </c:pt>
                <c:pt idx="90">
                  <c:v>2015 12 31</c:v>
                </c:pt>
                <c:pt idx="91">
                  <c:v>2016  1  1</c:v>
                </c:pt>
                <c:pt idx="92">
                  <c:v>2016  1  2</c:v>
                </c:pt>
                <c:pt idx="93">
                  <c:v>2016  1  3</c:v>
                </c:pt>
                <c:pt idx="94">
                  <c:v>2016  1  4</c:v>
                </c:pt>
                <c:pt idx="95">
                  <c:v>2016  1  5</c:v>
                </c:pt>
                <c:pt idx="96">
                  <c:v>2016  1  6</c:v>
                </c:pt>
                <c:pt idx="97">
                  <c:v>2016  1  7</c:v>
                </c:pt>
                <c:pt idx="98">
                  <c:v>2016  1  8</c:v>
                </c:pt>
                <c:pt idx="99">
                  <c:v>2016  1  9</c:v>
                </c:pt>
                <c:pt idx="100">
                  <c:v>2016  1 10</c:v>
                </c:pt>
                <c:pt idx="101">
                  <c:v>2016  1 11</c:v>
                </c:pt>
                <c:pt idx="102">
                  <c:v>2016  1 12</c:v>
                </c:pt>
                <c:pt idx="103">
                  <c:v>2016  1 13</c:v>
                </c:pt>
                <c:pt idx="104">
                  <c:v>2016  1 14</c:v>
                </c:pt>
                <c:pt idx="105">
                  <c:v>2016  1 15</c:v>
                </c:pt>
                <c:pt idx="106">
                  <c:v>2016  1 16</c:v>
                </c:pt>
                <c:pt idx="107">
                  <c:v>2016  1 17</c:v>
                </c:pt>
                <c:pt idx="108">
                  <c:v>2016  1 18</c:v>
                </c:pt>
                <c:pt idx="109">
                  <c:v>2016  1 19</c:v>
                </c:pt>
                <c:pt idx="110">
                  <c:v>2016  1 20</c:v>
                </c:pt>
                <c:pt idx="111">
                  <c:v>2016  1 21</c:v>
                </c:pt>
                <c:pt idx="112">
                  <c:v>2016  1 22</c:v>
                </c:pt>
                <c:pt idx="113">
                  <c:v>2016  1 23</c:v>
                </c:pt>
                <c:pt idx="114">
                  <c:v>2016  1 24</c:v>
                </c:pt>
                <c:pt idx="115">
                  <c:v>2016  1 25</c:v>
                </c:pt>
                <c:pt idx="116">
                  <c:v>2016  1 26</c:v>
                </c:pt>
                <c:pt idx="117">
                  <c:v>2016  1 27</c:v>
                </c:pt>
                <c:pt idx="118">
                  <c:v>2016  1 28</c:v>
                </c:pt>
                <c:pt idx="119">
                  <c:v>2016  1 29</c:v>
                </c:pt>
                <c:pt idx="120">
                  <c:v>2016  1 30</c:v>
                </c:pt>
                <c:pt idx="121">
                  <c:v>2016  1 31</c:v>
                </c:pt>
                <c:pt idx="122">
                  <c:v>2016  2  1</c:v>
                </c:pt>
                <c:pt idx="123">
                  <c:v>2016  2  2</c:v>
                </c:pt>
                <c:pt idx="124">
                  <c:v>2016  2  3</c:v>
                </c:pt>
                <c:pt idx="125">
                  <c:v>2016  2  4</c:v>
                </c:pt>
                <c:pt idx="126">
                  <c:v>2016  2  5</c:v>
                </c:pt>
                <c:pt idx="127">
                  <c:v>2016  2  6</c:v>
                </c:pt>
                <c:pt idx="128">
                  <c:v>2016  2  7</c:v>
                </c:pt>
                <c:pt idx="129">
                  <c:v>2016  2  8</c:v>
                </c:pt>
                <c:pt idx="130">
                  <c:v>2016  2  9</c:v>
                </c:pt>
                <c:pt idx="131">
                  <c:v>2016  2 10</c:v>
                </c:pt>
                <c:pt idx="132">
                  <c:v>2016  2 11</c:v>
                </c:pt>
                <c:pt idx="133">
                  <c:v>2016  2 12</c:v>
                </c:pt>
                <c:pt idx="134">
                  <c:v>2016  2 13</c:v>
                </c:pt>
                <c:pt idx="135">
                  <c:v>2016  2 14</c:v>
                </c:pt>
                <c:pt idx="136">
                  <c:v>2016  2 15</c:v>
                </c:pt>
                <c:pt idx="137">
                  <c:v>2016  2 16</c:v>
                </c:pt>
                <c:pt idx="138">
                  <c:v>2016  2 17</c:v>
                </c:pt>
                <c:pt idx="139">
                  <c:v>2016  2 18</c:v>
                </c:pt>
                <c:pt idx="140">
                  <c:v>2016  2 19</c:v>
                </c:pt>
                <c:pt idx="141">
                  <c:v>2016  2 20</c:v>
                </c:pt>
                <c:pt idx="142">
                  <c:v>2016  2 21</c:v>
                </c:pt>
                <c:pt idx="143">
                  <c:v>2016  2 22</c:v>
                </c:pt>
                <c:pt idx="144">
                  <c:v>2016  2 23</c:v>
                </c:pt>
                <c:pt idx="145">
                  <c:v>2016  2 24</c:v>
                </c:pt>
                <c:pt idx="146">
                  <c:v>2016  2 25</c:v>
                </c:pt>
                <c:pt idx="147">
                  <c:v>2016  2 26</c:v>
                </c:pt>
                <c:pt idx="148">
                  <c:v>2016  2 27</c:v>
                </c:pt>
                <c:pt idx="149">
                  <c:v>2016  2 28</c:v>
                </c:pt>
                <c:pt idx="150">
                  <c:v>2016  2 29</c:v>
                </c:pt>
              </c:strCache>
            </c:strRef>
          </c:cat>
          <c:val>
            <c:numRef>
              <c:f>Sheet1!$D$2:$D$152</c:f>
              <c:numCache>
                <c:formatCode>General</c:formatCode>
                <c:ptCount val="151"/>
                <c:pt idx="0">
                  <c:v>-3.254</c:v>
                </c:pt>
                <c:pt idx="1">
                  <c:v>-3.254</c:v>
                </c:pt>
                <c:pt idx="2">
                  <c:v>-3.254</c:v>
                </c:pt>
                <c:pt idx="3">
                  <c:v>-3.254</c:v>
                </c:pt>
                <c:pt idx="4">
                  <c:v>-3.254</c:v>
                </c:pt>
                <c:pt idx="5">
                  <c:v>-3.254</c:v>
                </c:pt>
                <c:pt idx="6">
                  <c:v>-3.254</c:v>
                </c:pt>
                <c:pt idx="7">
                  <c:v>-3.254</c:v>
                </c:pt>
                <c:pt idx="8">
                  <c:v>-3.254</c:v>
                </c:pt>
                <c:pt idx="9">
                  <c:v>-3.254</c:v>
                </c:pt>
                <c:pt idx="10">
                  <c:v>-3.254</c:v>
                </c:pt>
                <c:pt idx="11">
                  <c:v>-3.254</c:v>
                </c:pt>
                <c:pt idx="12">
                  <c:v>-3.254</c:v>
                </c:pt>
                <c:pt idx="13">
                  <c:v>-3.254</c:v>
                </c:pt>
                <c:pt idx="14">
                  <c:v>-3.254</c:v>
                </c:pt>
                <c:pt idx="15">
                  <c:v>-3.254</c:v>
                </c:pt>
                <c:pt idx="16">
                  <c:v>-3.254</c:v>
                </c:pt>
                <c:pt idx="17">
                  <c:v>-3.254</c:v>
                </c:pt>
                <c:pt idx="18">
                  <c:v>-3.254</c:v>
                </c:pt>
                <c:pt idx="19">
                  <c:v>-3.254</c:v>
                </c:pt>
                <c:pt idx="20">
                  <c:v>-3.254</c:v>
                </c:pt>
                <c:pt idx="21">
                  <c:v>-3.254</c:v>
                </c:pt>
                <c:pt idx="22">
                  <c:v>-3.254</c:v>
                </c:pt>
                <c:pt idx="23">
                  <c:v>-3.254</c:v>
                </c:pt>
                <c:pt idx="24">
                  <c:v>-3.254</c:v>
                </c:pt>
                <c:pt idx="25">
                  <c:v>-3.254</c:v>
                </c:pt>
                <c:pt idx="26">
                  <c:v>-3.254</c:v>
                </c:pt>
                <c:pt idx="27">
                  <c:v>-3.254</c:v>
                </c:pt>
                <c:pt idx="28">
                  <c:v>-3.254</c:v>
                </c:pt>
                <c:pt idx="29">
                  <c:v>-3.254</c:v>
                </c:pt>
                <c:pt idx="30">
                  <c:v>-3.254</c:v>
                </c:pt>
                <c:pt idx="31">
                  <c:v>-3.254</c:v>
                </c:pt>
                <c:pt idx="32">
                  <c:v>-3.254</c:v>
                </c:pt>
                <c:pt idx="33">
                  <c:v>-3.254</c:v>
                </c:pt>
                <c:pt idx="34">
                  <c:v>-3.254</c:v>
                </c:pt>
                <c:pt idx="35">
                  <c:v>-3.254</c:v>
                </c:pt>
                <c:pt idx="36">
                  <c:v>-3.254</c:v>
                </c:pt>
                <c:pt idx="37">
                  <c:v>-3.254</c:v>
                </c:pt>
                <c:pt idx="38">
                  <c:v>-3.254</c:v>
                </c:pt>
                <c:pt idx="39">
                  <c:v>-3.254</c:v>
                </c:pt>
                <c:pt idx="40">
                  <c:v>-3.254</c:v>
                </c:pt>
                <c:pt idx="41">
                  <c:v>-3.254</c:v>
                </c:pt>
                <c:pt idx="42">
                  <c:v>-3.254</c:v>
                </c:pt>
                <c:pt idx="43">
                  <c:v>-3.254</c:v>
                </c:pt>
                <c:pt idx="44">
                  <c:v>-3.254</c:v>
                </c:pt>
                <c:pt idx="45">
                  <c:v>-3.254</c:v>
                </c:pt>
                <c:pt idx="46">
                  <c:v>-3.254</c:v>
                </c:pt>
                <c:pt idx="47">
                  <c:v>-3.254</c:v>
                </c:pt>
                <c:pt idx="48">
                  <c:v>-3.254</c:v>
                </c:pt>
                <c:pt idx="49">
                  <c:v>-3.254</c:v>
                </c:pt>
                <c:pt idx="50">
                  <c:v>-3.254</c:v>
                </c:pt>
                <c:pt idx="51">
                  <c:v>-3.254</c:v>
                </c:pt>
                <c:pt idx="52">
                  <c:v>-3.254</c:v>
                </c:pt>
                <c:pt idx="53">
                  <c:v>-3.254</c:v>
                </c:pt>
                <c:pt idx="54">
                  <c:v>-3.254</c:v>
                </c:pt>
                <c:pt idx="55">
                  <c:v>-3.254</c:v>
                </c:pt>
                <c:pt idx="56">
                  <c:v>-3.254</c:v>
                </c:pt>
                <c:pt idx="57">
                  <c:v>-3.254</c:v>
                </c:pt>
                <c:pt idx="58">
                  <c:v>-3.254</c:v>
                </c:pt>
                <c:pt idx="59">
                  <c:v>-3.254</c:v>
                </c:pt>
                <c:pt idx="60">
                  <c:v>-3.254</c:v>
                </c:pt>
                <c:pt idx="61">
                  <c:v>-3.254</c:v>
                </c:pt>
                <c:pt idx="62">
                  <c:v>-3.254</c:v>
                </c:pt>
                <c:pt idx="63">
                  <c:v>-3.254</c:v>
                </c:pt>
                <c:pt idx="64">
                  <c:v>-3.254</c:v>
                </c:pt>
                <c:pt idx="65">
                  <c:v>-3.254</c:v>
                </c:pt>
                <c:pt idx="66">
                  <c:v>-3.254</c:v>
                </c:pt>
                <c:pt idx="67">
                  <c:v>-3.254</c:v>
                </c:pt>
                <c:pt idx="68">
                  <c:v>-3.254</c:v>
                </c:pt>
                <c:pt idx="69">
                  <c:v>-3.254</c:v>
                </c:pt>
                <c:pt idx="70">
                  <c:v>-3.254</c:v>
                </c:pt>
                <c:pt idx="71">
                  <c:v>-3.254</c:v>
                </c:pt>
                <c:pt idx="72">
                  <c:v>-3.254</c:v>
                </c:pt>
                <c:pt idx="73">
                  <c:v>-3.254</c:v>
                </c:pt>
                <c:pt idx="74">
                  <c:v>-3.254</c:v>
                </c:pt>
                <c:pt idx="75">
                  <c:v>-3.254</c:v>
                </c:pt>
                <c:pt idx="76">
                  <c:v>-3.254</c:v>
                </c:pt>
                <c:pt idx="77">
                  <c:v>-3.254</c:v>
                </c:pt>
                <c:pt idx="78">
                  <c:v>-3.254</c:v>
                </c:pt>
                <c:pt idx="79">
                  <c:v>-3.254</c:v>
                </c:pt>
                <c:pt idx="80">
                  <c:v>-3.254</c:v>
                </c:pt>
                <c:pt idx="81">
                  <c:v>-3.254</c:v>
                </c:pt>
                <c:pt idx="82">
                  <c:v>-3.254</c:v>
                </c:pt>
                <c:pt idx="83">
                  <c:v>-3.254</c:v>
                </c:pt>
                <c:pt idx="84">
                  <c:v>-3.254</c:v>
                </c:pt>
                <c:pt idx="85">
                  <c:v>-3.254</c:v>
                </c:pt>
                <c:pt idx="86">
                  <c:v>-3.254</c:v>
                </c:pt>
                <c:pt idx="87">
                  <c:v>-3.254</c:v>
                </c:pt>
                <c:pt idx="88">
                  <c:v>-3.254</c:v>
                </c:pt>
                <c:pt idx="89">
                  <c:v>-3.254</c:v>
                </c:pt>
                <c:pt idx="90">
                  <c:v>-3.254</c:v>
                </c:pt>
                <c:pt idx="91">
                  <c:v>-3.254</c:v>
                </c:pt>
                <c:pt idx="92">
                  <c:v>-3.254</c:v>
                </c:pt>
                <c:pt idx="93">
                  <c:v>-3.254</c:v>
                </c:pt>
                <c:pt idx="94">
                  <c:v>-3.254</c:v>
                </c:pt>
                <c:pt idx="95">
                  <c:v>-3.254</c:v>
                </c:pt>
                <c:pt idx="96">
                  <c:v>-3.254</c:v>
                </c:pt>
                <c:pt idx="97">
                  <c:v>-3.254</c:v>
                </c:pt>
                <c:pt idx="98">
                  <c:v>-3.254</c:v>
                </c:pt>
                <c:pt idx="99">
                  <c:v>-3.254</c:v>
                </c:pt>
                <c:pt idx="100">
                  <c:v>-3.254</c:v>
                </c:pt>
                <c:pt idx="101">
                  <c:v>-3.254</c:v>
                </c:pt>
                <c:pt idx="102">
                  <c:v>-3.254</c:v>
                </c:pt>
                <c:pt idx="103">
                  <c:v>-3.254</c:v>
                </c:pt>
                <c:pt idx="104">
                  <c:v>-3.254</c:v>
                </c:pt>
                <c:pt idx="105">
                  <c:v>-3.254</c:v>
                </c:pt>
                <c:pt idx="106">
                  <c:v>-3.254</c:v>
                </c:pt>
                <c:pt idx="107">
                  <c:v>-3.254</c:v>
                </c:pt>
                <c:pt idx="108">
                  <c:v>-3.254</c:v>
                </c:pt>
                <c:pt idx="109">
                  <c:v>-3.254</c:v>
                </c:pt>
                <c:pt idx="110">
                  <c:v>-3.254</c:v>
                </c:pt>
                <c:pt idx="111">
                  <c:v>-3.254</c:v>
                </c:pt>
                <c:pt idx="112">
                  <c:v>-3.254</c:v>
                </c:pt>
                <c:pt idx="113">
                  <c:v>-3.254</c:v>
                </c:pt>
                <c:pt idx="114">
                  <c:v>-3.254</c:v>
                </c:pt>
                <c:pt idx="115">
                  <c:v>-3.254</c:v>
                </c:pt>
                <c:pt idx="116">
                  <c:v>-3.254</c:v>
                </c:pt>
                <c:pt idx="117">
                  <c:v>-3.254</c:v>
                </c:pt>
                <c:pt idx="118">
                  <c:v>-3.254</c:v>
                </c:pt>
                <c:pt idx="119">
                  <c:v>-3.254</c:v>
                </c:pt>
                <c:pt idx="120">
                  <c:v>-3.254</c:v>
                </c:pt>
                <c:pt idx="121">
                  <c:v>-3.254</c:v>
                </c:pt>
                <c:pt idx="122">
                  <c:v>-3.254</c:v>
                </c:pt>
                <c:pt idx="123">
                  <c:v>-3.254</c:v>
                </c:pt>
                <c:pt idx="124">
                  <c:v>-3.254</c:v>
                </c:pt>
                <c:pt idx="125">
                  <c:v>-3.254</c:v>
                </c:pt>
                <c:pt idx="126">
                  <c:v>-3.254</c:v>
                </c:pt>
                <c:pt idx="127">
                  <c:v>-3.254</c:v>
                </c:pt>
                <c:pt idx="128">
                  <c:v>-3.254</c:v>
                </c:pt>
                <c:pt idx="129">
                  <c:v>-3.254</c:v>
                </c:pt>
                <c:pt idx="130">
                  <c:v>-3.254</c:v>
                </c:pt>
                <c:pt idx="131">
                  <c:v>-3.254</c:v>
                </c:pt>
                <c:pt idx="132">
                  <c:v>-3.254</c:v>
                </c:pt>
                <c:pt idx="133">
                  <c:v>-3.254</c:v>
                </c:pt>
                <c:pt idx="134">
                  <c:v>-3.254</c:v>
                </c:pt>
                <c:pt idx="135">
                  <c:v>-3.254</c:v>
                </c:pt>
                <c:pt idx="136">
                  <c:v>-3.254</c:v>
                </c:pt>
                <c:pt idx="137">
                  <c:v>-3.254</c:v>
                </c:pt>
                <c:pt idx="138">
                  <c:v>-3.254</c:v>
                </c:pt>
                <c:pt idx="139">
                  <c:v>-3.254</c:v>
                </c:pt>
                <c:pt idx="140">
                  <c:v>-3.254</c:v>
                </c:pt>
                <c:pt idx="141">
                  <c:v>-3.254</c:v>
                </c:pt>
                <c:pt idx="142">
                  <c:v>-3.254</c:v>
                </c:pt>
                <c:pt idx="143">
                  <c:v>-3.254</c:v>
                </c:pt>
                <c:pt idx="144">
                  <c:v>-3.254</c:v>
                </c:pt>
                <c:pt idx="145">
                  <c:v>-3.254</c:v>
                </c:pt>
                <c:pt idx="146">
                  <c:v>-3.254</c:v>
                </c:pt>
                <c:pt idx="147">
                  <c:v>-3.254</c:v>
                </c:pt>
                <c:pt idx="148">
                  <c:v>-3.254</c:v>
                </c:pt>
                <c:pt idx="149">
                  <c:v>-3.254</c:v>
                </c:pt>
                <c:pt idx="150">
                  <c:v>-3.254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890048"/>
        <c:axId val="133891584"/>
      </c:lineChart>
      <c:catAx>
        <c:axId val="133890048"/>
        <c:scaling>
          <c:orientation val="minMax"/>
        </c:scaling>
        <c:delete val="0"/>
        <c:axPos val="b"/>
        <c:numFmt formatCode="[$-409]d\-mmm\-yyyy;@" sourceLinked="1"/>
        <c:majorTickMark val="out"/>
        <c:minorTickMark val="none"/>
        <c:tickLblPos val="nextTo"/>
        <c:crossAx val="133891584"/>
        <c:crosses val="autoZero"/>
        <c:auto val="1"/>
        <c:lblAlgn val="ctr"/>
        <c:lblOffset val="100"/>
        <c:tickLblSkip val="30"/>
        <c:tickMarkSkip val="30"/>
        <c:noMultiLvlLbl val="1"/>
      </c:catAx>
      <c:valAx>
        <c:axId val="133891584"/>
        <c:scaling>
          <c:orientation val="minMax"/>
          <c:max val="3.5"/>
          <c:min val="-3.5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3389004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1957-58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DCA</c:v>
                </c:pt>
                <c:pt idx="1">
                  <c:v>BWI</c:v>
                </c:pt>
                <c:pt idx="2">
                  <c:v>IAD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40.4</c:v>
                </c:pt>
                <c:pt idx="1">
                  <c:v>43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1965-66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DCA</c:v>
                </c:pt>
                <c:pt idx="1">
                  <c:v>BWI</c:v>
                </c:pt>
                <c:pt idx="2">
                  <c:v>IAD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28.4</c:v>
                </c:pt>
                <c:pt idx="1">
                  <c:v>32.799999999999997</c:v>
                </c:pt>
                <c:pt idx="2">
                  <c:v>30.6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1972-73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DCA</c:v>
                </c:pt>
                <c:pt idx="1">
                  <c:v>BWI</c:v>
                </c:pt>
                <c:pt idx="2">
                  <c:v>IAD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0.1</c:v>
                </c:pt>
                <c:pt idx="1">
                  <c:v>1.2</c:v>
                </c:pt>
                <c:pt idx="2">
                  <c:v>2.2000000000000002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Normal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DCA</c:v>
                </c:pt>
                <c:pt idx="1">
                  <c:v>BWI</c:v>
                </c:pt>
                <c:pt idx="2">
                  <c:v>IAD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15.4</c:v>
                </c:pt>
                <c:pt idx="1">
                  <c:v>20.100000000000001</c:v>
                </c:pt>
                <c:pt idx="2">
                  <c:v>22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1982-83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DCA</c:v>
                </c:pt>
                <c:pt idx="1">
                  <c:v>BWI</c:v>
                </c:pt>
                <c:pt idx="2">
                  <c:v>IAD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27.6</c:v>
                </c:pt>
                <c:pt idx="1">
                  <c:v>35.6</c:v>
                </c:pt>
                <c:pt idx="2">
                  <c:v>39.200000000000003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1991-92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DCA</c:v>
                </c:pt>
                <c:pt idx="1">
                  <c:v>BWI</c:v>
                </c:pt>
                <c:pt idx="2">
                  <c:v>IAD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>
                  <c:v>6.6</c:v>
                </c:pt>
                <c:pt idx="1">
                  <c:v>4.0999999999999996</c:v>
                </c:pt>
                <c:pt idx="2">
                  <c:v>6.7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1997-98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DCA</c:v>
                </c:pt>
                <c:pt idx="1">
                  <c:v>BWI</c:v>
                </c:pt>
                <c:pt idx="2">
                  <c:v>IAD</c:v>
                </c:pt>
              </c:strCache>
            </c:strRef>
          </c:cat>
          <c:val>
            <c:numRef>
              <c:f>Sheet1!$H$2:$H$4</c:f>
              <c:numCache>
                <c:formatCode>General</c:formatCode>
                <c:ptCount val="3"/>
                <c:pt idx="0">
                  <c:v>0.1</c:v>
                </c:pt>
                <c:pt idx="1">
                  <c:v>3.2</c:v>
                </c:pt>
                <c:pt idx="2">
                  <c:v>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553664"/>
        <c:axId val="143555200"/>
      </c:barChart>
      <c:catAx>
        <c:axId val="143553664"/>
        <c:scaling>
          <c:orientation val="minMax"/>
        </c:scaling>
        <c:delete val="0"/>
        <c:axPos val="b"/>
        <c:majorTickMark val="out"/>
        <c:minorTickMark val="none"/>
        <c:tickLblPos val="nextTo"/>
        <c:crossAx val="143555200"/>
        <c:crosses val="autoZero"/>
        <c:auto val="1"/>
        <c:lblAlgn val="ctr"/>
        <c:lblOffset val="100"/>
        <c:noMultiLvlLbl val="0"/>
      </c:catAx>
      <c:valAx>
        <c:axId val="143555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35536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1957-58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DCA</c:v>
                </c:pt>
                <c:pt idx="1">
                  <c:v>BWI</c:v>
                </c:pt>
                <c:pt idx="2">
                  <c:v>IAD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40.4</c:v>
                </c:pt>
                <c:pt idx="1">
                  <c:v>43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1965-66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DCA</c:v>
                </c:pt>
                <c:pt idx="1">
                  <c:v>BWI</c:v>
                </c:pt>
                <c:pt idx="2">
                  <c:v>IAD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28.4</c:v>
                </c:pt>
                <c:pt idx="1">
                  <c:v>32.799999999999997</c:v>
                </c:pt>
                <c:pt idx="2">
                  <c:v>30.6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1972-73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DCA</c:v>
                </c:pt>
                <c:pt idx="1">
                  <c:v>BWI</c:v>
                </c:pt>
                <c:pt idx="2">
                  <c:v>IAD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0.1</c:v>
                </c:pt>
                <c:pt idx="1">
                  <c:v>1.2</c:v>
                </c:pt>
                <c:pt idx="2">
                  <c:v>2.2000000000000002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Normal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DCA</c:v>
                </c:pt>
                <c:pt idx="1">
                  <c:v>BWI</c:v>
                </c:pt>
                <c:pt idx="2">
                  <c:v>IAD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15.4</c:v>
                </c:pt>
                <c:pt idx="1">
                  <c:v>20.100000000000001</c:v>
                </c:pt>
                <c:pt idx="2">
                  <c:v>22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1982-83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DCA</c:v>
                </c:pt>
                <c:pt idx="1">
                  <c:v>BWI</c:v>
                </c:pt>
                <c:pt idx="2">
                  <c:v>IAD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27.6</c:v>
                </c:pt>
                <c:pt idx="1">
                  <c:v>35.6</c:v>
                </c:pt>
                <c:pt idx="2">
                  <c:v>39.200000000000003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1991-92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DCA</c:v>
                </c:pt>
                <c:pt idx="1">
                  <c:v>BWI</c:v>
                </c:pt>
                <c:pt idx="2">
                  <c:v>IAD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>
                  <c:v>6.6</c:v>
                </c:pt>
                <c:pt idx="1">
                  <c:v>4.0999999999999996</c:v>
                </c:pt>
                <c:pt idx="2">
                  <c:v>6.7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1997-98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DCA</c:v>
                </c:pt>
                <c:pt idx="1">
                  <c:v>BWI</c:v>
                </c:pt>
                <c:pt idx="2">
                  <c:v>IAD</c:v>
                </c:pt>
              </c:strCache>
            </c:strRef>
          </c:cat>
          <c:val>
            <c:numRef>
              <c:f>Sheet1!$H$2:$H$4</c:f>
              <c:numCache>
                <c:formatCode>General</c:formatCode>
                <c:ptCount val="3"/>
                <c:pt idx="0">
                  <c:v>0.1</c:v>
                </c:pt>
                <c:pt idx="1">
                  <c:v>3.2</c:v>
                </c:pt>
                <c:pt idx="2">
                  <c:v>5.9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2015-16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DCA</c:v>
                </c:pt>
                <c:pt idx="1">
                  <c:v>BWI</c:v>
                </c:pt>
                <c:pt idx="2">
                  <c:v>IAD</c:v>
                </c:pt>
              </c:strCache>
            </c:strRef>
          </c:cat>
          <c:val>
            <c:numRef>
              <c:f>Sheet1!$I$2:$I$4</c:f>
              <c:numCache>
                <c:formatCode>General</c:formatCode>
                <c:ptCount val="3"/>
                <c:pt idx="0">
                  <c:v>22.2</c:v>
                </c:pt>
                <c:pt idx="1">
                  <c:v>35.1</c:v>
                </c:pt>
                <c:pt idx="2">
                  <c:v>34.299999999999997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070912"/>
        <c:axId val="142072448"/>
      </c:barChart>
      <c:catAx>
        <c:axId val="142070912"/>
        <c:scaling>
          <c:orientation val="minMax"/>
        </c:scaling>
        <c:delete val="0"/>
        <c:axPos val="b"/>
        <c:majorTickMark val="out"/>
        <c:minorTickMark val="none"/>
        <c:tickLblPos val="nextTo"/>
        <c:crossAx val="142072448"/>
        <c:crosses val="autoZero"/>
        <c:auto val="1"/>
        <c:lblAlgn val="ctr"/>
        <c:lblOffset val="100"/>
        <c:noMultiLvlLbl val="0"/>
      </c:catAx>
      <c:valAx>
        <c:axId val="142072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20709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0.75962</cdr:x>
      <cdr:y>0.06432</cdr:y>
    </cdr:from>
    <cdr:to>
      <cdr:x>0.84615</cdr:x>
      <cdr:y>0.15408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6019800" y="264674"/>
          <a:ext cx="6858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2.24</a:t>
          </a:r>
          <a:endParaRPr lang="en-US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0.72837</cdr:x>
      <cdr:y>0.87037</cdr:y>
    </cdr:from>
    <cdr:to>
      <cdr:x>0.97837</cdr:x>
      <cdr:y>0.96013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5772150" y="3581400"/>
          <a:ext cx="1981200" cy="36934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-3.254 (21-Oct-2002)</a:t>
          </a:r>
          <a:endParaRPr lang="en-US" dirty="0"/>
        </a:p>
      </cdr:txBody>
    </cdr:sp>
  </cdr:relSizeAnchor>
  <cdr:relSizeAnchor xmlns:cdr="http://schemas.openxmlformats.org/drawingml/2006/chartDrawing">
    <cdr:from>
      <cdr:x>0.55769</cdr:x>
      <cdr:y>0.48148</cdr:y>
    </cdr:from>
    <cdr:to>
      <cdr:x>0.57692</cdr:x>
      <cdr:y>0.51852</cdr:y>
    </cdr:to>
    <cdr:sp macro="" textlink="">
      <cdr:nvSpPr>
        <cdr:cNvPr id="3" name="Oval 2"/>
        <cdr:cNvSpPr/>
      </cdr:nvSpPr>
      <cdr:spPr>
        <a:xfrm xmlns:a="http://schemas.openxmlformats.org/drawingml/2006/main">
          <a:off x="4419600" y="1981200"/>
          <a:ext cx="152400" cy="1524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>
          <a:solidFill>
            <a:srgbClr val="00B0F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0.57692</cdr:x>
      <cdr:y>0.48148</cdr:y>
    </cdr:from>
    <cdr:to>
      <cdr:x>0.61538</cdr:x>
      <cdr:y>0.5</cdr:y>
    </cdr:to>
    <cdr:cxnSp macro="">
      <cdr:nvCxnSpPr>
        <cdr:cNvPr id="5" name="Straight Connector 4"/>
        <cdr:cNvCxnSpPr>
          <a:stCxn xmlns:a="http://schemas.openxmlformats.org/drawingml/2006/main" id="3" idx="6"/>
        </cdr:cNvCxnSpPr>
      </cdr:nvCxnSpPr>
      <cdr:spPr>
        <a:xfrm xmlns:a="http://schemas.openxmlformats.org/drawingml/2006/main" flipV="1">
          <a:off x="4572000" y="1981200"/>
          <a:ext cx="304800" cy="7620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0.60577</cdr:x>
      <cdr:y>0.43871</cdr:y>
    </cdr:from>
    <cdr:to>
      <cdr:x>0.75</cdr:x>
      <cdr:y>0.49427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800600" y="1805214"/>
          <a:ext cx="1143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>
              <a:solidFill>
                <a:schemeClr val="tx1">
                  <a:lumMod val="95000"/>
                </a:schemeClr>
              </a:solidFill>
            </a:rPr>
            <a:t>Blizzard</a:t>
          </a:r>
          <a:endParaRPr lang="en-US" sz="1100" dirty="0">
            <a:solidFill>
              <a:schemeClr val="tx1">
                <a:lumMod val="9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8ADC2-9E23-4893-9CAB-1C9A9E750ACE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A6216-783A-49C4-9404-5F2AA4B58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17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is a weak</a:t>
            </a:r>
            <a:r>
              <a:rPr lang="en-US" baseline="0" dirty="0" smtClean="0"/>
              <a:t> positive correlation between ENSO and precipitation </a:t>
            </a:r>
            <a:r>
              <a:rPr lang="en-US" dirty="0" smtClean="0"/>
              <a:t>during the cool</a:t>
            </a:r>
            <a:r>
              <a:rPr lang="en-US" baseline="0" dirty="0" smtClean="0"/>
              <a:t> season over the Mid-Atlantic. There is little to no correlation for temperature during the cool season over the Mid-Atlantic.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CFF8D-4F80-431B-ABFB-5D6AE09CBE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90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There is a strong positive</a:t>
            </a:r>
            <a:r>
              <a:rPr lang="en-US" baseline="0" dirty="0" smtClean="0"/>
              <a:t> </a:t>
            </a:r>
            <a:r>
              <a:rPr lang="en-US" dirty="0" smtClean="0"/>
              <a:t>correlation between the NAO and temperature during the cool season over the Mid-Atlantic</a:t>
            </a:r>
            <a:r>
              <a:rPr lang="en-US" baseline="0" dirty="0" smtClean="0"/>
              <a:t> (i.e. a negative phase favors cooler than normal conditions). There is little to no precipitation correlation during the cool season over the Mid-Atlantic.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CFF8D-4F80-431B-ABFB-5D6AE09CBE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18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below normal (1957-58,</a:t>
            </a:r>
            <a:r>
              <a:rPr lang="en-US" baseline="0" dirty="0" smtClean="0"/>
              <a:t> 1965-66); 1 near normal (1972-73); 3 above normal (1982-83, 1991-92, 1997-98); the years with below normal DJF temperatures had a –AO at least 1 SD below normal.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A6216-783A-49C4-9404-5F2AA4B582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19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above normal (1957-58, 1972-73, 1997-98), 1 near normal (1991-92), 2 below normal (1965-66, 1982-83)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A6216-783A-49C4-9404-5F2AA4B582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15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above normal (1957-58, 1972-73, 1997-98), 1 near normal (1991-92), 2 below normal (1965-66, 1982-83)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A6216-783A-49C4-9404-5F2AA4B582A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15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above normal (1957-58, 1972-73, 1997-98), 1 near normal (1991-92), 2 below normal (1965-66, 1982-83)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A6216-783A-49C4-9404-5F2AA4B582A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15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9F95-2544-4ABD-A9B8-54782F7AC8E4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C883-23CA-4C46-919D-7A76E3960FC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9F95-2544-4ABD-A9B8-54782F7AC8E4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C883-23CA-4C46-919D-7A76E3960F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9F95-2544-4ABD-A9B8-54782F7AC8E4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C883-23CA-4C46-919D-7A76E3960F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9F95-2544-4ABD-A9B8-54782F7AC8E4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C883-23CA-4C46-919D-7A76E3960FC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9F95-2544-4ABD-A9B8-54782F7AC8E4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C883-23CA-4C46-919D-7A76E3960F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9F95-2544-4ABD-A9B8-54782F7AC8E4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C883-23CA-4C46-919D-7A76E3960F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9F95-2544-4ABD-A9B8-54782F7AC8E4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C883-23CA-4C46-919D-7A76E3960F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9F95-2544-4ABD-A9B8-54782F7AC8E4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C883-23CA-4C46-919D-7A76E3960F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9F95-2544-4ABD-A9B8-54782F7AC8E4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C883-23CA-4C46-919D-7A76E3960F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9F95-2544-4ABD-A9B8-54782F7AC8E4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C883-23CA-4C46-919D-7A76E3960F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9F95-2544-4ABD-A9B8-54782F7AC8E4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C883-23CA-4C46-919D-7A76E3960F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748C9F95-2544-4ABD-A9B8-54782F7AC8E4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C838C883-23CA-4C46-919D-7A76E3960FC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Open House – April 30-May 1 2016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The signal in the Noise 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Strong El Niño and the Mid-Atlantic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93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943600"/>
            <a:ext cx="7543800" cy="914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temperature anomalies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Dec 2015-feb 2016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8" name="Picture 4" descr="http://www.esrl.noaa.gov/psd/tmp/climdiv/cd198.206.34.145.86.19.40.8.prc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77000" cy="585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79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943600"/>
            <a:ext cx="7543800" cy="914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precipitation anomalies during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strong El Niño Events (Dec-Feb)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25" y="-1"/>
            <a:ext cx="6324600" cy="5710699"/>
          </a:xfrm>
          <a:prstGeom prst="rect">
            <a:avLst/>
          </a:prstGeom>
          <a:solidFill>
            <a:schemeClr val="tx1"/>
          </a:solidFill>
          <a:extLst/>
        </p:spPr>
      </p:pic>
      <p:sp>
        <p:nvSpPr>
          <p:cNvPr id="2" name="TextBox 1"/>
          <p:cNvSpPr txBox="1"/>
          <p:nvPr/>
        </p:nvSpPr>
        <p:spPr>
          <a:xfrm>
            <a:off x="6477000" y="228600"/>
            <a:ext cx="251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Above normal (50%):</a:t>
            </a:r>
            <a:br>
              <a:rPr lang="en-US" dirty="0" smtClean="0"/>
            </a:br>
            <a:r>
              <a:rPr lang="en-US" dirty="0" smtClean="0"/>
              <a:t>1957-58, 1972-73, 1997-98</a:t>
            </a:r>
          </a:p>
          <a:p>
            <a:endParaRPr lang="en-US" dirty="0"/>
          </a:p>
          <a:p>
            <a:r>
              <a:rPr lang="en-US" dirty="0" smtClean="0"/>
              <a:t>Near normal (17%):</a:t>
            </a:r>
            <a:br>
              <a:rPr lang="en-US" dirty="0" smtClean="0"/>
            </a:br>
            <a:r>
              <a:rPr lang="en-US" dirty="0" smtClean="0"/>
              <a:t>1991-92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Below normal (33%):</a:t>
            </a:r>
            <a:br>
              <a:rPr lang="en-US" dirty="0" smtClean="0"/>
            </a:br>
            <a:r>
              <a:rPr lang="en-US" dirty="0" smtClean="0"/>
              <a:t>1965-66, 1982-83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3048000"/>
            <a:ext cx="2514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Rank (strongest Los Niños):</a:t>
            </a:r>
            <a:br>
              <a:rPr lang="en-US" dirty="0" smtClean="0"/>
            </a:br>
            <a:r>
              <a:rPr lang="en-US" dirty="0" smtClean="0"/>
              <a:t>1) 1997-98</a:t>
            </a:r>
            <a:br>
              <a:rPr lang="en-US" dirty="0" smtClean="0"/>
            </a:br>
            <a:r>
              <a:rPr lang="en-US" dirty="0" smtClean="0"/>
              <a:t>2) 1982-83</a:t>
            </a:r>
            <a:br>
              <a:rPr lang="en-US" dirty="0" smtClean="0"/>
            </a:br>
            <a:r>
              <a:rPr lang="en-US" dirty="0" smtClean="0"/>
              <a:t>3) 1972-73</a:t>
            </a:r>
            <a:br>
              <a:rPr lang="en-US" dirty="0" smtClean="0"/>
            </a:br>
            <a:r>
              <a:rPr lang="en-US" dirty="0" smtClean="0"/>
              <a:t>4) 1965-66</a:t>
            </a:r>
            <a:br>
              <a:rPr lang="en-US" dirty="0" smtClean="0"/>
            </a:br>
            <a:r>
              <a:rPr lang="en-US" dirty="0" smtClean="0"/>
              <a:t>5) 1957-58</a:t>
            </a:r>
            <a:br>
              <a:rPr lang="en-US" dirty="0" smtClean="0"/>
            </a:br>
            <a:r>
              <a:rPr lang="en-US" dirty="0" smtClean="0"/>
              <a:t>6) 1991-92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38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943600"/>
            <a:ext cx="7543800" cy="914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precipitation anomalies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Dec 2015-feb 2016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050" name="Picture 2" descr="http://www.esrl.noaa.gov/psd/tmp/climdiv/cd198.206.34.145.86.19.41.8.prc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553200" cy="592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85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Strong El Niño Snowfall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06985644"/>
              </p:ext>
            </p:extLst>
          </p:nvPr>
        </p:nvGraphicFramePr>
        <p:xfrm>
          <a:off x="609600" y="1600200"/>
          <a:ext cx="7924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726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Strong El Niño Snowfall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6798154"/>
              </p:ext>
            </p:extLst>
          </p:nvPr>
        </p:nvGraphicFramePr>
        <p:xfrm>
          <a:off x="609600" y="1600200"/>
          <a:ext cx="7924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806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FFFF00"/>
                </a:solidFill>
              </a:rPr>
              <a:t>This winter featured…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record warm December</a:t>
            </a:r>
          </a:p>
          <a:p>
            <a:r>
              <a:rPr lang="en-US" sz="3200" dirty="0" smtClean="0"/>
              <a:t>One enormous blizzard</a:t>
            </a:r>
          </a:p>
          <a:p>
            <a:r>
              <a:rPr lang="en-US" sz="3200" dirty="0" smtClean="0"/>
              <a:t>A few cold snaps, but overall well above normal temperatures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9926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Summer 2016 Outlook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From CPC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60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924800" cy="97155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Summer Temperature Probabilities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1600" dirty="0" smtClean="0">
                <a:solidFill>
                  <a:srgbClr val="FFFF00"/>
                </a:solidFill>
              </a:rPr>
              <a:t>(model forecast)</a:t>
            </a:r>
            <a:endParaRPr lang="en-US" sz="1600" dirty="0">
              <a:solidFill>
                <a:srgbClr val="FFFF00"/>
              </a:solidFill>
            </a:endParaRPr>
          </a:p>
        </p:txBody>
      </p:sp>
      <p:pic>
        <p:nvPicPr>
          <p:cNvPr id="3" name="Picture 2" descr="http://www.cpc.ncep.noaa.gov/products/NMME/prob/images/prob_ensemble_tmp2m_us_season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71550"/>
            <a:ext cx="76200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0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924800" cy="97155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Summer Temperature Anomaly Forecast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1600" dirty="0" smtClean="0">
                <a:solidFill>
                  <a:srgbClr val="FFFF00"/>
                </a:solidFill>
              </a:rPr>
              <a:t>(Model Forecast)</a:t>
            </a:r>
            <a:endParaRPr lang="en-US" sz="1600" dirty="0">
              <a:solidFill>
                <a:srgbClr val="FFFF00"/>
              </a:solidFill>
            </a:endParaRPr>
          </a:p>
        </p:txBody>
      </p:sp>
      <p:pic>
        <p:nvPicPr>
          <p:cNvPr id="4098" name="Picture 2" descr="http://www.cpc.ncep.noaa.gov/products/NMME/current/images/NMME_ensemble_tmp2m_us_season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71550"/>
            <a:ext cx="76200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72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924800" cy="97155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Summer Precipitation Forecast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1600" dirty="0" smtClean="0">
                <a:solidFill>
                  <a:srgbClr val="FFFF00"/>
                </a:solidFill>
              </a:rPr>
              <a:t>(Model Forecast)</a:t>
            </a:r>
            <a:endParaRPr lang="en-US" sz="1600" dirty="0">
              <a:solidFill>
                <a:srgbClr val="FFFF00"/>
              </a:solidFill>
            </a:endParaRPr>
          </a:p>
        </p:txBody>
      </p:sp>
      <p:pic>
        <p:nvPicPr>
          <p:cNvPr id="5122" name="Picture 2" descr="http://www.cpc.ncep.noaa.gov/products/NMME/current/images/NMME_ensemble_prate_us_season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71550"/>
            <a:ext cx="76200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50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What we’ll cover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Patterns from last winter</a:t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dirty="0" smtClean="0"/>
              <a:t>Forecast for the summer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30895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924800" cy="71596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CPC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1500" dirty="0" smtClean="0">
                <a:solidFill>
                  <a:srgbClr val="FFFF00"/>
                </a:solidFill>
              </a:rPr>
              <a:t>Final Summer Outlook will be released in mid-May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://www.cpc.noaa.gov/products/predictions/long_range/lead02/off02_tem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399"/>
            <a:ext cx="4876800" cy="453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pc.noaa.gov/products/predictions/long_range/lead02/off02_prc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919" y="2325000"/>
            <a:ext cx="4879081" cy="453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72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Climate Prediction Center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2400" u="sng" dirty="0" smtClean="0">
                <a:solidFill>
                  <a:srgbClr val="00B0F0"/>
                </a:solidFill>
              </a:rPr>
              <a:t>www.cpc.ncep.noaa.gov</a:t>
            </a:r>
            <a:endParaRPr lang="en-US" sz="2400" u="sng" dirty="0">
              <a:solidFill>
                <a:srgbClr val="00B0F0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35"/>
          <a:stretch/>
        </p:blipFill>
        <p:spPr>
          <a:xfrm>
            <a:off x="228600" y="1685925"/>
            <a:ext cx="6982800" cy="481012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524000" y="2362200"/>
            <a:ext cx="7467600" cy="1728787"/>
            <a:chOff x="1524000" y="2362200"/>
            <a:chExt cx="7467600" cy="1728787"/>
          </a:xfrm>
        </p:grpSpPr>
        <p:sp>
          <p:nvSpPr>
            <p:cNvPr id="6" name="TextBox 5"/>
            <p:cNvSpPr txBox="1"/>
            <p:nvPr/>
          </p:nvSpPr>
          <p:spPr>
            <a:xfrm>
              <a:off x="7391400" y="2362200"/>
              <a:ext cx="16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Climate headlines</a:t>
              </a:r>
              <a:endParaRPr lang="en-US" sz="2400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>
              <a:off x="6248400" y="2895600"/>
              <a:ext cx="1143000" cy="45720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1524000" y="3124200"/>
              <a:ext cx="4724400" cy="96678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815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1685925"/>
            <a:ext cx="6697010" cy="46202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Climate Prediction Center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u="sng" dirty="0" smtClean="0">
                <a:solidFill>
                  <a:srgbClr val="00B0F0"/>
                </a:solidFill>
              </a:rPr>
              <a:t>www.cpc.ncep.noaa.gov</a:t>
            </a:r>
            <a:endParaRPr lang="en-US" sz="2400" u="sng" dirty="0">
              <a:solidFill>
                <a:srgbClr val="00B0F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28800" y="2057400"/>
            <a:ext cx="7162800" cy="1676400"/>
            <a:chOff x="1828800" y="2057400"/>
            <a:chExt cx="7162800" cy="1676400"/>
          </a:xfrm>
        </p:grpSpPr>
        <p:sp>
          <p:nvSpPr>
            <p:cNvPr id="6" name="TextBox 5"/>
            <p:cNvSpPr txBox="1"/>
            <p:nvPr/>
          </p:nvSpPr>
          <p:spPr>
            <a:xfrm>
              <a:off x="7391400" y="2362200"/>
              <a:ext cx="16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Climate outlooks</a:t>
              </a:r>
              <a:endParaRPr lang="en-US" sz="2400" dirty="0"/>
            </a:p>
          </p:txBody>
        </p:sp>
        <p:cxnSp>
          <p:nvCxnSpPr>
            <p:cNvPr id="8" name="Straight Connector 7"/>
            <p:cNvCxnSpPr>
              <a:stCxn id="6" idx="1"/>
            </p:cNvCxnSpPr>
            <p:nvPr/>
          </p:nvCxnSpPr>
          <p:spPr>
            <a:xfrm flipH="1">
              <a:off x="6819900" y="2777699"/>
              <a:ext cx="571500" cy="117901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1828800" y="2057400"/>
              <a:ext cx="4991100" cy="1676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71475" y="3124200"/>
            <a:ext cx="8391525" cy="2050197"/>
            <a:chOff x="371475" y="3124200"/>
            <a:chExt cx="8391525" cy="2050197"/>
          </a:xfrm>
        </p:grpSpPr>
        <p:sp>
          <p:nvSpPr>
            <p:cNvPr id="10" name="Rectangle 9"/>
            <p:cNvSpPr/>
            <p:nvPr/>
          </p:nvSpPr>
          <p:spPr>
            <a:xfrm>
              <a:off x="371475" y="3124200"/>
              <a:ext cx="1228725" cy="1219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62800" y="4343400"/>
              <a:ext cx="16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Climate patterns</a:t>
              </a:r>
              <a:endParaRPr lang="en-US" sz="2400" dirty="0"/>
            </a:p>
          </p:txBody>
        </p:sp>
        <p:cxnSp>
          <p:nvCxnSpPr>
            <p:cNvPr id="12" name="Straight Connector 11"/>
            <p:cNvCxnSpPr>
              <a:stCxn id="11" idx="1"/>
            </p:cNvCxnSpPr>
            <p:nvPr/>
          </p:nvCxnSpPr>
          <p:spPr>
            <a:xfrm flipH="1" flipV="1">
              <a:off x="1600200" y="4232701"/>
              <a:ext cx="5562600" cy="526198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04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Our Local Climate Page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2400" u="sng" dirty="0" smtClean="0">
                <a:solidFill>
                  <a:srgbClr val="00B0F0"/>
                </a:solidFill>
              </a:rPr>
              <a:t>www.weather.gov/lwx</a:t>
            </a:r>
            <a:endParaRPr lang="en-US" sz="2400" u="sng" dirty="0">
              <a:solidFill>
                <a:srgbClr val="00B0F0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7706801" cy="49727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57800" y="2971800"/>
            <a:ext cx="1600200" cy="304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9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Our Local Climate Page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u="sng" dirty="0" smtClean="0">
                <a:solidFill>
                  <a:srgbClr val="00B0F0"/>
                </a:solidFill>
              </a:rPr>
              <a:t>www.weather.gov/lwx</a:t>
            </a:r>
            <a:endParaRPr lang="en-US" sz="2400" u="sng" dirty="0">
              <a:solidFill>
                <a:srgbClr val="00B0F0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178" y="1905000"/>
            <a:ext cx="6201641" cy="420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5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Things to remember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600200"/>
            <a:ext cx="8686800" cy="4114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Last winter was abnormally warm with one big </a:t>
            </a:r>
            <a:r>
              <a:rPr lang="en-US" sz="2400" dirty="0" smtClean="0"/>
              <a:t>blizzard</a:t>
            </a:r>
          </a:p>
          <a:p>
            <a:endParaRPr lang="en-US" sz="2400" dirty="0" smtClean="0"/>
          </a:p>
          <a:p>
            <a:r>
              <a:rPr lang="en-US" sz="2400" dirty="0" smtClean="0"/>
              <a:t>Trend </a:t>
            </a:r>
            <a:r>
              <a:rPr lang="en-US" sz="2400" dirty="0" smtClean="0"/>
              <a:t>for above normal temperatures may continue through </a:t>
            </a:r>
            <a:r>
              <a:rPr lang="en-US" sz="2400" dirty="0" smtClean="0"/>
              <a:t>summer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00B0F0"/>
                </a:solidFill>
              </a:rPr>
              <a:t>www.cpc.noaa.gov</a:t>
            </a:r>
            <a:r>
              <a:rPr lang="en-US" sz="2400" dirty="0" smtClean="0"/>
              <a:t> </a:t>
            </a:r>
            <a:r>
              <a:rPr lang="en-US" sz="2400" dirty="0"/>
              <a:t>:</a:t>
            </a:r>
            <a:r>
              <a:rPr lang="en-US" sz="2400" dirty="0" smtClean="0"/>
              <a:t> National </a:t>
            </a:r>
            <a:r>
              <a:rPr lang="en-US" sz="2400" dirty="0" smtClean="0"/>
              <a:t>climate forecasts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www.weather.gov / </a:t>
            </a:r>
            <a:r>
              <a:rPr lang="en-US" sz="2400" dirty="0" err="1" smtClean="0">
                <a:solidFill>
                  <a:srgbClr val="00B0F0"/>
                </a:solidFill>
              </a:rPr>
              <a:t>washington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dirty="0" smtClean="0"/>
              <a:t>: Local </a:t>
            </a:r>
            <a:r>
              <a:rPr lang="en-US" sz="2400" dirty="0" smtClean="0"/>
              <a:t>climate information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7299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El Niño/Southern Oscillation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58252495"/>
              </p:ext>
            </p:extLst>
          </p:nvPr>
        </p:nvGraphicFramePr>
        <p:xfrm>
          <a:off x="609600" y="1600200"/>
          <a:ext cx="7924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019800" y="1537331"/>
            <a:ext cx="2095500" cy="512209"/>
            <a:chOff x="6019800" y="1537331"/>
            <a:chExt cx="2095500" cy="512209"/>
          </a:xfrm>
        </p:grpSpPr>
        <p:sp>
          <p:nvSpPr>
            <p:cNvPr id="3" name="TextBox 2"/>
            <p:cNvSpPr txBox="1"/>
            <p:nvPr/>
          </p:nvSpPr>
          <p:spPr>
            <a:xfrm>
              <a:off x="6286500" y="1537331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NDJ 2015-16: 2.30</a:t>
              </a:r>
              <a:endParaRPr lang="en-US" dirty="0"/>
            </a:p>
          </p:txBody>
        </p:sp>
        <p:sp>
          <p:nvSpPr>
            <p:cNvPr id="5" name="5-Point Star 4"/>
            <p:cNvSpPr/>
            <p:nvPr/>
          </p:nvSpPr>
          <p:spPr>
            <a:xfrm>
              <a:off x="6019800" y="1769029"/>
              <a:ext cx="304800" cy="280511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155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15962"/>
          </a:xfr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</a:rPr>
              <a:t>Winter Time Sea Surface Temperature Anomalies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This plot is not dissimilar to the P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066800"/>
            <a:ext cx="7391400" cy="571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80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North Atlantic Oscillation (NAO)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5146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 measure of the jet stream pattern over the north Atlantic.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57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1596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NAO – Positive Phase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225"/>
            <a:ext cx="6553200" cy="5819157"/>
          </a:xfrm>
          <a:prstGeom prst="rect">
            <a:avLst/>
          </a:prstGeom>
          <a:ln w="9525"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420169" y="4257675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L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0344" y="1981200"/>
            <a:ext cx="6542856" cy="2276475"/>
          </a:xfrm>
          <a:custGeom>
            <a:avLst/>
            <a:gdLst>
              <a:gd name="connsiteX0" fmla="*/ 0 w 5857875"/>
              <a:gd name="connsiteY0" fmla="*/ 1676400 h 1968387"/>
              <a:gd name="connsiteX1" fmla="*/ 1743075 w 5857875"/>
              <a:gd name="connsiteY1" fmla="*/ 1952625 h 1968387"/>
              <a:gd name="connsiteX2" fmla="*/ 2638425 w 5857875"/>
              <a:gd name="connsiteY2" fmla="*/ 1895475 h 1968387"/>
              <a:gd name="connsiteX3" fmla="*/ 3829050 w 5857875"/>
              <a:gd name="connsiteY3" fmla="*/ 1571625 h 1968387"/>
              <a:gd name="connsiteX4" fmla="*/ 5200650 w 5857875"/>
              <a:gd name="connsiteY4" fmla="*/ 742950 h 1968387"/>
              <a:gd name="connsiteX5" fmla="*/ 5857875 w 5857875"/>
              <a:gd name="connsiteY5" fmla="*/ 0 h 196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7875" h="1968387">
                <a:moveTo>
                  <a:pt x="0" y="1676400"/>
                </a:moveTo>
                <a:cubicBezTo>
                  <a:pt x="651669" y="1796256"/>
                  <a:pt x="1303338" y="1916113"/>
                  <a:pt x="1743075" y="1952625"/>
                </a:cubicBezTo>
                <a:cubicBezTo>
                  <a:pt x="2182812" y="1989137"/>
                  <a:pt x="2290763" y="1958975"/>
                  <a:pt x="2638425" y="1895475"/>
                </a:cubicBezTo>
                <a:cubicBezTo>
                  <a:pt x="2986087" y="1831975"/>
                  <a:pt x="3402013" y="1763712"/>
                  <a:pt x="3829050" y="1571625"/>
                </a:cubicBezTo>
                <a:cubicBezTo>
                  <a:pt x="4256087" y="1379538"/>
                  <a:pt x="4862513" y="1004887"/>
                  <a:pt x="5200650" y="742950"/>
                </a:cubicBezTo>
                <a:cubicBezTo>
                  <a:pt x="5538788" y="481012"/>
                  <a:pt x="5698331" y="240506"/>
                  <a:pt x="5857875" y="0"/>
                </a:cubicBezTo>
              </a:path>
            </a:pathLst>
          </a:cu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19400" y="4445198"/>
            <a:ext cx="1694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</a:t>
            </a:r>
            <a:r>
              <a:rPr lang="en-US" sz="1400" dirty="0" smtClean="0"/>
              <a:t>ye….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1332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1596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NAO – Negative Phase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225"/>
            <a:ext cx="6553200" cy="5819157"/>
          </a:xfrm>
          <a:prstGeom prst="rect">
            <a:avLst/>
          </a:prstGeom>
          <a:ln w="9525">
            <a:solidFill>
              <a:schemeClr val="accent1"/>
            </a:solidFill>
          </a:ln>
        </p:spPr>
      </p:pic>
      <p:sp>
        <p:nvSpPr>
          <p:cNvPr id="3" name="Freeform 2"/>
          <p:cNvSpPr/>
          <p:nvPr/>
        </p:nvSpPr>
        <p:spPr>
          <a:xfrm>
            <a:off x="-9525" y="1066800"/>
            <a:ext cx="4001050" cy="4140906"/>
          </a:xfrm>
          <a:custGeom>
            <a:avLst/>
            <a:gdLst>
              <a:gd name="connsiteX0" fmla="*/ 0 w 4001050"/>
              <a:gd name="connsiteY0" fmla="*/ 2133600 h 4140906"/>
              <a:gd name="connsiteX1" fmla="*/ 180975 w 4001050"/>
              <a:gd name="connsiteY1" fmla="*/ 3038475 h 4140906"/>
              <a:gd name="connsiteX2" fmla="*/ 352425 w 4001050"/>
              <a:gd name="connsiteY2" fmla="*/ 3733800 h 4140906"/>
              <a:gd name="connsiteX3" fmla="*/ 542925 w 4001050"/>
              <a:gd name="connsiteY3" fmla="*/ 3952875 h 4140906"/>
              <a:gd name="connsiteX4" fmla="*/ 781050 w 4001050"/>
              <a:gd name="connsiteY4" fmla="*/ 4114800 h 4140906"/>
              <a:gd name="connsiteX5" fmla="*/ 1104900 w 4001050"/>
              <a:gd name="connsiteY5" fmla="*/ 4124325 h 4140906"/>
              <a:gd name="connsiteX6" fmla="*/ 1400175 w 4001050"/>
              <a:gd name="connsiteY6" fmla="*/ 3952875 h 4140906"/>
              <a:gd name="connsiteX7" fmla="*/ 1733550 w 4001050"/>
              <a:gd name="connsiteY7" fmla="*/ 3724275 h 4140906"/>
              <a:gd name="connsiteX8" fmla="*/ 1981200 w 4001050"/>
              <a:gd name="connsiteY8" fmla="*/ 3448050 h 4140906"/>
              <a:gd name="connsiteX9" fmla="*/ 2343150 w 4001050"/>
              <a:gd name="connsiteY9" fmla="*/ 3095625 h 4140906"/>
              <a:gd name="connsiteX10" fmla="*/ 2628900 w 4001050"/>
              <a:gd name="connsiteY10" fmla="*/ 2771775 h 4140906"/>
              <a:gd name="connsiteX11" fmla="*/ 2905125 w 4001050"/>
              <a:gd name="connsiteY11" fmla="*/ 2476500 h 4140906"/>
              <a:gd name="connsiteX12" fmla="*/ 3171825 w 4001050"/>
              <a:gd name="connsiteY12" fmla="*/ 2076450 h 4140906"/>
              <a:gd name="connsiteX13" fmla="*/ 3486150 w 4001050"/>
              <a:gd name="connsiteY13" fmla="*/ 1657350 h 4140906"/>
              <a:gd name="connsiteX14" fmla="*/ 3705225 w 4001050"/>
              <a:gd name="connsiteY14" fmla="*/ 1257300 h 4140906"/>
              <a:gd name="connsiteX15" fmla="*/ 3962400 w 4001050"/>
              <a:gd name="connsiteY15" fmla="*/ 781050 h 4140906"/>
              <a:gd name="connsiteX16" fmla="*/ 4000500 w 4001050"/>
              <a:gd name="connsiteY16" fmla="*/ 542925 h 4140906"/>
              <a:gd name="connsiteX17" fmla="*/ 3981450 w 4001050"/>
              <a:gd name="connsiteY17" fmla="*/ 0 h 4140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01050" h="4140906">
                <a:moveTo>
                  <a:pt x="0" y="2133600"/>
                </a:moveTo>
                <a:cubicBezTo>
                  <a:pt x="61118" y="2452687"/>
                  <a:pt x="122237" y="2771775"/>
                  <a:pt x="180975" y="3038475"/>
                </a:cubicBezTo>
                <a:cubicBezTo>
                  <a:pt x="239713" y="3305175"/>
                  <a:pt x="292100" y="3581400"/>
                  <a:pt x="352425" y="3733800"/>
                </a:cubicBezTo>
                <a:cubicBezTo>
                  <a:pt x="412750" y="3886200"/>
                  <a:pt x="471488" y="3889375"/>
                  <a:pt x="542925" y="3952875"/>
                </a:cubicBezTo>
                <a:cubicBezTo>
                  <a:pt x="614362" y="4016375"/>
                  <a:pt x="687388" y="4086225"/>
                  <a:pt x="781050" y="4114800"/>
                </a:cubicBezTo>
                <a:cubicBezTo>
                  <a:pt x="874713" y="4143375"/>
                  <a:pt x="1001713" y="4151312"/>
                  <a:pt x="1104900" y="4124325"/>
                </a:cubicBezTo>
                <a:cubicBezTo>
                  <a:pt x="1208087" y="4097338"/>
                  <a:pt x="1295400" y="4019550"/>
                  <a:pt x="1400175" y="3952875"/>
                </a:cubicBezTo>
                <a:cubicBezTo>
                  <a:pt x="1504950" y="3886200"/>
                  <a:pt x="1636713" y="3808413"/>
                  <a:pt x="1733550" y="3724275"/>
                </a:cubicBezTo>
                <a:cubicBezTo>
                  <a:pt x="1830388" y="3640138"/>
                  <a:pt x="1879600" y="3552825"/>
                  <a:pt x="1981200" y="3448050"/>
                </a:cubicBezTo>
                <a:cubicBezTo>
                  <a:pt x="2082800" y="3343275"/>
                  <a:pt x="2235200" y="3208338"/>
                  <a:pt x="2343150" y="3095625"/>
                </a:cubicBezTo>
                <a:cubicBezTo>
                  <a:pt x="2451100" y="2982913"/>
                  <a:pt x="2535238" y="2874963"/>
                  <a:pt x="2628900" y="2771775"/>
                </a:cubicBezTo>
                <a:cubicBezTo>
                  <a:pt x="2722563" y="2668588"/>
                  <a:pt x="2814638" y="2592387"/>
                  <a:pt x="2905125" y="2476500"/>
                </a:cubicBezTo>
                <a:cubicBezTo>
                  <a:pt x="2995612" y="2360613"/>
                  <a:pt x="3074988" y="2212975"/>
                  <a:pt x="3171825" y="2076450"/>
                </a:cubicBezTo>
                <a:cubicBezTo>
                  <a:pt x="3268662" y="1939925"/>
                  <a:pt x="3397250" y="1793875"/>
                  <a:pt x="3486150" y="1657350"/>
                </a:cubicBezTo>
                <a:cubicBezTo>
                  <a:pt x="3575050" y="1520825"/>
                  <a:pt x="3625850" y="1403350"/>
                  <a:pt x="3705225" y="1257300"/>
                </a:cubicBezTo>
                <a:cubicBezTo>
                  <a:pt x="3784600" y="1111250"/>
                  <a:pt x="3913188" y="900112"/>
                  <a:pt x="3962400" y="781050"/>
                </a:cubicBezTo>
                <a:cubicBezTo>
                  <a:pt x="4011612" y="661988"/>
                  <a:pt x="3997325" y="673100"/>
                  <a:pt x="4000500" y="542925"/>
                </a:cubicBezTo>
                <a:cubicBezTo>
                  <a:pt x="4003675" y="412750"/>
                  <a:pt x="3992562" y="206375"/>
                  <a:pt x="3981450" y="0"/>
                </a:cubicBezTo>
              </a:path>
            </a:pathLst>
          </a:cu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00200" y="3733800"/>
            <a:ext cx="53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L</a:t>
            </a:r>
            <a:endParaRPr lang="en-US" sz="80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45720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Uh oh….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5" y="2743200"/>
            <a:ext cx="2151710" cy="15360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41" y="3619643"/>
            <a:ext cx="1142857" cy="1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3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North Atlantic Oscillation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83895022"/>
              </p:ext>
            </p:extLst>
          </p:nvPr>
        </p:nvGraphicFramePr>
        <p:xfrm>
          <a:off x="609600" y="1600200"/>
          <a:ext cx="7924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343650" y="2021849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2.751 (5-Dec-2015)</a:t>
            </a:r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3276600" y="2019056"/>
            <a:ext cx="304800" cy="280511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5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943600"/>
            <a:ext cx="7543800" cy="914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temperature anomalies during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strong El Niño Events (Dec-Feb)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25" y="-1"/>
            <a:ext cx="6324600" cy="5710699"/>
          </a:xfrm>
          <a:prstGeom prst="rect">
            <a:avLst/>
          </a:prstGeom>
          <a:solidFill>
            <a:schemeClr val="tx1"/>
          </a:solidFill>
          <a:extLst/>
        </p:spPr>
      </p:pic>
      <p:sp>
        <p:nvSpPr>
          <p:cNvPr id="4" name="TextBox 3"/>
          <p:cNvSpPr txBox="1"/>
          <p:nvPr/>
        </p:nvSpPr>
        <p:spPr>
          <a:xfrm>
            <a:off x="6477000" y="228600"/>
            <a:ext cx="251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Above normal (50%):</a:t>
            </a:r>
            <a:br>
              <a:rPr lang="en-US" dirty="0" smtClean="0"/>
            </a:br>
            <a:r>
              <a:rPr lang="en-US" dirty="0" smtClean="0"/>
              <a:t>1982-83, 1991-92, 1997-98</a:t>
            </a:r>
          </a:p>
          <a:p>
            <a:endParaRPr lang="en-US" dirty="0"/>
          </a:p>
          <a:p>
            <a:r>
              <a:rPr lang="en-US" dirty="0" smtClean="0"/>
              <a:t>Near normal (17%):</a:t>
            </a:r>
            <a:br>
              <a:rPr lang="en-US" dirty="0" smtClean="0"/>
            </a:br>
            <a:r>
              <a:rPr lang="en-US" dirty="0" smtClean="0"/>
              <a:t>1972-73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Below normal (33%):</a:t>
            </a:r>
            <a:br>
              <a:rPr lang="en-US" dirty="0" smtClean="0"/>
            </a:br>
            <a:r>
              <a:rPr lang="en-US" dirty="0" smtClean="0"/>
              <a:t>1957-58, 1965-66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3048000"/>
            <a:ext cx="2514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Rank (strongest Los Niños):</a:t>
            </a:r>
            <a:br>
              <a:rPr lang="en-US" dirty="0" smtClean="0"/>
            </a:br>
            <a:r>
              <a:rPr lang="en-US" dirty="0" smtClean="0"/>
              <a:t>1) 1997-98</a:t>
            </a:r>
            <a:br>
              <a:rPr lang="en-US" dirty="0" smtClean="0"/>
            </a:br>
            <a:r>
              <a:rPr lang="en-US" dirty="0" smtClean="0"/>
              <a:t>2) 1982-83</a:t>
            </a:r>
            <a:br>
              <a:rPr lang="en-US" dirty="0" smtClean="0"/>
            </a:br>
            <a:r>
              <a:rPr lang="en-US" dirty="0" smtClean="0"/>
              <a:t>3) 1972-73</a:t>
            </a:r>
            <a:br>
              <a:rPr lang="en-US" dirty="0" smtClean="0"/>
            </a:br>
            <a:r>
              <a:rPr lang="en-US" dirty="0" smtClean="0"/>
              <a:t>4) 1965-66</a:t>
            </a:r>
            <a:br>
              <a:rPr lang="en-US" dirty="0" smtClean="0"/>
            </a:br>
            <a:r>
              <a:rPr lang="en-US" dirty="0" smtClean="0"/>
              <a:t>5) 1957-58</a:t>
            </a:r>
            <a:br>
              <a:rPr lang="en-US" dirty="0" smtClean="0"/>
            </a:br>
            <a:r>
              <a:rPr lang="en-US" dirty="0" smtClean="0"/>
              <a:t>6) 1991-92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57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700</TotalTime>
  <Words>424</Words>
  <Application>Microsoft Office PowerPoint</Application>
  <PresentationFormat>On-screen Show (4:3)</PresentationFormat>
  <Paragraphs>74</Paragraphs>
  <Slides>25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Horizon</vt:lpstr>
      <vt:lpstr>The signal in the Noise –  Strong El Niño and the Mid-Atlantic</vt:lpstr>
      <vt:lpstr>What we’ll cover</vt:lpstr>
      <vt:lpstr>El Niño/Southern Oscillation</vt:lpstr>
      <vt:lpstr>Winter Time Sea Surface Temperature Anomalies</vt:lpstr>
      <vt:lpstr>North Atlantic Oscillation (NAO)</vt:lpstr>
      <vt:lpstr>NAO – Positive Phase</vt:lpstr>
      <vt:lpstr>NAO – Negative Phase</vt:lpstr>
      <vt:lpstr>North Atlantic Oscillation</vt:lpstr>
      <vt:lpstr>temperature anomalies during  strong El Niño Events (Dec-Feb)</vt:lpstr>
      <vt:lpstr>temperature anomalies Dec 2015-feb 2016</vt:lpstr>
      <vt:lpstr>precipitation anomalies during strong El Niño Events (Dec-Feb)</vt:lpstr>
      <vt:lpstr>precipitation anomalies  Dec 2015-feb 2016</vt:lpstr>
      <vt:lpstr>Strong El Niño Snowfall</vt:lpstr>
      <vt:lpstr>Strong El Niño Snowfall</vt:lpstr>
      <vt:lpstr>This winter featured…</vt:lpstr>
      <vt:lpstr>Summer 2016 Outlook</vt:lpstr>
      <vt:lpstr>Summer Temperature Probabilities (model forecast)</vt:lpstr>
      <vt:lpstr>Summer Temperature Anomaly Forecast (Model Forecast)</vt:lpstr>
      <vt:lpstr>Summer Precipitation Forecast (Model Forecast)</vt:lpstr>
      <vt:lpstr>CPC Final Summer Outlook will be released in mid-May</vt:lpstr>
      <vt:lpstr>Climate Prediction Center www.cpc.ncep.noaa.gov</vt:lpstr>
      <vt:lpstr>Climate Prediction Center www.cpc.ncep.noaa.gov</vt:lpstr>
      <vt:lpstr>Our Local Climate Page www.weather.gov/lwx</vt:lpstr>
      <vt:lpstr>Our Local Climate Page www.weather.gov/lwx</vt:lpstr>
      <vt:lpstr>Things to remember</vt:lpstr>
    </vt:vector>
  </TitlesOfParts>
  <Company>National Weather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Shenanigans</dc:title>
  <dc:creator>Daniel Hofmann</dc:creator>
  <cp:lastModifiedBy>Christopher Strong</cp:lastModifiedBy>
  <cp:revision>119</cp:revision>
  <dcterms:created xsi:type="dcterms:W3CDTF">2015-09-15T00:48:41Z</dcterms:created>
  <dcterms:modified xsi:type="dcterms:W3CDTF">2016-04-29T17:42:52Z</dcterms:modified>
</cp:coreProperties>
</file>