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4"/>
  </p:notesMasterIdLst>
  <p:handoutMasterIdLst>
    <p:handoutMasterId r:id="rId25"/>
  </p:handoutMasterIdLst>
  <p:sldIdLst>
    <p:sldId id="256" r:id="rId3"/>
    <p:sldId id="289" r:id="rId4"/>
    <p:sldId id="257" r:id="rId5"/>
    <p:sldId id="291" r:id="rId6"/>
    <p:sldId id="298" r:id="rId7"/>
    <p:sldId id="297" r:id="rId8"/>
    <p:sldId id="278" r:id="rId9"/>
    <p:sldId id="277" r:id="rId10"/>
    <p:sldId id="296" r:id="rId11"/>
    <p:sldId id="260" r:id="rId12"/>
    <p:sldId id="266" r:id="rId13"/>
    <p:sldId id="275" r:id="rId14"/>
    <p:sldId id="273" r:id="rId15"/>
    <p:sldId id="283" r:id="rId16"/>
    <p:sldId id="261" r:id="rId17"/>
    <p:sldId id="262" r:id="rId18"/>
    <p:sldId id="282" r:id="rId19"/>
    <p:sldId id="290" r:id="rId20"/>
    <p:sldId id="294" r:id="rId21"/>
    <p:sldId id="288" r:id="rId22"/>
    <p:sldId id="286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CCEC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1" autoAdjust="0"/>
    <p:restoredTop sz="91876" autoAdjust="0"/>
  </p:normalViewPr>
  <p:slideViewPr>
    <p:cSldViewPr showGuides="1">
      <p:cViewPr varScale="1">
        <p:scale>
          <a:sx n="81" d="100"/>
          <a:sy n="81" d="100"/>
        </p:scale>
        <p:origin x="-147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5651D0-19E7-4014-8B00-1DCC8364A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14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B93AE56-4B74-4E6B-A9E0-13EF948A3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696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7B938B-0D09-41E1-AB99-E353351A718B}" type="slidenum">
              <a:rPr lang="en-US" altLang="en-US" smtClean="0"/>
              <a:pPr eaLnBrk="1" hangingPunct="1"/>
              <a:t>1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7F121D-4316-4794-A461-66CB31965806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721E4CB-449A-493A-BCD1-73322D32C69E}" type="slidenum">
              <a:rPr lang="en-US" altLang="en-US" smtClean="0"/>
              <a:pPr eaLnBrk="1" hangingPunct="1"/>
              <a:t>21</a:t>
            </a:fld>
            <a:endParaRPr lang="en-US" alt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I am excited and privileged to be here</a:t>
            </a:r>
          </a:p>
          <a:p>
            <a:pPr eaLnBrk="1" hangingPunct="1"/>
            <a:r>
              <a:rPr lang="en-US" altLang="en-US" smtClean="0"/>
              <a:t>Goal is to have 100% of staff in their “sweet-spot”</a:t>
            </a:r>
          </a:p>
          <a:p>
            <a:pPr lvl="1" eaLnBrk="1" hangingPunct="1"/>
            <a:r>
              <a:rPr lang="en-US" altLang="en-US" smtClean="0"/>
              <a:t>Competent</a:t>
            </a:r>
          </a:p>
          <a:p>
            <a:pPr lvl="1" eaLnBrk="1" hangingPunct="1"/>
            <a:r>
              <a:rPr lang="en-US" altLang="en-US" smtClean="0"/>
              <a:t>Focused</a:t>
            </a:r>
          </a:p>
          <a:p>
            <a:pPr lvl="1" eaLnBrk="1" hangingPunct="1"/>
            <a:r>
              <a:rPr lang="en-US" altLang="en-US" smtClean="0"/>
              <a:t>Confident</a:t>
            </a:r>
          </a:p>
          <a:p>
            <a:pPr eaLnBrk="1" hangingPunct="1"/>
            <a:r>
              <a:rPr lang="en-US" altLang="en-US" smtClean="0"/>
              <a:t>Organizational sweet-spot:  “Focus and Execution”</a:t>
            </a:r>
          </a:p>
          <a:p>
            <a:pPr lvl="1" eaLnBrk="1" hangingPunct="1"/>
            <a:r>
              <a:rPr lang="en-US" altLang="en-US" smtClean="0"/>
              <a:t>Why/Who?  Clear mission and values</a:t>
            </a:r>
          </a:p>
          <a:p>
            <a:pPr lvl="1" eaLnBrk="1" hangingPunct="1"/>
            <a:r>
              <a:rPr lang="en-US" altLang="en-US" smtClean="0"/>
              <a:t>How/When?  Line-of-sight strategy on how to accomplish mission </a:t>
            </a: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74FF71-0453-4D5F-AA72-A535DFC974AB}" type="slidenum">
              <a:rPr lang="en-US" altLang="en-US" smtClean="0"/>
              <a:pPr eaLnBrk="1" hangingPunct="1"/>
              <a:t>3</a:t>
            </a:fld>
            <a:endParaRPr lang="en-US" alt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72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23598D-A06B-405F-AB6E-D110505A9523}" type="slidenum">
              <a:rPr lang="en-US" altLang="en-US" smtClean="0"/>
              <a:pPr eaLnBrk="1" hangingPunct="1"/>
              <a:t>10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320C74-4EF4-409A-95FB-E7BDD660A8A8}" type="slidenum">
              <a:rPr lang="en-US" altLang="en-US" smtClean="0"/>
              <a:pPr eaLnBrk="1" hangingPunct="1"/>
              <a:t>11</a:t>
            </a:fld>
            <a:endParaRPr lang="en-US" alt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/>
              <a:t>River Basins</a:t>
            </a:r>
          </a:p>
          <a:p>
            <a:pPr lvl="1" eaLnBrk="1" hangingPunct="1"/>
            <a:r>
              <a:rPr lang="en-US" altLang="en-US" b="1" smtClean="0"/>
              <a:t>Potomac</a:t>
            </a:r>
          </a:p>
          <a:p>
            <a:pPr lvl="1" eaLnBrk="1" hangingPunct="1"/>
            <a:r>
              <a:rPr lang="en-US" altLang="en-US" b="1" smtClean="0"/>
              <a:t>Shenandoah</a:t>
            </a:r>
          </a:p>
          <a:p>
            <a:pPr lvl="1" eaLnBrk="1" hangingPunct="1"/>
            <a:r>
              <a:rPr lang="en-US" altLang="en-US" b="1" smtClean="0"/>
              <a:t>Rappahanock</a:t>
            </a:r>
          </a:p>
          <a:p>
            <a:pPr lvl="1" eaLnBrk="1" hangingPunct="1"/>
            <a:r>
              <a:rPr lang="en-US" altLang="en-US" b="1" smtClean="0"/>
              <a:t>16,200 square miles</a:t>
            </a:r>
          </a:p>
          <a:p>
            <a:pPr eaLnBrk="1" hangingPunct="1"/>
            <a:r>
              <a:rPr lang="en-US" altLang="en-US" b="1" smtClean="0"/>
              <a:t>Registered Boaters:   ~ 200,000 </a:t>
            </a:r>
          </a:p>
          <a:p>
            <a:pPr eaLnBrk="1" hangingPunct="1"/>
            <a:r>
              <a:rPr lang="en-US" altLang="en-US" b="1" smtClean="0"/>
              <a:t> Avg. Daily Flights:        ~ 3,200</a:t>
            </a:r>
          </a:p>
          <a:p>
            <a:pPr eaLnBrk="1" hangingPunct="1"/>
            <a:r>
              <a:rPr lang="en-US" altLang="en-US" b="1" smtClean="0"/>
              <a:t> Population (2000):  ~ 8,500,000 </a:t>
            </a:r>
          </a:p>
          <a:p>
            <a:pPr lvl="1" eaLnBrk="1" hangingPunct="1"/>
            <a:endParaRPr lang="en-US" altLang="en-US" b="1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2888CA-E528-42AC-B519-6E9CECC3DBA8}" type="slidenum">
              <a:rPr lang="en-US" altLang="en-US" smtClean="0"/>
              <a:pPr eaLnBrk="1" hangingPunct="1"/>
              <a:t>12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 smtClean="0"/>
              <a:t>Registered Boaters:   ~ 200,000 </a:t>
            </a:r>
          </a:p>
          <a:p>
            <a:pPr eaLnBrk="1" hangingPunct="1"/>
            <a:r>
              <a:rPr lang="en-US" altLang="en-US" b="1" smtClean="0"/>
              <a:t> Avg. Daily Flights:        ~ 3,200</a:t>
            </a:r>
          </a:p>
          <a:p>
            <a:pPr eaLnBrk="1" hangingPunct="1"/>
            <a:r>
              <a:rPr lang="en-US" altLang="en-US" b="1" smtClean="0"/>
              <a:t> Population (2000):  ~ 8,500,000 </a:t>
            </a:r>
          </a:p>
          <a:p>
            <a:pPr lvl="1" eaLnBrk="1" hangingPunct="1"/>
            <a:endParaRPr lang="en-US" altLang="en-US" b="1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6D9B13-FBBD-4092-966E-5DF9088A0896}" type="slidenum">
              <a:rPr lang="en-US" altLang="en-US" smtClean="0"/>
              <a:pPr eaLnBrk="1" hangingPunct="1"/>
              <a:t>13</a:t>
            </a:fld>
            <a:endParaRPr lang="en-US" alt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smtClean="0"/>
              <a:t>I am very glad to be here, and feel privileged to be your MIC</a:t>
            </a:r>
          </a:p>
          <a:p>
            <a:pPr eaLnBrk="1" hangingPunct="1">
              <a:buFontTx/>
              <a:buChar char="•"/>
            </a:pPr>
            <a:r>
              <a:rPr lang="en-US" altLang="en-US" smtClean="0"/>
              <a:t>Research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741AAD-2DAD-4113-8451-D01D2236CDD5}" type="slidenum">
              <a:rPr lang="en-US" altLang="en-US" smtClean="0"/>
              <a:pPr eaLnBrk="1" hangingPunct="1"/>
              <a:t>14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 smtClean="0"/>
              <a:t>I am very glad to be here, and feel privileged to be your MIC</a:t>
            </a:r>
          </a:p>
          <a:p>
            <a:pPr eaLnBrk="1" hangingPunct="1">
              <a:buFontTx/>
              <a:buChar char="•"/>
            </a:pPr>
            <a:r>
              <a:rPr lang="en-US" altLang="en-US" smtClean="0"/>
              <a:t>Research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BFF8C8-2C33-467F-8480-0D5DD16DC24D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Schedule – ET/ITO integration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.gif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4668D-F797-4525-915F-1496FF657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92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FF42-A6AA-4980-8F86-DB0BAD69F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09475-9AFC-435E-B659-9514ADC4F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1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FAE91-CAAA-4AED-A6A4-5DAC9009A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86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03F86-BF23-4C61-8D07-D8A20E676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7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1803F-22F8-4217-B7A6-39D8C756B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34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earth2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219200"/>
            <a:ext cx="11691938" cy="876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09800"/>
            <a:ext cx="9144000" cy="2971800"/>
          </a:xfrm>
          <a:prstGeom prst="rect">
            <a:avLst/>
          </a:prstGeom>
          <a:solidFill>
            <a:schemeClr val="tx1">
              <a:alpha val="70000"/>
            </a:schemeClr>
          </a:solidFill>
          <a:effectLst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Rectangle 22" descr="latest_MaxT_conus"/>
          <p:cNvSpPr>
            <a:spLocks noChangeArrowheads="1"/>
          </p:cNvSpPr>
          <p:nvPr userDrawn="1"/>
        </p:nvSpPr>
        <p:spPr bwMode="auto">
          <a:xfrm>
            <a:off x="152400" y="3733800"/>
            <a:ext cx="1673225" cy="137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7" name="Rectangle 25" descr="Fire"/>
          <p:cNvSpPr>
            <a:spLocks noChangeArrowheads="1"/>
          </p:cNvSpPr>
          <p:nvPr userDrawn="1"/>
        </p:nvSpPr>
        <p:spPr bwMode="auto">
          <a:xfrm>
            <a:off x="1943100" y="3733800"/>
            <a:ext cx="1673225" cy="13716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8" name="Rectangle 26" descr="main_Katrina"/>
          <p:cNvSpPr>
            <a:spLocks noChangeArrowheads="1"/>
          </p:cNvSpPr>
          <p:nvPr userDrawn="1"/>
        </p:nvSpPr>
        <p:spPr bwMode="auto">
          <a:xfrm>
            <a:off x="3735388" y="3733800"/>
            <a:ext cx="1673225" cy="13716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9" name="Rectangle 27" descr="flood2"/>
          <p:cNvSpPr>
            <a:spLocks noChangeArrowheads="1"/>
          </p:cNvSpPr>
          <p:nvPr userDrawn="1"/>
        </p:nvSpPr>
        <p:spPr bwMode="auto">
          <a:xfrm>
            <a:off x="5526088" y="3733800"/>
            <a:ext cx="1673225" cy="1371600"/>
          </a:xfrm>
          <a:prstGeom prst="rect">
            <a:avLst/>
          </a:prstGeom>
          <a:blipFill dpi="0" rotWithShape="1">
            <a:blip r:embed="rId7">
              <a:lum bright="12000"/>
            </a:blip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" name="Rectangle 28" descr="Lightning3"/>
          <p:cNvSpPr>
            <a:spLocks noChangeArrowheads="1"/>
          </p:cNvSpPr>
          <p:nvPr userDrawn="1"/>
        </p:nvSpPr>
        <p:spPr bwMode="auto">
          <a:xfrm>
            <a:off x="7318375" y="3733800"/>
            <a:ext cx="1673225" cy="13716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1" name="Rectangle 29" descr="drought"/>
          <p:cNvSpPr>
            <a:spLocks noChangeArrowheads="1"/>
          </p:cNvSpPr>
          <p:nvPr userDrawn="1"/>
        </p:nvSpPr>
        <p:spPr bwMode="auto">
          <a:xfrm>
            <a:off x="150813" y="2286000"/>
            <a:ext cx="1673225" cy="1371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2" name="Rectangle 30" descr="d2d-sat"/>
          <p:cNvSpPr>
            <a:spLocks noChangeArrowheads="1"/>
          </p:cNvSpPr>
          <p:nvPr userDrawn="1"/>
        </p:nvSpPr>
        <p:spPr bwMode="auto">
          <a:xfrm>
            <a:off x="1941513" y="2286000"/>
            <a:ext cx="1673225" cy="13716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3" name="Rectangle 31" descr="Tornadosm"/>
          <p:cNvSpPr>
            <a:spLocks noChangeArrowheads="1"/>
          </p:cNvSpPr>
          <p:nvPr userDrawn="1"/>
        </p:nvSpPr>
        <p:spPr bwMode="auto">
          <a:xfrm>
            <a:off x="3733800" y="2286000"/>
            <a:ext cx="1673225" cy="137160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4" name="Rectangle 32" descr="spaceweather"/>
          <p:cNvSpPr>
            <a:spLocks noChangeArrowheads="1"/>
          </p:cNvSpPr>
          <p:nvPr userDrawn="1"/>
        </p:nvSpPr>
        <p:spPr bwMode="auto">
          <a:xfrm>
            <a:off x="5524500" y="2286000"/>
            <a:ext cx="1673225" cy="137160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5" name="Rectangle 33" descr="winter"/>
          <p:cNvSpPr>
            <a:spLocks noChangeArrowheads="1"/>
          </p:cNvSpPr>
          <p:nvPr userDrawn="1"/>
        </p:nvSpPr>
        <p:spPr bwMode="auto">
          <a:xfrm>
            <a:off x="7316788" y="2286000"/>
            <a:ext cx="1673225" cy="1371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25400" algn="ctr">
            <a:solidFill>
              <a:srgbClr val="FFFFFF">
                <a:alpha val="74901"/>
              </a:srgbClr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2209800"/>
          </a:xfrm>
          <a:ln/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181600"/>
            <a:ext cx="5486400" cy="1371600"/>
          </a:xfrm>
        </p:spPr>
        <p:txBody>
          <a:bodyPr rIns="182880"/>
          <a:lstStyle>
            <a:lvl1pPr algn="l">
              <a:defRPr sz="2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371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2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953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27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99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4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AA42F-2305-44DE-86DC-369F77166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28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97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206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98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95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 userDrawn="1"/>
        </p:nvSpPr>
        <p:spPr>
          <a:xfrm>
            <a:off x="1879600" y="1447800"/>
            <a:ext cx="152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66"/>
                </a:solidFill>
                <a:latin typeface="Franklin Gothic Heavy" pitchFamily="34" charset="0"/>
              </a:rPr>
              <a:t>VISION</a:t>
            </a:r>
          </a:p>
        </p:txBody>
      </p:sp>
      <p:sp>
        <p:nvSpPr>
          <p:cNvPr id="9" name="TextBox 17"/>
          <p:cNvSpPr txBox="1"/>
          <p:nvPr userDrawn="1"/>
        </p:nvSpPr>
        <p:spPr>
          <a:xfrm>
            <a:off x="5395913" y="1447800"/>
            <a:ext cx="185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7CCA62">
                    <a:lumMod val="50000"/>
                  </a:srgbClr>
                </a:solidFill>
                <a:latin typeface="Franklin Gothic Heavy" pitchFamily="34" charset="0"/>
              </a:rPr>
              <a:t>MISSION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12800" y="1447800"/>
            <a:ext cx="3657600" cy="5093208"/>
          </a:xfr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74320" tIns="2560320" rIns="274320" rtlCol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1800" dirty="0" smtClean="0">
                <a:solidFill>
                  <a:schemeClr val="accent1">
                    <a:lumMod val="75000"/>
                  </a:schemeClr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95800" y="1447800"/>
            <a:ext cx="3657600" cy="5093208"/>
          </a:xfr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74320" tIns="2560320" rIns="274320" rtlCol="0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800" dirty="0" smtClean="0">
                <a:solidFill>
                  <a:srgbClr val="008000"/>
                </a:solidFill>
                <a:latin typeface="Franklin Gothic Medium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r>
              <a:rPr sz="2000">
                <a:solidFill>
                  <a:srgbClr val="FFFFFF"/>
                </a:solidFill>
                <a:latin typeface="Franklin Gothic Book" pitchFamily="34" charset="0"/>
              </a:rPr>
              <a:t>NOAA's National Weather Service: Serving the Nation’s Environmental Forecasting Needs</a:t>
            </a:r>
            <a:endParaRPr sz="2000" dirty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69A6-AC29-4092-8980-78BE48585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03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9096D-CF23-4B6E-9438-1B8B1A8FD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1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09C8-4A49-4E30-9338-878C7AC93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0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00517-D7AB-4831-9AF1-363E0E90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1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2BE51-F480-4C64-A0E8-FA2BBFE30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3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B2A3C-145F-4581-8D3D-3966E65D6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5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E3C21-1FD3-4E9C-989B-BD44451E0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0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5FE81-E9FA-4311-9A24-7399BD839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1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68C7E0-43CB-4383-8921-52837550A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3200">
          <a:solidFill>
            <a:srgbClr val="CCE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800">
          <a:solidFill>
            <a:srgbClr val="CCEC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rgbClr val="CCEC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sz="2000">
          <a:solidFill>
            <a:srgbClr val="CCEC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CCEC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CCEC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CCEC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CCEC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000">
          <a:solidFill>
            <a:srgbClr val="CCEC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20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9" b="75555"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>
              <a:defRPr/>
            </a:pPr>
            <a:fld id="{6ADED236-C323-4AF8-AE4F-1B4BAEB8B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7" descr="Dept of Commerce Se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NOA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2" descr="earth2"/>
          <p:cNvPicPr>
            <a:picLocks noChangeAspect="1" noChangeArrowheads="1" noCrop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-20638"/>
            <a:ext cx="23336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"/>
          <p:cNvSpPr>
            <a:spLocks noChangeArrowheads="1"/>
          </p:cNvSpPr>
          <p:nvPr userDrawn="1"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FFFFCC"/>
                </a:solidFill>
              </a:rPr>
              <a:t>National Weather Service	</a:t>
            </a:r>
          </a:p>
        </p:txBody>
      </p:sp>
    </p:spTree>
    <p:extLst>
      <p:ext uri="{BB962C8B-B14F-4D97-AF65-F5344CB8AC3E}">
        <p14:creationId xmlns:p14="http://schemas.microsoft.com/office/powerpoint/2010/main" val="891319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6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7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8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9.jpeg"/><Relationship Id="rId7" Type="http://schemas.openxmlformats.org/officeDocument/2006/relationships/hyperlink" Target="http://www.ballparks.com/baseball/general/ads/ad070.htm" TargetMode="Externa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llparks.com/baseball/general/ads/ad070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wmf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white%20house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711575"/>
            <a:ext cx="785813" cy="427038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5" descr="Korean War Veterans Memorial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267075"/>
            <a:ext cx="785813" cy="430213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6" descr="Fall color along the Parkw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828925"/>
            <a:ext cx="781050" cy="427038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7" descr="Bay_Bridge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476875"/>
            <a:ext cx="787400" cy="430213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9" descr="oriole70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4" b="5832"/>
          <a:stretch>
            <a:fillRect/>
          </a:stretch>
        </p:blipFill>
        <p:spPr bwMode="auto">
          <a:xfrm>
            <a:off x="512763" y="5035550"/>
            <a:ext cx="784225" cy="430213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11" descr="[photograph]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594225"/>
            <a:ext cx="785813" cy="430213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12" descr="Great Falls View from Overloo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2387600"/>
            <a:ext cx="782637" cy="431800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13" descr="monticell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987550"/>
            <a:ext cx="777875" cy="388938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4" descr="02-Shenandoah%20River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49725"/>
            <a:ext cx="785813" cy="430213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5" descr="Thomas_Point_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536700"/>
            <a:ext cx="776287" cy="438150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1600200" y="799217"/>
            <a:ext cx="64770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NOAA </a:t>
            </a:r>
            <a:r>
              <a:rPr lang="en-US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National Weather Service Baltimore/Washington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Weather Forecast </a:t>
            </a:r>
            <a:r>
              <a:rPr lang="en-US" sz="2800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Office</a:t>
            </a:r>
          </a:p>
          <a:p>
            <a:pPr algn="ctr">
              <a:defRPr/>
            </a:pPr>
            <a:endParaRPr lang="en-US" sz="2800" b="1" i="1" dirty="0">
              <a:solidFill>
                <a:srgbClr val="CCECFF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2400" b="1" i="1" dirty="0">
                <a:solidFill>
                  <a:schemeClr val="folHlink"/>
                </a:solidFill>
                <a:latin typeface="Bookman Old Style" pitchFamily="18" charset="0"/>
              </a:rPr>
              <a:t>"Building Community </a:t>
            </a:r>
            <a:r>
              <a:rPr lang="en-US" sz="2400" b="1" i="1" dirty="0" smtClean="0">
                <a:solidFill>
                  <a:schemeClr val="folHlink"/>
                </a:solidFill>
                <a:latin typeface="Bookman Old Style" pitchFamily="18" charset="0"/>
              </a:rPr>
              <a:t>Awareness</a:t>
            </a:r>
          </a:p>
          <a:p>
            <a:pPr algn="ctr">
              <a:defRPr/>
            </a:pPr>
            <a:r>
              <a:rPr lang="en-US" sz="2400" b="1" i="1" dirty="0" smtClean="0">
                <a:solidFill>
                  <a:schemeClr val="folHlink"/>
                </a:solidFill>
                <a:latin typeface="Bookman Old Style" pitchFamily="18" charset="0"/>
              </a:rPr>
              <a:t>to</a:t>
            </a:r>
          </a:p>
          <a:p>
            <a:pPr algn="ctr">
              <a:defRPr/>
            </a:pPr>
            <a:r>
              <a:rPr lang="en-US" sz="2400" b="1" i="1" dirty="0" smtClean="0">
                <a:solidFill>
                  <a:schemeClr val="folHlink"/>
                </a:solidFill>
                <a:latin typeface="Bookman Old Style" pitchFamily="18" charset="0"/>
              </a:rPr>
              <a:t>Reduce </a:t>
            </a:r>
            <a:r>
              <a:rPr lang="en-US" sz="2400" b="1" i="1" dirty="0">
                <a:solidFill>
                  <a:schemeClr val="folHlink"/>
                </a:solidFill>
                <a:latin typeface="Bookman Old Style" pitchFamily="18" charset="0"/>
              </a:rPr>
              <a:t>Hazardous Weather Impacts</a:t>
            </a:r>
            <a:r>
              <a:rPr lang="en-US" sz="2400" b="1" i="1" dirty="0" smtClean="0">
                <a:solidFill>
                  <a:schemeClr val="folHlink"/>
                </a:solidFill>
                <a:latin typeface="Bookman Old Style" pitchFamily="18" charset="0"/>
              </a:rPr>
              <a:t>”</a:t>
            </a:r>
          </a:p>
          <a:p>
            <a:pPr algn="ctr">
              <a:defRPr/>
            </a:pPr>
            <a:endParaRPr lang="en-US" sz="2800" b="1" i="1" dirty="0" smtClean="0">
              <a:solidFill>
                <a:schemeClr val="folHlink"/>
              </a:solidFill>
              <a:latin typeface="Bookman Old Style" pitchFamily="18" charset="0"/>
            </a:endParaRPr>
          </a:p>
          <a:p>
            <a:pPr algn="ctr">
              <a:defRPr/>
            </a:pPr>
            <a:endParaRPr lang="en-US" sz="2800" b="1" i="1" dirty="0">
              <a:solidFill>
                <a:schemeClr val="folHlink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2400" b="1" i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April 30, 2016</a:t>
            </a:r>
            <a:endParaRPr lang="en-US" sz="2400" b="1" i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Jim Lee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Meteorologist-in-Charge</a:t>
            </a:r>
          </a:p>
        </p:txBody>
      </p:sp>
      <p:pic>
        <p:nvPicPr>
          <p:cNvPr id="2061" name="Picture 20" descr="IAD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5919788"/>
            <a:ext cx="784225" cy="393700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22" descr="washington_monument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098550"/>
            <a:ext cx="777875" cy="430213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24" descr="tombunknown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654050"/>
            <a:ext cx="777875" cy="430213"/>
          </a:xfrm>
          <a:prstGeom prst="rect">
            <a:avLst/>
          </a:prstGeom>
          <a:noFill/>
          <a:ln w="1270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Key Partnerships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Emergency managers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Other government agencies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Broadcast and print media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Sky Warn Spotters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Amateur Radio Operators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Cooperative Observers</a:t>
            </a:r>
          </a:p>
        </p:txBody>
      </p:sp>
      <p:pic>
        <p:nvPicPr>
          <p:cNvPr id="10244" name="Picture 11" descr="[photograph]"/>
          <p:cNvPicPr>
            <a:picLocks noGrp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033588"/>
            <a:ext cx="3779838" cy="2789237"/>
          </a:xfr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962650" y="5105400"/>
            <a:ext cx="18605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i="1" dirty="0"/>
              <a:t>U.S. Capitol</a:t>
            </a:r>
          </a:p>
          <a:p>
            <a:pPr algn="ctr" eaLnBrk="1" hangingPunct="1"/>
            <a:r>
              <a:rPr lang="en-US" altLang="en-US" i="1" dirty="0"/>
              <a:t>Washington,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WFO Area of Responsibility</a:t>
            </a:r>
          </a:p>
        </p:txBody>
      </p:sp>
      <p:sp>
        <p:nvSpPr>
          <p:cNvPr id="11267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4038600" cy="386364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b="1" dirty="0" smtClean="0"/>
              <a:t>Maryland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tx1"/>
                </a:solidFill>
              </a:rPr>
              <a:t>13 Counties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tx1"/>
                </a:solidFill>
              </a:rPr>
              <a:t>City of Baltimore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tx1"/>
                </a:solidFill>
              </a:rPr>
              <a:t>Chesapeake Bay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dirty="0" smtClean="0">
                <a:solidFill>
                  <a:schemeClr val="tx1"/>
                </a:solidFill>
              </a:rPr>
              <a:t> </a:t>
            </a:r>
            <a:r>
              <a:rPr lang="en-US" altLang="en-US" sz="2000" b="1" dirty="0" smtClean="0"/>
              <a:t>West Virginia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tx1"/>
                </a:solidFill>
              </a:rPr>
              <a:t>8 Counties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dirty="0" smtClean="0"/>
              <a:t>Virginia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tx1"/>
                </a:solidFill>
              </a:rPr>
              <a:t>22 Counties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dirty="0" smtClean="0">
                <a:solidFill>
                  <a:schemeClr val="tx1"/>
                </a:solidFill>
              </a:rPr>
              <a:t>11 independent cities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dirty="0" smtClean="0"/>
              <a:t>District of Columbia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000" b="1" dirty="0" smtClean="0"/>
              <a:t>Region is prone to all weather hazards</a:t>
            </a:r>
          </a:p>
        </p:txBody>
      </p:sp>
      <p:pic>
        <p:nvPicPr>
          <p:cNvPr id="11268" name="Picture 10" descr="LWX-CW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989138"/>
            <a:ext cx="4953000" cy="3714750"/>
          </a:xfr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043113" y="1103313"/>
            <a:ext cx="588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433513" y="1179513"/>
            <a:ext cx="687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71" name="Text Box 14"/>
          <p:cNvSpPr txBox="1">
            <a:spLocks noChangeArrowheads="1"/>
          </p:cNvSpPr>
          <p:nvPr/>
        </p:nvSpPr>
        <p:spPr bwMode="auto">
          <a:xfrm>
            <a:off x="2574925" y="1219200"/>
            <a:ext cx="399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/>
              <a:t>Approximately 27,000 square miles</a:t>
            </a:r>
          </a:p>
          <a:p>
            <a:pPr eaLnBrk="1" hangingPunct="1"/>
            <a:r>
              <a:rPr lang="en-US" altLang="en-US" b="1" i="1"/>
              <a:t>          Serving 9.3 Million People</a:t>
            </a:r>
            <a:endParaRPr lang="en-US" altLang="en-US" b="1" i="1" baseline="30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WFO Hydrologic</a:t>
            </a:r>
            <a:br>
              <a:rPr lang="en-US" altLang="en-US" sz="4000" smtClean="0"/>
            </a:br>
            <a:r>
              <a:rPr lang="en-US" altLang="en-US" sz="4000" smtClean="0"/>
              <a:t>Area of Responsibility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46225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800" b="1" dirty="0" smtClean="0"/>
              <a:t>River Basins</a:t>
            </a:r>
          </a:p>
          <a:p>
            <a:pPr lvl="1" eaLnBrk="1" hangingPunct="1"/>
            <a:r>
              <a:rPr lang="en-US" altLang="en-US" sz="2400" b="1" dirty="0" smtClean="0">
                <a:solidFill>
                  <a:schemeClr val="tx1"/>
                </a:solidFill>
              </a:rPr>
              <a:t>Potomac</a:t>
            </a:r>
          </a:p>
          <a:p>
            <a:pPr lvl="2" eaLnBrk="1" hangingPunct="1"/>
            <a:r>
              <a:rPr lang="en-US" altLang="en-US" sz="2000" b="1" dirty="0" smtClean="0">
                <a:solidFill>
                  <a:schemeClr val="tx1"/>
                </a:solidFill>
              </a:rPr>
              <a:t>11,600 square miles</a:t>
            </a:r>
            <a:endParaRPr lang="en-US" altLang="en-US" sz="2000" b="1" i="1" baseline="30000" dirty="0" smtClean="0">
              <a:solidFill>
                <a:schemeClr val="tx1"/>
              </a:solidFill>
            </a:endParaRPr>
          </a:p>
          <a:p>
            <a:pPr lvl="2" eaLnBrk="1" hangingPunct="1"/>
            <a:r>
              <a:rPr lang="en-US" altLang="en-US" sz="2000" b="1" dirty="0" smtClean="0">
                <a:solidFill>
                  <a:schemeClr val="tx1"/>
                </a:solidFill>
              </a:rPr>
              <a:t>22 forecast points</a:t>
            </a:r>
          </a:p>
          <a:p>
            <a:pPr lvl="1" eaLnBrk="1" hangingPunct="1"/>
            <a:r>
              <a:rPr lang="en-US" altLang="en-US" sz="2400" b="1" dirty="0" smtClean="0">
                <a:solidFill>
                  <a:schemeClr val="tx1"/>
                </a:solidFill>
              </a:rPr>
              <a:t>Shenandoah</a:t>
            </a:r>
          </a:p>
          <a:p>
            <a:pPr lvl="2" eaLnBrk="1" hangingPunct="1"/>
            <a:r>
              <a:rPr lang="en-US" altLang="en-US" sz="2000" b="1" dirty="0" smtClean="0">
                <a:solidFill>
                  <a:schemeClr val="tx1"/>
                </a:solidFill>
              </a:rPr>
              <a:t>3,050 square miles</a:t>
            </a:r>
          </a:p>
          <a:p>
            <a:pPr lvl="2" eaLnBrk="1" hangingPunct="1"/>
            <a:r>
              <a:rPr lang="en-US" altLang="en-US" sz="2000" b="1" dirty="0" smtClean="0">
                <a:solidFill>
                  <a:schemeClr val="tx1"/>
                </a:solidFill>
              </a:rPr>
              <a:t>6 forecast points</a:t>
            </a:r>
          </a:p>
          <a:p>
            <a:pPr lvl="1" eaLnBrk="1" hangingPunct="1"/>
            <a:r>
              <a:rPr lang="en-US" altLang="en-US" sz="2400" b="1" dirty="0" smtClean="0">
                <a:solidFill>
                  <a:schemeClr val="tx1"/>
                </a:solidFill>
              </a:rPr>
              <a:t>Rappahannock</a:t>
            </a:r>
          </a:p>
          <a:p>
            <a:pPr lvl="2" eaLnBrk="1" hangingPunct="1"/>
            <a:r>
              <a:rPr lang="en-US" altLang="en-US" sz="2000" b="1" dirty="0" smtClean="0">
                <a:solidFill>
                  <a:schemeClr val="tx1"/>
                </a:solidFill>
              </a:rPr>
              <a:t>1,580 square miles</a:t>
            </a:r>
          </a:p>
          <a:p>
            <a:pPr lvl="2" eaLnBrk="1" hangingPunct="1"/>
            <a:r>
              <a:rPr lang="en-US" altLang="en-US" sz="2000" b="1" dirty="0" smtClean="0">
                <a:solidFill>
                  <a:schemeClr val="tx1"/>
                </a:solidFill>
              </a:rPr>
              <a:t>2 forecast points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043113" y="1103313"/>
            <a:ext cx="5881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433513" y="1179513"/>
            <a:ext cx="68722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2294" name="Picture 8" descr="HSA_HIWATER_P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0545" y="1749424"/>
            <a:ext cx="4835462" cy="3736975"/>
          </a:xfr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Operations &amp; Services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38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 smtClean="0"/>
              <a:t>Warnings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smtClean="0">
                <a:solidFill>
                  <a:schemeClr val="tx1"/>
                </a:solidFill>
              </a:rPr>
              <a:t>Convective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Tornado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Severe Thunderstorm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smtClean="0">
                <a:solidFill>
                  <a:schemeClr val="tx1"/>
                </a:solidFill>
              </a:rPr>
              <a:t>Tropical Systems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Hurricanes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Tropical Storms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smtClean="0">
                <a:solidFill>
                  <a:schemeClr val="tx1"/>
                </a:solidFill>
              </a:rPr>
              <a:t>Non-Precipitable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Heat Waves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High Wind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Wind Chill/Excessive Cold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smtClean="0">
                <a:solidFill>
                  <a:schemeClr val="tx1"/>
                </a:solidFill>
              </a:rPr>
              <a:t>Hydrological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Flash Floods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River Floods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 sz="1600" b="1" smtClean="0">
                <a:solidFill>
                  <a:schemeClr val="tx1"/>
                </a:solidFill>
              </a:rPr>
              <a:t>Small Stream &amp; Tributaries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smtClean="0">
                <a:solidFill>
                  <a:schemeClr val="tx1"/>
                </a:solidFill>
              </a:rPr>
              <a:t>Winter Storms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smtClean="0">
                <a:solidFill>
                  <a:schemeClr val="tx1"/>
                </a:solidFill>
              </a:rPr>
              <a:t>Coastal Flooding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1800" b="1" smtClean="0">
                <a:solidFill>
                  <a:schemeClr val="tx1"/>
                </a:solidFill>
              </a:rPr>
              <a:t>Wildfire (Red Flag)</a:t>
            </a:r>
            <a:endParaRPr lang="en-US" altLang="en-US" sz="1800" smtClean="0"/>
          </a:p>
        </p:txBody>
      </p:sp>
      <p:pic>
        <p:nvPicPr>
          <p:cNvPr id="13316" name="Picture 4" descr="spruce_summit_we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885950"/>
            <a:ext cx="4191000" cy="3143250"/>
          </a:xfr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683125" y="5232400"/>
            <a:ext cx="3962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i="1"/>
              <a:t>Spruce Knob, Pendleton County, WV</a:t>
            </a:r>
          </a:p>
          <a:p>
            <a:pPr algn="ctr" eaLnBrk="1" hangingPunct="1"/>
            <a:r>
              <a:rPr lang="en-US" altLang="en-US" i="1"/>
              <a:t>Elevation 4,861 feet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Operations &amp; Services (cont.)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400" b="1" smtClean="0"/>
              <a:t>Forecasts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Public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Marine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Aviation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Fire Weather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River</a:t>
            </a:r>
          </a:p>
          <a:p>
            <a:pPr eaLnBrk="1" hangingPunct="1"/>
            <a:r>
              <a:rPr lang="en-US" altLang="en-US" sz="2400" b="1" smtClean="0"/>
              <a:t>Support Services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Homeland Security</a:t>
            </a:r>
          </a:p>
          <a:p>
            <a:pPr eaLnBrk="1" hangingPunct="1"/>
            <a:r>
              <a:rPr lang="en-US" altLang="en-US" sz="2400" b="1" smtClean="0"/>
              <a:t>Data Collection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Climate</a:t>
            </a:r>
          </a:p>
          <a:p>
            <a:pPr lvl="1" eaLnBrk="1" hangingPunct="1"/>
            <a:r>
              <a:rPr lang="en-US" altLang="en-US" sz="2000" smtClean="0">
                <a:solidFill>
                  <a:schemeClr val="tx1"/>
                </a:solidFill>
              </a:rPr>
              <a:t>Cooperative Observers</a:t>
            </a:r>
          </a:p>
          <a:p>
            <a:pPr eaLnBrk="1" hangingPunct="1"/>
            <a:endParaRPr lang="en-US" altLang="en-US" sz="2000" smtClean="0">
              <a:solidFill>
                <a:schemeClr val="tx1"/>
              </a:solidFill>
            </a:endParaRPr>
          </a:p>
        </p:txBody>
      </p:sp>
      <p:pic>
        <p:nvPicPr>
          <p:cNvPr id="14340" name="Picture 4" descr="tombunknown"/>
          <p:cNvPicPr>
            <a:picLocks noGrp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3450" y="2295525"/>
            <a:ext cx="3848100" cy="2438400"/>
          </a:xfr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070475" y="4967288"/>
            <a:ext cx="32019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i="1"/>
              <a:t>Tomb of the Unknown Soldier</a:t>
            </a:r>
          </a:p>
          <a:p>
            <a:pPr algn="ctr" eaLnBrk="1" hangingPunct="1"/>
            <a:r>
              <a:rPr lang="en-US" altLang="en-US" i="1"/>
              <a:t>Arlington, 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Communicating Weather Information:</a:t>
            </a:r>
            <a:br>
              <a:rPr lang="en-US" altLang="en-US" sz="3600" smtClean="0"/>
            </a:br>
            <a:r>
              <a:rPr lang="en-US" altLang="en-US" sz="3600" i="1" smtClean="0"/>
              <a:t>How Do We Get Our Message Out?</a:t>
            </a:r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NOAA Weather Radio</a:t>
            </a:r>
          </a:p>
          <a:p>
            <a:pPr eaLnBrk="1" hangingPunct="1"/>
            <a:r>
              <a:rPr lang="en-US" altLang="en-US" sz="2400" dirty="0" smtClean="0"/>
              <a:t>National Warning System</a:t>
            </a:r>
          </a:p>
          <a:p>
            <a:pPr eaLnBrk="1" hangingPunct="1"/>
            <a:r>
              <a:rPr lang="en-US" altLang="en-US" sz="2400" dirty="0" smtClean="0"/>
              <a:t>Emergency Alert System</a:t>
            </a:r>
          </a:p>
          <a:p>
            <a:pPr eaLnBrk="1" hangingPunct="1"/>
            <a:r>
              <a:rPr lang="en-US" altLang="en-US" sz="2400" dirty="0" smtClean="0"/>
              <a:t>Wireless Emergency Alerts</a:t>
            </a:r>
          </a:p>
          <a:p>
            <a:pPr eaLnBrk="1" hangingPunct="1"/>
            <a:r>
              <a:rPr lang="en-US" altLang="en-US" sz="2400" dirty="0" smtClean="0"/>
              <a:t>Broadcast, print, &amp; internet media</a:t>
            </a:r>
          </a:p>
          <a:p>
            <a:pPr eaLnBrk="1" hangingPunct="1"/>
            <a:r>
              <a:rPr lang="en-US" altLang="en-US" sz="2400" dirty="0" smtClean="0"/>
              <a:t>Private sector meteorologists</a:t>
            </a:r>
          </a:p>
          <a:p>
            <a:pPr eaLnBrk="1" hangingPunct="1"/>
            <a:r>
              <a:rPr lang="en-US" altLang="en-US" sz="2400" dirty="0" smtClean="0"/>
              <a:t>Internet</a:t>
            </a:r>
          </a:p>
        </p:txBody>
      </p:sp>
      <p:pic>
        <p:nvPicPr>
          <p:cNvPr id="15364" name="Picture 6" descr="Great Falls View from Overloo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667000"/>
            <a:ext cx="4403725" cy="2116138"/>
          </a:xfr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341938" y="5026025"/>
            <a:ext cx="29289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i="1"/>
              <a:t>Great Falls of the Potomac</a:t>
            </a:r>
          </a:p>
          <a:p>
            <a:pPr algn="ctr" eaLnBrk="1" hangingPunct="1"/>
            <a:r>
              <a:rPr lang="en-US" altLang="en-US" i="1"/>
              <a:t>Potomac, MD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Staffing</a:t>
            </a: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7244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24x7 staffing, comprising a total of 25 people: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5 Senior Forecasters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5 General Forecasters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5 Meteorologist Interns &amp; Hydro-Meteorological Technicians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3 Electronic Technicians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1 Administrative Support Assistant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1 Information Technology Officer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1 Service Hydrologist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1 Electronic Systems Analyst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1 Warning Coordination Meteorologist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1 Science and Operations Officer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1 Meteorologist-in-Charge</a:t>
            </a:r>
          </a:p>
        </p:txBody>
      </p:sp>
      <p:pic>
        <p:nvPicPr>
          <p:cNvPr id="16388" name="Picture 6" descr="monticell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9850" y="2047875"/>
            <a:ext cx="3683000" cy="2762250"/>
          </a:xfr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867400" y="4953000"/>
            <a:ext cx="2400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i="1" dirty="0"/>
              <a:t>Jefferson’s Monticello</a:t>
            </a:r>
          </a:p>
          <a:p>
            <a:pPr algn="ctr" eaLnBrk="1" hangingPunct="1"/>
            <a:r>
              <a:rPr lang="en-US" altLang="en-US" i="1" dirty="0"/>
              <a:t>Charlottesville, 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1" smtClean="0"/>
              <a:t>NWS Baltimore/Washington Home Page</a:t>
            </a:r>
            <a:br>
              <a:rPr lang="en-US" altLang="en-US" sz="3200" b="1" smtClean="0"/>
            </a:br>
            <a:r>
              <a:rPr lang="en-US" altLang="en-US" sz="3200" b="1" smtClean="0">
                <a:solidFill>
                  <a:schemeClr val="tx2"/>
                </a:solidFill>
              </a:rPr>
              <a:t>http://weather.gov/washington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5093" r="24565"/>
          <a:stretch/>
        </p:blipFill>
        <p:spPr bwMode="auto">
          <a:xfrm>
            <a:off x="1981200" y="1219200"/>
            <a:ext cx="5481577" cy="53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NOAA Weather Radio All Hazards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6482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Nationwide network of radio stations broadcasting continuous weather and emergency information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Our office runs stations at: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Manassas, VA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err="1" smtClean="0"/>
              <a:t>Covesville</a:t>
            </a:r>
            <a:r>
              <a:rPr lang="en-US" altLang="en-US" sz="2000" dirty="0" smtClean="0"/>
              <a:t>, VA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Fredericksburg, VA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Pikesville, MD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Frostburg, MD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Hagerstown, MD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Moorefield, WV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000" dirty="0" smtClean="0"/>
              <a:t>Washington, DC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smtClean="0"/>
              <a:t>Every home should have one!</a:t>
            </a:r>
          </a:p>
          <a:p>
            <a:pPr lvl="1" eaLnBrk="1" hangingPunct="1">
              <a:lnSpc>
                <a:spcPct val="80000"/>
              </a:lnSpc>
            </a:pPr>
            <a:endParaRPr lang="en-US" altLang="en-US" sz="2000" dirty="0" smtClean="0"/>
          </a:p>
        </p:txBody>
      </p:sp>
      <p:pic>
        <p:nvPicPr>
          <p:cNvPr id="18436" name="Picture 8" descr="Mark Trail Champions NOAA Weather Ra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0241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 smtClean="0"/>
              <a:t>You Can Help Build a </a:t>
            </a:r>
            <a:br>
              <a:rPr lang="en-US" altLang="en-US" sz="3600" b="1" dirty="0" smtClean="0"/>
            </a:br>
            <a:r>
              <a:rPr lang="en-US" altLang="en-US" sz="3600" b="1" dirty="0" smtClean="0"/>
              <a:t>Weather-Ready Nation</a:t>
            </a:r>
            <a:endParaRPr lang="en-US" altLang="en-US" sz="3600" dirty="0" smtClean="0"/>
          </a:p>
        </p:txBody>
      </p:sp>
      <p:sp>
        <p:nvSpPr>
          <p:cNvPr id="19459" name="Text Placeholder 2"/>
          <p:cNvSpPr>
            <a:spLocks noGrp="1"/>
          </p:cNvSpPr>
          <p:nvPr>
            <p:ph type="body" sz="half" idx="1"/>
          </p:nvPr>
        </p:nvSpPr>
        <p:spPr>
          <a:xfrm>
            <a:off x="206375" y="2282825"/>
            <a:ext cx="5957888" cy="3352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Make an action plan for extreme weather</a:t>
            </a:r>
          </a:p>
          <a:p>
            <a:pPr eaLnBrk="1" hangingPunct="1"/>
            <a:r>
              <a:rPr lang="en-US" altLang="en-US" dirty="0" smtClean="0"/>
              <a:t>Become weather-aware</a:t>
            </a:r>
          </a:p>
          <a:p>
            <a:pPr eaLnBrk="1" hangingPunct="1"/>
            <a:r>
              <a:rPr lang="en-US" altLang="en-US" dirty="0" smtClean="0"/>
              <a:t>Take action when needed</a:t>
            </a:r>
          </a:p>
          <a:p>
            <a:pPr eaLnBrk="1" hangingPunct="1"/>
            <a:r>
              <a:rPr lang="en-US" altLang="en-US" dirty="0" smtClean="0"/>
              <a:t>Spread the news of being weather-aware with friends and family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1124955" y="6096000"/>
            <a:ext cx="7060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i="1" dirty="0">
                <a:solidFill>
                  <a:srgbClr val="FFFF00"/>
                </a:solidFill>
              </a:rPr>
              <a:t>“</a:t>
            </a:r>
            <a:r>
              <a:rPr lang="en-US" altLang="en-US" sz="2400" i="1" dirty="0" smtClean="0">
                <a:solidFill>
                  <a:srgbClr val="FFFF00"/>
                </a:solidFill>
              </a:rPr>
              <a:t>Become </a:t>
            </a:r>
            <a:r>
              <a:rPr lang="en-US" altLang="en-US" sz="2400" i="1" dirty="0">
                <a:solidFill>
                  <a:srgbClr val="FFFF00"/>
                </a:solidFill>
              </a:rPr>
              <a:t>weather-aware to make better decisions”</a:t>
            </a:r>
          </a:p>
        </p:txBody>
      </p:sp>
      <p:pic>
        <p:nvPicPr>
          <p:cNvPr id="1946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11296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11188" y="1568450"/>
            <a:ext cx="1595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i="1"/>
              <a:t>HOW?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Welcome!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54389" y="-101790"/>
            <a:ext cx="5334000" cy="782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Open House: Saturday Schedule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127125" y="5751513"/>
            <a:ext cx="6950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974725" y="5751513"/>
            <a:ext cx="7102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6764"/>
            <a:ext cx="6040645" cy="451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629400" y="2438400"/>
            <a:ext cx="2362200" cy="2194560"/>
            <a:chOff x="6576060" y="2819400"/>
            <a:chExt cx="2362200" cy="2194560"/>
          </a:xfrm>
        </p:grpSpPr>
        <p:pic>
          <p:nvPicPr>
            <p:cNvPr id="20490" name="Picture 10" descr="SFSC Schedule Sa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2" t="24747" r="11224"/>
            <a:stretch/>
          </p:blipFill>
          <p:spPr bwMode="auto">
            <a:xfrm>
              <a:off x="7216140" y="2819400"/>
              <a:ext cx="1722120" cy="2194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20491" name="Picture 1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0" t="24706" r="76281"/>
            <a:stretch/>
          </p:blipFill>
          <p:spPr bwMode="auto">
            <a:xfrm>
              <a:off x="6576060" y="2819400"/>
              <a:ext cx="647700" cy="2194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accent1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Summary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18182"/>
            <a:ext cx="5867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We are glad you are attending our Open House!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Baltimore/Washington WFO serves about 9.3 million people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Diverse geographic area that is prone to all weather hazards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800" i="1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sz="2800" b="1" i="1" dirty="0" smtClean="0">
                <a:solidFill>
                  <a:srgbClr val="FFFF00"/>
                </a:solidFill>
              </a:rPr>
              <a:t>Become </a:t>
            </a:r>
            <a:r>
              <a:rPr lang="en-US" altLang="en-US" sz="2800" b="1" i="1" dirty="0" smtClean="0">
                <a:solidFill>
                  <a:srgbClr val="FFFF00"/>
                </a:solidFill>
              </a:rPr>
              <a:t>weather-aware to lessen impacts from hazardous </a:t>
            </a:r>
            <a:r>
              <a:rPr lang="en-US" altLang="en-US" sz="2800" b="1" i="1" dirty="0" smtClean="0">
                <a:solidFill>
                  <a:srgbClr val="FFFF00"/>
                </a:solidFill>
              </a:rPr>
              <a:t>weather!</a:t>
            </a:r>
            <a:endParaRPr lang="en-US" altLang="en-US" sz="2800" b="1" i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i="1" dirty="0" smtClean="0">
              <a:solidFill>
                <a:schemeClr val="folHlink"/>
              </a:solidFill>
            </a:endParaRPr>
          </a:p>
        </p:txBody>
      </p:sp>
      <p:grpSp>
        <p:nvGrpSpPr>
          <p:cNvPr id="21508" name="Group 10"/>
          <p:cNvGrpSpPr>
            <a:grpSpLocks/>
          </p:cNvGrpSpPr>
          <p:nvPr/>
        </p:nvGrpSpPr>
        <p:grpSpPr bwMode="auto">
          <a:xfrm>
            <a:off x="6858000" y="1066800"/>
            <a:ext cx="1444625" cy="5410200"/>
            <a:chOff x="4176" y="528"/>
            <a:chExt cx="1054" cy="3504"/>
          </a:xfrm>
        </p:grpSpPr>
        <p:pic>
          <p:nvPicPr>
            <p:cNvPr id="21509" name="Picture 4" descr="Bay_Bridge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528"/>
              <a:ext cx="1054" cy="576"/>
            </a:xfrm>
            <a:prstGeom prst="rect">
              <a:avLst/>
            </a:prstGeom>
            <a:noFill/>
            <a:ln w="12700">
              <a:solidFill>
                <a:srgbClr val="CCEC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1510" name="Picture 5" descr="Fall color along the Parkwa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113"/>
              <a:ext cx="1054" cy="576"/>
            </a:xfrm>
            <a:prstGeom prst="rect">
              <a:avLst/>
            </a:prstGeom>
            <a:noFill/>
            <a:ln w="12700">
              <a:solidFill>
                <a:srgbClr val="CCE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1" name="Picture 6" descr="Thomas_Point_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286"/>
              <a:ext cx="1054" cy="576"/>
            </a:xfrm>
            <a:prstGeom prst="rect">
              <a:avLst/>
            </a:prstGeom>
            <a:noFill/>
            <a:ln w="12700">
              <a:solidFill>
                <a:srgbClr val="CCE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2" name="Picture 7" descr="Korean War Veterans Memorial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2871"/>
              <a:ext cx="1054" cy="576"/>
            </a:xfrm>
            <a:prstGeom prst="rect">
              <a:avLst/>
            </a:prstGeom>
            <a:noFill/>
            <a:ln w="12700">
              <a:solidFill>
                <a:srgbClr val="CCE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3" name="Picture 8" descr="tombunknown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698"/>
              <a:ext cx="1054" cy="576"/>
            </a:xfrm>
            <a:prstGeom prst="rect">
              <a:avLst/>
            </a:prstGeom>
            <a:noFill/>
            <a:ln w="12700">
              <a:solidFill>
                <a:srgbClr val="CCE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4" name="Picture 9" descr="IAD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3456"/>
              <a:ext cx="1054" cy="576"/>
            </a:xfrm>
            <a:prstGeom prst="rect">
              <a:avLst/>
            </a:prstGeom>
            <a:noFill/>
            <a:ln w="12700">
              <a:solidFill>
                <a:srgbClr val="CCE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Overview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69811"/>
            <a:ext cx="4191000" cy="4525963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Introduction to NOAA &amp; the National Weather Service</a:t>
            </a:r>
          </a:p>
          <a:p>
            <a:pPr eaLnBrk="1" hangingPunct="1"/>
            <a:r>
              <a:rPr lang="en-US" altLang="en-US" sz="2800" dirty="0" smtClean="0"/>
              <a:t>Weather Forecast Office Responsibilities</a:t>
            </a:r>
          </a:p>
          <a:p>
            <a:pPr eaLnBrk="1" hangingPunct="1"/>
            <a:r>
              <a:rPr lang="en-US" altLang="en-US" sz="2800" dirty="0" smtClean="0"/>
              <a:t>Operations &amp; Services</a:t>
            </a:r>
          </a:p>
          <a:p>
            <a:pPr eaLnBrk="1" hangingPunct="1"/>
            <a:r>
              <a:rPr lang="en-US" altLang="en-US" sz="2800" dirty="0" smtClean="0"/>
              <a:t>Open House Highlights</a:t>
            </a:r>
          </a:p>
          <a:p>
            <a:pPr eaLnBrk="1" hangingPunct="1"/>
            <a:r>
              <a:rPr lang="en-US" altLang="en-US" sz="2800" dirty="0" smtClean="0"/>
              <a:t>Summary</a:t>
            </a:r>
          </a:p>
        </p:txBody>
      </p:sp>
      <p:pic>
        <p:nvPicPr>
          <p:cNvPr id="4100" name="Picture 12">
            <a:hlinkClick r:id="rId3"/>
          </p:cNvPr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05000"/>
            <a:ext cx="4549379" cy="3189287"/>
          </a:xfrm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10200" y="5257800"/>
            <a:ext cx="272170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i="1" dirty="0" smtClean="0"/>
              <a:t>Forecast Operations Area</a:t>
            </a:r>
          </a:p>
          <a:p>
            <a:pPr algn="ctr" eaLnBrk="1" hangingPunct="1"/>
            <a:r>
              <a:rPr lang="en-US" altLang="en-US" sz="1600" i="1" dirty="0" smtClean="0"/>
              <a:t>NWS Baltimore/Washington</a:t>
            </a:r>
          </a:p>
          <a:p>
            <a:pPr algn="ctr" eaLnBrk="1" hangingPunct="1"/>
            <a:r>
              <a:rPr lang="en-US" altLang="en-US" sz="1600" i="1" dirty="0" smtClean="0"/>
              <a:t>Sterling, VA</a:t>
            </a:r>
            <a:endParaRPr lang="en-US" alt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National Oceanic and Atmospheric Administration (NOAA)</a:t>
            </a:r>
          </a:p>
        </p:txBody>
      </p:sp>
      <p:pic>
        <p:nvPicPr>
          <p:cNvPr id="5123" name="Picture 4" descr="noaa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438400"/>
            <a:ext cx="2551113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5715000" cy="54102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NOAA is an agency within the U.S. Department of Commerce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NOAA Research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NOAA Satellite &amp; Information Service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NOAA Oceans &amp; Coasts Service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NOAA Fisheries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NOAA Marine &amp; Aviation Operations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NOAA Program Planning and Integration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smtClean="0">
                <a:solidFill>
                  <a:schemeClr val="tx1"/>
                </a:solidFill>
              </a:rPr>
              <a:t>NOAA National Weather Service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b="1" smtClean="0"/>
          </a:p>
          <a:p>
            <a:pPr lvl="1" eaLnBrk="1" hangingPunct="1">
              <a:lnSpc>
                <a:spcPct val="90000"/>
              </a:lnSpc>
            </a:pPr>
            <a:endParaRPr lang="en-US" altLang="en-US" sz="2400" b="1" smtClean="0"/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752600"/>
            <a:ext cx="3962400" cy="4525963"/>
          </a:xfrm>
        </p:spPr>
        <p:txBody>
          <a:bodyPr/>
          <a:lstStyle/>
          <a:p>
            <a:r>
              <a:rPr lang="en-US" sz="2400" dirty="0" smtClean="0"/>
              <a:t>Provide weather, water, and climate data, forecasts and warnings for the protection of life and property and the enhancement of the national economy</a:t>
            </a:r>
          </a:p>
          <a:p>
            <a:endParaRPr lang="en-US" sz="2400" dirty="0" smtClean="0"/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FFFF00"/>
                </a:solidFill>
              </a:rPr>
              <a:t>“Building community awareness to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reduce hazardous </a:t>
            </a:r>
            <a:r>
              <a:rPr lang="en-US" sz="2400" i="1" dirty="0">
                <a:solidFill>
                  <a:srgbClr val="FFFF00"/>
                </a:solidFill>
              </a:rPr>
              <a:t>w</a:t>
            </a:r>
            <a:r>
              <a:rPr lang="en-US" sz="2400" i="1" dirty="0" smtClean="0">
                <a:solidFill>
                  <a:srgbClr val="FFFF00"/>
                </a:solidFill>
              </a:rPr>
              <a:t>eather impacts”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787" y="4267200"/>
            <a:ext cx="3415096" cy="1973283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19" y="3048000"/>
            <a:ext cx="3023287" cy="1884516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02" y="1600200"/>
            <a:ext cx="3284482" cy="1905000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2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t="7558" r="18528" b="5170"/>
          <a:stretch/>
        </p:blipFill>
        <p:spPr>
          <a:xfrm>
            <a:off x="0" y="1351050"/>
            <a:ext cx="9144000" cy="5202150"/>
          </a:xfrm>
          <a:prstGeom prst="rect">
            <a:avLst/>
          </a:prstGeom>
        </p:spPr>
      </p:pic>
      <p:sp>
        <p:nvSpPr>
          <p:cNvPr id="319651" name="Text Box 163"/>
          <p:cNvSpPr txBox="1">
            <a:spLocks noChangeArrowheads="1"/>
          </p:cNvSpPr>
          <p:nvPr/>
        </p:nvSpPr>
        <p:spPr bwMode="auto">
          <a:xfrm>
            <a:off x="-12895" y="2865430"/>
            <a:ext cx="5181600" cy="18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1800" b="1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   National </a:t>
            </a:r>
            <a:r>
              <a:rPr lang="en-US" sz="1800" b="1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Centers for 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1800" b="1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Environmental Prediction</a:t>
            </a:r>
          </a:p>
          <a:p>
            <a:pPr>
              <a:lnSpc>
                <a:spcPct val="90000"/>
              </a:lnSpc>
              <a:spcAft>
                <a:spcPct val="20000"/>
              </a:spcAft>
            </a:pPr>
            <a:r>
              <a:rPr lang="en-US" sz="1600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Model </a:t>
            </a:r>
            <a:r>
              <a:rPr lang="en-US" sz="1600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Simulations/Space Weather</a:t>
            </a:r>
          </a:p>
          <a:p>
            <a:pPr>
              <a:lnSpc>
                <a:spcPct val="90000"/>
              </a:lnSpc>
            </a:pPr>
            <a:r>
              <a:rPr lang="en-US" sz="1600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  Climate </a:t>
            </a:r>
            <a:r>
              <a:rPr lang="en-US" sz="1600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&amp; Seasonal Outlooks </a:t>
            </a:r>
            <a:br>
              <a:rPr lang="en-US" sz="1600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</a:br>
            <a:r>
              <a:rPr lang="en-US" sz="1600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   Aviation </a:t>
            </a:r>
            <a:r>
              <a:rPr lang="en-US" sz="1600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&amp; Marine Forecasts </a:t>
            </a:r>
          </a:p>
          <a:p>
            <a:pPr>
              <a:lnSpc>
                <a:spcPct val="90000"/>
              </a:lnSpc>
            </a:pPr>
            <a:r>
              <a:rPr lang="en-US" sz="1600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   Storm </a:t>
            </a:r>
            <a:r>
              <a:rPr lang="en-US" sz="1600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&amp; Tornado Prediction </a:t>
            </a:r>
            <a:br>
              <a:rPr lang="en-US" sz="1600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</a:br>
            <a:r>
              <a:rPr lang="en-US" sz="1600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          Hurricane </a:t>
            </a:r>
            <a:r>
              <a:rPr lang="en-US" sz="1600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02060"/>
                </a:solidFill>
                <a:latin typeface="Lucida Sans" pitchFamily="34" charset="0"/>
              </a:rPr>
              <a:t>Tracks</a:t>
            </a:r>
          </a:p>
        </p:txBody>
      </p:sp>
      <p:sp>
        <p:nvSpPr>
          <p:cNvPr id="319652" name="Text Box 164"/>
          <p:cNvSpPr txBox="1">
            <a:spLocks noChangeArrowheads="1"/>
          </p:cNvSpPr>
          <p:nvPr/>
        </p:nvSpPr>
        <p:spPr bwMode="auto">
          <a:xfrm>
            <a:off x="2721273" y="2179145"/>
            <a:ext cx="431561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i="1" cap="small" spc="3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Arial" charset="0"/>
              </a:rPr>
              <a:t>Private</a:t>
            </a:r>
            <a:r>
              <a:rPr lang="en-US" b="1" cap="small" spc="3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4617B"/>
                </a:solidFill>
                <a:latin typeface="Arial" charset="0"/>
              </a:rPr>
              <a:t> </a:t>
            </a:r>
            <a:r>
              <a:rPr lang="en-US" b="1" i="1" cap="small" spc="3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Arial" charset="0"/>
              </a:rPr>
              <a:t>Weather</a:t>
            </a:r>
            <a:r>
              <a:rPr lang="en-US" b="1" cap="small" spc="3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4617B"/>
                </a:solidFill>
                <a:latin typeface="Arial" charset="0"/>
              </a:rPr>
              <a:t> </a:t>
            </a:r>
            <a:r>
              <a:rPr lang="en-US" b="1" i="1" cap="small" spc="3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Arial" charset="0"/>
              </a:rPr>
              <a:t>Companies</a:t>
            </a:r>
          </a:p>
        </p:txBody>
      </p:sp>
      <p:sp>
        <p:nvSpPr>
          <p:cNvPr id="319653" name="Text Box 165"/>
          <p:cNvSpPr txBox="1">
            <a:spLocks noChangeArrowheads="1"/>
          </p:cNvSpPr>
          <p:nvPr/>
        </p:nvSpPr>
        <p:spPr bwMode="auto">
          <a:xfrm>
            <a:off x="4152252" y="2743200"/>
            <a:ext cx="4400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charset="0"/>
              </a:rPr>
              <a:t>Weather </a:t>
            </a:r>
            <a:r>
              <a:rPr lang="en-US" b="1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charset="0"/>
              </a:rPr>
              <a:t>Forecast Offices </a:t>
            </a:r>
            <a:r>
              <a:rPr lang="en-US" b="1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charset="0"/>
              </a:rPr>
              <a:t>Local </a:t>
            </a:r>
            <a:r>
              <a:rPr lang="en-US" b="1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charset="0"/>
              </a:rPr>
              <a:t>Forecasts &amp; Warnings</a:t>
            </a:r>
          </a:p>
        </p:txBody>
      </p:sp>
      <p:sp>
        <p:nvSpPr>
          <p:cNvPr id="319654" name="Text Box 166"/>
          <p:cNvSpPr txBox="1">
            <a:spLocks noChangeArrowheads="1"/>
          </p:cNvSpPr>
          <p:nvPr/>
        </p:nvSpPr>
        <p:spPr bwMode="auto">
          <a:xfrm>
            <a:off x="917733" y="4998660"/>
            <a:ext cx="6500813" cy="111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1800" b="1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7332A4"/>
                </a:solidFill>
                <a:latin typeface="Arial" charset="0"/>
              </a:rPr>
              <a:t>Observations</a:t>
            </a:r>
          </a:p>
          <a:p>
            <a:pPr algn="ctr">
              <a:lnSpc>
                <a:spcPct val="85000"/>
              </a:lnSpc>
            </a:pPr>
            <a:r>
              <a:rPr lang="en-US" sz="15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7332A4"/>
                </a:solidFill>
                <a:latin typeface="Arial" charset="0"/>
              </a:rPr>
              <a:t>Radar Network,  Satellites,  Weather Balloons,  Ground-level observations at airports,  Aircraft,  Lightning Network,  Data Buoys,  Stream Gauge Network,  11,000 Volunteer daily-data collectors,  Thousands of Volunteer storm spotters </a:t>
            </a:r>
          </a:p>
        </p:txBody>
      </p:sp>
      <p:sp>
        <p:nvSpPr>
          <p:cNvPr id="319655" name="Text Box 167"/>
          <p:cNvSpPr txBox="1">
            <a:spLocks noChangeArrowheads="1"/>
          </p:cNvSpPr>
          <p:nvPr/>
        </p:nvSpPr>
        <p:spPr bwMode="auto">
          <a:xfrm>
            <a:off x="4120258" y="1676400"/>
            <a:ext cx="1517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Lucida Sans" pitchFamily="34" charset="0"/>
              </a:rPr>
              <a:t>Internet</a:t>
            </a:r>
          </a:p>
        </p:txBody>
      </p:sp>
      <p:sp>
        <p:nvSpPr>
          <p:cNvPr id="319656" name="Text Box 168"/>
          <p:cNvSpPr txBox="1">
            <a:spLocks noChangeArrowheads="1"/>
          </p:cNvSpPr>
          <p:nvPr/>
        </p:nvSpPr>
        <p:spPr bwMode="auto">
          <a:xfrm>
            <a:off x="4572000" y="1905000"/>
            <a:ext cx="107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Lucida Sans" pitchFamily="34" charset="0"/>
              </a:rPr>
              <a:t>Radio</a:t>
            </a:r>
          </a:p>
        </p:txBody>
      </p:sp>
      <p:sp>
        <p:nvSpPr>
          <p:cNvPr id="319657" name="Text Box 169"/>
          <p:cNvSpPr txBox="1">
            <a:spLocks noChangeArrowheads="1"/>
          </p:cNvSpPr>
          <p:nvPr/>
        </p:nvSpPr>
        <p:spPr bwMode="auto">
          <a:xfrm>
            <a:off x="4459983" y="1408367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Lucida Sans" pitchFamily="34" charset="0"/>
              </a:rPr>
              <a:t>TV</a:t>
            </a:r>
          </a:p>
        </p:txBody>
      </p:sp>
      <p:sp>
        <p:nvSpPr>
          <p:cNvPr id="319658" name="Text Box 170"/>
          <p:cNvSpPr txBox="1">
            <a:spLocks noChangeArrowheads="1"/>
          </p:cNvSpPr>
          <p:nvPr/>
        </p:nvSpPr>
        <p:spPr bwMode="auto">
          <a:xfrm>
            <a:off x="5007512" y="3429000"/>
            <a:ext cx="30696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45054"/>
                </a:solidFill>
                <a:latin typeface="Arial" charset="0"/>
              </a:rPr>
              <a:t>River Forecast Centers</a:t>
            </a:r>
            <a:endParaRPr lang="en-US" b="1" dirty="0">
              <a:ln>
                <a:solidFill>
                  <a:srgbClr val="DBF5F9">
                    <a:lumMod val="10000"/>
                  </a:srgbClr>
                </a:solidFill>
              </a:ln>
              <a:solidFill>
                <a:srgbClr val="045054"/>
              </a:solidFill>
              <a:latin typeface="Arial" charset="0"/>
            </a:endParaRPr>
          </a:p>
          <a:p>
            <a:pPr algn="ctr"/>
            <a:r>
              <a:rPr lang="en-US" sz="1800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45054"/>
                </a:solidFill>
                <a:latin typeface="Arial" charset="0"/>
              </a:rPr>
              <a:t>River Forecasts, Hydropower</a:t>
            </a:r>
            <a:r>
              <a:rPr lang="en-US" sz="18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45054"/>
                </a:solidFill>
                <a:latin typeface="Arial" charset="0"/>
              </a:rPr>
              <a:t>,  Flood warnings</a:t>
            </a:r>
          </a:p>
          <a:p>
            <a:pPr algn="ctr"/>
            <a:r>
              <a:rPr lang="en-US" sz="1800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045054"/>
                </a:solidFill>
                <a:latin typeface="Arial" charset="0"/>
              </a:rPr>
              <a:t>Irrigation,  River Navigation</a:t>
            </a:r>
            <a:endParaRPr lang="en-US" sz="1800" b="1" u="sng" dirty="0">
              <a:ln>
                <a:solidFill>
                  <a:srgbClr val="DBF5F9">
                    <a:lumMod val="10000"/>
                  </a:srgbClr>
                </a:solidFill>
              </a:ln>
              <a:solidFill>
                <a:srgbClr val="045054"/>
              </a:solidFill>
              <a:latin typeface="Arial" charset="0"/>
            </a:endParaRPr>
          </a:p>
        </p:txBody>
      </p:sp>
      <p:sp>
        <p:nvSpPr>
          <p:cNvPr id="319659" name="Text Box 171"/>
          <p:cNvSpPr txBox="1">
            <a:spLocks noChangeArrowheads="1"/>
          </p:cNvSpPr>
          <p:nvPr/>
        </p:nvSpPr>
        <p:spPr bwMode="auto">
          <a:xfrm>
            <a:off x="3178651" y="3429000"/>
            <a:ext cx="20738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dirty="0">
                <a:ln>
                  <a:solidFill>
                    <a:srgbClr val="CC9900"/>
                  </a:solidFill>
                </a:ln>
                <a:solidFill>
                  <a:srgbClr val="FFFF00"/>
                </a:solidFill>
                <a:latin typeface="Arial" charset="0"/>
              </a:rPr>
              <a:t>NATIONAL WEATHER SERVICE</a:t>
            </a:r>
          </a:p>
        </p:txBody>
      </p:sp>
      <p:sp>
        <p:nvSpPr>
          <p:cNvPr id="11277" name="Rectangle 172"/>
          <p:cNvSpPr>
            <a:spLocks noChangeArrowheads="1"/>
          </p:cNvSpPr>
          <p:nvPr/>
        </p:nvSpPr>
        <p:spPr bwMode="auto">
          <a:xfrm>
            <a:off x="271463" y="881063"/>
            <a:ext cx="88725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CCFFCC"/>
                </a:solidFill>
              </a:rPr>
              <a:t>The average person only sees the tip of the iceberg</a:t>
            </a:r>
          </a:p>
        </p:txBody>
      </p:sp>
      <p:sp>
        <p:nvSpPr>
          <p:cNvPr id="319661" name="Text Box 173"/>
          <p:cNvSpPr txBox="1">
            <a:spLocks noChangeArrowheads="1"/>
          </p:cNvSpPr>
          <p:nvPr/>
        </p:nvSpPr>
        <p:spPr bwMode="auto">
          <a:xfrm>
            <a:off x="5638800" y="1905000"/>
            <a:ext cx="9525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cap="small" dirty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Lucida Sans" pitchFamily="34" charset="0"/>
              </a:rPr>
              <a:t>NWR</a:t>
            </a:r>
          </a:p>
        </p:txBody>
      </p:sp>
      <p:sp>
        <p:nvSpPr>
          <p:cNvPr id="11279" name="Rectangle 174"/>
          <p:cNvSpPr>
            <a:spLocks noGrp="1" noChangeArrowheads="1"/>
          </p:cNvSpPr>
          <p:nvPr>
            <p:ph type="title"/>
          </p:nvPr>
        </p:nvSpPr>
        <p:spPr>
          <a:xfrm>
            <a:off x="2247900" y="146050"/>
            <a:ext cx="6889750" cy="722313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Ctr="1"/>
          <a:lstStyle/>
          <a:p>
            <a:pPr eaLnBrk="1" hangingPunct="1"/>
            <a:r>
              <a:rPr lang="en-US" sz="3800" dirty="0" smtClean="0"/>
              <a:t>National Weather Service Overview</a:t>
            </a:r>
          </a:p>
        </p:txBody>
      </p:sp>
      <p:sp>
        <p:nvSpPr>
          <p:cNvPr id="15" name="Text Box 173"/>
          <p:cNvSpPr txBox="1">
            <a:spLocks noChangeArrowheads="1"/>
          </p:cNvSpPr>
          <p:nvPr/>
        </p:nvSpPr>
        <p:spPr bwMode="auto">
          <a:xfrm>
            <a:off x="3048000" y="1905000"/>
            <a:ext cx="15614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en-US" b="1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Lucida Sans" pitchFamily="34" charset="0"/>
              </a:rPr>
              <a:t>Cell</a:t>
            </a:r>
            <a:r>
              <a:rPr lang="en-US" b="1" i="1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Lucida Sans" pitchFamily="34" charset="0"/>
              </a:rPr>
              <a:t> </a:t>
            </a:r>
            <a:r>
              <a:rPr lang="en-US" b="1" cap="small" dirty="0" smtClean="0">
                <a:ln>
                  <a:solidFill>
                    <a:srgbClr val="DBF5F9">
                      <a:lumMod val="10000"/>
                    </a:srgbClr>
                  </a:solidFill>
                </a:ln>
                <a:solidFill>
                  <a:srgbClr val="C00000"/>
                </a:solidFill>
                <a:latin typeface="Lucida Sans" pitchFamily="34" charset="0"/>
              </a:rPr>
              <a:t>phone</a:t>
            </a:r>
            <a:endParaRPr lang="en-US" b="1" cap="small" dirty="0">
              <a:ln>
                <a:solidFill>
                  <a:srgbClr val="DBF5F9">
                    <a:lumMod val="10000"/>
                  </a:srgbClr>
                </a:solidFill>
              </a:ln>
              <a:solidFill>
                <a:srgbClr val="C00000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11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1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1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1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1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651" grpId="0" autoUpdateAnimBg="0"/>
      <p:bldP spid="319652" grpId="0" autoUpdateAnimBg="0"/>
      <p:bldP spid="319653" grpId="0" autoUpdateAnimBg="0"/>
      <p:bldP spid="319654" grpId="0" autoUpdateAnimBg="0"/>
      <p:bldP spid="319655" grpId="0" autoUpdateAnimBg="0"/>
      <p:bldP spid="319656" grpId="0" autoUpdateAnimBg="0"/>
      <p:bldP spid="319657" grpId="0" autoUpdateAnimBg="0"/>
      <p:bldP spid="319658" grpId="0" autoUpdateAnimBg="0"/>
      <p:bldP spid="319659" grpId="0" autoUpdateAnimBg="0"/>
      <p:bldP spid="319661" grpId="0" autoUpdateAnimBg="0"/>
      <p:bldP spid="1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7973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NWS Facilities</a:t>
            </a:r>
            <a:endParaRPr lang="en-US" altLang="en-US" sz="3200" i="1" dirty="0" smtClean="0">
              <a:solidFill>
                <a:srgbClr val="CCFFCC"/>
              </a:solidFill>
            </a:endParaRPr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8" y="974624"/>
            <a:ext cx="8288164" cy="566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2"/>
          <p:cNvSpPr>
            <a:spLocks noChangeShapeType="1"/>
          </p:cNvSpPr>
          <p:nvPr/>
        </p:nvSpPr>
        <p:spPr bwMode="auto">
          <a:xfrm flipV="1">
            <a:off x="7240588" y="1230313"/>
            <a:ext cx="0" cy="5599112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90513" y="6446838"/>
            <a:ext cx="8002587" cy="187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400" b="1" i="1">
                <a:effectLst>
                  <a:outerShdw blurRad="38100" dist="38100" dir="2700000" algn="tl">
                    <a:srgbClr val="000000"/>
                  </a:outerShdw>
                </a:effectLst>
              </a:rPr>
              <a:t>Feedback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 rot="-5400000">
            <a:off x="-1512887" y="4637088"/>
            <a:ext cx="3794125" cy="18732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 rot="-5400000">
            <a:off x="6752432" y="5020468"/>
            <a:ext cx="3028950" cy="188913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7497763" y="2433638"/>
            <a:ext cx="1517650" cy="1192212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>
            <a:outerShdw dist="89803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>
                <a:solidFill>
                  <a:srgbClr val="000000"/>
                </a:solidFill>
              </a:rPr>
              <a:t>Respond &amp;</a:t>
            </a:r>
            <a:br>
              <a:rPr lang="en-US" altLang="en-US" sz="1600" b="1">
                <a:solidFill>
                  <a:srgbClr val="000000"/>
                </a:solidFill>
              </a:rPr>
            </a:br>
            <a:r>
              <a:rPr lang="en-US" altLang="en-US" sz="1600" b="1">
                <a:solidFill>
                  <a:srgbClr val="000000"/>
                </a:solidFill>
              </a:rPr>
              <a:t> Feedback</a:t>
            </a:r>
          </a:p>
        </p:txBody>
      </p:sp>
      <p:sp>
        <p:nvSpPr>
          <p:cNvPr id="9223" name="AutoShape 7"/>
          <p:cNvSpPr>
            <a:spLocks noChangeArrowheads="1"/>
          </p:cNvSpPr>
          <p:nvPr/>
        </p:nvSpPr>
        <p:spPr bwMode="auto">
          <a:xfrm rot="-5400000">
            <a:off x="6908007" y="2483644"/>
            <a:ext cx="592137" cy="1089025"/>
          </a:xfrm>
          <a:prstGeom prst="downArrow">
            <a:avLst>
              <a:gd name="adj1" fmla="val 43537"/>
              <a:gd name="adj2" fmla="val 60189"/>
            </a:avLst>
          </a:prstGeom>
          <a:gradFill rotWithShape="0">
            <a:gsLst>
              <a:gs pos="0">
                <a:srgbClr val="76002F"/>
              </a:gs>
              <a:gs pos="100000">
                <a:srgbClr val="FF0066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101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NWS Service Delivery</a:t>
            </a:r>
          </a:p>
        </p:txBody>
      </p:sp>
      <p:graphicFrame>
        <p:nvGraphicFramePr>
          <p:cNvPr id="9225" name="Object 9"/>
          <p:cNvGraphicFramePr>
            <a:graphicFrameLocks noChangeAspect="1"/>
          </p:cNvGraphicFramePr>
          <p:nvPr/>
        </p:nvGraphicFramePr>
        <p:xfrm>
          <a:off x="341313" y="1073150"/>
          <a:ext cx="933450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Document" r:id="rId3" imgW="5715000" imgH="2028825" progId="WP11Doc">
                  <p:embed/>
                </p:oleObj>
              </mc:Choice>
              <mc:Fallback>
                <p:oleObj name="Document" r:id="rId3" imgW="5715000" imgH="2028825" progId="WP11Do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6147" t="2849" r="1009" b="12274"/>
                      <a:stretch>
                        <a:fillRect/>
                      </a:stretch>
                    </p:blipFill>
                    <p:spPr bwMode="auto">
                      <a:xfrm>
                        <a:off x="341313" y="1073150"/>
                        <a:ext cx="933450" cy="122713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2700000" algn="ctr" rotWithShape="0">
                                <a:schemeClr val="tx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5283200" y="2406650"/>
            <a:ext cx="1833563" cy="118110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>
            <a:outerShdw dist="89803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Distribute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9227" name="AutoShape 11"/>
          <p:cNvSpPr>
            <a:spLocks noChangeArrowheads="1"/>
          </p:cNvSpPr>
          <p:nvPr/>
        </p:nvSpPr>
        <p:spPr bwMode="auto">
          <a:xfrm rot="10800000">
            <a:off x="5905500" y="3292475"/>
            <a:ext cx="660400" cy="1011238"/>
          </a:xfrm>
          <a:prstGeom prst="downArrow">
            <a:avLst>
              <a:gd name="adj1" fmla="val 50009"/>
              <a:gd name="adj2" fmla="val 43031"/>
            </a:avLst>
          </a:prstGeom>
          <a:gradFill rotWithShape="0">
            <a:gsLst>
              <a:gs pos="0">
                <a:srgbClr val="76002F"/>
              </a:gs>
              <a:gs pos="100000">
                <a:srgbClr val="FF0066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3206750" y="3635375"/>
            <a:ext cx="3371850" cy="1555750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>
            <a:outerShdw dist="89803" dir="2700000" algn="ctr" rotWithShape="0">
              <a:schemeClr val="tx2"/>
            </a:outerShdw>
          </a:effec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Products &amp; Services</a:t>
            </a: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3517900" y="4232275"/>
            <a:ext cx="2609850" cy="488950"/>
            <a:chOff x="2266" y="2105"/>
            <a:chExt cx="1644" cy="308"/>
          </a:xfrm>
        </p:grpSpPr>
        <p:sp>
          <p:nvSpPr>
            <p:cNvPr id="9244" name="Rectangle 14"/>
            <p:cNvSpPr>
              <a:spLocks noChangeArrowheads="1"/>
            </p:cNvSpPr>
            <p:nvPr/>
          </p:nvSpPr>
          <p:spPr bwMode="auto">
            <a:xfrm>
              <a:off x="3217" y="2105"/>
              <a:ext cx="693" cy="300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50000">
                  <a:srgbClr val="C7DA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400" b="1">
                  <a:solidFill>
                    <a:srgbClr val="000000"/>
                  </a:solidFill>
                </a:rPr>
                <a:t>Local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1400" b="1">
                  <a:solidFill>
                    <a:srgbClr val="000000"/>
                  </a:solidFill>
                </a:rPr>
                <a:t>Offices</a:t>
              </a: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9245" name="AutoShape 15"/>
            <p:cNvSpPr>
              <a:spLocks noChangeArrowheads="1"/>
            </p:cNvSpPr>
            <p:nvPr/>
          </p:nvSpPr>
          <p:spPr bwMode="auto">
            <a:xfrm rot="-5400000">
              <a:off x="2934" y="2100"/>
              <a:ext cx="292" cy="334"/>
            </a:xfrm>
            <a:prstGeom prst="downArrow">
              <a:avLst>
                <a:gd name="adj1" fmla="val 49324"/>
                <a:gd name="adj2" fmla="val 42126"/>
              </a:avLst>
            </a:prstGeom>
            <a:gradFill rotWithShape="0">
              <a:gsLst>
                <a:gs pos="0">
                  <a:srgbClr val="76002F"/>
                </a:gs>
                <a:gs pos="100000">
                  <a:srgbClr val="FF0066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000"/>
              </a:outerShdw>
            </a:effec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46" name="Rectangle 16"/>
            <p:cNvSpPr>
              <a:spLocks noChangeArrowheads="1"/>
            </p:cNvSpPr>
            <p:nvPr/>
          </p:nvSpPr>
          <p:spPr bwMode="auto">
            <a:xfrm>
              <a:off x="2266" y="2105"/>
              <a:ext cx="693" cy="300"/>
            </a:xfrm>
            <a:prstGeom prst="rect">
              <a:avLst/>
            </a:prstGeom>
            <a:gradFill rotWithShape="0">
              <a:gsLst>
                <a:gs pos="0">
                  <a:srgbClr val="6699FF"/>
                </a:gs>
                <a:gs pos="50000">
                  <a:srgbClr val="C7DAFF"/>
                </a:gs>
                <a:gs pos="100000">
                  <a:srgbClr val="6699FF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400" b="1">
                  <a:solidFill>
                    <a:srgbClr val="000000"/>
                  </a:solidFill>
                </a:rPr>
                <a:t>Central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1400" b="1">
                  <a:solidFill>
                    <a:srgbClr val="000000"/>
                  </a:solidFill>
                </a:rPr>
                <a:t>Guidance</a:t>
              </a:r>
            </a:p>
          </p:txBody>
        </p:sp>
      </p:grpSp>
      <p:sp>
        <p:nvSpPr>
          <p:cNvPr id="9230" name="AutoShape 17"/>
          <p:cNvSpPr>
            <a:spLocks noChangeArrowheads="1"/>
          </p:cNvSpPr>
          <p:nvPr/>
        </p:nvSpPr>
        <p:spPr bwMode="auto">
          <a:xfrm rot="-5400000">
            <a:off x="2717006" y="4037807"/>
            <a:ext cx="592137" cy="882650"/>
          </a:xfrm>
          <a:prstGeom prst="downArrow">
            <a:avLst>
              <a:gd name="adj1" fmla="val 54426"/>
              <a:gd name="adj2" fmla="val 54428"/>
            </a:avLst>
          </a:prstGeom>
          <a:gradFill rotWithShape="0">
            <a:gsLst>
              <a:gs pos="0">
                <a:srgbClr val="76002F"/>
              </a:gs>
              <a:gs pos="100000">
                <a:srgbClr val="FF0066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1" name="Oval 18"/>
          <p:cNvSpPr>
            <a:spLocks noChangeArrowheads="1"/>
          </p:cNvSpPr>
          <p:nvPr/>
        </p:nvSpPr>
        <p:spPr bwMode="auto">
          <a:xfrm>
            <a:off x="755650" y="3814763"/>
            <a:ext cx="1855788" cy="1235075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>
            <a:outerShdw dist="89803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Process</a:t>
            </a:r>
          </a:p>
        </p:txBody>
      </p:sp>
      <p:sp>
        <p:nvSpPr>
          <p:cNvPr id="9232" name="AutoShape 19"/>
          <p:cNvSpPr>
            <a:spLocks noChangeArrowheads="1"/>
          </p:cNvSpPr>
          <p:nvPr/>
        </p:nvSpPr>
        <p:spPr bwMode="auto">
          <a:xfrm>
            <a:off x="1403350" y="3421063"/>
            <a:ext cx="563563" cy="808037"/>
          </a:xfrm>
          <a:prstGeom prst="downArrow">
            <a:avLst>
              <a:gd name="adj1" fmla="val 50130"/>
              <a:gd name="adj2" fmla="val 52699"/>
            </a:avLst>
          </a:prstGeom>
          <a:gradFill rotWithShape="0">
            <a:gsLst>
              <a:gs pos="0">
                <a:srgbClr val="76002F"/>
              </a:gs>
              <a:gs pos="100000">
                <a:srgbClr val="FF0066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3" name="Oval 20"/>
          <p:cNvSpPr>
            <a:spLocks noChangeArrowheads="1"/>
          </p:cNvSpPr>
          <p:nvPr/>
        </p:nvSpPr>
        <p:spPr bwMode="auto">
          <a:xfrm>
            <a:off x="755650" y="2300288"/>
            <a:ext cx="1855788" cy="1235075"/>
          </a:xfrm>
          <a:prstGeom prst="ellipse">
            <a:avLst/>
          </a:prstGeom>
          <a:gradFill rotWithShape="0">
            <a:gsLst>
              <a:gs pos="0">
                <a:srgbClr val="FFFF99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round/>
            <a:headEnd/>
            <a:tailEnd/>
          </a:ln>
          <a:effectLst>
            <a:outerShdw dist="89803" dir="2700000" algn="ctr" rotWithShape="0">
              <a:schemeClr val="tx2"/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b="1">
                <a:solidFill>
                  <a:srgbClr val="000000"/>
                </a:solidFill>
              </a:rPr>
              <a:t>Observe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72725" name="AutoShape 21"/>
          <p:cNvSpPr>
            <a:spLocks noChangeArrowheads="1"/>
          </p:cNvSpPr>
          <p:nvPr/>
        </p:nvSpPr>
        <p:spPr bwMode="auto">
          <a:xfrm rot="-5400000">
            <a:off x="510382" y="2502694"/>
            <a:ext cx="398462" cy="850900"/>
          </a:xfrm>
          <a:prstGeom prst="downArrow">
            <a:avLst>
              <a:gd name="adj1" fmla="val 50130"/>
              <a:gd name="adj2" fmla="val 78488"/>
            </a:avLst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9235" name="Picture 22" descr="rad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357313"/>
            <a:ext cx="1085850" cy="11080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6" name="Picture 23" descr="dom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0175" y="1666875"/>
            <a:ext cx="1200150" cy="1660525"/>
          </a:xfr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7" name="Picture 24" descr="peps copy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6D98"/>
              </a:clrFrom>
              <a:clrTo>
                <a:srgbClr val="006D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60976"/>
          <a:stretch>
            <a:fillRect/>
          </a:stretch>
        </p:blipFill>
        <p:spPr bwMode="auto">
          <a:xfrm>
            <a:off x="7415213" y="1071563"/>
            <a:ext cx="1606550" cy="12557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5" descr="The Weather Chann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906463"/>
            <a:ext cx="1173163" cy="1406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6" descr="VATechPolice2"/>
          <p:cNvPicPr>
            <a:picLocks noChangeAspect="1" noChangeArrowheads="1"/>
          </p:cNvPicPr>
          <p:nvPr/>
        </p:nvPicPr>
        <p:blipFill>
          <a:blip r:embed="rId9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73"/>
          <a:stretch>
            <a:fillRect/>
          </a:stretch>
        </p:blipFill>
        <p:spPr bwMode="auto">
          <a:xfrm>
            <a:off x="7804150" y="4006850"/>
            <a:ext cx="1077913" cy="1023938"/>
          </a:xfrm>
          <a:prstGeom prst="rect">
            <a:avLst/>
          </a:prstGeom>
          <a:solidFill>
            <a:schemeClr val="tx2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40" name="Picture 27" descr="X1-LCIO72CR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 t="8667" r="4741" b="12000"/>
          <a:stretch>
            <a:fillRect/>
          </a:stretch>
        </p:blipFill>
        <p:spPr bwMode="auto">
          <a:xfrm>
            <a:off x="804863" y="5214938"/>
            <a:ext cx="1762125" cy="10636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1" name="Picture 28" descr="nwc_spcgroup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5314950"/>
            <a:ext cx="1457325" cy="9636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2" name="Picture 29" descr="slide0121_image18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977900"/>
            <a:ext cx="1044575" cy="12303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31" descr="slide0109_image15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4829175"/>
            <a:ext cx="1179512" cy="14493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 Forecast Office (WFO)</a:t>
            </a:r>
            <a:br>
              <a:rPr lang="en-US" dirty="0" smtClean="0"/>
            </a:br>
            <a:r>
              <a:rPr lang="en-US" dirty="0" smtClean="0"/>
              <a:t>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343400" cy="4525963"/>
          </a:xfrm>
        </p:spPr>
        <p:txBody>
          <a:bodyPr/>
          <a:lstStyle/>
          <a:p>
            <a:r>
              <a:rPr lang="en-US" sz="2000" dirty="0" smtClean="0"/>
              <a:t>Issue all local forecasts and </a:t>
            </a:r>
            <a:r>
              <a:rPr lang="en-US" sz="2000" dirty="0"/>
              <a:t>w</a:t>
            </a:r>
            <a:r>
              <a:rPr lang="en-US" sz="2000" dirty="0" smtClean="0"/>
              <a:t>arnings</a:t>
            </a:r>
          </a:p>
          <a:p>
            <a:r>
              <a:rPr lang="en-US" sz="2000" dirty="0" smtClean="0"/>
              <a:t>Build and maintain relationships with local and state </a:t>
            </a:r>
            <a:r>
              <a:rPr lang="en-US" sz="2000" dirty="0"/>
              <a:t>g</a:t>
            </a:r>
            <a:r>
              <a:rPr lang="en-US" sz="2000" dirty="0" smtClean="0"/>
              <a:t>overnments</a:t>
            </a:r>
          </a:p>
          <a:p>
            <a:r>
              <a:rPr lang="en-US" sz="2000" dirty="0" smtClean="0"/>
              <a:t>Provide expert advice to emergency </a:t>
            </a:r>
            <a:r>
              <a:rPr lang="en-US" sz="2000" dirty="0"/>
              <a:t>m</a:t>
            </a:r>
            <a:r>
              <a:rPr lang="en-US" sz="2000" dirty="0" smtClean="0"/>
              <a:t>anagers and other decision </a:t>
            </a:r>
            <a:r>
              <a:rPr lang="en-US" sz="2000" dirty="0"/>
              <a:t>m</a:t>
            </a:r>
            <a:r>
              <a:rPr lang="en-US" sz="2000" dirty="0" smtClean="0"/>
              <a:t>akers</a:t>
            </a:r>
          </a:p>
          <a:p>
            <a:r>
              <a:rPr lang="en-US" sz="2000" dirty="0" smtClean="0"/>
              <a:t>Conduct community awareness and education programs</a:t>
            </a:r>
          </a:p>
          <a:p>
            <a:r>
              <a:rPr lang="en-US" sz="2000" dirty="0" smtClean="0"/>
              <a:t>Train </a:t>
            </a:r>
            <a:r>
              <a:rPr lang="en-US" sz="2000" dirty="0"/>
              <a:t>v</a:t>
            </a:r>
            <a:r>
              <a:rPr lang="en-US" sz="2000" dirty="0" smtClean="0"/>
              <a:t>olunteer </a:t>
            </a:r>
            <a:r>
              <a:rPr lang="en-US" sz="2000" dirty="0"/>
              <a:t>o</a:t>
            </a:r>
            <a:r>
              <a:rPr lang="en-US" sz="2000" dirty="0" smtClean="0"/>
              <a:t>bservers and storm spotters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4284835" cy="32004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00698" y="5257800"/>
            <a:ext cx="30402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i="1" dirty="0" smtClean="0"/>
              <a:t>NWS Baltimore/Washington</a:t>
            </a:r>
          </a:p>
          <a:p>
            <a:pPr algn="ctr" eaLnBrk="1" hangingPunct="1"/>
            <a:r>
              <a:rPr lang="en-US" altLang="en-US" i="1" dirty="0" smtClean="0"/>
              <a:t>Sterling, VA</a:t>
            </a:r>
            <a:endParaRPr lang="en-US" altLang="en-US" i="1" dirty="0"/>
          </a:p>
        </p:txBody>
      </p:sp>
    </p:spTree>
    <p:extLst>
      <p:ext uri="{BB962C8B-B14F-4D97-AF65-F5344CB8AC3E}">
        <p14:creationId xmlns:p14="http://schemas.microsoft.com/office/powerpoint/2010/main" val="14174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4807</TotalTime>
  <Words>843</Words>
  <Application>Microsoft Office PowerPoint</Application>
  <PresentationFormat>On-screen Show (4:3)</PresentationFormat>
  <Paragraphs>231</Paragraphs>
  <Slides>21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Default Design</vt:lpstr>
      <vt:lpstr>luxton_EnergyBriefing</vt:lpstr>
      <vt:lpstr>Document</vt:lpstr>
      <vt:lpstr>PowerPoint Presentation</vt:lpstr>
      <vt:lpstr>Welcome!</vt:lpstr>
      <vt:lpstr>Overview</vt:lpstr>
      <vt:lpstr>National Oceanic and Atmospheric Administration (NOAA)</vt:lpstr>
      <vt:lpstr>NWS Mission</vt:lpstr>
      <vt:lpstr>National Weather Service Overview</vt:lpstr>
      <vt:lpstr>NWS Facilities</vt:lpstr>
      <vt:lpstr>NWS Service Delivery</vt:lpstr>
      <vt:lpstr>Weather Forecast Office (WFO) Responsibilities</vt:lpstr>
      <vt:lpstr>Key Partnerships</vt:lpstr>
      <vt:lpstr>WFO Area of Responsibility</vt:lpstr>
      <vt:lpstr>WFO Hydrologic Area of Responsibility</vt:lpstr>
      <vt:lpstr>Operations &amp; Services</vt:lpstr>
      <vt:lpstr>Operations &amp; Services (cont.)</vt:lpstr>
      <vt:lpstr>Communicating Weather Information: How Do We Get Our Message Out?</vt:lpstr>
      <vt:lpstr>Staffing</vt:lpstr>
      <vt:lpstr>NWS Baltimore/Washington Home Page http://weather.gov/washington</vt:lpstr>
      <vt:lpstr>NOAA Weather Radio All Hazards</vt:lpstr>
      <vt:lpstr>You Can Help Build a  Weather-Ready Nation</vt:lpstr>
      <vt:lpstr>Open House: Saturday Schedule</vt:lpstr>
      <vt:lpstr>Summary</vt:lpstr>
    </vt:vector>
  </TitlesOfParts>
  <Company>National Weather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E. Lee</dc:creator>
  <cp:lastModifiedBy>James E. Lee</cp:lastModifiedBy>
  <cp:revision>195</cp:revision>
  <dcterms:created xsi:type="dcterms:W3CDTF">2004-10-15T18:53:33Z</dcterms:created>
  <dcterms:modified xsi:type="dcterms:W3CDTF">2016-04-29T15:01:55Z</dcterms:modified>
</cp:coreProperties>
</file>