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9" r:id="rId3"/>
    <p:sldId id="473" r:id="rId4"/>
    <p:sldId id="317" r:id="rId5"/>
    <p:sldId id="463" r:id="rId6"/>
    <p:sldId id="326" r:id="rId7"/>
    <p:sldId id="335" r:id="rId8"/>
    <p:sldId id="327" r:id="rId9"/>
    <p:sldId id="449" r:id="rId10"/>
    <p:sldId id="466" r:id="rId11"/>
    <p:sldId id="467" r:id="rId12"/>
    <p:sldId id="468" r:id="rId13"/>
    <p:sldId id="469" r:id="rId14"/>
    <p:sldId id="456" r:id="rId15"/>
    <p:sldId id="471" r:id="rId16"/>
    <p:sldId id="470" r:id="rId17"/>
    <p:sldId id="472" r:id="rId18"/>
    <p:sldId id="37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211" autoAdjust="0"/>
  </p:normalViewPr>
  <p:slideViewPr>
    <p:cSldViewPr>
      <p:cViewPr varScale="1">
        <p:scale>
          <a:sx n="106" d="100"/>
          <a:sy n="106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FD50B-2737-4318-BF9A-02740391DCD1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CC65A-B4C6-4969-95F2-9A362FBA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05B6-13D2-4AF2-BC01-4442B0AC9AA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8F67-B9B0-46D8-A5D6-D2AD3970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B8F67-B9B0-46D8-A5D6-D2AD397002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Force Wind Warning: &gt;= 64 kt.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B8F67-B9B0-46D8-A5D6-D2AD397002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Force Wind Warning: &gt;= 64 kt.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B8F67-B9B0-46D8-A5D6-D2AD397002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681AD6-7C10-4198-ACD7-D613E10C1B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Freezing Spray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3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2B5B-B61A-4D8E-85C2-5F4496818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2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2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9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76C8-3C0C-4EAD-ADF1-3FF356054724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940F-0C2A-4D53-930F-174312125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5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5.wm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gradFill>
            <a:gsLst>
              <a:gs pos="0">
                <a:srgbClr val="000000">
                  <a:alpha val="33000"/>
                </a:srgbClr>
              </a:gs>
              <a:gs pos="28000">
                <a:schemeClr val="tx2">
                  <a:lumMod val="60000"/>
                  <a:lumOff val="40000"/>
                  <a:alpha val="73000"/>
                </a:schemeClr>
              </a:gs>
              <a:gs pos="100000">
                <a:srgbClr val="0070C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</a:rPr>
              <a:t>Oh Buoy!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22098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Bryan A. Jackson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LWX Marine Program Leader</a:t>
            </a:r>
          </a:p>
        </p:txBody>
      </p:sp>
      <p:pic>
        <p:nvPicPr>
          <p:cNvPr id="2050" name="Picture 2" descr="C:\Program Files (x86)\Microsoft Office\MEDIA\CAGCAT10\j02921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4" y="5486400"/>
            <a:ext cx="11559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noaa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ws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0"/>
            <a:ext cx="1314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2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 Wind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 13-17 knots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5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 Gusts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 18-22 knots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3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NWPS Wind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 15-20 knots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1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Heights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to 3 feet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4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715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Craft Advisory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6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nbo.com/Fusion_Marine_Stereo_test_install_crop_cPanb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25" y="4477769"/>
            <a:ext cx="3433915" cy="236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5.walmartimages.com/dfw/dce07b8c-f71b/k2-_c920d0a4-528a-4217-ac34-f483bab7467e.v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7569"/>
          <a:stretch/>
        </p:blipFill>
        <p:spPr bwMode="auto">
          <a:xfrm>
            <a:off x="105973" y="4069702"/>
            <a:ext cx="4286250" cy="27711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umbs1.ebaystatic.com/d/l225/m/miupV40wazrQ8FIXokz4Vi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5" y="1410478"/>
            <a:ext cx="2143125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reamaway.net/01_nav_station_04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99787"/>
            <a:ext cx="4300699" cy="32255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 Weather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 Weather Radio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91" y="1066800"/>
            <a:ext cx="4343545" cy="582352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524000"/>
            <a:ext cx="4618182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Mariners are a top NWR user group</a:t>
            </a:r>
          </a:p>
          <a:p>
            <a:endParaRPr lang="en-US" sz="1800" b="1" dirty="0" smtClean="0"/>
          </a:p>
          <a:p>
            <a:r>
              <a:rPr lang="en-US" b="1" dirty="0" smtClean="0"/>
              <a:t>Seven transmitters cover our marine area</a:t>
            </a:r>
          </a:p>
          <a:p>
            <a:pPr lvl="1"/>
            <a:r>
              <a:rPr lang="en-US" b="1" dirty="0" smtClean="0"/>
              <a:t>Tone Alert </a:t>
            </a:r>
            <a:endParaRPr lang="en-US" b="1" dirty="0" smtClean="0"/>
          </a:p>
          <a:p>
            <a:pPr lvl="2"/>
            <a:r>
              <a:rPr lang="en-US" b="1" dirty="0" smtClean="0"/>
              <a:t>Special </a:t>
            </a:r>
            <a:r>
              <a:rPr lang="en-US" b="1" dirty="0" smtClean="0"/>
              <a:t>Marine Warnings</a:t>
            </a:r>
          </a:p>
          <a:p>
            <a:pPr lvl="1"/>
            <a:r>
              <a:rPr lang="en-US" b="1" dirty="0" smtClean="0"/>
              <a:t>Coastal Waters Forecast</a:t>
            </a:r>
          </a:p>
          <a:p>
            <a:pPr lvl="1"/>
            <a:r>
              <a:rPr lang="en-US" b="1" dirty="0" smtClean="0"/>
              <a:t>Marine Wind Headlines</a:t>
            </a:r>
          </a:p>
          <a:p>
            <a:pPr lvl="1"/>
            <a:r>
              <a:rPr lang="en-US" b="1" dirty="0" smtClean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5820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Buoys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562600" cy="5638800"/>
          </a:xfrm>
        </p:spPr>
        <p:txBody>
          <a:bodyPr>
            <a:noAutofit/>
          </a:bodyPr>
          <a:lstStyle/>
          <a:p>
            <a:r>
              <a:rPr lang="en-US" dirty="0" smtClean="0"/>
              <a:t>Chesapeake Bay Interpretive Buoy System (CBIBS)</a:t>
            </a:r>
          </a:p>
          <a:p>
            <a:pPr lvl="1"/>
            <a:r>
              <a:rPr lang="en-US" dirty="0" smtClean="0"/>
              <a:t>Launched 2007-2010</a:t>
            </a:r>
          </a:p>
          <a:p>
            <a:endParaRPr lang="en-US" sz="1000" dirty="0" smtClean="0"/>
          </a:p>
          <a:p>
            <a:r>
              <a:rPr lang="en-US" dirty="0" smtClean="0"/>
              <a:t>The only wave sensors on the Bay</a:t>
            </a:r>
          </a:p>
          <a:p>
            <a:endParaRPr lang="en-US" sz="1000" dirty="0" smtClean="0"/>
          </a:p>
          <a:p>
            <a:r>
              <a:rPr lang="en-US" dirty="0" smtClean="0"/>
              <a:t>Access Data at </a:t>
            </a:r>
            <a:r>
              <a:rPr lang="en-US" b="1" dirty="0" smtClean="0"/>
              <a:t>buoybay.noaa.gov</a:t>
            </a:r>
          </a:p>
          <a:p>
            <a:endParaRPr lang="en-US" sz="1400" dirty="0" smtClean="0"/>
          </a:p>
          <a:p>
            <a:r>
              <a:rPr lang="en-US" dirty="0" smtClean="0"/>
              <a:t>Dial-A-Buoy</a:t>
            </a:r>
          </a:p>
          <a:p>
            <a:pPr lvl="1"/>
            <a:r>
              <a:rPr lang="en-US" dirty="0" smtClean="0"/>
              <a:t>877-BUOY-BAY</a:t>
            </a:r>
          </a:p>
          <a:p>
            <a:pPr lvl="1"/>
            <a:r>
              <a:rPr lang="en-US" dirty="0" smtClean="0"/>
              <a:t>877-2869-229</a:t>
            </a:r>
            <a:endParaRPr lang="en-US" dirty="0"/>
          </a:p>
          <a:p>
            <a:endParaRPr lang="en-US" sz="1400" dirty="0"/>
          </a:p>
          <a:p>
            <a:r>
              <a:rPr lang="en-US" dirty="0" smtClean="0"/>
              <a:t>“</a:t>
            </a:r>
            <a:r>
              <a:rPr lang="en-US" b="1" dirty="0" err="1" smtClean="0">
                <a:solidFill>
                  <a:srgbClr val="FF0000"/>
                </a:solidFill>
              </a:rPr>
              <a:t>SmartBuoys</a:t>
            </a:r>
            <a:r>
              <a:rPr lang="en-US" dirty="0" smtClean="0"/>
              <a:t>” App</a:t>
            </a:r>
            <a:endParaRPr lang="en-US" dirty="0"/>
          </a:p>
        </p:txBody>
      </p:sp>
      <p:pic>
        <p:nvPicPr>
          <p:cNvPr id="2050" name="Picture 2" descr="Locations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r="56645" b="1816"/>
          <a:stretch/>
        </p:blipFill>
        <p:spPr bwMode="auto">
          <a:xfrm>
            <a:off x="5791200" y="1066800"/>
            <a:ext cx="3276600" cy="52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oy-par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3"/>
          <a:stretch/>
        </p:blipFill>
        <p:spPr bwMode="auto">
          <a:xfrm>
            <a:off x="3886200" y="3751783"/>
            <a:ext cx="2780522" cy="30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/ Remember This…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weather threat kills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people in our area than strong (often sudden) winds on the waters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warn for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weather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 Ready Nation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marine safety/awareness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&gt; capsize &gt; can easily turn fatal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</a:t>
            </a: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the forecast ahead, have access to updates out there</a:t>
            </a:r>
            <a:endParaRPr lang="en-US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pic>
        <p:nvPicPr>
          <p:cNvPr id="4" name="Picture 2" descr="http://blogs.scientificamerican.com/anthropology-in-practice/files/2014/09/3749806907_79b6f49467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2060620" cy="1371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Thank You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5181600" cy="4343400"/>
          </a:xfrm>
          <a:solidFill>
            <a:srgbClr val="D0CECE"/>
          </a:solidFill>
          <a:ln w="25400">
            <a:solidFill>
              <a:schemeClr val="tx1"/>
            </a:solidFill>
          </a:ln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800" b="1" dirty="0" smtClean="0">
                <a:solidFill>
                  <a:srgbClr val="CC3300"/>
                </a:solidFill>
                <a:latin typeface="Times New Roman" pitchFamily="18" charset="0"/>
              </a:rPr>
              <a:t>Contact Me…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3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endParaRPr lang="en-US" sz="41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solidFill>
                  <a:srgbClr val="CC3300"/>
                </a:solidFill>
                <a:latin typeface="Times New Roman" pitchFamily="18" charset="0"/>
              </a:rPr>
              <a:t>Bryan.Jackson@noaa.gov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solidFill>
                  <a:srgbClr val="CC3300"/>
                </a:solidFill>
                <a:latin typeface="Times New Roman" pitchFamily="18" charset="0"/>
              </a:rPr>
              <a:t> Marine Program Leader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8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b="1" dirty="0" smtClean="0">
                <a:solidFill>
                  <a:srgbClr val="CC3300"/>
                </a:solidFill>
                <a:latin typeface="Times New Roman" pitchFamily="18" charset="0"/>
              </a:rPr>
              <a:t>Marine Reports: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b="1" dirty="0" smtClean="0">
                <a:solidFill>
                  <a:srgbClr val="CC3300"/>
                </a:solidFill>
                <a:latin typeface="Times New Roman" pitchFamily="18" charset="0"/>
              </a:rPr>
              <a:t>1-800-253-7091</a:t>
            </a:r>
          </a:p>
        </p:txBody>
      </p:sp>
      <p:pic>
        <p:nvPicPr>
          <p:cNvPr id="29700" name="Picture 8" descr="80611553_29401908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6"/>
          <a:stretch>
            <a:fillRect/>
          </a:stretch>
        </p:blipFill>
        <p:spPr bwMode="auto">
          <a:xfrm>
            <a:off x="5486400" y="2667000"/>
            <a:ext cx="3436371" cy="2209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4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Baltimore/Washington Office Marine Operations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12" y="2590800"/>
            <a:ext cx="9144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Goal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noaa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-8965" y="3505200"/>
            <a:ext cx="9134475" cy="2743200"/>
          </a:xfrm>
          <a:solidFill>
            <a:schemeClr val="bg2">
              <a:alpha val="0"/>
            </a:schemeClr>
          </a:solidFill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Through our marine forecasts &amp; warnings…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7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Keep everyone on the waters safe and informed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Prepared through our forecasts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Ready to seek a harbor quickly when warne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</a:p>
          <a:p>
            <a:pPr lvl="2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Works both ways: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provide forecasts &amp; warnings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need to receive and monitor them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nws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0"/>
            <a:ext cx="990600" cy="99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 descr="Displaying IMG_0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IMG_038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isplaying IMG_038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isplaying IMG_038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8965" y="39313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Danger!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9525" y="1066800"/>
            <a:ext cx="9134475" cy="19812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People dying on the water due to weather is the biggest “weather killer” in our region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3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t="-159" r="238" b="6349"/>
          <a:stretch/>
        </p:blipFill>
        <p:spPr bwMode="auto">
          <a:xfrm>
            <a:off x="0" y="424543"/>
            <a:ext cx="9144000" cy="643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Marine Zones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5" descr="noaa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nws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0"/>
            <a:ext cx="762000" cy="766763"/>
          </a:xfrm>
          <a:noFill/>
        </p:spPr>
      </p:pic>
    </p:spTree>
    <p:extLst>
      <p:ext uri="{BB962C8B-B14F-4D97-AF65-F5344CB8AC3E}">
        <p14:creationId xmlns:p14="http://schemas.microsoft.com/office/powerpoint/2010/main" val="33213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7" descr="tpl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2586038" cy="2116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3" t="16780" r="13434" b="5189"/>
          <a:stretch/>
        </p:blipFill>
        <p:spPr bwMode="auto">
          <a:xfrm>
            <a:off x="7086600" y="2438400"/>
            <a:ext cx="1835237" cy="297216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Waters Forecast</a:t>
            </a:r>
          </a:p>
        </p:txBody>
      </p:sp>
      <p:pic>
        <p:nvPicPr>
          <p:cNvPr id="8195" name="Picture 3" descr="noaa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9525" y="990600"/>
            <a:ext cx="9134475" cy="1981200"/>
          </a:xfrm>
          <a:solidFill>
            <a:schemeClr val="bg2">
              <a:alpha val="0"/>
            </a:schemeClr>
          </a:solidFill>
        </p:spPr>
        <p:txBody>
          <a:bodyPr>
            <a:norm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Issued every 3 hours -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amended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necessary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SzPct val="120000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 day forecast, two periods per day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(6am, 6pm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5" descr="nwslog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0"/>
            <a:ext cx="990600" cy="99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4191000"/>
            <a:ext cx="9144000" cy="276701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sz="2000" b="1" dirty="0" smtClean="0"/>
          </a:p>
          <a:p>
            <a:pPr algn="ctr" eaLnBrk="1" hangingPunct="1">
              <a:buFontTx/>
              <a:buNone/>
              <a:defRPr/>
            </a:pPr>
            <a:endParaRPr lang="en-US" sz="1200" b="1" dirty="0" smtClean="0"/>
          </a:p>
          <a:p>
            <a:pPr marL="0" eaLnBrk="1" hangingPunct="1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/>
              <a:t>Synopsis, Long-Fused Headlines </a:t>
            </a:r>
          </a:p>
          <a:p>
            <a:pPr marL="0" eaLnBrk="1" hangingPunct="1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/>
              <a:t>Wind – from 8 compass points</a:t>
            </a:r>
            <a:r>
              <a:rPr lang="en-US" dirty="0"/>
              <a:t> </a:t>
            </a:r>
            <a:r>
              <a:rPr lang="en-US" dirty="0" smtClean="0"/>
              <a:t>(knots)</a:t>
            </a:r>
          </a:p>
          <a:p>
            <a:pPr marL="0" eaLnBrk="1" hangingPunct="1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/>
              <a:t>Waves – wave heights</a:t>
            </a:r>
            <a:r>
              <a:rPr lang="en-US" dirty="0"/>
              <a:t> </a:t>
            </a:r>
            <a:r>
              <a:rPr lang="en-US" dirty="0" smtClean="0"/>
              <a:t>(feet)</a:t>
            </a:r>
          </a:p>
          <a:p>
            <a:pPr marL="0" eaLnBrk="1" hangingPunct="1">
              <a:spcBef>
                <a:spcPts val="0"/>
              </a:spcBef>
              <a:buClr>
                <a:srgbClr val="FF0000"/>
              </a:buClr>
              <a:defRPr/>
            </a:pPr>
            <a:r>
              <a:rPr lang="en-US" dirty="0" smtClean="0"/>
              <a:t>Weather – thunderstorms, rain, snow and fog</a:t>
            </a:r>
          </a:p>
        </p:txBody>
      </p:sp>
      <p:pic>
        <p:nvPicPr>
          <p:cNvPr id="8200" name="Picture 7" descr="1001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0" y="2286000"/>
            <a:ext cx="2438400" cy="1804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6" descr="BigBo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97113"/>
            <a:ext cx="2630488" cy="1793875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 descr="Displaying IMG_03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IMG_038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isplaying IMG_038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isplaying IMG_038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06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Long-Fused Marine Wind Headlines</a:t>
            </a:r>
          </a:p>
        </p:txBody>
      </p:sp>
      <p:pic>
        <p:nvPicPr>
          <p:cNvPr id="9219" name="Picture 4" descr="nws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0"/>
            <a:ext cx="838200" cy="84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5" descr="noaa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8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40035"/>
              </p:ext>
            </p:extLst>
          </p:nvPr>
        </p:nvGraphicFramePr>
        <p:xfrm>
          <a:off x="153918" y="878787"/>
          <a:ext cx="8686800" cy="519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410200"/>
                <a:gridCol w="1447800"/>
              </a:tblGrid>
              <a:tr h="350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Hazard/Signal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Conditions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Night Signal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37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Small Craft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Advisory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eaLnBrk="1" hangingPunct="1">
                        <a:buClr>
                          <a:srgbClr val="FF0000"/>
                        </a:buClr>
                        <a:buFont typeface="Arial" pitchFamily="34" charset="0"/>
                        <a:buChar char="•"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eaLnBrk="1" hangingPunct="1">
                        <a:buClr>
                          <a:srgbClr val="FF000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Sustained winds or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f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requent gusts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18-33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kt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1148133"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Gale Warning</a:t>
                      </a:r>
                    </a:p>
                    <a:p>
                      <a:pPr marL="0" indent="0" eaLnBrk="1" hangingPunct="1">
                        <a:buClr>
                          <a:srgbClr val="FF0000"/>
                        </a:buClr>
                        <a:buFont typeface="Arial" pitchFamily="34" charset="0"/>
                        <a:buNone/>
                        <a:defRPr/>
                      </a:pPr>
                      <a:endParaRPr lang="en-US" sz="1400" b="0" dirty="0" smtClean="0"/>
                    </a:p>
                    <a:p>
                      <a:pPr marL="285750" indent="-285750" eaLnBrk="1" hangingPunct="1">
                        <a:buClr>
                          <a:srgbClr val="FF000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0" dirty="0" smtClean="0"/>
                        <a:t>Sustained winds or frequent gusts </a:t>
                      </a:r>
                      <a:r>
                        <a:rPr lang="en-US" sz="2400" b="1" dirty="0" smtClean="0"/>
                        <a:t>34-47 </a:t>
                      </a:r>
                      <a:r>
                        <a:rPr lang="en-US" sz="2400" b="1" dirty="0" err="1" smtClean="0"/>
                        <a:t>kt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Storm Warning</a:t>
                      </a:r>
                    </a:p>
                    <a:p>
                      <a:pPr marL="0" indent="0" eaLnBrk="1" hangingPunct="1">
                        <a:buClrTx/>
                        <a:buFont typeface="Arial" pitchFamily="34" charset="0"/>
                        <a:buNone/>
                        <a:defRPr/>
                      </a:pPr>
                      <a:endParaRPr lang="en-US" sz="1400" b="0" dirty="0" smtClean="0"/>
                    </a:p>
                    <a:p>
                      <a:pPr marL="285750" indent="-285750" eaLnBrk="1" hangingPunct="1">
                        <a:buClrTx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0" dirty="0" smtClean="0"/>
                        <a:t>Sustained winds or frequent gusts </a:t>
                      </a:r>
                      <a:r>
                        <a:rPr lang="en-US" sz="2400" b="1" dirty="0" smtClean="0"/>
                        <a:t>48-63 </a:t>
                      </a:r>
                      <a:r>
                        <a:rPr lang="en-US" sz="2400" b="1" dirty="0" err="1" smtClean="0"/>
                        <a:t>kt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7079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Hurricane</a:t>
                      </a:r>
                      <a:r>
                        <a:rPr lang="en-US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Force Wind 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Warning</a:t>
                      </a:r>
                    </a:p>
                    <a:p>
                      <a:pPr marL="0" indent="0" eaLnBrk="1" hangingPunct="1">
                        <a:buClrTx/>
                        <a:buFont typeface="Arial" pitchFamily="34" charset="0"/>
                        <a:buNone/>
                        <a:defRPr/>
                      </a:pPr>
                      <a:endParaRPr lang="en-US" sz="1400" b="0" dirty="0" smtClean="0"/>
                    </a:p>
                    <a:p>
                      <a:pPr marL="285750" indent="-285750" eaLnBrk="1" hangingPunct="1">
                        <a:buClrTx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b="0" dirty="0" smtClean="0"/>
                        <a:t>Sustained winds or frequent gusts </a:t>
                      </a:r>
                      <a:r>
                        <a:rPr lang="en-US" sz="2400" b="1" u="sng" dirty="0" smtClean="0"/>
                        <a:t>&gt;</a:t>
                      </a:r>
                      <a:r>
                        <a:rPr lang="en-US" sz="2400" b="1" dirty="0" smtClean="0"/>
                        <a:t> 64 </a:t>
                      </a:r>
                      <a:r>
                        <a:rPr lang="en-US" sz="2400" b="1" dirty="0" err="1" smtClean="0"/>
                        <a:t>kt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9243" name="Picture 7" descr="SC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6" b="32883"/>
          <a:stretch>
            <a:fillRect/>
          </a:stretch>
        </p:blipFill>
        <p:spPr bwMode="auto">
          <a:xfrm>
            <a:off x="301623" y="1303204"/>
            <a:ext cx="49149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7" descr="GL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73750" b="37500"/>
          <a:stretch>
            <a:fillRect/>
          </a:stretch>
        </p:blipFill>
        <p:spPr bwMode="auto">
          <a:xfrm>
            <a:off x="283415" y="2462827"/>
            <a:ext cx="54863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3" y="3660482"/>
            <a:ext cx="707754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88" y="1321676"/>
            <a:ext cx="575188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8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r="11281"/>
          <a:stretch/>
        </p:blipFill>
        <p:spPr bwMode="auto">
          <a:xfrm>
            <a:off x="7645988" y="2460572"/>
            <a:ext cx="516593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88" y="3649840"/>
            <a:ext cx="597705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0" y="6172200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2800" b="1" i="1" dirty="0" smtClean="0"/>
              <a:t>Issued when expected within 36 hours</a:t>
            </a:r>
            <a:endParaRPr lang="en-US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7" y="4825627"/>
            <a:ext cx="695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6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448"/>
          <a:stretch/>
        </p:blipFill>
        <p:spPr bwMode="auto">
          <a:xfrm>
            <a:off x="6415520" y="3811726"/>
            <a:ext cx="2728479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Short-Fused Marine Headlines</a:t>
            </a:r>
          </a:p>
        </p:txBody>
      </p:sp>
      <p:pic>
        <p:nvPicPr>
          <p:cNvPr id="9219" name="Picture 4" descr="nws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0"/>
            <a:ext cx="838200" cy="84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5" descr="noaa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8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051" y="1295400"/>
            <a:ext cx="8545949" cy="2215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Marine Warning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(&lt; 2 hours)</a:t>
            </a:r>
          </a:p>
          <a:p>
            <a:r>
              <a:rPr lang="en-US" sz="2400" dirty="0" smtClean="0"/>
              <a:t>-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Showers/Thunderstorms with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gusts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Waterspouts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Penny Hail (or larger)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en-US" b="1" i="1" dirty="0"/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storms with </a:t>
            </a:r>
            <a:r>
              <a:rPr lang="en-U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winds will repeatedly affect waters, Gale Warning issued.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051" y="4414982"/>
            <a:ext cx="6052457" cy="1754326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Weather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a Special Marine Warning</a:t>
            </a:r>
          </a:p>
          <a:p>
            <a:pPr marL="285750" indent="-285750">
              <a:buFontTx/>
              <a:buChar char="-"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 or gusts of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18-33 </a:t>
            </a:r>
            <a:r>
              <a:rPr lang="en-US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2 hours.</a:t>
            </a:r>
          </a:p>
          <a:p>
            <a:pPr marL="285750" indent="-285750">
              <a:buFontTx/>
              <a:buChar char="-"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alert to warning conditions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i.e. Derecho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Hazards: dense fog, low water levels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186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onumentstruck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743200"/>
            <a:ext cx="1771650" cy="16104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-9525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and Convective Storms</a:t>
            </a:r>
          </a:p>
        </p:txBody>
      </p:sp>
      <p:pic>
        <p:nvPicPr>
          <p:cNvPr id="10261" name="Picture 8" descr="light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066800"/>
            <a:ext cx="1781175" cy="116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7" descr="isabel091803-2115z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50" y="1632533"/>
            <a:ext cx="1549350" cy="153724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6" descr="baysp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58" y="5148262"/>
            <a:ext cx="1745742" cy="136386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4" descr="hurpic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0398" y="3962400"/>
            <a:ext cx="1593908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097956"/>
            <a:ext cx="571500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Tropical Watches/Warnings (NHC)</a:t>
            </a:r>
            <a:endParaRPr lang="en-US" sz="2800" dirty="0"/>
          </a:p>
          <a:p>
            <a:endParaRPr lang="en-US" b="1" dirty="0" smtClean="0"/>
          </a:p>
          <a:p>
            <a:r>
              <a:rPr lang="en-US" b="1" dirty="0" smtClean="0"/>
              <a:t>Tropical </a:t>
            </a:r>
            <a:r>
              <a:rPr lang="en-US" b="1" dirty="0"/>
              <a:t>Storm </a:t>
            </a:r>
            <a:r>
              <a:rPr lang="en-US" dirty="0"/>
              <a:t>(sustained winds 34 to 63 </a:t>
            </a:r>
            <a:r>
              <a:rPr lang="en-US" dirty="0" err="1"/>
              <a:t>kt</a:t>
            </a:r>
            <a:r>
              <a:rPr lang="en-US" dirty="0"/>
              <a:t> / 39 to 73 mph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/>
              <a:t>Hurricane</a:t>
            </a:r>
            <a:r>
              <a:rPr lang="en-US" dirty="0"/>
              <a:t> (sustained winds </a:t>
            </a:r>
            <a:r>
              <a:rPr lang="en-US" u="sng" dirty="0"/>
              <a:t>&gt;</a:t>
            </a:r>
            <a:r>
              <a:rPr lang="en-US" dirty="0"/>
              <a:t> 64 </a:t>
            </a:r>
            <a:r>
              <a:rPr lang="en-US" dirty="0" err="1"/>
              <a:t>kt</a:t>
            </a:r>
            <a:r>
              <a:rPr lang="en-US" dirty="0"/>
              <a:t> / </a:t>
            </a:r>
            <a:r>
              <a:rPr lang="en-US" u="sng" dirty="0"/>
              <a:t>&gt;</a:t>
            </a:r>
            <a:r>
              <a:rPr lang="en-US" dirty="0"/>
              <a:t> 74 mph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06768"/>
            <a:ext cx="5715000" cy="2185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t"/>
            <a:r>
              <a:rPr lang="en-US" sz="2800" b="1" dirty="0"/>
              <a:t>Convective </a:t>
            </a:r>
            <a:r>
              <a:rPr lang="en-US" sz="2800" b="1" dirty="0" smtClean="0"/>
              <a:t>Watches (SPC</a:t>
            </a:r>
            <a:r>
              <a:rPr lang="en-US" sz="2800" b="1" dirty="0"/>
              <a:t>)</a:t>
            </a:r>
            <a:endParaRPr lang="en-US" sz="2800" dirty="0"/>
          </a:p>
          <a:p>
            <a:pPr fontAlgn="t"/>
            <a:endParaRPr lang="en-US" b="1" dirty="0" smtClean="0"/>
          </a:p>
          <a:p>
            <a:pPr fontAlgn="t"/>
            <a:r>
              <a:rPr lang="en-US" b="1" dirty="0" smtClean="0"/>
              <a:t>Tornado </a:t>
            </a:r>
            <a:r>
              <a:rPr lang="en-US" b="1" dirty="0"/>
              <a:t>Watch </a:t>
            </a:r>
            <a:endParaRPr lang="en-US" dirty="0"/>
          </a:p>
          <a:p>
            <a:pPr fontAlgn="t"/>
            <a:r>
              <a:rPr lang="en-US" dirty="0" smtClean="0"/>
              <a:t>(tornadoes </a:t>
            </a:r>
            <a:r>
              <a:rPr lang="en-US" dirty="0"/>
              <a:t>are considered water spouts </a:t>
            </a:r>
            <a:r>
              <a:rPr lang="en-US" dirty="0" smtClean="0"/>
              <a:t>for marine areas)</a:t>
            </a:r>
          </a:p>
          <a:p>
            <a:pPr fontAlgn="t"/>
            <a:endParaRPr lang="en-US" dirty="0"/>
          </a:p>
          <a:p>
            <a:pPr fontAlgn="t"/>
            <a:r>
              <a:rPr lang="en-US" b="1" dirty="0"/>
              <a:t>Severe Thunderstorm Watch</a:t>
            </a:r>
            <a:endParaRPr lang="en-US" dirty="0"/>
          </a:p>
          <a:p>
            <a:pPr fontAlgn="t"/>
            <a:r>
              <a:rPr lang="en-US" dirty="0"/>
              <a:t>(note the expected wind speed in SMW; it could be </a:t>
            </a:r>
            <a:r>
              <a:rPr lang="en-US" u="sng" dirty="0"/>
              <a:t>&gt;</a:t>
            </a:r>
            <a:r>
              <a:rPr lang="en-US" dirty="0"/>
              <a:t> 50 </a:t>
            </a:r>
            <a:r>
              <a:rPr lang="en-US" dirty="0" err="1"/>
              <a:t>kt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4" descr="nws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0"/>
            <a:ext cx="838200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 descr="noaa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 Forecast Grids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We forecast for 10-meter </a:t>
            </a:r>
            <a:r>
              <a:rPr lang="en-US" dirty="0" smtClean="0"/>
              <a:t>(33’) wind &amp; </a:t>
            </a:r>
            <a:r>
              <a:rPr lang="en-US" dirty="0" smtClean="0"/>
              <a:t>wind </a:t>
            </a:r>
            <a:r>
              <a:rPr lang="en-US" dirty="0" smtClean="0"/>
              <a:t>gust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Nearshore Wave Prediction System (NWPS)</a:t>
            </a:r>
          </a:p>
          <a:p>
            <a:pPr lvl="1"/>
            <a:r>
              <a:rPr lang="en-US" dirty="0" smtClean="0"/>
              <a:t>State of the art wave forecast model</a:t>
            </a:r>
          </a:p>
          <a:p>
            <a:pPr lvl="2"/>
            <a:r>
              <a:rPr lang="en-US" dirty="0" smtClean="0"/>
              <a:t>High resolution shoreline, bathymetry</a:t>
            </a:r>
          </a:p>
          <a:p>
            <a:pPr lvl="1"/>
            <a:r>
              <a:rPr lang="en-US" dirty="0" smtClean="0"/>
              <a:t>Implemented in March </a:t>
            </a:r>
            <a:r>
              <a:rPr lang="en-US" dirty="0" smtClean="0"/>
              <a:t>2015</a:t>
            </a:r>
          </a:p>
          <a:p>
            <a:pPr lvl="1"/>
            <a:r>
              <a:rPr lang="en-US" u="sng" dirty="0" smtClean="0"/>
              <a:t>Graphically</a:t>
            </a:r>
            <a:r>
              <a:rPr lang="en-US" dirty="0" smtClean="0"/>
              <a:t> shows wave heights</a:t>
            </a:r>
          </a:p>
          <a:p>
            <a:pPr lvl="2"/>
            <a:r>
              <a:rPr lang="en-US" dirty="0" smtClean="0"/>
              <a:t>Our marine webpage: </a:t>
            </a:r>
            <a:br>
              <a:rPr lang="en-US" dirty="0" smtClean="0"/>
            </a:br>
            <a:r>
              <a:rPr lang="en-US" b="1" dirty="0" smtClean="0"/>
              <a:t>www.weather.gov /</a:t>
            </a:r>
            <a:r>
              <a:rPr lang="en-US" b="1" dirty="0" err="1" smtClean="0"/>
              <a:t>washington</a:t>
            </a:r>
            <a:r>
              <a:rPr lang="en-US" b="1" dirty="0" smtClean="0"/>
              <a:t> /marine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300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9268</TotalTime>
  <Words>480</Words>
  <Application>Microsoft Office PowerPoint</Application>
  <PresentationFormat>On-screen Show (4:3)</PresentationFormat>
  <Paragraphs>139</Paragraphs>
  <Slides>19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Oh Buoy!</vt:lpstr>
      <vt:lpstr>Baltimore/Washington Office Marine Operations</vt:lpstr>
      <vt:lpstr>Our Goal</vt:lpstr>
      <vt:lpstr>  Marine Zones</vt:lpstr>
      <vt:lpstr>Coastal Waters Forecast</vt:lpstr>
      <vt:lpstr>Long-Fused Marine Wind Headlines</vt:lpstr>
      <vt:lpstr>Short-Fused Marine Headlines</vt:lpstr>
      <vt:lpstr>Tropical and Convective Storms</vt:lpstr>
      <vt:lpstr>Marine Forecast Grids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NOAA Weather Radio</vt:lpstr>
      <vt:lpstr>NOAA Weather Radio</vt:lpstr>
      <vt:lpstr>Buoys</vt:lpstr>
      <vt:lpstr>Questions? / Remember This…</vt:lpstr>
      <vt:lpstr>Thank You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NWS Baltimore/Washington Marine Users Committee Meeting</dc:title>
  <dc:creator>brandon.peloquin</dc:creator>
  <cp:lastModifiedBy>Christopher Strong</cp:lastModifiedBy>
  <cp:revision>562</cp:revision>
  <cp:lastPrinted>2012-01-20T19:55:43Z</cp:lastPrinted>
  <dcterms:created xsi:type="dcterms:W3CDTF">2012-01-16T04:10:35Z</dcterms:created>
  <dcterms:modified xsi:type="dcterms:W3CDTF">2016-04-29T18:42:24Z</dcterms:modified>
</cp:coreProperties>
</file>