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90" r:id="rId2"/>
    <p:sldMasterId id="2147483702" r:id="rId3"/>
    <p:sldMasterId id="2147483714" r:id="rId4"/>
    <p:sldMasterId id="2147483726" r:id="rId5"/>
  </p:sldMasterIdLst>
  <p:notesMasterIdLst>
    <p:notesMasterId r:id="rId30"/>
  </p:notesMasterIdLst>
  <p:handoutMasterIdLst>
    <p:handoutMasterId r:id="rId31"/>
  </p:handoutMasterIdLst>
  <p:sldIdLst>
    <p:sldId id="256" r:id="rId6"/>
    <p:sldId id="456" r:id="rId7"/>
    <p:sldId id="479" r:id="rId8"/>
    <p:sldId id="463" r:id="rId9"/>
    <p:sldId id="457" r:id="rId10"/>
    <p:sldId id="458" r:id="rId11"/>
    <p:sldId id="459" r:id="rId12"/>
    <p:sldId id="464" r:id="rId13"/>
    <p:sldId id="460" r:id="rId14"/>
    <p:sldId id="461" r:id="rId15"/>
    <p:sldId id="462" r:id="rId16"/>
    <p:sldId id="465" r:id="rId17"/>
    <p:sldId id="466" r:id="rId18"/>
    <p:sldId id="475" r:id="rId19"/>
    <p:sldId id="468" r:id="rId20"/>
    <p:sldId id="469" r:id="rId21"/>
    <p:sldId id="470" r:id="rId22"/>
    <p:sldId id="473" r:id="rId23"/>
    <p:sldId id="471" r:id="rId24"/>
    <p:sldId id="472" r:id="rId25"/>
    <p:sldId id="476" r:id="rId26"/>
    <p:sldId id="477" r:id="rId27"/>
    <p:sldId id="467" r:id="rId28"/>
    <p:sldId id="478" r:id="rId29"/>
  </p:sldIdLst>
  <p:sldSz cx="9144000" cy="6858000" type="screen4x3"/>
  <p:notesSz cx="6858000" cy="9144000"/>
  <p:custShowLst>
    <p:custShow name="Custom Show 1" id="0">
      <p:sldLst/>
    </p:custShow>
    <p:custShow name="Main Show" id="1">
      <p:sldLst>
        <p:sld r:id="rId6"/>
      </p:sldLst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  <a:srgbClr val="CCECFF"/>
    <a:srgbClr val="003399"/>
    <a:srgbClr val="FFCC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95952" autoAdjust="0"/>
  </p:normalViewPr>
  <p:slideViewPr>
    <p:cSldViewPr>
      <p:cViewPr>
        <p:scale>
          <a:sx n="100" d="100"/>
          <a:sy n="100" d="100"/>
        </p:scale>
        <p:origin x="-186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837FE-F03B-41DB-8EDA-3E1638C2FF68}" type="doc">
      <dgm:prSet loTypeId="urn:microsoft.com/office/officeart/2005/8/layout/chevron2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9E7977-A191-410C-B274-0EECD6974146}">
      <dgm:prSet phldrT="[Text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Outlook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5B6EAF7C-CA03-421B-B51B-533533CA2F7E}" type="parTrans" cxnId="{50793EB2-143D-4C63-A949-AC6C93154E4D}">
      <dgm:prSet/>
      <dgm:spPr/>
      <dgm:t>
        <a:bodyPr/>
        <a:lstStyle/>
        <a:p>
          <a:endParaRPr lang="en-US"/>
        </a:p>
      </dgm:t>
    </dgm:pt>
    <dgm:pt modelId="{A3733AD8-82DC-4FFB-9110-6E9906B51422}" type="sibTrans" cxnId="{50793EB2-143D-4C63-A949-AC6C93154E4D}">
      <dgm:prSet/>
      <dgm:spPr/>
      <dgm:t>
        <a:bodyPr/>
        <a:lstStyle/>
        <a:p>
          <a:endParaRPr lang="en-US"/>
        </a:p>
      </dgm:t>
    </dgm:pt>
    <dgm:pt modelId="{6C3FB535-5C21-4FC0-A99E-DE1E1CD2B260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Hazardous Weather Outlook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1B3AABE4-00D0-4511-85E5-EA0447A8D533}" type="parTrans" cxnId="{EFC2170C-E3D7-4CF8-B978-16306040D7D9}">
      <dgm:prSet/>
      <dgm:spPr/>
      <dgm:t>
        <a:bodyPr/>
        <a:lstStyle/>
        <a:p>
          <a:endParaRPr lang="en-US"/>
        </a:p>
      </dgm:t>
    </dgm:pt>
    <dgm:pt modelId="{4958E72B-1518-4612-932C-506AB0479162}" type="sibTrans" cxnId="{EFC2170C-E3D7-4CF8-B978-16306040D7D9}">
      <dgm:prSet/>
      <dgm:spPr/>
      <dgm:t>
        <a:bodyPr/>
        <a:lstStyle/>
        <a:p>
          <a:endParaRPr lang="en-US"/>
        </a:p>
      </dgm:t>
    </dgm:pt>
    <dgm:pt modelId="{D5104ECA-D68B-4D00-8983-692E98199679}">
      <dgm:prSet phldrT="[Text]"/>
      <dgm:spPr/>
      <dgm:t>
        <a:bodyPr/>
        <a:lstStyle/>
        <a:p>
          <a:r>
            <a:rPr lang="en-US" i="1" dirty="0" smtClean="0">
              <a:latin typeface="Calibri" pitchFamily="34" charset="0"/>
              <a:cs typeface="Calibri" pitchFamily="34" charset="0"/>
            </a:rPr>
            <a:t>Days 3 – 7</a:t>
          </a:r>
          <a:endParaRPr lang="en-US" i="1" dirty="0">
            <a:latin typeface="Calibri" pitchFamily="34" charset="0"/>
            <a:cs typeface="Calibri" pitchFamily="34" charset="0"/>
          </a:endParaRPr>
        </a:p>
      </dgm:t>
    </dgm:pt>
    <dgm:pt modelId="{69B65F01-DF8F-4FF0-8E31-86AAAA8D95B0}" type="parTrans" cxnId="{E90A6925-FD9C-4A2E-8FF8-E43B040E12EE}">
      <dgm:prSet/>
      <dgm:spPr/>
      <dgm:t>
        <a:bodyPr/>
        <a:lstStyle/>
        <a:p>
          <a:endParaRPr lang="en-US"/>
        </a:p>
      </dgm:t>
    </dgm:pt>
    <dgm:pt modelId="{A0E1568B-47A5-42F8-8DAF-1714ECA871CA}" type="sibTrans" cxnId="{E90A6925-FD9C-4A2E-8FF8-E43B040E12EE}">
      <dgm:prSet/>
      <dgm:spPr/>
      <dgm:t>
        <a:bodyPr/>
        <a:lstStyle/>
        <a:p>
          <a:endParaRPr lang="en-US"/>
        </a:p>
      </dgm:t>
    </dgm:pt>
    <dgm:pt modelId="{5A440528-7281-42A3-8BD3-1C782920F027}">
      <dgm:prSet phldrT="[Text]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smtClean="0"/>
            <a:t>Watch</a:t>
          </a:r>
          <a:endParaRPr lang="en-US" dirty="0"/>
        </a:p>
      </dgm:t>
    </dgm:pt>
    <dgm:pt modelId="{22F9C044-BDFB-4C4A-A75A-402BC6C8E416}" type="parTrans" cxnId="{50FE79A6-A79A-4425-BE4D-1DD558EE6CEE}">
      <dgm:prSet/>
      <dgm:spPr/>
      <dgm:t>
        <a:bodyPr/>
        <a:lstStyle/>
        <a:p>
          <a:endParaRPr lang="en-US"/>
        </a:p>
      </dgm:t>
    </dgm:pt>
    <dgm:pt modelId="{59FA9FF0-208C-4285-8E20-5799167749BB}" type="sibTrans" cxnId="{50FE79A6-A79A-4425-BE4D-1DD558EE6CEE}">
      <dgm:prSet/>
      <dgm:spPr/>
      <dgm:t>
        <a:bodyPr/>
        <a:lstStyle/>
        <a:p>
          <a:endParaRPr lang="en-US"/>
        </a:p>
      </dgm:t>
    </dgm:pt>
    <dgm:pt modelId="{41D553D6-288F-49E0-922B-071E4141D28C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Flood/Flash Flood/River Flood Watch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408406E7-5CB9-4A3D-947C-D0539E34BE6E}" type="parTrans" cxnId="{CBB42341-A706-42E5-99E0-1B27B65CCDD2}">
      <dgm:prSet/>
      <dgm:spPr/>
      <dgm:t>
        <a:bodyPr/>
        <a:lstStyle/>
        <a:p>
          <a:endParaRPr lang="en-US"/>
        </a:p>
      </dgm:t>
    </dgm:pt>
    <dgm:pt modelId="{576EBC5C-69B3-4ACD-881B-08B16110867C}" type="sibTrans" cxnId="{CBB42341-A706-42E5-99E0-1B27B65CCDD2}">
      <dgm:prSet/>
      <dgm:spPr/>
      <dgm:t>
        <a:bodyPr/>
        <a:lstStyle/>
        <a:p>
          <a:endParaRPr lang="en-US"/>
        </a:p>
      </dgm:t>
    </dgm:pt>
    <dgm:pt modelId="{C0F03629-A33F-4F38-A66A-AEF7D98A3249}">
      <dgm:prSet phldrT="[Text]"/>
      <dgm:spPr/>
      <dgm:t>
        <a:bodyPr/>
        <a:lstStyle/>
        <a:p>
          <a:r>
            <a:rPr lang="en-US" i="1" dirty="0" smtClean="0">
              <a:latin typeface="Calibri" pitchFamily="34" charset="0"/>
              <a:cs typeface="Calibri" pitchFamily="34" charset="0"/>
            </a:rPr>
            <a:t>Up to 48 hours (up to 72 for rivers)</a:t>
          </a:r>
          <a:endParaRPr lang="en-US" i="1" dirty="0">
            <a:latin typeface="Calibri" pitchFamily="34" charset="0"/>
            <a:cs typeface="Calibri" pitchFamily="34" charset="0"/>
          </a:endParaRPr>
        </a:p>
      </dgm:t>
    </dgm:pt>
    <dgm:pt modelId="{A580A8C2-1721-4DE8-82D3-2ABE3F26D355}" type="parTrans" cxnId="{AA3E533F-D35C-48AF-A102-C01FF2B54949}">
      <dgm:prSet/>
      <dgm:spPr/>
      <dgm:t>
        <a:bodyPr/>
        <a:lstStyle/>
        <a:p>
          <a:endParaRPr lang="en-US"/>
        </a:p>
      </dgm:t>
    </dgm:pt>
    <dgm:pt modelId="{F90F5C3A-024E-46BB-81B3-F007725DA2F3}" type="sibTrans" cxnId="{AA3E533F-D35C-48AF-A102-C01FF2B54949}">
      <dgm:prSet/>
      <dgm:spPr/>
      <dgm:t>
        <a:bodyPr/>
        <a:lstStyle/>
        <a:p>
          <a:endParaRPr lang="en-US"/>
        </a:p>
      </dgm:t>
    </dgm:pt>
    <dgm:pt modelId="{41FB7B6E-A5BF-4DAC-9DCD-82A656D9661E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Warning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BADEE83E-DFCB-4521-9C01-B4D4D9D279D9}" type="parTrans" cxnId="{E42CAFCB-8175-4B73-956B-F61381B8AF29}">
      <dgm:prSet/>
      <dgm:spPr/>
      <dgm:t>
        <a:bodyPr/>
        <a:lstStyle/>
        <a:p>
          <a:endParaRPr lang="en-US"/>
        </a:p>
      </dgm:t>
    </dgm:pt>
    <dgm:pt modelId="{1199F0FF-65A0-47F2-BCFE-099603B9B5EF}" type="sibTrans" cxnId="{E42CAFCB-8175-4B73-956B-F61381B8AF29}">
      <dgm:prSet/>
      <dgm:spPr/>
      <dgm:t>
        <a:bodyPr/>
        <a:lstStyle/>
        <a:p>
          <a:endParaRPr lang="en-US"/>
        </a:p>
      </dgm:t>
    </dgm:pt>
    <dgm:pt modelId="{C707CF26-215A-4E05-B9E5-A508BF1BA9EE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Flood/Flash Flood/River Flood Warning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FA3CBB66-7BC2-4089-82EB-10A976A74D92}" type="parTrans" cxnId="{D7645854-B585-4033-8A6D-45DF3900F159}">
      <dgm:prSet/>
      <dgm:spPr/>
      <dgm:t>
        <a:bodyPr/>
        <a:lstStyle/>
        <a:p>
          <a:endParaRPr lang="en-US"/>
        </a:p>
      </dgm:t>
    </dgm:pt>
    <dgm:pt modelId="{51A2262B-0167-4954-B73C-B001B8F576E8}" type="sibTrans" cxnId="{D7645854-B585-4033-8A6D-45DF3900F159}">
      <dgm:prSet/>
      <dgm:spPr/>
      <dgm:t>
        <a:bodyPr/>
        <a:lstStyle/>
        <a:p>
          <a:endParaRPr lang="en-US"/>
        </a:p>
      </dgm:t>
    </dgm:pt>
    <dgm:pt modelId="{F686C65B-4CAC-4FBF-B341-73AC072DD479}">
      <dgm:prSet phldrT="[Text]"/>
      <dgm:spPr/>
      <dgm:t>
        <a:bodyPr/>
        <a:lstStyle/>
        <a:p>
          <a:r>
            <a:rPr lang="en-US" i="1" dirty="0" smtClean="0">
              <a:latin typeface="Calibri" pitchFamily="34" charset="0"/>
              <a:cs typeface="Calibri" pitchFamily="34" charset="0"/>
            </a:rPr>
            <a:t>Occurring or imminent</a:t>
          </a:r>
          <a:endParaRPr lang="en-US" i="1" dirty="0">
            <a:latin typeface="Calibri" pitchFamily="34" charset="0"/>
            <a:cs typeface="Calibri" pitchFamily="34" charset="0"/>
          </a:endParaRPr>
        </a:p>
      </dgm:t>
    </dgm:pt>
    <dgm:pt modelId="{CBF7A680-C53A-4AFC-80BE-BF21E4D79915}" type="parTrans" cxnId="{1FB9474F-0BA7-45F1-9E10-905D9B35D164}">
      <dgm:prSet/>
      <dgm:spPr/>
      <dgm:t>
        <a:bodyPr/>
        <a:lstStyle/>
        <a:p>
          <a:endParaRPr lang="en-US"/>
        </a:p>
      </dgm:t>
    </dgm:pt>
    <dgm:pt modelId="{8DF50DEE-DA2C-4EBE-A09C-8951326A652F}" type="sibTrans" cxnId="{1FB9474F-0BA7-45F1-9E10-905D9B35D164}">
      <dgm:prSet/>
      <dgm:spPr/>
      <dgm:t>
        <a:bodyPr/>
        <a:lstStyle/>
        <a:p>
          <a:endParaRPr lang="en-US"/>
        </a:p>
      </dgm:t>
    </dgm:pt>
    <dgm:pt modelId="{EB6C7B49-4874-40B8-93EF-6A85FD20F4E4}">
      <dgm:prSet phldrT="[Text]"/>
      <dgm:spPr/>
      <dgm:t>
        <a:bodyPr/>
        <a:lstStyle/>
        <a:p>
          <a:endParaRPr lang="en-US" i="1" dirty="0">
            <a:latin typeface="Calibri" pitchFamily="34" charset="0"/>
            <a:cs typeface="Calibri" pitchFamily="34" charset="0"/>
          </a:endParaRPr>
        </a:p>
      </dgm:t>
    </dgm:pt>
    <dgm:pt modelId="{D423DC21-EDB8-4C13-ACE7-8DB3A33DA236}" type="parTrans" cxnId="{DC746F27-98DB-4EF6-B416-5C15642E6691}">
      <dgm:prSet/>
      <dgm:spPr/>
      <dgm:t>
        <a:bodyPr/>
        <a:lstStyle/>
        <a:p>
          <a:endParaRPr lang="en-US"/>
        </a:p>
      </dgm:t>
    </dgm:pt>
    <dgm:pt modelId="{9E171C5E-FF40-4FB0-8D25-AFA60AFD7CB5}" type="sibTrans" cxnId="{DC746F27-98DB-4EF6-B416-5C15642E6691}">
      <dgm:prSet/>
      <dgm:spPr/>
      <dgm:t>
        <a:bodyPr/>
        <a:lstStyle/>
        <a:p>
          <a:endParaRPr lang="en-US"/>
        </a:p>
      </dgm:t>
    </dgm:pt>
    <dgm:pt modelId="{985D8FBA-7294-4381-B22A-E033DD2E8E77}">
      <dgm:prSet phldrT="[Text]"/>
      <dgm:spPr/>
      <dgm:t>
        <a:bodyPr/>
        <a:lstStyle/>
        <a:p>
          <a:r>
            <a:rPr lang="en-US" i="1" dirty="0" smtClean="0">
              <a:latin typeface="Calibri" pitchFamily="34" charset="0"/>
              <a:cs typeface="Calibri" pitchFamily="34" charset="0"/>
            </a:rPr>
            <a:t>50% or greater likelihood of flooding</a:t>
          </a:r>
          <a:endParaRPr lang="en-US" i="1" dirty="0">
            <a:latin typeface="Calibri" pitchFamily="34" charset="0"/>
            <a:cs typeface="Calibri" pitchFamily="34" charset="0"/>
          </a:endParaRPr>
        </a:p>
      </dgm:t>
    </dgm:pt>
    <dgm:pt modelId="{4401DEE4-D11D-42CC-AEAE-13297FBABC6B}" type="parTrans" cxnId="{F23F7EF3-5AF9-472F-B6F6-4DDD4A38F866}">
      <dgm:prSet/>
      <dgm:spPr/>
      <dgm:t>
        <a:bodyPr/>
        <a:lstStyle/>
        <a:p>
          <a:endParaRPr lang="en-US"/>
        </a:p>
      </dgm:t>
    </dgm:pt>
    <dgm:pt modelId="{16FEBC39-28DF-4313-B914-FE5C359FDF1D}" type="sibTrans" cxnId="{F23F7EF3-5AF9-472F-B6F6-4DDD4A38F866}">
      <dgm:prSet/>
      <dgm:spPr/>
      <dgm:t>
        <a:bodyPr/>
        <a:lstStyle/>
        <a:p>
          <a:endParaRPr lang="en-US"/>
        </a:p>
      </dgm:t>
    </dgm:pt>
    <dgm:pt modelId="{BBC2A94B-2132-4684-BB45-C909FA0E0286}">
      <dgm:prSet phldrT="[Text]"/>
      <dgm:spPr/>
      <dgm:t>
        <a:bodyPr/>
        <a:lstStyle/>
        <a:p>
          <a:r>
            <a:rPr lang="en-US" i="1" dirty="0" smtClean="0">
              <a:latin typeface="Calibri" pitchFamily="34" charset="0"/>
              <a:cs typeface="Calibri" pitchFamily="34" charset="0"/>
            </a:rPr>
            <a:t>75% or greater likelihood of flooding</a:t>
          </a:r>
          <a:endParaRPr lang="en-US" i="1" dirty="0">
            <a:latin typeface="Calibri" pitchFamily="34" charset="0"/>
            <a:cs typeface="Calibri" pitchFamily="34" charset="0"/>
          </a:endParaRPr>
        </a:p>
      </dgm:t>
    </dgm:pt>
    <dgm:pt modelId="{1DF584EA-6E21-4DE0-AF26-E87E8014C790}" type="parTrans" cxnId="{85AF2F91-5863-4EB9-8B56-9A100588DB91}">
      <dgm:prSet/>
      <dgm:spPr/>
      <dgm:t>
        <a:bodyPr/>
        <a:lstStyle/>
        <a:p>
          <a:endParaRPr lang="en-US"/>
        </a:p>
      </dgm:t>
    </dgm:pt>
    <dgm:pt modelId="{0559176D-8D40-4D1B-8A58-C5351A79F8B4}" type="sibTrans" cxnId="{85AF2F91-5863-4EB9-8B56-9A100588DB91}">
      <dgm:prSet/>
      <dgm:spPr/>
      <dgm:t>
        <a:bodyPr/>
        <a:lstStyle/>
        <a:p>
          <a:endParaRPr lang="en-US"/>
        </a:p>
      </dgm:t>
    </dgm:pt>
    <dgm:pt modelId="{BB2204F5-CB32-47AB-98D4-FE630C54F542}" type="pres">
      <dgm:prSet presAssocID="{D7A837FE-F03B-41DB-8EDA-3E1638C2FF6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F7A2AE-EE5D-4ADC-BD92-17A25D58232B}" type="pres">
      <dgm:prSet presAssocID="{979E7977-A191-410C-B274-0EECD6974146}" presName="composite" presStyleCnt="0"/>
      <dgm:spPr/>
    </dgm:pt>
    <dgm:pt modelId="{EF807C48-2DBA-4E15-8385-94ADA24B8443}" type="pres">
      <dgm:prSet presAssocID="{979E7977-A191-410C-B274-0EECD697414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8BFB8-6C1E-4E4E-AFEC-E0C44D8013BD}" type="pres">
      <dgm:prSet presAssocID="{979E7977-A191-410C-B274-0EECD697414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780803-EF51-4823-8E4A-472EC6E49612}" type="pres">
      <dgm:prSet presAssocID="{A3733AD8-82DC-4FFB-9110-6E9906B51422}" presName="sp" presStyleCnt="0"/>
      <dgm:spPr/>
    </dgm:pt>
    <dgm:pt modelId="{D29F5A5C-D903-4DBC-950B-48A66519C2DB}" type="pres">
      <dgm:prSet presAssocID="{5A440528-7281-42A3-8BD3-1C782920F027}" presName="composite" presStyleCnt="0"/>
      <dgm:spPr/>
    </dgm:pt>
    <dgm:pt modelId="{E4D26978-DEE0-4232-AB3D-80B0D8BD6879}" type="pres">
      <dgm:prSet presAssocID="{5A440528-7281-42A3-8BD3-1C782920F02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CBCE0-8DFD-4437-A856-EC0CB5223038}" type="pres">
      <dgm:prSet presAssocID="{5A440528-7281-42A3-8BD3-1C782920F02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3C65B-49CE-447E-BCE5-B2D5CD90544A}" type="pres">
      <dgm:prSet presAssocID="{59FA9FF0-208C-4285-8E20-5799167749BB}" presName="sp" presStyleCnt="0"/>
      <dgm:spPr/>
    </dgm:pt>
    <dgm:pt modelId="{C5B9BBF4-49A2-4A71-9C3F-C2ECD58D7E1D}" type="pres">
      <dgm:prSet presAssocID="{41FB7B6E-A5BF-4DAC-9DCD-82A656D9661E}" presName="composite" presStyleCnt="0"/>
      <dgm:spPr/>
    </dgm:pt>
    <dgm:pt modelId="{FB95B3A5-6161-46C3-93D1-072C58DDB0DE}" type="pres">
      <dgm:prSet presAssocID="{41FB7B6E-A5BF-4DAC-9DCD-82A656D9661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15F52-DB1A-4C1F-AF4F-0413E61BD0C0}" type="pres">
      <dgm:prSet presAssocID="{41FB7B6E-A5BF-4DAC-9DCD-82A656D9661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8407BB-ED98-43E4-BA90-84D6DACBE050}" type="presOf" srcId="{D7A837FE-F03B-41DB-8EDA-3E1638C2FF68}" destId="{BB2204F5-CB32-47AB-98D4-FE630C54F542}" srcOrd="0" destOrd="0" presId="urn:microsoft.com/office/officeart/2005/8/layout/chevron2"/>
    <dgm:cxn modelId="{196B549C-7673-43A7-9CB3-D35D2B99C7F9}" type="presOf" srcId="{BBC2A94B-2132-4684-BB45-C909FA0E0286}" destId="{1F015F52-DB1A-4C1F-AF4F-0413E61BD0C0}" srcOrd="0" destOrd="2" presId="urn:microsoft.com/office/officeart/2005/8/layout/chevron2"/>
    <dgm:cxn modelId="{3AFF33C0-9D6A-4A2D-AC31-20807D55E713}" type="presOf" srcId="{41D553D6-288F-49E0-922B-071E4141D28C}" destId="{995CBCE0-8DFD-4437-A856-EC0CB5223038}" srcOrd="0" destOrd="0" presId="urn:microsoft.com/office/officeart/2005/8/layout/chevron2"/>
    <dgm:cxn modelId="{E3ADD8E2-BBB8-482F-BAA4-82D1566D06FC}" type="presOf" srcId="{EB6C7B49-4874-40B8-93EF-6A85FD20F4E4}" destId="{1358BFB8-6C1E-4E4E-AFEC-E0C44D8013BD}" srcOrd="0" destOrd="2" presId="urn:microsoft.com/office/officeart/2005/8/layout/chevron2"/>
    <dgm:cxn modelId="{C2166BDC-65F1-4642-9F09-92AE2936E585}" type="presOf" srcId="{C707CF26-215A-4E05-B9E5-A508BF1BA9EE}" destId="{1F015F52-DB1A-4C1F-AF4F-0413E61BD0C0}" srcOrd="0" destOrd="0" presId="urn:microsoft.com/office/officeart/2005/8/layout/chevron2"/>
    <dgm:cxn modelId="{C6262FC7-F836-4080-9E8D-CBB53AE2C94A}" type="presOf" srcId="{979E7977-A191-410C-B274-0EECD6974146}" destId="{EF807C48-2DBA-4E15-8385-94ADA24B8443}" srcOrd="0" destOrd="0" presId="urn:microsoft.com/office/officeart/2005/8/layout/chevron2"/>
    <dgm:cxn modelId="{D7645854-B585-4033-8A6D-45DF3900F159}" srcId="{41FB7B6E-A5BF-4DAC-9DCD-82A656D9661E}" destId="{C707CF26-215A-4E05-B9E5-A508BF1BA9EE}" srcOrd="0" destOrd="0" parTransId="{FA3CBB66-7BC2-4089-82EB-10A976A74D92}" sibTransId="{51A2262B-0167-4954-B73C-B001B8F576E8}"/>
    <dgm:cxn modelId="{7E0875E7-4446-44C9-B4D2-E937B4418F29}" type="presOf" srcId="{6C3FB535-5C21-4FC0-A99E-DE1E1CD2B260}" destId="{1358BFB8-6C1E-4E4E-AFEC-E0C44D8013BD}" srcOrd="0" destOrd="0" presId="urn:microsoft.com/office/officeart/2005/8/layout/chevron2"/>
    <dgm:cxn modelId="{E42CAFCB-8175-4B73-956B-F61381B8AF29}" srcId="{D7A837FE-F03B-41DB-8EDA-3E1638C2FF68}" destId="{41FB7B6E-A5BF-4DAC-9DCD-82A656D9661E}" srcOrd="2" destOrd="0" parTransId="{BADEE83E-DFCB-4521-9C01-B4D4D9D279D9}" sibTransId="{1199F0FF-65A0-47F2-BCFE-099603B9B5EF}"/>
    <dgm:cxn modelId="{6D00551C-B3BC-44A3-BB0D-D2EB7E705194}" type="presOf" srcId="{D5104ECA-D68B-4D00-8983-692E98199679}" destId="{1358BFB8-6C1E-4E4E-AFEC-E0C44D8013BD}" srcOrd="0" destOrd="1" presId="urn:microsoft.com/office/officeart/2005/8/layout/chevron2"/>
    <dgm:cxn modelId="{DBDA203E-DDBF-48DC-B84D-25325B1398D5}" type="presOf" srcId="{41FB7B6E-A5BF-4DAC-9DCD-82A656D9661E}" destId="{FB95B3A5-6161-46C3-93D1-072C58DDB0DE}" srcOrd="0" destOrd="0" presId="urn:microsoft.com/office/officeart/2005/8/layout/chevron2"/>
    <dgm:cxn modelId="{F20B0F61-5FAE-4479-BD00-74727BDAE0E6}" type="presOf" srcId="{F686C65B-4CAC-4FBF-B341-73AC072DD479}" destId="{1F015F52-DB1A-4C1F-AF4F-0413E61BD0C0}" srcOrd="0" destOrd="1" presId="urn:microsoft.com/office/officeart/2005/8/layout/chevron2"/>
    <dgm:cxn modelId="{E90A6925-FD9C-4A2E-8FF8-E43B040E12EE}" srcId="{979E7977-A191-410C-B274-0EECD6974146}" destId="{D5104ECA-D68B-4D00-8983-692E98199679}" srcOrd="1" destOrd="0" parTransId="{69B65F01-DF8F-4FF0-8E31-86AAAA8D95B0}" sibTransId="{A0E1568B-47A5-42F8-8DAF-1714ECA871CA}"/>
    <dgm:cxn modelId="{A383E944-E17B-42C1-ADA0-AC5181974806}" type="presOf" srcId="{C0F03629-A33F-4F38-A66A-AEF7D98A3249}" destId="{995CBCE0-8DFD-4437-A856-EC0CB5223038}" srcOrd="0" destOrd="1" presId="urn:microsoft.com/office/officeart/2005/8/layout/chevron2"/>
    <dgm:cxn modelId="{DC746F27-98DB-4EF6-B416-5C15642E6691}" srcId="{979E7977-A191-410C-B274-0EECD6974146}" destId="{EB6C7B49-4874-40B8-93EF-6A85FD20F4E4}" srcOrd="2" destOrd="0" parTransId="{D423DC21-EDB8-4C13-ACE7-8DB3A33DA236}" sibTransId="{9E171C5E-FF40-4FB0-8D25-AFA60AFD7CB5}"/>
    <dgm:cxn modelId="{F23F7EF3-5AF9-472F-B6F6-4DDD4A38F866}" srcId="{5A440528-7281-42A3-8BD3-1C782920F027}" destId="{985D8FBA-7294-4381-B22A-E033DD2E8E77}" srcOrd="2" destOrd="0" parTransId="{4401DEE4-D11D-42CC-AEAE-13297FBABC6B}" sibTransId="{16FEBC39-28DF-4313-B914-FE5C359FDF1D}"/>
    <dgm:cxn modelId="{50793EB2-143D-4C63-A949-AC6C93154E4D}" srcId="{D7A837FE-F03B-41DB-8EDA-3E1638C2FF68}" destId="{979E7977-A191-410C-B274-0EECD6974146}" srcOrd="0" destOrd="0" parTransId="{5B6EAF7C-CA03-421B-B51B-533533CA2F7E}" sibTransId="{A3733AD8-82DC-4FFB-9110-6E9906B51422}"/>
    <dgm:cxn modelId="{85AF2F91-5863-4EB9-8B56-9A100588DB91}" srcId="{41FB7B6E-A5BF-4DAC-9DCD-82A656D9661E}" destId="{BBC2A94B-2132-4684-BB45-C909FA0E0286}" srcOrd="2" destOrd="0" parTransId="{1DF584EA-6E21-4DE0-AF26-E87E8014C790}" sibTransId="{0559176D-8D40-4D1B-8A58-C5351A79F8B4}"/>
    <dgm:cxn modelId="{AA3E533F-D35C-48AF-A102-C01FF2B54949}" srcId="{5A440528-7281-42A3-8BD3-1C782920F027}" destId="{C0F03629-A33F-4F38-A66A-AEF7D98A3249}" srcOrd="1" destOrd="0" parTransId="{A580A8C2-1721-4DE8-82D3-2ABE3F26D355}" sibTransId="{F90F5C3A-024E-46BB-81B3-F007725DA2F3}"/>
    <dgm:cxn modelId="{EFC2170C-E3D7-4CF8-B978-16306040D7D9}" srcId="{979E7977-A191-410C-B274-0EECD6974146}" destId="{6C3FB535-5C21-4FC0-A99E-DE1E1CD2B260}" srcOrd="0" destOrd="0" parTransId="{1B3AABE4-00D0-4511-85E5-EA0447A8D533}" sibTransId="{4958E72B-1518-4612-932C-506AB0479162}"/>
    <dgm:cxn modelId="{CBB42341-A706-42E5-99E0-1B27B65CCDD2}" srcId="{5A440528-7281-42A3-8BD3-1C782920F027}" destId="{41D553D6-288F-49E0-922B-071E4141D28C}" srcOrd="0" destOrd="0" parTransId="{408406E7-5CB9-4A3D-947C-D0539E34BE6E}" sibTransId="{576EBC5C-69B3-4ACD-881B-08B16110867C}"/>
    <dgm:cxn modelId="{265B5CFA-6680-4DC1-9079-9C025E7A8D54}" type="presOf" srcId="{985D8FBA-7294-4381-B22A-E033DD2E8E77}" destId="{995CBCE0-8DFD-4437-A856-EC0CB5223038}" srcOrd="0" destOrd="2" presId="urn:microsoft.com/office/officeart/2005/8/layout/chevron2"/>
    <dgm:cxn modelId="{1FE5A381-D24A-4E05-A02C-9B8D4454CE42}" type="presOf" srcId="{5A440528-7281-42A3-8BD3-1C782920F027}" destId="{E4D26978-DEE0-4232-AB3D-80B0D8BD6879}" srcOrd="0" destOrd="0" presId="urn:microsoft.com/office/officeart/2005/8/layout/chevron2"/>
    <dgm:cxn modelId="{50FE79A6-A79A-4425-BE4D-1DD558EE6CEE}" srcId="{D7A837FE-F03B-41DB-8EDA-3E1638C2FF68}" destId="{5A440528-7281-42A3-8BD3-1C782920F027}" srcOrd="1" destOrd="0" parTransId="{22F9C044-BDFB-4C4A-A75A-402BC6C8E416}" sibTransId="{59FA9FF0-208C-4285-8E20-5799167749BB}"/>
    <dgm:cxn modelId="{1FB9474F-0BA7-45F1-9E10-905D9B35D164}" srcId="{41FB7B6E-A5BF-4DAC-9DCD-82A656D9661E}" destId="{F686C65B-4CAC-4FBF-B341-73AC072DD479}" srcOrd="1" destOrd="0" parTransId="{CBF7A680-C53A-4AFC-80BE-BF21E4D79915}" sibTransId="{8DF50DEE-DA2C-4EBE-A09C-8951326A652F}"/>
    <dgm:cxn modelId="{862C9528-8436-4BAB-BA6D-894E8166F9D1}" type="presParOf" srcId="{BB2204F5-CB32-47AB-98D4-FE630C54F542}" destId="{31F7A2AE-EE5D-4ADC-BD92-17A25D58232B}" srcOrd="0" destOrd="0" presId="urn:microsoft.com/office/officeart/2005/8/layout/chevron2"/>
    <dgm:cxn modelId="{906B9146-3F0A-4E0D-A9AE-D9F8FF9B5FF3}" type="presParOf" srcId="{31F7A2AE-EE5D-4ADC-BD92-17A25D58232B}" destId="{EF807C48-2DBA-4E15-8385-94ADA24B8443}" srcOrd="0" destOrd="0" presId="urn:microsoft.com/office/officeart/2005/8/layout/chevron2"/>
    <dgm:cxn modelId="{799B7F94-8DAC-45A1-BDFD-8FFE6B1688FB}" type="presParOf" srcId="{31F7A2AE-EE5D-4ADC-BD92-17A25D58232B}" destId="{1358BFB8-6C1E-4E4E-AFEC-E0C44D8013BD}" srcOrd="1" destOrd="0" presId="urn:microsoft.com/office/officeart/2005/8/layout/chevron2"/>
    <dgm:cxn modelId="{0BC2D7C1-3759-4AE3-B7D5-E28AD4CD0B80}" type="presParOf" srcId="{BB2204F5-CB32-47AB-98D4-FE630C54F542}" destId="{55780803-EF51-4823-8E4A-472EC6E49612}" srcOrd="1" destOrd="0" presId="urn:microsoft.com/office/officeart/2005/8/layout/chevron2"/>
    <dgm:cxn modelId="{479EAE80-9D7F-4233-8B0A-59DD03514EDE}" type="presParOf" srcId="{BB2204F5-CB32-47AB-98D4-FE630C54F542}" destId="{D29F5A5C-D903-4DBC-950B-48A66519C2DB}" srcOrd="2" destOrd="0" presId="urn:microsoft.com/office/officeart/2005/8/layout/chevron2"/>
    <dgm:cxn modelId="{FBDB4301-FC4A-405B-AB6D-1801CDA8F457}" type="presParOf" srcId="{D29F5A5C-D903-4DBC-950B-48A66519C2DB}" destId="{E4D26978-DEE0-4232-AB3D-80B0D8BD6879}" srcOrd="0" destOrd="0" presId="urn:microsoft.com/office/officeart/2005/8/layout/chevron2"/>
    <dgm:cxn modelId="{DCD282FF-FF17-4155-99EB-BEA9FE3C32DA}" type="presParOf" srcId="{D29F5A5C-D903-4DBC-950B-48A66519C2DB}" destId="{995CBCE0-8DFD-4437-A856-EC0CB5223038}" srcOrd="1" destOrd="0" presId="urn:microsoft.com/office/officeart/2005/8/layout/chevron2"/>
    <dgm:cxn modelId="{806DC48E-B250-4C6F-9941-793EC75D05C9}" type="presParOf" srcId="{BB2204F5-CB32-47AB-98D4-FE630C54F542}" destId="{6293C65B-49CE-447E-BCE5-B2D5CD90544A}" srcOrd="3" destOrd="0" presId="urn:microsoft.com/office/officeart/2005/8/layout/chevron2"/>
    <dgm:cxn modelId="{C8CB912F-98CB-4A44-BB37-33DE3DCA078D}" type="presParOf" srcId="{BB2204F5-CB32-47AB-98D4-FE630C54F542}" destId="{C5B9BBF4-49A2-4A71-9C3F-C2ECD58D7E1D}" srcOrd="4" destOrd="0" presId="urn:microsoft.com/office/officeart/2005/8/layout/chevron2"/>
    <dgm:cxn modelId="{072C8A14-2C25-46D2-B9E8-43367FCC9289}" type="presParOf" srcId="{C5B9BBF4-49A2-4A71-9C3F-C2ECD58D7E1D}" destId="{FB95B3A5-6161-46C3-93D1-072C58DDB0DE}" srcOrd="0" destOrd="0" presId="urn:microsoft.com/office/officeart/2005/8/layout/chevron2"/>
    <dgm:cxn modelId="{71A57496-E376-4881-90FC-4032D662C08A}" type="presParOf" srcId="{C5B9BBF4-49A2-4A71-9C3F-C2ECD58D7E1D}" destId="{1F015F52-DB1A-4C1F-AF4F-0413E61BD0C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07C48-2DBA-4E15-8385-94ADA24B8443}">
      <dsp:nvSpPr>
        <dsp:cNvPr id="0" name=""/>
        <dsp:cNvSpPr/>
      </dsp:nvSpPr>
      <dsp:spPr>
        <a:xfrm rot="5400000">
          <a:off x="-275793" y="278138"/>
          <a:ext cx="1838621" cy="1287035"/>
        </a:xfrm>
        <a:prstGeom prst="chevron">
          <a:avLst/>
        </a:prstGeom>
        <a:solidFill>
          <a:srgbClr val="00B050"/>
        </a:solidFill>
        <a:ln w="9525" cap="flat" cmpd="sng" algn="ctr">
          <a:solidFill>
            <a:srgbClr val="00B050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pitchFamily="34" charset="0"/>
              <a:cs typeface="Calibri" pitchFamily="34" charset="0"/>
            </a:rPr>
            <a:t>Outlook</a:t>
          </a:r>
          <a:endParaRPr lang="en-US" sz="2800" kern="1200" dirty="0">
            <a:latin typeface="Calibri" pitchFamily="34" charset="0"/>
            <a:cs typeface="Calibri" pitchFamily="34" charset="0"/>
          </a:endParaRPr>
        </a:p>
      </dsp:txBody>
      <dsp:txXfrm rot="-5400000">
        <a:off x="1" y="645863"/>
        <a:ext cx="1287035" cy="551586"/>
      </dsp:txXfrm>
    </dsp:sp>
    <dsp:sp modelId="{1358BFB8-6C1E-4E4E-AFEC-E0C44D8013BD}">
      <dsp:nvSpPr>
        <dsp:cNvPr id="0" name=""/>
        <dsp:cNvSpPr/>
      </dsp:nvSpPr>
      <dsp:spPr>
        <a:xfrm rot="5400000">
          <a:off x="3665465" y="-2376085"/>
          <a:ext cx="1195104" cy="59519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Calibri" pitchFamily="34" charset="0"/>
              <a:cs typeface="Calibri" pitchFamily="34" charset="0"/>
            </a:rPr>
            <a:t>Hazardous Weather Outlook</a:t>
          </a:r>
          <a:endParaRPr lang="en-US" sz="22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i="1" kern="1200" dirty="0" smtClean="0">
              <a:latin typeface="Calibri" pitchFamily="34" charset="0"/>
              <a:cs typeface="Calibri" pitchFamily="34" charset="0"/>
            </a:rPr>
            <a:t>Days 3 – 7</a:t>
          </a:r>
          <a:endParaRPr lang="en-US" sz="2200" i="1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i="1" kern="1200" dirty="0">
            <a:latin typeface="Calibri" pitchFamily="34" charset="0"/>
            <a:cs typeface="Calibri" pitchFamily="34" charset="0"/>
          </a:endParaRPr>
        </a:p>
      </dsp:txBody>
      <dsp:txXfrm rot="-5400000">
        <a:off x="1287035" y="60685"/>
        <a:ext cx="5893624" cy="1078424"/>
      </dsp:txXfrm>
    </dsp:sp>
    <dsp:sp modelId="{E4D26978-DEE0-4232-AB3D-80B0D8BD6879}">
      <dsp:nvSpPr>
        <dsp:cNvPr id="0" name=""/>
        <dsp:cNvSpPr/>
      </dsp:nvSpPr>
      <dsp:spPr>
        <a:xfrm rot="5400000">
          <a:off x="-275793" y="1925034"/>
          <a:ext cx="1838621" cy="1287035"/>
        </a:xfrm>
        <a:prstGeom prst="chevron">
          <a:avLst/>
        </a:prstGeom>
        <a:solidFill>
          <a:srgbClr val="FFFF00"/>
        </a:solidFill>
        <a:ln w="9525" cap="flat" cmpd="sng" algn="ctr">
          <a:solidFill>
            <a:srgbClr val="FFFF00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Watch</a:t>
          </a:r>
          <a:endParaRPr lang="en-US" sz="2800" kern="1200" dirty="0"/>
        </a:p>
      </dsp:txBody>
      <dsp:txXfrm rot="-5400000">
        <a:off x="1" y="2292759"/>
        <a:ext cx="1287035" cy="551586"/>
      </dsp:txXfrm>
    </dsp:sp>
    <dsp:sp modelId="{995CBCE0-8DFD-4437-A856-EC0CB5223038}">
      <dsp:nvSpPr>
        <dsp:cNvPr id="0" name=""/>
        <dsp:cNvSpPr/>
      </dsp:nvSpPr>
      <dsp:spPr>
        <a:xfrm rot="5400000">
          <a:off x="3665465" y="-729189"/>
          <a:ext cx="1195104" cy="59519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Calibri" pitchFamily="34" charset="0"/>
              <a:cs typeface="Calibri" pitchFamily="34" charset="0"/>
            </a:rPr>
            <a:t>Flood/Flash Flood/River Flood Watch</a:t>
          </a:r>
          <a:endParaRPr lang="en-US" sz="22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i="1" kern="1200" dirty="0" smtClean="0">
              <a:latin typeface="Calibri" pitchFamily="34" charset="0"/>
              <a:cs typeface="Calibri" pitchFamily="34" charset="0"/>
            </a:rPr>
            <a:t>Up to 48 hours (up to 72 for rivers)</a:t>
          </a:r>
          <a:endParaRPr lang="en-US" sz="2200" i="1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i="1" kern="1200" dirty="0" smtClean="0">
              <a:latin typeface="Calibri" pitchFamily="34" charset="0"/>
              <a:cs typeface="Calibri" pitchFamily="34" charset="0"/>
            </a:rPr>
            <a:t>50% or greater likelihood of flooding</a:t>
          </a:r>
          <a:endParaRPr lang="en-US" sz="2200" i="1" kern="1200" dirty="0">
            <a:latin typeface="Calibri" pitchFamily="34" charset="0"/>
            <a:cs typeface="Calibri" pitchFamily="34" charset="0"/>
          </a:endParaRPr>
        </a:p>
      </dsp:txBody>
      <dsp:txXfrm rot="-5400000">
        <a:off x="1287035" y="1707581"/>
        <a:ext cx="5893624" cy="1078424"/>
      </dsp:txXfrm>
    </dsp:sp>
    <dsp:sp modelId="{FB95B3A5-6161-46C3-93D1-072C58DDB0DE}">
      <dsp:nvSpPr>
        <dsp:cNvPr id="0" name=""/>
        <dsp:cNvSpPr/>
      </dsp:nvSpPr>
      <dsp:spPr>
        <a:xfrm rot="5400000">
          <a:off x="-275793" y="3571930"/>
          <a:ext cx="1838621" cy="1287035"/>
        </a:xfrm>
        <a:prstGeom prst="chevron">
          <a:avLst/>
        </a:prstGeom>
        <a:solidFill>
          <a:srgbClr val="FF0000"/>
        </a:solidFill>
        <a:ln w="9525" cap="flat" cmpd="sng" algn="ctr">
          <a:solidFill>
            <a:srgbClr val="FF0000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pitchFamily="34" charset="0"/>
              <a:cs typeface="Calibri" pitchFamily="34" charset="0"/>
            </a:rPr>
            <a:t>Warning</a:t>
          </a:r>
          <a:endParaRPr lang="en-US" sz="2800" kern="1200" dirty="0">
            <a:latin typeface="Calibri" pitchFamily="34" charset="0"/>
            <a:cs typeface="Calibri" pitchFamily="34" charset="0"/>
          </a:endParaRPr>
        </a:p>
      </dsp:txBody>
      <dsp:txXfrm rot="-5400000">
        <a:off x="1" y="3939655"/>
        <a:ext cx="1287035" cy="551586"/>
      </dsp:txXfrm>
    </dsp:sp>
    <dsp:sp modelId="{1F015F52-DB1A-4C1F-AF4F-0413E61BD0C0}">
      <dsp:nvSpPr>
        <dsp:cNvPr id="0" name=""/>
        <dsp:cNvSpPr/>
      </dsp:nvSpPr>
      <dsp:spPr>
        <a:xfrm rot="5400000">
          <a:off x="3665465" y="917707"/>
          <a:ext cx="1195104" cy="59519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Calibri" pitchFamily="34" charset="0"/>
              <a:cs typeface="Calibri" pitchFamily="34" charset="0"/>
            </a:rPr>
            <a:t>Flood/Flash Flood/River Flood Warning</a:t>
          </a:r>
          <a:endParaRPr lang="en-US" sz="22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i="1" kern="1200" dirty="0" smtClean="0">
              <a:latin typeface="Calibri" pitchFamily="34" charset="0"/>
              <a:cs typeface="Calibri" pitchFamily="34" charset="0"/>
            </a:rPr>
            <a:t>Occurring or imminent</a:t>
          </a:r>
          <a:endParaRPr lang="en-US" sz="2200" i="1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i="1" kern="1200" dirty="0" smtClean="0">
              <a:latin typeface="Calibri" pitchFamily="34" charset="0"/>
              <a:cs typeface="Calibri" pitchFamily="34" charset="0"/>
            </a:rPr>
            <a:t>75% or greater likelihood of flooding</a:t>
          </a:r>
          <a:endParaRPr lang="en-US" sz="2200" i="1" kern="1200" dirty="0">
            <a:latin typeface="Calibri" pitchFamily="34" charset="0"/>
            <a:cs typeface="Calibri" pitchFamily="34" charset="0"/>
          </a:endParaRPr>
        </a:p>
      </dsp:txBody>
      <dsp:txXfrm rot="-5400000">
        <a:off x="1287035" y="3354477"/>
        <a:ext cx="5893624" cy="1078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BBAAA687-2D1D-4323-B458-E85F84B3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7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DD7FA5CC-1E39-4E85-892A-526C56C97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78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9A69C-D54A-4F41-A234-F7467B80A4B8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FA5CC-1E39-4E85-892A-526C56C976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6B83CA4-0D5D-4FC2-8E0A-42E5AD3F55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3E601C-4E3E-4DFA-A145-CA94BFD43D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1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FA7029-F597-4025-BA92-B0E7C4B6E7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4/29/2016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7186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5328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00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22415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40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97599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340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49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0EEC80-8EA9-490C-995F-E79590E13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00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716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1350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4/29/2016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1695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9105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3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28567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1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7743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1858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5EE9B40-9221-4C63-8405-E5376FDB77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56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9279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9275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4/29/2016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84562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1289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88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9794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37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98421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039D7E7-6584-4DFE-A3FF-28DBFC23FA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4193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6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4/29/2016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42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1561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4/29/2016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0378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8ECA49-EC82-4FEC-9A6B-18CCA7163C69}" type="datetimeFigureOut">
              <a:rPr lang="en-US"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 dirty="0">
              <a:latin typeface="Lucida Sans Unicode"/>
            </a:endParaRPr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2DA2BF">
                  <a:tint val="20000"/>
                </a:srgbClr>
              </a:solidFill>
              <a:latin typeface="Lucida Sans Unicode"/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9955323-76C0-4959-BACD-8D8914301BD2}" type="slidenum">
              <a:rPr lang="en-US"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652401821"/>
      </p:ext>
    </p:extLst>
  </p:cSld>
  <p:clrMapOvr>
    <a:masterClrMapping/>
  </p:clrMapOvr>
  <p:transition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  <a:defRPr/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BA4A033-9E51-4DD8-A541-9A3C3749D300}" type="datetimeFigureOut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3200" y="6474198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75B6FA5-BAE1-40C6-962D-D2FB07D4EF58}" type="slidenum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521971671"/>
      </p:ext>
    </p:extLst>
  </p:cSld>
  <p:clrMapOvr>
    <a:masterClrMapping/>
  </p:clrMapOvr>
  <p:transition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36D4780-0D60-40A2-8F85-920FD6163202}" type="datetimeFigureOut">
              <a:rPr lang="en-US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8306ABB-2B32-46E8-AF05-B83EF0088017}" type="slidenum">
              <a:rPr lang="en-US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319246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3918D65-BF6B-4197-9AED-7714143BCAA4}" type="datetimeFigureOut">
              <a:rPr lang="en-US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21F972E-0094-4E0D-85BB-4C96090E6EC8}" type="slidenum">
              <a:rPr lang="en-US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4636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FF731AE-725E-4940-A66B-31BD932A0066}" type="datetimeFigureOut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DC0C490-FA7A-4BA2-B1DE-68C176563820}" type="slidenum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723850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E2F2FD-A229-4339-96D5-0BF517DC6B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D8774B9-B6D7-4113-B41E-47386BD5C860}" type="datetimeFigureOut">
              <a:rPr lang="en-US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CFC3549-8955-42C0-9639-D66585DE5D30}" type="slidenum">
              <a:rPr lang="en-US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155309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C25AE4D-9403-492F-A9D7-872FE653D40F}" type="datetimeFigureOut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F38FF6C-DE69-4CBD-84B3-01B6CB239C21}" type="slidenum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781270942"/>
      </p:ext>
    </p:extLst>
  </p:cSld>
  <p:clrMapOvr>
    <a:masterClrMapping/>
  </p:clrMapOvr>
  <p:transition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B2577FC-7E6D-4DD7-B3DC-0A276BF008A4}" type="datetimeFigureOut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762622D-BFD8-4125-81AA-0663B00CA5C9}" type="slidenum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22577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8782624-64E9-4B67-9F57-D4A945A1C360}" type="datetimeFigureOut">
              <a:rPr lang="en-US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5C464A0-42DC-4402-B1FD-97D1991C25D3}" type="slidenum">
              <a:rPr lang="en-US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583983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48EF34D-FC98-4D21-9E20-0D4DBCBD34E4}" type="datetimeFigureOut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441F214-F2BA-4834-9E3E-19766940EF99}" type="slidenum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40757926"/>
      </p:ext>
    </p:extLst>
  </p:cSld>
  <p:clrMapOvr>
    <a:masterClrMapping/>
  </p:clrMapOvr>
  <p:transition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8551227-3535-4D41-9A44-8185919D1FE7}" type="datetimeFigureOut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4/29/2016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1371600" y="6474198"/>
            <a:ext cx="769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6900391-0546-4C00-A128-10C840473FC2}" type="slidenum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726398052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CFF456F-0161-4DBA-B874-1F1D695C8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D95D08B-81CE-43B2-B159-5EBCD1E8D3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7412D90-9C8F-4D94-89A8-BF4EAF01D5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272D949-2A6B-4951-9DE0-AD225CC59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DD845CD-C5D6-4DB2-B4CA-45D4D7004C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4/29/2016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172200"/>
            <a:ext cx="96774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1219200" y="838200"/>
            <a:ext cx="2667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-1143000" y="4648200"/>
            <a:ext cx="2514600" cy="106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3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4/29/2016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172200"/>
            <a:ext cx="96774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1219200" y="838200"/>
            <a:ext cx="2667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-1143000" y="4648200"/>
            <a:ext cx="2514600" cy="106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4/29/2016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6172200"/>
            <a:ext cx="96774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1219200" y="838200"/>
            <a:ext cx="2667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-1143000" y="4648200"/>
            <a:ext cx="2514600" cy="106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</a:pPr>
            <a:endParaRPr lang="en-US" sz="2400" b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38899"/>
            <a:ext cx="9144000" cy="435725"/>
          </a:xfrm>
          <a:prstGeom prst="rect">
            <a:avLst/>
          </a:prstGeom>
          <a:gradFill flip="none" rotWithShape="1">
            <a:gsLst>
              <a:gs pos="70000">
                <a:srgbClr val="002060"/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970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gradFill>
            <a:gsLst>
              <a:gs pos="90000">
                <a:srgbClr val="002060"/>
              </a:gs>
              <a:gs pos="0">
                <a:srgbClr val="002060"/>
              </a:gs>
              <a:gs pos="100000">
                <a:schemeClr val="tx1"/>
              </a:gs>
            </a:gsLst>
            <a:lin ang="5400000" scaled="0"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  <a:defRPr/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1219200" y="838200"/>
            <a:ext cx="2667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  <a:defRPr/>
            </a:pPr>
            <a:endParaRPr lang="en-US" sz="2400" b="1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-1143000" y="4648200"/>
            <a:ext cx="2514600" cy="106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28600" indent="-228600">
              <a:spcBef>
                <a:spcPct val="40000"/>
              </a:spcBef>
              <a:spcAft>
                <a:spcPct val="40000"/>
              </a:spcAft>
              <a:buClr>
                <a:srgbClr val="A50021"/>
              </a:buClr>
              <a:buFont typeface="Wingdings" pitchFamily="2" charset="2"/>
              <a:buChar char="§"/>
              <a:defRPr/>
            </a:pPr>
            <a:endParaRPr lang="en-US" sz="2400" b="1">
              <a:solidFill>
                <a:prstClr val="black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1" y="6206144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nssl.noaa.gov/projects/debrisflow09/NOAA%20Circle.gif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" y="6206144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1371600" y="64389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Vijaya" panose="020B0604020202020204" pitchFamily="34" charset="0"/>
              </a:rPr>
              <a:t>National Weather Service Baltimore/Washington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Vijaya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20032" r="16892" b="15237"/>
          <a:stretch/>
        </p:blipFill>
        <p:spPr bwMode="auto">
          <a:xfrm>
            <a:off x="8326909" y="6438900"/>
            <a:ext cx="847571" cy="4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ason.elliott\Downloads\617002_10151383584119896_1107762269_o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438900"/>
            <a:ext cx="9144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1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198"/>
            <a:ext cx="9144000" cy="68781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0"/>
            <a:ext cx="6858000" cy="16002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14600" y="5257226"/>
            <a:ext cx="4114800" cy="1372174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0" y="-20198"/>
            <a:ext cx="9144000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  <a:t>A Flood of History:</a:t>
            </a:r>
            <a:b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  <a:t>The Past, Present, and Future of Flooding</a:t>
            </a:r>
            <a:b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  <a:t>in the Mid-Atlantic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en-US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b="1" i="1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en-US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b="1" i="1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b="1" i="1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Jason Elliott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Senior Service Hydrologist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NWS Baltimore/Washington Open House</a:t>
            </a:r>
            <a:endParaRPr lang="en-US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April 30 – May 1, 2016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" y="5923402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923402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44089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Last significant (major) Potomac River flood</a:t>
            </a:r>
          </a:p>
          <a:p>
            <a:pPr lvl="1"/>
            <a:r>
              <a:rPr lang="en-US" sz="2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Flood of record on much of the Shenandoah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September 1996 – “Fran”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4098" name="Picture 2" descr="https://upload.wikimedia.org/wikipedia/commons/a/a5/Fran_1996_tr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400800" cy="395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44089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20 – 30 percent of people in this area are under the age of 18, according to census data.  These people have </a:t>
            </a:r>
            <a:r>
              <a:rPr lang="en-US" b="1" u="sng" dirty="0" smtClean="0">
                <a:solidFill>
                  <a:schemeClr val="bg1"/>
                </a:solidFill>
                <a:latin typeface="Corbel" panose="020B0503020204020204" pitchFamily="34" charset="0"/>
              </a:rPr>
              <a:t>never seen</a:t>
            </a: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the Potomac in a major flood.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Additionally, hundreds of thousands of adults have moved into this area during that time.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Generation Lost?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20482" name="Picture 2" descr="M:\censusgf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3275"/>
            <a:ext cx="821250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02919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Flood Frequency Study conducted by NWS Baltimore/ Washington shows </a:t>
            </a:r>
            <a:r>
              <a:rPr lang="en-US" b="1" u="sng" dirty="0" smtClean="0">
                <a:solidFill>
                  <a:schemeClr val="bg1"/>
                </a:solidFill>
                <a:latin typeface="Corbel" panose="020B0503020204020204" pitchFamily="34" charset="0"/>
              </a:rPr>
              <a:t>major</a:t>
            </a: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floods are fairly frequent:</a:t>
            </a:r>
          </a:p>
          <a:p>
            <a:pPr marL="392113" lvl="1" indent="0">
              <a:buNone/>
            </a:pPr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    </a:t>
            </a:r>
            <a:r>
              <a:rPr lang="en-US" b="1" u="sng" dirty="0" smtClean="0">
                <a:solidFill>
                  <a:srgbClr val="CCECFF"/>
                </a:solidFill>
                <a:latin typeface="Corbel" panose="020B0503020204020204" pitchFamily="34" charset="0"/>
              </a:rPr>
              <a:t>Location &amp; Stream		Frequency	      Last Major</a:t>
            </a:r>
            <a:endParaRPr lang="en-US" b="1" dirty="0">
              <a:solidFill>
                <a:srgbClr val="CCECFF"/>
              </a:solidFill>
              <a:latin typeface="Corbel" panose="020B0503020204020204" pitchFamily="34" charset="0"/>
            </a:endParaRP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Cumberland (NB Potomac)	Every 11 years		1996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Franklin (SB Potomac)		Every 11 years		2003</a:t>
            </a:r>
            <a:endParaRPr lang="en-US" b="1" dirty="0">
              <a:solidFill>
                <a:srgbClr val="CCECFF"/>
              </a:solidFill>
              <a:latin typeface="Corbel" panose="020B0503020204020204" pitchFamily="34" charset="0"/>
            </a:endParaRP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Petersburg (SB Potomac)		Every 13 years		1996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Springfield (SB Potomac)		Every 13 years		1996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Paw </a:t>
            </a:r>
            <a:r>
              <a:rPr lang="en-US" b="1" dirty="0" err="1" smtClean="0">
                <a:solidFill>
                  <a:srgbClr val="CCECFF"/>
                </a:solidFill>
                <a:latin typeface="Corbel" panose="020B0503020204020204" pitchFamily="34" charset="0"/>
              </a:rPr>
              <a:t>Paw</a:t>
            </a:r>
            <a:r>
              <a:rPr lang="en-US" b="1" dirty="0">
                <a:solidFill>
                  <a:srgbClr val="CCECFF"/>
                </a:solidFill>
                <a:latin typeface="Corbel" panose="020B0503020204020204" pitchFamily="34" charset="0"/>
              </a:rPr>
              <a:t> </a:t>
            </a:r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(Potomac)		Every 7 years		1996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Hancock (Potomac)		Every 11 years		1996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Point of Rocks (Potomac)		Every 7 years		2010*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Little Falls (Potomac)		Every 7 years		1996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Lynnwood (SF Shenandoah)	Every 6 years		2003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Front Royal (SF Shenandoah)	Every 6 years		2003</a:t>
            </a:r>
          </a:p>
          <a:p>
            <a:pPr lvl="1"/>
            <a:r>
              <a:rPr lang="en-US" b="1" dirty="0" smtClean="0">
                <a:solidFill>
                  <a:srgbClr val="CCECFF"/>
                </a:solidFill>
                <a:latin typeface="Corbel" panose="020B0503020204020204" pitchFamily="34" charset="0"/>
              </a:rPr>
              <a:t>Millville (Shenandoah)		Every 6 years		2003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Are we “overdue”?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029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Monitor overall conditions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Has it been dry or wet recently? 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Is there snow to be melted?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How much moisture is available?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Forecast rainfall</a:t>
            </a:r>
          </a:p>
          <a:p>
            <a:pPr lvl="1"/>
            <a:r>
              <a:rPr lang="en-US" b="1" i="1" dirty="0">
                <a:solidFill>
                  <a:srgbClr val="FFFF00"/>
                </a:solidFill>
                <a:latin typeface="Corbel" panose="020B0503020204020204" pitchFamily="34" charset="0"/>
              </a:rPr>
              <a:t>How much </a:t>
            </a:r>
            <a:r>
              <a:rPr lang="en-US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rain is expected?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How quickly will it fall?</a:t>
            </a:r>
            <a:endParaRPr lang="en-US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Determine flood potential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Determining Flood Potential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24" y="3352800"/>
            <a:ext cx="3852601" cy="2986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3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Our Products</a:t>
            </a:r>
            <a:endParaRPr lang="en-US" b="1" dirty="0">
              <a:latin typeface="Calibri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47571808"/>
              </p:ext>
            </p:extLst>
          </p:nvPr>
        </p:nvGraphicFramePr>
        <p:xfrm>
          <a:off x="1295400" y="734886"/>
          <a:ext cx="7239000" cy="5137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8709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911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Flash Flood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– A flood which follows within 6 hours of heavy or excessive rainfall, a dam or levee  failure, or ice jam break.</a:t>
            </a:r>
          </a:p>
          <a:p>
            <a:pPr>
              <a:lnSpc>
                <a:spcPct val="80000"/>
              </a:lnSpc>
            </a:pPr>
            <a:endParaRPr lang="en-US" sz="28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(Areal) Flood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Most other floods, including those which last beyond 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6 hours after the heavy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rain. 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Includes small stream flooding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8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Coastal </a:t>
            </a:r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Flooding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– </a:t>
            </a:r>
            <a:b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the inundation of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land 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areas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caused by 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sea waters over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and 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above the level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of </a:t>
            </a:r>
            <a:b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normal 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tidal </a:t>
            </a: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action</a:t>
            </a: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Types of Flooding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3400425"/>
            <a:ext cx="3886200" cy="2914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05642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0894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  <a:latin typeface="Calibri" pitchFamily="34" charset="0"/>
              </a:rPr>
              <a:t>Typical Flash Flood Characteristics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Caused by convection (thunderstorms or intense showers)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More isolated compared to flooding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Response time is short, usually 1-2 hours, but as little as 15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mins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. in urban areas (compared to 6-12 hours for flooding)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Swift Water Rescues, road closures (especially major roads), creeks and streams flood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within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an hour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or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two of the </a:t>
            </a:r>
            <a:br>
              <a:rPr lang="en-US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causative event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Occurs more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frequently </a:t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in urban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areas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and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in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terrain</a:t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What makes a flash flood?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6" name="Picture 3" descr="O:\Hydrology\FloodingPictures\AprilSurveys\IMG_43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5922" b="14151"/>
          <a:stretch/>
        </p:blipFill>
        <p:spPr bwMode="auto">
          <a:xfrm>
            <a:off x="4114800" y="3657600"/>
            <a:ext cx="4915360" cy="2663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1295400" y="5526525"/>
            <a:ext cx="2604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Flash Flood debris</a:t>
            </a:r>
            <a:br>
              <a:rPr lang="en-US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near Front Royal, VA – 2011</a:t>
            </a:r>
            <a:endParaRPr lang="en-US" sz="16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7697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089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Can occur anytime – day or night. </a:t>
            </a: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Approximately two-thirds of all flash flooding occurs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during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the night.</a:t>
            </a: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Most flash flood</a:t>
            </a:r>
            <a:br>
              <a:rPr lang="en-US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fatalities occur at night!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Most flash flood</a:t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fatalities occur in cars.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Most flash flood </a:t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fatalities are </a:t>
            </a:r>
            <a:r>
              <a:rPr lang="en-US" u="sng" dirty="0" smtClean="0">
                <a:solidFill>
                  <a:schemeClr val="bg1"/>
                </a:solidFill>
                <a:latin typeface="Calibri" pitchFamily="34" charset="0"/>
              </a:rPr>
              <a:t>avoidable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!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When does flash flooding occur?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48521" y="5568475"/>
            <a:ext cx="4314479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Berkeley Springs, WV flash flood – September 1, 2012</a:t>
            </a:r>
            <a:endParaRPr lang="en-US" sz="12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http://sphotos-a.xx.fbcdn.net/hphotos-ash4/301282_4073052263453_207594627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21" y="2316089"/>
            <a:ext cx="4314479" cy="323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9965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ws.noaa.gov/om/hazstats/images/hazstat-chart15-l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39673"/>
            <a:ext cx="6085097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68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rbel" panose="020B0503020204020204" pitchFamily="34" charset="0"/>
              </a:rPr>
              <a:t>On a long-term basis, floods are the #2 cause of death in the U.S. when weather plays a role, behind heat.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Floods – a major weather killer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200400" y="3335867"/>
            <a:ext cx="304800" cy="304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6377" y="3036557"/>
            <a:ext cx="864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2011: 553</a:t>
            </a:r>
            <a:endParaRPr lang="en-US" sz="1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189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0894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Take Appropriate Action!</a:t>
            </a: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Better forecasts and earlier warnings won’t help prevent loss of life and property unless people act.</a:t>
            </a: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Know your area’s flood risk!</a:t>
            </a: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Plan ahead – Identify where to go if told to evacuate. Choose several places (a friend’s home or a motel, or a designated shelter)</a:t>
            </a: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Never try to drive, swim, </a:t>
            </a:r>
            <a:br>
              <a:rPr lang="en-US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walk, or run through a </a:t>
            </a:r>
            <a:br>
              <a:rPr lang="en-US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flooded area</a:t>
            </a: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Children should not play </a:t>
            </a:r>
            <a:br>
              <a:rPr lang="en-US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in flooded areas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What can you do?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781550" cy="31831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0593" y="5585130"/>
            <a:ext cx="2345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River Road, Falmouth, VA</a:t>
            </a:r>
            <a:br>
              <a:rPr lang="en-US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March 2011</a:t>
            </a:r>
            <a:endParaRPr lang="en-US" sz="16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1662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952999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itchFamily="34" charset="0"/>
              </a:rPr>
              <a:t>“Those who cannot remember the past are condemned to repeat it.”</a:t>
            </a:r>
            <a:br>
              <a:rPr lang="en-US" i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alibri" pitchFamily="34" charset="0"/>
              </a:rPr>
              <a:t>			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-George Santayana (1905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US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It’s True!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4" name="Picture 2" descr="https://pbs.twimg.com/profile_images/450987737655439360/0zYJwD3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9400"/>
            <a:ext cx="333375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1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If you come upon flood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waters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STOP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! TURN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AROUND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AND GO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ANOTHER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WAY!</a:t>
            </a:r>
          </a:p>
          <a:p>
            <a:pPr marL="109537" indent="0">
              <a:buNone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Bottom line: never assume there is a safe way to drive through water</a:t>
            </a:r>
            <a:endParaRPr lang="en-US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Turn Around, Don’t Drown!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22530" name="Picture 2" descr="C:\Users\jason.elliott\Downloads\10447046_10153245439820882_5588331179188918291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90725"/>
            <a:ext cx="6477000" cy="33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7745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Advanced Hydrologic Prediction Service (AHPS)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066800"/>
            <a:ext cx="82296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 pitchFamily="18" charset="2"/>
              <a:buNone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http://water.weather.gov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1597400"/>
            <a:ext cx="5381625" cy="524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Antietam Creek near Sharps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407249" cy="341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1144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The Future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79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Technology is advancing rapidly in water/flood forecasting!</a:t>
            </a:r>
            <a:endParaRPr lang="en-US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7" name="Picture 2" descr="https://pbs.twimg.com/media/CYsOPWCUEAAfdL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3" t="11111" r="-1480" b="25397"/>
          <a:stretch/>
        </p:blipFill>
        <p:spPr bwMode="auto">
          <a:xfrm>
            <a:off x="4495800" y="2514600"/>
            <a:ext cx="46482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ater.noaa.gov/assets/images/national_water_ce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2305050"/>
            <a:ext cx="4237039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6089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029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Late this spring or early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this summer, we plan to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offer inundation maps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for the Potomac &amp; 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Anacostia rivers in and 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near Washington, DC.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Very important to show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the true power of the river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to those who’ve never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seen it!</a:t>
            </a:r>
          </a:p>
          <a:p>
            <a:endParaRPr lang="en-US" b="1" dirty="0" smtClean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Inundation Maps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2050" name="Picture 2" descr="M:\tidalmap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295400"/>
            <a:ext cx="3971925" cy="511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Questions</a:t>
            </a:r>
            <a:r>
              <a:rPr lang="en-US" sz="3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? </a:t>
            </a:r>
            <a:r>
              <a:rPr lang="en-US" sz="35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Remember…</a:t>
            </a:r>
            <a:endParaRPr lang="en-US" sz="3500" b="1" dirty="0">
              <a:latin typeface="Calibri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050" y="1158934"/>
            <a:ext cx="8229600" cy="4876799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Floods are a major weather killer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Turn Around – Don’t Drown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Don’t let your kids play near flooded areas</a:t>
            </a:r>
          </a:p>
          <a:p>
            <a:pPr lvl="1"/>
            <a:endParaRPr lang="en-US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A major flood on the Potomac is overdue</a:t>
            </a:r>
          </a:p>
          <a:p>
            <a:endParaRPr lang="en-US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Know your home’s flood risk</a:t>
            </a:r>
          </a:p>
          <a:p>
            <a:endParaRPr lang="en-US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Watch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 – Possible / Planning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Warning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 – Happening / Action!</a:t>
            </a:r>
          </a:p>
          <a:p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marL="109537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Jason Elliott –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Senior Service Hydrologist</a:t>
            </a:r>
            <a:b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jason.elliott@noaa.gov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3" descr="O:\Hydrology\RiverAssessmentGroup\Surveys\09202011\P1000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15" y="651611"/>
            <a:ext cx="3369985" cy="25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:\Hydrology\RiverAssessmentGroup\Surveys\09132011\P10002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3" r="25094"/>
          <a:stretch/>
        </p:blipFill>
        <p:spPr bwMode="auto">
          <a:xfrm>
            <a:off x="5113699" y="3178232"/>
            <a:ext cx="1497546" cy="32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:\Hydrology\RiverAssessmentGroup\Surveys\November2011\P1000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53" b="14157"/>
          <a:stretch/>
        </p:blipFill>
        <p:spPr bwMode="auto">
          <a:xfrm>
            <a:off x="6099368" y="3505200"/>
            <a:ext cx="3054157" cy="264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01905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9529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Did you know?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Flood History in this region dates back to at least </a:t>
            </a:r>
            <a:r>
              <a:rPr lang="en-US" b="1" u="sng" dirty="0" smtClean="0">
                <a:solidFill>
                  <a:srgbClr val="FFFFFF"/>
                </a:solidFill>
                <a:latin typeface="Corbel" panose="020B0503020204020204" pitchFamily="34" charset="0"/>
              </a:rPr>
              <a:t>1748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!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Per historical accounts, as a young </a:t>
            </a:r>
            <a:b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surveyor, George Washington was </a:t>
            </a:r>
            <a:b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“blocked by flooding of the Potomac, </a:t>
            </a:r>
            <a:b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which had been caused by the sudden </a:t>
            </a:r>
            <a:b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runoff of snowmelt high in the </a:t>
            </a:r>
            <a:b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Appalachians” (Randall, 1998).</a:t>
            </a:r>
            <a:endParaRPr lang="en-US" b="1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lvl="1"/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Flood History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George Washington, Land Survey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21431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9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9529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Did you know?</a:t>
            </a:r>
          </a:p>
          <a:p>
            <a:pPr marL="109537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Five of the seven biggest floods in the Potomac region have decadal anniversaries within </a:t>
            </a: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a</a:t>
            </a: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one year period 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(Nov 2015 – Oct 2016):</a:t>
            </a:r>
          </a:p>
          <a:p>
            <a:pPr marL="109537" indent="0">
              <a:buNone/>
            </a:pP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109537" indent="0"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October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1896			120 years ago</a:t>
            </a:r>
            <a:b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March 1936				80 years ago</a:t>
            </a:r>
            <a:b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November 1985			30 years ago</a:t>
            </a:r>
          </a:p>
          <a:p>
            <a:pPr marL="109537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January 1996			20 years ago</a:t>
            </a:r>
          </a:p>
          <a:p>
            <a:pPr marL="109537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September 1996			20 years ago</a:t>
            </a:r>
          </a:p>
          <a:p>
            <a:pPr marL="109537" indent="0">
              <a:buNone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09537" indent="0">
              <a:buNone/>
            </a:pPr>
            <a:r>
              <a:rPr lang="en-US" b="1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Also major anniversaries this year:</a:t>
            </a:r>
          </a:p>
          <a:p>
            <a:pPr marL="109537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June 2006 (flash flood)		10 years ago</a:t>
            </a:r>
            <a:b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September 2011 (flash flood)	5 years ago</a:t>
            </a:r>
          </a:p>
          <a:p>
            <a:pPr lvl="1"/>
            <a:endParaRPr lang="en-US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Flood History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440895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Twenty-sixth anniversary (to the day) of another major flood in 1870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Caused by a tropical storm / hurricane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Rivaled the 1889 flood in Harpers Ferry</a:t>
            </a:r>
          </a:p>
          <a:p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109537" indent="0">
              <a:buNone/>
            </a:pP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Flood of June 1, 1889 in Harpers Ferry. </a:t>
            </a:r>
            <a:b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The Bollman Bridge across the </a:t>
            </a:r>
            <a:b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Potomac River survived the flood, but</a:t>
            </a:r>
            <a:b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the Shenandoah wagon bridge was</a:t>
            </a:r>
            <a:b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swept away. John Brown’s Fort is all</a:t>
            </a:r>
            <a:b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that’s left of the old Armory.</a:t>
            </a:r>
            <a:b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(Photo courtesy David T. Gilbert; from</a:t>
            </a:r>
            <a:b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the Historic Photo Collection of </a:t>
            </a:r>
            <a:b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Harpers Ferry National Historical Park)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September 30 – October 1, 1896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4098" name="Picture 2" descr="http://www.dgilbert53.net/wp-content/gallery/floods/02-hf-0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65" y="3200400"/>
            <a:ext cx="4990935" cy="320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44089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Still, to this day, the record flood on the Potomac.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Led to the “Flood Control Act of 1936”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March 17-19, 1936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2050" name="Picture 2" descr="M:\20160316_111455~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46797"/>
            <a:ext cx="5141235" cy="42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20160316_111642~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249" y="2146797"/>
            <a:ext cx="5232386" cy="42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:\20160316_111855~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28" y="2146797"/>
            <a:ext cx="4760372" cy="423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M:\1936slide59imag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r="12939"/>
          <a:stretch/>
        </p:blipFill>
        <p:spPr bwMode="auto">
          <a:xfrm>
            <a:off x="1450428" y="1995170"/>
            <a:ext cx="5784789" cy="43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1936harpersferr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28" y="1995170"/>
            <a:ext cx="6436766" cy="43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:\1936navyyardl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56" y="1979404"/>
            <a:ext cx="5491350" cy="440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495800"/>
            <a:ext cx="116762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Photos from</a:t>
            </a:r>
            <a:b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Washington</a:t>
            </a:r>
            <a:b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Evening Star,</a:t>
            </a:r>
            <a:b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Library of</a:t>
            </a:r>
            <a:b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Congress,</a:t>
            </a:r>
            <a:b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and Harpers</a:t>
            </a:r>
            <a:b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Ferry Archive</a:t>
            </a:r>
            <a:endParaRPr lang="en-US" sz="1400" b="1" i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44089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Significant flood on the </a:t>
            </a:r>
            <a:b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Potomac</a:t>
            </a:r>
          </a:p>
          <a:p>
            <a:pPr lvl="1"/>
            <a:r>
              <a:rPr lang="en-US" sz="2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Flood of record on SB Potomac </a:t>
            </a:r>
            <a:br>
              <a:rPr lang="en-US" sz="22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and headwaters of Shenandoah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November 1985 “Election Day”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17410" name="Picture 2" descr="http://www.weather.gov/images/lwx/Hydrology/1985Flood/lowpressure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93" y="1371600"/>
            <a:ext cx="3926332" cy="4991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M:\moorefield198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4267200" cy="32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777925"/>
            <a:ext cx="335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Moorefield, WV – 1985</a:t>
            </a:r>
          </a:p>
          <a:p>
            <a:pPr algn="r"/>
            <a:r>
              <a:rPr lang="en-US" sz="16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Photo courtesy Moorefield Examiner</a:t>
            </a:r>
            <a:endParaRPr lang="en-US" sz="1600" b="1" i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November 1985 “Election Day”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9210" y="5730678"/>
            <a:ext cx="23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Moorefield, WV – 1985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M:\pawpaw19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51803"/>
            <a:ext cx="7449590" cy="517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44089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Last significant snowmelt flood in our area</a:t>
            </a:r>
          </a:p>
          <a:p>
            <a:pPr lvl="1"/>
            <a:r>
              <a:rPr lang="en-US" sz="22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Flood of record in Cumberland, MD on Wills Creek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rbel" panose="020B0503020204020204" pitchFamily="34" charset="0"/>
              </a:rPr>
              <a:t>January 1996</a:t>
            </a:r>
            <a:endParaRPr lang="en-US" b="1" dirty="0">
              <a:latin typeface="Corbel" panose="020B050302020402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2057400"/>
            <a:ext cx="3837760" cy="30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M:\willscreek19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879467" cy="30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5257800"/>
            <a:ext cx="3779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The high water mark pole at Great</a:t>
            </a:r>
            <a:br>
              <a:rPr lang="en-US" i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Falls Park (VA) gets a new mark during</a:t>
            </a:r>
            <a:br>
              <a:rPr lang="en-US" i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the 1996 flood. </a:t>
            </a:r>
            <a:r>
              <a:rPr lang="en-US" sz="14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(Photo: NPS)</a:t>
            </a:r>
            <a:endParaRPr lang="en-US" b="1" i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13232" y="4626864"/>
            <a:ext cx="4191000" cy="0"/>
          </a:xfrm>
          <a:prstGeom prst="line">
            <a:avLst/>
          </a:prstGeom>
          <a:ln w="254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3232" y="4191000"/>
            <a:ext cx="41910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3232" y="4419600"/>
            <a:ext cx="4191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81400" y="4429125"/>
            <a:ext cx="1316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Minor Flood Flow</a:t>
            </a:r>
            <a:endParaRPr lang="en-US" sz="12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4191000"/>
            <a:ext cx="178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Moderate Flood Flow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3924300"/>
            <a:ext cx="1559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Major Flood Flow</a:t>
            </a:r>
            <a:endParaRPr lang="en-US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2">
      <a:dk1>
        <a:sysClr val="windowText" lastClr="000000"/>
      </a:dk1>
      <a:lt1>
        <a:srgbClr val="CCEC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6123</TotalTime>
  <Words>779</Words>
  <Application>Microsoft Office PowerPoint</Application>
  <PresentationFormat>On-screen Show (4:3)</PresentationFormat>
  <Paragraphs>161</Paragraphs>
  <Slides>24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  <vt:variant>
        <vt:lpstr>Custom Shows</vt:lpstr>
      </vt:variant>
      <vt:variant>
        <vt:i4>2</vt:i4>
      </vt:variant>
    </vt:vector>
  </HeadingPairs>
  <TitlesOfParts>
    <vt:vector size="31" baseType="lpstr">
      <vt:lpstr>Concourse</vt:lpstr>
      <vt:lpstr>1_Concourse</vt:lpstr>
      <vt:lpstr>2_Concourse</vt:lpstr>
      <vt:lpstr>3_Concourse</vt:lpstr>
      <vt:lpstr>4_Concourse</vt:lpstr>
      <vt:lpstr>PowerPoint Presentation</vt:lpstr>
      <vt:lpstr>It’s True!</vt:lpstr>
      <vt:lpstr>Flood History</vt:lpstr>
      <vt:lpstr>Flood History</vt:lpstr>
      <vt:lpstr>September 30 – October 1, 1896</vt:lpstr>
      <vt:lpstr>March 17-19, 1936</vt:lpstr>
      <vt:lpstr>November 1985 “Election Day”</vt:lpstr>
      <vt:lpstr>November 1985 “Election Day”</vt:lpstr>
      <vt:lpstr>January 1996</vt:lpstr>
      <vt:lpstr>September 1996 – “Fran”</vt:lpstr>
      <vt:lpstr>Generation Lost?</vt:lpstr>
      <vt:lpstr>Are we “overdue”?</vt:lpstr>
      <vt:lpstr>Determining Flood Potential</vt:lpstr>
      <vt:lpstr>Our Products</vt:lpstr>
      <vt:lpstr>Types of Flooding</vt:lpstr>
      <vt:lpstr>What makes a flash flood?</vt:lpstr>
      <vt:lpstr>When does flash flooding occur?</vt:lpstr>
      <vt:lpstr>Floods – a major weather killer</vt:lpstr>
      <vt:lpstr>What can you do?</vt:lpstr>
      <vt:lpstr>Turn Around, Don’t Drown!</vt:lpstr>
      <vt:lpstr>Advanced Hydrologic Prediction Service (AHPS)</vt:lpstr>
      <vt:lpstr>The Future</vt:lpstr>
      <vt:lpstr>Inundation Maps</vt:lpstr>
      <vt:lpstr>Questions? / Remember…</vt:lpstr>
      <vt:lpstr>Custom Show 1</vt:lpstr>
      <vt:lpstr>Main Show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Elliott</dc:creator>
  <cp:lastModifiedBy>Christopher Strong</cp:lastModifiedBy>
  <cp:revision>338</cp:revision>
  <dcterms:created xsi:type="dcterms:W3CDTF">2004-10-15T18:53:33Z</dcterms:created>
  <dcterms:modified xsi:type="dcterms:W3CDTF">2016-04-29T18:18:43Z</dcterms:modified>
</cp:coreProperties>
</file>