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32"/>
  </p:notesMasterIdLst>
  <p:sldIdLst>
    <p:sldId id="336" r:id="rId2"/>
    <p:sldId id="337" r:id="rId3"/>
    <p:sldId id="375" r:id="rId4"/>
    <p:sldId id="353" r:id="rId5"/>
    <p:sldId id="350" r:id="rId6"/>
    <p:sldId id="351" r:id="rId7"/>
    <p:sldId id="352" r:id="rId8"/>
    <p:sldId id="354" r:id="rId9"/>
    <p:sldId id="355" r:id="rId10"/>
    <p:sldId id="356" r:id="rId11"/>
    <p:sldId id="357" r:id="rId12"/>
    <p:sldId id="371" r:id="rId13"/>
    <p:sldId id="374" r:id="rId14"/>
    <p:sldId id="363" r:id="rId15"/>
    <p:sldId id="376" r:id="rId16"/>
    <p:sldId id="358" r:id="rId17"/>
    <p:sldId id="360" r:id="rId18"/>
    <p:sldId id="380" r:id="rId19"/>
    <p:sldId id="381" r:id="rId20"/>
    <p:sldId id="342" r:id="rId21"/>
    <p:sldId id="343" r:id="rId22"/>
    <p:sldId id="344" r:id="rId23"/>
    <p:sldId id="346" r:id="rId24"/>
    <p:sldId id="384" r:id="rId25"/>
    <p:sldId id="385" r:id="rId26"/>
    <p:sldId id="387" r:id="rId27"/>
    <p:sldId id="348" r:id="rId28"/>
    <p:sldId id="349" r:id="rId29"/>
    <p:sldId id="389" r:id="rId30"/>
    <p:sldId id="388" r:id="rId31"/>
  </p:sldIdLst>
  <p:sldSz cx="9144000" cy="6858000" type="screen4x3"/>
  <p:notesSz cx="6858000" cy="9144000"/>
  <p:defaultTextStyle>
    <a:defPPr>
      <a:defRPr lang="en-US"/>
    </a:defPPr>
    <a:lvl1pPr algn="ctr" rtl="0" eaLnBrk="0" fontAlgn="base" hangingPunct="0">
      <a:spcBef>
        <a:spcPct val="0"/>
      </a:spcBef>
      <a:spcAft>
        <a:spcPct val="0"/>
      </a:spcAft>
      <a:defRPr sz="1400" b="1" kern="1200">
        <a:solidFill>
          <a:schemeClr val="tx1"/>
        </a:solidFill>
        <a:latin typeface="Arial" charset="0"/>
        <a:ea typeface="ＭＳ Ｐゴシック" pitchFamily="22" charset="-128"/>
        <a:cs typeface="+mn-cs"/>
      </a:defRPr>
    </a:lvl1pPr>
    <a:lvl2pPr marL="457200" algn="ctr" rtl="0" eaLnBrk="0" fontAlgn="base" hangingPunct="0">
      <a:spcBef>
        <a:spcPct val="0"/>
      </a:spcBef>
      <a:spcAft>
        <a:spcPct val="0"/>
      </a:spcAft>
      <a:defRPr sz="1400" b="1" kern="1200">
        <a:solidFill>
          <a:schemeClr val="tx1"/>
        </a:solidFill>
        <a:latin typeface="Arial" charset="0"/>
        <a:ea typeface="ＭＳ Ｐゴシック" pitchFamily="22" charset="-128"/>
        <a:cs typeface="+mn-cs"/>
      </a:defRPr>
    </a:lvl2pPr>
    <a:lvl3pPr marL="914400" algn="ctr" rtl="0" eaLnBrk="0" fontAlgn="base" hangingPunct="0">
      <a:spcBef>
        <a:spcPct val="0"/>
      </a:spcBef>
      <a:spcAft>
        <a:spcPct val="0"/>
      </a:spcAft>
      <a:defRPr sz="1400" b="1" kern="1200">
        <a:solidFill>
          <a:schemeClr val="tx1"/>
        </a:solidFill>
        <a:latin typeface="Arial" charset="0"/>
        <a:ea typeface="ＭＳ Ｐゴシック" pitchFamily="22" charset="-128"/>
        <a:cs typeface="+mn-cs"/>
      </a:defRPr>
    </a:lvl3pPr>
    <a:lvl4pPr marL="1371600" algn="ctr" rtl="0" eaLnBrk="0" fontAlgn="base" hangingPunct="0">
      <a:spcBef>
        <a:spcPct val="0"/>
      </a:spcBef>
      <a:spcAft>
        <a:spcPct val="0"/>
      </a:spcAft>
      <a:defRPr sz="1400" b="1" kern="1200">
        <a:solidFill>
          <a:schemeClr val="tx1"/>
        </a:solidFill>
        <a:latin typeface="Arial" charset="0"/>
        <a:ea typeface="ＭＳ Ｐゴシック" pitchFamily="22" charset="-128"/>
        <a:cs typeface="+mn-cs"/>
      </a:defRPr>
    </a:lvl4pPr>
    <a:lvl5pPr marL="1828800" algn="ctr" rtl="0" eaLnBrk="0" fontAlgn="base" hangingPunct="0">
      <a:spcBef>
        <a:spcPct val="0"/>
      </a:spcBef>
      <a:spcAft>
        <a:spcPct val="0"/>
      </a:spcAft>
      <a:defRPr sz="1400" b="1" kern="1200">
        <a:solidFill>
          <a:schemeClr val="tx1"/>
        </a:solidFill>
        <a:latin typeface="Arial" charset="0"/>
        <a:ea typeface="ＭＳ Ｐゴシック" pitchFamily="22" charset="-128"/>
        <a:cs typeface="+mn-cs"/>
      </a:defRPr>
    </a:lvl5pPr>
    <a:lvl6pPr marL="2286000" algn="l" defTabSz="914400" rtl="0" eaLnBrk="1" latinLnBrk="0" hangingPunct="1">
      <a:defRPr sz="1400" b="1" kern="1200">
        <a:solidFill>
          <a:schemeClr val="tx1"/>
        </a:solidFill>
        <a:latin typeface="Arial" charset="0"/>
        <a:ea typeface="ＭＳ Ｐゴシック" pitchFamily="22" charset="-128"/>
        <a:cs typeface="+mn-cs"/>
      </a:defRPr>
    </a:lvl6pPr>
    <a:lvl7pPr marL="2743200" algn="l" defTabSz="914400" rtl="0" eaLnBrk="1" latinLnBrk="0" hangingPunct="1">
      <a:defRPr sz="1400" b="1" kern="1200">
        <a:solidFill>
          <a:schemeClr val="tx1"/>
        </a:solidFill>
        <a:latin typeface="Arial" charset="0"/>
        <a:ea typeface="ＭＳ Ｐゴシック" pitchFamily="22" charset="-128"/>
        <a:cs typeface="+mn-cs"/>
      </a:defRPr>
    </a:lvl7pPr>
    <a:lvl8pPr marL="3200400" algn="l" defTabSz="914400" rtl="0" eaLnBrk="1" latinLnBrk="0" hangingPunct="1">
      <a:defRPr sz="1400" b="1" kern="1200">
        <a:solidFill>
          <a:schemeClr val="tx1"/>
        </a:solidFill>
        <a:latin typeface="Arial" charset="0"/>
        <a:ea typeface="ＭＳ Ｐゴシック" pitchFamily="22" charset="-128"/>
        <a:cs typeface="+mn-cs"/>
      </a:defRPr>
    </a:lvl8pPr>
    <a:lvl9pPr marL="3657600" algn="l" defTabSz="914400" rtl="0" eaLnBrk="1" latinLnBrk="0" hangingPunct="1">
      <a:defRPr sz="1400" b="1" kern="1200">
        <a:solidFill>
          <a:schemeClr val="tx1"/>
        </a:solidFill>
        <a:latin typeface="Arial" charset="0"/>
        <a:ea typeface="ＭＳ Ｐゴシック" pitchFamily="2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F5F5F"/>
    <a:srgbClr val="008000"/>
    <a:srgbClr val="003399"/>
    <a:srgbClr val="CC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5" autoAdjust="0"/>
    <p:restoredTop sz="80297" autoAdjust="0"/>
  </p:normalViewPr>
  <p:slideViewPr>
    <p:cSldViewPr>
      <p:cViewPr>
        <p:scale>
          <a:sx n="90" d="100"/>
          <a:sy n="90" d="100"/>
        </p:scale>
        <p:origin x="-480" y="-402"/>
      </p:cViewPr>
      <p:guideLst>
        <p:guide orient="horz" pos="216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lvl1pPr>
          </a:lstStyle>
          <a:p>
            <a:endParaRPr lang="en-US" alt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lvl1pPr>
          </a:lstStyle>
          <a:p>
            <a:endParaRPr lang="en-US" alt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fld id="{D5ACDDCC-E4C0-449E-97D7-D87C93654F89}" type="slidenum">
              <a:rPr lang="en-US" altLang="en-US"/>
              <a:pPr/>
              <a:t>‹#›</a:t>
            </a:fld>
            <a:endParaRPr lang="en-US" altLang="en-US"/>
          </a:p>
        </p:txBody>
      </p:sp>
    </p:spTree>
    <p:extLst>
      <p:ext uri="{BB962C8B-B14F-4D97-AF65-F5344CB8AC3E}">
        <p14:creationId xmlns:p14="http://schemas.microsoft.com/office/powerpoint/2010/main" val="3491322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3pPr>
    <a:lvl4pPr marL="13716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ＭＳ Ｐゴシック" pitchFamily="22" charset="-128"/>
              </a:defRPr>
            </a:lvl1pPr>
            <a:lvl2pPr marL="37931725" indent="-37474525">
              <a:defRPr sz="1400" b="1">
                <a:solidFill>
                  <a:schemeClr val="tx1"/>
                </a:solidFill>
                <a:latin typeface="Arial" charset="0"/>
                <a:ea typeface="ＭＳ Ｐゴシック" pitchFamily="22" charset="-128"/>
              </a:defRPr>
            </a:lvl2pPr>
            <a:lvl3pPr>
              <a:defRPr sz="1400" b="1">
                <a:solidFill>
                  <a:schemeClr val="tx1"/>
                </a:solidFill>
                <a:latin typeface="Arial" charset="0"/>
                <a:ea typeface="ＭＳ Ｐゴシック" pitchFamily="22" charset="-128"/>
              </a:defRPr>
            </a:lvl3pPr>
            <a:lvl4pPr>
              <a:defRPr sz="1400" b="1">
                <a:solidFill>
                  <a:schemeClr val="tx1"/>
                </a:solidFill>
                <a:latin typeface="Arial" charset="0"/>
                <a:ea typeface="ＭＳ Ｐゴシック" pitchFamily="22" charset="-128"/>
              </a:defRPr>
            </a:lvl4pPr>
            <a:lvl5pPr>
              <a:defRPr sz="1400" b="1">
                <a:solidFill>
                  <a:schemeClr val="tx1"/>
                </a:solidFill>
                <a:latin typeface="Arial" charset="0"/>
                <a:ea typeface="ＭＳ Ｐゴシック" pitchFamily="22" charset="-128"/>
              </a:defRPr>
            </a:lvl5pPr>
            <a:lvl6pPr marL="457200" eaLnBrk="0" fontAlgn="base" hangingPunct="0">
              <a:spcBef>
                <a:spcPct val="0"/>
              </a:spcBef>
              <a:spcAft>
                <a:spcPct val="0"/>
              </a:spcAft>
              <a:defRPr sz="1400" b="1">
                <a:solidFill>
                  <a:schemeClr val="tx1"/>
                </a:solidFill>
                <a:latin typeface="Arial" charset="0"/>
                <a:ea typeface="ＭＳ Ｐゴシック" pitchFamily="22" charset="-128"/>
              </a:defRPr>
            </a:lvl6pPr>
            <a:lvl7pPr marL="914400" eaLnBrk="0" fontAlgn="base" hangingPunct="0">
              <a:spcBef>
                <a:spcPct val="0"/>
              </a:spcBef>
              <a:spcAft>
                <a:spcPct val="0"/>
              </a:spcAft>
              <a:defRPr sz="1400" b="1">
                <a:solidFill>
                  <a:schemeClr val="tx1"/>
                </a:solidFill>
                <a:latin typeface="Arial" charset="0"/>
                <a:ea typeface="ＭＳ Ｐゴシック" pitchFamily="22" charset="-128"/>
              </a:defRPr>
            </a:lvl7pPr>
            <a:lvl8pPr marL="1371600" eaLnBrk="0" fontAlgn="base" hangingPunct="0">
              <a:spcBef>
                <a:spcPct val="0"/>
              </a:spcBef>
              <a:spcAft>
                <a:spcPct val="0"/>
              </a:spcAft>
              <a:defRPr sz="1400" b="1">
                <a:solidFill>
                  <a:schemeClr val="tx1"/>
                </a:solidFill>
                <a:latin typeface="Arial" charset="0"/>
                <a:ea typeface="ＭＳ Ｐゴシック" pitchFamily="22" charset="-128"/>
              </a:defRPr>
            </a:lvl8pPr>
            <a:lvl9pPr marL="1828800" eaLnBrk="0" fontAlgn="base" hangingPunct="0">
              <a:spcBef>
                <a:spcPct val="0"/>
              </a:spcBef>
              <a:spcAft>
                <a:spcPct val="0"/>
              </a:spcAft>
              <a:defRPr sz="1400" b="1">
                <a:solidFill>
                  <a:schemeClr val="tx1"/>
                </a:solidFill>
                <a:latin typeface="Arial" charset="0"/>
                <a:ea typeface="ＭＳ Ｐゴシック" pitchFamily="22" charset="-128"/>
              </a:defRPr>
            </a:lvl9pPr>
          </a:lstStyle>
          <a:p>
            <a:fld id="{64ECC832-22C0-4277-9AA5-887524DA8D98}" type="slidenum">
              <a:rPr lang="en-US" altLang="en-US" sz="1200" b="0"/>
              <a:pPr/>
              <a:t>1</a:t>
            </a:fld>
            <a:endParaRPr lang="en-US" altLang="en-US" sz="1200" b="0"/>
          </a:p>
        </p:txBody>
      </p:sp>
      <p:sp>
        <p:nvSpPr>
          <p:cNvPr id="15363" name="Rectangle 2"/>
          <p:cNvSpPr>
            <a:spLocks noGrp="1" noRot="1" noChangeAspect="1" noChangeArrowheads="1"/>
          </p:cNvSpPr>
          <p:nvPr>
            <p:ph type="sldImg"/>
          </p:nvPr>
        </p:nvSpPr>
        <p:spPr>
          <a:xfrm>
            <a:off x="1144588" y="685800"/>
            <a:ext cx="4572000" cy="3429000"/>
          </a:xfrm>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If we haven’t already issued a warning, your report</a:t>
            </a:r>
            <a:r>
              <a:rPr lang="en-US" baseline="0" dirty="0" smtClean="0"/>
              <a:t> could help trigger the warning. If a warning is already out, your report helps us to determine if it needs to continue.</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r>
              <a:rPr lang="en-US" dirty="0" smtClean="0"/>
              <a:t>Hail forms aloft in the thunderstorm where it is very cold.  The main updraft will keep the hail stones aloft until they become too large for the updraft to support or the storm begins to decay.  </a:t>
            </a:r>
          </a:p>
          <a:p>
            <a:pPr eaLnBrk="1" hangingPunct="1">
              <a:defRPr/>
            </a:pPr>
            <a:endParaRPr lang="en-US" dirty="0" smtClean="0"/>
          </a:p>
          <a:p>
            <a:pPr eaLnBrk="1" hangingPunct="1">
              <a:defRPr/>
            </a:pPr>
            <a:r>
              <a:rPr lang="en-US" dirty="0" smtClean="0"/>
              <a:t>Hail stones grow in size by a process called aggregation</a:t>
            </a:r>
          </a:p>
          <a:p>
            <a:pPr eaLnBrk="1" hangingPunct="1">
              <a:defRPr/>
            </a:pPr>
            <a:endParaRPr lang="en-US" dirty="0" smtClean="0"/>
          </a:p>
          <a:p>
            <a:pPr marL="452857" indent="-452857">
              <a:buFontTx/>
              <a:buAutoNum type="arabicPeriod"/>
              <a:defRPr/>
            </a:pPr>
            <a:r>
              <a:rPr lang="en-US" dirty="0" smtClean="0">
                <a:solidFill>
                  <a:schemeClr val="bg1"/>
                </a:solidFill>
              </a:rPr>
              <a:t>Inside the thunderstorm are strong updrafts of warm air and strong downdrafts of cold air.</a:t>
            </a:r>
          </a:p>
          <a:p>
            <a:pPr marL="452857" indent="-452857">
              <a:buFontTx/>
              <a:buAutoNum type="arabicPeriod"/>
              <a:defRPr/>
            </a:pPr>
            <a:r>
              <a:rPr lang="en-US" dirty="0" smtClean="0">
                <a:solidFill>
                  <a:schemeClr val="bg1"/>
                </a:solidFill>
              </a:rPr>
              <a:t>Water droplets are picked up by the updrafts and carried well above the freezing level. The water droplet freezes.</a:t>
            </a:r>
          </a:p>
          <a:p>
            <a:pPr marL="452857" indent="-452857">
              <a:buFontTx/>
              <a:buAutoNum type="arabicPeriod"/>
              <a:defRPr/>
            </a:pPr>
            <a:r>
              <a:rPr lang="en-US" dirty="0" smtClean="0">
                <a:solidFill>
                  <a:schemeClr val="bg1"/>
                </a:solidFill>
              </a:rPr>
              <a:t>The water droplet gets caught in a cold downdraft and is carried downwards. The water droplet may thaw as it moves into the warmer air near the bottom of the storm.</a:t>
            </a:r>
          </a:p>
          <a:p>
            <a:pPr marL="452857" indent="-452857">
              <a:buFontTx/>
              <a:buAutoNum type="arabicPeriod"/>
              <a:defRPr/>
            </a:pPr>
            <a:r>
              <a:rPr lang="en-US" dirty="0" smtClean="0">
                <a:solidFill>
                  <a:schemeClr val="bg1"/>
                </a:solidFill>
              </a:rPr>
              <a:t>The water droplet can get caught in another updraft and is carried above the freezing level again. </a:t>
            </a:r>
          </a:p>
          <a:p>
            <a:pPr marL="452857" indent="-452857">
              <a:buFontTx/>
              <a:buAutoNum type="arabicPeriod"/>
              <a:defRPr/>
            </a:pPr>
            <a:r>
              <a:rPr lang="en-US" dirty="0" smtClean="0">
                <a:solidFill>
                  <a:schemeClr val="bg1"/>
                </a:solidFill>
              </a:rPr>
              <a:t>The process repeats itself and the hail stone grows larger and larger.  Each time this process is repeated another layer of ice is added to the stone.</a:t>
            </a:r>
          </a:p>
          <a:p>
            <a:pPr eaLnBrk="1" hangingPunct="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DE6CF30-EB89-4227-8024-4521D984C2D2}" type="slidenum">
              <a:rPr lang="en-US" smtClean="0"/>
              <a:pPr/>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Funnel Clouds and tornadoes are both defined as violently rotating columns of air, but there is one major difference. To be called a tornado, the column of air has to be in contact with the ground. Some funnel clouds go on to become tornadoes but others do not. Can you spot the funnel in the picture on the lower right? &lt;CLICK&gt;`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In the weather service, we typically classify tornadoes into three groups: Weak, Strong and Violent. Around 90% of all tornadoes are classified as weak. These tornadoes are usually on the ground for brief periods of time and can be difficult to detect. They can still snap and uproot large trees and pick away at siding and roofing from your house. About 10 percent of all tornadoes are classified as strong. These tornadoes can last up to 20 minutes or longer on the ground and can have paths over 15 miles. These start to pick up and throw vehicles, and can do significant damage to homes. Less than one percent of all tornadoes end up being classified as violent. These tornadoes can last an hour or longer on the ground and have paths of 50 miles or greater. These are the killer tornadoes that literally cut a trench of devastation across the communities they affect. Strong and violent tornadoes are typically easier to detect on radar and cause greater numbers of injuries and fatalities. Unfortunately, tornado intensity can only be determined after the fact. So, all tornado warnings need to be taken very seriously.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ＭＳ Ｐゴシック" pitchFamily="22" charset="-128"/>
              </a:defRPr>
            </a:lvl1pPr>
            <a:lvl2pPr marL="37931725" indent="-37474525">
              <a:defRPr sz="1400" b="1">
                <a:solidFill>
                  <a:schemeClr val="tx1"/>
                </a:solidFill>
                <a:latin typeface="Arial" charset="0"/>
                <a:ea typeface="ＭＳ Ｐゴシック" pitchFamily="22" charset="-128"/>
              </a:defRPr>
            </a:lvl2pPr>
            <a:lvl3pPr>
              <a:defRPr sz="1400" b="1">
                <a:solidFill>
                  <a:schemeClr val="tx1"/>
                </a:solidFill>
                <a:latin typeface="Arial" charset="0"/>
                <a:ea typeface="ＭＳ Ｐゴシック" pitchFamily="22" charset="-128"/>
              </a:defRPr>
            </a:lvl3pPr>
            <a:lvl4pPr>
              <a:defRPr sz="1400" b="1">
                <a:solidFill>
                  <a:schemeClr val="tx1"/>
                </a:solidFill>
                <a:latin typeface="Arial" charset="0"/>
                <a:ea typeface="ＭＳ Ｐゴシック" pitchFamily="22" charset="-128"/>
              </a:defRPr>
            </a:lvl4pPr>
            <a:lvl5pPr>
              <a:defRPr sz="1400" b="1">
                <a:solidFill>
                  <a:schemeClr val="tx1"/>
                </a:solidFill>
                <a:latin typeface="Arial" charset="0"/>
                <a:ea typeface="ＭＳ Ｐゴシック" pitchFamily="22" charset="-128"/>
              </a:defRPr>
            </a:lvl5pPr>
            <a:lvl6pPr marL="457200" eaLnBrk="0" fontAlgn="base" hangingPunct="0">
              <a:spcBef>
                <a:spcPct val="0"/>
              </a:spcBef>
              <a:spcAft>
                <a:spcPct val="0"/>
              </a:spcAft>
              <a:defRPr sz="1400" b="1">
                <a:solidFill>
                  <a:schemeClr val="tx1"/>
                </a:solidFill>
                <a:latin typeface="Arial" charset="0"/>
                <a:ea typeface="ＭＳ Ｐゴシック" pitchFamily="22" charset="-128"/>
              </a:defRPr>
            </a:lvl6pPr>
            <a:lvl7pPr marL="914400" eaLnBrk="0" fontAlgn="base" hangingPunct="0">
              <a:spcBef>
                <a:spcPct val="0"/>
              </a:spcBef>
              <a:spcAft>
                <a:spcPct val="0"/>
              </a:spcAft>
              <a:defRPr sz="1400" b="1">
                <a:solidFill>
                  <a:schemeClr val="tx1"/>
                </a:solidFill>
                <a:latin typeface="Arial" charset="0"/>
                <a:ea typeface="ＭＳ Ｐゴシック" pitchFamily="22" charset="-128"/>
              </a:defRPr>
            </a:lvl7pPr>
            <a:lvl8pPr marL="1371600" eaLnBrk="0" fontAlgn="base" hangingPunct="0">
              <a:spcBef>
                <a:spcPct val="0"/>
              </a:spcBef>
              <a:spcAft>
                <a:spcPct val="0"/>
              </a:spcAft>
              <a:defRPr sz="1400" b="1">
                <a:solidFill>
                  <a:schemeClr val="tx1"/>
                </a:solidFill>
                <a:latin typeface="Arial" charset="0"/>
                <a:ea typeface="ＭＳ Ｐゴシック" pitchFamily="22" charset="-128"/>
              </a:defRPr>
            </a:lvl8pPr>
            <a:lvl9pPr marL="1828800" eaLnBrk="0" fontAlgn="base" hangingPunct="0">
              <a:spcBef>
                <a:spcPct val="0"/>
              </a:spcBef>
              <a:spcAft>
                <a:spcPct val="0"/>
              </a:spcAft>
              <a:defRPr sz="1400" b="1">
                <a:solidFill>
                  <a:schemeClr val="tx1"/>
                </a:solidFill>
                <a:latin typeface="Arial" charset="0"/>
                <a:ea typeface="ＭＳ Ｐゴシック" pitchFamily="22" charset="-128"/>
              </a:defRPr>
            </a:lvl9pPr>
          </a:lstStyle>
          <a:p>
            <a:fld id="{64ECC832-22C0-4277-9AA5-887524DA8D98}" type="slidenum">
              <a:rPr lang="en-US" altLang="en-US" sz="1200" b="0"/>
              <a:pPr/>
              <a:t>20</a:t>
            </a:fld>
            <a:endParaRPr lang="en-US" altLang="en-US" sz="1200" b="0"/>
          </a:p>
        </p:txBody>
      </p:sp>
      <p:sp>
        <p:nvSpPr>
          <p:cNvPr id="15363" name="Rectangle 2"/>
          <p:cNvSpPr>
            <a:spLocks noGrp="1" noRot="1" noChangeAspect="1" noChangeArrowheads="1"/>
          </p:cNvSpPr>
          <p:nvPr>
            <p:ph type="sldImg"/>
          </p:nvPr>
        </p:nvSpPr>
        <p:spPr>
          <a:xfrm>
            <a:off x="1144588" y="685800"/>
            <a:ext cx="4572000" cy="3429000"/>
          </a:xfrm>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ＭＳ Ｐゴシック" pitchFamily="22" charset="-128"/>
              </a:defRPr>
            </a:lvl1pPr>
            <a:lvl2pPr marL="37931725" indent="-37474525">
              <a:defRPr sz="1400" b="1">
                <a:solidFill>
                  <a:schemeClr val="tx1"/>
                </a:solidFill>
                <a:latin typeface="Arial" charset="0"/>
                <a:ea typeface="ＭＳ Ｐゴシック" pitchFamily="22" charset="-128"/>
              </a:defRPr>
            </a:lvl2pPr>
            <a:lvl3pPr>
              <a:defRPr sz="1400" b="1">
                <a:solidFill>
                  <a:schemeClr val="tx1"/>
                </a:solidFill>
                <a:latin typeface="Arial" charset="0"/>
                <a:ea typeface="ＭＳ Ｐゴシック" pitchFamily="22" charset="-128"/>
              </a:defRPr>
            </a:lvl3pPr>
            <a:lvl4pPr>
              <a:defRPr sz="1400" b="1">
                <a:solidFill>
                  <a:schemeClr val="tx1"/>
                </a:solidFill>
                <a:latin typeface="Arial" charset="0"/>
                <a:ea typeface="ＭＳ Ｐゴシック" pitchFamily="22" charset="-128"/>
              </a:defRPr>
            </a:lvl4pPr>
            <a:lvl5pPr>
              <a:defRPr sz="1400" b="1">
                <a:solidFill>
                  <a:schemeClr val="tx1"/>
                </a:solidFill>
                <a:latin typeface="Arial" charset="0"/>
                <a:ea typeface="ＭＳ Ｐゴシック" pitchFamily="22" charset="-128"/>
              </a:defRPr>
            </a:lvl5pPr>
            <a:lvl6pPr marL="457200" eaLnBrk="0" fontAlgn="base" hangingPunct="0">
              <a:spcBef>
                <a:spcPct val="0"/>
              </a:spcBef>
              <a:spcAft>
                <a:spcPct val="0"/>
              </a:spcAft>
              <a:defRPr sz="1400" b="1">
                <a:solidFill>
                  <a:schemeClr val="tx1"/>
                </a:solidFill>
                <a:latin typeface="Arial" charset="0"/>
                <a:ea typeface="ＭＳ Ｐゴシック" pitchFamily="22" charset="-128"/>
              </a:defRPr>
            </a:lvl6pPr>
            <a:lvl7pPr marL="914400" eaLnBrk="0" fontAlgn="base" hangingPunct="0">
              <a:spcBef>
                <a:spcPct val="0"/>
              </a:spcBef>
              <a:spcAft>
                <a:spcPct val="0"/>
              </a:spcAft>
              <a:defRPr sz="1400" b="1">
                <a:solidFill>
                  <a:schemeClr val="tx1"/>
                </a:solidFill>
                <a:latin typeface="Arial" charset="0"/>
                <a:ea typeface="ＭＳ Ｐゴシック" pitchFamily="22" charset="-128"/>
              </a:defRPr>
            </a:lvl7pPr>
            <a:lvl8pPr marL="1371600" eaLnBrk="0" fontAlgn="base" hangingPunct="0">
              <a:spcBef>
                <a:spcPct val="0"/>
              </a:spcBef>
              <a:spcAft>
                <a:spcPct val="0"/>
              </a:spcAft>
              <a:defRPr sz="1400" b="1">
                <a:solidFill>
                  <a:schemeClr val="tx1"/>
                </a:solidFill>
                <a:latin typeface="Arial" charset="0"/>
                <a:ea typeface="ＭＳ Ｐゴシック" pitchFamily="22" charset="-128"/>
              </a:defRPr>
            </a:lvl8pPr>
            <a:lvl9pPr marL="1828800" eaLnBrk="0" fontAlgn="base" hangingPunct="0">
              <a:spcBef>
                <a:spcPct val="0"/>
              </a:spcBef>
              <a:spcAft>
                <a:spcPct val="0"/>
              </a:spcAft>
              <a:defRPr sz="1400" b="1">
                <a:solidFill>
                  <a:schemeClr val="tx1"/>
                </a:solidFill>
                <a:latin typeface="Arial" charset="0"/>
                <a:ea typeface="ＭＳ Ｐゴシック" pitchFamily="22" charset="-128"/>
              </a:defRPr>
            </a:lvl9pPr>
          </a:lstStyle>
          <a:p>
            <a:fld id="{64ECC832-22C0-4277-9AA5-887524DA8D98}" type="slidenum">
              <a:rPr lang="en-US" altLang="en-US" sz="1200" b="0"/>
              <a:pPr/>
              <a:t>21</a:t>
            </a:fld>
            <a:endParaRPr lang="en-US" altLang="en-US" sz="1200" b="0"/>
          </a:p>
        </p:txBody>
      </p:sp>
      <p:sp>
        <p:nvSpPr>
          <p:cNvPr id="15363" name="Rectangle 2"/>
          <p:cNvSpPr>
            <a:spLocks noGrp="1" noRot="1" noChangeAspect="1" noChangeArrowheads="1"/>
          </p:cNvSpPr>
          <p:nvPr>
            <p:ph type="sldImg"/>
          </p:nvPr>
        </p:nvSpPr>
        <p:spPr>
          <a:xfrm>
            <a:off x="1144588" y="685800"/>
            <a:ext cx="4572000" cy="3429000"/>
          </a:xfrm>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ＭＳ Ｐゴシック" pitchFamily="22" charset="-128"/>
              </a:defRPr>
            </a:lvl1pPr>
            <a:lvl2pPr marL="37931725" indent="-37474525">
              <a:defRPr sz="1400" b="1">
                <a:solidFill>
                  <a:schemeClr val="tx1"/>
                </a:solidFill>
                <a:latin typeface="Arial" charset="0"/>
                <a:ea typeface="ＭＳ Ｐゴシック" pitchFamily="22" charset="-128"/>
              </a:defRPr>
            </a:lvl2pPr>
            <a:lvl3pPr>
              <a:defRPr sz="1400" b="1">
                <a:solidFill>
                  <a:schemeClr val="tx1"/>
                </a:solidFill>
                <a:latin typeface="Arial" charset="0"/>
                <a:ea typeface="ＭＳ Ｐゴシック" pitchFamily="22" charset="-128"/>
              </a:defRPr>
            </a:lvl3pPr>
            <a:lvl4pPr>
              <a:defRPr sz="1400" b="1">
                <a:solidFill>
                  <a:schemeClr val="tx1"/>
                </a:solidFill>
                <a:latin typeface="Arial" charset="0"/>
                <a:ea typeface="ＭＳ Ｐゴシック" pitchFamily="22" charset="-128"/>
              </a:defRPr>
            </a:lvl4pPr>
            <a:lvl5pPr>
              <a:defRPr sz="1400" b="1">
                <a:solidFill>
                  <a:schemeClr val="tx1"/>
                </a:solidFill>
                <a:latin typeface="Arial" charset="0"/>
                <a:ea typeface="ＭＳ Ｐゴシック" pitchFamily="22" charset="-128"/>
              </a:defRPr>
            </a:lvl5pPr>
            <a:lvl6pPr marL="457200" eaLnBrk="0" fontAlgn="base" hangingPunct="0">
              <a:spcBef>
                <a:spcPct val="0"/>
              </a:spcBef>
              <a:spcAft>
                <a:spcPct val="0"/>
              </a:spcAft>
              <a:defRPr sz="1400" b="1">
                <a:solidFill>
                  <a:schemeClr val="tx1"/>
                </a:solidFill>
                <a:latin typeface="Arial" charset="0"/>
                <a:ea typeface="ＭＳ Ｐゴシック" pitchFamily="22" charset="-128"/>
              </a:defRPr>
            </a:lvl6pPr>
            <a:lvl7pPr marL="914400" eaLnBrk="0" fontAlgn="base" hangingPunct="0">
              <a:spcBef>
                <a:spcPct val="0"/>
              </a:spcBef>
              <a:spcAft>
                <a:spcPct val="0"/>
              </a:spcAft>
              <a:defRPr sz="1400" b="1">
                <a:solidFill>
                  <a:schemeClr val="tx1"/>
                </a:solidFill>
                <a:latin typeface="Arial" charset="0"/>
                <a:ea typeface="ＭＳ Ｐゴシック" pitchFamily="22" charset="-128"/>
              </a:defRPr>
            </a:lvl7pPr>
            <a:lvl8pPr marL="1371600" eaLnBrk="0" fontAlgn="base" hangingPunct="0">
              <a:spcBef>
                <a:spcPct val="0"/>
              </a:spcBef>
              <a:spcAft>
                <a:spcPct val="0"/>
              </a:spcAft>
              <a:defRPr sz="1400" b="1">
                <a:solidFill>
                  <a:schemeClr val="tx1"/>
                </a:solidFill>
                <a:latin typeface="Arial" charset="0"/>
                <a:ea typeface="ＭＳ Ｐゴシック" pitchFamily="22" charset="-128"/>
              </a:defRPr>
            </a:lvl8pPr>
            <a:lvl9pPr marL="1828800" eaLnBrk="0" fontAlgn="base" hangingPunct="0">
              <a:spcBef>
                <a:spcPct val="0"/>
              </a:spcBef>
              <a:spcAft>
                <a:spcPct val="0"/>
              </a:spcAft>
              <a:defRPr sz="1400" b="1">
                <a:solidFill>
                  <a:schemeClr val="tx1"/>
                </a:solidFill>
                <a:latin typeface="Arial" charset="0"/>
                <a:ea typeface="ＭＳ Ｐゴシック" pitchFamily="22" charset="-128"/>
              </a:defRPr>
            </a:lvl9pPr>
          </a:lstStyle>
          <a:p>
            <a:fld id="{64ECC832-22C0-4277-9AA5-887524DA8D98}" type="slidenum">
              <a:rPr lang="en-US" altLang="en-US" sz="1200" b="0"/>
              <a:pPr/>
              <a:t>22</a:t>
            </a:fld>
            <a:endParaRPr lang="en-US" altLang="en-US" sz="1200" b="0"/>
          </a:p>
        </p:txBody>
      </p:sp>
      <p:sp>
        <p:nvSpPr>
          <p:cNvPr id="15363" name="Rectangle 2"/>
          <p:cNvSpPr>
            <a:spLocks noGrp="1" noRot="1" noChangeAspect="1" noChangeArrowheads="1"/>
          </p:cNvSpPr>
          <p:nvPr>
            <p:ph type="sldImg"/>
          </p:nvPr>
        </p:nvSpPr>
        <p:spPr>
          <a:xfrm>
            <a:off x="1144588" y="685800"/>
            <a:ext cx="4572000" cy="3429000"/>
          </a:xfrm>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643">
              <a:defRPr/>
            </a:pPr>
            <a:endParaRPr lang="en-US" dirty="0" smtClean="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643">
              <a:defRPr/>
            </a:pPr>
            <a:r>
              <a:rPr lang="en-US" dirty="0" smtClean="0"/>
              <a:t>The tornado frequency by month</a:t>
            </a:r>
            <a:r>
              <a:rPr lang="en-US" baseline="0" dirty="0" smtClean="0"/>
              <a:t> also looks fairly standard with the peak months for tornadoes occurring in the summer months of June, and July. </a:t>
            </a:r>
            <a:r>
              <a:rPr lang="en-US" dirty="0" smtClean="0"/>
              <a:t>Please note</a:t>
            </a:r>
            <a:r>
              <a:rPr lang="en-US" baseline="0" dirty="0" smtClean="0"/>
              <a:t> that the September data could be inflated due to Tropical Storm Ivan’s tornado outbreak on Sept 17, 2004. </a:t>
            </a:r>
            <a:r>
              <a:rPr lang="en-US" dirty="0">
                <a:solidFill>
                  <a:schemeClr val="bg1"/>
                </a:solidFill>
              </a:rPr>
              <a:t>A  decrease in August is possibly due to high capping inversions from the higher temperatures and a more northerly jet stream location. </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643">
              <a:defRPr/>
            </a:pPr>
            <a:r>
              <a:rPr lang="en-US" baseline="0" dirty="0" smtClean="0"/>
              <a:t>One tornado that was particularly powerful and a very long tracked tornado occurred in Charles County (La Plata). This tornado occurred on April 28, 2002 and created a large path of destruction for 38 miles through Charles, St. Mary’s, and Calvert counties. It was categorized as an F-4, causing 3 deaths, 122 injuries, and costing about $124 million in damage loss. </a:t>
            </a:r>
          </a:p>
          <a:p>
            <a:pPr defTabSz="905643">
              <a:defRPr/>
            </a:pPr>
            <a:endParaRPr lang="en-US" baseline="0" dirty="0" smtClean="0"/>
          </a:p>
          <a:p>
            <a:pPr defTabSz="905643">
              <a:defRPr/>
            </a:pPr>
            <a:r>
              <a:rPr lang="en-US" baseline="0" dirty="0" smtClean="0"/>
              <a:t>Another F-4 occurring just the year before on September 24, 2001, passing through Culpepper and Fauquier counties.</a:t>
            </a:r>
          </a:p>
          <a:p>
            <a:pPr defTabSz="905643">
              <a:defRPr/>
            </a:pPr>
            <a:endParaRPr lang="en-US" baseline="0" dirty="0" smtClean="0"/>
          </a:p>
          <a:p>
            <a:r>
              <a:rPr lang="en-US" dirty="0" smtClean="0"/>
              <a:t>The Frostburg tornado</a:t>
            </a:r>
            <a:r>
              <a:rPr lang="en-US" baseline="0" dirty="0" smtClean="0"/>
              <a:t> occurred in June 2, 1998. </a:t>
            </a:r>
            <a:r>
              <a:rPr lang="en-US" dirty="0" smtClean="0"/>
              <a:t>$ 5 Million 125 homes, 3 businesses, 1 school, 1 church. F4 Frostburg , otherwise F2-F3.</a:t>
            </a:r>
            <a:r>
              <a:rPr lang="en-US" baseline="0" dirty="0" smtClean="0"/>
              <a:t> On ground 10 min. Path length 8 miles. 250 yards wide.</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ＭＳ Ｐゴシック" pitchFamily="22" charset="-128"/>
              </a:defRPr>
            </a:lvl1pPr>
            <a:lvl2pPr marL="37931725" indent="-37474525">
              <a:defRPr sz="1400" b="1">
                <a:solidFill>
                  <a:schemeClr val="tx1"/>
                </a:solidFill>
                <a:latin typeface="Arial" charset="0"/>
                <a:ea typeface="ＭＳ Ｐゴシック" pitchFamily="22" charset="-128"/>
              </a:defRPr>
            </a:lvl2pPr>
            <a:lvl3pPr>
              <a:defRPr sz="1400" b="1">
                <a:solidFill>
                  <a:schemeClr val="tx1"/>
                </a:solidFill>
                <a:latin typeface="Arial" charset="0"/>
                <a:ea typeface="ＭＳ Ｐゴシック" pitchFamily="22" charset="-128"/>
              </a:defRPr>
            </a:lvl3pPr>
            <a:lvl4pPr>
              <a:defRPr sz="1400" b="1">
                <a:solidFill>
                  <a:schemeClr val="tx1"/>
                </a:solidFill>
                <a:latin typeface="Arial" charset="0"/>
                <a:ea typeface="ＭＳ Ｐゴシック" pitchFamily="22" charset="-128"/>
              </a:defRPr>
            </a:lvl4pPr>
            <a:lvl5pPr>
              <a:defRPr sz="1400" b="1">
                <a:solidFill>
                  <a:schemeClr val="tx1"/>
                </a:solidFill>
                <a:latin typeface="Arial" charset="0"/>
                <a:ea typeface="ＭＳ Ｐゴシック" pitchFamily="22" charset="-128"/>
              </a:defRPr>
            </a:lvl5pPr>
            <a:lvl6pPr marL="457200" eaLnBrk="0" fontAlgn="base" hangingPunct="0">
              <a:spcBef>
                <a:spcPct val="0"/>
              </a:spcBef>
              <a:spcAft>
                <a:spcPct val="0"/>
              </a:spcAft>
              <a:defRPr sz="1400" b="1">
                <a:solidFill>
                  <a:schemeClr val="tx1"/>
                </a:solidFill>
                <a:latin typeface="Arial" charset="0"/>
                <a:ea typeface="ＭＳ Ｐゴシック" pitchFamily="22" charset="-128"/>
              </a:defRPr>
            </a:lvl6pPr>
            <a:lvl7pPr marL="914400" eaLnBrk="0" fontAlgn="base" hangingPunct="0">
              <a:spcBef>
                <a:spcPct val="0"/>
              </a:spcBef>
              <a:spcAft>
                <a:spcPct val="0"/>
              </a:spcAft>
              <a:defRPr sz="1400" b="1">
                <a:solidFill>
                  <a:schemeClr val="tx1"/>
                </a:solidFill>
                <a:latin typeface="Arial" charset="0"/>
                <a:ea typeface="ＭＳ Ｐゴシック" pitchFamily="22" charset="-128"/>
              </a:defRPr>
            </a:lvl7pPr>
            <a:lvl8pPr marL="1371600" eaLnBrk="0" fontAlgn="base" hangingPunct="0">
              <a:spcBef>
                <a:spcPct val="0"/>
              </a:spcBef>
              <a:spcAft>
                <a:spcPct val="0"/>
              </a:spcAft>
              <a:defRPr sz="1400" b="1">
                <a:solidFill>
                  <a:schemeClr val="tx1"/>
                </a:solidFill>
                <a:latin typeface="Arial" charset="0"/>
                <a:ea typeface="ＭＳ Ｐゴシック" pitchFamily="22" charset="-128"/>
              </a:defRPr>
            </a:lvl8pPr>
            <a:lvl9pPr marL="1828800" eaLnBrk="0" fontAlgn="base" hangingPunct="0">
              <a:spcBef>
                <a:spcPct val="0"/>
              </a:spcBef>
              <a:spcAft>
                <a:spcPct val="0"/>
              </a:spcAft>
              <a:defRPr sz="1400" b="1">
                <a:solidFill>
                  <a:schemeClr val="tx1"/>
                </a:solidFill>
                <a:latin typeface="Arial" charset="0"/>
                <a:ea typeface="ＭＳ Ｐゴシック" pitchFamily="22" charset="-128"/>
              </a:defRPr>
            </a:lvl9pPr>
          </a:lstStyle>
          <a:p>
            <a:fld id="{64ECC832-22C0-4277-9AA5-887524DA8D98}" type="slidenum">
              <a:rPr lang="en-US" altLang="en-US" sz="1200" b="0"/>
              <a:pPr/>
              <a:t>2</a:t>
            </a:fld>
            <a:endParaRPr lang="en-US" altLang="en-US" sz="1200" b="0"/>
          </a:p>
        </p:txBody>
      </p:sp>
      <p:sp>
        <p:nvSpPr>
          <p:cNvPr id="15363" name="Rectangle 2"/>
          <p:cNvSpPr>
            <a:spLocks noGrp="1" noRot="1" noChangeAspect="1" noChangeArrowheads="1"/>
          </p:cNvSpPr>
          <p:nvPr>
            <p:ph type="sldImg"/>
          </p:nvPr>
        </p:nvSpPr>
        <p:spPr>
          <a:xfrm>
            <a:off x="1144588" y="685800"/>
            <a:ext cx="4572000" cy="3429000"/>
          </a:xfrm>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914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AF559C-FC63-4E99-BA8D-8EC12AFBEF67}" type="slidenum">
              <a:rPr lang="en-US" altLang="en-US"/>
              <a:pPr/>
              <a:t>5</a:t>
            </a:fld>
            <a:endParaRPr lang="en-US" altLang="en-US"/>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r>
              <a:rPr lang="en-US" altLang="en-US"/>
              <a:t>When two air masses collide such as a warm or cold front, there is vertical transport of moisture which can result in thunderstorm development assuming other factors are met. Other examples of lifting mechanisms include a sea breeze.</a:t>
            </a:r>
          </a:p>
          <a:p>
            <a:endParaRPr lang="en-US" altLang="en-US"/>
          </a:p>
          <a:p>
            <a:r>
              <a:rPr lang="en-US" altLang="en-US" b="1"/>
              <a:t>Differential Heating</a:t>
            </a:r>
            <a:r>
              <a:rPr lang="en-US" altLang="en-US"/>
              <a:t> </a:t>
            </a:r>
          </a:p>
          <a:p>
            <a:pPr lvl="1"/>
            <a:r>
              <a:rPr lang="en-US" altLang="en-US"/>
              <a:t>This heating of the ground and lower atmosphere is not uniform. For example, a grassy field will heat at a slower rate than a paved street. The warmest air, called thermals, tends to rise. In the image (right) a wildfire provided the differential heating for a cumulus cloud to form over the smoke plum.</a:t>
            </a:r>
          </a:p>
          <a:p>
            <a:pPr lvl="1"/>
            <a:r>
              <a:rPr lang="en-US" altLang="en-US"/>
              <a:t> </a:t>
            </a:r>
          </a:p>
          <a:p>
            <a:r>
              <a:rPr lang="en-US" altLang="en-US" b="1"/>
              <a:t>Fronts, Drylines and Outflow Boundaries</a:t>
            </a:r>
            <a:r>
              <a:rPr lang="en-US" altLang="en-US"/>
              <a:t> </a:t>
            </a:r>
          </a:p>
          <a:p>
            <a:pPr lvl="1"/>
            <a:r>
              <a:rPr lang="en-US" altLang="en-US" b="1"/>
              <a:t>Fronts</a:t>
            </a:r>
            <a:r>
              <a:rPr lang="en-US" altLang="en-US"/>
              <a:t> are the boundary between two air masses of different temperatures. Fronts lift warm moist air. Cold fronts lift air the most abruptly. If the air is moist and unstable thunderstorms will form along the cold front.</a:t>
            </a:r>
            <a:br>
              <a:rPr lang="en-US" altLang="en-US"/>
            </a:br>
            <a:r>
              <a:rPr lang="en-US" altLang="en-US"/>
              <a:t/>
            </a:r>
            <a:br>
              <a:rPr lang="en-US" altLang="en-US"/>
            </a:br>
            <a:r>
              <a:rPr lang="en-US" altLang="en-US" b="1"/>
              <a:t>Drylines</a:t>
            </a:r>
            <a:r>
              <a:rPr lang="en-US" altLang="en-US"/>
              <a:t> are the boundary between two air masses of different moisture content and separate warm moist air from hot dry air. While the temperature may be different across the dryline, the main difference is the rapid decrease in moisture behind the dryline. It is the lack of moisture which allows the temperatures to occasionally be higher than ahead of the dryline. However, the result is the same as the warm moist air is lifted along the dryline forming thunderstorms. This is common over the plains in the spring and early summer.</a:t>
            </a:r>
            <a:br>
              <a:rPr lang="en-US" altLang="en-US"/>
            </a:br>
            <a:r>
              <a:rPr lang="en-US" altLang="en-US"/>
              <a:t/>
            </a:r>
            <a:br>
              <a:rPr lang="en-US" altLang="en-US"/>
            </a:br>
            <a:r>
              <a:rPr lang="en-US" altLang="en-US" b="1"/>
              <a:t>Outflow boundaries</a:t>
            </a:r>
            <a:r>
              <a:rPr lang="en-US" altLang="en-US"/>
              <a:t> are a result of the rush of cold air as a thunderstorm moves overhead. The rain-cooled air acts as a "mini cold front", called an outflow boundary. Like fronts, this boundary lifts warm moist air and can cause new thunderstorms to form. </a:t>
            </a:r>
          </a:p>
          <a:p>
            <a:endParaRPr lang="en-US" altLang="en-US"/>
          </a:p>
          <a:p>
            <a:endParaRPr lang="en-US" altLang="en-US"/>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1EC28-AABE-4364-AE4A-3E226060B24A}" type="slidenum">
              <a:rPr lang="en-US" altLang="en-US"/>
              <a:pPr/>
              <a:t>6</a:t>
            </a:fld>
            <a:endParaRPr lang="en-US" altLang="en-US"/>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28A0B2-C2D0-4E6E-8BCF-9FA4990A1F12}" type="slidenum">
              <a:rPr lang="en-US" altLang="en-US"/>
              <a:pPr/>
              <a:t>7</a:t>
            </a:fld>
            <a:endParaRPr lang="en-US" alt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p:txBody>
          <a:bodyPr/>
          <a:lstStyle/>
          <a:p>
            <a:r>
              <a:rPr lang="en-US" altLang="en-US"/>
              <a:t>We generally think of west to east or north to south movement of air masses, that is fronts. We need to think in the vertical as well. Think of the atmosphere heating up during a summer day. Air parcels in the boundary layer will begin to rise into the atmosphere as heating takes place. The greater the contrast in temperature between two air masses the greater the instability. As you look at the lava lamp, imagine the colored parcels that are rising and sinking as air parcels in the atmosphere. The greater the instability, the faster these parcels will move.</a:t>
            </a:r>
            <a:br>
              <a:rPr lang="en-US" altLang="en-US"/>
            </a:b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1827F-C518-4F3C-B355-761174426A85}" type="slidenum">
              <a:rPr lang="en-US" altLang="en-US"/>
              <a:pPr/>
              <a:t>8</a:t>
            </a:fld>
            <a:endParaRPr lang="en-US" altLang="en-US"/>
          </a:p>
        </p:txBody>
      </p:sp>
      <p:sp>
        <p:nvSpPr>
          <p:cNvPr id="675842" name="Rectangle 2"/>
          <p:cNvSpPr>
            <a:spLocks noGrp="1" noRot="1" noChangeAspect="1" noChangeArrowheads="1" noTextEdit="1"/>
          </p:cNvSpPr>
          <p:nvPr>
            <p:ph type="sldImg"/>
          </p:nvPr>
        </p:nvSpPr>
        <p:spPr>
          <a:xfrm>
            <a:off x="1143000" y="684213"/>
            <a:ext cx="4572000" cy="3429000"/>
          </a:xfrm>
          <a:ln/>
        </p:spPr>
      </p:sp>
      <p:sp>
        <p:nvSpPr>
          <p:cNvPr id="675843" name="Rectangle 3"/>
          <p:cNvSpPr>
            <a:spLocks noGrp="1" noChangeArrowheads="1"/>
          </p:cNvSpPr>
          <p:nvPr>
            <p:ph type="body" idx="1"/>
          </p:nvPr>
        </p:nvSpPr>
        <p:spPr>
          <a:xfrm>
            <a:off x="685564" y="4345051"/>
            <a:ext cx="5486874" cy="4113975"/>
          </a:xfrm>
        </p:spPr>
        <p:txBody>
          <a:bodyPr/>
          <a:lstStyle/>
          <a:p>
            <a:r>
              <a:rPr lang="en-US" altLang="en-US"/>
              <a:t>A thunderstorm is simply a rain shower with lightning. Sounds simple, but it really isn’t. Thunderstorms are a fairly complex entity. In order to develop, a thunderstorm needs moisture, instability, and a lifting or trigger mechanism. </a:t>
            </a:r>
          </a:p>
          <a:p>
            <a:endParaRPr lang="en-US" altLang="en-US"/>
          </a:p>
          <a:p>
            <a:r>
              <a:rPr lang="en-US" altLang="en-US"/>
              <a:t>During the </a:t>
            </a:r>
            <a:r>
              <a:rPr lang="en-US" altLang="en-US" b="1"/>
              <a:t>initial stage</a:t>
            </a:r>
            <a:r>
              <a:rPr lang="en-US" altLang="en-US"/>
              <a:t>, a developing thunderstorm begins as a cumulus cloud with upward air motion (the </a:t>
            </a:r>
            <a:r>
              <a:rPr lang="en-US" altLang="en-US" b="1"/>
              <a:t>updraft</a:t>
            </a:r>
            <a:r>
              <a:rPr lang="en-US" altLang="en-US"/>
              <a:t>) throughout most of the cloud. This is called the cumulus or towering cumulus stage. If the air temperature in this cloud is warmer or more buoyant than the surrounding atmosphere, it can continue to rise, produce precipitation, and grow into a thunderstorm. The cumulus or towering cumulus cloud can grow vertically, perhaps to a height of 20,000 feet. Air within the cloud is dominated by updraft with some turbulent eddies around the edges.</a:t>
            </a:r>
            <a:br>
              <a:rPr lang="en-US" altLang="en-US"/>
            </a:br>
            <a:endParaRPr lang="en-US" altLang="en-US"/>
          </a:p>
          <a:p>
            <a:r>
              <a:rPr lang="en-US" altLang="en-US"/>
              <a:t>A thunderstorm reaches its </a:t>
            </a:r>
            <a:r>
              <a:rPr lang="en-US" altLang="en-US" b="1"/>
              <a:t>mature stage</a:t>
            </a:r>
            <a:r>
              <a:rPr lang="en-US" altLang="en-US"/>
              <a:t> when the updraft develops a counterpart; sinking rain-cooled air. This is known as the </a:t>
            </a:r>
            <a:r>
              <a:rPr lang="en-US" altLang="en-US" b="1"/>
              <a:t>downdraft</a:t>
            </a:r>
            <a:r>
              <a:rPr lang="en-US" altLang="en-US"/>
              <a:t>. The storm has considerable depth, often reaching 40,000 to 60,000 feet This is usually when the thunderstorm is strongest and has the highest potential to produce severe weather. </a:t>
            </a:r>
          </a:p>
          <a:p>
            <a:endParaRPr lang="en-US" altLang="en-US"/>
          </a:p>
          <a:p>
            <a:r>
              <a:rPr lang="en-US" altLang="en-US"/>
              <a:t>When the downdraft begins to dominate the thunderstorm, it has reached its </a:t>
            </a:r>
            <a:r>
              <a:rPr lang="en-US" altLang="en-US" b="1"/>
              <a:t>dissipating stage</a:t>
            </a:r>
            <a:r>
              <a:rPr lang="en-US" altLang="en-US"/>
              <a:t>. A thunderstorm needs a supply of fuel (relatively warm and moist air) to survive. When the cool downdraft begins to spread out and cut off this fuel supply, the thunderstorm will dissipate. It should be noted that severe weather can still occur in the dissipating stage. The life cycle for an individual thunderstorm cell is about 30 minutes. During its life cycle, the two main components of a thunderstorm are the updraft and downdraft.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75954-6FA2-4811-A3AC-C27ECB8847F4}" type="slidenum">
              <a:rPr lang="en-US" altLang="en-US"/>
              <a:pPr/>
              <a:t>9</a:t>
            </a:fld>
            <a:endParaRPr lang="en-US" altLang="en-US"/>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p:txBody>
          <a:bodyPr/>
          <a:lstStyle/>
          <a:p>
            <a:r>
              <a:rPr lang="en-US" altLang="en-US" b="1"/>
              <a:t>Multi-cell</a:t>
            </a:r>
            <a:r>
              <a:rPr lang="en-US" altLang="en-US"/>
              <a:t> </a:t>
            </a:r>
            <a:br>
              <a:rPr lang="en-US" altLang="en-US"/>
            </a:br>
            <a:r>
              <a:rPr lang="en-US" altLang="en-US"/>
              <a:t>Although there are times when a thunderstorm consists of just one ordinary cell that transitions through its life cycle and dissipates without additional new cell formation, thunderstorms often form in clusters with numerous cells in various stages of development merging together. Unlike ordinary single cells, cluster storms can last for several hours producing large hail, damaging winds, flash flooding, and isolated tornadoes.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199039-8923-405E-A875-E4867E8C4F26}" type="slidenum">
              <a:rPr lang="en-US" altLang="en-US"/>
              <a:pPr/>
              <a:t>10</a:t>
            </a:fld>
            <a:endParaRPr lang="en-US" altLang="en-US"/>
          </a:p>
        </p:txBody>
      </p:sp>
      <p:sp>
        <p:nvSpPr>
          <p:cNvPr id="809986" name="Rectangle 2"/>
          <p:cNvSpPr>
            <a:spLocks noGrp="1" noRot="1" noChangeAspect="1" noChangeArrowheads="1" noTextEdit="1"/>
          </p:cNvSpPr>
          <p:nvPr>
            <p:ph type="sldImg"/>
          </p:nvPr>
        </p:nvSpPr>
        <p:spPr>
          <a:xfrm>
            <a:off x="1143000" y="684213"/>
            <a:ext cx="4572000" cy="3429000"/>
          </a:xfrm>
          <a:ln/>
        </p:spPr>
      </p:sp>
      <p:sp>
        <p:nvSpPr>
          <p:cNvPr id="809987" name="Rectangle 3"/>
          <p:cNvSpPr>
            <a:spLocks noGrp="1" noChangeArrowheads="1"/>
          </p:cNvSpPr>
          <p:nvPr>
            <p:ph type="body" idx="1"/>
          </p:nvPr>
        </p:nvSpPr>
        <p:spPr>
          <a:xfrm>
            <a:off x="685564" y="4345051"/>
            <a:ext cx="5486874" cy="4113975"/>
          </a:xfrm>
        </p:spPr>
        <p:txBody>
          <a:bodyPr/>
          <a:lstStyle/>
          <a:p>
            <a:r>
              <a:rPr lang="en-US" altLang="en-US" b="1" dirty="0"/>
              <a:t>Squall Lines</a:t>
            </a:r>
            <a:r>
              <a:rPr lang="en-US" altLang="en-US" dirty="0"/>
              <a:t> </a:t>
            </a:r>
          </a:p>
          <a:p>
            <a:r>
              <a:rPr lang="en-US" altLang="en-US" dirty="0"/>
              <a:t>Squall lines are simply a continuous or nearly continuous line of thunderstorms. The are common along, or in advance, of cold fronts. All types of severe weather can occur with squall lines. However, they are particularly known for producing strong straight-line winds. In the above illustration, storm motion is from left to right. Warm moist air flows up into the updraft (as represented by the red arrows) while rain-cooled air (blue arrows) descends through the downdraft. The leading edge of this rain cooled air is called the </a:t>
            </a:r>
            <a:r>
              <a:rPr lang="en-US" altLang="en-US" b="1" dirty="0"/>
              <a:t>gust front</a:t>
            </a:r>
            <a:r>
              <a:rPr lang="en-US" altLang="en-US" dirty="0"/>
              <a:t> and is often times accompanied by an abrupt wind change and sharp temperature drop. Along the gust front a distinct cloud formation often times occurs. This is called a </a:t>
            </a:r>
            <a:r>
              <a:rPr lang="en-US" altLang="en-US" b="1" dirty="0"/>
              <a:t>shelf cloud</a:t>
            </a:r>
            <a:r>
              <a:rPr lang="en-US" altLang="en-US" dirty="0"/>
              <a:t>. It demarks that area where the warm moist air meets and is lifted over the rain cooled gust front air. </a:t>
            </a:r>
          </a:p>
          <a:p>
            <a:endParaRPr lang="en-US" altLang="en-US" dirty="0"/>
          </a:p>
          <a:p>
            <a:r>
              <a:rPr lang="en-US" altLang="en-US" dirty="0"/>
              <a:t>These "squall lines" can persist for many hours and produce damaging winds and hail.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41911A-BC97-4A61-8A86-FEE3B5CF2112}" type="slidenum">
              <a:rPr lang="en-US" altLang="en-US"/>
              <a:pPr/>
              <a:t>11</a:t>
            </a:fld>
            <a:endParaRPr lang="en-US" altLang="en-US"/>
          </a:p>
        </p:txBody>
      </p:sp>
      <p:sp>
        <p:nvSpPr>
          <p:cNvPr id="813058" name="Rectangle 2"/>
          <p:cNvSpPr>
            <a:spLocks noGrp="1" noRot="1" noChangeAspect="1" noChangeArrowheads="1" noTextEdit="1"/>
          </p:cNvSpPr>
          <p:nvPr>
            <p:ph type="sldImg"/>
          </p:nvPr>
        </p:nvSpPr>
        <p:spPr>
          <a:xfrm>
            <a:off x="1143000" y="684213"/>
            <a:ext cx="4572000" cy="3429000"/>
          </a:xfrm>
          <a:ln/>
        </p:spPr>
      </p:sp>
      <p:sp>
        <p:nvSpPr>
          <p:cNvPr id="813059" name="Rectangle 3"/>
          <p:cNvSpPr>
            <a:spLocks noGrp="1" noChangeArrowheads="1"/>
          </p:cNvSpPr>
          <p:nvPr>
            <p:ph type="body" idx="1"/>
          </p:nvPr>
        </p:nvSpPr>
        <p:spPr>
          <a:xfrm>
            <a:off x="685564" y="4345051"/>
            <a:ext cx="5486874" cy="4113975"/>
          </a:xfrm>
        </p:spPr>
        <p:txBody>
          <a:bodyPr/>
          <a:lstStyle/>
          <a:p>
            <a:r>
              <a:rPr lang="en-US" altLang="en-US" b="1"/>
              <a:t>Supercell Thunderstorms</a:t>
            </a:r>
            <a:r>
              <a:rPr lang="en-US" altLang="en-US"/>
              <a:t> </a:t>
            </a:r>
          </a:p>
          <a:p>
            <a:r>
              <a:rPr lang="en-US" altLang="en-US"/>
              <a:t>Supercell thunderstorms are a special kind of single cell thunderstorm that can persist for many hours. They are responsible for nearly all of the significant tornadoes produced in the U.S. and for most of the hailstones larger than golf ball size. Supercells are also known to produce extreme winds and flash flooding. </a:t>
            </a:r>
          </a:p>
          <a:p>
            <a:endParaRPr lang="en-US" altLang="en-US"/>
          </a:p>
          <a:p>
            <a:r>
              <a:rPr lang="en-US" altLang="en-US"/>
              <a:t>They are characterized by a rotating updraft (usually cyclonic - above left) which results from a storm growing in an environment of significant vertical wind shear. Wind shear occurs when the winds are changing direction and increasing with height. The most ideal conditions for supercells occurs when the winds are veering or turning clockwise with height. For example, in a veering wind situation the winds may be from the south at the surface and from the west at 15,000 feet (4500 m). Beneath the supercell, the rotation of the storm is often visible as well (above right). </a:t>
            </a:r>
          </a:p>
          <a:p>
            <a:endParaRPr lang="en-US" altLang="en-US"/>
          </a:p>
          <a:p>
            <a:r>
              <a:rPr lang="en-US" altLang="en-US"/>
              <a:t>Most tornadoes are spawned from supercell thunderstorms. Supercell thunderstorms are characterized by a persistent rotating updraft and form in environments of strong vertical wind shear.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1796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8206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4442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292100"/>
            <a:ext cx="91440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05000"/>
            <a:ext cx="4038600" cy="4114800"/>
          </a:xfrm>
        </p:spPr>
        <p:txBody>
          <a:bodyPr/>
          <a:lstStyle/>
          <a:p>
            <a:pPr lvl="0"/>
            <a:endParaRPr lang="en-US" noProof="0" smtClean="0"/>
          </a:p>
        </p:txBody>
      </p:sp>
    </p:spTree>
    <p:extLst>
      <p:ext uri="{BB962C8B-B14F-4D97-AF65-F5344CB8AC3E}">
        <p14:creationId xmlns:p14="http://schemas.microsoft.com/office/powerpoint/2010/main" val="3590973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5029200"/>
          </a:xfrm>
        </p:spPr>
        <p:txBody>
          <a:bodyPr/>
          <a:lstStyle/>
          <a:p>
            <a:endParaRPr lang="en-US"/>
          </a:p>
        </p:txBody>
      </p:sp>
      <p:sp>
        <p:nvSpPr>
          <p:cNvPr id="4" name="Text Placeholder 3"/>
          <p:cNvSpPr>
            <a:spLocks noGrp="1"/>
          </p:cNvSpPr>
          <p:nvPr>
            <p:ph type="body" sz="half" idx="2"/>
          </p:nvPr>
        </p:nvSpPr>
        <p:spPr>
          <a:xfrm>
            <a:off x="4648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659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4736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8214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6305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8444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807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5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273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773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9" name="Picture 5" descr="National Weather Service 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439150" y="615315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OAA Logo"/>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525" y="6153150"/>
            <a:ext cx="685800" cy="685800"/>
          </a:xfrm>
          <a:prstGeom prst="rect">
            <a:avLst/>
          </a:prstGeom>
          <a:noFill/>
          <a:extLst>
            <a:ext uri="{909E8E84-426E-40DD-AFC4-6F175D3DCCD1}">
              <a14:hiddenFill xmlns:a14="http://schemas.microsoft.com/office/drawing/2010/main">
                <a:solidFill>
                  <a:srgbClr val="FFFFFF"/>
                </a:solidFill>
              </a14:hiddenFill>
            </a:ext>
          </a:extLst>
        </p:spPr>
      </p:pic>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xStyles>
    <p:title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p:titleStyle>
    <p:bodyStyle>
      <a:lvl1pPr marL="342900" indent="-342900" algn="l" rtl="0" eaLnBrk="0" fontAlgn="base" hangingPunct="0">
        <a:spcBef>
          <a:spcPct val="20000"/>
        </a:spcBef>
        <a:spcAft>
          <a:spcPct val="50000"/>
        </a:spcAft>
        <a:buClr>
          <a:schemeClr val="tx1"/>
        </a:buClr>
        <a:buChar char="•"/>
        <a:defRPr sz="2800" b="1">
          <a:solidFill>
            <a:schemeClr val="tx1"/>
          </a:solidFill>
          <a:latin typeface="+mn-lt"/>
          <a:ea typeface="ＭＳ Ｐゴシック" pitchFamily="22" charset="-128"/>
          <a:cs typeface="+mn-cs"/>
        </a:defRPr>
      </a:lvl1pPr>
      <a:lvl2pPr marL="742950" indent="-285750" algn="l" rtl="0" eaLnBrk="0" fontAlgn="base" hangingPunct="0">
        <a:spcBef>
          <a:spcPct val="20000"/>
        </a:spcBef>
        <a:spcAft>
          <a:spcPct val="50000"/>
        </a:spcAft>
        <a:buClr>
          <a:schemeClr val="tx1"/>
        </a:buClr>
        <a:buChar char="–"/>
        <a:defRPr sz="2400" b="1" i="1">
          <a:solidFill>
            <a:schemeClr val="tx1"/>
          </a:solidFill>
          <a:latin typeface="+mn-lt"/>
          <a:ea typeface="ＭＳ Ｐゴシック" pitchFamily="22" charset="-128"/>
        </a:defRPr>
      </a:lvl2pPr>
      <a:lvl3pPr marL="1143000" indent="-228600" algn="l" rtl="0" eaLnBrk="0" fontAlgn="base" hangingPunct="0">
        <a:spcBef>
          <a:spcPct val="20000"/>
        </a:spcBef>
        <a:spcAft>
          <a:spcPct val="50000"/>
        </a:spcAft>
        <a:buClr>
          <a:srgbClr val="FF0066"/>
        </a:buClr>
        <a:buChar char="•"/>
        <a:defRPr sz="2000" b="1">
          <a:solidFill>
            <a:schemeClr val="tx1"/>
          </a:solidFill>
          <a:latin typeface="+mn-lt"/>
          <a:ea typeface="ＭＳ Ｐゴシック" pitchFamily="22" charset="-128"/>
        </a:defRPr>
      </a:lvl3pPr>
      <a:lvl4pPr marL="1600200" indent="-228600" algn="l" rtl="0" eaLnBrk="0" fontAlgn="base" hangingPunct="0">
        <a:spcBef>
          <a:spcPct val="20000"/>
        </a:spcBef>
        <a:spcAft>
          <a:spcPct val="50000"/>
        </a:spcAft>
        <a:buClr>
          <a:srgbClr val="FF0066"/>
        </a:buClr>
        <a:buChar char="–"/>
        <a:defRPr sz="2000" b="1" i="1">
          <a:solidFill>
            <a:schemeClr val="tx1"/>
          </a:solidFill>
          <a:latin typeface="+mn-lt"/>
          <a:ea typeface="ＭＳ Ｐゴシック" pitchFamily="22" charset="-128"/>
        </a:defRPr>
      </a:lvl4pPr>
      <a:lvl5pPr marL="2057400" indent="-228600" algn="l" rtl="0" eaLnBrk="0" fontAlgn="base" hangingPunct="0">
        <a:spcBef>
          <a:spcPct val="20000"/>
        </a:spcBef>
        <a:spcAft>
          <a:spcPct val="50000"/>
        </a:spcAft>
        <a:buClr>
          <a:srgbClr val="FF0066"/>
        </a:buClr>
        <a:buChar char="»"/>
        <a:defRPr sz="2000" b="1">
          <a:solidFill>
            <a:schemeClr val="tx1"/>
          </a:solidFill>
          <a:latin typeface="+mn-lt"/>
          <a:ea typeface="ＭＳ Ｐゴシック" pitchFamily="22" charset="-128"/>
        </a:defRPr>
      </a:lvl5pPr>
      <a:lvl6pPr marL="2514600" indent="-228600" algn="l" rtl="0" eaLnBrk="0" fontAlgn="base" hangingPunct="0">
        <a:spcBef>
          <a:spcPct val="20000"/>
        </a:spcBef>
        <a:spcAft>
          <a:spcPct val="50000"/>
        </a:spcAft>
        <a:buClr>
          <a:srgbClr val="FF0066"/>
        </a:buClr>
        <a:buChar char="»"/>
        <a:defRPr sz="2000" b="1">
          <a:solidFill>
            <a:schemeClr val="tx1"/>
          </a:solidFill>
          <a:latin typeface="+mn-lt"/>
          <a:ea typeface="ＭＳ Ｐゴシック" pitchFamily="22" charset="-128"/>
        </a:defRPr>
      </a:lvl6pPr>
      <a:lvl7pPr marL="2971800" indent="-228600" algn="l" rtl="0" eaLnBrk="0" fontAlgn="base" hangingPunct="0">
        <a:spcBef>
          <a:spcPct val="20000"/>
        </a:spcBef>
        <a:spcAft>
          <a:spcPct val="50000"/>
        </a:spcAft>
        <a:buClr>
          <a:srgbClr val="FF0066"/>
        </a:buClr>
        <a:buChar char="»"/>
        <a:defRPr sz="2000" b="1">
          <a:solidFill>
            <a:schemeClr val="tx1"/>
          </a:solidFill>
          <a:latin typeface="+mn-lt"/>
          <a:ea typeface="ＭＳ Ｐゴシック" pitchFamily="22" charset="-128"/>
        </a:defRPr>
      </a:lvl7pPr>
      <a:lvl8pPr marL="3429000" indent="-228600" algn="l" rtl="0" eaLnBrk="0" fontAlgn="base" hangingPunct="0">
        <a:spcBef>
          <a:spcPct val="20000"/>
        </a:spcBef>
        <a:spcAft>
          <a:spcPct val="50000"/>
        </a:spcAft>
        <a:buClr>
          <a:srgbClr val="FF0066"/>
        </a:buClr>
        <a:buChar char="»"/>
        <a:defRPr sz="2000" b="1">
          <a:solidFill>
            <a:schemeClr val="tx1"/>
          </a:solidFill>
          <a:latin typeface="+mn-lt"/>
          <a:ea typeface="ＭＳ Ｐゴシック" pitchFamily="22" charset="-128"/>
        </a:defRPr>
      </a:lvl8pPr>
      <a:lvl9pPr marL="3886200" indent="-228600" algn="l" rtl="0" eaLnBrk="0" fontAlgn="base" hangingPunct="0">
        <a:spcBef>
          <a:spcPct val="20000"/>
        </a:spcBef>
        <a:spcAft>
          <a:spcPct val="50000"/>
        </a:spcAft>
        <a:buClr>
          <a:srgbClr val="FF0066"/>
        </a:buClr>
        <a:buChar char="»"/>
        <a:defRPr sz="2000" b="1">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google.com/url?sa=i&amp;rct=j&amp;q=&amp;esrc=s&amp;source=images&amp;cd=&amp;cad=rja&amp;uact=8&amp;ved=0ahUKEwjjq7TC9_rKAhWDMz4KHRGbA7UQjRwIBw&amp;url=https://www.wunderground.com/resources/severe/tornadoFAQ.asp&amp;bvm=bv.114195076,d.cWw&amp;psig=AFQjCNFOEXEOJy45kDDgR-fu6er8TiLsdA&amp;ust=145566571348784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hyperlink" Target="http://www.nws.noaa.gov/com/weatherreadynation/img/WEA_logo.png" TargetMode="External"/><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srh.noaa.gov/images/bmx/Daily/microbursts/microburst.jp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Text Box 2"/>
          <p:cNvSpPr txBox="1">
            <a:spLocks noChangeArrowheads="1"/>
          </p:cNvSpPr>
          <p:nvPr/>
        </p:nvSpPr>
        <p:spPr bwMode="auto">
          <a:xfrm>
            <a:off x="0" y="685800"/>
            <a:ext cx="9144000" cy="923330"/>
          </a:xfrm>
          <a:prstGeom prst="rect">
            <a:avLst/>
          </a:prstGeom>
          <a:noFill/>
          <a:ln w="12700" cap="sq">
            <a:noFill/>
            <a:miter lim="800000"/>
            <a:headEnd/>
            <a:tailEnd/>
          </a:ln>
          <a:effectLst/>
        </p:spPr>
        <p:txBody>
          <a:bodyPr wrap="square">
            <a:spAutoFit/>
          </a:bodyPr>
          <a:lstStyle>
            <a:lvl1pPr>
              <a:defRPr sz="1400" b="1">
                <a:solidFill>
                  <a:schemeClr val="tx1"/>
                </a:solidFill>
                <a:latin typeface="Arial" charset="0"/>
                <a:ea typeface="ＭＳ Ｐゴシック" pitchFamily="22" charset="-128"/>
              </a:defRPr>
            </a:lvl1pPr>
            <a:lvl2pPr marL="37931725" indent="-37474525">
              <a:defRPr sz="1400" b="1">
                <a:solidFill>
                  <a:schemeClr val="tx1"/>
                </a:solidFill>
                <a:latin typeface="Arial" charset="0"/>
                <a:ea typeface="ＭＳ Ｐゴシック" pitchFamily="22" charset="-128"/>
              </a:defRPr>
            </a:lvl2pPr>
            <a:lvl3pPr>
              <a:defRPr sz="1400" b="1">
                <a:solidFill>
                  <a:schemeClr val="tx1"/>
                </a:solidFill>
                <a:latin typeface="Arial" charset="0"/>
                <a:ea typeface="ＭＳ Ｐゴシック" pitchFamily="22" charset="-128"/>
              </a:defRPr>
            </a:lvl3pPr>
            <a:lvl4pPr>
              <a:defRPr sz="1400" b="1">
                <a:solidFill>
                  <a:schemeClr val="tx1"/>
                </a:solidFill>
                <a:latin typeface="Arial" charset="0"/>
                <a:ea typeface="ＭＳ Ｐゴシック" pitchFamily="22" charset="-128"/>
              </a:defRPr>
            </a:lvl4pPr>
            <a:lvl5pPr>
              <a:defRPr sz="1400" b="1">
                <a:solidFill>
                  <a:schemeClr val="tx1"/>
                </a:solidFill>
                <a:latin typeface="Arial" charset="0"/>
                <a:ea typeface="ＭＳ Ｐゴシック" pitchFamily="22" charset="-128"/>
              </a:defRPr>
            </a:lvl5pPr>
            <a:lvl6pPr marL="457200" eaLnBrk="0" fontAlgn="base" hangingPunct="0">
              <a:spcBef>
                <a:spcPct val="0"/>
              </a:spcBef>
              <a:spcAft>
                <a:spcPct val="0"/>
              </a:spcAft>
              <a:defRPr sz="1400" b="1">
                <a:solidFill>
                  <a:schemeClr val="tx1"/>
                </a:solidFill>
                <a:latin typeface="Arial" charset="0"/>
                <a:ea typeface="ＭＳ Ｐゴシック" pitchFamily="22" charset="-128"/>
              </a:defRPr>
            </a:lvl6pPr>
            <a:lvl7pPr marL="914400" eaLnBrk="0" fontAlgn="base" hangingPunct="0">
              <a:spcBef>
                <a:spcPct val="0"/>
              </a:spcBef>
              <a:spcAft>
                <a:spcPct val="0"/>
              </a:spcAft>
              <a:defRPr sz="1400" b="1">
                <a:solidFill>
                  <a:schemeClr val="tx1"/>
                </a:solidFill>
                <a:latin typeface="Arial" charset="0"/>
                <a:ea typeface="ＭＳ Ｐゴシック" pitchFamily="22" charset="-128"/>
              </a:defRPr>
            </a:lvl7pPr>
            <a:lvl8pPr marL="1371600" eaLnBrk="0" fontAlgn="base" hangingPunct="0">
              <a:spcBef>
                <a:spcPct val="0"/>
              </a:spcBef>
              <a:spcAft>
                <a:spcPct val="0"/>
              </a:spcAft>
              <a:defRPr sz="1400" b="1">
                <a:solidFill>
                  <a:schemeClr val="tx1"/>
                </a:solidFill>
                <a:latin typeface="Arial" charset="0"/>
                <a:ea typeface="ＭＳ Ｐゴシック" pitchFamily="22" charset="-128"/>
              </a:defRPr>
            </a:lvl8pPr>
            <a:lvl9pPr marL="1828800" eaLnBrk="0" fontAlgn="base" hangingPunct="0">
              <a:spcBef>
                <a:spcPct val="0"/>
              </a:spcBef>
              <a:spcAft>
                <a:spcPct val="0"/>
              </a:spcAft>
              <a:defRPr sz="1400" b="1">
                <a:solidFill>
                  <a:schemeClr val="tx1"/>
                </a:solidFill>
                <a:latin typeface="Arial" charset="0"/>
                <a:ea typeface="ＭＳ Ｐゴシック" pitchFamily="22" charset="-128"/>
              </a:defRPr>
            </a:lvl9pPr>
          </a:lstStyle>
          <a:p>
            <a:pPr>
              <a:spcBef>
                <a:spcPct val="50000"/>
              </a:spcBef>
            </a:pPr>
            <a:r>
              <a:rPr lang="en-US" altLang="en-US" sz="5400" dirty="0" smtClean="0">
                <a:solidFill>
                  <a:schemeClr val="tx2"/>
                </a:solidFill>
                <a:effectLst>
                  <a:outerShdw blurRad="38100" dist="38100" dir="2700000" algn="tl">
                    <a:srgbClr val="000000">
                      <a:alpha val="43137"/>
                    </a:srgbClr>
                  </a:outerShdw>
                </a:effectLst>
              </a:rPr>
              <a:t>Wind, Hail, and Tornadoes</a:t>
            </a:r>
            <a:endParaRPr lang="en-US" altLang="en-US" sz="5400" i="1" dirty="0">
              <a:solidFill>
                <a:schemeClr val="tx2"/>
              </a:solidFill>
              <a:effectLst>
                <a:outerShdw blurRad="38100" dist="38100" dir="2700000" algn="tl">
                  <a:srgbClr val="000000">
                    <a:alpha val="43137"/>
                  </a:srgbClr>
                </a:outerShdw>
              </a:effectLst>
              <a:latin typeface="+mj-lt"/>
            </a:endParaRPr>
          </a:p>
        </p:txBody>
      </p:sp>
      <p:sp>
        <p:nvSpPr>
          <p:cNvPr id="571395" name="Text Box 3"/>
          <p:cNvSpPr txBox="1">
            <a:spLocks noChangeArrowheads="1"/>
          </p:cNvSpPr>
          <p:nvPr/>
        </p:nvSpPr>
        <p:spPr bwMode="auto">
          <a:xfrm>
            <a:off x="152400" y="3853696"/>
            <a:ext cx="8915400" cy="1785104"/>
          </a:xfrm>
          <a:prstGeom prst="rect">
            <a:avLst/>
          </a:prstGeom>
          <a:noFill/>
          <a:ln w="12700" cap="sq">
            <a:noFill/>
            <a:miter lim="800000"/>
            <a:headEnd/>
            <a:tailEnd/>
          </a:ln>
          <a:effectLst/>
        </p:spPr>
        <p:txBody>
          <a:bodyPr wrap="square">
            <a:spAutoFit/>
          </a:bodyPr>
          <a:lstStyle>
            <a:lvl1pPr>
              <a:defRPr sz="1400" b="1">
                <a:solidFill>
                  <a:schemeClr val="tx1"/>
                </a:solidFill>
                <a:latin typeface="Arial" charset="0"/>
                <a:ea typeface="ＭＳ Ｐゴシック" pitchFamily="22" charset="-128"/>
              </a:defRPr>
            </a:lvl1pPr>
            <a:lvl2pPr marL="37931725" indent="-37474525">
              <a:defRPr sz="1400" b="1">
                <a:solidFill>
                  <a:schemeClr val="tx1"/>
                </a:solidFill>
                <a:latin typeface="Arial" charset="0"/>
                <a:ea typeface="ＭＳ Ｐゴシック" pitchFamily="22" charset="-128"/>
              </a:defRPr>
            </a:lvl2pPr>
            <a:lvl3pPr>
              <a:defRPr sz="1400" b="1">
                <a:solidFill>
                  <a:schemeClr val="tx1"/>
                </a:solidFill>
                <a:latin typeface="Arial" charset="0"/>
                <a:ea typeface="ＭＳ Ｐゴシック" pitchFamily="22" charset="-128"/>
              </a:defRPr>
            </a:lvl3pPr>
            <a:lvl4pPr>
              <a:defRPr sz="1400" b="1">
                <a:solidFill>
                  <a:schemeClr val="tx1"/>
                </a:solidFill>
                <a:latin typeface="Arial" charset="0"/>
                <a:ea typeface="ＭＳ Ｐゴシック" pitchFamily="22" charset="-128"/>
              </a:defRPr>
            </a:lvl4pPr>
            <a:lvl5pPr>
              <a:defRPr sz="1400" b="1">
                <a:solidFill>
                  <a:schemeClr val="tx1"/>
                </a:solidFill>
                <a:latin typeface="Arial" charset="0"/>
                <a:ea typeface="ＭＳ Ｐゴシック" pitchFamily="22" charset="-128"/>
              </a:defRPr>
            </a:lvl5pPr>
            <a:lvl6pPr marL="457200" eaLnBrk="0" fontAlgn="base" hangingPunct="0">
              <a:spcBef>
                <a:spcPct val="0"/>
              </a:spcBef>
              <a:spcAft>
                <a:spcPct val="0"/>
              </a:spcAft>
              <a:defRPr sz="1400" b="1">
                <a:solidFill>
                  <a:schemeClr val="tx1"/>
                </a:solidFill>
                <a:latin typeface="Arial" charset="0"/>
                <a:ea typeface="ＭＳ Ｐゴシック" pitchFamily="22" charset="-128"/>
              </a:defRPr>
            </a:lvl6pPr>
            <a:lvl7pPr marL="914400" eaLnBrk="0" fontAlgn="base" hangingPunct="0">
              <a:spcBef>
                <a:spcPct val="0"/>
              </a:spcBef>
              <a:spcAft>
                <a:spcPct val="0"/>
              </a:spcAft>
              <a:defRPr sz="1400" b="1">
                <a:solidFill>
                  <a:schemeClr val="tx1"/>
                </a:solidFill>
                <a:latin typeface="Arial" charset="0"/>
                <a:ea typeface="ＭＳ Ｐゴシック" pitchFamily="22" charset="-128"/>
              </a:defRPr>
            </a:lvl7pPr>
            <a:lvl8pPr marL="1371600" eaLnBrk="0" fontAlgn="base" hangingPunct="0">
              <a:spcBef>
                <a:spcPct val="0"/>
              </a:spcBef>
              <a:spcAft>
                <a:spcPct val="0"/>
              </a:spcAft>
              <a:defRPr sz="1400" b="1">
                <a:solidFill>
                  <a:schemeClr val="tx1"/>
                </a:solidFill>
                <a:latin typeface="Arial" charset="0"/>
                <a:ea typeface="ＭＳ Ｐゴシック" pitchFamily="22" charset="-128"/>
              </a:defRPr>
            </a:lvl8pPr>
            <a:lvl9pPr marL="1828800" eaLnBrk="0" fontAlgn="base" hangingPunct="0">
              <a:spcBef>
                <a:spcPct val="0"/>
              </a:spcBef>
              <a:spcAft>
                <a:spcPct val="0"/>
              </a:spcAft>
              <a:defRPr sz="1400" b="1">
                <a:solidFill>
                  <a:schemeClr val="tx1"/>
                </a:solidFill>
                <a:latin typeface="Arial" charset="0"/>
                <a:ea typeface="ＭＳ Ｐゴシック" pitchFamily="22" charset="-128"/>
              </a:defRPr>
            </a:lvl9pPr>
          </a:lstStyle>
          <a:p>
            <a:pPr>
              <a:spcBef>
                <a:spcPct val="50000"/>
              </a:spcBef>
            </a:pPr>
            <a:r>
              <a:rPr lang="en-US" altLang="en-US" sz="4400" dirty="0" smtClean="0">
                <a:effectLst>
                  <a:outerShdw blurRad="38100" dist="38100" dir="2700000" algn="tl">
                    <a:srgbClr val="000000"/>
                  </a:outerShdw>
                </a:effectLst>
              </a:rPr>
              <a:t>Matthew Elliott</a:t>
            </a:r>
          </a:p>
          <a:p>
            <a:pPr>
              <a:spcBef>
                <a:spcPct val="50000"/>
              </a:spcBef>
            </a:pPr>
            <a:r>
              <a:rPr lang="en-US" altLang="en-US" sz="4400" dirty="0" smtClean="0">
                <a:effectLst>
                  <a:outerShdw blurRad="38100" dist="38100" dir="2700000" algn="tl">
                    <a:srgbClr val="000000"/>
                  </a:outerShdw>
                </a:effectLst>
              </a:rPr>
              <a:t>Meteorologist</a:t>
            </a:r>
            <a:endParaRPr lang="en-US" altLang="en-US" sz="5400" dirty="0">
              <a:effectLst>
                <a:outerShdw blurRad="38100" dist="38100" dir="2700000" algn="tl">
                  <a:srgbClr val="000000"/>
                </a:outerShdw>
              </a:effectLst>
            </a:endParaRPr>
          </a:p>
        </p:txBody>
      </p:sp>
      <p:sp>
        <p:nvSpPr>
          <p:cNvPr id="5" name="Text Box 2"/>
          <p:cNvSpPr txBox="1">
            <a:spLocks noChangeArrowheads="1"/>
          </p:cNvSpPr>
          <p:nvPr/>
        </p:nvSpPr>
        <p:spPr bwMode="auto">
          <a:xfrm>
            <a:off x="0" y="1609130"/>
            <a:ext cx="9144000" cy="923330"/>
          </a:xfrm>
          <a:prstGeom prst="rect">
            <a:avLst/>
          </a:prstGeom>
          <a:noFill/>
          <a:ln w="12700" cap="sq">
            <a:noFill/>
            <a:miter lim="800000"/>
            <a:headEnd/>
            <a:tailEnd/>
          </a:ln>
          <a:effectLst/>
        </p:spPr>
        <p:txBody>
          <a:bodyPr wrap="square">
            <a:spAutoFit/>
          </a:bodyPr>
          <a:lstStyle>
            <a:lvl1pPr>
              <a:defRPr sz="1400" b="1">
                <a:solidFill>
                  <a:schemeClr val="tx1"/>
                </a:solidFill>
                <a:latin typeface="Arial" charset="0"/>
                <a:ea typeface="ＭＳ Ｐゴシック" pitchFamily="22" charset="-128"/>
              </a:defRPr>
            </a:lvl1pPr>
            <a:lvl2pPr marL="37931725" indent="-37474525">
              <a:defRPr sz="1400" b="1">
                <a:solidFill>
                  <a:schemeClr val="tx1"/>
                </a:solidFill>
                <a:latin typeface="Arial" charset="0"/>
                <a:ea typeface="ＭＳ Ｐゴシック" pitchFamily="22" charset="-128"/>
              </a:defRPr>
            </a:lvl2pPr>
            <a:lvl3pPr>
              <a:defRPr sz="1400" b="1">
                <a:solidFill>
                  <a:schemeClr val="tx1"/>
                </a:solidFill>
                <a:latin typeface="Arial" charset="0"/>
                <a:ea typeface="ＭＳ Ｐゴシック" pitchFamily="22" charset="-128"/>
              </a:defRPr>
            </a:lvl3pPr>
            <a:lvl4pPr>
              <a:defRPr sz="1400" b="1">
                <a:solidFill>
                  <a:schemeClr val="tx1"/>
                </a:solidFill>
                <a:latin typeface="Arial" charset="0"/>
                <a:ea typeface="ＭＳ Ｐゴシック" pitchFamily="22" charset="-128"/>
              </a:defRPr>
            </a:lvl4pPr>
            <a:lvl5pPr>
              <a:defRPr sz="1400" b="1">
                <a:solidFill>
                  <a:schemeClr val="tx1"/>
                </a:solidFill>
                <a:latin typeface="Arial" charset="0"/>
                <a:ea typeface="ＭＳ Ｐゴシック" pitchFamily="22" charset="-128"/>
              </a:defRPr>
            </a:lvl5pPr>
            <a:lvl6pPr marL="457200" eaLnBrk="0" fontAlgn="base" hangingPunct="0">
              <a:spcBef>
                <a:spcPct val="0"/>
              </a:spcBef>
              <a:spcAft>
                <a:spcPct val="0"/>
              </a:spcAft>
              <a:defRPr sz="1400" b="1">
                <a:solidFill>
                  <a:schemeClr val="tx1"/>
                </a:solidFill>
                <a:latin typeface="Arial" charset="0"/>
                <a:ea typeface="ＭＳ Ｐゴシック" pitchFamily="22" charset="-128"/>
              </a:defRPr>
            </a:lvl6pPr>
            <a:lvl7pPr marL="914400" eaLnBrk="0" fontAlgn="base" hangingPunct="0">
              <a:spcBef>
                <a:spcPct val="0"/>
              </a:spcBef>
              <a:spcAft>
                <a:spcPct val="0"/>
              </a:spcAft>
              <a:defRPr sz="1400" b="1">
                <a:solidFill>
                  <a:schemeClr val="tx1"/>
                </a:solidFill>
                <a:latin typeface="Arial" charset="0"/>
                <a:ea typeface="ＭＳ Ｐゴシック" pitchFamily="22" charset="-128"/>
              </a:defRPr>
            </a:lvl7pPr>
            <a:lvl8pPr marL="1371600" eaLnBrk="0" fontAlgn="base" hangingPunct="0">
              <a:spcBef>
                <a:spcPct val="0"/>
              </a:spcBef>
              <a:spcAft>
                <a:spcPct val="0"/>
              </a:spcAft>
              <a:defRPr sz="1400" b="1">
                <a:solidFill>
                  <a:schemeClr val="tx1"/>
                </a:solidFill>
                <a:latin typeface="Arial" charset="0"/>
                <a:ea typeface="ＭＳ Ｐゴシック" pitchFamily="22" charset="-128"/>
              </a:defRPr>
            </a:lvl8pPr>
            <a:lvl9pPr marL="1828800" eaLnBrk="0" fontAlgn="base" hangingPunct="0">
              <a:spcBef>
                <a:spcPct val="0"/>
              </a:spcBef>
              <a:spcAft>
                <a:spcPct val="0"/>
              </a:spcAft>
              <a:defRPr sz="1400" b="1">
                <a:solidFill>
                  <a:schemeClr val="tx1"/>
                </a:solidFill>
                <a:latin typeface="Arial" charset="0"/>
                <a:ea typeface="ＭＳ Ｐゴシック" pitchFamily="22" charset="-128"/>
              </a:defRPr>
            </a:lvl9pPr>
          </a:lstStyle>
          <a:p>
            <a:pPr>
              <a:spcBef>
                <a:spcPct val="50000"/>
              </a:spcBef>
            </a:pPr>
            <a:r>
              <a:rPr lang="en-US" altLang="en-US" sz="5400" i="1" dirty="0" smtClean="0">
                <a:solidFill>
                  <a:schemeClr val="tx2"/>
                </a:solidFill>
                <a:effectLst>
                  <a:outerShdw blurRad="38100" dist="38100" dir="2700000" algn="tl">
                    <a:srgbClr val="000000">
                      <a:alpha val="43137"/>
                    </a:srgbClr>
                  </a:outerShdw>
                </a:effectLst>
              </a:rPr>
              <a:t>Oh My!</a:t>
            </a:r>
            <a:endParaRPr lang="en-US" altLang="en-US" sz="5400" i="1" dirty="0">
              <a:solidFill>
                <a:schemeClr val="tx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47172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1" nodeType="clickEffect">
                                  <p:stCondLst>
                                    <p:cond delay="0"/>
                                  </p:stCondLst>
                                  <p:childTnLst>
                                    <p:set>
                                      <p:cBhvr>
                                        <p:cTn id="6" dur="1" fill="hold">
                                          <p:stCondLst>
                                            <p:cond delay="0"/>
                                          </p:stCondLst>
                                        </p:cTn>
                                        <p:tgtEl>
                                          <p:spTgt spid="571394"/>
                                        </p:tgtEl>
                                        <p:attrNameLst>
                                          <p:attrName>style.visibility</p:attrName>
                                        </p:attrNameLst>
                                      </p:cBhvr>
                                      <p:to>
                                        <p:strVal val="visible"/>
                                      </p:to>
                                    </p:set>
                                    <p:anim calcmode="lin" valueType="num">
                                      <p:cBhvr>
                                        <p:cTn id="7" dur="1000" fill="hold"/>
                                        <p:tgtEl>
                                          <p:spTgt spid="571394"/>
                                        </p:tgtEl>
                                        <p:attrNameLst>
                                          <p:attrName>ppt_w</p:attrName>
                                        </p:attrNameLst>
                                      </p:cBhvr>
                                      <p:tavLst>
                                        <p:tav tm="0">
                                          <p:val>
                                            <p:fltVal val="0"/>
                                          </p:val>
                                        </p:tav>
                                        <p:tav tm="100000">
                                          <p:val>
                                            <p:strVal val="#ppt_w"/>
                                          </p:val>
                                        </p:tav>
                                      </p:tavLst>
                                    </p:anim>
                                    <p:anim calcmode="lin" valueType="num">
                                      <p:cBhvr>
                                        <p:cTn id="8" dur="1000" fill="hold"/>
                                        <p:tgtEl>
                                          <p:spTgt spid="571394"/>
                                        </p:tgtEl>
                                        <p:attrNameLst>
                                          <p:attrName>ppt_h</p:attrName>
                                        </p:attrNameLst>
                                      </p:cBhvr>
                                      <p:tavLst>
                                        <p:tav tm="0">
                                          <p:val>
                                            <p:fltVal val="0"/>
                                          </p:val>
                                        </p:tav>
                                        <p:tav tm="100000">
                                          <p:val>
                                            <p:strVal val="#ppt_h"/>
                                          </p:val>
                                        </p:tav>
                                      </p:tavLst>
                                    </p:anim>
                                    <p:anim calcmode="lin" valueType="num">
                                      <p:cBhvr>
                                        <p:cTn id="9" dur="1000" fill="hold"/>
                                        <p:tgtEl>
                                          <p:spTgt spid="571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713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32" presetClass="emph" presetSubtype="0" fill="hold" nodeType="withEffect">
                                  <p:stCondLst>
                                    <p:cond delay="0"/>
                                  </p:stCondLst>
                                  <p:childTnLst>
                                    <p:animRot by="120000">
                                      <p:cBhvr>
                                        <p:cTn id="16" dur="100" fill="hold">
                                          <p:stCondLst>
                                            <p:cond delay="0"/>
                                          </p:stCondLst>
                                        </p:cTn>
                                        <p:tgtEl>
                                          <p:spTgt spid="5">
                                            <p:txEl>
                                              <p:pRg st="0" end="0"/>
                                            </p:txEl>
                                          </p:spTgt>
                                        </p:tgtEl>
                                        <p:attrNameLst>
                                          <p:attrName>r</p:attrName>
                                        </p:attrNameLst>
                                      </p:cBhvr>
                                    </p:animRot>
                                    <p:animRot by="-240000">
                                      <p:cBhvr>
                                        <p:cTn id="17" dur="200" fill="hold">
                                          <p:stCondLst>
                                            <p:cond delay="200"/>
                                          </p:stCondLst>
                                        </p:cTn>
                                        <p:tgtEl>
                                          <p:spTgt spid="5">
                                            <p:txEl>
                                              <p:pRg st="0" end="0"/>
                                            </p:txEl>
                                          </p:spTgt>
                                        </p:tgtEl>
                                        <p:attrNameLst>
                                          <p:attrName>r</p:attrName>
                                        </p:attrNameLst>
                                      </p:cBhvr>
                                    </p:animRot>
                                    <p:animRot by="240000">
                                      <p:cBhvr>
                                        <p:cTn id="18" dur="200" fill="hold">
                                          <p:stCondLst>
                                            <p:cond delay="400"/>
                                          </p:stCondLst>
                                        </p:cTn>
                                        <p:tgtEl>
                                          <p:spTgt spid="5">
                                            <p:txEl>
                                              <p:pRg st="0" end="0"/>
                                            </p:txEl>
                                          </p:spTgt>
                                        </p:tgtEl>
                                        <p:attrNameLst>
                                          <p:attrName>r</p:attrName>
                                        </p:attrNameLst>
                                      </p:cBhvr>
                                    </p:animRot>
                                    <p:animRot by="-240000">
                                      <p:cBhvr>
                                        <p:cTn id="19" dur="200" fill="hold">
                                          <p:stCondLst>
                                            <p:cond delay="600"/>
                                          </p:stCondLst>
                                        </p:cTn>
                                        <p:tgtEl>
                                          <p:spTgt spid="5">
                                            <p:txEl>
                                              <p:pRg st="0" end="0"/>
                                            </p:txEl>
                                          </p:spTgt>
                                        </p:tgtEl>
                                        <p:attrNameLst>
                                          <p:attrName>r</p:attrName>
                                        </p:attrNameLst>
                                      </p:cBhvr>
                                    </p:animRot>
                                    <p:animRot by="120000">
                                      <p:cBhvr>
                                        <p:cTn id="20" dur="200" fill="hold">
                                          <p:stCondLst>
                                            <p:cond delay="80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4" grpId="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08962" name="Group 2"/>
          <p:cNvGrpSpPr>
            <a:grpSpLocks/>
          </p:cNvGrpSpPr>
          <p:nvPr/>
        </p:nvGrpSpPr>
        <p:grpSpPr bwMode="auto">
          <a:xfrm>
            <a:off x="2639605" y="1452562"/>
            <a:ext cx="6440147" cy="4354513"/>
            <a:chOff x="842" y="1169"/>
            <a:chExt cx="4617" cy="2743"/>
          </a:xfrm>
        </p:grpSpPr>
        <p:sp>
          <p:nvSpPr>
            <p:cNvPr id="808963" name="Rectangle 3"/>
            <p:cNvSpPr>
              <a:spLocks noChangeArrowheads="1"/>
            </p:cNvSpPr>
            <p:nvPr/>
          </p:nvSpPr>
          <p:spPr bwMode="auto">
            <a:xfrm>
              <a:off x="843" y="1169"/>
              <a:ext cx="4616" cy="2244"/>
            </a:xfrm>
            <a:prstGeom prst="rect">
              <a:avLst/>
            </a:prstGeom>
            <a:gradFill rotWithShape="1">
              <a:gsLst>
                <a:gs pos="0">
                  <a:srgbClr val="0000FF">
                    <a:gamma/>
                    <a:shade val="46275"/>
                    <a:invGamma/>
                  </a:srgbClr>
                </a:gs>
                <a:gs pos="100000">
                  <a:srgbClr val="0000FF"/>
                </a:gs>
              </a:gsLst>
              <a:lin ang="5400000" scaled="1"/>
            </a:gradFill>
            <a:ln>
              <a:noFill/>
            </a:ln>
            <a:effectLst/>
            <a:extLst>
              <a:ext uri="{91240B29-F687-4F45-9708-019B960494DF}">
                <a14:hiddenLine xmlns:a14="http://schemas.microsoft.com/office/drawing/2010/main" w="12700" algn="ctr">
                  <a:solidFill>
                    <a:srgbClr val="80808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spAutoFit/>
            </a:bodyPr>
            <a:lstStyle/>
            <a:p>
              <a:endParaRPr lang="en-US"/>
            </a:p>
          </p:txBody>
        </p:sp>
        <p:sp>
          <p:nvSpPr>
            <p:cNvPr id="808964" name="Rectangle 4"/>
            <p:cNvSpPr>
              <a:spLocks noChangeArrowheads="1"/>
            </p:cNvSpPr>
            <p:nvPr/>
          </p:nvSpPr>
          <p:spPr bwMode="auto">
            <a:xfrm>
              <a:off x="842" y="3402"/>
              <a:ext cx="4616" cy="510"/>
            </a:xfrm>
            <a:prstGeom prst="rect">
              <a:avLst/>
            </a:prstGeom>
            <a:gradFill rotWithShape="1">
              <a:gsLst>
                <a:gs pos="0">
                  <a:srgbClr val="008000">
                    <a:gamma/>
                    <a:shade val="46275"/>
                    <a:invGamma/>
                  </a:srgbClr>
                </a:gs>
                <a:gs pos="100000">
                  <a:srgbClr val="008000"/>
                </a:gs>
              </a:gsLst>
              <a:lin ang="5400000" scaled="1"/>
            </a:gradFill>
            <a:ln>
              <a:noFill/>
            </a:ln>
            <a:effectLst/>
            <a:extLst>
              <a:ext uri="{91240B29-F687-4F45-9708-019B960494DF}">
                <a14:hiddenLine xmlns:a14="http://schemas.microsoft.com/office/drawing/2010/main" w="12700" algn="ctr">
                  <a:solidFill>
                    <a:srgbClr val="80808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grpSp>
        <p:nvGrpSpPr>
          <p:cNvPr id="808965" name="Group 5"/>
          <p:cNvGrpSpPr>
            <a:grpSpLocks/>
          </p:cNvGrpSpPr>
          <p:nvPr/>
        </p:nvGrpSpPr>
        <p:grpSpPr bwMode="auto">
          <a:xfrm>
            <a:off x="3269977" y="1766887"/>
            <a:ext cx="5614379" cy="2778125"/>
            <a:chOff x="986" y="1320"/>
            <a:chExt cx="4025" cy="1750"/>
          </a:xfrm>
        </p:grpSpPr>
        <p:sp>
          <p:nvSpPr>
            <p:cNvPr id="808966" name="Freeform 6"/>
            <p:cNvSpPr>
              <a:spLocks/>
            </p:cNvSpPr>
            <p:nvPr/>
          </p:nvSpPr>
          <p:spPr bwMode="auto">
            <a:xfrm>
              <a:off x="986" y="1320"/>
              <a:ext cx="4025" cy="1750"/>
            </a:xfrm>
            <a:custGeom>
              <a:avLst/>
              <a:gdLst>
                <a:gd name="T0" fmla="*/ 1292 w 4025"/>
                <a:gd name="T1" fmla="*/ 245 h 1750"/>
                <a:gd name="T2" fmla="*/ 1564 w 4025"/>
                <a:gd name="T3" fmla="*/ 220 h 1750"/>
                <a:gd name="T4" fmla="*/ 1728 w 4025"/>
                <a:gd name="T5" fmla="*/ 169 h 1750"/>
                <a:gd name="T6" fmla="*/ 1864 w 4025"/>
                <a:gd name="T7" fmla="*/ 78 h 1750"/>
                <a:gd name="T8" fmla="*/ 2081 w 4025"/>
                <a:gd name="T9" fmla="*/ 0 h 1750"/>
                <a:gd name="T10" fmla="*/ 2229 w 4025"/>
                <a:gd name="T11" fmla="*/ 135 h 1750"/>
                <a:gd name="T12" fmla="*/ 2340 w 4025"/>
                <a:gd name="T13" fmla="*/ 142 h 1750"/>
                <a:gd name="T14" fmla="*/ 3912 w 4025"/>
                <a:gd name="T15" fmla="*/ 278 h 1750"/>
                <a:gd name="T16" fmla="*/ 3252 w 4025"/>
                <a:gd name="T17" fmla="*/ 317 h 1750"/>
                <a:gd name="T18" fmla="*/ 2692 w 4025"/>
                <a:gd name="T19" fmla="*/ 504 h 1750"/>
                <a:gd name="T20" fmla="*/ 2476 w 4025"/>
                <a:gd name="T21" fmla="*/ 569 h 1750"/>
                <a:gd name="T22" fmla="*/ 2543 w 4025"/>
                <a:gd name="T23" fmla="*/ 789 h 1750"/>
                <a:gd name="T24" fmla="*/ 2597 w 4025"/>
                <a:gd name="T25" fmla="*/ 983 h 1750"/>
                <a:gd name="T26" fmla="*/ 2692 w 4025"/>
                <a:gd name="T27" fmla="*/ 1073 h 1750"/>
                <a:gd name="T28" fmla="*/ 2828 w 4025"/>
                <a:gd name="T29" fmla="*/ 1242 h 1750"/>
                <a:gd name="T30" fmla="*/ 2964 w 4025"/>
                <a:gd name="T31" fmla="*/ 1384 h 1750"/>
                <a:gd name="T32" fmla="*/ 3100 w 4025"/>
                <a:gd name="T33" fmla="*/ 1384 h 1750"/>
                <a:gd name="T34" fmla="*/ 3154 w 4025"/>
                <a:gd name="T35" fmla="*/ 1449 h 1750"/>
                <a:gd name="T36" fmla="*/ 3236 w 4025"/>
                <a:gd name="T37" fmla="*/ 1486 h 1750"/>
                <a:gd name="T38" fmla="*/ 3213 w 4025"/>
                <a:gd name="T39" fmla="*/ 1586 h 1750"/>
                <a:gd name="T40" fmla="*/ 2910 w 4025"/>
                <a:gd name="T41" fmla="*/ 1616 h 1750"/>
                <a:gd name="T42" fmla="*/ 2422 w 4025"/>
                <a:gd name="T43" fmla="*/ 1616 h 1750"/>
                <a:gd name="T44" fmla="*/ 2340 w 4025"/>
                <a:gd name="T45" fmla="*/ 1748 h 1750"/>
                <a:gd name="T46" fmla="*/ 2177 w 4025"/>
                <a:gd name="T47" fmla="*/ 1682 h 1750"/>
                <a:gd name="T48" fmla="*/ 2026 w 4025"/>
                <a:gd name="T49" fmla="*/ 1577 h 1750"/>
                <a:gd name="T50" fmla="*/ 1918 w 4025"/>
                <a:gd name="T51" fmla="*/ 1501 h 1750"/>
                <a:gd name="T52" fmla="*/ 1849 w 4025"/>
                <a:gd name="T53" fmla="*/ 1435 h 1750"/>
                <a:gd name="T54" fmla="*/ 1605 w 4025"/>
                <a:gd name="T55" fmla="*/ 1281 h 1750"/>
                <a:gd name="T56" fmla="*/ 1117 w 4025"/>
                <a:gd name="T57" fmla="*/ 1100 h 1750"/>
                <a:gd name="T58" fmla="*/ 1007 w 4025"/>
                <a:gd name="T59" fmla="*/ 1034 h 1750"/>
                <a:gd name="T60" fmla="*/ 886 w 4025"/>
                <a:gd name="T61" fmla="*/ 983 h 1750"/>
                <a:gd name="T62" fmla="*/ 762 w 4025"/>
                <a:gd name="T63" fmla="*/ 931 h 1750"/>
                <a:gd name="T64" fmla="*/ 559 w 4025"/>
                <a:gd name="T65" fmla="*/ 802 h 1750"/>
                <a:gd name="T66" fmla="*/ 490 w 4025"/>
                <a:gd name="T67" fmla="*/ 738 h 1750"/>
                <a:gd name="T68" fmla="*/ 408 w 4025"/>
                <a:gd name="T69" fmla="*/ 633 h 1750"/>
                <a:gd name="T70" fmla="*/ 218 w 4025"/>
                <a:gd name="T71" fmla="*/ 504 h 1750"/>
                <a:gd name="T72" fmla="*/ 43 w 4025"/>
                <a:gd name="T73" fmla="*/ 259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25" h="1750">
                  <a:moveTo>
                    <a:pt x="313" y="232"/>
                  </a:moveTo>
                  <a:cubicBezTo>
                    <a:pt x="634" y="241"/>
                    <a:pt x="973" y="213"/>
                    <a:pt x="1292" y="245"/>
                  </a:cubicBezTo>
                  <a:cubicBezTo>
                    <a:pt x="1374" y="273"/>
                    <a:pt x="1342" y="268"/>
                    <a:pt x="1482" y="245"/>
                  </a:cubicBezTo>
                  <a:cubicBezTo>
                    <a:pt x="1510" y="239"/>
                    <a:pt x="1536" y="229"/>
                    <a:pt x="1564" y="220"/>
                  </a:cubicBezTo>
                  <a:cubicBezTo>
                    <a:pt x="1577" y="216"/>
                    <a:pt x="1605" y="208"/>
                    <a:pt x="1605" y="208"/>
                  </a:cubicBezTo>
                  <a:cubicBezTo>
                    <a:pt x="1644" y="151"/>
                    <a:pt x="1659" y="151"/>
                    <a:pt x="1728" y="169"/>
                  </a:cubicBezTo>
                  <a:cubicBezTo>
                    <a:pt x="1785" y="149"/>
                    <a:pt x="1756" y="171"/>
                    <a:pt x="1782" y="117"/>
                  </a:cubicBezTo>
                  <a:cubicBezTo>
                    <a:pt x="1803" y="92"/>
                    <a:pt x="1834" y="87"/>
                    <a:pt x="1864" y="78"/>
                  </a:cubicBezTo>
                  <a:cubicBezTo>
                    <a:pt x="1890" y="87"/>
                    <a:pt x="1935" y="128"/>
                    <a:pt x="1944" y="103"/>
                  </a:cubicBezTo>
                  <a:cubicBezTo>
                    <a:pt x="1967" y="46"/>
                    <a:pt x="2021" y="18"/>
                    <a:pt x="2081" y="0"/>
                  </a:cubicBezTo>
                  <a:cubicBezTo>
                    <a:pt x="2153" y="23"/>
                    <a:pt x="2107" y="34"/>
                    <a:pt x="2176" y="78"/>
                  </a:cubicBezTo>
                  <a:cubicBezTo>
                    <a:pt x="2206" y="100"/>
                    <a:pt x="2210" y="126"/>
                    <a:pt x="2229" y="135"/>
                  </a:cubicBezTo>
                  <a:cubicBezTo>
                    <a:pt x="2248" y="142"/>
                    <a:pt x="2274" y="119"/>
                    <a:pt x="2292" y="120"/>
                  </a:cubicBezTo>
                  <a:cubicBezTo>
                    <a:pt x="2310" y="121"/>
                    <a:pt x="2298" y="129"/>
                    <a:pt x="2340" y="142"/>
                  </a:cubicBezTo>
                  <a:cubicBezTo>
                    <a:pt x="2508" y="189"/>
                    <a:pt x="2865" y="236"/>
                    <a:pt x="3046" y="245"/>
                  </a:cubicBezTo>
                  <a:cubicBezTo>
                    <a:pt x="3085" y="259"/>
                    <a:pt x="3879" y="254"/>
                    <a:pt x="3912" y="278"/>
                  </a:cubicBezTo>
                  <a:cubicBezTo>
                    <a:pt x="4025" y="285"/>
                    <a:pt x="3869" y="314"/>
                    <a:pt x="3759" y="320"/>
                  </a:cubicBezTo>
                  <a:cubicBezTo>
                    <a:pt x="3649" y="326"/>
                    <a:pt x="3377" y="308"/>
                    <a:pt x="3252" y="317"/>
                  </a:cubicBezTo>
                  <a:cubicBezTo>
                    <a:pt x="3219" y="348"/>
                    <a:pt x="3054" y="360"/>
                    <a:pt x="3009" y="374"/>
                  </a:cubicBezTo>
                  <a:cubicBezTo>
                    <a:pt x="2964" y="490"/>
                    <a:pt x="2798" y="477"/>
                    <a:pt x="2692" y="504"/>
                  </a:cubicBezTo>
                  <a:cubicBezTo>
                    <a:pt x="2627" y="520"/>
                    <a:pt x="2673" y="514"/>
                    <a:pt x="2612" y="543"/>
                  </a:cubicBezTo>
                  <a:cubicBezTo>
                    <a:pt x="2576" y="559"/>
                    <a:pt x="2504" y="566"/>
                    <a:pt x="2476" y="569"/>
                  </a:cubicBezTo>
                  <a:cubicBezTo>
                    <a:pt x="2541" y="589"/>
                    <a:pt x="2575" y="601"/>
                    <a:pt x="2502" y="647"/>
                  </a:cubicBezTo>
                  <a:cubicBezTo>
                    <a:pt x="2479" y="711"/>
                    <a:pt x="2485" y="752"/>
                    <a:pt x="2543" y="789"/>
                  </a:cubicBezTo>
                  <a:cubicBezTo>
                    <a:pt x="2547" y="850"/>
                    <a:pt x="2539" y="912"/>
                    <a:pt x="2556" y="970"/>
                  </a:cubicBezTo>
                  <a:cubicBezTo>
                    <a:pt x="2560" y="983"/>
                    <a:pt x="2586" y="974"/>
                    <a:pt x="2597" y="983"/>
                  </a:cubicBezTo>
                  <a:cubicBezTo>
                    <a:pt x="2608" y="992"/>
                    <a:pt x="2603" y="1011"/>
                    <a:pt x="2612" y="1022"/>
                  </a:cubicBezTo>
                  <a:cubicBezTo>
                    <a:pt x="2621" y="1034"/>
                    <a:pt x="2681" y="1064"/>
                    <a:pt x="2692" y="1073"/>
                  </a:cubicBezTo>
                  <a:cubicBezTo>
                    <a:pt x="2729" y="1103"/>
                    <a:pt x="2735" y="1114"/>
                    <a:pt x="2761" y="1151"/>
                  </a:cubicBezTo>
                  <a:cubicBezTo>
                    <a:pt x="2791" y="1242"/>
                    <a:pt x="2759" y="1220"/>
                    <a:pt x="2828" y="1242"/>
                  </a:cubicBezTo>
                  <a:cubicBezTo>
                    <a:pt x="2850" y="1334"/>
                    <a:pt x="2824" y="1295"/>
                    <a:pt x="2923" y="1359"/>
                  </a:cubicBezTo>
                  <a:cubicBezTo>
                    <a:pt x="2936" y="1368"/>
                    <a:pt x="2964" y="1384"/>
                    <a:pt x="2964" y="1384"/>
                  </a:cubicBezTo>
                  <a:cubicBezTo>
                    <a:pt x="2968" y="1396"/>
                    <a:pt x="2964" y="1415"/>
                    <a:pt x="2977" y="1423"/>
                  </a:cubicBezTo>
                  <a:cubicBezTo>
                    <a:pt x="2979" y="1424"/>
                    <a:pt x="3089" y="1387"/>
                    <a:pt x="3100" y="1384"/>
                  </a:cubicBezTo>
                  <a:cubicBezTo>
                    <a:pt x="3113" y="1392"/>
                    <a:pt x="3132" y="1398"/>
                    <a:pt x="3141" y="1410"/>
                  </a:cubicBezTo>
                  <a:cubicBezTo>
                    <a:pt x="3151" y="1421"/>
                    <a:pt x="3145" y="1440"/>
                    <a:pt x="3154" y="1449"/>
                  </a:cubicBezTo>
                  <a:cubicBezTo>
                    <a:pt x="3164" y="1458"/>
                    <a:pt x="3182" y="1456"/>
                    <a:pt x="3195" y="1462"/>
                  </a:cubicBezTo>
                  <a:cubicBezTo>
                    <a:pt x="3210" y="1469"/>
                    <a:pt x="3223" y="1478"/>
                    <a:pt x="3236" y="1486"/>
                  </a:cubicBezTo>
                  <a:cubicBezTo>
                    <a:pt x="3240" y="1499"/>
                    <a:pt x="3255" y="1513"/>
                    <a:pt x="3249" y="1525"/>
                  </a:cubicBezTo>
                  <a:cubicBezTo>
                    <a:pt x="3244" y="1540"/>
                    <a:pt x="3228" y="1579"/>
                    <a:pt x="3213" y="1586"/>
                  </a:cubicBezTo>
                  <a:cubicBezTo>
                    <a:pt x="3159" y="1609"/>
                    <a:pt x="3075" y="1604"/>
                    <a:pt x="3017" y="1612"/>
                  </a:cubicBezTo>
                  <a:cubicBezTo>
                    <a:pt x="2982" y="1618"/>
                    <a:pt x="2946" y="1612"/>
                    <a:pt x="2910" y="1616"/>
                  </a:cubicBezTo>
                  <a:cubicBezTo>
                    <a:pt x="2774" y="1612"/>
                    <a:pt x="2638" y="1603"/>
                    <a:pt x="2502" y="1603"/>
                  </a:cubicBezTo>
                  <a:cubicBezTo>
                    <a:pt x="2474" y="1603"/>
                    <a:pt x="2435" y="1593"/>
                    <a:pt x="2422" y="1616"/>
                  </a:cubicBezTo>
                  <a:cubicBezTo>
                    <a:pt x="2381" y="1685"/>
                    <a:pt x="2473" y="1738"/>
                    <a:pt x="2505" y="1748"/>
                  </a:cubicBezTo>
                  <a:cubicBezTo>
                    <a:pt x="2426" y="1750"/>
                    <a:pt x="2414" y="1747"/>
                    <a:pt x="2340" y="1748"/>
                  </a:cubicBezTo>
                  <a:cubicBezTo>
                    <a:pt x="2336" y="1746"/>
                    <a:pt x="2233" y="1749"/>
                    <a:pt x="2230" y="1745"/>
                  </a:cubicBezTo>
                  <a:cubicBezTo>
                    <a:pt x="2159" y="1667"/>
                    <a:pt x="2197" y="1715"/>
                    <a:pt x="2177" y="1682"/>
                  </a:cubicBezTo>
                  <a:cubicBezTo>
                    <a:pt x="2147" y="1670"/>
                    <a:pt x="2114" y="1644"/>
                    <a:pt x="2108" y="1643"/>
                  </a:cubicBezTo>
                  <a:cubicBezTo>
                    <a:pt x="2069" y="1616"/>
                    <a:pt x="2060" y="1614"/>
                    <a:pt x="2026" y="1577"/>
                  </a:cubicBezTo>
                  <a:cubicBezTo>
                    <a:pt x="2017" y="1566"/>
                    <a:pt x="2013" y="1549"/>
                    <a:pt x="2000" y="1540"/>
                  </a:cubicBezTo>
                  <a:cubicBezTo>
                    <a:pt x="1976" y="1522"/>
                    <a:pt x="1944" y="1517"/>
                    <a:pt x="1918" y="1501"/>
                  </a:cubicBezTo>
                  <a:cubicBezTo>
                    <a:pt x="1909" y="1488"/>
                    <a:pt x="1902" y="1472"/>
                    <a:pt x="1890" y="1462"/>
                  </a:cubicBezTo>
                  <a:cubicBezTo>
                    <a:pt x="1879" y="1451"/>
                    <a:pt x="1859" y="1447"/>
                    <a:pt x="1849" y="1435"/>
                  </a:cubicBezTo>
                  <a:cubicBezTo>
                    <a:pt x="1779" y="1350"/>
                    <a:pt x="1907" y="1439"/>
                    <a:pt x="1795" y="1371"/>
                  </a:cubicBezTo>
                  <a:cubicBezTo>
                    <a:pt x="1752" y="1307"/>
                    <a:pt x="1678" y="1305"/>
                    <a:pt x="1605" y="1281"/>
                  </a:cubicBezTo>
                  <a:cubicBezTo>
                    <a:pt x="1562" y="1265"/>
                    <a:pt x="1527" y="1243"/>
                    <a:pt x="1482" y="1229"/>
                  </a:cubicBezTo>
                  <a:cubicBezTo>
                    <a:pt x="1374" y="1157"/>
                    <a:pt x="1247" y="1119"/>
                    <a:pt x="1117" y="1100"/>
                  </a:cubicBezTo>
                  <a:cubicBezTo>
                    <a:pt x="1089" y="1091"/>
                    <a:pt x="1057" y="1091"/>
                    <a:pt x="1035" y="1073"/>
                  </a:cubicBezTo>
                  <a:cubicBezTo>
                    <a:pt x="1022" y="1064"/>
                    <a:pt x="1022" y="1043"/>
                    <a:pt x="1007" y="1034"/>
                  </a:cubicBezTo>
                  <a:cubicBezTo>
                    <a:pt x="982" y="1020"/>
                    <a:pt x="927" y="1009"/>
                    <a:pt x="927" y="1009"/>
                  </a:cubicBezTo>
                  <a:cubicBezTo>
                    <a:pt x="913" y="1000"/>
                    <a:pt x="900" y="990"/>
                    <a:pt x="886" y="983"/>
                  </a:cubicBezTo>
                  <a:cubicBezTo>
                    <a:pt x="859" y="972"/>
                    <a:pt x="803" y="958"/>
                    <a:pt x="803" y="958"/>
                  </a:cubicBezTo>
                  <a:cubicBezTo>
                    <a:pt x="790" y="949"/>
                    <a:pt x="777" y="938"/>
                    <a:pt x="762" y="931"/>
                  </a:cubicBezTo>
                  <a:cubicBezTo>
                    <a:pt x="749" y="926"/>
                    <a:pt x="735" y="926"/>
                    <a:pt x="721" y="919"/>
                  </a:cubicBezTo>
                  <a:cubicBezTo>
                    <a:pt x="658" y="885"/>
                    <a:pt x="617" y="839"/>
                    <a:pt x="559" y="802"/>
                  </a:cubicBezTo>
                  <a:cubicBezTo>
                    <a:pt x="550" y="789"/>
                    <a:pt x="543" y="773"/>
                    <a:pt x="531" y="763"/>
                  </a:cubicBezTo>
                  <a:cubicBezTo>
                    <a:pt x="520" y="752"/>
                    <a:pt x="500" y="750"/>
                    <a:pt x="490" y="738"/>
                  </a:cubicBezTo>
                  <a:cubicBezTo>
                    <a:pt x="410" y="644"/>
                    <a:pt x="559" y="752"/>
                    <a:pt x="436" y="672"/>
                  </a:cubicBezTo>
                  <a:cubicBezTo>
                    <a:pt x="427" y="660"/>
                    <a:pt x="421" y="644"/>
                    <a:pt x="408" y="633"/>
                  </a:cubicBezTo>
                  <a:cubicBezTo>
                    <a:pt x="384" y="614"/>
                    <a:pt x="328" y="582"/>
                    <a:pt x="328" y="582"/>
                  </a:cubicBezTo>
                  <a:cubicBezTo>
                    <a:pt x="295" y="536"/>
                    <a:pt x="267" y="536"/>
                    <a:pt x="218" y="504"/>
                  </a:cubicBezTo>
                  <a:cubicBezTo>
                    <a:pt x="188" y="459"/>
                    <a:pt x="129" y="404"/>
                    <a:pt x="82" y="374"/>
                  </a:cubicBezTo>
                  <a:cubicBezTo>
                    <a:pt x="60" y="342"/>
                    <a:pt x="0" y="302"/>
                    <a:pt x="43" y="259"/>
                  </a:cubicBezTo>
                  <a:cubicBezTo>
                    <a:pt x="73" y="231"/>
                    <a:pt x="309" y="233"/>
                    <a:pt x="309" y="233"/>
                  </a:cubicBezTo>
                </a:path>
              </a:pathLst>
            </a:custGeom>
            <a:blipFill dpi="0" rotWithShape="1">
              <a:blip r:embed="rId3"/>
              <a:srcRect/>
              <a:tile tx="0" ty="0" sx="100000" sy="100000" flip="none" algn="tl"/>
            </a:blipFill>
            <a:ln w="12700" cap="flat" cmpd="sng">
              <a:solidFill>
                <a:srgbClr val="808080"/>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67" name="Freeform 7"/>
            <p:cNvSpPr>
              <a:spLocks/>
            </p:cNvSpPr>
            <p:nvPr/>
          </p:nvSpPr>
          <p:spPr bwMode="auto">
            <a:xfrm>
              <a:off x="3108" y="1455"/>
              <a:ext cx="108" cy="69"/>
            </a:xfrm>
            <a:custGeom>
              <a:avLst/>
              <a:gdLst>
                <a:gd name="T0" fmla="*/ 108 w 108"/>
                <a:gd name="T1" fmla="*/ 0 h 69"/>
                <a:gd name="T2" fmla="*/ 60 w 108"/>
                <a:gd name="T3" fmla="*/ 15 h 69"/>
                <a:gd name="T4" fmla="*/ 45 w 108"/>
                <a:gd name="T5" fmla="*/ 30 h 69"/>
                <a:gd name="T6" fmla="*/ 15 w 108"/>
                <a:gd name="T7" fmla="*/ 42 h 69"/>
                <a:gd name="T8" fmla="*/ 0 w 108"/>
                <a:gd name="T9" fmla="*/ 69 h 69"/>
              </a:gdLst>
              <a:ahLst/>
              <a:cxnLst>
                <a:cxn ang="0">
                  <a:pos x="T0" y="T1"/>
                </a:cxn>
                <a:cxn ang="0">
                  <a:pos x="T2" y="T3"/>
                </a:cxn>
                <a:cxn ang="0">
                  <a:pos x="T4" y="T5"/>
                </a:cxn>
                <a:cxn ang="0">
                  <a:pos x="T6" y="T7"/>
                </a:cxn>
                <a:cxn ang="0">
                  <a:pos x="T8" y="T9"/>
                </a:cxn>
              </a:cxnLst>
              <a:rect l="0" t="0" r="r" b="b"/>
              <a:pathLst>
                <a:path w="108" h="69">
                  <a:moveTo>
                    <a:pt x="108" y="0"/>
                  </a:moveTo>
                  <a:cubicBezTo>
                    <a:pt x="82" y="4"/>
                    <a:pt x="86" y="11"/>
                    <a:pt x="60" y="15"/>
                  </a:cubicBezTo>
                  <a:cubicBezTo>
                    <a:pt x="54" y="19"/>
                    <a:pt x="51" y="26"/>
                    <a:pt x="45" y="30"/>
                  </a:cubicBezTo>
                  <a:cubicBezTo>
                    <a:pt x="37" y="36"/>
                    <a:pt x="24" y="36"/>
                    <a:pt x="15" y="42"/>
                  </a:cubicBezTo>
                  <a:cubicBezTo>
                    <a:pt x="10" y="49"/>
                    <a:pt x="8" y="69"/>
                    <a:pt x="0" y="69"/>
                  </a:cubicBezTo>
                </a:path>
              </a:pathLst>
            </a:custGeom>
            <a:noFill/>
            <a:ln w="1270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68" name="Freeform 8"/>
            <p:cNvSpPr>
              <a:spLocks/>
            </p:cNvSpPr>
            <p:nvPr/>
          </p:nvSpPr>
          <p:spPr bwMode="auto">
            <a:xfrm>
              <a:off x="2912" y="1430"/>
              <a:ext cx="114" cy="69"/>
            </a:xfrm>
            <a:custGeom>
              <a:avLst/>
              <a:gdLst>
                <a:gd name="T0" fmla="*/ 0 w 114"/>
                <a:gd name="T1" fmla="*/ 0 h 69"/>
                <a:gd name="T2" fmla="*/ 33 w 114"/>
                <a:gd name="T3" fmla="*/ 9 h 69"/>
                <a:gd name="T4" fmla="*/ 45 w 114"/>
                <a:gd name="T5" fmla="*/ 21 h 69"/>
                <a:gd name="T6" fmla="*/ 54 w 114"/>
                <a:gd name="T7" fmla="*/ 27 h 69"/>
                <a:gd name="T8" fmla="*/ 63 w 114"/>
                <a:gd name="T9" fmla="*/ 45 h 69"/>
                <a:gd name="T10" fmla="*/ 69 w 114"/>
                <a:gd name="T11" fmla="*/ 62 h 69"/>
                <a:gd name="T12" fmla="*/ 114 w 114"/>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114" h="69">
                  <a:moveTo>
                    <a:pt x="0" y="0"/>
                  </a:moveTo>
                  <a:cubicBezTo>
                    <a:pt x="17" y="2"/>
                    <a:pt x="19" y="0"/>
                    <a:pt x="33" y="9"/>
                  </a:cubicBezTo>
                  <a:cubicBezTo>
                    <a:pt x="35" y="12"/>
                    <a:pt x="42" y="18"/>
                    <a:pt x="45" y="21"/>
                  </a:cubicBezTo>
                  <a:cubicBezTo>
                    <a:pt x="48" y="24"/>
                    <a:pt x="52" y="24"/>
                    <a:pt x="54" y="27"/>
                  </a:cubicBezTo>
                  <a:cubicBezTo>
                    <a:pt x="58" y="32"/>
                    <a:pt x="59" y="39"/>
                    <a:pt x="63" y="45"/>
                  </a:cubicBezTo>
                  <a:cubicBezTo>
                    <a:pt x="62" y="50"/>
                    <a:pt x="64" y="60"/>
                    <a:pt x="69" y="62"/>
                  </a:cubicBezTo>
                  <a:cubicBezTo>
                    <a:pt x="86" y="68"/>
                    <a:pt x="114" y="69"/>
                    <a:pt x="114" y="69"/>
                  </a:cubicBezTo>
                </a:path>
              </a:pathLst>
            </a:custGeom>
            <a:noFill/>
            <a:ln w="1270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69" name="Freeform 9"/>
            <p:cNvSpPr>
              <a:spLocks/>
            </p:cNvSpPr>
            <p:nvPr/>
          </p:nvSpPr>
          <p:spPr bwMode="auto">
            <a:xfrm>
              <a:off x="2694" y="1474"/>
              <a:ext cx="60" cy="105"/>
            </a:xfrm>
            <a:custGeom>
              <a:avLst/>
              <a:gdLst>
                <a:gd name="T0" fmla="*/ 60 w 60"/>
                <a:gd name="T1" fmla="*/ 0 h 105"/>
                <a:gd name="T2" fmla="*/ 54 w 60"/>
                <a:gd name="T3" fmla="*/ 9 h 105"/>
                <a:gd name="T4" fmla="*/ 51 w 60"/>
                <a:gd name="T5" fmla="*/ 27 h 105"/>
                <a:gd name="T6" fmla="*/ 33 w 60"/>
                <a:gd name="T7" fmla="*/ 36 h 105"/>
                <a:gd name="T8" fmla="*/ 27 w 60"/>
                <a:gd name="T9" fmla="*/ 56 h 105"/>
                <a:gd name="T10" fmla="*/ 15 w 60"/>
                <a:gd name="T11" fmla="*/ 66 h 105"/>
                <a:gd name="T12" fmla="*/ 3 w 60"/>
                <a:gd name="T13" fmla="*/ 93 h 105"/>
                <a:gd name="T14" fmla="*/ 0 w 60"/>
                <a:gd name="T15" fmla="*/ 105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05">
                  <a:moveTo>
                    <a:pt x="60" y="0"/>
                  </a:moveTo>
                  <a:cubicBezTo>
                    <a:pt x="58" y="3"/>
                    <a:pt x="55" y="6"/>
                    <a:pt x="54" y="9"/>
                  </a:cubicBezTo>
                  <a:cubicBezTo>
                    <a:pt x="52" y="15"/>
                    <a:pt x="54" y="22"/>
                    <a:pt x="51" y="27"/>
                  </a:cubicBezTo>
                  <a:cubicBezTo>
                    <a:pt x="48" y="33"/>
                    <a:pt x="39" y="32"/>
                    <a:pt x="33" y="36"/>
                  </a:cubicBezTo>
                  <a:cubicBezTo>
                    <a:pt x="29" y="40"/>
                    <a:pt x="30" y="51"/>
                    <a:pt x="27" y="56"/>
                  </a:cubicBezTo>
                  <a:cubicBezTo>
                    <a:pt x="24" y="61"/>
                    <a:pt x="19" y="60"/>
                    <a:pt x="15" y="66"/>
                  </a:cubicBezTo>
                  <a:cubicBezTo>
                    <a:pt x="5" y="80"/>
                    <a:pt x="10" y="72"/>
                    <a:pt x="3" y="93"/>
                  </a:cubicBezTo>
                  <a:cubicBezTo>
                    <a:pt x="2" y="97"/>
                    <a:pt x="0" y="105"/>
                    <a:pt x="0" y="105"/>
                  </a:cubicBezTo>
                </a:path>
              </a:pathLst>
            </a:custGeom>
            <a:noFill/>
            <a:ln w="1270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70" name="Freeform 10"/>
            <p:cNvSpPr>
              <a:spLocks/>
            </p:cNvSpPr>
            <p:nvPr/>
          </p:nvSpPr>
          <p:spPr bwMode="auto">
            <a:xfrm>
              <a:off x="3366" y="2291"/>
              <a:ext cx="183" cy="163"/>
            </a:xfrm>
            <a:custGeom>
              <a:avLst/>
              <a:gdLst>
                <a:gd name="T0" fmla="*/ 183 w 183"/>
                <a:gd name="T1" fmla="*/ 7 h 163"/>
                <a:gd name="T2" fmla="*/ 153 w 183"/>
                <a:gd name="T3" fmla="*/ 7 h 163"/>
                <a:gd name="T4" fmla="*/ 144 w 183"/>
                <a:gd name="T5" fmla="*/ 25 h 163"/>
                <a:gd name="T6" fmla="*/ 120 w 183"/>
                <a:gd name="T7" fmla="*/ 28 h 163"/>
                <a:gd name="T8" fmla="*/ 93 w 183"/>
                <a:gd name="T9" fmla="*/ 58 h 163"/>
                <a:gd name="T10" fmla="*/ 75 w 183"/>
                <a:gd name="T11" fmla="*/ 64 h 163"/>
                <a:gd name="T12" fmla="*/ 57 w 183"/>
                <a:gd name="T13" fmla="*/ 91 h 163"/>
                <a:gd name="T14" fmla="*/ 54 w 183"/>
                <a:gd name="T15" fmla="*/ 100 h 163"/>
                <a:gd name="T16" fmla="*/ 18 w 183"/>
                <a:gd name="T17" fmla="*/ 115 h 163"/>
                <a:gd name="T18" fmla="*/ 0 w 183"/>
                <a:gd name="T1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63">
                  <a:moveTo>
                    <a:pt x="183" y="7"/>
                  </a:moveTo>
                  <a:cubicBezTo>
                    <a:pt x="171" y="3"/>
                    <a:pt x="168" y="0"/>
                    <a:pt x="153" y="7"/>
                  </a:cubicBezTo>
                  <a:cubicBezTo>
                    <a:pt x="147" y="10"/>
                    <a:pt x="150" y="22"/>
                    <a:pt x="144" y="25"/>
                  </a:cubicBezTo>
                  <a:cubicBezTo>
                    <a:pt x="137" y="28"/>
                    <a:pt x="128" y="27"/>
                    <a:pt x="120" y="28"/>
                  </a:cubicBezTo>
                  <a:cubicBezTo>
                    <a:pt x="105" y="33"/>
                    <a:pt x="101" y="46"/>
                    <a:pt x="93" y="58"/>
                  </a:cubicBezTo>
                  <a:cubicBezTo>
                    <a:pt x="89" y="63"/>
                    <a:pt x="75" y="64"/>
                    <a:pt x="75" y="64"/>
                  </a:cubicBezTo>
                  <a:cubicBezTo>
                    <a:pt x="72" y="69"/>
                    <a:pt x="62" y="84"/>
                    <a:pt x="57" y="91"/>
                  </a:cubicBezTo>
                  <a:cubicBezTo>
                    <a:pt x="55" y="94"/>
                    <a:pt x="57" y="98"/>
                    <a:pt x="54" y="100"/>
                  </a:cubicBezTo>
                  <a:cubicBezTo>
                    <a:pt x="49" y="104"/>
                    <a:pt x="25" y="113"/>
                    <a:pt x="18" y="115"/>
                  </a:cubicBezTo>
                  <a:cubicBezTo>
                    <a:pt x="12" y="132"/>
                    <a:pt x="0" y="144"/>
                    <a:pt x="0" y="163"/>
                  </a:cubicBezTo>
                </a:path>
              </a:pathLst>
            </a:custGeom>
            <a:noFill/>
            <a:ln w="1270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71" name="Freeform 11"/>
            <p:cNvSpPr>
              <a:spLocks/>
            </p:cNvSpPr>
            <p:nvPr/>
          </p:nvSpPr>
          <p:spPr bwMode="auto">
            <a:xfrm>
              <a:off x="3615" y="2514"/>
              <a:ext cx="150" cy="42"/>
            </a:xfrm>
            <a:custGeom>
              <a:avLst/>
              <a:gdLst>
                <a:gd name="T0" fmla="*/ 150 w 150"/>
                <a:gd name="T1" fmla="*/ 33 h 42"/>
                <a:gd name="T2" fmla="*/ 120 w 150"/>
                <a:gd name="T3" fmla="*/ 24 h 42"/>
                <a:gd name="T4" fmla="*/ 99 w 150"/>
                <a:gd name="T5" fmla="*/ 3 h 42"/>
                <a:gd name="T6" fmla="*/ 84 w 150"/>
                <a:gd name="T7" fmla="*/ 6 h 42"/>
                <a:gd name="T8" fmla="*/ 66 w 150"/>
                <a:gd name="T9" fmla="*/ 0 h 42"/>
                <a:gd name="T10" fmla="*/ 48 w 150"/>
                <a:gd name="T11" fmla="*/ 21 h 42"/>
                <a:gd name="T12" fmla="*/ 9 w 150"/>
                <a:gd name="T13" fmla="*/ 30 h 42"/>
                <a:gd name="T14" fmla="*/ 0 w 150"/>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42">
                  <a:moveTo>
                    <a:pt x="150" y="33"/>
                  </a:moveTo>
                  <a:cubicBezTo>
                    <a:pt x="145" y="17"/>
                    <a:pt x="136" y="21"/>
                    <a:pt x="120" y="24"/>
                  </a:cubicBezTo>
                  <a:cubicBezTo>
                    <a:pt x="106" y="3"/>
                    <a:pt x="115" y="8"/>
                    <a:pt x="99" y="3"/>
                  </a:cubicBezTo>
                  <a:cubicBezTo>
                    <a:pt x="94" y="4"/>
                    <a:pt x="89" y="6"/>
                    <a:pt x="84" y="6"/>
                  </a:cubicBezTo>
                  <a:cubicBezTo>
                    <a:pt x="78" y="5"/>
                    <a:pt x="66" y="0"/>
                    <a:pt x="66" y="0"/>
                  </a:cubicBezTo>
                  <a:cubicBezTo>
                    <a:pt x="51" y="5"/>
                    <a:pt x="60" y="15"/>
                    <a:pt x="48" y="21"/>
                  </a:cubicBezTo>
                  <a:cubicBezTo>
                    <a:pt x="38" y="26"/>
                    <a:pt x="20" y="26"/>
                    <a:pt x="9" y="30"/>
                  </a:cubicBezTo>
                  <a:cubicBezTo>
                    <a:pt x="2" y="40"/>
                    <a:pt x="6" y="36"/>
                    <a:pt x="0" y="42"/>
                  </a:cubicBezTo>
                </a:path>
              </a:pathLst>
            </a:custGeom>
            <a:noFill/>
            <a:ln w="1270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sp>
        <p:nvSpPr>
          <p:cNvPr id="808972" name="Freeform 12"/>
          <p:cNvSpPr>
            <a:spLocks/>
          </p:cNvSpPr>
          <p:nvPr/>
        </p:nvSpPr>
        <p:spPr bwMode="auto">
          <a:xfrm>
            <a:off x="3818068" y="2909887"/>
            <a:ext cx="2516358" cy="2109788"/>
          </a:xfrm>
          <a:custGeom>
            <a:avLst/>
            <a:gdLst>
              <a:gd name="T0" fmla="*/ 1018 w 1804"/>
              <a:gd name="T1" fmla="*/ 1322 h 1329"/>
              <a:gd name="T2" fmla="*/ 205 w 1804"/>
              <a:gd name="T3" fmla="*/ 1320 h 1329"/>
              <a:gd name="T4" fmla="*/ 0 w 1804"/>
              <a:gd name="T5" fmla="*/ 11 h 1329"/>
              <a:gd name="T6" fmla="*/ 38 w 1804"/>
              <a:gd name="T7" fmla="*/ 24 h 1329"/>
              <a:gd name="T8" fmla="*/ 122 w 1804"/>
              <a:gd name="T9" fmla="*/ 72 h 1329"/>
              <a:gd name="T10" fmla="*/ 146 w 1804"/>
              <a:gd name="T11" fmla="*/ 92 h 1329"/>
              <a:gd name="T12" fmla="*/ 170 w 1804"/>
              <a:gd name="T13" fmla="*/ 108 h 1329"/>
              <a:gd name="T14" fmla="*/ 202 w 1804"/>
              <a:gd name="T15" fmla="*/ 132 h 1329"/>
              <a:gd name="T16" fmla="*/ 294 w 1804"/>
              <a:gd name="T17" fmla="*/ 188 h 1329"/>
              <a:gd name="T18" fmla="*/ 342 w 1804"/>
              <a:gd name="T19" fmla="*/ 200 h 1329"/>
              <a:gd name="T20" fmla="*/ 414 w 1804"/>
              <a:gd name="T21" fmla="*/ 232 h 1329"/>
              <a:gd name="T22" fmla="*/ 442 w 1804"/>
              <a:gd name="T23" fmla="*/ 240 h 1329"/>
              <a:gd name="T24" fmla="*/ 482 w 1804"/>
              <a:gd name="T25" fmla="*/ 260 h 1329"/>
              <a:gd name="T26" fmla="*/ 542 w 1804"/>
              <a:gd name="T27" fmla="*/ 288 h 1329"/>
              <a:gd name="T28" fmla="*/ 566 w 1804"/>
              <a:gd name="T29" fmla="*/ 304 h 1329"/>
              <a:gd name="T30" fmla="*/ 662 w 1804"/>
              <a:gd name="T31" fmla="*/ 352 h 1329"/>
              <a:gd name="T32" fmla="*/ 870 w 1804"/>
              <a:gd name="T33" fmla="*/ 404 h 1329"/>
              <a:gd name="T34" fmla="*/ 966 w 1804"/>
              <a:gd name="T35" fmla="*/ 444 h 1329"/>
              <a:gd name="T36" fmla="*/ 990 w 1804"/>
              <a:gd name="T37" fmla="*/ 456 h 1329"/>
              <a:gd name="T38" fmla="*/ 1014 w 1804"/>
              <a:gd name="T39" fmla="*/ 464 h 1329"/>
              <a:gd name="T40" fmla="*/ 1086 w 1804"/>
              <a:gd name="T41" fmla="*/ 504 h 1329"/>
              <a:gd name="T42" fmla="*/ 1162 w 1804"/>
              <a:gd name="T43" fmla="*/ 544 h 1329"/>
              <a:gd name="T44" fmla="*/ 1282 w 1804"/>
              <a:gd name="T45" fmla="*/ 580 h 1329"/>
              <a:gd name="T46" fmla="*/ 1342 w 1804"/>
              <a:gd name="T47" fmla="*/ 616 h 1329"/>
              <a:gd name="T48" fmla="*/ 1370 w 1804"/>
              <a:gd name="T49" fmla="*/ 640 h 1329"/>
              <a:gd name="T50" fmla="*/ 1406 w 1804"/>
              <a:gd name="T51" fmla="*/ 676 h 1329"/>
              <a:gd name="T52" fmla="*/ 1474 w 1804"/>
              <a:gd name="T53" fmla="*/ 768 h 1329"/>
              <a:gd name="T54" fmla="*/ 1514 w 1804"/>
              <a:gd name="T55" fmla="*/ 792 h 1329"/>
              <a:gd name="T56" fmla="*/ 1550 w 1804"/>
              <a:gd name="T57" fmla="*/ 812 h 1329"/>
              <a:gd name="T58" fmla="*/ 1570 w 1804"/>
              <a:gd name="T59" fmla="*/ 836 h 1329"/>
              <a:gd name="T60" fmla="*/ 1578 w 1804"/>
              <a:gd name="T61" fmla="*/ 860 h 1329"/>
              <a:gd name="T62" fmla="*/ 1626 w 1804"/>
              <a:gd name="T63" fmla="*/ 884 h 1329"/>
              <a:gd name="T64" fmla="*/ 1662 w 1804"/>
              <a:gd name="T65" fmla="*/ 908 h 1329"/>
              <a:gd name="T66" fmla="*/ 1686 w 1804"/>
              <a:gd name="T67" fmla="*/ 924 h 1329"/>
              <a:gd name="T68" fmla="*/ 1718 w 1804"/>
              <a:gd name="T69" fmla="*/ 944 h 1329"/>
              <a:gd name="T70" fmla="*/ 1754 w 1804"/>
              <a:gd name="T71" fmla="*/ 992 h 1329"/>
              <a:gd name="T72" fmla="*/ 1790 w 1804"/>
              <a:gd name="T73" fmla="*/ 1128 h 1329"/>
              <a:gd name="T74" fmla="*/ 1804 w 1804"/>
              <a:gd name="T75" fmla="*/ 1325 h 1329"/>
              <a:gd name="T76" fmla="*/ 1018 w 1804"/>
              <a:gd name="T77" fmla="*/ 132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04" h="1329">
                <a:moveTo>
                  <a:pt x="1018" y="1322"/>
                </a:moveTo>
                <a:cubicBezTo>
                  <a:pt x="737" y="1323"/>
                  <a:pt x="601" y="1323"/>
                  <a:pt x="205" y="1320"/>
                </a:cubicBezTo>
                <a:lnTo>
                  <a:pt x="0" y="11"/>
                </a:lnTo>
                <a:cubicBezTo>
                  <a:pt x="17" y="0"/>
                  <a:pt x="17" y="20"/>
                  <a:pt x="38" y="24"/>
                </a:cubicBezTo>
                <a:cubicBezTo>
                  <a:pt x="77" y="31"/>
                  <a:pt x="93" y="47"/>
                  <a:pt x="122" y="72"/>
                </a:cubicBezTo>
                <a:cubicBezTo>
                  <a:pt x="130" y="79"/>
                  <a:pt x="138" y="86"/>
                  <a:pt x="146" y="92"/>
                </a:cubicBezTo>
                <a:cubicBezTo>
                  <a:pt x="154" y="98"/>
                  <a:pt x="170" y="108"/>
                  <a:pt x="170" y="108"/>
                </a:cubicBezTo>
                <a:cubicBezTo>
                  <a:pt x="180" y="122"/>
                  <a:pt x="188" y="123"/>
                  <a:pt x="202" y="132"/>
                </a:cubicBezTo>
                <a:cubicBezTo>
                  <a:pt x="221" y="161"/>
                  <a:pt x="263" y="175"/>
                  <a:pt x="294" y="188"/>
                </a:cubicBezTo>
                <a:cubicBezTo>
                  <a:pt x="309" y="195"/>
                  <a:pt x="327" y="193"/>
                  <a:pt x="342" y="200"/>
                </a:cubicBezTo>
                <a:cubicBezTo>
                  <a:pt x="365" y="212"/>
                  <a:pt x="390" y="222"/>
                  <a:pt x="414" y="232"/>
                </a:cubicBezTo>
                <a:cubicBezTo>
                  <a:pt x="423" y="236"/>
                  <a:pt x="433" y="235"/>
                  <a:pt x="442" y="240"/>
                </a:cubicBezTo>
                <a:cubicBezTo>
                  <a:pt x="481" y="262"/>
                  <a:pt x="451" y="252"/>
                  <a:pt x="482" y="260"/>
                </a:cubicBezTo>
                <a:cubicBezTo>
                  <a:pt x="501" y="272"/>
                  <a:pt x="523" y="277"/>
                  <a:pt x="542" y="288"/>
                </a:cubicBezTo>
                <a:cubicBezTo>
                  <a:pt x="550" y="293"/>
                  <a:pt x="566" y="304"/>
                  <a:pt x="566" y="304"/>
                </a:cubicBezTo>
                <a:cubicBezTo>
                  <a:pt x="587" y="336"/>
                  <a:pt x="627" y="345"/>
                  <a:pt x="662" y="352"/>
                </a:cubicBezTo>
                <a:cubicBezTo>
                  <a:pt x="732" y="366"/>
                  <a:pt x="802" y="383"/>
                  <a:pt x="870" y="404"/>
                </a:cubicBezTo>
                <a:cubicBezTo>
                  <a:pt x="904" y="414"/>
                  <a:pt x="933" y="433"/>
                  <a:pt x="966" y="444"/>
                </a:cubicBezTo>
                <a:cubicBezTo>
                  <a:pt x="1010" y="459"/>
                  <a:pt x="943" y="435"/>
                  <a:pt x="990" y="456"/>
                </a:cubicBezTo>
                <a:cubicBezTo>
                  <a:pt x="998" y="459"/>
                  <a:pt x="1014" y="464"/>
                  <a:pt x="1014" y="464"/>
                </a:cubicBezTo>
                <a:cubicBezTo>
                  <a:pt x="1028" y="486"/>
                  <a:pt x="1062" y="496"/>
                  <a:pt x="1086" y="504"/>
                </a:cubicBezTo>
                <a:cubicBezTo>
                  <a:pt x="1112" y="513"/>
                  <a:pt x="1136" y="533"/>
                  <a:pt x="1162" y="544"/>
                </a:cubicBezTo>
                <a:cubicBezTo>
                  <a:pt x="1193" y="557"/>
                  <a:pt x="1256" y="563"/>
                  <a:pt x="1282" y="580"/>
                </a:cubicBezTo>
                <a:cubicBezTo>
                  <a:pt x="1302" y="593"/>
                  <a:pt x="1323" y="603"/>
                  <a:pt x="1342" y="616"/>
                </a:cubicBezTo>
                <a:cubicBezTo>
                  <a:pt x="1347" y="632"/>
                  <a:pt x="1356" y="631"/>
                  <a:pt x="1370" y="640"/>
                </a:cubicBezTo>
                <a:cubicBezTo>
                  <a:pt x="1381" y="650"/>
                  <a:pt x="1389" y="655"/>
                  <a:pt x="1406" y="676"/>
                </a:cubicBezTo>
                <a:cubicBezTo>
                  <a:pt x="1414" y="700"/>
                  <a:pt x="1453" y="754"/>
                  <a:pt x="1474" y="768"/>
                </a:cubicBezTo>
                <a:cubicBezTo>
                  <a:pt x="1492" y="787"/>
                  <a:pt x="1501" y="785"/>
                  <a:pt x="1514" y="792"/>
                </a:cubicBezTo>
                <a:cubicBezTo>
                  <a:pt x="1542" y="810"/>
                  <a:pt x="1529" y="805"/>
                  <a:pt x="1550" y="812"/>
                </a:cubicBezTo>
                <a:cubicBezTo>
                  <a:pt x="1558" y="820"/>
                  <a:pt x="1566" y="826"/>
                  <a:pt x="1570" y="836"/>
                </a:cubicBezTo>
                <a:cubicBezTo>
                  <a:pt x="1573" y="844"/>
                  <a:pt x="1571" y="855"/>
                  <a:pt x="1578" y="860"/>
                </a:cubicBezTo>
                <a:cubicBezTo>
                  <a:pt x="1593" y="870"/>
                  <a:pt x="1610" y="875"/>
                  <a:pt x="1626" y="884"/>
                </a:cubicBezTo>
                <a:cubicBezTo>
                  <a:pt x="1626" y="884"/>
                  <a:pt x="1656" y="904"/>
                  <a:pt x="1662" y="908"/>
                </a:cubicBezTo>
                <a:cubicBezTo>
                  <a:pt x="1670" y="913"/>
                  <a:pt x="1686" y="924"/>
                  <a:pt x="1686" y="924"/>
                </a:cubicBezTo>
                <a:cubicBezTo>
                  <a:pt x="1695" y="930"/>
                  <a:pt x="1707" y="933"/>
                  <a:pt x="1718" y="944"/>
                </a:cubicBezTo>
                <a:cubicBezTo>
                  <a:pt x="1729" y="960"/>
                  <a:pt x="1748" y="974"/>
                  <a:pt x="1754" y="992"/>
                </a:cubicBezTo>
                <a:cubicBezTo>
                  <a:pt x="1769" y="1037"/>
                  <a:pt x="1779" y="1082"/>
                  <a:pt x="1790" y="1128"/>
                </a:cubicBezTo>
                <a:cubicBezTo>
                  <a:pt x="1790" y="1128"/>
                  <a:pt x="1804" y="1325"/>
                  <a:pt x="1804" y="1325"/>
                </a:cubicBezTo>
                <a:cubicBezTo>
                  <a:pt x="1673" y="1329"/>
                  <a:pt x="1311" y="1324"/>
                  <a:pt x="1018" y="1322"/>
                </a:cubicBezTo>
                <a:close/>
              </a:path>
            </a:pathLst>
          </a:custGeom>
          <a:pattFill prst="ltVert">
            <a:fgClr>
              <a:srgbClr val="99CCFF">
                <a:alpha val="60001"/>
              </a:srgbClr>
            </a:fgClr>
            <a:bgClr>
              <a:srgbClr val="FFFFFF">
                <a:alpha val="60001"/>
              </a:srgbClr>
            </a:bgClr>
          </a:pattFill>
          <a:ln>
            <a:noFill/>
          </a:ln>
          <a:effectLst/>
          <a:extLst>
            <a:ext uri="{91240B29-F687-4F45-9708-019B960494DF}">
              <a14:hiddenLine xmlns:a14="http://schemas.microsoft.com/office/drawing/2010/main" w="12700" cap="flat" cmpd="sng">
                <a:solidFill>
                  <a:srgbClr val="808080"/>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73" name="Freeform 13"/>
          <p:cNvSpPr>
            <a:spLocks/>
          </p:cNvSpPr>
          <p:nvPr/>
        </p:nvSpPr>
        <p:spPr bwMode="auto">
          <a:xfrm>
            <a:off x="5041073" y="3533775"/>
            <a:ext cx="1214936" cy="1476375"/>
          </a:xfrm>
          <a:custGeom>
            <a:avLst/>
            <a:gdLst>
              <a:gd name="T0" fmla="*/ 835 w 871"/>
              <a:gd name="T1" fmla="*/ 929 h 930"/>
              <a:gd name="T2" fmla="*/ 7 w 871"/>
              <a:gd name="T3" fmla="*/ 927 h 930"/>
              <a:gd name="T4" fmla="*/ 10 w 871"/>
              <a:gd name="T5" fmla="*/ 2 h 930"/>
              <a:gd name="T6" fmla="*/ 27 w 871"/>
              <a:gd name="T7" fmla="*/ 3 h 930"/>
              <a:gd name="T8" fmla="*/ 147 w 871"/>
              <a:gd name="T9" fmla="*/ 47 h 930"/>
              <a:gd name="T10" fmla="*/ 188 w 871"/>
              <a:gd name="T11" fmla="*/ 65 h 930"/>
              <a:gd name="T12" fmla="*/ 214 w 871"/>
              <a:gd name="T13" fmla="*/ 84 h 930"/>
              <a:gd name="T14" fmla="*/ 263 w 871"/>
              <a:gd name="T15" fmla="*/ 111 h 930"/>
              <a:gd name="T16" fmla="*/ 319 w 871"/>
              <a:gd name="T17" fmla="*/ 139 h 930"/>
              <a:gd name="T18" fmla="*/ 435 w 871"/>
              <a:gd name="T19" fmla="*/ 175 h 930"/>
              <a:gd name="T20" fmla="*/ 495 w 871"/>
              <a:gd name="T21" fmla="*/ 203 h 930"/>
              <a:gd name="T22" fmla="*/ 519 w 871"/>
              <a:gd name="T23" fmla="*/ 211 h 930"/>
              <a:gd name="T24" fmla="*/ 551 w 871"/>
              <a:gd name="T25" fmla="*/ 239 h 930"/>
              <a:gd name="T26" fmla="*/ 603 w 871"/>
              <a:gd name="T27" fmla="*/ 307 h 930"/>
              <a:gd name="T28" fmla="*/ 623 w 871"/>
              <a:gd name="T29" fmla="*/ 339 h 930"/>
              <a:gd name="T30" fmla="*/ 667 w 871"/>
              <a:gd name="T31" fmla="*/ 383 h 930"/>
              <a:gd name="T32" fmla="*/ 703 w 871"/>
              <a:gd name="T33" fmla="*/ 399 h 930"/>
              <a:gd name="T34" fmla="*/ 723 w 871"/>
              <a:gd name="T35" fmla="*/ 415 h 930"/>
              <a:gd name="T36" fmla="*/ 747 w 871"/>
              <a:gd name="T37" fmla="*/ 431 h 930"/>
              <a:gd name="T38" fmla="*/ 761 w 871"/>
              <a:gd name="T39" fmla="*/ 464 h 930"/>
              <a:gd name="T40" fmla="*/ 807 w 871"/>
              <a:gd name="T41" fmla="*/ 487 h 930"/>
              <a:gd name="T42" fmla="*/ 847 w 871"/>
              <a:gd name="T43" fmla="*/ 531 h 930"/>
              <a:gd name="T44" fmla="*/ 863 w 871"/>
              <a:gd name="T45" fmla="*/ 603 h 930"/>
              <a:gd name="T46" fmla="*/ 871 w 871"/>
              <a:gd name="T47" fmla="*/ 875 h 930"/>
              <a:gd name="T48" fmla="*/ 871 w 871"/>
              <a:gd name="T49" fmla="*/ 930 h 930"/>
              <a:gd name="T50" fmla="*/ 835 w 871"/>
              <a:gd name="T51" fmla="*/ 929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1" h="930">
                <a:moveTo>
                  <a:pt x="835" y="929"/>
                </a:moveTo>
                <a:lnTo>
                  <a:pt x="7" y="927"/>
                </a:lnTo>
                <a:lnTo>
                  <a:pt x="10" y="2"/>
                </a:lnTo>
                <a:cubicBezTo>
                  <a:pt x="31" y="2"/>
                  <a:pt x="0" y="0"/>
                  <a:pt x="27" y="3"/>
                </a:cubicBezTo>
                <a:cubicBezTo>
                  <a:pt x="61" y="7"/>
                  <a:pt x="116" y="31"/>
                  <a:pt x="147" y="47"/>
                </a:cubicBezTo>
                <a:cubicBezTo>
                  <a:pt x="162" y="55"/>
                  <a:pt x="172" y="60"/>
                  <a:pt x="188" y="65"/>
                </a:cubicBezTo>
                <a:cubicBezTo>
                  <a:pt x="192" y="66"/>
                  <a:pt x="214" y="84"/>
                  <a:pt x="214" y="84"/>
                </a:cubicBezTo>
                <a:cubicBezTo>
                  <a:pt x="228" y="105"/>
                  <a:pt x="243" y="97"/>
                  <a:pt x="263" y="111"/>
                </a:cubicBezTo>
                <a:cubicBezTo>
                  <a:pt x="278" y="133"/>
                  <a:pt x="300" y="126"/>
                  <a:pt x="319" y="139"/>
                </a:cubicBezTo>
                <a:cubicBezTo>
                  <a:pt x="354" y="162"/>
                  <a:pt x="396" y="165"/>
                  <a:pt x="435" y="175"/>
                </a:cubicBezTo>
                <a:cubicBezTo>
                  <a:pt x="467" y="183"/>
                  <a:pt x="469" y="194"/>
                  <a:pt x="495" y="203"/>
                </a:cubicBezTo>
                <a:cubicBezTo>
                  <a:pt x="503" y="206"/>
                  <a:pt x="519" y="211"/>
                  <a:pt x="519" y="211"/>
                </a:cubicBezTo>
                <a:cubicBezTo>
                  <a:pt x="527" y="223"/>
                  <a:pt x="551" y="239"/>
                  <a:pt x="551" y="239"/>
                </a:cubicBezTo>
                <a:cubicBezTo>
                  <a:pt x="566" y="261"/>
                  <a:pt x="594" y="280"/>
                  <a:pt x="603" y="307"/>
                </a:cubicBezTo>
                <a:cubicBezTo>
                  <a:pt x="613" y="336"/>
                  <a:pt x="604" y="326"/>
                  <a:pt x="623" y="339"/>
                </a:cubicBezTo>
                <a:cubicBezTo>
                  <a:pt x="633" y="369"/>
                  <a:pt x="640" y="374"/>
                  <a:pt x="667" y="383"/>
                </a:cubicBezTo>
                <a:cubicBezTo>
                  <a:pt x="679" y="387"/>
                  <a:pt x="703" y="399"/>
                  <a:pt x="703" y="399"/>
                </a:cubicBezTo>
                <a:cubicBezTo>
                  <a:pt x="718" y="421"/>
                  <a:pt x="703" y="404"/>
                  <a:pt x="723" y="415"/>
                </a:cubicBezTo>
                <a:cubicBezTo>
                  <a:pt x="731" y="420"/>
                  <a:pt x="747" y="431"/>
                  <a:pt x="747" y="431"/>
                </a:cubicBezTo>
                <a:cubicBezTo>
                  <a:pt x="766" y="459"/>
                  <a:pt x="752" y="447"/>
                  <a:pt x="761" y="464"/>
                </a:cubicBezTo>
                <a:cubicBezTo>
                  <a:pt x="781" y="476"/>
                  <a:pt x="793" y="478"/>
                  <a:pt x="807" y="487"/>
                </a:cubicBezTo>
                <a:cubicBezTo>
                  <a:pt x="822" y="509"/>
                  <a:pt x="829" y="513"/>
                  <a:pt x="847" y="531"/>
                </a:cubicBezTo>
                <a:cubicBezTo>
                  <a:pt x="855" y="555"/>
                  <a:pt x="858" y="578"/>
                  <a:pt x="863" y="603"/>
                </a:cubicBezTo>
                <a:cubicBezTo>
                  <a:pt x="870" y="714"/>
                  <a:pt x="871" y="716"/>
                  <a:pt x="871" y="875"/>
                </a:cubicBezTo>
                <a:lnTo>
                  <a:pt x="871" y="930"/>
                </a:lnTo>
                <a:cubicBezTo>
                  <a:pt x="857" y="930"/>
                  <a:pt x="853" y="927"/>
                  <a:pt x="835" y="929"/>
                </a:cubicBezTo>
                <a:close/>
              </a:path>
            </a:pathLst>
          </a:custGeom>
          <a:pattFill prst="dkVert">
            <a:fgClr>
              <a:srgbClr val="0000FF">
                <a:alpha val="70000"/>
              </a:srgbClr>
            </a:fgClr>
            <a:bgClr>
              <a:srgbClr val="FFFFFF">
                <a:alpha val="70000"/>
              </a:srgbClr>
            </a:bgClr>
          </a:pattFill>
          <a:ln>
            <a:noFill/>
          </a:ln>
          <a:effectLst/>
          <a:extLst>
            <a:ext uri="{91240B29-F687-4F45-9708-019B960494DF}">
              <a14:hiddenLine xmlns:a14="http://schemas.microsoft.com/office/drawing/2010/main" w="12700" cap="flat" cmpd="sng">
                <a:solidFill>
                  <a:srgbClr val="808080"/>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nvGrpSpPr>
          <p:cNvPr id="808974" name="Group 14"/>
          <p:cNvGrpSpPr>
            <a:grpSpLocks/>
          </p:cNvGrpSpPr>
          <p:nvPr/>
        </p:nvGrpSpPr>
        <p:grpSpPr bwMode="auto">
          <a:xfrm>
            <a:off x="5093599" y="2327275"/>
            <a:ext cx="2481485" cy="2459037"/>
            <a:chOff x="2271" y="1673"/>
            <a:chExt cx="1779" cy="1549"/>
          </a:xfrm>
        </p:grpSpPr>
        <p:sp>
          <p:nvSpPr>
            <p:cNvPr id="808975" name="Freeform 15"/>
            <p:cNvSpPr>
              <a:spLocks/>
            </p:cNvSpPr>
            <p:nvPr/>
          </p:nvSpPr>
          <p:spPr bwMode="auto">
            <a:xfrm>
              <a:off x="3218" y="2566"/>
              <a:ext cx="832" cy="656"/>
            </a:xfrm>
            <a:custGeom>
              <a:avLst/>
              <a:gdLst>
                <a:gd name="T0" fmla="*/ 832 w 832"/>
                <a:gd name="T1" fmla="*/ 656 h 656"/>
                <a:gd name="T2" fmla="*/ 466 w 832"/>
                <a:gd name="T3" fmla="*/ 536 h 656"/>
                <a:gd name="T4" fmla="*/ 246 w 832"/>
                <a:gd name="T5" fmla="*/ 378 h 656"/>
                <a:gd name="T6" fmla="*/ 0 w 832"/>
                <a:gd name="T7" fmla="*/ 0 h 656"/>
              </a:gdLst>
              <a:ahLst/>
              <a:cxnLst>
                <a:cxn ang="0">
                  <a:pos x="T0" y="T1"/>
                </a:cxn>
                <a:cxn ang="0">
                  <a:pos x="T2" y="T3"/>
                </a:cxn>
                <a:cxn ang="0">
                  <a:pos x="T4" y="T5"/>
                </a:cxn>
                <a:cxn ang="0">
                  <a:pos x="T6" y="T7"/>
                </a:cxn>
              </a:cxnLst>
              <a:rect l="0" t="0" r="r" b="b"/>
              <a:pathLst>
                <a:path w="832" h="656">
                  <a:moveTo>
                    <a:pt x="832" y="656"/>
                  </a:moveTo>
                  <a:cubicBezTo>
                    <a:pt x="771" y="636"/>
                    <a:pt x="564" y="582"/>
                    <a:pt x="466" y="536"/>
                  </a:cubicBezTo>
                  <a:cubicBezTo>
                    <a:pt x="368" y="490"/>
                    <a:pt x="324" y="467"/>
                    <a:pt x="246" y="378"/>
                  </a:cubicBezTo>
                  <a:cubicBezTo>
                    <a:pt x="168" y="289"/>
                    <a:pt x="39" y="62"/>
                    <a:pt x="0" y="0"/>
                  </a:cubicBezTo>
                </a:path>
              </a:pathLst>
            </a:custGeom>
            <a:noFill/>
            <a:ln w="38100" cap="flat" cmpd="sng">
              <a:solidFill>
                <a:srgbClr val="FF000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76" name="Freeform 16"/>
            <p:cNvSpPr>
              <a:spLocks/>
            </p:cNvSpPr>
            <p:nvPr/>
          </p:nvSpPr>
          <p:spPr bwMode="auto">
            <a:xfrm>
              <a:off x="2956" y="1785"/>
              <a:ext cx="101" cy="573"/>
            </a:xfrm>
            <a:custGeom>
              <a:avLst/>
              <a:gdLst>
                <a:gd name="T0" fmla="*/ 101 w 101"/>
                <a:gd name="T1" fmla="*/ 573 h 573"/>
                <a:gd name="T2" fmla="*/ 17 w 101"/>
                <a:gd name="T3" fmla="*/ 344 h 573"/>
                <a:gd name="T4" fmla="*/ 1 w 101"/>
                <a:gd name="T5" fmla="*/ 0 h 573"/>
              </a:gdLst>
              <a:ahLst/>
              <a:cxnLst>
                <a:cxn ang="0">
                  <a:pos x="T0" y="T1"/>
                </a:cxn>
                <a:cxn ang="0">
                  <a:pos x="T2" y="T3"/>
                </a:cxn>
                <a:cxn ang="0">
                  <a:pos x="T4" y="T5"/>
                </a:cxn>
              </a:cxnLst>
              <a:rect l="0" t="0" r="r" b="b"/>
              <a:pathLst>
                <a:path w="101" h="573">
                  <a:moveTo>
                    <a:pt x="101" y="573"/>
                  </a:moveTo>
                  <a:cubicBezTo>
                    <a:pt x="87" y="535"/>
                    <a:pt x="34" y="439"/>
                    <a:pt x="17" y="344"/>
                  </a:cubicBezTo>
                  <a:cubicBezTo>
                    <a:pt x="0" y="249"/>
                    <a:pt x="4" y="57"/>
                    <a:pt x="1" y="0"/>
                  </a:cubicBezTo>
                </a:path>
              </a:pathLst>
            </a:custGeom>
            <a:noFill/>
            <a:ln w="38100" cap="flat" cmpd="sng">
              <a:solidFill>
                <a:srgbClr val="FF000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77" name="Freeform 17"/>
            <p:cNvSpPr>
              <a:spLocks/>
            </p:cNvSpPr>
            <p:nvPr/>
          </p:nvSpPr>
          <p:spPr bwMode="auto">
            <a:xfrm>
              <a:off x="2271" y="1884"/>
              <a:ext cx="498" cy="432"/>
            </a:xfrm>
            <a:custGeom>
              <a:avLst/>
              <a:gdLst>
                <a:gd name="T0" fmla="*/ 498 w 498"/>
                <a:gd name="T1" fmla="*/ 432 h 432"/>
                <a:gd name="T2" fmla="*/ 365 w 498"/>
                <a:gd name="T3" fmla="*/ 196 h 432"/>
                <a:gd name="T4" fmla="*/ 0 w 498"/>
                <a:gd name="T5" fmla="*/ 0 h 432"/>
              </a:gdLst>
              <a:ahLst/>
              <a:cxnLst>
                <a:cxn ang="0">
                  <a:pos x="T0" y="T1"/>
                </a:cxn>
                <a:cxn ang="0">
                  <a:pos x="T2" y="T3"/>
                </a:cxn>
                <a:cxn ang="0">
                  <a:pos x="T4" y="T5"/>
                </a:cxn>
              </a:cxnLst>
              <a:rect l="0" t="0" r="r" b="b"/>
              <a:pathLst>
                <a:path w="498" h="432">
                  <a:moveTo>
                    <a:pt x="498" y="432"/>
                  </a:moveTo>
                  <a:cubicBezTo>
                    <a:pt x="476" y="393"/>
                    <a:pt x="448" y="268"/>
                    <a:pt x="365" y="196"/>
                  </a:cubicBezTo>
                  <a:cubicBezTo>
                    <a:pt x="282" y="124"/>
                    <a:pt x="76" y="41"/>
                    <a:pt x="0" y="0"/>
                  </a:cubicBezTo>
                </a:path>
              </a:pathLst>
            </a:custGeom>
            <a:noFill/>
            <a:ln w="38100" cap="flat" cmpd="sng">
              <a:solidFill>
                <a:srgbClr val="FF000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78" name="Freeform 18"/>
            <p:cNvSpPr>
              <a:spLocks/>
            </p:cNvSpPr>
            <p:nvPr/>
          </p:nvSpPr>
          <p:spPr bwMode="auto">
            <a:xfrm flipH="1">
              <a:off x="3155" y="1673"/>
              <a:ext cx="345" cy="360"/>
            </a:xfrm>
            <a:custGeom>
              <a:avLst/>
              <a:gdLst>
                <a:gd name="T0" fmla="*/ 498 w 498"/>
                <a:gd name="T1" fmla="*/ 432 h 432"/>
                <a:gd name="T2" fmla="*/ 365 w 498"/>
                <a:gd name="T3" fmla="*/ 196 h 432"/>
                <a:gd name="T4" fmla="*/ 0 w 498"/>
                <a:gd name="T5" fmla="*/ 0 h 432"/>
              </a:gdLst>
              <a:ahLst/>
              <a:cxnLst>
                <a:cxn ang="0">
                  <a:pos x="T0" y="T1"/>
                </a:cxn>
                <a:cxn ang="0">
                  <a:pos x="T2" y="T3"/>
                </a:cxn>
                <a:cxn ang="0">
                  <a:pos x="T4" y="T5"/>
                </a:cxn>
              </a:cxnLst>
              <a:rect l="0" t="0" r="r" b="b"/>
              <a:pathLst>
                <a:path w="498" h="432">
                  <a:moveTo>
                    <a:pt x="498" y="432"/>
                  </a:moveTo>
                  <a:cubicBezTo>
                    <a:pt x="476" y="393"/>
                    <a:pt x="448" y="268"/>
                    <a:pt x="365" y="196"/>
                  </a:cubicBezTo>
                  <a:cubicBezTo>
                    <a:pt x="282" y="124"/>
                    <a:pt x="76" y="41"/>
                    <a:pt x="0" y="0"/>
                  </a:cubicBezTo>
                </a:path>
              </a:pathLst>
            </a:custGeom>
            <a:noFill/>
            <a:ln w="38100" cap="flat" cmpd="sng">
              <a:solidFill>
                <a:srgbClr val="FF000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grpSp>
        <p:nvGrpSpPr>
          <p:cNvPr id="808979" name="Group 19"/>
          <p:cNvGrpSpPr>
            <a:grpSpLocks/>
          </p:cNvGrpSpPr>
          <p:nvPr/>
        </p:nvGrpSpPr>
        <p:grpSpPr bwMode="auto">
          <a:xfrm>
            <a:off x="3218237" y="3265487"/>
            <a:ext cx="3255644" cy="1628775"/>
            <a:chOff x="1056" y="2264"/>
            <a:chExt cx="2334" cy="1026"/>
          </a:xfrm>
        </p:grpSpPr>
        <p:sp>
          <p:nvSpPr>
            <p:cNvPr id="808980" name="Freeform 20"/>
            <p:cNvSpPr>
              <a:spLocks/>
            </p:cNvSpPr>
            <p:nvPr/>
          </p:nvSpPr>
          <p:spPr bwMode="auto">
            <a:xfrm>
              <a:off x="1056" y="2264"/>
              <a:ext cx="784" cy="200"/>
            </a:xfrm>
            <a:custGeom>
              <a:avLst/>
              <a:gdLst>
                <a:gd name="T0" fmla="*/ 0 w 784"/>
                <a:gd name="T1" fmla="*/ 8 h 200"/>
                <a:gd name="T2" fmla="*/ 384 w 784"/>
                <a:gd name="T3" fmla="*/ 32 h 200"/>
                <a:gd name="T4" fmla="*/ 784 w 784"/>
                <a:gd name="T5" fmla="*/ 200 h 200"/>
              </a:gdLst>
              <a:ahLst/>
              <a:cxnLst>
                <a:cxn ang="0">
                  <a:pos x="T0" y="T1"/>
                </a:cxn>
                <a:cxn ang="0">
                  <a:pos x="T2" y="T3"/>
                </a:cxn>
                <a:cxn ang="0">
                  <a:pos x="T4" y="T5"/>
                </a:cxn>
              </a:cxnLst>
              <a:rect l="0" t="0" r="r" b="b"/>
              <a:pathLst>
                <a:path w="784" h="200">
                  <a:moveTo>
                    <a:pt x="0" y="8"/>
                  </a:moveTo>
                  <a:cubicBezTo>
                    <a:pt x="126" y="4"/>
                    <a:pt x="253" y="0"/>
                    <a:pt x="384" y="32"/>
                  </a:cubicBezTo>
                  <a:cubicBezTo>
                    <a:pt x="515" y="64"/>
                    <a:pt x="717" y="172"/>
                    <a:pt x="784" y="200"/>
                  </a:cubicBezTo>
                </a:path>
              </a:pathLst>
            </a:custGeom>
            <a:noFill/>
            <a:ln w="38100" cap="flat" cmpd="sng">
              <a:solidFill>
                <a:srgbClr val="00008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81" name="Freeform 21"/>
            <p:cNvSpPr>
              <a:spLocks/>
            </p:cNvSpPr>
            <p:nvPr/>
          </p:nvSpPr>
          <p:spPr bwMode="auto">
            <a:xfrm rot="642787">
              <a:off x="1916" y="2564"/>
              <a:ext cx="368" cy="300"/>
            </a:xfrm>
            <a:custGeom>
              <a:avLst/>
              <a:gdLst>
                <a:gd name="T0" fmla="*/ 0 w 368"/>
                <a:gd name="T1" fmla="*/ 0 h 300"/>
                <a:gd name="T2" fmla="*/ 213 w 368"/>
                <a:gd name="T3" fmla="*/ 85 h 300"/>
                <a:gd name="T4" fmla="*/ 368 w 368"/>
                <a:gd name="T5" fmla="*/ 300 h 300"/>
              </a:gdLst>
              <a:ahLst/>
              <a:cxnLst>
                <a:cxn ang="0">
                  <a:pos x="T0" y="T1"/>
                </a:cxn>
                <a:cxn ang="0">
                  <a:pos x="T2" y="T3"/>
                </a:cxn>
                <a:cxn ang="0">
                  <a:pos x="T4" y="T5"/>
                </a:cxn>
              </a:cxnLst>
              <a:rect l="0" t="0" r="r" b="b"/>
              <a:pathLst>
                <a:path w="368" h="300">
                  <a:moveTo>
                    <a:pt x="0" y="0"/>
                  </a:moveTo>
                  <a:cubicBezTo>
                    <a:pt x="35" y="15"/>
                    <a:pt x="152" y="35"/>
                    <a:pt x="213" y="85"/>
                  </a:cubicBezTo>
                  <a:cubicBezTo>
                    <a:pt x="274" y="135"/>
                    <a:pt x="336" y="255"/>
                    <a:pt x="368" y="300"/>
                  </a:cubicBezTo>
                </a:path>
              </a:pathLst>
            </a:custGeom>
            <a:noFill/>
            <a:ln w="38100" cap="flat" cmpd="sng">
              <a:solidFill>
                <a:srgbClr val="00008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82" name="Freeform 22"/>
            <p:cNvSpPr>
              <a:spLocks/>
            </p:cNvSpPr>
            <p:nvPr/>
          </p:nvSpPr>
          <p:spPr bwMode="auto">
            <a:xfrm>
              <a:off x="2256" y="2960"/>
              <a:ext cx="64" cy="330"/>
            </a:xfrm>
            <a:custGeom>
              <a:avLst/>
              <a:gdLst>
                <a:gd name="T0" fmla="*/ 0 w 64"/>
                <a:gd name="T1" fmla="*/ 0 h 330"/>
                <a:gd name="T2" fmla="*/ 48 w 64"/>
                <a:gd name="T3" fmla="*/ 168 h 330"/>
                <a:gd name="T4" fmla="*/ 64 w 64"/>
                <a:gd name="T5" fmla="*/ 330 h 330"/>
              </a:gdLst>
              <a:ahLst/>
              <a:cxnLst>
                <a:cxn ang="0">
                  <a:pos x="T0" y="T1"/>
                </a:cxn>
                <a:cxn ang="0">
                  <a:pos x="T2" y="T3"/>
                </a:cxn>
                <a:cxn ang="0">
                  <a:pos x="T4" y="T5"/>
                </a:cxn>
              </a:cxnLst>
              <a:rect l="0" t="0" r="r" b="b"/>
              <a:pathLst>
                <a:path w="64" h="330">
                  <a:moveTo>
                    <a:pt x="0" y="0"/>
                  </a:moveTo>
                  <a:cubicBezTo>
                    <a:pt x="8" y="28"/>
                    <a:pt x="37" y="113"/>
                    <a:pt x="48" y="168"/>
                  </a:cubicBezTo>
                  <a:cubicBezTo>
                    <a:pt x="59" y="223"/>
                    <a:pt x="61" y="296"/>
                    <a:pt x="64" y="330"/>
                  </a:cubicBezTo>
                </a:path>
              </a:pathLst>
            </a:custGeom>
            <a:noFill/>
            <a:ln w="38100" cap="flat" cmpd="sng">
              <a:solidFill>
                <a:srgbClr val="00008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83" name="Freeform 23"/>
            <p:cNvSpPr>
              <a:spLocks/>
            </p:cNvSpPr>
            <p:nvPr/>
          </p:nvSpPr>
          <p:spPr bwMode="auto">
            <a:xfrm flipH="1">
              <a:off x="1813" y="2873"/>
              <a:ext cx="280" cy="340"/>
            </a:xfrm>
            <a:custGeom>
              <a:avLst/>
              <a:gdLst>
                <a:gd name="T0" fmla="*/ 0 w 280"/>
                <a:gd name="T1" fmla="*/ 0 h 340"/>
                <a:gd name="T2" fmla="*/ 148 w 280"/>
                <a:gd name="T3" fmla="*/ 208 h 340"/>
                <a:gd name="T4" fmla="*/ 280 w 280"/>
                <a:gd name="T5" fmla="*/ 340 h 340"/>
              </a:gdLst>
              <a:ahLst/>
              <a:cxnLst>
                <a:cxn ang="0">
                  <a:pos x="T0" y="T1"/>
                </a:cxn>
                <a:cxn ang="0">
                  <a:pos x="T2" y="T3"/>
                </a:cxn>
                <a:cxn ang="0">
                  <a:pos x="T4" y="T5"/>
                </a:cxn>
              </a:cxnLst>
              <a:rect l="0" t="0" r="r" b="b"/>
              <a:pathLst>
                <a:path w="280" h="340">
                  <a:moveTo>
                    <a:pt x="0" y="0"/>
                  </a:moveTo>
                  <a:cubicBezTo>
                    <a:pt x="25" y="35"/>
                    <a:pt x="101" y="151"/>
                    <a:pt x="148" y="208"/>
                  </a:cubicBezTo>
                  <a:cubicBezTo>
                    <a:pt x="195" y="265"/>
                    <a:pt x="253" y="313"/>
                    <a:pt x="280" y="340"/>
                  </a:cubicBezTo>
                </a:path>
              </a:pathLst>
            </a:custGeom>
            <a:noFill/>
            <a:ln w="38100" cap="flat" cmpd="sng">
              <a:solidFill>
                <a:srgbClr val="00008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84" name="Freeform 24"/>
            <p:cNvSpPr>
              <a:spLocks/>
            </p:cNvSpPr>
            <p:nvPr/>
          </p:nvSpPr>
          <p:spPr bwMode="auto">
            <a:xfrm>
              <a:off x="2476" y="2876"/>
              <a:ext cx="280" cy="340"/>
            </a:xfrm>
            <a:custGeom>
              <a:avLst/>
              <a:gdLst>
                <a:gd name="T0" fmla="*/ 0 w 280"/>
                <a:gd name="T1" fmla="*/ 0 h 340"/>
                <a:gd name="T2" fmla="*/ 148 w 280"/>
                <a:gd name="T3" fmla="*/ 208 h 340"/>
                <a:gd name="T4" fmla="*/ 280 w 280"/>
                <a:gd name="T5" fmla="*/ 340 h 340"/>
              </a:gdLst>
              <a:ahLst/>
              <a:cxnLst>
                <a:cxn ang="0">
                  <a:pos x="T0" y="T1"/>
                </a:cxn>
                <a:cxn ang="0">
                  <a:pos x="T2" y="T3"/>
                </a:cxn>
                <a:cxn ang="0">
                  <a:pos x="T4" y="T5"/>
                </a:cxn>
              </a:cxnLst>
              <a:rect l="0" t="0" r="r" b="b"/>
              <a:pathLst>
                <a:path w="280" h="340">
                  <a:moveTo>
                    <a:pt x="0" y="0"/>
                  </a:moveTo>
                  <a:cubicBezTo>
                    <a:pt x="25" y="35"/>
                    <a:pt x="101" y="151"/>
                    <a:pt x="148" y="208"/>
                  </a:cubicBezTo>
                  <a:cubicBezTo>
                    <a:pt x="195" y="265"/>
                    <a:pt x="253" y="313"/>
                    <a:pt x="280" y="340"/>
                  </a:cubicBezTo>
                </a:path>
              </a:pathLst>
            </a:custGeom>
            <a:noFill/>
            <a:ln w="38100" cap="flat" cmpd="sng">
              <a:solidFill>
                <a:srgbClr val="00008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08985" name="Freeform 25"/>
            <p:cNvSpPr>
              <a:spLocks/>
            </p:cNvSpPr>
            <p:nvPr/>
          </p:nvSpPr>
          <p:spPr bwMode="auto">
            <a:xfrm>
              <a:off x="2812" y="2864"/>
              <a:ext cx="578" cy="412"/>
            </a:xfrm>
            <a:custGeom>
              <a:avLst/>
              <a:gdLst>
                <a:gd name="T0" fmla="*/ 0 w 578"/>
                <a:gd name="T1" fmla="*/ 0 h 412"/>
                <a:gd name="T2" fmla="*/ 239 w 578"/>
                <a:gd name="T3" fmla="*/ 247 h 412"/>
                <a:gd name="T4" fmla="*/ 578 w 578"/>
                <a:gd name="T5" fmla="*/ 412 h 412"/>
              </a:gdLst>
              <a:ahLst/>
              <a:cxnLst>
                <a:cxn ang="0">
                  <a:pos x="T0" y="T1"/>
                </a:cxn>
                <a:cxn ang="0">
                  <a:pos x="T2" y="T3"/>
                </a:cxn>
                <a:cxn ang="0">
                  <a:pos x="T4" y="T5"/>
                </a:cxn>
              </a:cxnLst>
              <a:rect l="0" t="0" r="r" b="b"/>
              <a:pathLst>
                <a:path w="578" h="412">
                  <a:moveTo>
                    <a:pt x="0" y="0"/>
                  </a:moveTo>
                  <a:cubicBezTo>
                    <a:pt x="40" y="41"/>
                    <a:pt x="143" y="178"/>
                    <a:pt x="239" y="247"/>
                  </a:cubicBezTo>
                  <a:cubicBezTo>
                    <a:pt x="335" y="316"/>
                    <a:pt x="508" y="378"/>
                    <a:pt x="578" y="412"/>
                  </a:cubicBezTo>
                </a:path>
              </a:pathLst>
            </a:custGeom>
            <a:noFill/>
            <a:ln w="38100" cap="flat" cmpd="sng">
              <a:solidFill>
                <a:srgbClr val="000080"/>
              </a:solidFill>
              <a:prstDash val="solid"/>
              <a:round/>
              <a:headEnd type="none" w="med" len="med"/>
              <a:tailEnd type="stealth"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grpSp>
        <p:nvGrpSpPr>
          <p:cNvPr id="808986" name="Group 26"/>
          <p:cNvGrpSpPr>
            <a:grpSpLocks/>
          </p:cNvGrpSpPr>
          <p:nvPr/>
        </p:nvGrpSpPr>
        <p:grpSpPr bwMode="auto">
          <a:xfrm>
            <a:off x="2837252" y="1525587"/>
            <a:ext cx="1048948" cy="304800"/>
            <a:chOff x="552" y="1168"/>
            <a:chExt cx="752" cy="192"/>
          </a:xfrm>
        </p:grpSpPr>
        <p:sp>
          <p:nvSpPr>
            <p:cNvPr id="808987" name="Text Box 27"/>
            <p:cNvSpPr txBox="1">
              <a:spLocks noChangeArrowheads="1"/>
            </p:cNvSpPr>
            <p:nvPr/>
          </p:nvSpPr>
          <p:spPr bwMode="auto">
            <a:xfrm>
              <a:off x="552" y="1168"/>
              <a:ext cx="584" cy="192"/>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p>
              <a:pPr>
                <a:spcBef>
                  <a:spcPct val="50000"/>
                </a:spcBef>
              </a:pPr>
              <a:r>
                <a:rPr lang="en-US" altLang="en-US" sz="1400" dirty="0">
                  <a:solidFill>
                    <a:schemeClr val="tx1"/>
                  </a:solidFill>
                  <a:latin typeface="Times New Roman" pitchFamily="18" charset="0"/>
                </a:rPr>
                <a:t>motion</a:t>
              </a:r>
            </a:p>
          </p:txBody>
        </p:sp>
        <p:sp>
          <p:nvSpPr>
            <p:cNvPr id="808988" name="Line 28"/>
            <p:cNvSpPr>
              <a:spLocks noChangeShapeType="1"/>
            </p:cNvSpPr>
            <p:nvPr/>
          </p:nvSpPr>
          <p:spPr bwMode="auto">
            <a:xfrm>
              <a:off x="1072" y="1272"/>
              <a:ext cx="232"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sp>
        <p:nvSpPr>
          <p:cNvPr id="808989" name="Text Box 29"/>
          <p:cNvSpPr txBox="1">
            <a:spLocks noChangeArrowheads="1"/>
          </p:cNvSpPr>
          <p:nvPr/>
        </p:nvSpPr>
        <p:spPr bwMode="auto">
          <a:xfrm>
            <a:off x="5679296" y="5249862"/>
            <a:ext cx="1238652" cy="304800"/>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p>
            <a:pPr>
              <a:spcBef>
                <a:spcPct val="50000"/>
              </a:spcBef>
            </a:pPr>
            <a:r>
              <a:rPr lang="en-US" altLang="en-US" sz="1400" b="0" dirty="0">
                <a:solidFill>
                  <a:schemeClr val="tx1"/>
                </a:solidFill>
                <a:latin typeface="Times New Roman" pitchFamily="18" charset="0"/>
              </a:rPr>
              <a:t>(Cross section)</a:t>
            </a:r>
          </a:p>
        </p:txBody>
      </p:sp>
      <p:sp>
        <p:nvSpPr>
          <p:cNvPr id="808990" name="Rectangle 30"/>
          <p:cNvSpPr>
            <a:spLocks noChangeArrowheads="1"/>
          </p:cNvSpPr>
          <p:nvPr/>
        </p:nvSpPr>
        <p:spPr bwMode="auto">
          <a:xfrm>
            <a:off x="2630947" y="1447800"/>
            <a:ext cx="6452700" cy="4360862"/>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Types</a:t>
            </a:r>
          </a:p>
          <a:p>
            <a:r>
              <a:rPr lang="en-US" b="0" kern="0" dirty="0" smtClean="0">
                <a:effectLst>
                  <a:outerShdw blurRad="38100" dist="38100" dir="2700000" algn="tl">
                    <a:srgbClr val="000000">
                      <a:alpha val="43137"/>
                    </a:srgbClr>
                  </a:outerShdw>
                </a:effectLst>
                <a:cs typeface="Times New Roman" panose="02020603050405020304" pitchFamily="18" charset="0"/>
              </a:rPr>
              <a:t>Squall Lines</a:t>
            </a:r>
            <a:endParaRPr lang="en-US" b="0" kern="0" dirty="0">
              <a:effectLst>
                <a:outerShdw blurRad="38100" dist="38100" dir="2700000" algn="tl">
                  <a:srgbClr val="000000">
                    <a:alpha val="43137"/>
                  </a:srgbClr>
                </a:outerShdw>
              </a:effectLst>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 y="3588530"/>
            <a:ext cx="4197784" cy="3261556"/>
          </a:xfrm>
          <a:prstGeom prst="rect">
            <a:avLst/>
          </a:prstGeom>
        </p:spPr>
      </p:pic>
    </p:spTree>
    <p:extLst>
      <p:ext uri="{BB962C8B-B14F-4D97-AF65-F5344CB8AC3E}">
        <p14:creationId xmlns:p14="http://schemas.microsoft.com/office/powerpoint/2010/main" val="2703626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repeatCount="indefinite" fill="hold" nodeType="withEffect">
                                  <p:stCondLst>
                                    <p:cond delay="0"/>
                                  </p:stCondLst>
                                  <p:childTnLst>
                                    <p:set>
                                      <p:cBhvr>
                                        <p:cTn id="6" dur="1" fill="hold">
                                          <p:stCondLst>
                                            <p:cond delay="0"/>
                                          </p:stCondLst>
                                        </p:cTn>
                                        <p:tgtEl>
                                          <p:spTgt spid="808979"/>
                                        </p:tgtEl>
                                        <p:attrNameLst>
                                          <p:attrName>style.visibility</p:attrName>
                                        </p:attrNameLst>
                                      </p:cBhvr>
                                      <p:to>
                                        <p:strVal val="visible"/>
                                      </p:to>
                                    </p:set>
                                    <p:animEffect transition="in" filter="wipe(up)">
                                      <p:cBhvr>
                                        <p:cTn id="7" dur="3000"/>
                                        <p:tgtEl>
                                          <p:spTgt spid="808979"/>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808974"/>
                                        </p:tgtEl>
                                        <p:attrNameLst>
                                          <p:attrName>style.visibility</p:attrName>
                                        </p:attrNameLst>
                                      </p:cBhvr>
                                      <p:to>
                                        <p:strVal val="visible"/>
                                      </p:to>
                                    </p:set>
                                    <p:animEffect transition="in" filter="wipe(down)">
                                      <p:cBhvr>
                                        <p:cTn id="10" dur="3000"/>
                                        <p:tgtEl>
                                          <p:spTgt spid="808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2034" name="Line 2"/>
          <p:cNvSpPr>
            <a:spLocks noChangeShapeType="1"/>
          </p:cNvSpPr>
          <p:nvPr/>
        </p:nvSpPr>
        <p:spPr bwMode="auto">
          <a:xfrm flipV="1">
            <a:off x="5729793" y="4343400"/>
            <a:ext cx="217505" cy="3810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2035" name="Picture 3" descr="doswell_CB_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078"/>
          <a:stretch>
            <a:fillRect/>
          </a:stretch>
        </p:blipFill>
        <p:spPr>
          <a:xfrm>
            <a:off x="2107640" y="1248126"/>
            <a:ext cx="6960160" cy="5366636"/>
          </a:xfrm>
          <a:noFill/>
          <a:ln w="9525">
            <a:solidFill>
              <a:schemeClr val="bg2"/>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812038" name="Line 6"/>
          <p:cNvSpPr>
            <a:spLocks noChangeShapeType="1"/>
          </p:cNvSpPr>
          <p:nvPr/>
        </p:nvSpPr>
        <p:spPr bwMode="auto">
          <a:xfrm>
            <a:off x="7558593" y="2362200"/>
            <a:ext cx="217505" cy="76200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2039" name="Line 7"/>
          <p:cNvSpPr>
            <a:spLocks noChangeShapeType="1"/>
          </p:cNvSpPr>
          <p:nvPr/>
        </p:nvSpPr>
        <p:spPr bwMode="auto">
          <a:xfrm>
            <a:off x="7781645" y="3543300"/>
            <a:ext cx="0" cy="76200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2040" name="Line 8"/>
          <p:cNvSpPr>
            <a:spLocks noChangeShapeType="1"/>
          </p:cNvSpPr>
          <p:nvPr/>
        </p:nvSpPr>
        <p:spPr bwMode="auto">
          <a:xfrm>
            <a:off x="8233542" y="5410200"/>
            <a:ext cx="290007" cy="53340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2042" name="Rectangle 10"/>
          <p:cNvSpPr>
            <a:spLocks noChangeArrowheads="1"/>
          </p:cNvSpPr>
          <p:nvPr/>
        </p:nvSpPr>
        <p:spPr bwMode="auto">
          <a:xfrm>
            <a:off x="2092072" y="5902325"/>
            <a:ext cx="6972246" cy="803275"/>
          </a:xfrm>
          <a:prstGeom prst="rect">
            <a:avLst/>
          </a:prstGeom>
          <a:gradFill rotWithShape="1">
            <a:gsLst>
              <a:gs pos="0">
                <a:srgbClr val="009900">
                  <a:gamma/>
                  <a:shade val="46275"/>
                  <a:invGamma/>
                </a:srgbClr>
              </a:gs>
              <a:gs pos="100000">
                <a:srgbClr val="009900"/>
              </a:gs>
            </a:gsLst>
            <a:lin ang="5400000" scaled="1"/>
          </a:gra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43" name="Text Box 11"/>
          <p:cNvSpPr txBox="1">
            <a:spLocks noChangeArrowheads="1"/>
          </p:cNvSpPr>
          <p:nvPr/>
        </p:nvSpPr>
        <p:spPr bwMode="auto">
          <a:xfrm rot="16200000">
            <a:off x="7276011" y="4004261"/>
            <a:ext cx="1462118" cy="338554"/>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p>
            <a:pPr>
              <a:spcBef>
                <a:spcPct val="50000"/>
              </a:spcBef>
            </a:pPr>
            <a:r>
              <a:rPr lang="en-US" altLang="en-US" sz="1600" dirty="0">
                <a:solidFill>
                  <a:schemeClr val="bg2"/>
                </a:solidFill>
                <a:latin typeface="Times New Roman" pitchFamily="18" charset="0"/>
              </a:rPr>
              <a:t>downdraft</a:t>
            </a:r>
            <a:endParaRPr lang="en-US" altLang="en-US" sz="1400" dirty="0">
              <a:solidFill>
                <a:schemeClr val="bg2"/>
              </a:solidFill>
              <a:latin typeface="Times New Roman" pitchFamily="18" charset="0"/>
            </a:endParaRPr>
          </a:p>
        </p:txBody>
      </p:sp>
      <p:sp>
        <p:nvSpPr>
          <p:cNvPr id="812044" name="Rectangle 12"/>
          <p:cNvSpPr>
            <a:spLocks noChangeArrowheads="1"/>
          </p:cNvSpPr>
          <p:nvPr/>
        </p:nvSpPr>
        <p:spPr bwMode="auto">
          <a:xfrm>
            <a:off x="7391400" y="3214688"/>
            <a:ext cx="1401699" cy="203200"/>
          </a:xfrm>
          <a:prstGeom prst="rect">
            <a:avLst/>
          </a:prstGeom>
          <a:solidFill>
            <a:srgbClr val="F1F1F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45" name="Rectangle 13"/>
          <p:cNvSpPr>
            <a:spLocks noChangeArrowheads="1"/>
          </p:cNvSpPr>
          <p:nvPr/>
        </p:nvSpPr>
        <p:spPr bwMode="auto">
          <a:xfrm>
            <a:off x="6219446" y="3975100"/>
            <a:ext cx="1365449" cy="215900"/>
          </a:xfrm>
          <a:prstGeom prst="rect">
            <a:avLst/>
          </a:prstGeom>
          <a:solidFill>
            <a:srgbClr val="F1F1F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46" name="Rectangle 14"/>
          <p:cNvSpPr>
            <a:spLocks noChangeArrowheads="1"/>
          </p:cNvSpPr>
          <p:nvPr/>
        </p:nvSpPr>
        <p:spPr bwMode="auto">
          <a:xfrm>
            <a:off x="6165599" y="3949700"/>
            <a:ext cx="374593" cy="228600"/>
          </a:xfrm>
          <a:prstGeom prst="rect">
            <a:avLst/>
          </a:prstGeom>
          <a:solidFill>
            <a:srgbClr val="EDEDED"/>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nchor="ctr">
            <a:spAutoFit/>
          </a:bodyPr>
          <a:lstStyle/>
          <a:p>
            <a:endParaRPr lang="en-US"/>
          </a:p>
        </p:txBody>
      </p:sp>
      <p:sp>
        <p:nvSpPr>
          <p:cNvPr id="812047" name="Rectangle 15"/>
          <p:cNvSpPr>
            <a:spLocks noChangeArrowheads="1"/>
          </p:cNvSpPr>
          <p:nvPr/>
        </p:nvSpPr>
        <p:spPr bwMode="auto">
          <a:xfrm>
            <a:off x="4625718" y="5105400"/>
            <a:ext cx="1619204" cy="280988"/>
          </a:xfrm>
          <a:prstGeom prst="rect">
            <a:avLst/>
          </a:prstGeom>
          <a:solidFill>
            <a:srgbClr val="F1F1F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49" name="Rectangle 17"/>
          <p:cNvSpPr>
            <a:spLocks noChangeArrowheads="1"/>
          </p:cNvSpPr>
          <p:nvPr/>
        </p:nvSpPr>
        <p:spPr bwMode="auto">
          <a:xfrm>
            <a:off x="8526968" y="3025775"/>
            <a:ext cx="217505" cy="203200"/>
          </a:xfrm>
          <a:prstGeom prst="rect">
            <a:avLst/>
          </a:prstGeom>
          <a:solidFill>
            <a:srgbClr val="F1F1F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50" name="Rectangle 18"/>
          <p:cNvSpPr>
            <a:spLocks noChangeArrowheads="1"/>
          </p:cNvSpPr>
          <p:nvPr/>
        </p:nvSpPr>
        <p:spPr bwMode="auto">
          <a:xfrm>
            <a:off x="4624329" y="1390650"/>
            <a:ext cx="1875981" cy="209550"/>
          </a:xfrm>
          <a:prstGeom prst="rect">
            <a:avLst/>
          </a:prstGeom>
          <a:solidFill>
            <a:srgbClr val="E6EDF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51" name="Rectangle 19"/>
          <p:cNvSpPr>
            <a:spLocks noChangeArrowheads="1"/>
          </p:cNvSpPr>
          <p:nvPr/>
        </p:nvSpPr>
        <p:spPr bwMode="auto">
          <a:xfrm>
            <a:off x="4191000" y="2223448"/>
            <a:ext cx="364019" cy="169863"/>
          </a:xfrm>
          <a:prstGeom prst="rect">
            <a:avLst/>
          </a:prstGeom>
          <a:solidFill>
            <a:srgbClr val="F1F1F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52" name="Rectangle 20"/>
          <p:cNvSpPr>
            <a:spLocks noChangeArrowheads="1"/>
          </p:cNvSpPr>
          <p:nvPr/>
        </p:nvSpPr>
        <p:spPr bwMode="auto">
          <a:xfrm>
            <a:off x="7086600" y="5029200"/>
            <a:ext cx="939501" cy="309563"/>
          </a:xfrm>
          <a:prstGeom prst="rect">
            <a:avLst/>
          </a:prstGeom>
          <a:solidFill>
            <a:srgbClr val="F1F1F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53" name="Line 21"/>
          <p:cNvSpPr>
            <a:spLocks noChangeShapeType="1"/>
          </p:cNvSpPr>
          <p:nvPr/>
        </p:nvSpPr>
        <p:spPr bwMode="auto">
          <a:xfrm>
            <a:off x="7781645" y="4572000"/>
            <a:ext cx="0" cy="76200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2054" name="Rectangle 22"/>
          <p:cNvSpPr>
            <a:spLocks noChangeArrowheads="1"/>
          </p:cNvSpPr>
          <p:nvPr/>
        </p:nvSpPr>
        <p:spPr bwMode="auto">
          <a:xfrm>
            <a:off x="2556683" y="3968750"/>
            <a:ext cx="1163048" cy="355600"/>
          </a:xfrm>
          <a:prstGeom prst="rect">
            <a:avLst/>
          </a:prstGeom>
          <a:solidFill>
            <a:srgbClr val="E6EDF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56" name="Rectangle 24"/>
          <p:cNvSpPr>
            <a:spLocks noChangeArrowheads="1"/>
          </p:cNvSpPr>
          <p:nvPr/>
        </p:nvSpPr>
        <p:spPr bwMode="auto">
          <a:xfrm rot="3442845">
            <a:off x="2738170" y="4237038"/>
            <a:ext cx="498449" cy="95250"/>
          </a:xfrm>
          <a:prstGeom prst="rect">
            <a:avLst/>
          </a:prstGeom>
          <a:solidFill>
            <a:srgbClr val="E6EDF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57" name="Rectangle 25"/>
          <p:cNvSpPr>
            <a:spLocks noChangeArrowheads="1"/>
          </p:cNvSpPr>
          <p:nvPr/>
        </p:nvSpPr>
        <p:spPr bwMode="auto">
          <a:xfrm rot="6295885">
            <a:off x="3565286" y="5657890"/>
            <a:ext cx="232609" cy="46037"/>
          </a:xfrm>
          <a:prstGeom prst="rect">
            <a:avLst/>
          </a:prstGeom>
          <a:solidFill>
            <a:srgbClr val="E6EDF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58" name="Rectangle 26"/>
          <p:cNvSpPr>
            <a:spLocks noChangeArrowheads="1"/>
          </p:cNvSpPr>
          <p:nvPr/>
        </p:nvSpPr>
        <p:spPr bwMode="auto">
          <a:xfrm rot="3595885">
            <a:off x="5207638" y="5891212"/>
            <a:ext cx="98178" cy="42863"/>
          </a:xfrm>
          <a:prstGeom prst="rect">
            <a:avLst/>
          </a:prstGeom>
          <a:solidFill>
            <a:srgbClr val="E6EDF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63" name="Text Box 31"/>
          <p:cNvSpPr txBox="1">
            <a:spLocks noChangeArrowheads="1"/>
          </p:cNvSpPr>
          <p:nvPr/>
        </p:nvSpPr>
        <p:spPr bwMode="auto">
          <a:xfrm>
            <a:off x="4114800" y="5638800"/>
            <a:ext cx="1011042" cy="338554"/>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square">
            <a:spAutoFit/>
          </a:bodyPr>
          <a:lstStyle/>
          <a:p>
            <a:pPr>
              <a:spcBef>
                <a:spcPct val="50000"/>
              </a:spcBef>
            </a:pPr>
            <a:r>
              <a:rPr lang="en-US" altLang="en-US" sz="1600" dirty="0">
                <a:solidFill>
                  <a:srgbClr val="000000"/>
                </a:solidFill>
                <a:latin typeface="Times New Roman" pitchFamily="18" charset="0"/>
              </a:rPr>
              <a:t>Tornado</a:t>
            </a:r>
            <a:endParaRPr lang="en-US" altLang="en-US" dirty="0">
              <a:solidFill>
                <a:srgbClr val="000000"/>
              </a:solidFill>
              <a:latin typeface="Times New Roman" pitchFamily="18" charset="0"/>
            </a:endParaRPr>
          </a:p>
        </p:txBody>
      </p:sp>
      <p:sp>
        <p:nvSpPr>
          <p:cNvPr id="812064" name="Line 32"/>
          <p:cNvSpPr>
            <a:spLocks noChangeShapeType="1"/>
          </p:cNvSpPr>
          <p:nvPr/>
        </p:nvSpPr>
        <p:spPr bwMode="auto">
          <a:xfrm flipH="1">
            <a:off x="7001642" y="5384800"/>
            <a:ext cx="290007" cy="53340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2066" name="Rectangle 34"/>
          <p:cNvSpPr>
            <a:spLocks noChangeArrowheads="1"/>
          </p:cNvSpPr>
          <p:nvPr/>
        </p:nvSpPr>
        <p:spPr bwMode="auto">
          <a:xfrm>
            <a:off x="7644102" y="5873750"/>
            <a:ext cx="84586" cy="93663"/>
          </a:xfrm>
          <a:prstGeom prst="rect">
            <a:avLst/>
          </a:prstGeom>
          <a:solidFill>
            <a:srgbClr val="DBD7DD"/>
          </a:solidFill>
          <a:ln>
            <a:noFill/>
          </a:ln>
          <a:effectLst/>
          <a:extLst>
            <a:ext uri="{91240B29-F687-4F45-9708-019B960494DF}">
              <a14:hiddenLine xmlns:a14="http://schemas.microsoft.com/office/drawing/2010/main" w="19050"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12069" name="Group 37"/>
          <p:cNvGrpSpPr>
            <a:grpSpLocks/>
          </p:cNvGrpSpPr>
          <p:nvPr/>
        </p:nvGrpSpPr>
        <p:grpSpPr bwMode="auto">
          <a:xfrm flipH="1">
            <a:off x="4929295" y="4319588"/>
            <a:ext cx="1197788" cy="455612"/>
            <a:chOff x="3520" y="1985"/>
            <a:chExt cx="1729" cy="607"/>
          </a:xfrm>
        </p:grpSpPr>
        <p:sp>
          <p:nvSpPr>
            <p:cNvPr id="812070" name="AutoShape 38"/>
            <p:cNvSpPr>
              <a:spLocks noChangeArrowheads="1"/>
            </p:cNvSpPr>
            <p:nvPr/>
          </p:nvSpPr>
          <p:spPr bwMode="auto">
            <a:xfrm>
              <a:off x="3520" y="2016"/>
              <a:ext cx="776" cy="576"/>
            </a:xfrm>
            <a:prstGeom prst="curvedRightArrow">
              <a:avLst>
                <a:gd name="adj1" fmla="val 20000"/>
                <a:gd name="adj2" fmla="val 40000"/>
                <a:gd name="adj3" fmla="val 44907"/>
              </a:avLst>
            </a:prstGeom>
            <a:solidFill>
              <a:srgbClr val="333333"/>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71" name="AutoShape 39"/>
            <p:cNvSpPr>
              <a:spLocks noChangeArrowheads="1"/>
            </p:cNvSpPr>
            <p:nvPr/>
          </p:nvSpPr>
          <p:spPr bwMode="auto">
            <a:xfrm flipH="1" flipV="1">
              <a:off x="4473" y="1985"/>
              <a:ext cx="776" cy="576"/>
            </a:xfrm>
            <a:prstGeom prst="curvedRightArrow">
              <a:avLst>
                <a:gd name="adj1" fmla="val 20000"/>
                <a:gd name="adj2" fmla="val 40000"/>
                <a:gd name="adj3" fmla="val 44907"/>
              </a:avLst>
            </a:prstGeom>
            <a:solidFill>
              <a:srgbClr val="333333"/>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sp>
        <p:nvSpPr>
          <p:cNvPr id="812072" name="Line 40"/>
          <p:cNvSpPr>
            <a:spLocks noChangeShapeType="1"/>
          </p:cNvSpPr>
          <p:nvPr/>
        </p:nvSpPr>
        <p:spPr bwMode="auto">
          <a:xfrm flipV="1">
            <a:off x="5541142" y="3670300"/>
            <a:ext cx="290007" cy="6096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2073" name="Line 41"/>
          <p:cNvSpPr>
            <a:spLocks noChangeShapeType="1"/>
          </p:cNvSpPr>
          <p:nvPr/>
        </p:nvSpPr>
        <p:spPr bwMode="auto">
          <a:xfrm flipV="1">
            <a:off x="4982342" y="4775200"/>
            <a:ext cx="290007" cy="6096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2074" name="Line 42"/>
          <p:cNvSpPr>
            <a:spLocks noChangeShapeType="1"/>
          </p:cNvSpPr>
          <p:nvPr/>
        </p:nvSpPr>
        <p:spPr bwMode="auto">
          <a:xfrm flipV="1">
            <a:off x="6099942" y="2527300"/>
            <a:ext cx="290007" cy="6096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12079" name="Group 47"/>
          <p:cNvGrpSpPr>
            <a:grpSpLocks/>
          </p:cNvGrpSpPr>
          <p:nvPr/>
        </p:nvGrpSpPr>
        <p:grpSpPr bwMode="auto">
          <a:xfrm flipH="1">
            <a:off x="5399195" y="3176588"/>
            <a:ext cx="1197788" cy="455612"/>
            <a:chOff x="3520" y="1985"/>
            <a:chExt cx="1729" cy="607"/>
          </a:xfrm>
        </p:grpSpPr>
        <p:sp>
          <p:nvSpPr>
            <p:cNvPr id="812080" name="AutoShape 48"/>
            <p:cNvSpPr>
              <a:spLocks noChangeArrowheads="1"/>
            </p:cNvSpPr>
            <p:nvPr/>
          </p:nvSpPr>
          <p:spPr bwMode="auto">
            <a:xfrm>
              <a:off x="3520" y="2016"/>
              <a:ext cx="776" cy="576"/>
            </a:xfrm>
            <a:prstGeom prst="curvedRightArrow">
              <a:avLst>
                <a:gd name="adj1" fmla="val 20000"/>
                <a:gd name="adj2" fmla="val 40000"/>
                <a:gd name="adj3" fmla="val 44907"/>
              </a:avLst>
            </a:prstGeom>
            <a:solidFill>
              <a:srgbClr val="333333"/>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812081" name="AutoShape 49"/>
            <p:cNvSpPr>
              <a:spLocks noChangeArrowheads="1"/>
            </p:cNvSpPr>
            <p:nvPr/>
          </p:nvSpPr>
          <p:spPr bwMode="auto">
            <a:xfrm flipH="1" flipV="1">
              <a:off x="4473" y="1985"/>
              <a:ext cx="776" cy="576"/>
            </a:xfrm>
            <a:prstGeom prst="curvedRightArrow">
              <a:avLst>
                <a:gd name="adj1" fmla="val 20000"/>
                <a:gd name="adj2" fmla="val 40000"/>
                <a:gd name="adj3" fmla="val 44907"/>
              </a:avLst>
            </a:prstGeom>
            <a:solidFill>
              <a:srgbClr val="333333"/>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pic>
        <p:nvPicPr>
          <p:cNvPr id="39" name="Picture 2" descr="http://icons.wxug.com/i/severe/moore_radar.png">
            <a:hlinkClick r:id="rId4"/>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6466" r="6246" b="7201"/>
          <a:stretch/>
        </p:blipFill>
        <p:spPr bwMode="auto">
          <a:xfrm>
            <a:off x="24967" y="1252728"/>
            <a:ext cx="3715179" cy="277594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41"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Types</a:t>
            </a:r>
          </a:p>
          <a:p>
            <a:r>
              <a:rPr lang="en-US" b="0" kern="0" dirty="0" smtClean="0">
                <a:effectLst>
                  <a:outerShdw blurRad="38100" dist="38100" dir="2700000" algn="tl">
                    <a:srgbClr val="000000">
                      <a:alpha val="43137"/>
                    </a:srgbClr>
                  </a:outerShdw>
                </a:effectLst>
                <a:cs typeface="Times New Roman" panose="02020603050405020304" pitchFamily="18" charset="0"/>
              </a:rPr>
              <a:t>Super Cell Thunderstorms</a:t>
            </a:r>
            <a:endParaRPr lang="en-US" b="0" kern="0" dirty="0">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850860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2" repeatCount="indefinite" fill="hold" nodeType="withEffect">
                                  <p:stCondLst>
                                    <p:cond delay="0"/>
                                  </p:stCondLst>
                                  <p:childTnLst>
                                    <p:set>
                                      <p:cBhvr>
                                        <p:cTn id="6" dur="1" fill="hold">
                                          <p:stCondLst>
                                            <p:cond delay="0"/>
                                          </p:stCondLst>
                                        </p:cTn>
                                        <p:tgtEl>
                                          <p:spTgt spid="812069"/>
                                        </p:tgtEl>
                                        <p:attrNameLst>
                                          <p:attrName>style.visibility</p:attrName>
                                        </p:attrNameLst>
                                      </p:cBhvr>
                                      <p:to>
                                        <p:strVal val="visible"/>
                                      </p:to>
                                    </p:set>
                                    <p:animEffect transition="in" filter="wheel(2)">
                                      <p:cBhvr>
                                        <p:cTn id="7" dur="2000"/>
                                        <p:tgtEl>
                                          <p:spTgt spid="812069"/>
                                        </p:tgtEl>
                                      </p:cBhvr>
                                    </p:animEffect>
                                  </p:childTnLst>
                                </p:cTn>
                              </p:par>
                              <p:par>
                                <p:cTn id="8" presetID="21" presetClass="entr" presetSubtype="2" repeatCount="indefinite" fill="hold" nodeType="withEffect">
                                  <p:stCondLst>
                                    <p:cond delay="0"/>
                                  </p:stCondLst>
                                  <p:childTnLst>
                                    <p:set>
                                      <p:cBhvr>
                                        <p:cTn id="9" dur="1" fill="hold">
                                          <p:stCondLst>
                                            <p:cond delay="0"/>
                                          </p:stCondLst>
                                        </p:cTn>
                                        <p:tgtEl>
                                          <p:spTgt spid="812079"/>
                                        </p:tgtEl>
                                        <p:attrNameLst>
                                          <p:attrName>style.visibility</p:attrName>
                                        </p:attrNameLst>
                                      </p:cBhvr>
                                      <p:to>
                                        <p:strVal val="visible"/>
                                      </p:to>
                                    </p:set>
                                    <p:animEffect transition="in" filter="wheel(2)">
                                      <p:cBhvr>
                                        <p:cTn id="10" dur="2000"/>
                                        <p:tgtEl>
                                          <p:spTgt spid="812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35963" y="1738792"/>
            <a:ext cx="4450598" cy="4277599"/>
          </a:xfrm>
          <a:solidFill>
            <a:schemeClr val="bg1">
              <a:alpha val="27000"/>
            </a:schemeClr>
          </a:solidFill>
          <a:ln>
            <a:solidFill>
              <a:schemeClr val="bg2"/>
            </a:solidFill>
          </a:ln>
        </p:spPr>
        <p:txBody>
          <a:bodyPr/>
          <a:lstStyle/>
          <a:p>
            <a:endParaRPr lang="en-US" sz="600" dirty="0" smtClean="0">
              <a:solidFill>
                <a:srgbClr val="FFCC00"/>
              </a:solidFill>
              <a:effectLst>
                <a:outerShdw blurRad="38100" dist="38100" dir="2700000" algn="tl">
                  <a:srgbClr val="000000">
                    <a:alpha val="43137"/>
                  </a:srgbClr>
                </a:outerShdw>
              </a:effectLst>
            </a:endParaRPr>
          </a:p>
          <a:p>
            <a:r>
              <a:rPr lang="en-US" sz="3000" dirty="0" smtClean="0">
                <a:solidFill>
                  <a:schemeClr val="tx2"/>
                </a:solidFill>
                <a:effectLst>
                  <a:outerShdw blurRad="38100" dist="38100" dir="2700000" algn="tl">
                    <a:srgbClr val="000000">
                      <a:alpha val="43137"/>
                    </a:srgbClr>
                  </a:outerShdw>
                </a:effectLst>
              </a:rPr>
              <a:t>WATCH</a:t>
            </a:r>
            <a:br>
              <a:rPr lang="en-US" sz="3000" dirty="0" smtClean="0">
                <a:solidFill>
                  <a:schemeClr val="tx2"/>
                </a:solidFill>
                <a:effectLst>
                  <a:outerShdw blurRad="38100" dist="38100" dir="2700000" algn="tl">
                    <a:srgbClr val="000000">
                      <a:alpha val="43137"/>
                    </a:srgbClr>
                  </a:outerShdw>
                </a:effectLst>
              </a:rPr>
            </a:br>
            <a:r>
              <a:rPr lang="en-US" sz="3000" b="0" dirty="0" smtClean="0">
                <a:effectLst>
                  <a:outerShdw blurRad="38100" dist="38100" dir="2700000" algn="tl">
                    <a:srgbClr val="000000">
                      <a:alpha val="43137"/>
                    </a:srgbClr>
                  </a:outerShdw>
                </a:effectLst>
              </a:rPr>
              <a:t>- “It’s possible”</a:t>
            </a:r>
            <a:br>
              <a:rPr lang="en-US" sz="3000" b="0" dirty="0" smtClean="0">
                <a:effectLst>
                  <a:outerShdw blurRad="38100" dist="38100" dir="2700000" algn="tl">
                    <a:srgbClr val="000000">
                      <a:alpha val="43137"/>
                    </a:srgbClr>
                  </a:outerShdw>
                </a:effectLst>
              </a:rPr>
            </a:br>
            <a:r>
              <a:rPr lang="en-US" sz="3000" b="0" dirty="0" smtClean="0">
                <a:effectLst>
                  <a:outerShdw blurRad="38100" dist="38100" dir="2700000" algn="tl">
                    <a:srgbClr val="000000">
                      <a:alpha val="43137"/>
                    </a:srgbClr>
                  </a:outerShdw>
                </a:effectLst>
              </a:rPr>
              <a:t>- </a:t>
            </a:r>
            <a:r>
              <a:rPr lang="en-US" sz="3000" dirty="0" smtClean="0">
                <a:effectLst>
                  <a:outerShdw blurRad="38100" dist="38100" dir="2700000" algn="tl">
                    <a:srgbClr val="000000">
                      <a:alpha val="43137"/>
                    </a:srgbClr>
                  </a:outerShdw>
                </a:effectLst>
              </a:rPr>
              <a:t>Lets you Plan </a:t>
            </a:r>
            <a:r>
              <a:rPr lang="en-US" sz="3000" b="0" dirty="0" smtClean="0">
                <a:effectLst>
                  <a:outerShdw blurRad="38100" dist="38100" dir="2700000" algn="tl">
                    <a:srgbClr val="000000">
                      <a:alpha val="43137"/>
                    </a:srgbClr>
                  </a:outerShdw>
                </a:effectLst>
              </a:rPr>
              <a:t>Ahead</a:t>
            </a:r>
            <a:br>
              <a:rPr lang="en-US" sz="3000" b="0" dirty="0" smtClean="0">
                <a:effectLst>
                  <a:outerShdw blurRad="38100" dist="38100" dir="2700000" algn="tl">
                    <a:srgbClr val="000000">
                      <a:alpha val="43137"/>
                    </a:srgbClr>
                  </a:outerShdw>
                </a:effectLst>
              </a:rPr>
            </a:br>
            <a:r>
              <a:rPr lang="en-US" sz="3000" b="0" dirty="0" smtClean="0">
                <a:effectLst>
                  <a:outerShdw blurRad="38100" dist="38100" dir="2700000" algn="tl">
                    <a:srgbClr val="000000">
                      <a:alpha val="43137"/>
                    </a:srgbClr>
                  </a:outerShdw>
                </a:effectLst>
              </a:rPr>
              <a:t>- Stay Connected</a:t>
            </a:r>
            <a:br>
              <a:rPr lang="en-US" sz="3000" b="0" dirty="0" smtClean="0">
                <a:effectLst>
                  <a:outerShdw blurRad="38100" dist="38100" dir="2700000" algn="tl">
                    <a:srgbClr val="000000">
                      <a:alpha val="43137"/>
                    </a:srgbClr>
                  </a:outerShdw>
                </a:effectLst>
              </a:rPr>
            </a:br>
            <a:r>
              <a:rPr lang="en-US" sz="3000" b="0" dirty="0" smtClean="0">
                <a:effectLst>
                  <a:outerShdw blurRad="38100" dist="38100" dir="2700000" algn="tl">
                    <a:srgbClr val="000000">
                      <a:alpha val="43137"/>
                    </a:srgbClr>
                  </a:outerShdw>
                </a:effectLst>
              </a:rPr>
              <a:t>- Be Ready to Act</a:t>
            </a:r>
          </a:p>
          <a:p>
            <a:r>
              <a:rPr lang="en-US" sz="3000" dirty="0" smtClean="0">
                <a:solidFill>
                  <a:srgbClr val="FF0000"/>
                </a:solidFill>
                <a:effectLst>
                  <a:outerShdw blurRad="38100" dist="38100" dir="2700000" algn="tl">
                    <a:srgbClr val="000000">
                      <a:alpha val="43137"/>
                    </a:srgbClr>
                  </a:outerShdw>
                </a:effectLst>
              </a:rPr>
              <a:t>WARNING</a:t>
            </a:r>
            <a:r>
              <a:rPr lang="en-US" sz="3000" dirty="0" smtClean="0">
                <a:effectLst>
                  <a:outerShdw blurRad="38100" dist="38100" dir="2700000" algn="tl">
                    <a:srgbClr val="000000">
                      <a:alpha val="43137"/>
                    </a:srgbClr>
                  </a:outerShdw>
                </a:effectLst>
              </a:rPr>
              <a:t> </a:t>
            </a:r>
            <a:br>
              <a:rPr lang="en-US" sz="3000" dirty="0" smtClean="0">
                <a:effectLst>
                  <a:outerShdw blurRad="38100" dist="38100" dir="2700000" algn="tl">
                    <a:srgbClr val="000000">
                      <a:alpha val="43137"/>
                    </a:srgbClr>
                  </a:outerShdw>
                </a:effectLst>
              </a:rPr>
            </a:br>
            <a:r>
              <a:rPr lang="en-US" sz="3000" b="0" dirty="0" smtClean="0">
                <a:effectLst>
                  <a:outerShdw blurRad="38100" dist="38100" dir="2700000" algn="tl">
                    <a:srgbClr val="000000">
                      <a:alpha val="43137"/>
                    </a:srgbClr>
                  </a:outerShdw>
                </a:effectLst>
              </a:rPr>
              <a:t>- “It’s happening”</a:t>
            </a:r>
            <a:br>
              <a:rPr lang="en-US" sz="3000" b="0" dirty="0" smtClean="0">
                <a:effectLst>
                  <a:outerShdw blurRad="38100" dist="38100" dir="2700000" algn="tl">
                    <a:srgbClr val="000000">
                      <a:alpha val="43137"/>
                    </a:srgbClr>
                  </a:outerShdw>
                </a:effectLst>
              </a:rPr>
            </a:br>
            <a:r>
              <a:rPr lang="en-US" sz="3000" b="0" dirty="0" smtClean="0">
                <a:effectLst>
                  <a:outerShdw blurRad="38100" dist="38100" dir="2700000" algn="tl">
                    <a:srgbClr val="000000">
                      <a:alpha val="43137"/>
                    </a:srgbClr>
                  </a:outerShdw>
                </a:effectLst>
              </a:rPr>
              <a:t>- </a:t>
            </a:r>
            <a:r>
              <a:rPr lang="en-US" sz="3000" dirty="0" smtClean="0">
                <a:effectLst>
                  <a:outerShdw blurRad="38100" dist="38100" dir="2700000" algn="tl">
                    <a:srgbClr val="000000">
                      <a:alpha val="43137"/>
                    </a:srgbClr>
                  </a:outerShdw>
                </a:effectLst>
              </a:rPr>
              <a:t>Take Action!</a:t>
            </a:r>
            <a:endParaRPr lang="en-US" sz="3000" dirty="0">
              <a:effectLst>
                <a:outerShdw blurRad="38100" dist="38100" dir="2700000" algn="tl">
                  <a:srgbClr val="000000">
                    <a:alpha val="43137"/>
                  </a:srgbClr>
                </a:outerShdw>
              </a:effectLst>
            </a:endParaRPr>
          </a:p>
        </p:txBody>
      </p:sp>
      <p:sp>
        <p:nvSpPr>
          <p:cNvPr id="6"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solidFill>
                  <a:schemeClr val="tx1"/>
                </a:solidFill>
                <a:effectLst>
                  <a:outerShdw blurRad="38100" dist="38100" dir="2700000" algn="tl">
                    <a:srgbClr val="000000">
                      <a:alpha val="43137"/>
                    </a:srgbClr>
                  </a:outerShdw>
                </a:effectLst>
                <a:cs typeface="Times New Roman" panose="02020603050405020304" pitchFamily="18" charset="0"/>
              </a:rPr>
              <a:t>NWS Terminology</a:t>
            </a:r>
          </a:p>
          <a:p>
            <a:r>
              <a:rPr lang="en-US" kern="0" dirty="0" smtClean="0">
                <a:solidFill>
                  <a:schemeClr val="tx2"/>
                </a:solidFill>
                <a:effectLst>
                  <a:outerShdw blurRad="38100" dist="38100" dir="2700000" algn="tl">
                    <a:srgbClr val="000000">
                      <a:alpha val="43137"/>
                    </a:srgbClr>
                  </a:outerShdw>
                </a:effectLst>
                <a:cs typeface="Times New Roman" panose="02020603050405020304" pitchFamily="18" charset="0"/>
              </a:rPr>
              <a:t>Watch</a:t>
            </a:r>
            <a:r>
              <a:rPr lang="en-US" kern="0" dirty="0" smtClean="0">
                <a:solidFill>
                  <a:srgbClr val="FF0000"/>
                </a:solidFill>
                <a:effectLst>
                  <a:outerShdw blurRad="38100" dist="38100" dir="2700000" algn="tl">
                    <a:srgbClr val="000000">
                      <a:alpha val="43137"/>
                    </a:srgbClr>
                  </a:outerShdw>
                </a:effectLst>
                <a:cs typeface="Times New Roman" panose="02020603050405020304" pitchFamily="18" charset="0"/>
              </a:rPr>
              <a:t> </a:t>
            </a:r>
            <a:r>
              <a:rPr lang="en-US" kern="0" dirty="0" smtClean="0">
                <a:solidFill>
                  <a:schemeClr val="tx1"/>
                </a:solidFill>
                <a:effectLst>
                  <a:outerShdw blurRad="38100" dist="38100" dir="2700000" algn="tl">
                    <a:srgbClr val="000000">
                      <a:alpha val="43137"/>
                    </a:srgbClr>
                  </a:outerShdw>
                </a:effectLst>
                <a:cs typeface="Times New Roman" panose="02020603050405020304" pitchFamily="18" charset="0"/>
              </a:rPr>
              <a:t>vs.</a:t>
            </a:r>
            <a:r>
              <a:rPr lang="en-US" kern="0" dirty="0" smtClean="0">
                <a:solidFill>
                  <a:srgbClr val="FF0000"/>
                </a:solidFill>
                <a:effectLst>
                  <a:outerShdw blurRad="38100" dist="38100" dir="2700000" algn="tl">
                    <a:srgbClr val="000000">
                      <a:alpha val="43137"/>
                    </a:srgbClr>
                  </a:outerShdw>
                </a:effectLst>
                <a:cs typeface="Times New Roman" panose="02020603050405020304" pitchFamily="18" charset="0"/>
              </a:rPr>
              <a:t> Warning</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pic>
        <p:nvPicPr>
          <p:cNvPr id="152580" name="Picture 4" descr="http://weblogs.marylandweather.com/lw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392" y="1981200"/>
            <a:ext cx="4506366" cy="348798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628" y="152400"/>
            <a:ext cx="1218902" cy="1524000"/>
          </a:xfrm>
          <a:prstGeom prst="rect">
            <a:avLst/>
          </a:prstGeom>
          <a:ln>
            <a:solidFill>
              <a:schemeClr val="bg2"/>
            </a:solidFill>
          </a:ln>
        </p:spPr>
      </p:pic>
    </p:spTree>
    <p:extLst>
      <p:ext uri="{BB962C8B-B14F-4D97-AF65-F5344CB8AC3E}">
        <p14:creationId xmlns:p14="http://schemas.microsoft.com/office/powerpoint/2010/main" val="30645502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3"/>
          <p:cNvSpPr>
            <a:spLocks noGrp="1" noChangeArrowheads="1"/>
          </p:cNvSpPr>
          <p:nvPr>
            <p:ph type="body" idx="1"/>
          </p:nvPr>
        </p:nvSpPr>
        <p:spPr>
          <a:xfrm>
            <a:off x="228600" y="1447800"/>
            <a:ext cx="8038279" cy="3580151"/>
          </a:xfrm>
          <a:ln>
            <a:noFill/>
            <a:miter lim="800000"/>
            <a:headEnd/>
            <a:tailEnd/>
          </a:ln>
        </p:spPr>
        <p:txBody>
          <a:bodyPr/>
          <a:lstStyle/>
          <a:p>
            <a:pPr marL="0" indent="0">
              <a:buNone/>
            </a:pPr>
            <a:r>
              <a:rPr lang="en-US" sz="3600" dirty="0" smtClean="0"/>
              <a:t>A Damaging Thunderstorm</a:t>
            </a:r>
            <a:endParaRPr lang="en-US" sz="3600" dirty="0"/>
          </a:p>
          <a:p>
            <a:pPr lvl="1"/>
            <a:r>
              <a:rPr lang="en-US" sz="3200" b="0" dirty="0">
                <a:solidFill>
                  <a:srgbClr val="FFFFCC"/>
                </a:solidFill>
              </a:rPr>
              <a:t> </a:t>
            </a:r>
            <a:r>
              <a:rPr lang="en-US" sz="3200" b="0" dirty="0" smtClean="0">
                <a:solidFill>
                  <a:schemeClr val="tx2">
                    <a:lumMod val="40000"/>
                    <a:lumOff val="60000"/>
                  </a:schemeClr>
                </a:solidFill>
              </a:rPr>
              <a:t>Damaging Wind Gusts</a:t>
            </a:r>
            <a:br>
              <a:rPr lang="en-US" sz="3200" b="0" dirty="0" smtClean="0">
                <a:solidFill>
                  <a:schemeClr val="tx2">
                    <a:lumMod val="40000"/>
                    <a:lumOff val="60000"/>
                  </a:schemeClr>
                </a:solidFill>
              </a:rPr>
            </a:br>
            <a:r>
              <a:rPr lang="en-US" sz="3200" b="0" dirty="0" smtClean="0">
                <a:solidFill>
                  <a:schemeClr val="tx2">
                    <a:lumMod val="40000"/>
                    <a:lumOff val="60000"/>
                  </a:schemeClr>
                </a:solidFill>
              </a:rPr>
              <a:t>    </a:t>
            </a:r>
            <a:r>
              <a:rPr lang="en-US" sz="2800" b="0" dirty="0" smtClean="0">
                <a:solidFill>
                  <a:schemeClr val="tx2">
                    <a:lumMod val="40000"/>
                    <a:lumOff val="60000"/>
                  </a:schemeClr>
                </a:solidFill>
              </a:rPr>
              <a:t>58</a:t>
            </a:r>
            <a:r>
              <a:rPr lang="en-US" sz="2800" b="0" dirty="0">
                <a:solidFill>
                  <a:schemeClr val="tx2">
                    <a:lumMod val="40000"/>
                    <a:lumOff val="60000"/>
                  </a:schemeClr>
                </a:solidFill>
              </a:rPr>
              <a:t>+</a:t>
            </a:r>
            <a:r>
              <a:rPr lang="en-US" sz="2800" b="0" dirty="0" smtClean="0">
                <a:solidFill>
                  <a:schemeClr val="tx2">
                    <a:lumMod val="40000"/>
                    <a:lumOff val="60000"/>
                  </a:schemeClr>
                </a:solidFill>
              </a:rPr>
              <a:t> </a:t>
            </a:r>
            <a:r>
              <a:rPr lang="en-US" sz="2800" b="0" dirty="0">
                <a:solidFill>
                  <a:schemeClr val="tx2">
                    <a:lumMod val="40000"/>
                    <a:lumOff val="60000"/>
                  </a:schemeClr>
                </a:solidFill>
              </a:rPr>
              <a:t>mph</a:t>
            </a:r>
            <a:r>
              <a:rPr lang="en-US" sz="2800" dirty="0">
                <a:solidFill>
                  <a:schemeClr val="tx2">
                    <a:lumMod val="40000"/>
                    <a:lumOff val="60000"/>
                  </a:schemeClr>
                </a:solidFill>
              </a:rPr>
              <a:t> </a:t>
            </a:r>
            <a:endParaRPr lang="en-US" sz="2800" dirty="0" smtClean="0">
              <a:solidFill>
                <a:schemeClr val="tx2">
                  <a:lumMod val="40000"/>
                  <a:lumOff val="60000"/>
                </a:schemeClr>
              </a:solidFill>
            </a:endParaRPr>
          </a:p>
          <a:p>
            <a:pPr lvl="1"/>
            <a:r>
              <a:rPr lang="en-US" sz="3200" b="0" dirty="0" smtClean="0">
                <a:solidFill>
                  <a:schemeClr val="tx2">
                    <a:lumMod val="40000"/>
                    <a:lumOff val="60000"/>
                  </a:schemeClr>
                </a:solidFill>
              </a:rPr>
              <a:t>Large Hail</a:t>
            </a:r>
            <a:br>
              <a:rPr lang="en-US" sz="3200" b="0" dirty="0" smtClean="0">
                <a:solidFill>
                  <a:schemeClr val="tx2">
                    <a:lumMod val="40000"/>
                    <a:lumOff val="60000"/>
                  </a:schemeClr>
                </a:solidFill>
              </a:rPr>
            </a:br>
            <a:r>
              <a:rPr lang="en-US" sz="3200" b="0" dirty="0" smtClean="0">
                <a:solidFill>
                  <a:schemeClr val="tx2">
                    <a:lumMod val="40000"/>
                    <a:lumOff val="60000"/>
                  </a:schemeClr>
                </a:solidFill>
              </a:rPr>
              <a:t>    </a:t>
            </a:r>
            <a:r>
              <a:rPr lang="en-US" sz="2800" dirty="0" smtClean="0">
                <a:solidFill>
                  <a:schemeClr val="tx2">
                    <a:lumMod val="40000"/>
                    <a:lumOff val="60000"/>
                  </a:schemeClr>
                </a:solidFill>
              </a:rPr>
              <a:t>1” + diameter</a:t>
            </a:r>
            <a:endParaRPr lang="en-US" sz="2800" dirty="0">
              <a:solidFill>
                <a:schemeClr val="tx2">
                  <a:lumMod val="40000"/>
                  <a:lumOff val="60000"/>
                </a:schemeClr>
              </a:solidFill>
            </a:endParaRPr>
          </a:p>
        </p:txBody>
      </p:sp>
      <p:sp>
        <p:nvSpPr>
          <p:cNvPr id="358405" name="Text Box 5"/>
          <p:cNvSpPr txBox="1">
            <a:spLocks noChangeArrowheads="1"/>
          </p:cNvSpPr>
          <p:nvPr/>
        </p:nvSpPr>
        <p:spPr bwMode="auto">
          <a:xfrm>
            <a:off x="1477417" y="5069130"/>
            <a:ext cx="4463159" cy="1384995"/>
          </a:xfrm>
          <a:prstGeom prst="rect">
            <a:avLst/>
          </a:prstGeom>
          <a:solidFill>
            <a:schemeClr val="tx1">
              <a:alpha val="50000"/>
            </a:schemeClr>
          </a:solidFill>
          <a:ln>
            <a:noFill/>
          </a:ln>
          <a:effectLst/>
          <a:extLst/>
        </p:spPr>
        <p:txBody>
          <a:bodyPr wrap="square">
            <a:spAutoFit/>
          </a:bodyPr>
          <a:lstStyle/>
          <a:p>
            <a:pPr algn="ctr" eaLnBrk="1" hangingPunct="1"/>
            <a:r>
              <a:rPr lang="en-US" sz="2800" b="1" dirty="0">
                <a:solidFill>
                  <a:srgbClr val="C00000"/>
                </a:solidFill>
                <a:effectLst>
                  <a:outerShdw blurRad="38100" dist="38100" dir="2700000" algn="tl">
                    <a:srgbClr val="000000"/>
                  </a:outerShdw>
                </a:effectLst>
              </a:rPr>
              <a:t>Note:  </a:t>
            </a:r>
            <a:r>
              <a:rPr lang="en-US" sz="2800" b="1" dirty="0" smtClean="0">
                <a:solidFill>
                  <a:srgbClr val="C00000"/>
                </a:solidFill>
                <a:effectLst>
                  <a:outerShdw blurRad="38100" dist="38100" dir="2700000" algn="tl">
                    <a:srgbClr val="000000"/>
                  </a:outerShdw>
                </a:effectLst>
              </a:rPr>
              <a:t>The NWS </a:t>
            </a:r>
            <a:r>
              <a:rPr lang="en-US" sz="2800" b="1" dirty="0">
                <a:solidFill>
                  <a:srgbClr val="C00000"/>
                </a:solidFill>
                <a:effectLst>
                  <a:outerShdw blurRad="38100" dist="38100" dir="2700000" algn="tl">
                    <a:srgbClr val="000000"/>
                  </a:outerShdw>
                </a:effectLst>
              </a:rPr>
              <a:t>does </a:t>
            </a:r>
            <a:r>
              <a:rPr lang="en-US" sz="2800" b="1" u="sng" dirty="0">
                <a:solidFill>
                  <a:srgbClr val="C00000"/>
                </a:solidFill>
                <a:effectLst>
                  <a:outerShdw blurRad="38100" dist="38100" dir="2700000" algn="tl">
                    <a:srgbClr val="000000"/>
                  </a:outerShdw>
                </a:effectLst>
              </a:rPr>
              <a:t>not</a:t>
            </a:r>
            <a:r>
              <a:rPr lang="en-US" sz="2800" b="1" dirty="0">
                <a:solidFill>
                  <a:srgbClr val="C00000"/>
                </a:solidFill>
                <a:effectLst>
                  <a:outerShdw blurRad="38100" dist="38100" dir="2700000" algn="tl">
                    <a:srgbClr val="000000"/>
                  </a:outerShdw>
                </a:effectLst>
              </a:rPr>
              <a:t> </a:t>
            </a:r>
            <a:r>
              <a:rPr lang="en-US" sz="2800" dirty="0" smtClean="0">
                <a:solidFill>
                  <a:srgbClr val="C00000"/>
                </a:solidFill>
                <a:effectLst>
                  <a:outerShdw blurRad="38100" dist="38100" dir="2700000" algn="tl">
                    <a:srgbClr val="000000"/>
                  </a:outerShdw>
                </a:effectLst>
              </a:rPr>
              <a:t>issue SVR T</a:t>
            </a:r>
            <a:r>
              <a:rPr lang="en-US" sz="2800" b="1" dirty="0" smtClean="0">
                <a:solidFill>
                  <a:srgbClr val="C00000"/>
                </a:solidFill>
                <a:effectLst>
                  <a:outerShdw blurRad="38100" dist="38100" dir="2700000" algn="tl">
                    <a:srgbClr val="000000"/>
                  </a:outerShdw>
                </a:effectLst>
              </a:rPr>
              <a:t>hunderstorm </a:t>
            </a:r>
          </a:p>
          <a:p>
            <a:pPr algn="ctr" eaLnBrk="1" hangingPunct="1"/>
            <a:r>
              <a:rPr lang="en-US" sz="2800" dirty="0" smtClean="0">
                <a:solidFill>
                  <a:srgbClr val="C00000"/>
                </a:solidFill>
                <a:effectLst>
                  <a:outerShdw blurRad="38100" dist="38100" dir="2700000" algn="tl">
                    <a:srgbClr val="000000"/>
                  </a:outerShdw>
                </a:effectLst>
              </a:rPr>
              <a:t>Warnings for </a:t>
            </a:r>
            <a:r>
              <a:rPr lang="en-US" sz="2800" b="1" dirty="0" smtClean="0">
                <a:solidFill>
                  <a:srgbClr val="C00000"/>
                </a:solidFill>
                <a:effectLst>
                  <a:outerShdw blurRad="38100" dist="38100" dir="2700000" algn="tl">
                    <a:srgbClr val="000000"/>
                  </a:outerShdw>
                </a:effectLst>
              </a:rPr>
              <a:t>lightning</a:t>
            </a:r>
            <a:endParaRPr lang="en-US" sz="2800" b="1" dirty="0">
              <a:solidFill>
                <a:srgbClr val="C00000"/>
              </a:solidFill>
              <a:effectLst>
                <a:outerShdw blurRad="38100" dist="38100" dir="2700000" algn="tl">
                  <a:srgbClr val="000000"/>
                </a:outerShdw>
              </a:effectLst>
            </a:endParaRPr>
          </a:p>
        </p:txBody>
      </p:sp>
      <p:sp>
        <p:nvSpPr>
          <p:cNvPr id="10" name="Title 1"/>
          <p:cNvSpPr txBox="1">
            <a:spLocks/>
          </p:cNvSpPr>
          <p:nvPr/>
        </p:nvSpPr>
        <p:spPr>
          <a:xfrm>
            <a:off x="457200" y="0"/>
            <a:ext cx="8229600" cy="1185705"/>
          </a:xfrm>
          <a:prstGeom prst="rect">
            <a:avLst/>
          </a:prstGeom>
          <a:solidFill>
            <a:schemeClr val="bg2">
              <a:alpha val="44000"/>
            </a:schemeClr>
          </a:solidFill>
          <a:ln>
            <a:solidFill>
              <a:schemeClr val="bg2"/>
            </a:solidFill>
          </a:ln>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NWS Terminology</a:t>
            </a:r>
          </a:p>
          <a:p>
            <a:r>
              <a:rPr lang="en-US" kern="0" dirty="0" smtClean="0">
                <a:solidFill>
                  <a:srgbClr val="FF0000"/>
                </a:solidFill>
                <a:effectLst>
                  <a:outerShdw blurRad="38100" dist="38100" dir="2700000" algn="tl">
                    <a:srgbClr val="000000">
                      <a:alpha val="43137"/>
                    </a:srgbClr>
                  </a:outerShdw>
                </a:effectLst>
                <a:cs typeface="Times New Roman" panose="02020603050405020304" pitchFamily="18" charset="0"/>
              </a:rPr>
              <a:t>“Severe Thunderstorms”</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pic>
        <p:nvPicPr>
          <p:cNvPr id="12" name="Picture 2" descr="http://www.srh.noaa.gov/images/bmx/images/quarterh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412" y="3225661"/>
            <a:ext cx="2277908" cy="187387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30005"/>
            <a:ext cx="2389532" cy="193849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0" name="Picture 2" descr="http://www.weather.gov/images/lwx/events/20020428/tor-calvertcliffs1-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793" y="5175641"/>
            <a:ext cx="2243146" cy="1682359"/>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859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05"/>
                                        </p:tgtEl>
                                        <p:attrNameLst>
                                          <p:attrName>style.visibility</p:attrName>
                                        </p:attrNameLst>
                                      </p:cBhvr>
                                      <p:to>
                                        <p:strVal val="visible"/>
                                      </p:to>
                                    </p:set>
                                  </p:childTnLst>
                                </p:cTn>
                              </p:par>
                              <p:par>
                                <p:cTn id="7" presetID="32" presetClass="emph" presetSubtype="0" fill="hold" grpId="1" nodeType="withEffect">
                                  <p:stCondLst>
                                    <p:cond delay="0"/>
                                  </p:stCondLst>
                                  <p:childTnLst>
                                    <p:animRot by="120000">
                                      <p:cBhvr>
                                        <p:cTn id="8" dur="100" fill="hold">
                                          <p:stCondLst>
                                            <p:cond delay="0"/>
                                          </p:stCondLst>
                                        </p:cTn>
                                        <p:tgtEl>
                                          <p:spTgt spid="358405"/>
                                        </p:tgtEl>
                                        <p:attrNameLst>
                                          <p:attrName>r</p:attrName>
                                        </p:attrNameLst>
                                      </p:cBhvr>
                                    </p:animRot>
                                    <p:animRot by="-240000">
                                      <p:cBhvr>
                                        <p:cTn id="9" dur="200" fill="hold">
                                          <p:stCondLst>
                                            <p:cond delay="200"/>
                                          </p:stCondLst>
                                        </p:cTn>
                                        <p:tgtEl>
                                          <p:spTgt spid="358405"/>
                                        </p:tgtEl>
                                        <p:attrNameLst>
                                          <p:attrName>r</p:attrName>
                                        </p:attrNameLst>
                                      </p:cBhvr>
                                    </p:animRot>
                                    <p:animRot by="240000">
                                      <p:cBhvr>
                                        <p:cTn id="10" dur="200" fill="hold">
                                          <p:stCondLst>
                                            <p:cond delay="400"/>
                                          </p:stCondLst>
                                        </p:cTn>
                                        <p:tgtEl>
                                          <p:spTgt spid="358405"/>
                                        </p:tgtEl>
                                        <p:attrNameLst>
                                          <p:attrName>r</p:attrName>
                                        </p:attrNameLst>
                                      </p:cBhvr>
                                    </p:animRot>
                                    <p:animRot by="-240000">
                                      <p:cBhvr>
                                        <p:cTn id="11" dur="200" fill="hold">
                                          <p:stCondLst>
                                            <p:cond delay="600"/>
                                          </p:stCondLst>
                                        </p:cTn>
                                        <p:tgtEl>
                                          <p:spTgt spid="358405"/>
                                        </p:tgtEl>
                                        <p:attrNameLst>
                                          <p:attrName>r</p:attrName>
                                        </p:attrNameLst>
                                      </p:cBhvr>
                                    </p:animRot>
                                    <p:animRot by="120000">
                                      <p:cBhvr>
                                        <p:cTn id="12" dur="200" fill="hold">
                                          <p:stCondLst>
                                            <p:cond delay="800"/>
                                          </p:stCondLst>
                                        </p:cTn>
                                        <p:tgtEl>
                                          <p:spTgt spid="35840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P spid="35840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p:cNvSpPr>
            <a:spLocks noGrp="1" noChangeArrowheads="1"/>
          </p:cNvSpPr>
          <p:nvPr>
            <p:ph type="body" sz="half" idx="2"/>
          </p:nvPr>
        </p:nvSpPr>
        <p:spPr>
          <a:xfrm>
            <a:off x="321311" y="1567432"/>
            <a:ext cx="6514196" cy="3373841"/>
          </a:xfrm>
          <a:solidFill>
            <a:schemeClr val="bg1">
              <a:lumMod val="75000"/>
              <a:alpha val="34000"/>
            </a:schemeClr>
          </a:solidFill>
          <a:ln>
            <a:solidFill>
              <a:schemeClr val="bg2"/>
            </a:solidFill>
          </a:ln>
        </p:spPr>
        <p:txBody>
          <a:bodyPr/>
          <a:lstStyle/>
          <a:p>
            <a:r>
              <a:rPr lang="en-US" sz="2200" dirty="0" smtClean="0">
                <a:effectLst>
                  <a:outerShdw blurRad="38100" dist="38100" dir="2700000" algn="tl">
                    <a:srgbClr val="000000">
                      <a:alpha val="43137"/>
                    </a:srgbClr>
                  </a:outerShdw>
                </a:effectLst>
              </a:rPr>
              <a:t>“Max-out” the 3 ingredients</a:t>
            </a:r>
          </a:p>
          <a:p>
            <a:pPr lvl="1"/>
            <a:r>
              <a:rPr lang="en-US" sz="1800" b="0" dirty="0" smtClean="0">
                <a:effectLst>
                  <a:outerShdw blurRad="38100" dist="38100" dir="2700000" algn="tl">
                    <a:srgbClr val="000000">
                      <a:alpha val="43137"/>
                    </a:srgbClr>
                  </a:outerShdw>
                </a:effectLst>
              </a:rPr>
              <a:t>Very UNSTABLE </a:t>
            </a:r>
            <a:r>
              <a:rPr lang="en-US" sz="1800" b="0" dirty="0">
                <a:effectLst>
                  <a:outerShdw blurRad="38100" dist="38100" dir="2700000" algn="tl">
                    <a:srgbClr val="000000">
                      <a:alpha val="43137"/>
                    </a:srgbClr>
                  </a:outerShdw>
                </a:effectLst>
              </a:rPr>
              <a:t>a</a:t>
            </a:r>
            <a:r>
              <a:rPr lang="en-US" sz="1800" b="0" dirty="0" smtClean="0">
                <a:effectLst>
                  <a:outerShdw blurRad="38100" dist="38100" dir="2700000" algn="tl">
                    <a:srgbClr val="000000">
                      <a:alpha val="43137"/>
                    </a:srgbClr>
                  </a:outerShdw>
                </a:effectLst>
              </a:rPr>
              <a:t>ir</a:t>
            </a:r>
          </a:p>
          <a:p>
            <a:pPr lvl="1"/>
            <a:r>
              <a:rPr lang="en-US" sz="1800" b="0" dirty="0" smtClean="0">
                <a:effectLst>
                  <a:outerShdw blurRad="38100" dist="38100" dir="2700000" algn="tl">
                    <a:srgbClr val="000000">
                      <a:alpha val="43137"/>
                    </a:srgbClr>
                  </a:outerShdw>
                </a:effectLst>
              </a:rPr>
              <a:t>Plenty </a:t>
            </a:r>
            <a:r>
              <a:rPr lang="en-US" sz="1800" b="0" dirty="0">
                <a:effectLst>
                  <a:outerShdw blurRad="38100" dist="38100" dir="2700000" algn="tl">
                    <a:srgbClr val="000000">
                      <a:alpha val="43137"/>
                    </a:srgbClr>
                  </a:outerShdw>
                </a:effectLst>
              </a:rPr>
              <a:t>of </a:t>
            </a:r>
            <a:r>
              <a:rPr lang="en-US" sz="1800" b="0" dirty="0" smtClean="0">
                <a:effectLst>
                  <a:outerShdw blurRad="38100" dist="38100" dir="2700000" algn="tl">
                    <a:srgbClr val="000000">
                      <a:alpha val="43137"/>
                    </a:srgbClr>
                  </a:outerShdw>
                </a:effectLst>
              </a:rPr>
              <a:t>MOISTURE</a:t>
            </a:r>
          </a:p>
          <a:p>
            <a:pPr lvl="1"/>
            <a:r>
              <a:rPr lang="en-US" sz="1800" b="0" dirty="0" smtClean="0">
                <a:effectLst>
                  <a:outerShdw blurRad="38100" dist="38100" dir="2700000" algn="tl">
                    <a:srgbClr val="000000">
                      <a:alpha val="43137"/>
                    </a:srgbClr>
                  </a:outerShdw>
                </a:effectLst>
              </a:rPr>
              <a:t>Strong LIFT</a:t>
            </a:r>
            <a:endParaRPr lang="en-US" sz="1800" b="0" dirty="0">
              <a:effectLst>
                <a:outerShdw blurRad="38100" dist="38100" dir="2700000" algn="tl">
                  <a:srgbClr val="000000">
                    <a:alpha val="43137"/>
                  </a:srgbClr>
                </a:outerShdw>
              </a:effectLst>
            </a:endParaRPr>
          </a:p>
          <a:p>
            <a:r>
              <a:rPr lang="en-US" sz="2200" dirty="0" smtClean="0">
                <a:effectLst>
                  <a:outerShdw blurRad="38100" dist="38100" dir="2700000" algn="tl">
                    <a:srgbClr val="000000">
                      <a:alpha val="43137"/>
                    </a:srgbClr>
                  </a:outerShdw>
                </a:effectLst>
              </a:rPr>
              <a:t>Also, increasing &amp; shifting winds with </a:t>
            </a:r>
            <a:r>
              <a:rPr lang="en-US" sz="2200" dirty="0">
                <a:effectLst>
                  <a:outerShdw blurRad="38100" dist="38100" dir="2700000" algn="tl">
                    <a:srgbClr val="000000">
                      <a:alpha val="43137"/>
                    </a:srgbClr>
                  </a:outerShdw>
                </a:effectLst>
              </a:rPr>
              <a:t>height</a:t>
            </a:r>
          </a:p>
          <a:p>
            <a:pPr lvl="1"/>
            <a:r>
              <a:rPr lang="en-US" sz="1800" b="0" dirty="0">
                <a:effectLst>
                  <a:outerShdw blurRad="38100" dist="38100" dir="2700000" algn="tl">
                    <a:srgbClr val="000000">
                      <a:alpha val="43137"/>
                    </a:srgbClr>
                  </a:outerShdw>
                </a:effectLst>
              </a:rPr>
              <a:t>Tilts </a:t>
            </a:r>
            <a:r>
              <a:rPr lang="en-US" sz="1800" b="0" dirty="0" smtClean="0">
                <a:effectLst>
                  <a:outerShdw blurRad="38100" dist="38100" dir="2700000" algn="tl">
                    <a:srgbClr val="000000">
                      <a:alpha val="43137"/>
                    </a:srgbClr>
                  </a:outerShdw>
                </a:effectLst>
              </a:rPr>
              <a:t>storm &amp; allows </a:t>
            </a:r>
            <a:r>
              <a:rPr lang="en-US" sz="1800" b="0" dirty="0">
                <a:effectLst>
                  <a:outerShdw blurRad="38100" dist="38100" dir="2700000" algn="tl">
                    <a:srgbClr val="000000">
                      <a:alpha val="43137"/>
                    </a:srgbClr>
                  </a:outerShdw>
                </a:effectLst>
              </a:rPr>
              <a:t>it to continue for a longer </a:t>
            </a:r>
            <a:r>
              <a:rPr lang="en-US" sz="1800" b="0" dirty="0" smtClean="0">
                <a:effectLst>
                  <a:outerShdw blurRad="38100" dist="38100" dir="2700000" algn="tl">
                    <a:srgbClr val="000000">
                      <a:alpha val="43137"/>
                    </a:srgbClr>
                  </a:outerShdw>
                </a:effectLst>
              </a:rPr>
              <a:t>time</a:t>
            </a:r>
          </a:p>
          <a:p>
            <a:pPr lvl="1"/>
            <a:r>
              <a:rPr lang="en-US" sz="1800" b="0" dirty="0" smtClean="0">
                <a:effectLst>
                  <a:outerShdw blurRad="38100" dist="38100" dir="2700000" algn="tl">
                    <a:srgbClr val="000000">
                      <a:alpha val="43137"/>
                    </a:srgbClr>
                  </a:outerShdw>
                </a:effectLst>
              </a:rPr>
              <a:t>May cause storm to rotate</a:t>
            </a:r>
            <a:endParaRPr lang="en-US" sz="1800" b="0" dirty="0">
              <a:effectLst>
                <a:outerShdw blurRad="38100" dist="38100" dir="2700000" algn="tl">
                  <a:srgbClr val="000000">
                    <a:alpha val="43137"/>
                  </a:srgbClr>
                </a:outerShdw>
              </a:effectLst>
            </a:endParaRPr>
          </a:p>
        </p:txBody>
      </p:sp>
      <p:sp>
        <p:nvSpPr>
          <p:cNvPr id="230406" name="Text Box 6"/>
          <p:cNvSpPr txBox="1">
            <a:spLocks noChangeArrowheads="1"/>
          </p:cNvSpPr>
          <p:nvPr/>
        </p:nvSpPr>
        <p:spPr bwMode="auto">
          <a:xfrm>
            <a:off x="0" y="914400"/>
            <a:ext cx="9143999" cy="523220"/>
          </a:xfrm>
          <a:prstGeom prst="rect">
            <a:avLst/>
          </a:prstGeom>
          <a:noFill/>
          <a:ln w="9525">
            <a:noFill/>
            <a:miter lim="800000"/>
            <a:headEnd/>
            <a:tailEnd/>
          </a:ln>
          <a:effectLst/>
        </p:spPr>
        <p:txBody>
          <a:bodyPr wrap="square">
            <a:spAutoFit/>
          </a:bodyPr>
          <a:lstStyle/>
          <a:p>
            <a:pPr eaLnBrk="1" hangingPunct="1"/>
            <a:r>
              <a:rPr lang="en-US" sz="2800" b="0" dirty="0">
                <a:solidFill>
                  <a:schemeClr val="tx2"/>
                </a:solidFill>
                <a:effectLst>
                  <a:outerShdw blurRad="38100" dist="38100" dir="2700000" algn="tl">
                    <a:srgbClr val="000000">
                      <a:alpha val="43137"/>
                    </a:srgbClr>
                  </a:outerShdw>
                </a:effectLst>
                <a:latin typeface="+mn-lt"/>
              </a:rPr>
              <a:t>What makes a thunderstorm </a:t>
            </a:r>
            <a:r>
              <a:rPr lang="en-US" sz="2800" b="0" dirty="0" smtClean="0">
                <a:solidFill>
                  <a:schemeClr val="tx2"/>
                </a:solidFill>
                <a:effectLst>
                  <a:outerShdw blurRad="38100" dist="38100" dir="2700000" algn="tl">
                    <a:srgbClr val="000000">
                      <a:alpha val="43137"/>
                    </a:srgbClr>
                  </a:outerShdw>
                </a:effectLst>
                <a:latin typeface="+mn-lt"/>
              </a:rPr>
              <a:t>“</a:t>
            </a:r>
            <a:r>
              <a:rPr lang="en-US" sz="2800" dirty="0" smtClean="0">
                <a:solidFill>
                  <a:schemeClr val="tx2"/>
                </a:solidFill>
                <a:effectLst>
                  <a:outerShdw blurRad="38100" dist="38100" dir="2700000" algn="tl">
                    <a:srgbClr val="000000">
                      <a:alpha val="43137"/>
                    </a:srgbClr>
                  </a:outerShdw>
                </a:effectLst>
                <a:latin typeface="+mn-lt"/>
              </a:rPr>
              <a:t>severe</a:t>
            </a:r>
            <a:r>
              <a:rPr lang="en-US" sz="2800" b="0" dirty="0" smtClean="0">
                <a:solidFill>
                  <a:schemeClr val="tx2"/>
                </a:solidFill>
                <a:effectLst>
                  <a:outerShdw blurRad="38100" dist="38100" dir="2700000" algn="tl">
                    <a:srgbClr val="000000">
                      <a:alpha val="43137"/>
                    </a:srgbClr>
                  </a:outerShdw>
                </a:effectLst>
                <a:latin typeface="+mn-lt"/>
              </a:rPr>
              <a:t>”?</a:t>
            </a:r>
            <a:endParaRPr lang="en-US" sz="2800" b="0" dirty="0">
              <a:solidFill>
                <a:schemeClr val="tx2"/>
              </a:solidFill>
              <a:effectLst>
                <a:outerShdw blurRad="38100" dist="38100" dir="2700000" algn="tl">
                  <a:srgbClr val="000000">
                    <a:alpha val="43137"/>
                  </a:srgbClr>
                </a:outerShdw>
              </a:effectLst>
              <a:latin typeface="+mn-lt"/>
            </a:endParaRPr>
          </a:p>
        </p:txBody>
      </p:sp>
      <p:sp>
        <p:nvSpPr>
          <p:cNvPr id="8"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Basics</a:t>
            </a:r>
          </a:p>
        </p:txBody>
      </p:sp>
      <p:pic>
        <p:nvPicPr>
          <p:cNvPr id="153602" name="Picture 2" descr="http://i.imgur.com/w52sokC.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505504"/>
            <a:ext cx="4191000" cy="235249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59162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2"/>
            <a:ext cx="9144000" cy="541338"/>
          </a:xfrm>
        </p:spPr>
        <p:txBody>
          <a:bodyPr/>
          <a:lstStyle/>
          <a:p>
            <a:pPr>
              <a:defRPr/>
            </a:pPr>
            <a:r>
              <a:rPr lang="en-US" sz="2800" dirty="0" smtClean="0"/>
              <a:t>What Happens When We Issue a Warning?</a:t>
            </a:r>
            <a:endParaRPr lang="en-US" sz="2800" dirty="0"/>
          </a:p>
        </p:txBody>
      </p:sp>
      <p:pic>
        <p:nvPicPr>
          <p:cNvPr id="37894" name="Picture 10" descr="spring building front.jpg"/>
          <p:cNvPicPr>
            <a:picLocks noChangeAspect="1"/>
          </p:cNvPicPr>
          <p:nvPr/>
        </p:nvPicPr>
        <p:blipFill>
          <a:blip r:embed="rId3" cstate="print"/>
          <a:srcRect/>
          <a:stretch>
            <a:fillRect/>
          </a:stretch>
        </p:blipFill>
        <p:spPr bwMode="auto">
          <a:xfrm>
            <a:off x="3429789" y="560388"/>
            <a:ext cx="2408238" cy="1501775"/>
          </a:xfrm>
          <a:prstGeom prst="rect">
            <a:avLst/>
          </a:prstGeom>
          <a:noFill/>
          <a:ln w="9525">
            <a:noFill/>
            <a:miter lim="800000"/>
            <a:headEnd/>
            <a:tailEnd/>
          </a:ln>
        </p:spPr>
      </p:pic>
      <p:grpSp>
        <p:nvGrpSpPr>
          <p:cNvPr id="3" name="Group 16"/>
          <p:cNvGrpSpPr>
            <a:grpSpLocks/>
          </p:cNvGrpSpPr>
          <p:nvPr/>
        </p:nvGrpSpPr>
        <p:grpSpPr bwMode="auto">
          <a:xfrm>
            <a:off x="224210" y="3194529"/>
            <a:ext cx="2275729" cy="1160691"/>
            <a:chOff x="3439144" y="1108107"/>
            <a:chExt cx="2809258" cy="1660943"/>
          </a:xfrm>
        </p:grpSpPr>
        <p:pic>
          <p:nvPicPr>
            <p:cNvPr id="37914" name="Picture 11" descr="dc logo.gif"/>
            <p:cNvPicPr>
              <a:picLocks noChangeAspect="1"/>
            </p:cNvPicPr>
            <p:nvPr/>
          </p:nvPicPr>
          <p:blipFill>
            <a:blip r:embed="rId4" cstate="print"/>
            <a:srcRect/>
            <a:stretch>
              <a:fillRect/>
            </a:stretch>
          </p:blipFill>
          <p:spPr bwMode="auto">
            <a:xfrm>
              <a:off x="4006689" y="1959425"/>
              <a:ext cx="1685925" cy="809625"/>
            </a:xfrm>
            <a:prstGeom prst="rect">
              <a:avLst/>
            </a:prstGeom>
            <a:noFill/>
            <a:ln w="9525">
              <a:noFill/>
              <a:miter lim="800000"/>
              <a:headEnd/>
              <a:tailEnd/>
            </a:ln>
          </p:spPr>
        </p:pic>
        <p:pic>
          <p:nvPicPr>
            <p:cNvPr id="37915" name="Picture 12" descr="mema logo.jpeg"/>
            <p:cNvPicPr>
              <a:picLocks noChangeAspect="1"/>
            </p:cNvPicPr>
            <p:nvPr/>
          </p:nvPicPr>
          <p:blipFill>
            <a:blip r:embed="rId5" cstate="print"/>
            <a:srcRect/>
            <a:stretch>
              <a:fillRect/>
            </a:stretch>
          </p:blipFill>
          <p:spPr bwMode="auto">
            <a:xfrm>
              <a:off x="3439144" y="1108108"/>
              <a:ext cx="985322" cy="925965"/>
            </a:xfrm>
            <a:prstGeom prst="rect">
              <a:avLst/>
            </a:prstGeom>
            <a:noFill/>
            <a:ln w="9525">
              <a:noFill/>
              <a:miter lim="800000"/>
              <a:headEnd/>
              <a:tailEnd/>
            </a:ln>
          </p:spPr>
        </p:pic>
        <p:pic>
          <p:nvPicPr>
            <p:cNvPr id="37916" name="Picture 13" descr="vdem logo.jpeg"/>
            <p:cNvPicPr>
              <a:picLocks noChangeAspect="1"/>
            </p:cNvPicPr>
            <p:nvPr/>
          </p:nvPicPr>
          <p:blipFill>
            <a:blip r:embed="rId6" cstate="print"/>
            <a:srcRect/>
            <a:stretch>
              <a:fillRect/>
            </a:stretch>
          </p:blipFill>
          <p:spPr bwMode="auto">
            <a:xfrm>
              <a:off x="5322437" y="1108107"/>
              <a:ext cx="925965" cy="925965"/>
            </a:xfrm>
            <a:prstGeom prst="rect">
              <a:avLst/>
            </a:prstGeom>
            <a:noFill/>
            <a:ln w="9525">
              <a:noFill/>
              <a:miter lim="800000"/>
              <a:headEnd/>
              <a:tailEnd/>
            </a:ln>
          </p:spPr>
        </p:pic>
        <p:pic>
          <p:nvPicPr>
            <p:cNvPr id="37917" name="Picture 14" descr="wv em logo.jpeg"/>
            <p:cNvPicPr>
              <a:picLocks noChangeAspect="1"/>
            </p:cNvPicPr>
            <p:nvPr/>
          </p:nvPicPr>
          <p:blipFill>
            <a:blip r:embed="rId7" cstate="print"/>
            <a:srcRect/>
            <a:stretch>
              <a:fillRect/>
            </a:stretch>
          </p:blipFill>
          <p:spPr bwMode="auto">
            <a:xfrm>
              <a:off x="4396473" y="1108108"/>
              <a:ext cx="925965" cy="925965"/>
            </a:xfrm>
            <a:prstGeom prst="rect">
              <a:avLst/>
            </a:prstGeom>
            <a:noFill/>
            <a:ln w="9525">
              <a:noFill/>
              <a:miter lim="800000"/>
              <a:headEnd/>
              <a:tailEnd/>
            </a:ln>
          </p:spPr>
        </p:pic>
      </p:grpSp>
      <p:sp>
        <p:nvSpPr>
          <p:cNvPr id="37896" name="TextBox 17"/>
          <p:cNvSpPr txBox="1">
            <a:spLocks noChangeArrowheads="1"/>
          </p:cNvSpPr>
          <p:nvPr/>
        </p:nvSpPr>
        <p:spPr bwMode="auto">
          <a:xfrm>
            <a:off x="819237" y="1552264"/>
            <a:ext cx="1439688" cy="523220"/>
          </a:xfrm>
          <a:prstGeom prst="rect">
            <a:avLst/>
          </a:prstGeom>
          <a:solidFill>
            <a:schemeClr val="tx1"/>
          </a:solidFill>
          <a:ln w="9525">
            <a:noFill/>
            <a:miter lim="800000"/>
            <a:headEnd/>
            <a:tailEnd/>
          </a:ln>
        </p:spPr>
        <p:txBody>
          <a:bodyPr wrap="none" anchor="ctr">
            <a:spAutoFit/>
          </a:bodyPr>
          <a:lstStyle/>
          <a:p>
            <a:r>
              <a:rPr lang="en-US" sz="2800" b="1" dirty="0">
                <a:solidFill>
                  <a:srgbClr val="C00000"/>
                </a:solidFill>
                <a:latin typeface="Calibri" pitchFamily="34" charset="0"/>
              </a:rPr>
              <a:t>Partners</a:t>
            </a:r>
          </a:p>
        </p:txBody>
      </p:sp>
      <p:sp>
        <p:nvSpPr>
          <p:cNvPr id="37897" name="TextBox 18"/>
          <p:cNvSpPr txBox="1">
            <a:spLocks noChangeArrowheads="1"/>
          </p:cNvSpPr>
          <p:nvPr/>
        </p:nvSpPr>
        <p:spPr bwMode="auto">
          <a:xfrm>
            <a:off x="3646329" y="5996993"/>
            <a:ext cx="2182813" cy="831850"/>
          </a:xfrm>
          <a:prstGeom prst="rect">
            <a:avLst/>
          </a:prstGeom>
          <a:solidFill>
            <a:schemeClr val="tx1"/>
          </a:solidFill>
          <a:ln w="41275">
            <a:solidFill>
              <a:srgbClr val="002060"/>
            </a:solidFill>
            <a:miter lim="800000"/>
            <a:headEnd/>
            <a:tailEnd/>
          </a:ln>
        </p:spPr>
        <p:txBody>
          <a:bodyPr anchor="ctr">
            <a:spAutoFit/>
          </a:bodyPr>
          <a:lstStyle/>
          <a:p>
            <a:pPr algn="ctr"/>
            <a:r>
              <a:rPr lang="en-US" sz="4800" b="1" dirty="0">
                <a:solidFill>
                  <a:srgbClr val="002060"/>
                </a:solidFill>
                <a:latin typeface="Calibri" pitchFamily="34" charset="0"/>
              </a:rPr>
              <a:t>PUBLIC</a:t>
            </a:r>
          </a:p>
        </p:txBody>
      </p:sp>
      <p:grpSp>
        <p:nvGrpSpPr>
          <p:cNvPr id="37899" name="Group 37898"/>
          <p:cNvGrpSpPr/>
          <p:nvPr/>
        </p:nvGrpSpPr>
        <p:grpSpPr>
          <a:xfrm>
            <a:off x="1466471" y="4467057"/>
            <a:ext cx="6333706" cy="1329453"/>
            <a:chOff x="1531788" y="4319421"/>
            <a:chExt cx="6333706" cy="1624724"/>
          </a:xfrm>
        </p:grpSpPr>
        <p:sp>
          <p:nvSpPr>
            <p:cNvPr id="37908" name="Down Arrow 45"/>
            <p:cNvSpPr>
              <a:spLocks noChangeArrowheads="1"/>
            </p:cNvSpPr>
            <p:nvPr/>
          </p:nvSpPr>
          <p:spPr bwMode="auto">
            <a:xfrm>
              <a:off x="4459359" y="5379622"/>
              <a:ext cx="707460" cy="564523"/>
            </a:xfrm>
            <a:prstGeom prst="downArrow">
              <a:avLst>
                <a:gd name="adj1" fmla="val 37278"/>
                <a:gd name="adj2" fmla="val 50000"/>
              </a:avLst>
            </a:prstGeom>
            <a:solidFill>
              <a:srgbClr val="C00000"/>
            </a:solidFill>
            <a:ln w="31750">
              <a:solidFill>
                <a:srgbClr val="C00000"/>
              </a:solidFill>
              <a:round/>
              <a:headEnd/>
              <a:tailEnd type="triangle" w="med" len="med"/>
            </a:ln>
          </p:spPr>
          <p:txBody>
            <a:bodyPr anchor="ctr">
              <a:spAutoFit/>
            </a:bodyPr>
            <a:lstStyle/>
            <a:p>
              <a:pPr algn="ctr"/>
              <a:endParaRPr lang="en-US" dirty="0"/>
            </a:p>
          </p:txBody>
        </p:sp>
        <p:cxnSp>
          <p:nvCxnSpPr>
            <p:cNvPr id="62" name="Straight Connector 61"/>
            <p:cNvCxnSpPr/>
            <p:nvPr/>
          </p:nvCxnSpPr>
          <p:spPr bwMode="auto">
            <a:xfrm flipH="1">
              <a:off x="1532956" y="5369243"/>
              <a:ext cx="6332538" cy="0"/>
            </a:xfrm>
            <a:prstGeom prst="line">
              <a:avLst/>
            </a:prstGeom>
            <a:solidFill>
              <a:srgbClr val="C00000"/>
            </a:solidFill>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auto">
            <a:xfrm flipV="1">
              <a:off x="5587852" y="4319421"/>
              <a:ext cx="0" cy="1057988"/>
            </a:xfrm>
            <a:prstGeom prst="line">
              <a:avLst/>
            </a:prstGeom>
            <a:solidFill>
              <a:srgbClr val="C00000"/>
            </a:solidFill>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auto">
            <a:xfrm flipV="1">
              <a:off x="7856389" y="4929507"/>
              <a:ext cx="0" cy="447676"/>
            </a:xfrm>
            <a:prstGeom prst="line">
              <a:avLst/>
            </a:prstGeom>
            <a:solidFill>
              <a:srgbClr val="C00000"/>
            </a:solidFill>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auto">
            <a:xfrm flipV="1">
              <a:off x="3766989" y="4383639"/>
              <a:ext cx="0" cy="1001707"/>
            </a:xfrm>
            <a:prstGeom prst="line">
              <a:avLst/>
            </a:prstGeom>
            <a:solidFill>
              <a:srgbClr val="C00000"/>
            </a:solidFill>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auto">
            <a:xfrm flipH="1" flipV="1">
              <a:off x="1531788" y="4509944"/>
              <a:ext cx="2" cy="875402"/>
            </a:xfrm>
            <a:prstGeom prst="line">
              <a:avLst/>
            </a:prstGeom>
            <a:solidFill>
              <a:srgbClr val="C00000"/>
            </a:solidFill>
            <a:ln w="254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354138" y="2049436"/>
            <a:ext cx="6332537" cy="1227310"/>
            <a:chOff x="1354138" y="1998275"/>
            <a:chExt cx="6332537" cy="1499897"/>
          </a:xfrm>
        </p:grpSpPr>
        <p:grpSp>
          <p:nvGrpSpPr>
            <p:cNvPr id="6" name="Group 53"/>
            <p:cNvGrpSpPr>
              <a:grpSpLocks/>
            </p:cNvGrpSpPr>
            <p:nvPr/>
          </p:nvGrpSpPr>
          <p:grpSpPr bwMode="auto">
            <a:xfrm>
              <a:off x="1354138" y="2556687"/>
              <a:ext cx="6332537" cy="941485"/>
              <a:chOff x="1354347" y="2735218"/>
              <a:chExt cx="6331788" cy="941576"/>
            </a:xfrm>
            <a:solidFill>
              <a:srgbClr val="C00000"/>
            </a:solidFill>
          </p:grpSpPr>
          <p:cxnSp>
            <p:nvCxnSpPr>
              <p:cNvPr id="21" name="Straight Connector 20"/>
              <p:cNvCxnSpPr/>
              <p:nvPr/>
            </p:nvCxnSpPr>
            <p:spPr>
              <a:xfrm>
                <a:off x="1354347" y="2743156"/>
                <a:ext cx="6331788" cy="0"/>
              </a:xfrm>
              <a:prstGeom prst="line">
                <a:avLst/>
              </a:prstGeom>
              <a:grpFill/>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10" idx="0"/>
              </p:cNvCxnSpPr>
              <p:nvPr/>
            </p:nvCxnSpPr>
            <p:spPr>
              <a:xfrm>
                <a:off x="3630554" y="2743158"/>
                <a:ext cx="5873" cy="933636"/>
              </a:xfrm>
              <a:prstGeom prst="line">
                <a:avLst/>
              </a:prstGeom>
              <a:grpFill/>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37917" idx="0"/>
              </p:cNvCxnSpPr>
              <p:nvPr/>
            </p:nvCxnSpPr>
            <p:spPr>
              <a:xfrm>
                <a:off x="1362283" y="2735218"/>
                <a:ext cx="12702" cy="899575"/>
              </a:xfrm>
              <a:prstGeom prst="line">
                <a:avLst/>
              </a:prstGeom>
              <a:grpFill/>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8" idx="0"/>
              </p:cNvCxnSpPr>
              <p:nvPr/>
            </p:nvCxnSpPr>
            <p:spPr>
              <a:xfrm flipH="1">
                <a:off x="5449799" y="2735219"/>
                <a:ext cx="1403" cy="878177"/>
              </a:xfrm>
              <a:prstGeom prst="line">
                <a:avLst/>
              </a:prstGeom>
              <a:grpFill/>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7447193" y="2974160"/>
                <a:ext cx="477883" cy="0"/>
              </a:xfrm>
              <a:prstGeom prst="line">
                <a:avLst/>
              </a:prstGeom>
              <a:grpFill/>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7902" name="Down Arrow 74"/>
            <p:cNvSpPr>
              <a:spLocks noChangeArrowheads="1"/>
            </p:cNvSpPr>
            <p:nvPr/>
          </p:nvSpPr>
          <p:spPr bwMode="auto">
            <a:xfrm>
              <a:off x="4413022" y="1998275"/>
              <a:ext cx="426604" cy="537515"/>
            </a:xfrm>
            <a:prstGeom prst="downArrow">
              <a:avLst>
                <a:gd name="adj1" fmla="val 37278"/>
                <a:gd name="adj2" fmla="val 50002"/>
              </a:avLst>
            </a:prstGeom>
            <a:solidFill>
              <a:srgbClr val="C00000"/>
            </a:solidFill>
            <a:ln w="31750">
              <a:solidFill>
                <a:srgbClr val="C00000"/>
              </a:solidFill>
              <a:round/>
              <a:headEnd/>
              <a:tailEnd type="triangle" w="med" len="med"/>
            </a:ln>
          </p:spPr>
          <p:txBody>
            <a:bodyPr anchor="ctr">
              <a:spAutoFit/>
            </a:bodyPr>
            <a:lstStyle/>
            <a:p>
              <a:pPr algn="ctr"/>
              <a:endParaRPr lang="en-US" dirty="0"/>
            </a:p>
          </p:txBody>
        </p:sp>
      </p:grpSp>
      <p:sp>
        <p:nvSpPr>
          <p:cNvPr id="78" name="TextBox 17"/>
          <p:cNvSpPr txBox="1">
            <a:spLocks noChangeArrowheads="1"/>
          </p:cNvSpPr>
          <p:nvPr/>
        </p:nvSpPr>
        <p:spPr bwMode="auto">
          <a:xfrm>
            <a:off x="7158278" y="1538615"/>
            <a:ext cx="915507" cy="523220"/>
          </a:xfrm>
          <a:prstGeom prst="rect">
            <a:avLst/>
          </a:prstGeom>
          <a:solidFill>
            <a:schemeClr val="tx1"/>
          </a:solidFill>
          <a:ln w="9525">
            <a:noFill/>
            <a:miter lim="800000"/>
            <a:headEnd/>
            <a:tailEnd/>
          </a:ln>
        </p:spPr>
        <p:txBody>
          <a:bodyPr wrap="none" anchor="ctr">
            <a:spAutoFit/>
          </a:bodyPr>
          <a:lstStyle/>
          <a:p>
            <a:r>
              <a:rPr lang="en-US" sz="2800" b="1" dirty="0">
                <a:solidFill>
                  <a:srgbClr val="C00000"/>
                </a:solidFill>
                <a:latin typeface="Calibri" pitchFamily="34" charset="0"/>
              </a:rPr>
              <a:t>NWS</a:t>
            </a:r>
          </a:p>
        </p:txBody>
      </p:sp>
      <p:pic>
        <p:nvPicPr>
          <p:cNvPr id="8" name="Picture 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834726" y="3224874"/>
            <a:ext cx="1230695" cy="960541"/>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896259" y="3276744"/>
            <a:ext cx="1480457" cy="996260"/>
          </a:xfrm>
          <a:prstGeom prst="rect">
            <a:avLst/>
          </a:prstGeom>
        </p:spPr>
      </p:pic>
      <p:pic>
        <p:nvPicPr>
          <p:cNvPr id="52226" name="Picture 2"/>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l="14352" t="6901" r="26005" b="25533"/>
          <a:stretch/>
        </p:blipFill>
        <p:spPr bwMode="auto">
          <a:xfrm>
            <a:off x="6821453" y="3164317"/>
            <a:ext cx="1730442" cy="156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0" name="Picture 2" descr="http://www.nws.noaa.gov/com/weatherreadynation/img/WEA_logo_sml.png">
            <a:hlinkClick r:id="rId11"/>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922485" y="4531947"/>
            <a:ext cx="1440124" cy="63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17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dissolv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222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325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7896"/>
                                        </p:tgtEl>
                                        <p:attrNameLst>
                                          <p:attrName>style.visibility</p:attrName>
                                        </p:attrNameLst>
                                      </p:cBhvr>
                                      <p:to>
                                        <p:strVal val="visible"/>
                                      </p:to>
                                    </p:set>
                                    <p:animEffect transition="in" filter="dissolve">
                                      <p:cBhvr>
                                        <p:cTn id="20" dur="500"/>
                                        <p:tgtEl>
                                          <p:spTgt spid="3789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7899"/>
                                        </p:tgtEl>
                                        <p:attrNameLst>
                                          <p:attrName>style.visibility</p:attrName>
                                        </p:attrNameLst>
                                      </p:cBhvr>
                                      <p:to>
                                        <p:strVal val="visible"/>
                                      </p:to>
                                    </p:set>
                                    <p:animEffect transition="in" filter="dissolve">
                                      <p:cBhvr>
                                        <p:cTn id="31" dur="500"/>
                                        <p:tgtEl>
                                          <p:spTgt spid="3789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7897"/>
                                        </p:tgtEl>
                                        <p:attrNameLst>
                                          <p:attrName>style.visibility</p:attrName>
                                        </p:attrNameLst>
                                      </p:cBhvr>
                                      <p:to>
                                        <p:strVal val="visible"/>
                                      </p:to>
                                    </p:set>
                                    <p:animEffect transition="in" filter="dissolve">
                                      <p:cBhvr>
                                        <p:cTn id="34"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animBg="1"/>
      <p:bldP spid="37897" grpId="0" animBg="1"/>
      <p:bldP spid="7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hunderstor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82" y="1344950"/>
            <a:ext cx="6890837" cy="358323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12636" y="4960771"/>
            <a:ext cx="8318728" cy="1554119"/>
          </a:xfrm>
          <a:prstGeom prst="rect">
            <a:avLst/>
          </a:prstGeom>
          <a:solidFill>
            <a:schemeClr val="bg1">
              <a:lumMod val="75000"/>
              <a:alpha val="58000"/>
            </a:schemeClr>
          </a:solidFill>
          <a:ln>
            <a:solidFill>
              <a:schemeClr val="bg2"/>
            </a:solidFill>
          </a:ln>
        </p:spPr>
        <p:txBody>
          <a:bodyPr wrap="square">
            <a:spAutoFit/>
          </a:bodyPr>
          <a:lstStyle/>
          <a:p>
            <a:pPr marL="285750" indent="-285750" algn="l">
              <a:buFont typeface="Wingdings" panose="05000000000000000000" pitchFamily="2" charset="2"/>
              <a:buChar char="Ø"/>
            </a:pPr>
            <a:r>
              <a:rPr lang="en-US"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Small, targeted shaft </a:t>
            </a: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rapidly sinking </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air </a:t>
            </a: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the storm</a:t>
            </a:r>
          </a:p>
          <a:p>
            <a:pPr marL="742950" lvl="1" indent="-285750" algn="l">
              <a:buFont typeface="Wingdings" panose="05000000000000000000" pitchFamily="2" charset="2"/>
              <a:buChar char="Ø"/>
            </a:pPr>
            <a:r>
              <a:rPr lang="en-US"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Updraft no longer capable of holding up core of rain/hail</a:t>
            </a:r>
          </a:p>
          <a:p>
            <a:pPr marL="742950" lvl="1" indent="-285750" algn="l">
              <a:buFont typeface="Wingdings" panose="05000000000000000000" pitchFamily="2" charset="2"/>
              <a:buChar char="Ø"/>
            </a:pP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Core plummets to ground</a:t>
            </a:r>
          </a:p>
          <a:p>
            <a:pPr marL="742950" lvl="1" indent="-285750" algn="l">
              <a:buFont typeface="Wingdings" panose="05000000000000000000" pitchFamily="2" charset="2"/>
              <a:buChar char="Ø"/>
            </a:pPr>
            <a:r>
              <a:rPr lang="en-US"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Hits ground &amp; spreads out </a:t>
            </a:r>
            <a:endPar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4541701" y="993815"/>
            <a:ext cx="4572000" cy="369332"/>
          </a:xfrm>
          <a:prstGeom prst="rect">
            <a:avLst/>
          </a:prstGeom>
        </p:spPr>
        <p:txBody>
          <a:bodyPr>
            <a:spAutoFit/>
          </a:bodyPr>
          <a:lstStyle/>
          <a:p>
            <a:r>
              <a:rPr lang="en-US" sz="1800" dirty="0" smtClean="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Microburst / Downburst / Straight-line Winds</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33691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il-formation-large.jpg"/>
          <p:cNvPicPr>
            <a:picLocks noChangeAspect="1"/>
          </p:cNvPicPr>
          <p:nvPr/>
        </p:nvPicPr>
        <p:blipFill>
          <a:blip r:embed="rId3" cstate="print"/>
          <a:stretch>
            <a:fillRect/>
          </a:stretch>
        </p:blipFill>
        <p:spPr>
          <a:xfrm>
            <a:off x="43216" y="1494430"/>
            <a:ext cx="4802104" cy="4797302"/>
          </a:xfrm>
          <a:prstGeom prst="rect">
            <a:avLst/>
          </a:prstGeom>
        </p:spPr>
      </p:pic>
      <p:pic>
        <p:nvPicPr>
          <p:cNvPr id="149508" name="Picture 4" descr="http://i.imwx.com/web/news/2011/august/hailballs_iW_TigerGrl5_600x4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176" y="4031992"/>
            <a:ext cx="4154666" cy="2804399"/>
          </a:xfrm>
          <a:prstGeom prst="rect">
            <a:avLst/>
          </a:prstGeom>
          <a:noFill/>
          <a:extLst>
            <a:ext uri="{909E8E84-426E-40DD-AFC4-6F175D3DCCD1}">
              <a14:hiddenFill xmlns:a14="http://schemas.microsoft.com/office/drawing/2010/main">
                <a:solidFill>
                  <a:srgbClr val="FFFFFF"/>
                </a:solidFill>
              </a14:hiddenFill>
            </a:ext>
          </a:extLst>
        </p:spPr>
      </p:pic>
      <p:pic>
        <p:nvPicPr>
          <p:cNvPr id="149510" name="Picture 6" descr="https://upload.wikimedia.org/wikipedia/commons/thumb/f/f9/Record_hailstone_Vivian%2C_SD.jpg/1280px-Record_hailstone_Vivian%2C_S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1537" y="990600"/>
            <a:ext cx="3957944" cy="297185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Severe (Large) Hail</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
        <p:nvSpPr>
          <p:cNvPr id="12" name="Rectangle 11"/>
          <p:cNvSpPr/>
          <p:nvPr/>
        </p:nvSpPr>
        <p:spPr>
          <a:xfrm>
            <a:off x="5543414" y="990600"/>
            <a:ext cx="2894190" cy="461665"/>
          </a:xfrm>
          <a:prstGeom prst="rect">
            <a:avLst/>
          </a:prstGeom>
        </p:spPr>
        <p:txBody>
          <a:bodyPr wrap="none">
            <a:spAutoFit/>
          </a:bodyPr>
          <a:lstStyle/>
          <a:p>
            <a:r>
              <a:rPr lang="en-US" sz="2400" dirty="0">
                <a:latin typeface="Calibri" pitchFamily="34" charset="0"/>
              </a:rPr>
              <a:t>8” </a:t>
            </a:r>
            <a:r>
              <a:rPr lang="en-US" sz="2400" dirty="0" smtClean="0">
                <a:latin typeface="Calibri" pitchFamily="34" charset="0"/>
              </a:rPr>
              <a:t>diameter, 1lb </a:t>
            </a:r>
            <a:r>
              <a:rPr lang="en-US" sz="2400" dirty="0">
                <a:latin typeface="Calibri" pitchFamily="34" charset="0"/>
              </a:rPr>
              <a:t>15oz</a:t>
            </a:r>
            <a:endParaRPr lang="en-US" sz="2400" dirty="0"/>
          </a:p>
        </p:txBody>
      </p:sp>
    </p:spTree>
    <p:extLst>
      <p:ext uri="{BB962C8B-B14F-4D97-AF65-F5344CB8AC3E}">
        <p14:creationId xmlns:p14="http://schemas.microsoft.com/office/powerpoint/2010/main" val="109472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3" descr="orange_cty1.jpg"/>
          <p:cNvPicPr>
            <a:picLocks noChangeAspect="1"/>
          </p:cNvPicPr>
          <p:nvPr/>
        </p:nvPicPr>
        <p:blipFill>
          <a:blip r:embed="rId3" cstate="print"/>
          <a:srcRect/>
          <a:stretch>
            <a:fillRect/>
          </a:stretch>
        </p:blipFill>
        <p:spPr bwMode="auto">
          <a:xfrm>
            <a:off x="4761571" y="1219200"/>
            <a:ext cx="4353854" cy="3333750"/>
          </a:xfrm>
          <a:prstGeom prst="rect">
            <a:avLst/>
          </a:prstGeom>
          <a:noFill/>
          <a:ln w="9525">
            <a:solidFill>
              <a:schemeClr val="bg2"/>
            </a:solidFill>
            <a:miter lim="800000"/>
            <a:headEnd/>
            <a:tailEnd/>
          </a:ln>
        </p:spPr>
      </p:pic>
      <p:pic>
        <p:nvPicPr>
          <p:cNvPr id="41989" name="Picture 4" descr="042711initialstormfunnelwilderness bill hark spotsy.jpg"/>
          <p:cNvPicPr>
            <a:picLocks noChangeAspect="1"/>
          </p:cNvPicPr>
          <p:nvPr/>
        </p:nvPicPr>
        <p:blipFill>
          <a:blip r:embed="rId4" cstate="print"/>
          <a:srcRect/>
          <a:stretch>
            <a:fillRect/>
          </a:stretch>
        </p:blipFill>
        <p:spPr bwMode="auto">
          <a:xfrm>
            <a:off x="4761571" y="4169956"/>
            <a:ext cx="4353851" cy="2487559"/>
          </a:xfrm>
          <a:prstGeom prst="rect">
            <a:avLst/>
          </a:prstGeom>
          <a:noFill/>
          <a:ln w="9525">
            <a:solidFill>
              <a:schemeClr val="bg2"/>
            </a:solidFill>
            <a:miter lim="800000"/>
            <a:headEnd/>
            <a:tailEnd/>
          </a:ln>
        </p:spPr>
      </p:pic>
      <p:sp>
        <p:nvSpPr>
          <p:cNvPr id="7" name="Oval 6"/>
          <p:cNvSpPr>
            <a:spLocks noChangeArrowheads="1"/>
          </p:cNvSpPr>
          <p:nvPr/>
        </p:nvSpPr>
        <p:spPr bwMode="auto">
          <a:xfrm>
            <a:off x="6324600" y="5410200"/>
            <a:ext cx="696912" cy="647700"/>
          </a:xfrm>
          <a:prstGeom prst="ellipse">
            <a:avLst/>
          </a:prstGeom>
          <a:noFill/>
          <a:ln w="19050">
            <a:solidFill>
              <a:srgbClr val="FFFF00"/>
            </a:solidFill>
            <a:round/>
            <a:headEnd/>
            <a:tailEnd type="triangle" w="med" len="med"/>
          </a:ln>
        </p:spPr>
        <p:txBody>
          <a:bodyPr anchor="ctr">
            <a:spAutoFit/>
          </a:bodyPr>
          <a:lstStyle/>
          <a:p>
            <a:pPr algn="ctr"/>
            <a:endParaRPr lang="en-US" dirty="0"/>
          </a:p>
        </p:txBody>
      </p:sp>
      <p:grpSp>
        <p:nvGrpSpPr>
          <p:cNvPr id="10" name="Group 9"/>
          <p:cNvGrpSpPr/>
          <p:nvPr/>
        </p:nvGrpSpPr>
        <p:grpSpPr>
          <a:xfrm>
            <a:off x="24882" y="1377421"/>
            <a:ext cx="8876230" cy="5355167"/>
            <a:chOff x="-218333" y="1103015"/>
            <a:chExt cx="8876230" cy="5355167"/>
          </a:xfrm>
        </p:grpSpPr>
        <p:pic>
          <p:nvPicPr>
            <p:cNvPr id="8" name="Picture 15" descr="la plata over chesapeake"/>
            <p:cNvPicPr>
              <a:picLocks noChangeAspect="1" noChangeArrowheads="1"/>
            </p:cNvPicPr>
            <p:nvPr/>
          </p:nvPicPr>
          <p:blipFill>
            <a:blip r:embed="rId5" cstate="print"/>
            <a:srcRect/>
            <a:stretch>
              <a:fillRect/>
            </a:stretch>
          </p:blipFill>
          <p:spPr bwMode="auto">
            <a:xfrm>
              <a:off x="4641522" y="1103015"/>
              <a:ext cx="4016375" cy="5355167"/>
            </a:xfrm>
            <a:prstGeom prst="rect">
              <a:avLst/>
            </a:prstGeom>
            <a:noFill/>
            <a:ln w="9525">
              <a:solidFill>
                <a:schemeClr val="bg2"/>
              </a:solidFill>
              <a:miter lim="800000"/>
              <a:headEnd/>
              <a:tailEnd/>
            </a:ln>
          </p:spPr>
        </p:pic>
        <p:sp>
          <p:nvSpPr>
            <p:cNvPr id="9" name="TextBox 2"/>
            <p:cNvSpPr txBox="1">
              <a:spLocks noChangeArrowheads="1"/>
            </p:cNvSpPr>
            <p:nvPr/>
          </p:nvSpPr>
          <p:spPr bwMode="auto">
            <a:xfrm>
              <a:off x="-218333" y="2589749"/>
              <a:ext cx="4711803" cy="492443"/>
            </a:xfrm>
            <a:prstGeom prst="rect">
              <a:avLst/>
            </a:prstGeom>
            <a:solidFill>
              <a:schemeClr val="bg1">
                <a:lumMod val="75000"/>
                <a:alpha val="30000"/>
              </a:schemeClr>
            </a:solidFill>
            <a:ln w="9525">
              <a:solidFill>
                <a:schemeClr val="bg2"/>
              </a:solidFill>
              <a:miter lim="800000"/>
              <a:headEnd/>
              <a:tailEnd/>
            </a:ln>
          </p:spPr>
          <p:txBody>
            <a:bodyPr>
              <a:spAutoFit/>
            </a:bodyPr>
            <a:lstStyle/>
            <a:p>
              <a:r>
                <a:rPr lang="en-US" sz="2600" b="1" u="sng" dirty="0" smtClean="0">
                  <a:solidFill>
                    <a:schemeClr val="tx2"/>
                  </a:solidFill>
                  <a:effectLst>
                    <a:outerShdw blurRad="38100" dist="38100" dir="2700000" algn="tl">
                      <a:srgbClr val="000000">
                        <a:alpha val="43137"/>
                      </a:srgbClr>
                    </a:outerShdw>
                  </a:effectLst>
                  <a:latin typeface="Calibri" pitchFamily="34" charset="0"/>
                </a:rPr>
                <a:t>Waterspout</a:t>
              </a:r>
              <a:r>
                <a:rPr lang="en-US" sz="2600" dirty="0" smtClean="0">
                  <a:solidFill>
                    <a:schemeClr val="tx2"/>
                  </a:solidFill>
                  <a:effectLst>
                    <a:outerShdw blurRad="38100" dist="38100" dir="2700000" algn="tl">
                      <a:srgbClr val="000000">
                        <a:alpha val="43137"/>
                      </a:srgbClr>
                    </a:outerShdw>
                  </a:effectLst>
                  <a:latin typeface="Calibri" pitchFamily="34" charset="0"/>
                </a:rPr>
                <a:t>: </a:t>
              </a:r>
              <a:r>
                <a:rPr lang="en-US" sz="2600" dirty="0" smtClean="0">
                  <a:solidFill>
                    <a:srgbClr val="FF0000"/>
                  </a:solidFill>
                  <a:effectLst>
                    <a:outerShdw blurRad="38100" dist="38100" dir="2700000" algn="tl">
                      <a:srgbClr val="000000">
                        <a:alpha val="43137"/>
                      </a:srgbClr>
                    </a:outerShdw>
                  </a:effectLst>
                  <a:latin typeface="Calibri" pitchFamily="34" charset="0"/>
                </a:rPr>
                <a:t> </a:t>
              </a:r>
              <a:r>
                <a:rPr lang="en-US" sz="2600" b="0" dirty="0">
                  <a:effectLst>
                    <a:outerShdw blurRad="38100" dist="38100" dir="2700000" algn="tl">
                      <a:srgbClr val="000000">
                        <a:alpha val="43137"/>
                      </a:srgbClr>
                    </a:outerShdw>
                  </a:effectLst>
                  <a:latin typeface="Calibri" pitchFamily="34" charset="0"/>
                </a:rPr>
                <a:t>T</a:t>
              </a:r>
              <a:r>
                <a:rPr lang="en-US" sz="2600" b="0" dirty="0" smtClean="0">
                  <a:effectLst>
                    <a:outerShdw blurRad="38100" dist="38100" dir="2700000" algn="tl">
                      <a:srgbClr val="000000">
                        <a:alpha val="43137"/>
                      </a:srgbClr>
                    </a:outerShdw>
                  </a:effectLst>
                  <a:latin typeface="Calibri" pitchFamily="34" charset="0"/>
                </a:rPr>
                <a:t>ornado over water</a:t>
              </a:r>
              <a:endParaRPr lang="en-US" sz="2600" b="0" dirty="0">
                <a:solidFill>
                  <a:srgbClr val="FF0000"/>
                </a:solidFill>
                <a:effectLst>
                  <a:outerShdw blurRad="38100" dist="38100" dir="2700000" algn="tl">
                    <a:srgbClr val="000000">
                      <a:alpha val="43137"/>
                    </a:srgbClr>
                  </a:outerShdw>
                </a:effectLst>
                <a:latin typeface="Calibri" pitchFamily="34" charset="0"/>
              </a:endParaRPr>
            </a:p>
          </p:txBody>
        </p:sp>
      </p:grpSp>
      <p:sp>
        <p:nvSpPr>
          <p:cNvPr id="41987" name="TextBox 2"/>
          <p:cNvSpPr txBox="1">
            <a:spLocks noChangeArrowheads="1"/>
          </p:cNvSpPr>
          <p:nvPr/>
        </p:nvSpPr>
        <p:spPr bwMode="auto">
          <a:xfrm>
            <a:off x="71304" y="1294786"/>
            <a:ext cx="4618961" cy="1292662"/>
          </a:xfrm>
          <a:prstGeom prst="rect">
            <a:avLst/>
          </a:prstGeom>
          <a:solidFill>
            <a:schemeClr val="bg1">
              <a:lumMod val="75000"/>
              <a:alpha val="46000"/>
            </a:schemeClr>
          </a:solidFill>
          <a:ln w="9525">
            <a:solidFill>
              <a:schemeClr val="bg2"/>
            </a:solidFill>
            <a:miter lim="800000"/>
            <a:headEnd/>
            <a:tailEnd/>
          </a:ln>
        </p:spPr>
        <p:txBody>
          <a:bodyPr>
            <a:spAutoFit/>
          </a:bodyPr>
          <a:lstStyle/>
          <a:p>
            <a:r>
              <a:rPr lang="en-US" sz="2600" b="1" u="sng" dirty="0">
                <a:solidFill>
                  <a:schemeClr val="tx2"/>
                </a:solidFill>
                <a:effectLst>
                  <a:outerShdw blurRad="38100" dist="38100" dir="2700000" algn="tl">
                    <a:srgbClr val="000000">
                      <a:alpha val="43137"/>
                    </a:srgbClr>
                  </a:outerShdw>
                </a:effectLst>
                <a:latin typeface="Calibri" pitchFamily="34" charset="0"/>
              </a:rPr>
              <a:t>Tornado</a:t>
            </a:r>
            <a:r>
              <a:rPr lang="en-US" sz="2600" dirty="0">
                <a:solidFill>
                  <a:schemeClr val="tx2"/>
                </a:solidFill>
                <a:effectLst>
                  <a:outerShdw blurRad="38100" dist="38100" dir="2700000" algn="tl">
                    <a:srgbClr val="000000">
                      <a:alpha val="43137"/>
                    </a:srgbClr>
                  </a:outerShdw>
                </a:effectLst>
                <a:latin typeface="Calibri" pitchFamily="34" charset="0"/>
              </a:rPr>
              <a:t>:</a:t>
            </a:r>
            <a:r>
              <a:rPr lang="en-US" sz="2600" dirty="0">
                <a:solidFill>
                  <a:srgbClr val="FF0000"/>
                </a:solidFill>
                <a:effectLst>
                  <a:outerShdw blurRad="38100" dist="38100" dir="2700000" algn="tl">
                    <a:srgbClr val="000000">
                      <a:alpha val="43137"/>
                    </a:srgbClr>
                  </a:outerShdw>
                </a:effectLst>
                <a:latin typeface="Calibri" pitchFamily="34" charset="0"/>
              </a:rPr>
              <a:t> </a:t>
            </a:r>
            <a:r>
              <a:rPr lang="en-US" sz="2600" b="0" dirty="0">
                <a:effectLst>
                  <a:outerShdw blurRad="38100" dist="38100" dir="2700000" algn="tl">
                    <a:srgbClr val="000000">
                      <a:alpha val="43137"/>
                    </a:srgbClr>
                  </a:outerShdw>
                </a:effectLst>
                <a:latin typeface="Calibri" pitchFamily="34" charset="0"/>
              </a:rPr>
              <a:t>V</a:t>
            </a:r>
            <a:r>
              <a:rPr lang="en-US" sz="2600" b="0" dirty="0" smtClean="0">
                <a:effectLst>
                  <a:outerShdw blurRad="38100" dist="38100" dir="2700000" algn="tl">
                    <a:srgbClr val="000000">
                      <a:alpha val="43137"/>
                    </a:srgbClr>
                  </a:outerShdw>
                </a:effectLst>
                <a:latin typeface="Calibri" pitchFamily="34" charset="0"/>
              </a:rPr>
              <a:t>iolently </a:t>
            </a:r>
            <a:r>
              <a:rPr lang="en-US" sz="2600" b="0" dirty="0">
                <a:effectLst>
                  <a:outerShdw blurRad="38100" dist="38100" dir="2700000" algn="tl">
                    <a:srgbClr val="000000">
                      <a:alpha val="43137"/>
                    </a:srgbClr>
                  </a:outerShdw>
                </a:effectLst>
                <a:latin typeface="Calibri" pitchFamily="34" charset="0"/>
              </a:rPr>
              <a:t>rotating </a:t>
            </a:r>
            <a:r>
              <a:rPr lang="en-US" sz="2600" b="0" dirty="0" smtClean="0">
                <a:effectLst>
                  <a:outerShdw blurRad="38100" dist="38100" dir="2700000" algn="tl">
                    <a:srgbClr val="000000">
                      <a:alpha val="43137"/>
                    </a:srgbClr>
                  </a:outerShdw>
                </a:effectLst>
                <a:latin typeface="Calibri" pitchFamily="34" charset="0"/>
              </a:rPr>
              <a:t/>
            </a:r>
            <a:br>
              <a:rPr lang="en-US" sz="2600" b="0" dirty="0" smtClean="0">
                <a:effectLst>
                  <a:outerShdw blurRad="38100" dist="38100" dir="2700000" algn="tl">
                    <a:srgbClr val="000000">
                      <a:alpha val="43137"/>
                    </a:srgbClr>
                  </a:outerShdw>
                </a:effectLst>
                <a:latin typeface="Calibri" pitchFamily="34" charset="0"/>
              </a:rPr>
            </a:br>
            <a:r>
              <a:rPr lang="en-US" sz="2600" b="0" dirty="0" smtClean="0">
                <a:effectLst>
                  <a:outerShdw blurRad="38100" dist="38100" dir="2700000" algn="tl">
                    <a:srgbClr val="000000">
                      <a:alpha val="43137"/>
                    </a:srgbClr>
                  </a:outerShdw>
                </a:effectLst>
                <a:latin typeface="Calibri" pitchFamily="34" charset="0"/>
              </a:rPr>
              <a:t>column </a:t>
            </a:r>
            <a:r>
              <a:rPr lang="en-US" sz="2600" b="0" dirty="0">
                <a:effectLst>
                  <a:outerShdw blurRad="38100" dist="38100" dir="2700000" algn="tl">
                    <a:srgbClr val="000000">
                      <a:alpha val="43137"/>
                    </a:srgbClr>
                  </a:outerShdw>
                </a:effectLst>
                <a:latin typeface="Calibri" pitchFamily="34" charset="0"/>
              </a:rPr>
              <a:t>of air attached to a cloud base </a:t>
            </a:r>
            <a:r>
              <a:rPr lang="en-US" sz="2600" b="0" dirty="0" smtClean="0">
                <a:effectLst>
                  <a:outerShdw blurRad="38100" dist="38100" dir="2700000" algn="tl">
                    <a:srgbClr val="000000">
                      <a:alpha val="43137"/>
                    </a:srgbClr>
                  </a:outerShdw>
                </a:effectLst>
                <a:latin typeface="Calibri" pitchFamily="34" charset="0"/>
              </a:rPr>
              <a:t>&amp; </a:t>
            </a:r>
            <a:r>
              <a:rPr lang="en-US" sz="2600" b="0" dirty="0" smtClean="0">
                <a:solidFill>
                  <a:srgbClr val="FF0000"/>
                </a:solidFill>
                <a:effectLst>
                  <a:outerShdw blurRad="38100" dist="38100" dir="2700000" algn="tl">
                    <a:srgbClr val="000000">
                      <a:alpha val="43137"/>
                    </a:srgbClr>
                  </a:outerShdw>
                </a:effectLst>
                <a:latin typeface="Calibri" pitchFamily="34" charset="0"/>
              </a:rPr>
              <a:t>in </a:t>
            </a:r>
            <a:r>
              <a:rPr lang="en-US" sz="2600" b="0" dirty="0">
                <a:solidFill>
                  <a:srgbClr val="FF0000"/>
                </a:solidFill>
                <a:effectLst>
                  <a:outerShdw blurRad="38100" dist="38100" dir="2700000" algn="tl">
                    <a:srgbClr val="000000">
                      <a:alpha val="43137"/>
                    </a:srgbClr>
                  </a:outerShdw>
                </a:effectLst>
                <a:latin typeface="Calibri" pitchFamily="34" charset="0"/>
              </a:rPr>
              <a:t>contact </a:t>
            </a:r>
            <a:r>
              <a:rPr lang="en-US" sz="2600" b="0" dirty="0" smtClean="0">
                <a:solidFill>
                  <a:srgbClr val="FF0000"/>
                </a:solidFill>
                <a:effectLst>
                  <a:outerShdw blurRad="38100" dist="38100" dir="2700000" algn="tl">
                    <a:srgbClr val="000000">
                      <a:alpha val="43137"/>
                    </a:srgbClr>
                  </a:outerShdw>
                </a:effectLst>
                <a:latin typeface="Calibri" pitchFamily="34" charset="0"/>
              </a:rPr>
              <a:t>w/ </a:t>
            </a:r>
            <a:r>
              <a:rPr lang="en-US" sz="2600" b="0" dirty="0">
                <a:solidFill>
                  <a:srgbClr val="FF0000"/>
                </a:solidFill>
                <a:effectLst>
                  <a:outerShdw blurRad="38100" dist="38100" dir="2700000" algn="tl">
                    <a:srgbClr val="000000">
                      <a:alpha val="43137"/>
                    </a:srgbClr>
                  </a:outerShdw>
                </a:effectLst>
                <a:latin typeface="Calibri" pitchFamily="34" charset="0"/>
              </a:rPr>
              <a:t>the </a:t>
            </a:r>
            <a:r>
              <a:rPr lang="en-US" sz="2600" b="0" dirty="0" smtClean="0">
                <a:solidFill>
                  <a:srgbClr val="FF0000"/>
                </a:solidFill>
                <a:effectLst>
                  <a:outerShdw blurRad="38100" dist="38100" dir="2700000" algn="tl">
                    <a:srgbClr val="000000">
                      <a:alpha val="43137"/>
                    </a:srgbClr>
                  </a:outerShdw>
                </a:effectLst>
                <a:latin typeface="Calibri" pitchFamily="34" charset="0"/>
              </a:rPr>
              <a:t>ground</a:t>
            </a:r>
            <a:endParaRPr lang="en-US" sz="2600" b="0" dirty="0">
              <a:solidFill>
                <a:srgbClr val="FF0000"/>
              </a:solidFill>
              <a:effectLst>
                <a:outerShdw blurRad="38100" dist="38100" dir="2700000" algn="tl">
                  <a:srgbClr val="000000">
                    <a:alpha val="43137"/>
                  </a:srgbClr>
                </a:outerShdw>
              </a:effectLst>
              <a:latin typeface="Calibri" pitchFamily="34" charset="0"/>
            </a:endParaRPr>
          </a:p>
        </p:txBody>
      </p:sp>
      <p:sp>
        <p:nvSpPr>
          <p:cNvPr id="41990" name="TextBox 5"/>
          <p:cNvSpPr txBox="1">
            <a:spLocks noChangeArrowheads="1"/>
          </p:cNvSpPr>
          <p:nvPr/>
        </p:nvSpPr>
        <p:spPr bwMode="auto">
          <a:xfrm>
            <a:off x="115547" y="3644344"/>
            <a:ext cx="4530472" cy="2092881"/>
          </a:xfrm>
          <a:prstGeom prst="rect">
            <a:avLst/>
          </a:prstGeom>
          <a:solidFill>
            <a:schemeClr val="bg1">
              <a:lumMod val="75000"/>
              <a:alpha val="49000"/>
            </a:schemeClr>
          </a:solidFill>
          <a:ln w="9525">
            <a:solidFill>
              <a:schemeClr val="bg2"/>
            </a:solidFill>
            <a:miter lim="800000"/>
            <a:headEnd/>
            <a:tailEnd/>
          </a:ln>
        </p:spPr>
        <p:txBody>
          <a:bodyPr wrap="square">
            <a:spAutoFit/>
          </a:bodyPr>
          <a:lstStyle/>
          <a:p>
            <a:r>
              <a:rPr lang="en-US" sz="2600" b="1" u="sng" dirty="0">
                <a:solidFill>
                  <a:schemeClr val="tx2"/>
                </a:solidFill>
                <a:effectLst>
                  <a:outerShdw blurRad="38100" dist="38100" dir="2700000" algn="tl">
                    <a:srgbClr val="000000">
                      <a:alpha val="43137"/>
                    </a:srgbClr>
                  </a:outerShdw>
                </a:effectLst>
                <a:latin typeface="Calibri" pitchFamily="34" charset="0"/>
              </a:rPr>
              <a:t>Funnel Cloud</a:t>
            </a:r>
            <a:r>
              <a:rPr lang="en-US" sz="2600" dirty="0">
                <a:solidFill>
                  <a:schemeClr val="tx2"/>
                </a:solidFill>
                <a:effectLst>
                  <a:outerShdw blurRad="38100" dist="38100" dir="2700000" algn="tl">
                    <a:srgbClr val="000000">
                      <a:alpha val="43137"/>
                    </a:srgbClr>
                  </a:outerShdw>
                </a:effectLst>
                <a:latin typeface="Calibri" pitchFamily="34" charset="0"/>
              </a:rPr>
              <a:t>:</a:t>
            </a:r>
            <a:r>
              <a:rPr lang="en-US" sz="2600" dirty="0">
                <a:solidFill>
                  <a:srgbClr val="FF0000"/>
                </a:solidFill>
                <a:effectLst>
                  <a:outerShdw blurRad="38100" dist="38100" dir="2700000" algn="tl">
                    <a:srgbClr val="000000">
                      <a:alpha val="43137"/>
                    </a:srgbClr>
                  </a:outerShdw>
                </a:effectLst>
                <a:latin typeface="Calibri" pitchFamily="34" charset="0"/>
              </a:rPr>
              <a:t> </a:t>
            </a:r>
            <a:r>
              <a:rPr lang="en-US" sz="2600" b="0" dirty="0">
                <a:effectLst>
                  <a:outerShdw blurRad="38100" dist="38100" dir="2700000" algn="tl">
                    <a:srgbClr val="000000">
                      <a:alpha val="43137"/>
                    </a:srgbClr>
                  </a:outerShdw>
                </a:effectLst>
                <a:latin typeface="Calibri" pitchFamily="34" charset="0"/>
              </a:rPr>
              <a:t>R</a:t>
            </a:r>
            <a:r>
              <a:rPr lang="en-US" sz="2600" b="0" dirty="0" smtClean="0">
                <a:effectLst>
                  <a:outerShdw blurRad="38100" dist="38100" dir="2700000" algn="tl">
                    <a:srgbClr val="000000">
                      <a:alpha val="43137"/>
                    </a:srgbClr>
                  </a:outerShdw>
                </a:effectLst>
                <a:latin typeface="Calibri" pitchFamily="34" charset="0"/>
              </a:rPr>
              <a:t>apidly </a:t>
            </a:r>
            <a:r>
              <a:rPr lang="en-US" sz="2600" b="0" dirty="0">
                <a:effectLst>
                  <a:outerShdw blurRad="38100" dist="38100" dir="2700000" algn="tl">
                    <a:srgbClr val="000000">
                      <a:alpha val="43137"/>
                    </a:srgbClr>
                  </a:outerShdw>
                </a:effectLst>
                <a:latin typeface="Calibri" pitchFamily="34" charset="0"/>
              </a:rPr>
              <a:t>rotating column of air </a:t>
            </a:r>
            <a:r>
              <a:rPr lang="en-US" sz="2600" b="0" dirty="0" smtClean="0">
                <a:solidFill>
                  <a:srgbClr val="FF0000"/>
                </a:solidFill>
                <a:effectLst>
                  <a:outerShdw blurRad="38100" dist="38100" dir="2700000" algn="tl">
                    <a:srgbClr val="000000">
                      <a:alpha val="43137"/>
                    </a:srgbClr>
                  </a:outerShdw>
                </a:effectLst>
                <a:latin typeface="Calibri" pitchFamily="34" charset="0"/>
              </a:rPr>
              <a:t>NOT </a:t>
            </a:r>
            <a:r>
              <a:rPr lang="en-US" sz="2600" b="0" dirty="0">
                <a:solidFill>
                  <a:srgbClr val="FF0000"/>
                </a:solidFill>
                <a:effectLst>
                  <a:outerShdw blurRad="38100" dist="38100" dir="2700000" algn="tl">
                    <a:srgbClr val="000000">
                      <a:alpha val="43137"/>
                    </a:srgbClr>
                  </a:outerShdw>
                </a:effectLst>
                <a:latin typeface="Calibri" pitchFamily="34" charset="0"/>
              </a:rPr>
              <a:t>in contact </a:t>
            </a:r>
            <a:r>
              <a:rPr lang="en-US" sz="2600" b="0" dirty="0" smtClean="0">
                <a:solidFill>
                  <a:srgbClr val="FF0000"/>
                </a:solidFill>
                <a:effectLst>
                  <a:outerShdw blurRad="38100" dist="38100" dir="2700000" algn="tl">
                    <a:srgbClr val="000000">
                      <a:alpha val="43137"/>
                    </a:srgbClr>
                  </a:outerShdw>
                </a:effectLst>
                <a:latin typeface="Calibri" pitchFamily="34" charset="0"/>
              </a:rPr>
              <a:t>w/ </a:t>
            </a:r>
            <a:r>
              <a:rPr lang="en-US" sz="2600" b="0" dirty="0">
                <a:solidFill>
                  <a:srgbClr val="FF0000"/>
                </a:solidFill>
                <a:effectLst>
                  <a:outerShdw blurRad="38100" dist="38100" dir="2700000" algn="tl">
                    <a:srgbClr val="000000">
                      <a:alpha val="43137"/>
                    </a:srgbClr>
                  </a:outerShdw>
                </a:effectLst>
                <a:latin typeface="Calibri" pitchFamily="34" charset="0"/>
              </a:rPr>
              <a:t>the ground.  </a:t>
            </a:r>
            <a:r>
              <a:rPr lang="en-US" sz="2600" b="0" dirty="0">
                <a:effectLst>
                  <a:outerShdw blurRad="38100" dist="38100" dir="2700000" algn="tl">
                    <a:srgbClr val="000000">
                      <a:alpha val="43137"/>
                    </a:srgbClr>
                  </a:outerShdw>
                </a:effectLst>
                <a:latin typeface="Calibri" pitchFamily="34" charset="0"/>
              </a:rPr>
              <a:t>Some </a:t>
            </a:r>
            <a:r>
              <a:rPr lang="en-US" sz="2600" b="0" dirty="0" smtClean="0">
                <a:effectLst>
                  <a:outerShdw blurRad="38100" dist="38100" dir="2700000" algn="tl">
                    <a:srgbClr val="000000">
                      <a:alpha val="43137"/>
                    </a:srgbClr>
                  </a:outerShdw>
                </a:effectLst>
                <a:latin typeface="Calibri" pitchFamily="34" charset="0"/>
              </a:rPr>
              <a:t>funnel clouds </a:t>
            </a:r>
            <a:r>
              <a:rPr lang="en-US" sz="2600" b="0" dirty="0">
                <a:effectLst>
                  <a:outerShdw blurRad="38100" dist="38100" dir="2700000" algn="tl">
                    <a:srgbClr val="000000">
                      <a:alpha val="43137"/>
                    </a:srgbClr>
                  </a:outerShdw>
                </a:effectLst>
                <a:latin typeface="Calibri" pitchFamily="34" charset="0"/>
              </a:rPr>
              <a:t>go on to become tornadoes, others do not</a:t>
            </a:r>
            <a:r>
              <a:rPr lang="en-US" sz="2600" b="0" dirty="0" smtClean="0">
                <a:effectLst>
                  <a:outerShdw blurRad="38100" dist="38100" dir="2700000" algn="tl">
                    <a:srgbClr val="000000">
                      <a:alpha val="43137"/>
                    </a:srgbClr>
                  </a:outerShdw>
                </a:effectLst>
                <a:latin typeface="Calibri" pitchFamily="34" charset="0"/>
              </a:rPr>
              <a:t>.</a:t>
            </a:r>
            <a:endParaRPr lang="en-US" sz="2600" b="0" dirty="0">
              <a:effectLst>
                <a:outerShdw blurRad="38100" dist="38100" dir="2700000" algn="tl">
                  <a:srgbClr val="000000">
                    <a:alpha val="43137"/>
                  </a:srgbClr>
                </a:outerShdw>
              </a:effectLst>
              <a:latin typeface="Calibri" pitchFamily="34" charset="0"/>
            </a:endParaRPr>
          </a:p>
        </p:txBody>
      </p:sp>
      <p:sp>
        <p:nvSpPr>
          <p:cNvPr id="14"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Tornadoes, Funnel Clouds, &amp; Waterspouts</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425634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1987"/>
                                        </p:tgtEl>
                                      </p:cBhvr>
                                    </p:animEffect>
                                    <p:set>
                                      <p:cBhvr>
                                        <p:cTn id="12" dur="1" fill="hold">
                                          <p:stCondLst>
                                            <p:cond delay="499"/>
                                          </p:stCondLst>
                                        </p:cTn>
                                        <p:tgtEl>
                                          <p:spTgt spid="41987"/>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41990"/>
                                        </p:tgtEl>
                                      </p:cBhvr>
                                    </p:animEffect>
                                    <p:set>
                                      <p:cBhvr>
                                        <p:cTn id="15" dur="1" fill="hold">
                                          <p:stCondLst>
                                            <p:cond delay="499"/>
                                          </p:stCondLst>
                                        </p:cTn>
                                        <p:tgtEl>
                                          <p:spTgt spid="41990"/>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41988"/>
                                        </p:tgtEl>
                                      </p:cBhvr>
                                    </p:animEffect>
                                    <p:set>
                                      <p:cBhvr>
                                        <p:cTn id="18" dur="1" fill="hold">
                                          <p:stCondLst>
                                            <p:cond delay="499"/>
                                          </p:stCondLst>
                                        </p:cTn>
                                        <p:tgtEl>
                                          <p:spTgt spid="41988"/>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41989"/>
                                        </p:tgtEl>
                                      </p:cBhvr>
                                    </p:animEffect>
                                    <p:set>
                                      <p:cBhvr>
                                        <p:cTn id="21" dur="1" fill="hold">
                                          <p:stCondLst>
                                            <p:cond delay="499"/>
                                          </p:stCondLst>
                                        </p:cTn>
                                        <p:tgtEl>
                                          <p:spTgt spid="41989"/>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1987" grpId="0" animBg="1"/>
      <p:bldP spid="419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3"/>
          <p:cNvSpPr txBox="1">
            <a:spLocks noChangeArrowheads="1"/>
          </p:cNvSpPr>
          <p:nvPr/>
        </p:nvSpPr>
        <p:spPr bwMode="auto">
          <a:xfrm>
            <a:off x="287598" y="1474669"/>
            <a:ext cx="2305439" cy="523220"/>
          </a:xfrm>
          <a:prstGeom prst="rect">
            <a:avLst/>
          </a:prstGeom>
          <a:noFill/>
          <a:ln w="9525">
            <a:noFill/>
            <a:miter lim="800000"/>
            <a:headEnd/>
            <a:tailEnd/>
          </a:ln>
        </p:spPr>
        <p:txBody>
          <a:bodyPr wrap="none">
            <a:spAutoFit/>
          </a:bodyPr>
          <a:lstStyle/>
          <a:p>
            <a:r>
              <a:rPr lang="en-US" sz="2800" b="1" u="sng" dirty="0">
                <a:solidFill>
                  <a:schemeClr val="tx2"/>
                </a:solidFill>
                <a:effectLst>
                  <a:outerShdw blurRad="38100" dist="38100" dir="2700000" algn="tl">
                    <a:srgbClr val="000000">
                      <a:alpha val="43137"/>
                    </a:srgbClr>
                  </a:outerShdw>
                </a:effectLst>
                <a:latin typeface="Calibri" pitchFamily="34" charset="0"/>
              </a:rPr>
              <a:t>Weak </a:t>
            </a:r>
            <a:r>
              <a:rPr lang="en-US" sz="2800" b="0" u="sng" dirty="0" smtClean="0">
                <a:solidFill>
                  <a:schemeClr val="tx2"/>
                </a:solidFill>
                <a:effectLst>
                  <a:outerShdw blurRad="38100" dist="38100" dir="2700000" algn="tl">
                    <a:srgbClr val="000000">
                      <a:alpha val="43137"/>
                    </a:srgbClr>
                  </a:outerShdw>
                </a:effectLst>
                <a:latin typeface="Calibri" pitchFamily="34" charset="0"/>
              </a:rPr>
              <a:t>(EF-0/1)</a:t>
            </a:r>
            <a:endParaRPr lang="en-US" sz="2800" b="0" u="sng" dirty="0">
              <a:solidFill>
                <a:schemeClr val="tx2"/>
              </a:solidFill>
              <a:effectLst>
                <a:outerShdw blurRad="38100" dist="38100" dir="2700000" algn="tl">
                  <a:srgbClr val="000000">
                    <a:alpha val="43137"/>
                  </a:srgbClr>
                </a:outerShdw>
              </a:effectLst>
              <a:latin typeface="Calibri" pitchFamily="34" charset="0"/>
            </a:endParaRPr>
          </a:p>
        </p:txBody>
      </p:sp>
      <p:sp>
        <p:nvSpPr>
          <p:cNvPr id="43012" name="TextBox 4"/>
          <p:cNvSpPr txBox="1">
            <a:spLocks noChangeArrowheads="1"/>
          </p:cNvSpPr>
          <p:nvPr/>
        </p:nvSpPr>
        <p:spPr bwMode="auto">
          <a:xfrm>
            <a:off x="3082413" y="1474668"/>
            <a:ext cx="2434129" cy="523220"/>
          </a:xfrm>
          <a:prstGeom prst="rect">
            <a:avLst/>
          </a:prstGeom>
          <a:noFill/>
          <a:ln w="9525">
            <a:noFill/>
            <a:miter lim="800000"/>
            <a:headEnd/>
            <a:tailEnd/>
          </a:ln>
        </p:spPr>
        <p:txBody>
          <a:bodyPr wrap="none">
            <a:spAutoFit/>
          </a:bodyPr>
          <a:lstStyle/>
          <a:p>
            <a:r>
              <a:rPr lang="en-US" sz="2800" b="1" u="sng" dirty="0">
                <a:solidFill>
                  <a:schemeClr val="tx2"/>
                </a:solidFill>
                <a:effectLst>
                  <a:outerShdw blurRad="38100" dist="38100" dir="2700000" algn="tl">
                    <a:srgbClr val="000000">
                      <a:alpha val="43137"/>
                    </a:srgbClr>
                  </a:outerShdw>
                </a:effectLst>
                <a:latin typeface="Calibri" pitchFamily="34" charset="0"/>
              </a:rPr>
              <a:t>Strong </a:t>
            </a:r>
            <a:r>
              <a:rPr lang="en-US" sz="2800" b="0" u="sng" dirty="0" smtClean="0">
                <a:solidFill>
                  <a:schemeClr val="tx2"/>
                </a:solidFill>
                <a:effectLst>
                  <a:outerShdw blurRad="38100" dist="38100" dir="2700000" algn="tl">
                    <a:srgbClr val="000000">
                      <a:alpha val="43137"/>
                    </a:srgbClr>
                  </a:outerShdw>
                </a:effectLst>
                <a:latin typeface="Calibri" pitchFamily="34" charset="0"/>
              </a:rPr>
              <a:t>(EF-2/3)</a:t>
            </a:r>
            <a:endParaRPr lang="en-US" sz="2800" b="0" u="sng" dirty="0">
              <a:solidFill>
                <a:schemeClr val="tx2"/>
              </a:solidFill>
              <a:effectLst>
                <a:outerShdw blurRad="38100" dist="38100" dir="2700000" algn="tl">
                  <a:srgbClr val="000000">
                    <a:alpha val="43137"/>
                  </a:srgbClr>
                </a:outerShdw>
              </a:effectLst>
              <a:latin typeface="Calibri" pitchFamily="34" charset="0"/>
            </a:endParaRPr>
          </a:p>
        </p:txBody>
      </p:sp>
      <p:sp>
        <p:nvSpPr>
          <p:cNvPr id="43013" name="TextBox 5"/>
          <p:cNvSpPr txBox="1">
            <a:spLocks noChangeArrowheads="1"/>
          </p:cNvSpPr>
          <p:nvPr/>
        </p:nvSpPr>
        <p:spPr bwMode="auto">
          <a:xfrm>
            <a:off x="6142042" y="1474670"/>
            <a:ext cx="2536144" cy="523220"/>
          </a:xfrm>
          <a:prstGeom prst="rect">
            <a:avLst/>
          </a:prstGeom>
          <a:noFill/>
          <a:ln w="9525">
            <a:noFill/>
            <a:miter lim="800000"/>
            <a:headEnd/>
            <a:tailEnd/>
          </a:ln>
        </p:spPr>
        <p:txBody>
          <a:bodyPr wrap="none">
            <a:spAutoFit/>
          </a:bodyPr>
          <a:lstStyle/>
          <a:p>
            <a:r>
              <a:rPr lang="en-US" sz="2800" b="1" u="sng" dirty="0">
                <a:solidFill>
                  <a:schemeClr val="tx2"/>
                </a:solidFill>
                <a:effectLst>
                  <a:outerShdw blurRad="38100" dist="38100" dir="2700000" algn="tl">
                    <a:srgbClr val="000000">
                      <a:alpha val="43137"/>
                    </a:srgbClr>
                  </a:outerShdw>
                </a:effectLst>
                <a:latin typeface="Calibri" pitchFamily="34" charset="0"/>
              </a:rPr>
              <a:t>Violent </a:t>
            </a:r>
            <a:r>
              <a:rPr lang="en-US" sz="2800" b="0" u="sng" dirty="0" smtClean="0">
                <a:solidFill>
                  <a:schemeClr val="tx2"/>
                </a:solidFill>
                <a:effectLst>
                  <a:outerShdw blurRad="38100" dist="38100" dir="2700000" algn="tl">
                    <a:srgbClr val="000000">
                      <a:alpha val="43137"/>
                    </a:srgbClr>
                  </a:outerShdw>
                </a:effectLst>
                <a:latin typeface="Calibri" pitchFamily="34" charset="0"/>
              </a:rPr>
              <a:t>(EF-3/4)</a:t>
            </a:r>
            <a:endParaRPr lang="en-US" sz="2800" b="0" u="sng" dirty="0">
              <a:solidFill>
                <a:schemeClr val="tx2"/>
              </a:solidFill>
              <a:effectLst>
                <a:outerShdw blurRad="38100" dist="38100" dir="2700000" algn="tl">
                  <a:srgbClr val="000000">
                    <a:alpha val="43137"/>
                  </a:srgbClr>
                </a:outerShdw>
              </a:effectLst>
              <a:latin typeface="Calibri" pitchFamily="34" charset="0"/>
            </a:endParaRPr>
          </a:p>
        </p:txBody>
      </p:sp>
      <p:sp>
        <p:nvSpPr>
          <p:cNvPr id="43014" name="TextBox 6"/>
          <p:cNvSpPr txBox="1">
            <a:spLocks noChangeArrowheads="1"/>
          </p:cNvSpPr>
          <p:nvPr/>
        </p:nvSpPr>
        <p:spPr bwMode="auto">
          <a:xfrm>
            <a:off x="-1926" y="1998545"/>
            <a:ext cx="2960688" cy="1323439"/>
          </a:xfrm>
          <a:prstGeom prst="rect">
            <a:avLst/>
          </a:prstGeom>
          <a:noFill/>
          <a:ln w="9525">
            <a:noFill/>
            <a:miter lim="800000"/>
            <a:headEnd/>
            <a:tailEnd/>
          </a:ln>
        </p:spPr>
        <p:txBody>
          <a:bodyPr wrap="square">
            <a:spAutoFit/>
          </a:bodyPr>
          <a:lstStyle/>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Most frequent  </a:t>
            </a:r>
            <a:r>
              <a:rPr lang="en-US" sz="1600" i="1" dirty="0">
                <a:effectLst>
                  <a:outerShdw blurRad="38100" dist="38100" dir="2700000" algn="tl">
                    <a:srgbClr val="000000">
                      <a:alpha val="43137"/>
                    </a:srgbClr>
                  </a:outerShdw>
                </a:effectLst>
                <a:latin typeface="Calibri" pitchFamily="34" charset="0"/>
              </a:rPr>
              <a:t>(90%)</a:t>
            </a:r>
          </a:p>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Brief</a:t>
            </a:r>
          </a:p>
          <a:p>
            <a:pPr marL="109538" indent="-109538" algn="l">
              <a:buFont typeface="Arial" pitchFamily="34" charset="0"/>
              <a:buChar char="•"/>
            </a:pPr>
            <a:r>
              <a:rPr lang="en-US" sz="1600" dirty="0" smtClean="0">
                <a:effectLst>
                  <a:outerShdw blurRad="38100" dist="38100" dir="2700000" algn="tl">
                    <a:srgbClr val="000000">
                      <a:alpha val="43137"/>
                    </a:srgbClr>
                  </a:outerShdw>
                </a:effectLst>
                <a:latin typeface="Calibri" pitchFamily="34" charset="0"/>
              </a:rPr>
              <a:t>Winds </a:t>
            </a:r>
            <a:r>
              <a:rPr lang="en-US" sz="1600" dirty="0">
                <a:effectLst>
                  <a:outerShdw blurRad="38100" dist="38100" dir="2700000" algn="tl">
                    <a:srgbClr val="000000">
                      <a:alpha val="43137"/>
                    </a:srgbClr>
                  </a:outerShdw>
                </a:effectLst>
                <a:latin typeface="Calibri" pitchFamily="34" charset="0"/>
              </a:rPr>
              <a:t>&lt; 111 MPH</a:t>
            </a:r>
          </a:p>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Few Fatalities</a:t>
            </a:r>
          </a:p>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More difficult to detect</a:t>
            </a:r>
          </a:p>
        </p:txBody>
      </p:sp>
      <p:sp>
        <p:nvSpPr>
          <p:cNvPr id="43015" name="TextBox 7"/>
          <p:cNvSpPr txBox="1">
            <a:spLocks noChangeArrowheads="1"/>
          </p:cNvSpPr>
          <p:nvPr/>
        </p:nvSpPr>
        <p:spPr bwMode="auto">
          <a:xfrm>
            <a:off x="2980987" y="1998545"/>
            <a:ext cx="3146425" cy="1323439"/>
          </a:xfrm>
          <a:prstGeom prst="rect">
            <a:avLst/>
          </a:prstGeom>
          <a:noFill/>
          <a:ln w="9525">
            <a:noFill/>
            <a:miter lim="800000"/>
            <a:headEnd/>
            <a:tailEnd/>
          </a:ln>
        </p:spPr>
        <p:txBody>
          <a:bodyPr>
            <a:spAutoFit/>
          </a:bodyPr>
          <a:lstStyle/>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Much less frequent</a:t>
            </a:r>
          </a:p>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Typically lasts longer </a:t>
            </a:r>
          </a:p>
          <a:p>
            <a:pPr marL="109538" indent="-109538" algn="l">
              <a:buFont typeface="Arial" pitchFamily="34" charset="0"/>
              <a:buChar char="•"/>
            </a:pPr>
            <a:r>
              <a:rPr lang="en-US" sz="1600" dirty="0" smtClean="0">
                <a:effectLst>
                  <a:outerShdw blurRad="38100" dist="38100" dir="2700000" algn="tl">
                    <a:srgbClr val="000000">
                      <a:alpha val="43137"/>
                    </a:srgbClr>
                  </a:outerShdw>
                </a:effectLst>
                <a:latin typeface="Calibri" pitchFamily="34" charset="0"/>
              </a:rPr>
              <a:t>Winds </a:t>
            </a:r>
            <a:r>
              <a:rPr lang="en-US" sz="1600" dirty="0">
                <a:effectLst>
                  <a:outerShdw blurRad="38100" dist="38100" dir="2700000" algn="tl">
                    <a:srgbClr val="000000">
                      <a:alpha val="43137"/>
                    </a:srgbClr>
                  </a:outerShdw>
                </a:effectLst>
                <a:latin typeface="Calibri" pitchFamily="34" charset="0"/>
              </a:rPr>
              <a:t>to 165 MPH</a:t>
            </a:r>
          </a:p>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Some Fatalities</a:t>
            </a:r>
          </a:p>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Easier to detect</a:t>
            </a:r>
          </a:p>
        </p:txBody>
      </p:sp>
      <p:sp>
        <p:nvSpPr>
          <p:cNvPr id="43016" name="TextBox 8"/>
          <p:cNvSpPr txBox="1">
            <a:spLocks noChangeArrowheads="1"/>
          </p:cNvSpPr>
          <p:nvPr/>
        </p:nvSpPr>
        <p:spPr bwMode="auto">
          <a:xfrm>
            <a:off x="6028987" y="1998545"/>
            <a:ext cx="3036887" cy="1323439"/>
          </a:xfrm>
          <a:prstGeom prst="rect">
            <a:avLst/>
          </a:prstGeom>
          <a:noFill/>
          <a:ln w="9525">
            <a:noFill/>
            <a:miter lim="800000"/>
            <a:headEnd/>
            <a:tailEnd/>
          </a:ln>
        </p:spPr>
        <p:txBody>
          <a:bodyPr>
            <a:spAutoFit/>
          </a:bodyPr>
          <a:lstStyle/>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Rare</a:t>
            </a:r>
          </a:p>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Long lived</a:t>
            </a:r>
          </a:p>
          <a:p>
            <a:pPr marL="109538" indent="-109538" algn="l">
              <a:buFont typeface="Arial" pitchFamily="34" charset="0"/>
              <a:buChar char="•"/>
            </a:pPr>
            <a:r>
              <a:rPr lang="en-US" sz="1600" dirty="0" smtClean="0">
                <a:effectLst>
                  <a:outerShdw blurRad="38100" dist="38100" dir="2700000" algn="tl">
                    <a:srgbClr val="000000">
                      <a:alpha val="43137"/>
                    </a:srgbClr>
                  </a:outerShdw>
                </a:effectLst>
                <a:latin typeface="Calibri" pitchFamily="34" charset="0"/>
              </a:rPr>
              <a:t>Winds </a:t>
            </a:r>
            <a:r>
              <a:rPr lang="en-US" sz="1600" dirty="0">
                <a:effectLst>
                  <a:outerShdw blurRad="38100" dist="38100" dir="2700000" algn="tl">
                    <a:srgbClr val="000000">
                      <a:alpha val="43137"/>
                    </a:srgbClr>
                  </a:outerShdw>
                </a:effectLst>
                <a:latin typeface="Calibri" pitchFamily="34" charset="0"/>
              </a:rPr>
              <a:t>&gt; 165 MPH</a:t>
            </a:r>
          </a:p>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Many Fatalities</a:t>
            </a:r>
          </a:p>
          <a:p>
            <a:pPr marL="109538" indent="-109538" algn="l">
              <a:buFont typeface="Arial" pitchFamily="34" charset="0"/>
              <a:buChar char="•"/>
            </a:pPr>
            <a:r>
              <a:rPr lang="en-US" sz="1600" dirty="0">
                <a:effectLst>
                  <a:outerShdw blurRad="38100" dist="38100" dir="2700000" algn="tl">
                    <a:srgbClr val="000000">
                      <a:alpha val="43137"/>
                    </a:srgbClr>
                  </a:outerShdw>
                </a:effectLst>
                <a:latin typeface="Calibri" pitchFamily="34" charset="0"/>
              </a:rPr>
              <a:t>Nearly always detected</a:t>
            </a:r>
          </a:p>
        </p:txBody>
      </p:sp>
      <p:pic>
        <p:nvPicPr>
          <p:cNvPr id="43017" name="Picture 7"/>
          <p:cNvPicPr>
            <a:picLocks noChangeAspect="1" noChangeArrowheads="1"/>
          </p:cNvPicPr>
          <p:nvPr/>
        </p:nvPicPr>
        <p:blipFill>
          <a:blip r:embed="rId3" cstate="print"/>
          <a:srcRect/>
          <a:stretch>
            <a:fillRect/>
          </a:stretch>
        </p:blipFill>
        <p:spPr bwMode="auto">
          <a:xfrm>
            <a:off x="11113" y="3483768"/>
            <a:ext cx="1768475" cy="1687513"/>
          </a:xfrm>
          <a:prstGeom prst="rect">
            <a:avLst/>
          </a:prstGeom>
          <a:noFill/>
          <a:ln w="9525">
            <a:solidFill>
              <a:schemeClr val="bg2"/>
            </a:solidFill>
            <a:miter lim="800000"/>
            <a:headEnd/>
            <a:tailEnd/>
          </a:ln>
        </p:spPr>
      </p:pic>
      <p:pic>
        <p:nvPicPr>
          <p:cNvPr id="43018" name="Picture 8"/>
          <p:cNvPicPr>
            <a:picLocks noChangeAspect="1" noChangeArrowheads="1"/>
          </p:cNvPicPr>
          <p:nvPr/>
        </p:nvPicPr>
        <p:blipFill>
          <a:blip r:embed="rId4" cstate="print"/>
          <a:srcRect/>
          <a:stretch>
            <a:fillRect/>
          </a:stretch>
        </p:blipFill>
        <p:spPr bwMode="auto">
          <a:xfrm>
            <a:off x="1073034" y="4502944"/>
            <a:ext cx="2000250" cy="1816100"/>
          </a:xfrm>
          <a:prstGeom prst="rect">
            <a:avLst/>
          </a:prstGeom>
          <a:noFill/>
          <a:ln w="9525">
            <a:solidFill>
              <a:schemeClr val="bg2"/>
            </a:solidFill>
            <a:miter lim="800000"/>
            <a:headEnd/>
            <a:tailEnd/>
          </a:ln>
        </p:spPr>
      </p:pic>
      <p:pic>
        <p:nvPicPr>
          <p:cNvPr id="43019" name="Picture 13"/>
          <p:cNvPicPr>
            <a:picLocks noChangeAspect="1" noChangeArrowheads="1"/>
          </p:cNvPicPr>
          <p:nvPr/>
        </p:nvPicPr>
        <p:blipFill>
          <a:blip r:embed="rId5" cstate="print"/>
          <a:srcRect/>
          <a:stretch>
            <a:fillRect/>
          </a:stretch>
        </p:blipFill>
        <p:spPr bwMode="auto">
          <a:xfrm>
            <a:off x="3059113" y="3419475"/>
            <a:ext cx="1673225" cy="2166938"/>
          </a:xfrm>
          <a:prstGeom prst="rect">
            <a:avLst/>
          </a:prstGeom>
          <a:noFill/>
          <a:ln w="9525" algn="ctr">
            <a:solidFill>
              <a:schemeClr val="bg2"/>
            </a:solidFill>
            <a:miter lim="800000"/>
            <a:headEnd/>
            <a:tailEnd/>
          </a:ln>
        </p:spPr>
      </p:pic>
      <p:pic>
        <p:nvPicPr>
          <p:cNvPr id="43020" name="Picture 12"/>
          <p:cNvPicPr>
            <a:picLocks noChangeAspect="1" noChangeArrowheads="1"/>
          </p:cNvPicPr>
          <p:nvPr/>
        </p:nvPicPr>
        <p:blipFill>
          <a:blip r:embed="rId6" cstate="print"/>
          <a:srcRect/>
          <a:stretch>
            <a:fillRect/>
          </a:stretch>
        </p:blipFill>
        <p:spPr bwMode="auto">
          <a:xfrm>
            <a:off x="4252913" y="4502944"/>
            <a:ext cx="1854200" cy="1816100"/>
          </a:xfrm>
          <a:prstGeom prst="rect">
            <a:avLst/>
          </a:prstGeom>
          <a:noFill/>
          <a:ln w="9525" algn="ctr">
            <a:solidFill>
              <a:schemeClr val="bg2"/>
            </a:solidFill>
            <a:miter lim="800000"/>
            <a:headEnd/>
            <a:tailEnd/>
          </a:ln>
        </p:spPr>
      </p:pic>
      <p:pic>
        <p:nvPicPr>
          <p:cNvPr id="43021" name="Picture 13" descr="klwx_srm_2251_2"/>
          <p:cNvPicPr>
            <a:picLocks noChangeAspect="1" noChangeArrowheads="1"/>
          </p:cNvPicPr>
          <p:nvPr/>
        </p:nvPicPr>
        <p:blipFill>
          <a:blip r:embed="rId7" cstate="print"/>
          <a:srcRect/>
          <a:stretch>
            <a:fillRect/>
          </a:stretch>
        </p:blipFill>
        <p:spPr bwMode="auto">
          <a:xfrm>
            <a:off x="7011484" y="4612482"/>
            <a:ext cx="1992312" cy="1706562"/>
          </a:xfrm>
          <a:prstGeom prst="rect">
            <a:avLst/>
          </a:prstGeom>
          <a:noFill/>
          <a:ln w="9525">
            <a:solidFill>
              <a:schemeClr val="bg2"/>
            </a:solidFill>
            <a:miter lim="800000"/>
            <a:headEnd/>
            <a:tailEnd/>
          </a:ln>
        </p:spPr>
      </p:pic>
      <p:pic>
        <p:nvPicPr>
          <p:cNvPr id="43022" name="Picture 12" descr="klwx_ref_2256_2"/>
          <p:cNvPicPr>
            <a:picLocks noChangeAspect="1" noChangeArrowheads="1"/>
          </p:cNvPicPr>
          <p:nvPr/>
        </p:nvPicPr>
        <p:blipFill>
          <a:blip r:embed="rId8" cstate="print"/>
          <a:srcRect/>
          <a:stretch>
            <a:fillRect/>
          </a:stretch>
        </p:blipFill>
        <p:spPr bwMode="auto">
          <a:xfrm>
            <a:off x="5892800" y="3515519"/>
            <a:ext cx="2095500" cy="1655762"/>
          </a:xfrm>
          <a:prstGeom prst="rect">
            <a:avLst/>
          </a:prstGeom>
          <a:noFill/>
          <a:ln w="9525">
            <a:solidFill>
              <a:schemeClr val="bg2"/>
            </a:solidFill>
            <a:miter lim="800000"/>
            <a:headEnd/>
            <a:tailEnd/>
          </a:ln>
        </p:spPr>
      </p:pic>
      <p:sp>
        <p:nvSpPr>
          <p:cNvPr id="17"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Tornado Rating</a:t>
            </a:r>
            <a:br>
              <a:rPr lang="en-US" kern="0" dirty="0" smtClean="0">
                <a:effectLst>
                  <a:outerShdw blurRad="38100" dist="38100" dir="2700000" algn="tl">
                    <a:srgbClr val="000000">
                      <a:alpha val="43137"/>
                    </a:srgbClr>
                  </a:outerShdw>
                </a:effectLst>
                <a:cs typeface="Times New Roman" panose="02020603050405020304" pitchFamily="18" charset="0"/>
              </a:rPr>
            </a:br>
            <a:r>
              <a:rPr lang="en-US" b="0" kern="0" dirty="0" smtClean="0">
                <a:effectLst>
                  <a:outerShdw blurRad="38100" dist="38100" dir="2700000" algn="tl">
                    <a:srgbClr val="000000">
                      <a:alpha val="43137"/>
                    </a:srgbClr>
                  </a:outerShdw>
                </a:effectLst>
                <a:cs typeface="Times New Roman" panose="02020603050405020304" pitchFamily="18" charset="0"/>
              </a:rPr>
              <a:t>Done “After-the-Fact”</a:t>
            </a:r>
            <a:endParaRPr lang="en-US" b="0"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63295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573" y="1219200"/>
            <a:ext cx="8374455" cy="5562600"/>
          </a:xfrm>
          <a:solidFill>
            <a:schemeClr val="bg1">
              <a:alpha val="33000"/>
            </a:schemeClr>
          </a:solidFill>
          <a:ln>
            <a:solidFill>
              <a:schemeClr val="bg2"/>
            </a:solidFill>
          </a:ln>
        </p:spPr>
        <p:txBody>
          <a:bodyPr/>
          <a:lstStyle/>
          <a:p>
            <a:r>
              <a:rPr lang="en-US" sz="3200" dirty="0" smtClean="0">
                <a:effectLst>
                  <a:outerShdw blurRad="38100" dist="38100" dir="2700000" algn="tl">
                    <a:srgbClr val="000000">
                      <a:alpha val="43137"/>
                    </a:srgbClr>
                  </a:outerShdw>
                </a:effectLst>
              </a:rPr>
              <a:t>Thunderstorm Basics</a:t>
            </a:r>
          </a:p>
          <a:p>
            <a:r>
              <a:rPr lang="en-US" sz="3200" dirty="0" smtClean="0">
                <a:effectLst>
                  <a:outerShdw blurRad="38100" dist="38100" dir="2700000" algn="tl">
                    <a:srgbClr val="000000">
                      <a:alpha val="43137"/>
                    </a:srgbClr>
                  </a:outerShdw>
                </a:effectLst>
              </a:rPr>
              <a:t>Severe Storm Types</a:t>
            </a:r>
          </a:p>
          <a:p>
            <a:pPr lvl="1"/>
            <a:r>
              <a:rPr lang="en-US" sz="3200" dirty="0" smtClean="0">
                <a:solidFill>
                  <a:srgbClr val="FFC000"/>
                </a:solidFill>
                <a:effectLst>
                  <a:outerShdw blurRad="38100" dist="38100" dir="2700000" algn="tl">
                    <a:srgbClr val="000000">
                      <a:alpha val="43137"/>
                    </a:srgbClr>
                  </a:outerShdw>
                </a:effectLst>
              </a:rPr>
              <a:t>  Wind</a:t>
            </a:r>
          </a:p>
          <a:p>
            <a:pPr lvl="1"/>
            <a:r>
              <a:rPr lang="en-US" sz="3200" dirty="0" smtClean="0">
                <a:solidFill>
                  <a:srgbClr val="FFC000"/>
                </a:solidFill>
                <a:effectLst>
                  <a:outerShdw blurRad="38100" dist="38100" dir="2700000" algn="tl">
                    <a:srgbClr val="000000">
                      <a:alpha val="43137"/>
                    </a:srgbClr>
                  </a:outerShdw>
                </a:effectLst>
              </a:rPr>
              <a:t>  Hail</a:t>
            </a:r>
          </a:p>
          <a:p>
            <a:pPr lvl="1"/>
            <a:r>
              <a:rPr lang="en-US" sz="3200" dirty="0" smtClean="0">
                <a:solidFill>
                  <a:srgbClr val="C00000"/>
                </a:solidFill>
                <a:effectLst>
                  <a:outerShdw blurRad="38100" dist="38100" dir="2700000" algn="tl">
                    <a:srgbClr val="000000">
                      <a:alpha val="43137"/>
                    </a:srgbClr>
                  </a:outerShdw>
                </a:effectLst>
              </a:rPr>
              <a:t>  Tornado</a:t>
            </a:r>
          </a:p>
          <a:p>
            <a:r>
              <a:rPr lang="en-US" sz="3200" dirty="0" smtClean="0">
                <a:effectLst>
                  <a:outerShdw blurRad="38100" dist="38100" dir="2700000" algn="tl">
                    <a:srgbClr val="000000">
                      <a:alpha val="43137"/>
                    </a:srgbClr>
                  </a:outerShdw>
                </a:effectLst>
              </a:rPr>
              <a:t>Climatology</a:t>
            </a:r>
          </a:p>
          <a:p>
            <a:r>
              <a:rPr lang="en-US" sz="3200" dirty="0" smtClean="0">
                <a:effectLst>
                  <a:outerShdw blurRad="38100" dist="38100" dir="2700000" algn="tl">
                    <a:srgbClr val="000000">
                      <a:alpha val="43137"/>
                    </a:srgbClr>
                  </a:outerShdw>
                </a:effectLst>
              </a:rPr>
              <a:t>Safety</a:t>
            </a:r>
            <a:endParaRPr lang="en-US" sz="3200" dirty="0">
              <a:effectLst>
                <a:outerShdw blurRad="38100" dist="38100" dir="2700000" algn="tl">
                  <a:srgbClr val="000000">
                    <a:alpha val="43137"/>
                  </a:srgbClr>
                </a:outerShdw>
              </a:effectLst>
            </a:endParaRPr>
          </a:p>
        </p:txBody>
      </p:sp>
      <p:pic>
        <p:nvPicPr>
          <p:cNvPr id="142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18" t="28955" r="19851" b="17337"/>
          <a:stretch/>
        </p:blipFill>
        <p:spPr bwMode="auto">
          <a:xfrm>
            <a:off x="4782671" y="3938302"/>
            <a:ext cx="4274365" cy="2843498"/>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1350" y="1447799"/>
            <a:ext cx="2835450" cy="2250357"/>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Severe Storms</a:t>
            </a:r>
            <a:br>
              <a:rPr lang="en-US" kern="0" dirty="0" smtClean="0">
                <a:effectLst>
                  <a:outerShdw blurRad="38100" dist="38100" dir="2700000" algn="tl">
                    <a:srgbClr val="000000">
                      <a:alpha val="43137"/>
                    </a:srgbClr>
                  </a:outerShdw>
                </a:effectLst>
                <a:cs typeface="Times New Roman" panose="02020603050405020304" pitchFamily="18" charset="0"/>
              </a:rPr>
            </a:br>
            <a:r>
              <a:rPr lang="en-US" b="0" kern="0" dirty="0" smtClean="0">
                <a:effectLst>
                  <a:outerShdw blurRad="38100" dist="38100" dir="2700000" algn="tl">
                    <a:srgbClr val="000000">
                      <a:alpha val="43137"/>
                    </a:srgbClr>
                  </a:outerShdw>
                </a:effectLst>
                <a:cs typeface="Times New Roman" panose="02020603050405020304" pitchFamily="18" charset="0"/>
              </a:rPr>
              <a:t> Topics</a:t>
            </a:r>
            <a:endParaRPr lang="en-US" b="0" kern="0" dirty="0">
              <a:effectLst>
                <a:outerShdw blurRad="38100" dist="38100" dir="2700000" algn="tl">
                  <a:srgbClr val="000000">
                    <a:alpha val="43137"/>
                  </a:srgbClr>
                </a:outerShdw>
              </a:effectLst>
              <a:cs typeface="Times New Roman" panose="02020603050405020304" pitchFamily="18" charset="0"/>
            </a:endParaRPr>
          </a:p>
        </p:txBody>
      </p:sp>
      <p:pic>
        <p:nvPicPr>
          <p:cNvPr id="10" name="Picture 5" descr="thundry"/>
          <p:cNvPicPr>
            <a:picLocks noChangeAspect="1" noChangeArrowheads="1" noCrop="1"/>
          </p:cNvPicPr>
          <p:nvPr/>
        </p:nvPicPr>
        <p:blipFill>
          <a:blip r:embed="rId5" cstate="print"/>
          <a:srcRect/>
          <a:stretch>
            <a:fillRect/>
          </a:stretch>
        </p:blipFill>
        <p:spPr bwMode="auto">
          <a:xfrm>
            <a:off x="7639260" y="114299"/>
            <a:ext cx="1428540" cy="1071405"/>
          </a:xfrm>
          <a:prstGeom prst="rect">
            <a:avLst/>
          </a:prstGeom>
          <a:noFill/>
        </p:spPr>
      </p:pic>
    </p:spTree>
    <p:extLst>
      <p:ext uri="{BB962C8B-B14F-4D97-AF65-F5344CB8AC3E}">
        <p14:creationId xmlns:p14="http://schemas.microsoft.com/office/powerpoint/2010/main" val="1832106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2015 Tornado Reports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097280"/>
            <a:ext cx="7010400" cy="5719847"/>
          </a:xfrm>
          <a:prstGeom prst="rect">
            <a:avLst/>
          </a:prstGeom>
        </p:spPr>
      </p:pic>
      <p:sp>
        <p:nvSpPr>
          <p:cNvPr id="5" name="TextBox 4"/>
          <p:cNvSpPr txBox="1"/>
          <p:nvPr/>
        </p:nvSpPr>
        <p:spPr>
          <a:xfrm>
            <a:off x="5004434" y="2123212"/>
            <a:ext cx="558166" cy="363736"/>
          </a:xfrm>
          <a:prstGeom prst="rect">
            <a:avLst/>
          </a:prstGeom>
          <a:noFill/>
        </p:spPr>
        <p:txBody>
          <a:bodyPr wrap="none" rtlCol="0">
            <a:spAutoFit/>
          </a:bodyPr>
          <a:lstStyle/>
          <a:p>
            <a:pPr eaLnBrk="1" fontAlgn="auto" hangingPunct="1">
              <a:spcBef>
                <a:spcPts val="0"/>
              </a:spcBef>
              <a:spcAft>
                <a:spcPts val="0"/>
              </a:spcAft>
            </a:pPr>
            <a:r>
              <a:rPr lang="en-US" sz="2000" b="0" dirty="0">
                <a:solidFill>
                  <a:prstClr val="black"/>
                </a:solidFill>
                <a:effectLst>
                  <a:outerShdw blurRad="38100" dist="38100" dir="2700000" algn="tl">
                    <a:srgbClr val="000000">
                      <a:alpha val="43137"/>
                    </a:srgbClr>
                  </a:outerShdw>
                </a:effectLst>
                <a:latin typeface="Calibri"/>
                <a:ea typeface="+mn-ea"/>
              </a:rPr>
              <a:t>EF0</a:t>
            </a:r>
          </a:p>
        </p:txBody>
      </p:sp>
      <p:sp>
        <p:nvSpPr>
          <p:cNvPr id="6" name="TextBox 5"/>
          <p:cNvSpPr txBox="1"/>
          <p:nvPr/>
        </p:nvSpPr>
        <p:spPr>
          <a:xfrm>
            <a:off x="5941473" y="2369339"/>
            <a:ext cx="558166" cy="400110"/>
          </a:xfrm>
          <a:prstGeom prst="rect">
            <a:avLst/>
          </a:prstGeom>
          <a:noFill/>
        </p:spPr>
        <p:txBody>
          <a:bodyPr wrap="none" rtlCol="0">
            <a:spAutoFit/>
          </a:bodyPr>
          <a:lstStyle/>
          <a:p>
            <a:pPr eaLnBrk="1" fontAlgn="auto" hangingPunct="1">
              <a:spcBef>
                <a:spcPts val="0"/>
              </a:spcBef>
              <a:spcAft>
                <a:spcPts val="0"/>
              </a:spcAft>
            </a:pPr>
            <a:r>
              <a:rPr lang="en-US" sz="2000" b="0" dirty="0">
                <a:solidFill>
                  <a:prstClr val="black"/>
                </a:solidFill>
                <a:effectLst>
                  <a:outerShdw blurRad="38100" dist="38100" dir="2700000" algn="tl">
                    <a:srgbClr val="000000">
                      <a:alpha val="43137"/>
                    </a:srgbClr>
                  </a:outerShdw>
                </a:effectLst>
                <a:latin typeface="Calibri"/>
                <a:ea typeface="+mn-ea"/>
              </a:rPr>
              <a:t>EF0</a:t>
            </a:r>
          </a:p>
        </p:txBody>
      </p:sp>
      <p:sp>
        <p:nvSpPr>
          <p:cNvPr id="7" name="TextBox 6"/>
          <p:cNvSpPr txBox="1"/>
          <p:nvPr/>
        </p:nvSpPr>
        <p:spPr>
          <a:xfrm>
            <a:off x="4853035" y="3197812"/>
            <a:ext cx="558166" cy="400110"/>
          </a:xfrm>
          <a:prstGeom prst="rect">
            <a:avLst/>
          </a:prstGeom>
          <a:noFill/>
        </p:spPr>
        <p:txBody>
          <a:bodyPr wrap="none" rtlCol="0">
            <a:spAutoFit/>
          </a:bodyPr>
          <a:lstStyle/>
          <a:p>
            <a:pPr eaLnBrk="1" fontAlgn="auto" hangingPunct="1">
              <a:spcBef>
                <a:spcPts val="0"/>
              </a:spcBef>
              <a:spcAft>
                <a:spcPts val="0"/>
              </a:spcAft>
            </a:pPr>
            <a:r>
              <a:rPr lang="en-US" sz="2000" b="0" dirty="0">
                <a:solidFill>
                  <a:prstClr val="black"/>
                </a:solidFill>
                <a:effectLst>
                  <a:outerShdw blurRad="38100" dist="38100" dir="2700000" algn="tl">
                    <a:srgbClr val="000000">
                      <a:alpha val="43137"/>
                    </a:srgbClr>
                  </a:outerShdw>
                </a:effectLst>
                <a:latin typeface="Calibri"/>
                <a:ea typeface="+mn-ea"/>
              </a:rPr>
              <a:t>EF0</a:t>
            </a:r>
          </a:p>
        </p:txBody>
      </p:sp>
      <p:sp>
        <p:nvSpPr>
          <p:cNvPr id="8" name="TextBox 7"/>
          <p:cNvSpPr txBox="1"/>
          <p:nvPr/>
        </p:nvSpPr>
        <p:spPr>
          <a:xfrm>
            <a:off x="5737859" y="4057590"/>
            <a:ext cx="558166" cy="400110"/>
          </a:xfrm>
          <a:prstGeom prst="rect">
            <a:avLst/>
          </a:prstGeom>
          <a:noFill/>
        </p:spPr>
        <p:txBody>
          <a:bodyPr wrap="none" rtlCol="0">
            <a:spAutoFit/>
          </a:bodyPr>
          <a:lstStyle/>
          <a:p>
            <a:pPr eaLnBrk="1" fontAlgn="auto" hangingPunct="1">
              <a:spcBef>
                <a:spcPts val="0"/>
              </a:spcBef>
              <a:spcAft>
                <a:spcPts val="0"/>
              </a:spcAft>
            </a:pPr>
            <a:r>
              <a:rPr lang="en-US" sz="2000" b="0" dirty="0">
                <a:solidFill>
                  <a:prstClr val="black"/>
                </a:solidFill>
                <a:effectLst>
                  <a:outerShdw blurRad="38100" dist="38100" dir="2700000" algn="tl">
                    <a:srgbClr val="000000">
                      <a:alpha val="43137"/>
                    </a:srgbClr>
                  </a:outerShdw>
                </a:effectLst>
                <a:latin typeface="Calibri"/>
                <a:ea typeface="+mn-ea"/>
              </a:rPr>
              <a:t>EF1</a:t>
            </a:r>
          </a:p>
        </p:txBody>
      </p:sp>
      <p:sp>
        <p:nvSpPr>
          <p:cNvPr id="9" name="TextBox 8"/>
          <p:cNvSpPr txBox="1"/>
          <p:nvPr/>
        </p:nvSpPr>
        <p:spPr>
          <a:xfrm>
            <a:off x="6153150" y="4181475"/>
            <a:ext cx="558166" cy="400110"/>
          </a:xfrm>
          <a:prstGeom prst="rect">
            <a:avLst/>
          </a:prstGeom>
          <a:noFill/>
        </p:spPr>
        <p:txBody>
          <a:bodyPr wrap="none" rtlCol="0">
            <a:spAutoFit/>
          </a:bodyPr>
          <a:lstStyle/>
          <a:p>
            <a:pPr eaLnBrk="1" fontAlgn="auto" hangingPunct="1">
              <a:spcBef>
                <a:spcPts val="0"/>
              </a:spcBef>
              <a:spcAft>
                <a:spcPts val="0"/>
              </a:spcAft>
            </a:pPr>
            <a:r>
              <a:rPr lang="en-US" sz="2000" b="0" dirty="0">
                <a:solidFill>
                  <a:prstClr val="black"/>
                </a:solidFill>
                <a:effectLst>
                  <a:outerShdw blurRad="38100" dist="38100" dir="2700000" algn="tl">
                    <a:srgbClr val="000000">
                      <a:alpha val="43137"/>
                    </a:srgbClr>
                  </a:outerShdw>
                </a:effectLst>
                <a:latin typeface="Calibri"/>
                <a:ea typeface="+mn-ea"/>
              </a:rPr>
              <a:t>EF1</a:t>
            </a:r>
          </a:p>
        </p:txBody>
      </p:sp>
      <p:cxnSp>
        <p:nvCxnSpPr>
          <p:cNvPr id="10" name="Straight Arrow Connector 9"/>
          <p:cNvCxnSpPr/>
          <p:nvPr/>
        </p:nvCxnSpPr>
        <p:spPr>
          <a:xfrm>
            <a:off x="5267804" y="2449866"/>
            <a:ext cx="0" cy="293334"/>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238875" y="2712037"/>
            <a:ext cx="0" cy="293334"/>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53025" y="3549016"/>
            <a:ext cx="0" cy="293334"/>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04794" y="4373916"/>
            <a:ext cx="0" cy="293334"/>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400800" y="4493074"/>
            <a:ext cx="0" cy="226468"/>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15518" y="5562635"/>
            <a:ext cx="3221749" cy="1123915"/>
          </a:xfrm>
          <a:prstGeom prst="rect">
            <a:avLst/>
          </a:prstGeom>
          <a:solidFill>
            <a:schemeClr val="tx1"/>
          </a:solidFill>
        </p:spPr>
        <p:txBody>
          <a:bodyPr wrap="square" rtlCol="0">
            <a:spAutoFit/>
          </a:bodyPr>
          <a:lstStyle/>
          <a:p>
            <a:pPr algn="l" eaLnBrk="1" fontAlgn="auto" hangingPunct="1">
              <a:spcBef>
                <a:spcPts val="0"/>
              </a:spcBef>
              <a:spcAft>
                <a:spcPts val="0"/>
              </a:spcAft>
            </a:pPr>
            <a:r>
              <a:rPr lang="en-US" b="0" dirty="0">
                <a:solidFill>
                  <a:prstClr val="black"/>
                </a:solidFill>
                <a:latin typeface="Calibri"/>
                <a:ea typeface="+mn-ea"/>
              </a:rPr>
              <a:t>Strongest tornado occurred on 27 June, from a supercell thunderstorm over S MD. </a:t>
            </a:r>
          </a:p>
          <a:p>
            <a:pPr marL="346075" indent="-230188" algn="l" eaLnBrk="1" fontAlgn="auto" hangingPunct="1">
              <a:spcBef>
                <a:spcPts val="0"/>
              </a:spcBef>
              <a:spcAft>
                <a:spcPts val="0"/>
              </a:spcAft>
              <a:buFont typeface="Wingdings" panose="05000000000000000000" pitchFamily="2" charset="2"/>
              <a:buChar char="ü"/>
            </a:pPr>
            <a:r>
              <a:rPr lang="en-US" b="0" dirty="0">
                <a:solidFill>
                  <a:prstClr val="black"/>
                </a:solidFill>
                <a:latin typeface="Calibri"/>
                <a:ea typeface="+mn-ea"/>
              </a:rPr>
              <a:t>Peak wind speed of 90 mph</a:t>
            </a:r>
          </a:p>
          <a:p>
            <a:pPr marL="346075" indent="-230188" algn="l" eaLnBrk="1" fontAlgn="auto" hangingPunct="1">
              <a:spcBef>
                <a:spcPts val="0"/>
              </a:spcBef>
              <a:spcAft>
                <a:spcPts val="0"/>
              </a:spcAft>
              <a:buFont typeface="Wingdings" panose="05000000000000000000" pitchFamily="2" charset="2"/>
              <a:buChar char="ü"/>
            </a:pPr>
            <a:r>
              <a:rPr lang="en-US" b="0" dirty="0">
                <a:solidFill>
                  <a:prstClr val="black"/>
                </a:solidFill>
                <a:latin typeface="Calibri"/>
                <a:ea typeface="+mn-ea"/>
              </a:rPr>
              <a:t>Maximum</a:t>
            </a:r>
            <a:r>
              <a:rPr lang="en-US" dirty="0">
                <a:solidFill>
                  <a:prstClr val="black"/>
                </a:solidFill>
                <a:latin typeface="Calibri"/>
                <a:ea typeface="+mn-ea"/>
              </a:rPr>
              <a:t> </a:t>
            </a:r>
            <a:r>
              <a:rPr lang="en-US" b="0" dirty="0">
                <a:solidFill>
                  <a:prstClr val="black"/>
                </a:solidFill>
                <a:latin typeface="Calibri"/>
                <a:ea typeface="+mn-ea"/>
              </a:rPr>
              <a:t>width of 800 yards</a:t>
            </a:r>
          </a:p>
          <a:p>
            <a:pPr marL="346075" indent="-230188" algn="l" eaLnBrk="1" fontAlgn="auto" hangingPunct="1">
              <a:spcBef>
                <a:spcPts val="0"/>
              </a:spcBef>
              <a:spcAft>
                <a:spcPts val="0"/>
              </a:spcAft>
              <a:buFont typeface="Wingdings" panose="05000000000000000000" pitchFamily="2" charset="2"/>
              <a:buChar char="ü"/>
            </a:pPr>
            <a:r>
              <a:rPr lang="en-US" b="0" dirty="0">
                <a:solidFill>
                  <a:prstClr val="black"/>
                </a:solidFill>
                <a:latin typeface="Calibri"/>
                <a:ea typeface="+mn-ea"/>
              </a:rPr>
              <a:t>On ground for 35 minutes</a:t>
            </a:r>
          </a:p>
        </p:txBody>
      </p:sp>
    </p:spTree>
    <p:extLst>
      <p:ext uri="{BB962C8B-B14F-4D97-AF65-F5344CB8AC3E}">
        <p14:creationId xmlns:p14="http://schemas.microsoft.com/office/powerpoint/2010/main" val="3237534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097280"/>
            <a:ext cx="7010400" cy="5719847"/>
          </a:xfrm>
          <a:prstGeom prst="rect">
            <a:avLst/>
          </a:prstGeom>
        </p:spPr>
      </p:pic>
      <p:sp>
        <p:nvSpPr>
          <p:cNvPr id="2" name="Title 1"/>
          <p:cNvSpPr>
            <a:spLocks noGrp="1"/>
          </p:cNvSpPr>
          <p:nvPr>
            <p:ph type="title"/>
          </p:nvPr>
        </p:nvSpPr>
        <p:spPr>
          <a:xfrm>
            <a:off x="685800" y="0"/>
            <a:ext cx="7772400" cy="1143000"/>
          </a:xfrm>
        </p:spPr>
        <p:txBody>
          <a:bodyPr/>
          <a:lstStyle/>
          <a:p>
            <a:r>
              <a:rPr lang="en-US" dirty="0" smtClean="0"/>
              <a:t>2015 Wind Reports</a:t>
            </a:r>
            <a:endParaRPr lang="en-US" dirty="0"/>
          </a:p>
        </p:txBody>
      </p:sp>
    </p:spTree>
    <p:extLst>
      <p:ext uri="{BB962C8B-B14F-4D97-AF65-F5344CB8AC3E}">
        <p14:creationId xmlns:p14="http://schemas.microsoft.com/office/powerpoint/2010/main" val="9251256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097279"/>
            <a:ext cx="7010400" cy="5720942"/>
          </a:xfrm>
          <a:prstGeom prst="rect">
            <a:avLst/>
          </a:prstGeom>
        </p:spPr>
      </p:pic>
      <p:sp>
        <p:nvSpPr>
          <p:cNvPr id="2" name="Title 1"/>
          <p:cNvSpPr>
            <a:spLocks noGrp="1"/>
          </p:cNvSpPr>
          <p:nvPr>
            <p:ph type="title"/>
          </p:nvPr>
        </p:nvSpPr>
        <p:spPr>
          <a:xfrm>
            <a:off x="685800" y="0"/>
            <a:ext cx="7772400" cy="1143000"/>
          </a:xfrm>
        </p:spPr>
        <p:txBody>
          <a:bodyPr/>
          <a:lstStyle/>
          <a:p>
            <a:r>
              <a:rPr lang="en-US" dirty="0" smtClean="0"/>
              <a:t>2015 Hail Reports</a:t>
            </a:r>
            <a:endParaRPr lang="en-US" dirty="0"/>
          </a:p>
        </p:txBody>
      </p:sp>
      <p:cxnSp>
        <p:nvCxnSpPr>
          <p:cNvPr id="6" name="Straight Arrow Connector 5"/>
          <p:cNvCxnSpPr>
            <a:stCxn id="7" idx="2"/>
          </p:cNvCxnSpPr>
          <p:nvPr/>
        </p:nvCxnSpPr>
        <p:spPr>
          <a:xfrm flipH="1">
            <a:off x="6646049" y="1960007"/>
            <a:ext cx="2" cy="3048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57827" y="1590675"/>
            <a:ext cx="1776448" cy="369332"/>
          </a:xfrm>
          <a:prstGeom prst="rect">
            <a:avLst/>
          </a:prstGeom>
          <a:solidFill>
            <a:schemeClr val="tx1"/>
          </a:solidFill>
          <a:ln w="38100">
            <a:solidFill>
              <a:srgbClr val="C00000"/>
            </a:solidFill>
          </a:ln>
        </p:spPr>
        <p:txBody>
          <a:bodyPr wrap="none" rtlCol="0">
            <a:spAutoFit/>
          </a:bodyPr>
          <a:lstStyle/>
          <a:p>
            <a:pPr eaLnBrk="1" fontAlgn="auto" hangingPunct="1">
              <a:spcBef>
                <a:spcPts val="0"/>
              </a:spcBef>
              <a:spcAft>
                <a:spcPts val="0"/>
              </a:spcAft>
            </a:pPr>
            <a:r>
              <a:rPr lang="en-US" sz="1800" b="0" dirty="0">
                <a:solidFill>
                  <a:prstClr val="black"/>
                </a:solidFill>
                <a:effectLst>
                  <a:outerShdw blurRad="38100" dist="38100" dir="2700000" algn="tl">
                    <a:srgbClr val="000000">
                      <a:alpha val="43137"/>
                    </a:srgbClr>
                  </a:outerShdw>
                </a:effectLst>
                <a:latin typeface="Calibri"/>
                <a:ea typeface="+mn-ea"/>
              </a:rPr>
              <a:t>4-inch Hailstone!</a:t>
            </a:r>
          </a:p>
        </p:txBody>
      </p:sp>
      <p:pic>
        <p:nvPicPr>
          <p:cNvPr id="8" name="Picture 7" descr="http://www.weather.gov/images/lwx/events/20150623/timonium_hailston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057400"/>
            <a:ext cx="5943600" cy="4495800"/>
          </a:xfrm>
          <a:prstGeom prst="rect">
            <a:avLst/>
          </a:prstGeom>
          <a:noFill/>
          <a:ln>
            <a:noFill/>
          </a:ln>
        </p:spPr>
      </p:pic>
    </p:spTree>
    <p:extLst>
      <p:ext uri="{BB962C8B-B14F-4D97-AF65-F5344CB8AC3E}">
        <p14:creationId xmlns:p14="http://schemas.microsoft.com/office/powerpoint/2010/main" val="410689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325" y="1371601"/>
            <a:ext cx="7303351" cy="2666999"/>
          </a:xfrm>
          <a:solidFill>
            <a:schemeClr val="tx1">
              <a:alpha val="75000"/>
            </a:schemeClr>
          </a:solidFill>
        </p:spPr>
        <p:txBody>
          <a:bodyPr>
            <a:noAutofit/>
          </a:bodyPr>
          <a:lstStyle/>
          <a:p>
            <a:pPr>
              <a:buClrTx/>
            </a:pPr>
            <a:r>
              <a:rPr lang="en-US" sz="2600" dirty="0" smtClean="0">
                <a:solidFill>
                  <a:schemeClr val="bg2"/>
                </a:solidFill>
                <a:effectLst>
                  <a:outerShdw blurRad="38100" dist="38100" dir="2700000" algn="tl">
                    <a:srgbClr val="000000">
                      <a:alpha val="43137"/>
                    </a:srgbClr>
                  </a:outerShdw>
                </a:effectLst>
              </a:rPr>
              <a:t>39 days with at least one report of SVR WX</a:t>
            </a:r>
          </a:p>
          <a:p>
            <a:pPr>
              <a:buClrTx/>
            </a:pPr>
            <a:r>
              <a:rPr lang="en-US" sz="2600" dirty="0" smtClean="0">
                <a:solidFill>
                  <a:schemeClr val="bg2"/>
                </a:solidFill>
                <a:effectLst>
                  <a:outerShdw blurRad="38100" dist="38100" dir="2700000" algn="tl">
                    <a:srgbClr val="000000">
                      <a:alpha val="43137"/>
                    </a:srgbClr>
                  </a:outerShdw>
                </a:effectLst>
              </a:rPr>
              <a:t>497 reports of SVR WX</a:t>
            </a:r>
          </a:p>
          <a:p>
            <a:pPr lvl="1">
              <a:buClrTx/>
            </a:pPr>
            <a:r>
              <a:rPr lang="en-US" sz="2200" dirty="0" smtClean="0">
                <a:solidFill>
                  <a:schemeClr val="bg2"/>
                </a:solidFill>
                <a:effectLst>
                  <a:outerShdw blurRad="38100" dist="38100" dir="2700000" algn="tl">
                    <a:srgbClr val="000000">
                      <a:alpha val="43137"/>
                    </a:srgbClr>
                  </a:outerShdw>
                </a:effectLst>
              </a:rPr>
              <a:t>No reports: Page &amp; Highland County in VA or Pendleton &amp; Grant County in WV</a:t>
            </a:r>
          </a:p>
          <a:p>
            <a:pPr lvl="1">
              <a:buClrTx/>
            </a:pPr>
            <a:r>
              <a:rPr lang="en-US" sz="2200" dirty="0" smtClean="0">
                <a:solidFill>
                  <a:schemeClr val="bg2"/>
                </a:solidFill>
                <a:effectLst>
                  <a:outerShdw blurRad="38100" dist="38100" dir="2700000" algn="tl">
                    <a:srgbClr val="000000">
                      <a:alpha val="43137"/>
                    </a:srgbClr>
                  </a:outerShdw>
                </a:effectLst>
              </a:rPr>
              <a:t>Max (45): Fairfax County, VA</a:t>
            </a:r>
            <a:endParaRPr lang="en-US" sz="2200" dirty="0">
              <a:solidFill>
                <a:schemeClr val="bg2"/>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434" t="10659" r="473" b="1322"/>
          <a:stretch/>
        </p:blipFill>
        <p:spPr bwMode="auto">
          <a:xfrm>
            <a:off x="14487" y="4198620"/>
            <a:ext cx="9115026" cy="2354580"/>
          </a:xfrm>
          <a:prstGeom prst="rect">
            <a:avLst/>
          </a:prstGeom>
          <a:ln>
            <a:noFill/>
          </a:ln>
          <a:extLst>
            <a:ext uri="{53640926-AAD7-44D8-BBD7-CCE9431645EC}">
              <a14:shadowObscured xmlns:a14="http://schemas.microsoft.com/office/drawing/2010/main"/>
            </a:ext>
          </a:extLst>
        </p:spPr>
      </p:pic>
      <p:sp>
        <p:nvSpPr>
          <p:cNvPr id="12" name="Title 1"/>
          <p:cNvSpPr>
            <a:spLocks noGrp="1"/>
          </p:cNvSpPr>
          <p:nvPr>
            <p:ph type="title"/>
          </p:nvPr>
        </p:nvSpPr>
        <p:spPr>
          <a:xfrm>
            <a:off x="685800" y="0"/>
            <a:ext cx="7772400" cy="1143000"/>
          </a:xfrm>
        </p:spPr>
        <p:txBody>
          <a:bodyPr/>
          <a:lstStyle/>
          <a:p>
            <a:r>
              <a:rPr lang="en-US" dirty="0" smtClean="0"/>
              <a:t>2015 Severe Weather Reports</a:t>
            </a:r>
            <a:endParaRPr lang="en-US" dirty="0"/>
          </a:p>
        </p:txBody>
      </p:sp>
    </p:spTree>
    <p:extLst>
      <p:ext uri="{BB962C8B-B14F-4D97-AF65-F5344CB8AC3E}">
        <p14:creationId xmlns:p14="http://schemas.microsoft.com/office/powerpoint/2010/main" val="2079619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bwMode="auto">
          <a:xfrm>
            <a:off x="457200" y="1619071"/>
            <a:ext cx="8425540" cy="1200329"/>
          </a:xfrm>
          <a:prstGeom prst="rect">
            <a:avLst/>
          </a:prstGeom>
          <a:noFill/>
          <a:ln w="9525">
            <a:noFill/>
            <a:miter lim="800000"/>
            <a:headEnd/>
            <a:tailEnd/>
          </a:ln>
        </p:spPr>
        <p:txBody>
          <a:bodyPr wrap="square" rtlCol="0">
            <a:spAutoFit/>
          </a:bodyPr>
          <a:lstStyle/>
          <a:p>
            <a:pPr marL="285750" lvl="1" indent="-285750" algn="l">
              <a:buFont typeface="Wingdings" panose="05000000000000000000" pitchFamily="2" charset="2"/>
              <a:buChar char="Ø"/>
            </a:pPr>
            <a:r>
              <a:rPr lang="en-US" sz="2400" b="1" dirty="0" smtClean="0">
                <a:latin typeface="Calibri" pitchFamily="34" charset="0"/>
              </a:rPr>
              <a:t>21 deaths have occurred due to tornadoes over past 60 years</a:t>
            </a:r>
          </a:p>
          <a:p>
            <a:pPr marL="0" lvl="1" algn="l">
              <a:buFont typeface="Arial" pitchFamily="34" charset="0"/>
              <a:buChar char="•"/>
            </a:pPr>
            <a:endParaRPr lang="en-US" sz="2400" b="1" dirty="0" smtClean="0">
              <a:latin typeface="Calibri" pitchFamily="34" charset="0"/>
            </a:endParaRPr>
          </a:p>
          <a:p>
            <a:pPr marL="285750" lvl="1" indent="-285750" algn="l">
              <a:buFont typeface="Wingdings" panose="05000000000000000000" pitchFamily="2" charset="2"/>
              <a:buChar char="Ø"/>
            </a:pPr>
            <a:r>
              <a:rPr lang="en-US" sz="2400" b="1" dirty="0" smtClean="0">
                <a:latin typeface="Calibri" pitchFamily="34" charset="0"/>
              </a:rPr>
              <a:t>411 tornado-related injuries have occurred since 1950</a:t>
            </a:r>
            <a:endParaRPr lang="en-US" sz="2400" b="1" dirty="0">
              <a:latin typeface="Calibri" pitchFamily="34" charset="0"/>
              <a:cs typeface="Times New Roman" pitchFamily="18" charset="0"/>
            </a:endParaRPr>
          </a:p>
        </p:txBody>
      </p:sp>
      <p:sp>
        <p:nvSpPr>
          <p:cNvPr id="8" name="TextBox 7"/>
          <p:cNvSpPr txBox="1"/>
          <p:nvPr/>
        </p:nvSpPr>
        <p:spPr bwMode="auto">
          <a:xfrm>
            <a:off x="0" y="2895600"/>
            <a:ext cx="3871313" cy="3970318"/>
          </a:xfrm>
          <a:prstGeom prst="rect">
            <a:avLst/>
          </a:prstGeom>
          <a:noFill/>
          <a:ln w="9525">
            <a:noFill/>
            <a:miter lim="800000"/>
            <a:headEnd/>
            <a:tailEnd/>
          </a:ln>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Tornadoes </a:t>
            </a:r>
          </a:p>
          <a:p>
            <a:pPr algn="ctr"/>
            <a:r>
              <a:rPr lang="en-US" sz="36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1950 –Present</a:t>
            </a:r>
          </a:p>
          <a:p>
            <a:r>
              <a:rPr lang="en-US" sz="3600" b="1" dirty="0" smtClean="0">
                <a:latin typeface="Calibri" pitchFamily="34" charset="0"/>
                <a:cs typeface="Times New Roman" pitchFamily="18" charset="0"/>
              </a:rPr>
              <a:t>82% EF0 &amp; EF1</a:t>
            </a:r>
          </a:p>
          <a:p>
            <a:r>
              <a:rPr lang="en-US" sz="3600" b="1" dirty="0" smtClean="0">
                <a:latin typeface="Calibri" pitchFamily="34" charset="0"/>
                <a:cs typeface="Times New Roman" pitchFamily="18" charset="0"/>
              </a:rPr>
              <a:t>13%  EF2 </a:t>
            </a:r>
          </a:p>
          <a:p>
            <a:r>
              <a:rPr lang="en-US" sz="3600" b="1" dirty="0" smtClean="0">
                <a:latin typeface="Calibri" pitchFamily="34" charset="0"/>
                <a:cs typeface="Times New Roman" pitchFamily="18" charset="0"/>
              </a:rPr>
              <a:t>3% EF3</a:t>
            </a:r>
          </a:p>
          <a:p>
            <a:r>
              <a:rPr lang="en-US" sz="3600" b="1" dirty="0" smtClean="0">
                <a:latin typeface="Calibri" pitchFamily="34" charset="0"/>
                <a:cs typeface="Times New Roman" pitchFamily="18" charset="0"/>
              </a:rPr>
              <a:t>&lt; .05%  EF4</a:t>
            </a:r>
          </a:p>
          <a:p>
            <a:r>
              <a:rPr lang="en-US" sz="3600" b="1" dirty="0" smtClean="0">
                <a:latin typeface="Calibri" pitchFamily="34" charset="0"/>
                <a:cs typeface="Times New Roman" pitchFamily="18" charset="0"/>
              </a:rPr>
              <a:t>0 EF5</a:t>
            </a:r>
            <a:endParaRPr lang="en-US" sz="3600" b="1" dirty="0">
              <a:latin typeface="Calibri" pitchFamily="34" charset="0"/>
              <a:cs typeface="Times New Roman" pitchFamily="18" charset="0"/>
            </a:endParaRPr>
          </a:p>
        </p:txBody>
      </p:sp>
      <p:pic>
        <p:nvPicPr>
          <p:cNvPr id="11" name="Picture 8" descr="colparkairportpic"/>
          <p:cNvPicPr>
            <a:picLocks noChangeAspect="1" noChangeArrowheads="1"/>
          </p:cNvPicPr>
          <p:nvPr/>
        </p:nvPicPr>
        <p:blipFill>
          <a:blip r:embed="rId3" cstate="print"/>
          <a:srcRect l="5980" t="21262" r="18272" b="29568"/>
          <a:stretch>
            <a:fillRect/>
          </a:stretch>
        </p:blipFill>
        <p:spPr bwMode="auto">
          <a:xfrm>
            <a:off x="6212132" y="4242934"/>
            <a:ext cx="2931868" cy="2111829"/>
          </a:xfrm>
          <a:prstGeom prst="rect">
            <a:avLst/>
          </a:prstGeom>
          <a:noFill/>
          <a:ln w="9525">
            <a:solidFill>
              <a:schemeClr val="bg2"/>
            </a:solidFill>
            <a:miter lim="800000"/>
            <a:headEnd/>
            <a:tailEnd/>
          </a:ln>
        </p:spPr>
      </p:pic>
      <p:pic>
        <p:nvPicPr>
          <p:cNvPr id="10" name="Picture 12"/>
          <p:cNvPicPr>
            <a:picLocks noChangeAspect="1" noChangeArrowheads="1"/>
          </p:cNvPicPr>
          <p:nvPr/>
        </p:nvPicPr>
        <p:blipFill>
          <a:blip r:embed="rId4" cstate="print"/>
          <a:srcRect/>
          <a:stretch>
            <a:fillRect/>
          </a:stretch>
        </p:blipFill>
        <p:spPr bwMode="auto">
          <a:xfrm>
            <a:off x="3871314" y="4215719"/>
            <a:ext cx="2210314" cy="2166258"/>
          </a:xfrm>
          <a:prstGeom prst="rect">
            <a:avLst/>
          </a:prstGeom>
          <a:noFill/>
          <a:ln w="9525" algn="ctr">
            <a:noFill/>
            <a:miter lim="800000"/>
            <a:headEnd/>
            <a:tailEnd/>
          </a:ln>
        </p:spPr>
      </p:pic>
      <p:sp>
        <p:nvSpPr>
          <p:cNvPr id="12" name="TextBox 11"/>
          <p:cNvSpPr txBox="1"/>
          <p:nvPr/>
        </p:nvSpPr>
        <p:spPr bwMode="auto">
          <a:xfrm>
            <a:off x="5105155" y="3496832"/>
            <a:ext cx="3014480" cy="707886"/>
          </a:xfrm>
          <a:prstGeom prst="rect">
            <a:avLst/>
          </a:prstGeom>
          <a:noFill/>
          <a:ln w="9525">
            <a:noFill/>
            <a:miter lim="800000"/>
            <a:headEnd/>
            <a:tailEnd/>
          </a:ln>
        </p:spPr>
        <p:txBody>
          <a:bodyPr wrap="none" rtlCol="0">
            <a:spAutoFit/>
          </a:bodyPr>
          <a:lstStyle/>
          <a:p>
            <a:r>
              <a:rPr lang="en-US" sz="2000" b="1" dirty="0" smtClean="0">
                <a:latin typeface="Calibri" pitchFamily="34" charset="0"/>
                <a:cs typeface="Times New Roman" pitchFamily="18" charset="0"/>
              </a:rPr>
              <a:t>College Park Tornado (EF3)</a:t>
            </a:r>
          </a:p>
          <a:p>
            <a:r>
              <a:rPr lang="en-US" sz="2000" b="1" dirty="0" smtClean="0">
                <a:latin typeface="Calibri" pitchFamily="34" charset="0"/>
                <a:cs typeface="Times New Roman" pitchFamily="18" charset="0"/>
              </a:rPr>
              <a:t>September 24, 2001</a:t>
            </a:r>
            <a:endParaRPr lang="en-US" sz="2000" b="1" dirty="0">
              <a:latin typeface="Calibri" pitchFamily="34" charset="0"/>
              <a:cs typeface="Times New Roman" pitchFamily="18" charset="0"/>
            </a:endParaRPr>
          </a:p>
        </p:txBody>
      </p:sp>
      <p:sp>
        <p:nvSpPr>
          <p:cNvPr id="13"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Local Tornado Climatology</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299092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CWA_Month.jpg"/>
          <p:cNvPicPr>
            <a:picLocks noGrp="1" noChangeAspect="1"/>
          </p:cNvPicPr>
          <p:nvPr>
            <p:ph idx="1"/>
          </p:nvPr>
        </p:nvPicPr>
        <p:blipFill>
          <a:blip r:embed="rId3" cstate="print"/>
          <a:stretch>
            <a:fillRect/>
          </a:stretch>
        </p:blipFill>
        <p:spPr>
          <a:xfrm>
            <a:off x="624157" y="990600"/>
            <a:ext cx="7895687" cy="5789008"/>
          </a:xfrm>
          <a:prstGeom prst="rect">
            <a:avLst/>
          </a:prstGeom>
        </p:spPr>
      </p:pic>
      <p:sp>
        <p:nvSpPr>
          <p:cNvPr id="6"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Local Tornado Climatology</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97094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5196" y="990600"/>
            <a:ext cx="7453608" cy="5759606"/>
          </a:xfrm>
          <a:prstGeom prst="rect">
            <a:avLst/>
          </a:prstGeom>
        </p:spPr>
      </p:pic>
      <p:sp>
        <p:nvSpPr>
          <p:cNvPr id="5"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Local Tornado Climatology</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35015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sz="half" idx="1"/>
          </p:nvPr>
        </p:nvSpPr>
        <p:spPr>
          <a:xfrm>
            <a:off x="4003183" y="1600200"/>
            <a:ext cx="4548679" cy="4526733"/>
          </a:xfrm>
          <a:solidFill>
            <a:schemeClr val="bg1">
              <a:lumMod val="75000"/>
              <a:alpha val="54000"/>
            </a:schemeClr>
          </a:solidFill>
          <a:ln>
            <a:solidFill>
              <a:schemeClr val="bg2"/>
            </a:solidFill>
          </a:ln>
        </p:spPr>
        <p:txBody>
          <a:bodyPr/>
          <a:lstStyle/>
          <a:p>
            <a:pPr eaLnBrk="1" hangingPunct="1"/>
            <a:r>
              <a:rPr lang="en-US" altLang="en-US" sz="2800" dirty="0" smtClean="0">
                <a:effectLst>
                  <a:outerShdw blurRad="38100" dist="38100" dir="2700000" algn="tl">
                    <a:srgbClr val="000000">
                      <a:alpha val="43137"/>
                    </a:srgbClr>
                  </a:outerShdw>
                </a:effectLst>
              </a:rPr>
              <a:t>Basement or interior room on lowest level away from windows.</a:t>
            </a:r>
          </a:p>
          <a:p>
            <a:pPr eaLnBrk="1" hangingPunct="1"/>
            <a:r>
              <a:rPr lang="en-US" altLang="en-US" dirty="0" smtClean="0">
                <a:effectLst>
                  <a:outerShdw blurRad="38100" dist="38100" dir="2700000" algn="tl">
                    <a:srgbClr val="000000">
                      <a:alpha val="43137"/>
                    </a:srgbClr>
                  </a:outerShdw>
                </a:effectLst>
              </a:rPr>
              <a:t>Put as much structure between you and the outside</a:t>
            </a:r>
            <a:endParaRPr lang="en-US" altLang="en-US" sz="2800" dirty="0" smtClean="0">
              <a:effectLst>
                <a:outerShdw blurRad="38100" dist="38100" dir="2700000" algn="tl">
                  <a:srgbClr val="000000">
                    <a:alpha val="43137"/>
                  </a:srgbClr>
                </a:outerShdw>
              </a:effectLst>
            </a:endParaRPr>
          </a:p>
          <a:p>
            <a:pPr eaLnBrk="1" hangingPunct="1"/>
            <a:r>
              <a:rPr lang="en-US" altLang="en-US" sz="2800" dirty="0" smtClean="0">
                <a:effectLst>
                  <a:outerShdw blurRad="38100" dist="38100" dir="2700000" algn="tl">
                    <a:srgbClr val="000000">
                      <a:alpha val="43137"/>
                    </a:srgbClr>
                  </a:outerShdw>
                </a:effectLst>
              </a:rPr>
              <a:t>If in a camper or mobile home, seek shelter in a substantial house</a:t>
            </a:r>
          </a:p>
        </p:txBody>
      </p:sp>
      <p:pic>
        <p:nvPicPr>
          <p:cNvPr id="58372" name="Picture 4" descr="Tornado_Safety_062"/>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l="5263" t="6897" r="5263"/>
          <a:stretch>
            <a:fillRect/>
          </a:stretch>
        </p:blipFill>
        <p:spPr>
          <a:xfrm>
            <a:off x="2209800" y="3200400"/>
            <a:ext cx="1420813" cy="2135188"/>
          </a:xfrm>
          <a:noFill/>
          <a:ln>
            <a:solidFill>
              <a:schemeClr val="bg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3" name="Picture 5" descr="Tornado_Safety_061"/>
          <p:cNvPicPr>
            <a:picLocks noChangeAspect="1" noChangeArrowheads="1"/>
          </p:cNvPicPr>
          <p:nvPr/>
        </p:nvPicPr>
        <p:blipFill>
          <a:blip r:embed="rId3" cstate="print">
            <a:extLst>
              <a:ext uri="{28A0092B-C50C-407E-A947-70E740481C1C}">
                <a14:useLocalDpi xmlns:a14="http://schemas.microsoft.com/office/drawing/2010/main" val="0"/>
              </a:ext>
            </a:extLst>
          </a:blip>
          <a:srcRect l="8672" r="1756" b="10345"/>
          <a:stretch>
            <a:fillRect/>
          </a:stretch>
        </p:blipFill>
        <p:spPr bwMode="auto">
          <a:xfrm>
            <a:off x="585788" y="3200400"/>
            <a:ext cx="1395412" cy="2133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8374" name="Picture 6" descr="position"/>
          <p:cNvPicPr>
            <a:picLocks noChangeAspect="1" noChangeArrowheads="1"/>
          </p:cNvPicPr>
          <p:nvPr/>
        </p:nvPicPr>
        <p:blipFill>
          <a:blip r:embed="rId4" cstate="print">
            <a:extLst>
              <a:ext uri="{28A0092B-C50C-407E-A947-70E740481C1C}">
                <a14:useLocalDpi xmlns:a14="http://schemas.microsoft.com/office/drawing/2010/main" val="0"/>
              </a:ext>
            </a:extLst>
          </a:blip>
          <a:srcRect l="2484" t="8586" r="3105" b="1253"/>
          <a:stretch>
            <a:fillRect/>
          </a:stretch>
        </p:blipFill>
        <p:spPr bwMode="auto">
          <a:xfrm>
            <a:off x="609600" y="1447800"/>
            <a:ext cx="2895600" cy="16002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8375" name="Picture 9" descr="trailer"/>
          <p:cNvPicPr>
            <a:picLocks noChangeAspect="1" noChangeArrowheads="1"/>
          </p:cNvPicPr>
          <p:nvPr/>
        </p:nvPicPr>
        <p:blipFill>
          <a:blip r:embed="rId5" cstate="print">
            <a:extLst>
              <a:ext uri="{28A0092B-C50C-407E-A947-70E740481C1C}">
                <a14:useLocalDpi xmlns:a14="http://schemas.microsoft.com/office/drawing/2010/main" val="0"/>
              </a:ext>
            </a:extLst>
          </a:blip>
          <a:srcRect l="10446" t="10603" r="4243" b="13593"/>
          <a:stretch>
            <a:fillRect/>
          </a:stretch>
        </p:blipFill>
        <p:spPr bwMode="auto">
          <a:xfrm>
            <a:off x="914400" y="5410200"/>
            <a:ext cx="2362200" cy="13477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8376" name="Picture 12" descr="twister2"/>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407987"/>
            <a:ext cx="13493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High Wind / Tornado Safety</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60593649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Rectangle 3"/>
          <p:cNvSpPr>
            <a:spLocks noGrp="1" noChangeArrowheads="1"/>
          </p:cNvSpPr>
          <p:nvPr>
            <p:ph type="body" sz="half" idx="1"/>
          </p:nvPr>
        </p:nvSpPr>
        <p:spPr>
          <a:xfrm>
            <a:off x="381000" y="1541462"/>
            <a:ext cx="4724400" cy="3563937"/>
          </a:xfrm>
        </p:spPr>
        <p:txBody>
          <a:bodyPr>
            <a:noAutofit/>
          </a:bodyPr>
          <a:lstStyle/>
          <a:p>
            <a:pPr eaLnBrk="1" hangingPunct="1"/>
            <a:r>
              <a:rPr lang="en-US" altLang="en-US" sz="2800" dirty="0" smtClean="0">
                <a:effectLst>
                  <a:outerShdw blurRad="38100" dist="38100" dir="2700000" algn="tl">
                    <a:srgbClr val="000000">
                      <a:alpha val="43137"/>
                    </a:srgbClr>
                  </a:outerShdw>
                </a:effectLst>
              </a:rPr>
              <a:t>Do not take shelter in an underpass</a:t>
            </a:r>
          </a:p>
          <a:p>
            <a:pPr eaLnBrk="1" hangingPunct="1"/>
            <a:r>
              <a:rPr lang="en-US" altLang="en-US" sz="2800" dirty="0" smtClean="0">
                <a:effectLst>
                  <a:outerShdw blurRad="38100" dist="38100" dir="2700000" algn="tl">
                    <a:srgbClr val="000000">
                      <a:alpha val="43137"/>
                    </a:srgbClr>
                  </a:outerShdw>
                </a:effectLst>
              </a:rPr>
              <a:t>If no structurally strong buildings are available, find a ditch or low area</a:t>
            </a:r>
          </a:p>
          <a:p>
            <a:pPr eaLnBrk="1" hangingPunct="1"/>
            <a:r>
              <a:rPr lang="en-US" altLang="en-US" sz="2800" dirty="0" smtClean="0">
                <a:effectLst>
                  <a:outerShdw blurRad="38100" dist="38100" dir="2700000" algn="tl">
                    <a:srgbClr val="000000">
                      <a:alpha val="43137"/>
                    </a:srgbClr>
                  </a:outerShdw>
                </a:effectLst>
              </a:rPr>
              <a:t>Take position shown in picture to the right</a:t>
            </a:r>
          </a:p>
          <a:p>
            <a:pPr eaLnBrk="1" hangingPunct="1"/>
            <a:endParaRPr lang="en-US" altLang="en-US" sz="2800" dirty="0" smtClean="0"/>
          </a:p>
        </p:txBody>
      </p:sp>
      <p:sp>
        <p:nvSpPr>
          <p:cNvPr id="59396" name="Text Box 4"/>
          <p:cNvSpPr txBox="1">
            <a:spLocks noChangeArrowheads="1"/>
          </p:cNvSpPr>
          <p:nvPr/>
        </p:nvSpPr>
        <p:spPr bwMode="auto">
          <a:xfrm>
            <a:off x="1563740" y="6248400"/>
            <a:ext cx="6016520" cy="461665"/>
          </a:xfrm>
          <a:prstGeom prst="rect">
            <a:avLst/>
          </a:prstGeom>
          <a:solidFill>
            <a:schemeClr val="tx1">
              <a:alpha val="78000"/>
            </a:schemeClr>
          </a:solidFill>
          <a:ln>
            <a:noFill/>
          </a:ln>
          <a:effectLs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400" b="1" dirty="0">
                <a:solidFill>
                  <a:srgbClr val="C00000"/>
                </a:solidFill>
                <a:effectLst>
                  <a:outerShdw blurRad="38100" dist="38100" dir="2700000" algn="tl">
                    <a:srgbClr val="000000">
                      <a:alpha val="43137"/>
                    </a:srgbClr>
                  </a:outerShdw>
                </a:effectLst>
                <a:latin typeface="Times New Roman" pitchFamily="18" charset="0"/>
              </a:rPr>
              <a:t>Get away from your car and into a low </a:t>
            </a:r>
            <a:r>
              <a:rPr lang="en-US" altLang="en-US" sz="2400" b="1" dirty="0" smtClean="0">
                <a:solidFill>
                  <a:srgbClr val="C00000"/>
                </a:solidFill>
                <a:effectLst>
                  <a:outerShdw blurRad="38100" dist="38100" dir="2700000" algn="tl">
                    <a:srgbClr val="000000">
                      <a:alpha val="43137"/>
                    </a:srgbClr>
                  </a:outerShdw>
                </a:effectLst>
                <a:latin typeface="Times New Roman" pitchFamily="18" charset="0"/>
              </a:rPr>
              <a:t>area!</a:t>
            </a:r>
            <a:endParaRPr lang="en-US" altLang="en-US" sz="2400" b="1" dirty="0">
              <a:solidFill>
                <a:srgbClr val="C00000"/>
              </a:solidFill>
              <a:effectLst>
                <a:outerShdw blurRad="38100" dist="38100" dir="2700000" algn="tl">
                  <a:srgbClr val="000000">
                    <a:alpha val="43137"/>
                  </a:srgbClr>
                </a:outerShdw>
              </a:effectLst>
              <a:latin typeface="Times New Roman" pitchFamily="18" charset="0"/>
            </a:endParaRPr>
          </a:p>
        </p:txBody>
      </p:sp>
      <p:pic>
        <p:nvPicPr>
          <p:cNvPr id="59397" name="Picture 5" descr="Tornado_Safety_003"/>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410200" y="3886200"/>
            <a:ext cx="3048000" cy="1630363"/>
          </a:xfrm>
          <a:noFill/>
          <a:ln>
            <a:solidFill>
              <a:schemeClr val="bg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9" name="Picture 7" descr="OPEN-P~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600200"/>
            <a:ext cx="3124200" cy="194945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Tornado Safety Outdoors</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158063044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06" name="Text Box 18"/>
          <p:cNvSpPr txBox="1">
            <a:spLocks noChangeArrowheads="1"/>
          </p:cNvSpPr>
          <p:nvPr/>
        </p:nvSpPr>
        <p:spPr bwMode="auto">
          <a:xfrm>
            <a:off x="955337" y="6019800"/>
            <a:ext cx="7233327" cy="461665"/>
          </a:xfrm>
          <a:prstGeom prst="rect">
            <a:avLst/>
          </a:prstGeom>
          <a:solidFill>
            <a:schemeClr val="tx1">
              <a:alpha val="74000"/>
            </a:schemeClr>
          </a:solidFill>
          <a:ln w="9525" algn="ctr">
            <a:noFill/>
            <a:miter lim="800000"/>
            <a:headEnd/>
            <a:tailEnd/>
          </a:ln>
        </p:spPr>
        <p:txBody>
          <a:bodyPr wrap="none">
            <a:spAutoFit/>
          </a:bodyPr>
          <a:lstStyle/>
          <a:p>
            <a:pPr marL="342900" indent="-342900">
              <a:buFontTx/>
              <a:buNone/>
            </a:pPr>
            <a:r>
              <a:rPr lang="en-US" sz="2400" b="1" dirty="0">
                <a:solidFill>
                  <a:srgbClr val="C00000"/>
                </a:solidFill>
                <a:latin typeface="Calibri" pitchFamily="34" charset="0"/>
              </a:rPr>
              <a:t>There is NO safe place to be outside in a thunderstorm!</a:t>
            </a:r>
          </a:p>
        </p:txBody>
      </p:sp>
      <p:pic>
        <p:nvPicPr>
          <p:cNvPr id="73735" name="Picture 21" descr="lightning7"/>
          <p:cNvPicPr>
            <a:picLocks noChangeAspect="1" noChangeArrowheads="1"/>
          </p:cNvPicPr>
          <p:nvPr/>
        </p:nvPicPr>
        <p:blipFill rotWithShape="1">
          <a:blip r:embed="rId3" cstate="print"/>
          <a:srcRect l="5027" t="26221" b="15728"/>
          <a:stretch/>
        </p:blipFill>
        <p:spPr bwMode="auto">
          <a:xfrm>
            <a:off x="5213445" y="4362576"/>
            <a:ext cx="3930551" cy="1562024"/>
          </a:xfrm>
          <a:prstGeom prst="rect">
            <a:avLst/>
          </a:prstGeom>
          <a:noFill/>
          <a:ln w="9525">
            <a:noFill/>
            <a:miter lim="800000"/>
            <a:headEnd/>
            <a:tailEnd/>
          </a:ln>
        </p:spPr>
      </p:pic>
      <p:sp>
        <p:nvSpPr>
          <p:cNvPr id="10" name="Text Box 22"/>
          <p:cNvSpPr txBox="1">
            <a:spLocks noChangeArrowheads="1"/>
          </p:cNvSpPr>
          <p:nvPr/>
        </p:nvSpPr>
        <p:spPr bwMode="auto">
          <a:xfrm>
            <a:off x="5213445" y="3686589"/>
            <a:ext cx="3930551" cy="677108"/>
          </a:xfrm>
          <a:prstGeom prst="rect">
            <a:avLst/>
          </a:prstGeom>
          <a:solidFill>
            <a:schemeClr val="bg1">
              <a:lumMod val="75000"/>
            </a:schemeClr>
          </a:solidFill>
          <a:ln w="9525" algn="ctr">
            <a:noFill/>
            <a:miter lim="800000"/>
            <a:headEnd/>
            <a:tailEnd/>
          </a:ln>
        </p:spPr>
        <p:txBody>
          <a:bodyPr wrap="square">
            <a:spAutoFit/>
          </a:bodyPr>
          <a:lstStyle/>
          <a:p>
            <a:pPr marL="342900" indent="-342900" algn="ctr">
              <a:buFontTx/>
              <a:buNone/>
            </a:pPr>
            <a:r>
              <a:rPr lang="en-US" sz="1900" b="1" dirty="0" smtClean="0">
                <a:effectLst>
                  <a:outerShdw blurRad="38100" dist="38100" dir="2700000" algn="tl">
                    <a:srgbClr val="000000">
                      <a:alpha val="43137"/>
                    </a:srgbClr>
                  </a:outerShdw>
                </a:effectLst>
                <a:latin typeface="Calibri" pitchFamily="34" charset="0"/>
              </a:rPr>
              <a:t>Lightning can come from upper part of storm &amp; strike miles away</a:t>
            </a:r>
            <a:endParaRPr lang="en-US" sz="1900" b="1" dirty="0">
              <a:effectLst>
                <a:outerShdw blurRad="38100" dist="38100" dir="2700000" algn="tl">
                  <a:srgbClr val="000000">
                    <a:alpha val="43137"/>
                  </a:srgbClr>
                </a:outerShdw>
              </a:effectLst>
              <a:latin typeface="Calibri" pitchFamily="34" charset="0"/>
            </a:endParaRPr>
          </a:p>
        </p:txBody>
      </p:sp>
      <p:sp>
        <p:nvSpPr>
          <p:cNvPr id="15"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Lightning Safety</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pic>
        <p:nvPicPr>
          <p:cNvPr id="16" name="Picture 15" descr="thunder roars.jpeg"/>
          <p:cNvPicPr>
            <a:picLocks noChangeAspect="1"/>
          </p:cNvPicPr>
          <p:nvPr/>
        </p:nvPicPr>
        <p:blipFill>
          <a:blip r:embed="rId4" cstate="print"/>
          <a:stretch>
            <a:fillRect/>
          </a:stretch>
        </p:blipFill>
        <p:spPr>
          <a:xfrm>
            <a:off x="31845" y="1066800"/>
            <a:ext cx="4994535" cy="3503629"/>
          </a:xfrm>
          <a:prstGeom prst="rect">
            <a:avLst/>
          </a:prstGeom>
          <a:ln>
            <a:solidFill>
              <a:schemeClr val="bg2"/>
            </a:solidFill>
          </a:ln>
        </p:spPr>
      </p:pic>
      <p:sp>
        <p:nvSpPr>
          <p:cNvPr id="73734" name="Text Box 19"/>
          <p:cNvSpPr txBox="1">
            <a:spLocks noChangeArrowheads="1"/>
          </p:cNvSpPr>
          <p:nvPr/>
        </p:nvSpPr>
        <p:spPr bwMode="auto">
          <a:xfrm>
            <a:off x="31844" y="4570429"/>
            <a:ext cx="4994535" cy="707886"/>
          </a:xfrm>
          <a:prstGeom prst="rect">
            <a:avLst/>
          </a:prstGeom>
          <a:solidFill>
            <a:schemeClr val="tx1"/>
          </a:solidFill>
          <a:ln w="9525" algn="ctr">
            <a:noFill/>
            <a:miter lim="800000"/>
            <a:headEnd/>
            <a:tailEnd/>
          </a:ln>
        </p:spPr>
        <p:txBody>
          <a:bodyPr wrap="square">
            <a:spAutoFit/>
          </a:bodyPr>
          <a:lstStyle/>
          <a:p>
            <a:pPr marL="342900" indent="-342900">
              <a:buFontTx/>
              <a:buNone/>
            </a:pPr>
            <a:r>
              <a:rPr lang="en-US" sz="2000" b="1" dirty="0" smtClean="0">
                <a:solidFill>
                  <a:schemeClr val="bg2"/>
                </a:solidFill>
                <a:effectLst>
                  <a:outerShdw blurRad="38100" dist="38100" dir="2700000" algn="tl">
                    <a:srgbClr val="000000">
                      <a:alpha val="43137"/>
                    </a:srgbClr>
                  </a:outerShdw>
                </a:effectLst>
                <a:latin typeface="Calibri" pitchFamily="34" charset="0"/>
              </a:rPr>
              <a:t>OR into your hard-topped vehicle </a:t>
            </a:r>
          </a:p>
          <a:p>
            <a:pPr marL="342900" indent="-342900">
              <a:buFontTx/>
              <a:buNone/>
            </a:pPr>
            <a:r>
              <a:rPr lang="en-US" sz="2000" b="1" dirty="0" smtClean="0">
                <a:solidFill>
                  <a:schemeClr val="bg2"/>
                </a:solidFill>
                <a:effectLst>
                  <a:outerShdw blurRad="38100" dist="38100" dir="2700000" algn="tl">
                    <a:srgbClr val="000000">
                      <a:alpha val="43137"/>
                    </a:srgbClr>
                  </a:outerShdw>
                </a:effectLst>
                <a:latin typeface="Calibri" pitchFamily="34" charset="0"/>
              </a:rPr>
              <a:t>with the windows up...</a:t>
            </a:r>
            <a:endParaRPr lang="en-US" sz="2000" b="1" dirty="0">
              <a:solidFill>
                <a:schemeClr val="bg2"/>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206670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7506"/>
                                        </p:tgtEl>
                                        <p:attrNameLst>
                                          <p:attrName>style.visibility</p:attrName>
                                        </p:attrNameLst>
                                      </p:cBhvr>
                                      <p:to>
                                        <p:strVal val="visible"/>
                                      </p:to>
                                    </p:set>
                                  </p:childTnLst>
                                </p:cTn>
                              </p:par>
                              <p:par>
                                <p:cTn id="7" presetID="32" presetClass="emph" presetSubtype="0" fill="hold" grpId="1" nodeType="withEffect">
                                  <p:stCondLst>
                                    <p:cond delay="0"/>
                                  </p:stCondLst>
                                  <p:childTnLst>
                                    <p:animRot by="120000">
                                      <p:cBhvr>
                                        <p:cTn id="8" dur="100" fill="hold">
                                          <p:stCondLst>
                                            <p:cond delay="0"/>
                                          </p:stCondLst>
                                        </p:cTn>
                                        <p:tgtEl>
                                          <p:spTgt spid="1727506"/>
                                        </p:tgtEl>
                                        <p:attrNameLst>
                                          <p:attrName>r</p:attrName>
                                        </p:attrNameLst>
                                      </p:cBhvr>
                                    </p:animRot>
                                    <p:animRot by="-240000">
                                      <p:cBhvr>
                                        <p:cTn id="9" dur="200" fill="hold">
                                          <p:stCondLst>
                                            <p:cond delay="200"/>
                                          </p:stCondLst>
                                        </p:cTn>
                                        <p:tgtEl>
                                          <p:spTgt spid="1727506"/>
                                        </p:tgtEl>
                                        <p:attrNameLst>
                                          <p:attrName>r</p:attrName>
                                        </p:attrNameLst>
                                      </p:cBhvr>
                                    </p:animRot>
                                    <p:animRot by="240000">
                                      <p:cBhvr>
                                        <p:cTn id="10" dur="200" fill="hold">
                                          <p:stCondLst>
                                            <p:cond delay="400"/>
                                          </p:stCondLst>
                                        </p:cTn>
                                        <p:tgtEl>
                                          <p:spTgt spid="1727506"/>
                                        </p:tgtEl>
                                        <p:attrNameLst>
                                          <p:attrName>r</p:attrName>
                                        </p:attrNameLst>
                                      </p:cBhvr>
                                    </p:animRot>
                                    <p:animRot by="-240000">
                                      <p:cBhvr>
                                        <p:cTn id="11" dur="200" fill="hold">
                                          <p:stCondLst>
                                            <p:cond delay="600"/>
                                          </p:stCondLst>
                                        </p:cTn>
                                        <p:tgtEl>
                                          <p:spTgt spid="1727506"/>
                                        </p:tgtEl>
                                        <p:attrNameLst>
                                          <p:attrName>r</p:attrName>
                                        </p:attrNameLst>
                                      </p:cBhvr>
                                    </p:animRot>
                                    <p:animRot by="120000">
                                      <p:cBhvr>
                                        <p:cTn id="12" dur="200" fill="hold">
                                          <p:stCondLst>
                                            <p:cond delay="800"/>
                                          </p:stCondLst>
                                        </p:cTn>
                                        <p:tgtEl>
                                          <p:spTgt spid="17275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06" grpId="0" animBg="1"/>
      <p:bldP spid="172750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2971800" y="1853790"/>
            <a:ext cx="5715000" cy="2093155"/>
          </a:xfrm>
        </p:spPr>
        <p:txBody>
          <a:bodyPr/>
          <a:lstStyle/>
          <a:p>
            <a:pPr marL="463550" indent="-463550" eaLnBrk="1" hangingPunct="1">
              <a:spcBef>
                <a:spcPts val="0"/>
              </a:spcBef>
              <a:spcAft>
                <a:spcPts val="0"/>
              </a:spcAft>
              <a:buFont typeface="Wingdings" panose="05000000000000000000" pitchFamily="2" charset="2"/>
              <a:buChar char="Ø"/>
              <a:tabLst>
                <a:tab pos="3262313" algn="l"/>
              </a:tabLst>
            </a:pPr>
            <a:r>
              <a:rPr lang="en-US" sz="4000" b="1" dirty="0" smtClean="0">
                <a:effectLst>
                  <a:outerShdw blurRad="38100" dist="38100" dir="2700000" algn="tl">
                    <a:srgbClr val="000000">
                      <a:alpha val="43137"/>
                    </a:srgbClr>
                  </a:outerShdw>
                </a:effectLst>
              </a:rPr>
              <a:t>Moisture</a:t>
            </a:r>
          </a:p>
          <a:p>
            <a:pPr marL="463550" indent="-463550" eaLnBrk="1" hangingPunct="1">
              <a:spcBef>
                <a:spcPts val="0"/>
              </a:spcBef>
              <a:spcAft>
                <a:spcPts val="0"/>
              </a:spcAft>
              <a:buFont typeface="Wingdings" panose="05000000000000000000" pitchFamily="2" charset="2"/>
              <a:buChar char="Ø"/>
              <a:tabLst>
                <a:tab pos="3262313" algn="l"/>
              </a:tabLst>
            </a:pPr>
            <a:r>
              <a:rPr lang="en-US" sz="4000" b="1" dirty="0" smtClean="0">
                <a:effectLst>
                  <a:outerShdw blurRad="38100" dist="38100" dir="2700000" algn="tl">
                    <a:srgbClr val="000000">
                      <a:alpha val="43137"/>
                    </a:srgbClr>
                  </a:outerShdw>
                </a:effectLst>
              </a:rPr>
              <a:t>Lift</a:t>
            </a:r>
            <a:endParaRPr lang="en-US" sz="4000" dirty="0">
              <a:effectLst>
                <a:outerShdw blurRad="38100" dist="38100" dir="2700000" algn="tl">
                  <a:srgbClr val="000000">
                    <a:alpha val="43137"/>
                  </a:srgbClr>
                </a:outerShdw>
              </a:effectLst>
            </a:endParaRPr>
          </a:p>
          <a:p>
            <a:pPr marL="463550" indent="-463550" eaLnBrk="1" hangingPunct="1">
              <a:spcBef>
                <a:spcPts val="0"/>
              </a:spcBef>
              <a:spcAft>
                <a:spcPts val="0"/>
              </a:spcAft>
              <a:buFont typeface="Wingdings" panose="05000000000000000000" pitchFamily="2" charset="2"/>
              <a:buChar char="Ø"/>
              <a:tabLst>
                <a:tab pos="3262313" algn="l"/>
              </a:tabLst>
            </a:pPr>
            <a:r>
              <a:rPr lang="en-US" sz="4000" dirty="0" smtClean="0">
                <a:effectLst>
                  <a:outerShdw blurRad="38100" dist="38100" dir="2700000" algn="tl">
                    <a:srgbClr val="000000">
                      <a:alpha val="43137"/>
                    </a:srgbClr>
                  </a:outerShdw>
                </a:effectLst>
              </a:rPr>
              <a:t>Instability</a:t>
            </a:r>
            <a:endParaRPr lang="en-US" sz="4000" b="1" dirty="0" smtClean="0">
              <a:effectLst>
                <a:outerShdw blurRad="38100" dist="38100" dir="2700000" algn="tl">
                  <a:srgbClr val="000000">
                    <a:alpha val="43137"/>
                  </a:srgbClr>
                </a:outerShdw>
              </a:effectLst>
            </a:endParaRPr>
          </a:p>
          <a:p>
            <a:pPr marL="609600" indent="-609600" eaLnBrk="1" hangingPunct="1">
              <a:buFontTx/>
              <a:buNone/>
            </a:pPr>
            <a:endParaRPr lang="en-US" sz="4000" b="1" dirty="0" smtClean="0">
              <a:solidFill>
                <a:schemeClr val="bg1"/>
              </a:solidFill>
            </a:endParaRPr>
          </a:p>
        </p:txBody>
      </p:sp>
      <p:sp>
        <p:nvSpPr>
          <p:cNvPr id="4" name="Rectangle 2"/>
          <p:cNvSpPr txBox="1">
            <a:spLocks noChangeArrowheads="1"/>
          </p:cNvSpPr>
          <p:nvPr/>
        </p:nvSpPr>
        <p:spPr bwMode="auto">
          <a:xfrm>
            <a:off x="914400" y="977901"/>
            <a:ext cx="7315200" cy="8758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4000" b="0" u="sng" dirty="0" smtClean="0">
                <a:solidFill>
                  <a:srgbClr val="FFFF00"/>
                </a:solidFill>
                <a:effectLst>
                  <a:outerShdw blurRad="38100" dist="38100" dir="2700000" algn="tl">
                    <a:srgbClr val="000000">
                      <a:alpha val="43137"/>
                    </a:srgbClr>
                  </a:outerShdw>
                </a:effectLst>
              </a:rPr>
              <a:t>Ingredients</a:t>
            </a:r>
            <a:endParaRPr lang="en-US" sz="4000" b="0" dirty="0" smtClean="0">
              <a:solidFill>
                <a:srgbClr val="FFFF00"/>
              </a:solidFill>
              <a:effectLst>
                <a:outerShdw blurRad="38100" dist="38100" dir="2700000" algn="tl">
                  <a:srgbClr val="000000">
                    <a:alpha val="43137"/>
                  </a:srgbClr>
                </a:outerShdw>
              </a:effectLst>
            </a:endParaRPr>
          </a:p>
        </p:txBody>
      </p:sp>
      <p:pic>
        <p:nvPicPr>
          <p:cNvPr id="5" name="Picture 8" descr="lgtng-hits-tree"/>
          <p:cNvPicPr>
            <a:picLocks noChangeAspect="1" noChangeArrowheads="1"/>
          </p:cNvPicPr>
          <p:nvPr/>
        </p:nvPicPr>
        <p:blipFill>
          <a:blip r:embed="rId2" cstate="print"/>
          <a:srcRect/>
          <a:stretch>
            <a:fillRect/>
          </a:stretch>
        </p:blipFill>
        <p:spPr bwMode="auto">
          <a:xfrm>
            <a:off x="6619969" y="1313643"/>
            <a:ext cx="2038350" cy="2662848"/>
          </a:xfrm>
          <a:prstGeom prst="rect">
            <a:avLst/>
          </a:prstGeom>
          <a:noFill/>
          <a:ln>
            <a:solidFill>
              <a:schemeClr val="bg2"/>
            </a:solidFill>
          </a:ln>
        </p:spPr>
      </p:pic>
      <p:pic>
        <p:nvPicPr>
          <p:cNvPr id="143362" name="Picture 2" descr="http://www.lightningsafety.noaa.gov/animations/Animation_16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30630"/>
            <a:ext cx="2714625" cy="242887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43364" name="Picture 4" descr="http://strangesounds.org/wp-content/uploads/2014/01/Extreme-storm-gi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094866"/>
            <a:ext cx="5943600" cy="272105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Basics</a:t>
            </a:r>
            <a:endParaRPr lang="en-US" kern="0" dirty="0">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623537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inemagraph tornado alle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85" y="862115"/>
            <a:ext cx="9127630" cy="513641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0" y="762000"/>
            <a:ext cx="9144000" cy="6096000"/>
          </a:xfrm>
          <a:solidFill>
            <a:schemeClr val="bg2">
              <a:alpha val="67000"/>
            </a:schemeClr>
          </a:solidFill>
          <a:ln>
            <a:solidFill>
              <a:schemeClr val="bg2"/>
            </a:solidFill>
          </a:ln>
        </p:spPr>
        <p:txBody>
          <a:bodyPr/>
          <a:lstStyle/>
          <a:p>
            <a:pPr marL="690563" indent="-233363"/>
            <a:r>
              <a:rPr lang="en-US" dirty="0" smtClean="0">
                <a:effectLst>
                  <a:outerShdw blurRad="38100" dist="38100" dir="2700000" algn="tl">
                    <a:srgbClr val="000000">
                      <a:alpha val="43137"/>
                    </a:srgbClr>
                  </a:outerShdw>
                </a:effectLst>
              </a:rPr>
              <a:t>Severe </a:t>
            </a:r>
            <a:r>
              <a:rPr lang="en-US" dirty="0" smtClean="0">
                <a:effectLst>
                  <a:outerShdw blurRad="38100" dist="38100" dir="2700000" algn="tl">
                    <a:srgbClr val="000000">
                      <a:alpha val="43137"/>
                    </a:srgbClr>
                  </a:outerShdw>
                </a:effectLst>
              </a:rPr>
              <a:t>thunderstorm </a:t>
            </a:r>
            <a:r>
              <a:rPr lang="en-US" dirty="0" smtClean="0">
                <a:effectLst>
                  <a:outerShdw blurRad="38100" dist="38100" dir="2700000" algn="tl">
                    <a:srgbClr val="000000">
                      <a:alpha val="43137"/>
                    </a:srgbClr>
                  </a:outerShdw>
                </a:effectLst>
              </a:rPr>
              <a:t>= Damaging </a:t>
            </a:r>
            <a:r>
              <a:rPr lang="en-US" dirty="0" smtClean="0">
                <a:effectLst>
                  <a:outerShdw blurRad="38100" dist="38100" dir="2700000" algn="tl">
                    <a:srgbClr val="000000">
                      <a:alpha val="43137"/>
                    </a:srgbClr>
                  </a:outerShdw>
                </a:effectLst>
              </a:rPr>
              <a:t>thunderstorm</a:t>
            </a:r>
            <a:endParaRPr lang="en-US" dirty="0" smtClean="0">
              <a:effectLst>
                <a:outerShdw blurRad="38100" dist="38100" dir="2700000" algn="tl">
                  <a:srgbClr val="000000">
                    <a:alpha val="43137"/>
                  </a:srgbClr>
                </a:outerShdw>
              </a:effectLst>
            </a:endParaRPr>
          </a:p>
          <a:p>
            <a:pPr marL="690563" indent="-233363">
              <a:tabLst>
                <a:tab pos="2690813" algn="l"/>
              </a:tabLst>
            </a:pPr>
            <a:r>
              <a:rPr lang="en-US" dirty="0" smtClean="0">
                <a:effectLst>
                  <a:outerShdw blurRad="38100" dist="38100" dir="2700000" algn="tl">
                    <a:srgbClr val="000000">
                      <a:alpha val="43137"/>
                    </a:srgbClr>
                  </a:outerShdw>
                </a:effectLst>
              </a:rPr>
              <a:t>How we alert:</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t>
            </a:r>
            <a:r>
              <a:rPr lang="en-US" sz="2400" i="0" dirty="0" smtClean="0">
                <a:solidFill>
                  <a:schemeClr val="tx2"/>
                </a:solidFill>
                <a:effectLst>
                  <a:outerShdw blurRad="38100" dist="38100" dir="2700000" algn="tl">
                    <a:srgbClr val="000000">
                      <a:alpha val="43137"/>
                    </a:srgbClr>
                  </a:outerShdw>
                </a:effectLst>
              </a:rPr>
              <a:t>Watch</a:t>
            </a:r>
            <a:r>
              <a:rPr lang="en-US" sz="2400" i="0" dirty="0" smtClean="0">
                <a:effectLst>
                  <a:outerShdw blurRad="38100" dist="38100" dir="2700000" algn="tl">
                    <a:srgbClr val="000000">
                      <a:alpha val="43137"/>
                    </a:srgbClr>
                  </a:outerShdw>
                </a:effectLst>
              </a:rPr>
              <a:t>:    </a:t>
            </a:r>
            <a:r>
              <a:rPr lang="en-US" sz="2400" i="0" dirty="0" smtClean="0">
                <a:effectLst>
                  <a:outerShdw blurRad="38100" dist="38100" dir="2700000" algn="tl">
                    <a:srgbClr val="000000">
                      <a:alpha val="43137"/>
                    </a:srgbClr>
                  </a:outerShdw>
                </a:effectLst>
              </a:rPr>
              <a:t>	</a:t>
            </a:r>
            <a:r>
              <a:rPr lang="en-US" sz="2400" b="0" i="0" dirty="0" smtClean="0">
                <a:effectLst>
                  <a:outerShdw blurRad="38100" dist="38100" dir="2700000" algn="tl">
                    <a:srgbClr val="000000">
                      <a:alpha val="43137"/>
                    </a:srgbClr>
                  </a:outerShdw>
                </a:effectLst>
              </a:rPr>
              <a:t>Possible </a:t>
            </a:r>
            <a:r>
              <a:rPr lang="en-US" sz="2400" b="0" i="0" dirty="0" smtClean="0">
                <a:effectLst>
                  <a:outerShdw blurRad="38100" dist="38100" dir="2700000" algn="tl">
                    <a:srgbClr val="000000">
                      <a:alpha val="43137"/>
                    </a:srgbClr>
                  </a:outerShdw>
                </a:effectLst>
              </a:rPr>
              <a:t>/ Plan Ahead </a:t>
            </a:r>
            <a:br>
              <a:rPr lang="en-US" sz="2400" b="0" i="0" dirty="0" smtClean="0">
                <a:effectLst>
                  <a:outerShdw blurRad="38100" dist="38100" dir="2700000" algn="tl">
                    <a:srgbClr val="000000">
                      <a:alpha val="43137"/>
                    </a:srgbClr>
                  </a:outerShdw>
                </a:effectLst>
              </a:rPr>
            </a:br>
            <a:r>
              <a:rPr lang="en-US" sz="2400" b="0" i="0" dirty="0" smtClean="0">
                <a:effectLst>
                  <a:outerShdw blurRad="38100" dist="38100" dir="2700000" algn="tl">
                    <a:srgbClr val="000000">
                      <a:alpha val="43137"/>
                    </a:srgbClr>
                  </a:outerShdw>
                </a:effectLst>
              </a:rPr>
              <a:t>      </a:t>
            </a:r>
            <a:r>
              <a:rPr lang="en-US" sz="2400" i="0" dirty="0" smtClean="0">
                <a:solidFill>
                  <a:srgbClr val="FF0000"/>
                </a:solidFill>
                <a:effectLst>
                  <a:outerShdw blurRad="38100" dist="38100" dir="2700000" algn="tl">
                    <a:srgbClr val="000000">
                      <a:alpha val="43137"/>
                    </a:srgbClr>
                  </a:outerShdw>
                </a:effectLst>
              </a:rPr>
              <a:t>Warning</a:t>
            </a:r>
            <a:r>
              <a:rPr lang="en-US" sz="2400" i="0"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t>
            </a:r>
            <a:r>
              <a:rPr lang="en-US" sz="2400" b="0" dirty="0" smtClean="0">
                <a:effectLst>
                  <a:outerShdw blurRad="38100" dist="38100" dir="2700000" algn="tl">
                    <a:srgbClr val="000000">
                      <a:alpha val="43137"/>
                    </a:srgbClr>
                  </a:outerShdw>
                </a:effectLst>
              </a:rPr>
              <a:t>Happening</a:t>
            </a:r>
            <a:r>
              <a:rPr lang="en-US"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t>
            </a:r>
            <a:r>
              <a:rPr lang="en-US" sz="2400" b="0" i="0" dirty="0" smtClean="0">
                <a:effectLst>
                  <a:outerShdw blurRad="38100" dist="38100" dir="2700000" algn="tl">
                    <a:srgbClr val="000000">
                      <a:alpha val="43137"/>
                    </a:srgbClr>
                  </a:outerShdw>
                </a:effectLst>
              </a:rPr>
              <a:t>Take Action!</a:t>
            </a:r>
          </a:p>
          <a:p>
            <a:pPr marL="690563" indent="-233363"/>
            <a:r>
              <a:rPr lang="en-US" dirty="0" smtClean="0">
                <a:effectLst>
                  <a:outerShdw blurRad="38100" dist="38100" dir="2700000" algn="tl">
                    <a:srgbClr val="000000">
                      <a:alpha val="43137"/>
                    </a:srgbClr>
                  </a:outerShdw>
                </a:effectLst>
              </a:rPr>
              <a:t>Our region is prone to all types of severe storms</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t>
            </a:r>
            <a:r>
              <a:rPr lang="en-US" b="0" dirty="0" smtClean="0">
                <a:effectLst>
                  <a:outerShdw blurRad="38100" dist="38100" dir="2700000" algn="tl">
                    <a:srgbClr val="000000">
                      <a:alpha val="43137"/>
                    </a:srgbClr>
                  </a:outerShdw>
                </a:effectLst>
              </a:rPr>
              <a:t>  </a:t>
            </a:r>
            <a:r>
              <a:rPr lang="en-US" sz="2400" b="0" dirty="0" smtClean="0">
                <a:effectLst>
                  <a:outerShdw blurRad="38100" dist="38100" dir="2700000" algn="tl">
                    <a:srgbClr val="000000">
                      <a:alpha val="43137"/>
                    </a:srgbClr>
                  </a:outerShdw>
                </a:effectLst>
              </a:rPr>
              <a:t>Damaging Winds </a:t>
            </a:r>
            <a:br>
              <a:rPr lang="en-US" sz="2400" b="0" dirty="0" smtClean="0">
                <a:effectLst>
                  <a:outerShdw blurRad="38100" dist="38100" dir="2700000" algn="tl">
                    <a:srgbClr val="000000">
                      <a:alpha val="43137"/>
                    </a:srgbClr>
                  </a:outerShdw>
                </a:effectLst>
              </a:rPr>
            </a:br>
            <a:r>
              <a:rPr lang="en-US" sz="2400" b="0" dirty="0" smtClean="0">
                <a:effectLst>
                  <a:outerShdw blurRad="38100" dist="38100" dir="2700000" algn="tl">
                    <a:srgbClr val="000000">
                      <a:alpha val="43137"/>
                    </a:srgbClr>
                  </a:outerShdw>
                </a:effectLst>
              </a:rPr>
              <a:t>      Large Hail</a:t>
            </a:r>
            <a:br>
              <a:rPr lang="en-US" sz="2400" b="0" dirty="0" smtClean="0">
                <a:effectLst>
                  <a:outerShdw blurRad="38100" dist="38100" dir="2700000" algn="tl">
                    <a:srgbClr val="000000">
                      <a:alpha val="43137"/>
                    </a:srgbClr>
                  </a:outerShdw>
                </a:effectLst>
              </a:rPr>
            </a:br>
            <a:r>
              <a:rPr lang="en-US" sz="2400" b="0" dirty="0" smtClean="0">
                <a:effectLst>
                  <a:outerShdw blurRad="38100" dist="38100" dir="2700000" algn="tl">
                    <a:srgbClr val="000000">
                      <a:alpha val="43137"/>
                    </a:srgbClr>
                  </a:outerShdw>
                </a:effectLst>
              </a:rPr>
              <a:t>      Tornadoes</a:t>
            </a:r>
          </a:p>
          <a:p>
            <a:pPr marL="690563" indent="-233363">
              <a:tabLst>
                <a:tab pos="914400" algn="l"/>
              </a:tabLst>
            </a:pPr>
            <a:r>
              <a:rPr lang="en-US" dirty="0" smtClean="0">
                <a:effectLst>
                  <a:outerShdw blurRad="38100" dist="38100" dir="2700000" algn="tl">
                    <a:srgbClr val="000000">
                      <a:alpha val="43137"/>
                    </a:srgbClr>
                  </a:outerShdw>
                </a:effectLst>
              </a:rPr>
              <a:t>Safety</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t>
            </a:r>
            <a:r>
              <a:rPr lang="en-US" sz="2400" b="0" dirty="0" smtClean="0">
                <a:effectLst>
                  <a:outerShdw blurRad="38100" dist="38100" dir="2700000" algn="tl">
                    <a:srgbClr val="000000">
                      <a:alpha val="43137"/>
                    </a:srgbClr>
                  </a:outerShdw>
                </a:effectLst>
              </a:rPr>
              <a:t>Put </a:t>
            </a:r>
            <a:r>
              <a:rPr lang="en-US" sz="2400" b="0" dirty="0" smtClean="0">
                <a:effectLst>
                  <a:outerShdw blurRad="38100" dist="38100" dir="2700000" algn="tl">
                    <a:srgbClr val="000000">
                      <a:alpha val="43137"/>
                    </a:srgbClr>
                  </a:outerShdw>
                </a:effectLst>
              </a:rPr>
              <a:t>as much building between you and the outside </a:t>
            </a:r>
            <a:r>
              <a:rPr lang="en-US" sz="2400" b="0" dirty="0" smtClean="0">
                <a:effectLst>
                  <a:outerShdw blurRad="38100" dist="38100" dir="2700000" algn="tl">
                    <a:srgbClr val="000000">
                      <a:alpha val="43137"/>
                    </a:srgbClr>
                  </a:outerShdw>
                </a:effectLst>
              </a:rPr>
              <a:t>(low)</a:t>
            </a:r>
            <a:r>
              <a:rPr lang="en-US" sz="2400" b="0" dirty="0">
                <a:effectLst>
                  <a:outerShdw blurRad="38100" dist="38100" dir="2700000" algn="tl">
                    <a:srgbClr val="000000">
                      <a:alpha val="43137"/>
                    </a:srgbClr>
                  </a:outerShdw>
                </a:effectLst>
              </a:rPr>
              <a:t> </a:t>
            </a:r>
            <a:r>
              <a:rPr lang="en-US" sz="2400" b="0" dirty="0" smtClean="0">
                <a:effectLst>
                  <a:outerShdw blurRad="38100" dist="38100" dir="2700000" algn="tl">
                    <a:srgbClr val="000000">
                      <a:alpha val="43137"/>
                    </a:srgbClr>
                  </a:outerShdw>
                </a:effectLst>
              </a:rPr>
              <a:t>	</a:t>
            </a:r>
            <a:r>
              <a:rPr lang="en-US" sz="2400" b="0" dirty="0" smtClean="0">
                <a:effectLst>
                  <a:outerShdw blurRad="38100" dist="38100" dir="2700000" algn="tl">
                    <a:srgbClr val="000000">
                      <a:alpha val="43137"/>
                    </a:srgbClr>
                  </a:outerShdw>
                </a:effectLst>
              </a:rPr>
              <a:t>When </a:t>
            </a:r>
            <a:r>
              <a:rPr lang="en-US" sz="2400" b="0" dirty="0" smtClean="0">
                <a:effectLst>
                  <a:outerShdw blurRad="38100" dist="38100" dir="2700000" algn="tl">
                    <a:srgbClr val="000000">
                      <a:alpha val="43137"/>
                    </a:srgbClr>
                  </a:outerShdw>
                </a:effectLst>
              </a:rPr>
              <a:t>thunder roars – Go indoors</a:t>
            </a:r>
            <a:endParaRPr lang="en-US" dirty="0" smtClean="0">
              <a:effectLst>
                <a:outerShdw blurRad="38100" dist="38100" dir="2700000" algn="tl">
                  <a:srgbClr val="000000">
                    <a:alpha val="43137"/>
                  </a:srgbClr>
                </a:outerShdw>
              </a:effectLst>
            </a:endParaRPr>
          </a:p>
          <a:p>
            <a:pPr marL="690563" indent="-233363"/>
            <a:r>
              <a:rPr lang="en-US" dirty="0" smtClean="0">
                <a:effectLst>
                  <a:outerShdw blurRad="38100" dist="38100" dir="2700000" algn="tl">
                    <a:srgbClr val="000000">
                      <a:alpha val="43137"/>
                    </a:srgbClr>
                  </a:outerShdw>
                </a:effectLst>
              </a:rPr>
              <a:t>Stay connected &amp; informed</a:t>
            </a:r>
          </a:p>
        </p:txBody>
      </p:sp>
      <p:sp>
        <p:nvSpPr>
          <p:cNvPr id="5" name="TextBox 4"/>
          <p:cNvSpPr txBox="1"/>
          <p:nvPr/>
        </p:nvSpPr>
        <p:spPr bwMode="auto">
          <a:xfrm>
            <a:off x="4147457" y="947057"/>
            <a:ext cx="292068" cy="461665"/>
          </a:xfrm>
          <a:prstGeom prst="rect">
            <a:avLst/>
          </a:prstGeom>
          <a:noFill/>
          <a:ln w="9525">
            <a:noFill/>
            <a:miter lim="800000"/>
            <a:headEnd/>
            <a:tailEnd/>
          </a:ln>
        </p:spPr>
        <p:txBody>
          <a:bodyPr wrap="none" rtlCol="0">
            <a:spAutoFit/>
          </a:bodyPr>
          <a:lstStyle/>
          <a:p>
            <a:pPr>
              <a:buFont typeface="Arial" pitchFamily="34" charset="0"/>
              <a:buChar char="•"/>
            </a:pPr>
            <a:endParaRPr lang="en-US" b="1" dirty="0">
              <a:latin typeface="Calibri" pitchFamily="34" charset="0"/>
              <a:cs typeface="Times New Roman" pitchFamily="18" charset="0"/>
            </a:endParaRPr>
          </a:p>
        </p:txBody>
      </p:sp>
      <p:sp>
        <p:nvSpPr>
          <p:cNvPr id="8" name="Title 1"/>
          <p:cNvSpPr txBox="1">
            <a:spLocks/>
          </p:cNvSpPr>
          <p:nvPr/>
        </p:nvSpPr>
        <p:spPr>
          <a:xfrm>
            <a:off x="452651" y="-238648"/>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Questions? / Remember…</a:t>
            </a:r>
            <a:endParaRPr lang="en-US"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
        <p:nvSpPr>
          <p:cNvPr id="6" name="Text Box 18"/>
          <p:cNvSpPr txBox="1">
            <a:spLocks noChangeArrowheads="1"/>
          </p:cNvSpPr>
          <p:nvPr/>
        </p:nvSpPr>
        <p:spPr bwMode="auto">
          <a:xfrm>
            <a:off x="5638982" y="6096781"/>
            <a:ext cx="3509645" cy="759813"/>
          </a:xfrm>
          <a:prstGeom prst="rect">
            <a:avLst/>
          </a:prstGeom>
          <a:solidFill>
            <a:schemeClr val="tx1">
              <a:alpha val="74000"/>
            </a:schemeClr>
          </a:solidFill>
          <a:ln w="9525" algn="ctr">
            <a:noFill/>
            <a:miter lim="800000"/>
            <a:headEnd/>
            <a:tailEnd/>
          </a:ln>
        </p:spPr>
        <p:txBody>
          <a:bodyPr wrap="none">
            <a:spAutoFit/>
          </a:bodyPr>
          <a:lstStyle/>
          <a:p>
            <a:pPr marL="342900" indent="-342900">
              <a:buFontTx/>
              <a:buNone/>
            </a:pPr>
            <a:r>
              <a:rPr lang="en-US" sz="2400" b="1" dirty="0" smtClean="0">
                <a:solidFill>
                  <a:srgbClr val="C00000"/>
                </a:solidFill>
                <a:latin typeface="Calibri" pitchFamily="34" charset="0"/>
              </a:rPr>
              <a:t>Contact Info</a:t>
            </a:r>
          </a:p>
          <a:p>
            <a:pPr marL="342900" indent="-342900">
              <a:buFontTx/>
              <a:buNone/>
            </a:pPr>
            <a:r>
              <a:rPr lang="en-US" sz="2400" dirty="0">
                <a:solidFill>
                  <a:srgbClr val="C00000"/>
                </a:solidFill>
                <a:latin typeface="Calibri" pitchFamily="34" charset="0"/>
              </a:rPr>
              <a:t>m</a:t>
            </a:r>
            <a:r>
              <a:rPr lang="en-US" sz="2400" dirty="0" smtClean="0">
                <a:solidFill>
                  <a:srgbClr val="C00000"/>
                </a:solidFill>
                <a:latin typeface="Calibri" pitchFamily="34" charset="0"/>
              </a:rPr>
              <a:t>atthew.elliott@noaa.gov</a:t>
            </a:r>
            <a:endParaRPr lang="en-US" sz="2400" b="1" dirty="0" smtClean="0">
              <a:solidFill>
                <a:srgbClr val="C00000"/>
              </a:solidFill>
              <a:latin typeface="Calibri" pitchFamily="34" charset="0"/>
            </a:endParaRPr>
          </a:p>
        </p:txBody>
      </p:sp>
    </p:spTree>
    <p:extLst>
      <p:ext uri="{BB962C8B-B14F-4D97-AF65-F5344CB8AC3E}">
        <p14:creationId xmlns:p14="http://schemas.microsoft.com/office/powerpoint/2010/main" val="333968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nasa-midatlc"/>
          <p:cNvPicPr>
            <a:picLocks noChangeAspect="1" noChangeArrowheads="1"/>
          </p:cNvPicPr>
          <p:nvPr/>
        </p:nvPicPr>
        <p:blipFill>
          <a:blip r:embed="rId2" cstate="print"/>
          <a:srcRect l="34943" t="15886" r="7417" b="2321"/>
          <a:stretch>
            <a:fillRect/>
          </a:stretch>
        </p:blipFill>
        <p:spPr bwMode="auto">
          <a:xfrm>
            <a:off x="41872" y="1259141"/>
            <a:ext cx="3200400" cy="4189412"/>
          </a:xfrm>
          <a:prstGeom prst="rect">
            <a:avLst/>
          </a:prstGeom>
          <a:noFill/>
          <a:ln w="38100">
            <a:noFill/>
            <a:miter lim="800000"/>
            <a:headEnd/>
            <a:tailEnd/>
          </a:ln>
        </p:spPr>
      </p:pic>
      <p:pic>
        <p:nvPicPr>
          <p:cNvPr id="6" name="Picture 9" descr="moisture"/>
          <p:cNvPicPr>
            <a:picLocks noChangeAspect="1" noChangeArrowheads="1"/>
          </p:cNvPicPr>
          <p:nvPr/>
        </p:nvPicPr>
        <p:blipFill>
          <a:blip r:embed="rId3" cstate="print"/>
          <a:srcRect t="11180" b="13416"/>
          <a:stretch>
            <a:fillRect/>
          </a:stretch>
        </p:blipFill>
        <p:spPr bwMode="auto">
          <a:xfrm>
            <a:off x="3352800" y="1273862"/>
            <a:ext cx="5638800" cy="3422650"/>
          </a:xfrm>
          <a:prstGeom prst="rect">
            <a:avLst/>
          </a:prstGeom>
          <a:noFill/>
          <a:ln w="38100">
            <a:noFill/>
            <a:miter lim="800000"/>
            <a:headEnd/>
            <a:tailEnd/>
          </a:ln>
        </p:spPr>
      </p:pic>
      <p:sp>
        <p:nvSpPr>
          <p:cNvPr id="7" name="Text Box 7"/>
          <p:cNvSpPr txBox="1">
            <a:spLocks noChangeArrowheads="1"/>
          </p:cNvSpPr>
          <p:nvPr/>
        </p:nvSpPr>
        <p:spPr bwMode="auto">
          <a:xfrm>
            <a:off x="3352800" y="4627364"/>
            <a:ext cx="5638800" cy="2154436"/>
          </a:xfrm>
          <a:prstGeom prst="rect">
            <a:avLst/>
          </a:prstGeom>
          <a:noFill/>
          <a:ln w="9525">
            <a:noFill/>
            <a:miter lim="800000"/>
            <a:headEnd/>
            <a:tailEnd/>
          </a:ln>
        </p:spPr>
        <p:txBody>
          <a:bodyPr wrap="square">
            <a:spAutoFit/>
          </a:bodyPr>
          <a:lstStyle/>
          <a:p>
            <a:pPr>
              <a:spcBef>
                <a:spcPct val="50000"/>
              </a:spcBef>
              <a:buFontTx/>
              <a:buNone/>
            </a:pPr>
            <a:r>
              <a:rPr lang="en-US" sz="3600" b="1" dirty="0">
                <a:effectLst>
                  <a:outerShdw blurRad="38100" dist="38100" dir="2700000" algn="tl">
                    <a:srgbClr val="000000">
                      <a:alpha val="43137"/>
                    </a:srgbClr>
                  </a:outerShdw>
                </a:effectLst>
                <a:latin typeface="+mn-lt"/>
                <a:cs typeface="Times New Roman" panose="02020603050405020304" pitchFamily="18" charset="0"/>
              </a:rPr>
              <a:t>Our moisture </a:t>
            </a:r>
            <a:r>
              <a:rPr lang="en-US" sz="3600" b="1" dirty="0" smtClean="0">
                <a:effectLst>
                  <a:outerShdw blurRad="38100" dist="38100" dir="2700000" algn="tl">
                    <a:srgbClr val="000000">
                      <a:alpha val="43137"/>
                    </a:srgbClr>
                  </a:outerShdw>
                </a:effectLst>
                <a:latin typeface="+mn-lt"/>
                <a:cs typeface="Times New Roman" panose="02020603050405020304" pitchFamily="18" charset="0"/>
              </a:rPr>
              <a:t>sources:</a:t>
            </a:r>
          </a:p>
          <a:p>
            <a:pPr>
              <a:spcBef>
                <a:spcPct val="50000"/>
              </a:spcBef>
              <a:buFontTx/>
              <a:buNone/>
            </a:pPr>
            <a:r>
              <a:rPr lang="en-US" sz="2800" b="1" dirty="0" smtClean="0">
                <a:effectLst>
                  <a:outerShdw blurRad="38100" dist="38100" dir="2700000" algn="tl">
                    <a:srgbClr val="000000">
                      <a:alpha val="43137"/>
                    </a:srgbClr>
                  </a:outerShdw>
                </a:effectLst>
                <a:latin typeface="+mn-lt"/>
                <a:cs typeface="Times New Roman" panose="02020603050405020304" pitchFamily="18" charset="0"/>
              </a:rPr>
              <a:t>Atlantic Ocean</a:t>
            </a:r>
            <a:br>
              <a:rPr lang="en-US" sz="2800" b="1" dirty="0" smtClean="0">
                <a:effectLst>
                  <a:outerShdw blurRad="38100" dist="38100" dir="2700000" algn="tl">
                    <a:srgbClr val="000000">
                      <a:alpha val="43137"/>
                    </a:srgbClr>
                  </a:outerShdw>
                </a:effectLst>
                <a:latin typeface="+mn-lt"/>
                <a:cs typeface="Times New Roman" panose="02020603050405020304" pitchFamily="18" charset="0"/>
              </a:rPr>
            </a:br>
            <a:r>
              <a:rPr lang="en-US" sz="2800" b="1" dirty="0" smtClean="0">
                <a:effectLst>
                  <a:outerShdw blurRad="38100" dist="38100" dir="2700000" algn="tl">
                    <a:srgbClr val="000000">
                      <a:alpha val="43137"/>
                    </a:srgbClr>
                  </a:outerShdw>
                </a:effectLst>
                <a:latin typeface="+mn-lt"/>
                <a:cs typeface="Times New Roman" panose="02020603050405020304" pitchFamily="18" charset="0"/>
              </a:rPr>
              <a:t>Gulf </a:t>
            </a:r>
            <a:r>
              <a:rPr lang="en-US" sz="2800" b="1" dirty="0">
                <a:effectLst>
                  <a:outerShdw blurRad="38100" dist="38100" dir="2700000" algn="tl">
                    <a:srgbClr val="000000">
                      <a:alpha val="43137"/>
                    </a:srgbClr>
                  </a:outerShdw>
                </a:effectLst>
                <a:latin typeface="+mn-lt"/>
                <a:cs typeface="Times New Roman" panose="02020603050405020304" pitchFamily="18" charset="0"/>
              </a:rPr>
              <a:t>of </a:t>
            </a:r>
            <a:r>
              <a:rPr lang="en-US" sz="2800" b="1" dirty="0" smtClean="0">
                <a:effectLst>
                  <a:outerShdw blurRad="38100" dist="38100" dir="2700000" algn="tl">
                    <a:srgbClr val="000000">
                      <a:alpha val="43137"/>
                    </a:srgbClr>
                  </a:outerShdw>
                </a:effectLst>
                <a:latin typeface="+mn-lt"/>
                <a:cs typeface="Times New Roman" panose="02020603050405020304" pitchFamily="18" charset="0"/>
              </a:rPr>
              <a:t>Mexico</a:t>
            </a:r>
            <a:br>
              <a:rPr lang="en-US" sz="2800" b="1" dirty="0" smtClean="0">
                <a:effectLst>
                  <a:outerShdw blurRad="38100" dist="38100" dir="2700000" algn="tl">
                    <a:srgbClr val="000000">
                      <a:alpha val="43137"/>
                    </a:srgbClr>
                  </a:outerShdw>
                </a:effectLst>
                <a:latin typeface="+mn-lt"/>
                <a:cs typeface="Times New Roman" panose="02020603050405020304" pitchFamily="18" charset="0"/>
              </a:rPr>
            </a:br>
            <a:r>
              <a:rPr lang="en-US" sz="2800" b="1" dirty="0" smtClean="0">
                <a:effectLst>
                  <a:outerShdw blurRad="38100" dist="38100" dir="2700000" algn="tl">
                    <a:srgbClr val="000000">
                      <a:alpha val="43137"/>
                    </a:srgbClr>
                  </a:outerShdw>
                </a:effectLst>
                <a:latin typeface="+mn-lt"/>
                <a:cs typeface="Times New Roman" panose="02020603050405020304" pitchFamily="18" charset="0"/>
              </a:rPr>
              <a:t>Chesapeake Bay</a:t>
            </a:r>
            <a:endParaRPr lang="en-US" sz="2800" b="1" dirty="0">
              <a:effectLst>
                <a:outerShdw blurRad="38100" dist="38100" dir="2700000" algn="tl">
                  <a:srgbClr val="000000">
                    <a:alpha val="43137"/>
                  </a:srgbClr>
                </a:outerShdw>
              </a:effectLst>
              <a:latin typeface="+mn-lt"/>
              <a:cs typeface="Times New Roman" panose="02020603050405020304" pitchFamily="18" charset="0"/>
            </a:endParaRPr>
          </a:p>
        </p:txBody>
      </p:sp>
      <p:sp>
        <p:nvSpPr>
          <p:cNvPr id="9" name="Title 1"/>
          <p:cNvSpPr txBox="1">
            <a:spLocks/>
          </p:cNvSpPr>
          <p:nvPr/>
        </p:nvSpPr>
        <p:spPr>
          <a:xfrm>
            <a:off x="457200" y="0"/>
            <a:ext cx="8229600" cy="1185705"/>
          </a:xfrm>
          <a:prstGeom prst="rect">
            <a:avLst/>
          </a:prstGeom>
        </p:spPr>
        <p:txBody>
          <a:bodyP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Ingredients</a:t>
            </a:r>
            <a:br>
              <a:rPr lang="en-US" kern="0" dirty="0" smtClean="0">
                <a:effectLst>
                  <a:outerShdw blurRad="38100" dist="38100" dir="2700000" algn="tl">
                    <a:srgbClr val="000000">
                      <a:alpha val="43137"/>
                    </a:srgbClr>
                  </a:outerShdw>
                </a:effectLst>
                <a:cs typeface="Times New Roman" panose="02020603050405020304" pitchFamily="18" charset="0"/>
              </a:rPr>
            </a:br>
            <a:r>
              <a:rPr lang="en-US" b="0" kern="0" dirty="0" smtClean="0">
                <a:effectLst>
                  <a:outerShdw blurRad="38100" dist="38100" dir="2700000" algn="tl">
                    <a:srgbClr val="000000">
                      <a:alpha val="43137"/>
                    </a:srgbClr>
                  </a:outerShdw>
                </a:effectLst>
                <a:cs typeface="Times New Roman" panose="02020603050405020304" pitchFamily="18" charset="0"/>
              </a:rPr>
              <a:t>#1 Moisture</a:t>
            </a:r>
            <a:endParaRPr lang="en-US" b="0" kern="0" dirty="0">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0345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7" name="Picture 5" descr="cold_c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296" y="2819400"/>
            <a:ext cx="4480560" cy="3267444"/>
          </a:xfrm>
          <a:prstGeom prst="rect">
            <a:avLst/>
          </a:prstGeom>
          <a:noFill/>
          <a:extLst>
            <a:ext uri="{909E8E84-426E-40DD-AFC4-6F175D3DCCD1}">
              <a14:hiddenFill xmlns:a14="http://schemas.microsoft.com/office/drawing/2010/main">
                <a:solidFill>
                  <a:srgbClr val="FFFFFF"/>
                </a:solidFill>
              </a14:hiddenFill>
            </a:ext>
          </a:extLst>
        </p:spPr>
      </p:pic>
      <p:pic>
        <p:nvPicPr>
          <p:cNvPr id="509958" name="Picture 6" descr="warm_c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42522" y="2819400"/>
            <a:ext cx="4480560" cy="3267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1676400"/>
            <a:ext cx="8229600" cy="1077218"/>
          </a:xfrm>
          <a:prstGeom prst="rect">
            <a:avLst/>
          </a:prstGeom>
        </p:spPr>
        <p:txBody>
          <a:bodyPr wrap="square">
            <a:spAutoFit/>
          </a:bodyPr>
          <a:lstStyle/>
          <a:p>
            <a:pPr>
              <a:spcBef>
                <a:spcPct val="50000"/>
              </a:spcBef>
              <a:buFontTx/>
              <a:buNone/>
            </a:pPr>
            <a:r>
              <a:rPr lang="en-US" sz="3200" dirty="0">
                <a:effectLst>
                  <a:outerShdw blurRad="38100" dist="38100" dir="2700000" algn="tl">
                    <a:srgbClr val="000000">
                      <a:alpha val="43137"/>
                    </a:srgbClr>
                  </a:outerShdw>
                </a:effectLst>
                <a:latin typeface="+mn-lt"/>
                <a:cs typeface="Times New Roman" panose="02020603050405020304" pitchFamily="18" charset="0"/>
              </a:rPr>
              <a:t>When air is forced </a:t>
            </a:r>
            <a:r>
              <a:rPr lang="en-US" sz="3200" dirty="0" smtClean="0">
                <a:effectLst>
                  <a:outerShdw blurRad="38100" dist="38100" dir="2700000" algn="tl">
                    <a:srgbClr val="000000">
                      <a:alpha val="43137"/>
                    </a:srgbClr>
                  </a:outerShdw>
                </a:effectLst>
                <a:latin typeface="+mn-lt"/>
                <a:cs typeface="Times New Roman" panose="02020603050405020304" pitchFamily="18" charset="0"/>
              </a:rPr>
              <a:t>upward along a front, </a:t>
            </a:r>
            <a:r>
              <a:rPr lang="en-US" sz="3200" dirty="0">
                <a:effectLst>
                  <a:outerShdw blurRad="38100" dist="38100" dir="2700000" algn="tl">
                    <a:srgbClr val="000000">
                      <a:alpha val="43137"/>
                    </a:srgbClr>
                  </a:outerShdw>
                </a:effectLst>
                <a:latin typeface="+mn-lt"/>
                <a:cs typeface="Times New Roman" panose="02020603050405020304" pitchFamily="18" charset="0"/>
              </a:rPr>
              <a:t>it cools/condenses </a:t>
            </a:r>
            <a:r>
              <a:rPr lang="en-US" sz="3200" dirty="0" smtClean="0">
                <a:effectLst>
                  <a:outerShdw blurRad="38100" dist="38100" dir="2700000" algn="tl">
                    <a:srgbClr val="000000">
                      <a:alpha val="43137"/>
                    </a:srgbClr>
                  </a:outerShdw>
                </a:effectLst>
                <a:latin typeface="+mn-lt"/>
                <a:cs typeface="Times New Roman" panose="02020603050405020304" pitchFamily="18" charset="0"/>
              </a:rPr>
              <a:t>&amp; precipitation forms </a:t>
            </a:r>
            <a:endParaRPr lang="en-US" sz="3200" dirty="0">
              <a:effectLst>
                <a:outerShdw blurRad="38100" dist="38100" dir="2700000" algn="tl">
                  <a:srgbClr val="000000">
                    <a:alpha val="43137"/>
                  </a:srgbClr>
                </a:outerShdw>
              </a:effectLst>
              <a:latin typeface="+mn-lt"/>
              <a:cs typeface="Times New Roman" panose="02020603050405020304" pitchFamily="18" charset="0"/>
            </a:endParaRPr>
          </a:p>
        </p:txBody>
      </p:sp>
      <p:sp>
        <p:nvSpPr>
          <p:cNvPr id="8" name="Title 1"/>
          <p:cNvSpPr txBox="1">
            <a:spLocks/>
          </p:cNvSpPr>
          <p:nvPr/>
        </p:nvSpPr>
        <p:spPr>
          <a:xfrm>
            <a:off x="457200" y="0"/>
            <a:ext cx="8229600" cy="1185705"/>
          </a:xfrm>
          <a:prstGeom prst="rect">
            <a:avLst/>
          </a:prstGeom>
        </p:spPr>
        <p:txBody>
          <a:bodyP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Ingredients</a:t>
            </a:r>
            <a:br>
              <a:rPr lang="en-US" kern="0" dirty="0" smtClean="0">
                <a:effectLst>
                  <a:outerShdw blurRad="38100" dist="38100" dir="2700000" algn="tl">
                    <a:srgbClr val="000000">
                      <a:alpha val="43137"/>
                    </a:srgbClr>
                  </a:outerShdw>
                </a:effectLst>
                <a:cs typeface="Times New Roman" panose="02020603050405020304" pitchFamily="18" charset="0"/>
              </a:rPr>
            </a:br>
            <a:r>
              <a:rPr lang="en-US" b="0" kern="0" dirty="0" smtClean="0">
                <a:effectLst>
                  <a:outerShdw blurRad="38100" dist="38100" dir="2700000" algn="tl">
                    <a:srgbClr val="000000">
                      <a:alpha val="43137"/>
                    </a:srgbClr>
                  </a:outerShdw>
                </a:effectLst>
                <a:cs typeface="Times New Roman" panose="02020603050405020304" pitchFamily="18" charset="0"/>
              </a:rPr>
              <a:t>#2 Lift</a:t>
            </a:r>
            <a:endParaRPr lang="en-US" b="0" kern="0" dirty="0">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66508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099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99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1781174"/>
            <a:ext cx="4171950" cy="481164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0"/>
            <a:ext cx="8229600" cy="1185705"/>
          </a:xfrm>
          <a:prstGeom prst="rect">
            <a:avLst/>
          </a:prstGeom>
        </p:spPr>
        <p:txBody>
          <a:bodyP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Ingredients</a:t>
            </a:r>
            <a:br>
              <a:rPr lang="en-US" kern="0" dirty="0" smtClean="0">
                <a:effectLst>
                  <a:outerShdw blurRad="38100" dist="38100" dir="2700000" algn="tl">
                    <a:srgbClr val="000000">
                      <a:alpha val="43137"/>
                    </a:srgbClr>
                  </a:outerShdw>
                </a:effectLst>
                <a:cs typeface="Times New Roman" panose="02020603050405020304" pitchFamily="18" charset="0"/>
              </a:rPr>
            </a:br>
            <a:r>
              <a:rPr lang="en-US" b="0" kern="0" dirty="0" smtClean="0">
                <a:effectLst>
                  <a:outerShdw blurRad="38100" dist="38100" dir="2700000" algn="tl">
                    <a:srgbClr val="000000">
                      <a:alpha val="43137"/>
                    </a:srgbClr>
                  </a:outerShdw>
                </a:effectLst>
                <a:cs typeface="Times New Roman" panose="02020603050405020304" pitchFamily="18" charset="0"/>
              </a:rPr>
              <a:t>#2 Lift</a:t>
            </a:r>
            <a:endParaRPr lang="en-US" b="0" kern="0" dirty="0">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2407610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9" name="Rectangle 3"/>
          <p:cNvSpPr>
            <a:spLocks noChangeArrowheads="1"/>
          </p:cNvSpPr>
          <p:nvPr/>
        </p:nvSpPr>
        <p:spPr bwMode="auto">
          <a:xfrm>
            <a:off x="318211" y="1524000"/>
            <a:ext cx="83756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0" dirty="0">
                <a:effectLst>
                  <a:outerShdw blurRad="38100" dist="38100" dir="2700000" algn="tl">
                    <a:srgbClr val="000000">
                      <a:alpha val="43137"/>
                    </a:srgbClr>
                  </a:outerShdw>
                </a:effectLst>
              </a:rPr>
              <a:t>A</a:t>
            </a:r>
            <a:r>
              <a:rPr lang="en-US" altLang="en-US" sz="3200" b="0" dirty="0" smtClean="0">
                <a:effectLst>
                  <a:outerShdw blurRad="38100" dist="38100" dir="2700000" algn="tl">
                    <a:srgbClr val="000000">
                      <a:alpha val="43137"/>
                    </a:srgbClr>
                  </a:outerShdw>
                </a:effectLst>
              </a:rPr>
              <a:t>ir accelerates</a:t>
            </a:r>
            <a:r>
              <a:rPr lang="en-US" altLang="en-US" sz="3200" dirty="0" smtClean="0">
                <a:effectLst>
                  <a:outerShdw blurRad="38100" dist="38100" dir="2700000" algn="tl">
                    <a:srgbClr val="000000">
                      <a:alpha val="43137"/>
                    </a:srgbClr>
                  </a:outerShdw>
                </a:effectLst>
              </a:rPr>
              <a:t> upward/downward </a:t>
            </a:r>
            <a:r>
              <a:rPr lang="en-US" altLang="en-US" sz="3200" b="0" dirty="0">
                <a:effectLst>
                  <a:outerShdw blurRad="38100" dist="38100" dir="2700000" algn="tl">
                    <a:srgbClr val="000000">
                      <a:alpha val="43137"/>
                    </a:srgbClr>
                  </a:outerShdw>
                </a:effectLst>
              </a:rPr>
              <a:t>when </a:t>
            </a:r>
            <a:r>
              <a:rPr lang="en-US" altLang="en-US" sz="3200" b="0" dirty="0" smtClean="0">
                <a:effectLst>
                  <a:outerShdw blurRad="38100" dist="38100" dir="2700000" algn="tl">
                    <a:srgbClr val="000000">
                      <a:alpha val="43137"/>
                    </a:srgbClr>
                  </a:outerShdw>
                </a:effectLst>
              </a:rPr>
              <a:t>nudged</a:t>
            </a:r>
            <a:r>
              <a:rPr lang="en-US" altLang="en-US" sz="3200" dirty="0" smtClean="0">
                <a:effectLst>
                  <a:outerShdw blurRad="38100" dist="38100" dir="2700000" algn="tl">
                    <a:srgbClr val="000000">
                      <a:alpha val="43137"/>
                    </a:srgbClr>
                  </a:outerShdw>
                </a:effectLst>
              </a:rPr>
              <a:t> upward/downward</a:t>
            </a:r>
            <a:endParaRPr lang="en-US" altLang="en-US" sz="3200" dirty="0">
              <a:effectLst>
                <a:outerShdw blurRad="38100" dist="38100" dir="2700000" algn="tl">
                  <a:srgbClr val="000000">
                    <a:alpha val="43137"/>
                  </a:srgbClr>
                </a:outerShdw>
              </a:effectLst>
            </a:endParaRPr>
          </a:p>
        </p:txBody>
      </p:sp>
      <p:pic>
        <p:nvPicPr>
          <p:cNvPr id="6" name="Picture 4" descr="stability"/>
          <p:cNvPicPr>
            <a:picLocks noChangeAspect="1" noChangeArrowheads="1"/>
          </p:cNvPicPr>
          <p:nvPr/>
        </p:nvPicPr>
        <p:blipFill>
          <a:blip r:embed="rId3" cstate="print"/>
          <a:srcRect/>
          <a:stretch>
            <a:fillRect/>
          </a:stretch>
        </p:blipFill>
        <p:spPr bwMode="auto">
          <a:xfrm>
            <a:off x="2463243" y="2764202"/>
            <a:ext cx="4058763" cy="4026005"/>
          </a:xfrm>
          <a:prstGeom prst="rect">
            <a:avLst/>
          </a:prstGeom>
          <a:noFill/>
          <a:ln w="50800">
            <a:solidFill>
              <a:schemeClr val="bg2"/>
            </a:solidFill>
            <a:miter lim="800000"/>
            <a:headEnd/>
            <a:tailEnd/>
          </a:ln>
        </p:spPr>
      </p:pic>
      <p:sp>
        <p:nvSpPr>
          <p:cNvPr id="7" name="Title 1"/>
          <p:cNvSpPr txBox="1">
            <a:spLocks/>
          </p:cNvSpPr>
          <p:nvPr/>
        </p:nvSpPr>
        <p:spPr>
          <a:xfrm>
            <a:off x="457200" y="0"/>
            <a:ext cx="8229600" cy="1185705"/>
          </a:xfrm>
          <a:prstGeom prst="rect">
            <a:avLst/>
          </a:prstGeom>
        </p:spPr>
        <p:txBody>
          <a:bodyP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Ingredients</a:t>
            </a:r>
            <a:br>
              <a:rPr lang="en-US" kern="0" dirty="0" smtClean="0">
                <a:effectLst>
                  <a:outerShdw blurRad="38100" dist="38100" dir="2700000" algn="tl">
                    <a:srgbClr val="000000">
                      <a:alpha val="43137"/>
                    </a:srgbClr>
                  </a:outerShdw>
                </a:effectLst>
                <a:cs typeface="Times New Roman" panose="02020603050405020304" pitchFamily="18" charset="0"/>
              </a:rPr>
            </a:br>
            <a:r>
              <a:rPr lang="en-US" b="0" kern="0" dirty="0" smtClean="0">
                <a:effectLst>
                  <a:outerShdw blurRad="38100" dist="38100" dir="2700000" algn="tl">
                    <a:srgbClr val="000000">
                      <a:alpha val="43137"/>
                    </a:srgbClr>
                  </a:outerShdw>
                </a:effectLst>
                <a:cs typeface="Times New Roman" panose="02020603050405020304" pitchFamily="18" charset="0"/>
              </a:rPr>
              <a:t>#3 Instability</a:t>
            </a:r>
            <a:endParaRPr lang="en-US" b="0" kern="0" dirty="0">
              <a:effectLst>
                <a:outerShdw blurRad="38100" dist="38100" dir="2700000" algn="tl">
                  <a:srgbClr val="000000">
                    <a:alpha val="43137"/>
                  </a:srgbClr>
                </a:outerShdw>
              </a:effectLst>
              <a:cs typeface="Times New Roman" panose="02020603050405020304" pitchFamily="18" charset="0"/>
            </a:endParaRPr>
          </a:p>
        </p:txBody>
      </p:sp>
      <p:sp>
        <p:nvSpPr>
          <p:cNvPr id="2" name="AutoShape 12" descr="http://www.meted.ucar.edu/emgmt/hazwx/media/graphics/lift_cd.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4414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CB_dissipating_BSpot041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66775" y="4660781"/>
            <a:ext cx="3101659" cy="2197219"/>
          </a:xfrm>
          <a:noFill/>
          <a:ln w="12700">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74819" name="Picture 3" descr="updraft_towers_crisp_medium range_ChrisKrid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938" y="4667250"/>
            <a:ext cx="3148078" cy="220343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4820" name="Picture 4" descr="TCU_SteveTegtmeier_NSSL_collection1"/>
          <p:cNvPicPr>
            <a:picLocks noChangeAspect="1" noChangeArrowheads="1"/>
          </p:cNvPicPr>
          <p:nvPr/>
        </p:nvPicPr>
        <p:blipFill>
          <a:blip r:embed="rId5">
            <a:extLst>
              <a:ext uri="{28A0092B-C50C-407E-A947-70E740481C1C}">
                <a14:useLocalDpi xmlns:a14="http://schemas.microsoft.com/office/drawing/2010/main" val="0"/>
              </a:ext>
            </a:extLst>
          </a:blip>
          <a:srcRect t="7201" b="7600"/>
          <a:stretch>
            <a:fillRect/>
          </a:stretch>
        </p:blipFill>
        <p:spPr bwMode="auto">
          <a:xfrm>
            <a:off x="242911" y="4587843"/>
            <a:ext cx="2239899" cy="228284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4822" name="Line 6"/>
          <p:cNvSpPr>
            <a:spLocks noChangeShapeType="1"/>
          </p:cNvSpPr>
          <p:nvPr/>
        </p:nvSpPr>
        <p:spPr bwMode="auto">
          <a:xfrm>
            <a:off x="7877175" y="3316288"/>
            <a:ext cx="0" cy="25400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23" name="Line 7"/>
          <p:cNvSpPr>
            <a:spLocks noChangeShapeType="1"/>
          </p:cNvSpPr>
          <p:nvPr/>
        </p:nvSpPr>
        <p:spPr bwMode="auto">
          <a:xfrm>
            <a:off x="7226300" y="3470275"/>
            <a:ext cx="0" cy="25400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24" name="Freeform 8"/>
          <p:cNvSpPr>
            <a:spLocks/>
          </p:cNvSpPr>
          <p:nvPr/>
        </p:nvSpPr>
        <p:spPr bwMode="auto">
          <a:xfrm>
            <a:off x="730250" y="5181600"/>
            <a:ext cx="53975" cy="14288"/>
          </a:xfrm>
          <a:custGeom>
            <a:avLst/>
            <a:gdLst>
              <a:gd name="T0" fmla="*/ 0 w 34"/>
              <a:gd name="T1" fmla="*/ 0 h 9"/>
              <a:gd name="T2" fmla="*/ 24 w 34"/>
              <a:gd name="T3" fmla="*/ 9 h 9"/>
              <a:gd name="T4" fmla="*/ 34 w 34"/>
              <a:gd name="T5" fmla="*/ 8 h 9"/>
            </a:gdLst>
            <a:ahLst/>
            <a:cxnLst>
              <a:cxn ang="0">
                <a:pos x="T0" y="T1"/>
              </a:cxn>
              <a:cxn ang="0">
                <a:pos x="T2" y="T3"/>
              </a:cxn>
              <a:cxn ang="0">
                <a:pos x="T4" y="T5"/>
              </a:cxn>
            </a:cxnLst>
            <a:rect l="0" t="0" r="r" b="b"/>
            <a:pathLst>
              <a:path w="34" h="9">
                <a:moveTo>
                  <a:pt x="0" y="0"/>
                </a:moveTo>
                <a:cubicBezTo>
                  <a:pt x="8" y="4"/>
                  <a:pt x="16" y="8"/>
                  <a:pt x="24" y="9"/>
                </a:cubicBezTo>
                <a:cubicBezTo>
                  <a:pt x="31" y="8"/>
                  <a:pt x="28" y="8"/>
                  <a:pt x="34" y="8"/>
                </a:cubicBezTo>
              </a:path>
            </a:pathLst>
          </a:custGeom>
          <a:noFill/>
          <a:ln w="63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25" name="Freeform 9"/>
          <p:cNvSpPr>
            <a:spLocks/>
          </p:cNvSpPr>
          <p:nvPr/>
        </p:nvSpPr>
        <p:spPr bwMode="auto">
          <a:xfrm>
            <a:off x="1771650" y="4267200"/>
            <a:ext cx="276225" cy="92075"/>
          </a:xfrm>
          <a:custGeom>
            <a:avLst/>
            <a:gdLst>
              <a:gd name="T0" fmla="*/ 174 w 174"/>
              <a:gd name="T1" fmla="*/ 54 h 58"/>
              <a:gd name="T2" fmla="*/ 136 w 174"/>
              <a:gd name="T3" fmla="*/ 32 h 58"/>
              <a:gd name="T4" fmla="*/ 122 w 174"/>
              <a:gd name="T5" fmla="*/ 14 h 58"/>
              <a:gd name="T6" fmla="*/ 118 w 174"/>
              <a:gd name="T7" fmla="*/ 2 h 58"/>
              <a:gd name="T8" fmla="*/ 112 w 174"/>
              <a:gd name="T9" fmla="*/ 4 h 58"/>
              <a:gd name="T10" fmla="*/ 94 w 174"/>
              <a:gd name="T11" fmla="*/ 12 h 58"/>
              <a:gd name="T12" fmla="*/ 66 w 174"/>
              <a:gd name="T13" fmla="*/ 14 h 58"/>
              <a:gd name="T14" fmla="*/ 46 w 174"/>
              <a:gd name="T15" fmla="*/ 20 h 58"/>
              <a:gd name="T16" fmla="*/ 20 w 174"/>
              <a:gd name="T17" fmla="*/ 24 h 58"/>
              <a:gd name="T18" fmla="*/ 0 w 174"/>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58">
                <a:moveTo>
                  <a:pt x="174" y="54"/>
                </a:moveTo>
                <a:cubicBezTo>
                  <a:pt x="161" y="34"/>
                  <a:pt x="160" y="38"/>
                  <a:pt x="136" y="32"/>
                </a:cubicBezTo>
                <a:cubicBezTo>
                  <a:pt x="134" y="22"/>
                  <a:pt x="130" y="19"/>
                  <a:pt x="122" y="14"/>
                </a:cubicBezTo>
                <a:cubicBezTo>
                  <a:pt x="121" y="10"/>
                  <a:pt x="119" y="6"/>
                  <a:pt x="118" y="2"/>
                </a:cubicBezTo>
                <a:cubicBezTo>
                  <a:pt x="117" y="0"/>
                  <a:pt x="114" y="3"/>
                  <a:pt x="112" y="4"/>
                </a:cubicBezTo>
                <a:cubicBezTo>
                  <a:pt x="106" y="7"/>
                  <a:pt x="94" y="12"/>
                  <a:pt x="94" y="12"/>
                </a:cubicBezTo>
                <a:cubicBezTo>
                  <a:pt x="73" y="7"/>
                  <a:pt x="82" y="9"/>
                  <a:pt x="66" y="14"/>
                </a:cubicBezTo>
                <a:cubicBezTo>
                  <a:pt x="52" y="28"/>
                  <a:pt x="66" y="27"/>
                  <a:pt x="46" y="20"/>
                </a:cubicBezTo>
                <a:cubicBezTo>
                  <a:pt x="37" y="21"/>
                  <a:pt x="27" y="19"/>
                  <a:pt x="20" y="24"/>
                </a:cubicBezTo>
                <a:cubicBezTo>
                  <a:pt x="14" y="28"/>
                  <a:pt x="0" y="50"/>
                  <a:pt x="0" y="58"/>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26" name="Freeform 10"/>
          <p:cNvSpPr>
            <a:spLocks/>
          </p:cNvSpPr>
          <p:nvPr/>
        </p:nvSpPr>
        <p:spPr bwMode="auto">
          <a:xfrm>
            <a:off x="1639888" y="4667250"/>
            <a:ext cx="20637" cy="60325"/>
          </a:xfrm>
          <a:custGeom>
            <a:avLst/>
            <a:gdLst>
              <a:gd name="T0" fmla="*/ 13 w 13"/>
              <a:gd name="T1" fmla="*/ 0 h 38"/>
              <a:gd name="T2" fmla="*/ 9 w 13"/>
              <a:gd name="T3" fmla="*/ 18 h 38"/>
              <a:gd name="T4" fmla="*/ 1 w 13"/>
              <a:gd name="T5" fmla="*/ 38 h 38"/>
            </a:gdLst>
            <a:ahLst/>
            <a:cxnLst>
              <a:cxn ang="0">
                <a:pos x="T0" y="T1"/>
              </a:cxn>
              <a:cxn ang="0">
                <a:pos x="T2" y="T3"/>
              </a:cxn>
              <a:cxn ang="0">
                <a:pos x="T4" y="T5"/>
              </a:cxn>
            </a:cxnLst>
            <a:rect l="0" t="0" r="r" b="b"/>
            <a:pathLst>
              <a:path w="13" h="38">
                <a:moveTo>
                  <a:pt x="13" y="0"/>
                </a:moveTo>
                <a:cubicBezTo>
                  <a:pt x="4" y="14"/>
                  <a:pt x="2" y="8"/>
                  <a:pt x="9" y="18"/>
                </a:cubicBezTo>
                <a:cubicBezTo>
                  <a:pt x="0" y="24"/>
                  <a:pt x="1" y="27"/>
                  <a:pt x="1" y="38"/>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27" name="Freeform 11"/>
          <p:cNvSpPr>
            <a:spLocks/>
          </p:cNvSpPr>
          <p:nvPr/>
        </p:nvSpPr>
        <p:spPr bwMode="auto">
          <a:xfrm>
            <a:off x="1190625" y="4586288"/>
            <a:ext cx="76200" cy="36512"/>
          </a:xfrm>
          <a:custGeom>
            <a:avLst/>
            <a:gdLst>
              <a:gd name="T0" fmla="*/ 0 w 48"/>
              <a:gd name="T1" fmla="*/ 11 h 23"/>
              <a:gd name="T2" fmla="*/ 22 w 48"/>
              <a:gd name="T3" fmla="*/ 5 h 23"/>
              <a:gd name="T4" fmla="*/ 38 w 48"/>
              <a:gd name="T5" fmla="*/ 9 h 23"/>
              <a:gd name="T6" fmla="*/ 48 w 48"/>
              <a:gd name="T7" fmla="*/ 23 h 23"/>
            </a:gdLst>
            <a:ahLst/>
            <a:cxnLst>
              <a:cxn ang="0">
                <a:pos x="T0" y="T1"/>
              </a:cxn>
              <a:cxn ang="0">
                <a:pos x="T2" y="T3"/>
              </a:cxn>
              <a:cxn ang="0">
                <a:pos x="T4" y="T5"/>
              </a:cxn>
              <a:cxn ang="0">
                <a:pos x="T6" y="T7"/>
              </a:cxn>
            </a:cxnLst>
            <a:rect l="0" t="0" r="r" b="b"/>
            <a:pathLst>
              <a:path w="48" h="23">
                <a:moveTo>
                  <a:pt x="0" y="11"/>
                </a:moveTo>
                <a:cubicBezTo>
                  <a:pt x="7" y="0"/>
                  <a:pt x="9" y="1"/>
                  <a:pt x="22" y="5"/>
                </a:cubicBezTo>
                <a:cubicBezTo>
                  <a:pt x="27" y="7"/>
                  <a:pt x="38" y="9"/>
                  <a:pt x="38" y="9"/>
                </a:cubicBezTo>
                <a:cubicBezTo>
                  <a:pt x="40" y="16"/>
                  <a:pt x="45" y="17"/>
                  <a:pt x="48" y="23"/>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nvGrpSpPr>
          <p:cNvPr id="674828" name="Group 12"/>
          <p:cNvGrpSpPr>
            <a:grpSpLocks/>
          </p:cNvGrpSpPr>
          <p:nvPr/>
        </p:nvGrpSpPr>
        <p:grpSpPr bwMode="auto">
          <a:xfrm>
            <a:off x="147638" y="1066800"/>
            <a:ext cx="8848725" cy="3614737"/>
            <a:chOff x="201" y="832"/>
            <a:chExt cx="5358" cy="3125"/>
          </a:xfrm>
        </p:grpSpPr>
        <p:sp>
          <p:nvSpPr>
            <p:cNvPr id="674829" name="Rectangle 13"/>
            <p:cNvSpPr>
              <a:spLocks noChangeArrowheads="1"/>
            </p:cNvSpPr>
            <p:nvPr/>
          </p:nvSpPr>
          <p:spPr bwMode="auto">
            <a:xfrm>
              <a:off x="202" y="832"/>
              <a:ext cx="5354" cy="2693"/>
            </a:xfrm>
            <a:prstGeom prst="rect">
              <a:avLst/>
            </a:prstGeom>
            <a:gradFill rotWithShape="1">
              <a:gsLst>
                <a:gs pos="0">
                  <a:srgbClr val="000080">
                    <a:gamma/>
                    <a:shade val="28627"/>
                    <a:invGamma/>
                  </a:srgbClr>
                </a:gs>
                <a:gs pos="100000">
                  <a:srgbClr val="000080"/>
                </a:gs>
              </a:gsLst>
              <a:lin ang="5400000" scaled="1"/>
            </a:gradFill>
            <a:ln>
              <a:noFill/>
            </a:ln>
            <a:effectLst/>
            <a:extLst>
              <a:ext uri="{91240B29-F687-4F45-9708-019B960494DF}">
                <a14:hiddenLine xmlns:a14="http://schemas.microsoft.com/office/drawing/2010/main" w="12700" algn="ctr">
                  <a:solidFill>
                    <a:srgbClr val="333333"/>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0" name="Freeform 14" descr="Newsprint"/>
            <p:cNvSpPr>
              <a:spLocks noChangeAspect="1"/>
            </p:cNvSpPr>
            <p:nvPr/>
          </p:nvSpPr>
          <p:spPr bwMode="auto">
            <a:xfrm>
              <a:off x="1668" y="985"/>
              <a:ext cx="1923" cy="2331"/>
            </a:xfrm>
            <a:custGeom>
              <a:avLst/>
              <a:gdLst>
                <a:gd name="T0" fmla="*/ 271 w 1923"/>
                <a:gd name="T1" fmla="*/ 2305 h 2331"/>
                <a:gd name="T2" fmla="*/ 342 w 1923"/>
                <a:gd name="T3" fmla="*/ 2143 h 2331"/>
                <a:gd name="T4" fmla="*/ 380 w 1923"/>
                <a:gd name="T5" fmla="*/ 2028 h 2331"/>
                <a:gd name="T6" fmla="*/ 356 w 1923"/>
                <a:gd name="T7" fmla="*/ 1986 h 2331"/>
                <a:gd name="T8" fmla="*/ 375 w 1923"/>
                <a:gd name="T9" fmla="*/ 1881 h 2331"/>
                <a:gd name="T10" fmla="*/ 389 w 1923"/>
                <a:gd name="T11" fmla="*/ 1677 h 2331"/>
                <a:gd name="T12" fmla="*/ 408 w 1923"/>
                <a:gd name="T13" fmla="*/ 1571 h 2331"/>
                <a:gd name="T14" fmla="*/ 366 w 1923"/>
                <a:gd name="T15" fmla="*/ 1457 h 2331"/>
                <a:gd name="T16" fmla="*/ 398 w 1923"/>
                <a:gd name="T17" fmla="*/ 1414 h 2331"/>
                <a:gd name="T18" fmla="*/ 361 w 1923"/>
                <a:gd name="T19" fmla="*/ 1271 h 2331"/>
                <a:gd name="T20" fmla="*/ 418 w 1923"/>
                <a:gd name="T21" fmla="*/ 1143 h 2331"/>
                <a:gd name="T22" fmla="*/ 403 w 1923"/>
                <a:gd name="T23" fmla="*/ 1014 h 2331"/>
                <a:gd name="T24" fmla="*/ 422 w 1923"/>
                <a:gd name="T25" fmla="*/ 838 h 2331"/>
                <a:gd name="T26" fmla="*/ 375 w 1923"/>
                <a:gd name="T27" fmla="*/ 686 h 2331"/>
                <a:gd name="T28" fmla="*/ 314 w 1923"/>
                <a:gd name="T29" fmla="*/ 610 h 2331"/>
                <a:gd name="T30" fmla="*/ 220 w 1923"/>
                <a:gd name="T31" fmla="*/ 548 h 2331"/>
                <a:gd name="T32" fmla="*/ 70 w 1923"/>
                <a:gd name="T33" fmla="*/ 443 h 2331"/>
                <a:gd name="T34" fmla="*/ 70 w 1923"/>
                <a:gd name="T35" fmla="*/ 296 h 2331"/>
                <a:gd name="T36" fmla="*/ 314 w 1923"/>
                <a:gd name="T37" fmla="*/ 257 h 2331"/>
                <a:gd name="T38" fmla="*/ 549 w 1923"/>
                <a:gd name="T39" fmla="*/ 234 h 2331"/>
                <a:gd name="T40" fmla="*/ 671 w 1923"/>
                <a:gd name="T41" fmla="*/ 191 h 2331"/>
                <a:gd name="T42" fmla="*/ 807 w 1923"/>
                <a:gd name="T43" fmla="*/ 200 h 2331"/>
                <a:gd name="T44" fmla="*/ 990 w 1923"/>
                <a:gd name="T45" fmla="*/ 143 h 2331"/>
                <a:gd name="T46" fmla="*/ 1131 w 1923"/>
                <a:gd name="T47" fmla="*/ 100 h 2331"/>
                <a:gd name="T48" fmla="*/ 1230 w 1923"/>
                <a:gd name="T49" fmla="*/ 14 h 2331"/>
                <a:gd name="T50" fmla="*/ 1314 w 1923"/>
                <a:gd name="T51" fmla="*/ 24 h 2331"/>
                <a:gd name="T52" fmla="*/ 1432 w 1923"/>
                <a:gd name="T53" fmla="*/ 62 h 2331"/>
                <a:gd name="T54" fmla="*/ 1535 w 1923"/>
                <a:gd name="T55" fmla="*/ 143 h 2331"/>
                <a:gd name="T56" fmla="*/ 1733 w 1923"/>
                <a:gd name="T57" fmla="*/ 229 h 2331"/>
                <a:gd name="T58" fmla="*/ 1860 w 1923"/>
                <a:gd name="T59" fmla="*/ 253 h 2331"/>
                <a:gd name="T60" fmla="*/ 1919 w 1923"/>
                <a:gd name="T61" fmla="*/ 693 h 2331"/>
                <a:gd name="T62" fmla="*/ 1799 w 1923"/>
                <a:gd name="T63" fmla="*/ 738 h 2331"/>
                <a:gd name="T64" fmla="*/ 1737 w 1923"/>
                <a:gd name="T65" fmla="*/ 810 h 2331"/>
                <a:gd name="T66" fmla="*/ 1658 w 1923"/>
                <a:gd name="T67" fmla="*/ 948 h 2331"/>
                <a:gd name="T68" fmla="*/ 1545 w 1923"/>
                <a:gd name="T69" fmla="*/ 1062 h 2331"/>
                <a:gd name="T70" fmla="*/ 1498 w 1923"/>
                <a:gd name="T71" fmla="*/ 1134 h 2331"/>
                <a:gd name="T72" fmla="*/ 1423 w 1923"/>
                <a:gd name="T73" fmla="*/ 1253 h 2331"/>
                <a:gd name="T74" fmla="*/ 1254 w 1923"/>
                <a:gd name="T75" fmla="*/ 1405 h 2331"/>
                <a:gd name="T76" fmla="*/ 1145 w 1923"/>
                <a:gd name="T77" fmla="*/ 1543 h 2331"/>
                <a:gd name="T78" fmla="*/ 1084 w 1923"/>
                <a:gd name="T79" fmla="*/ 1610 h 2331"/>
                <a:gd name="T80" fmla="*/ 1018 w 1923"/>
                <a:gd name="T81" fmla="*/ 1710 h 2331"/>
                <a:gd name="T82" fmla="*/ 920 w 1923"/>
                <a:gd name="T83" fmla="*/ 2243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3" h="2331">
                  <a:moveTo>
                    <a:pt x="889" y="2322"/>
                  </a:moveTo>
                  <a:cubicBezTo>
                    <a:pt x="791" y="2321"/>
                    <a:pt x="405" y="2325"/>
                    <a:pt x="301" y="2322"/>
                  </a:cubicBezTo>
                  <a:cubicBezTo>
                    <a:pt x="291" y="2320"/>
                    <a:pt x="277" y="2312"/>
                    <a:pt x="271" y="2305"/>
                  </a:cubicBezTo>
                  <a:cubicBezTo>
                    <a:pt x="259" y="2292"/>
                    <a:pt x="286" y="2279"/>
                    <a:pt x="291" y="2277"/>
                  </a:cubicBezTo>
                  <a:cubicBezTo>
                    <a:pt x="270" y="2245"/>
                    <a:pt x="281" y="2220"/>
                    <a:pt x="314" y="2210"/>
                  </a:cubicBezTo>
                  <a:cubicBezTo>
                    <a:pt x="308" y="2171"/>
                    <a:pt x="305" y="2157"/>
                    <a:pt x="342" y="2143"/>
                  </a:cubicBezTo>
                  <a:cubicBezTo>
                    <a:pt x="333" y="2113"/>
                    <a:pt x="337" y="2143"/>
                    <a:pt x="351" y="2120"/>
                  </a:cubicBezTo>
                  <a:cubicBezTo>
                    <a:pt x="367" y="2095"/>
                    <a:pt x="345" y="2091"/>
                    <a:pt x="384" y="2081"/>
                  </a:cubicBezTo>
                  <a:cubicBezTo>
                    <a:pt x="372" y="2062"/>
                    <a:pt x="367" y="2061"/>
                    <a:pt x="380" y="2028"/>
                  </a:cubicBezTo>
                  <a:cubicBezTo>
                    <a:pt x="381" y="2023"/>
                    <a:pt x="399" y="2020"/>
                    <a:pt x="394" y="2020"/>
                  </a:cubicBezTo>
                  <a:cubicBezTo>
                    <a:pt x="384" y="2020"/>
                    <a:pt x="366" y="2028"/>
                    <a:pt x="366" y="2028"/>
                  </a:cubicBezTo>
                  <a:cubicBezTo>
                    <a:pt x="343" y="2021"/>
                    <a:pt x="342" y="2026"/>
                    <a:pt x="356" y="1986"/>
                  </a:cubicBezTo>
                  <a:cubicBezTo>
                    <a:pt x="359" y="1975"/>
                    <a:pt x="375" y="1957"/>
                    <a:pt x="375" y="1957"/>
                  </a:cubicBezTo>
                  <a:cubicBezTo>
                    <a:pt x="367" y="1937"/>
                    <a:pt x="362" y="1933"/>
                    <a:pt x="375" y="1914"/>
                  </a:cubicBezTo>
                  <a:cubicBezTo>
                    <a:pt x="382" y="1891"/>
                    <a:pt x="402" y="1889"/>
                    <a:pt x="375" y="1881"/>
                  </a:cubicBezTo>
                  <a:cubicBezTo>
                    <a:pt x="381" y="1848"/>
                    <a:pt x="392" y="1826"/>
                    <a:pt x="403" y="1795"/>
                  </a:cubicBezTo>
                  <a:cubicBezTo>
                    <a:pt x="387" y="1770"/>
                    <a:pt x="389" y="1766"/>
                    <a:pt x="394" y="1734"/>
                  </a:cubicBezTo>
                  <a:cubicBezTo>
                    <a:pt x="387" y="1712"/>
                    <a:pt x="383" y="1699"/>
                    <a:pt x="389" y="1677"/>
                  </a:cubicBezTo>
                  <a:cubicBezTo>
                    <a:pt x="380" y="1651"/>
                    <a:pt x="380" y="1637"/>
                    <a:pt x="389" y="1610"/>
                  </a:cubicBezTo>
                  <a:cubicBezTo>
                    <a:pt x="391" y="1600"/>
                    <a:pt x="389" y="1590"/>
                    <a:pt x="394" y="1581"/>
                  </a:cubicBezTo>
                  <a:cubicBezTo>
                    <a:pt x="396" y="1576"/>
                    <a:pt x="406" y="1577"/>
                    <a:pt x="408" y="1571"/>
                  </a:cubicBezTo>
                  <a:cubicBezTo>
                    <a:pt x="410" y="1567"/>
                    <a:pt x="404" y="1562"/>
                    <a:pt x="403" y="1557"/>
                  </a:cubicBezTo>
                  <a:cubicBezTo>
                    <a:pt x="402" y="1547"/>
                    <a:pt x="400" y="1538"/>
                    <a:pt x="398" y="1529"/>
                  </a:cubicBezTo>
                  <a:cubicBezTo>
                    <a:pt x="407" y="1497"/>
                    <a:pt x="391" y="1475"/>
                    <a:pt x="366" y="1457"/>
                  </a:cubicBezTo>
                  <a:cubicBezTo>
                    <a:pt x="362" y="1453"/>
                    <a:pt x="355" y="1448"/>
                    <a:pt x="356" y="1443"/>
                  </a:cubicBezTo>
                  <a:cubicBezTo>
                    <a:pt x="357" y="1437"/>
                    <a:pt x="366" y="1437"/>
                    <a:pt x="370" y="1434"/>
                  </a:cubicBezTo>
                  <a:cubicBezTo>
                    <a:pt x="393" y="1412"/>
                    <a:pt x="363" y="1424"/>
                    <a:pt x="398" y="1414"/>
                  </a:cubicBezTo>
                  <a:cubicBezTo>
                    <a:pt x="379" y="1402"/>
                    <a:pt x="378" y="1383"/>
                    <a:pt x="370" y="1362"/>
                  </a:cubicBezTo>
                  <a:cubicBezTo>
                    <a:pt x="378" y="1342"/>
                    <a:pt x="383" y="1338"/>
                    <a:pt x="370" y="1320"/>
                  </a:cubicBezTo>
                  <a:cubicBezTo>
                    <a:pt x="364" y="1300"/>
                    <a:pt x="351" y="1294"/>
                    <a:pt x="361" y="1271"/>
                  </a:cubicBezTo>
                  <a:cubicBezTo>
                    <a:pt x="366" y="1262"/>
                    <a:pt x="369" y="1246"/>
                    <a:pt x="380" y="1243"/>
                  </a:cubicBezTo>
                  <a:cubicBezTo>
                    <a:pt x="389" y="1240"/>
                    <a:pt x="408" y="1234"/>
                    <a:pt x="408" y="1234"/>
                  </a:cubicBezTo>
                  <a:cubicBezTo>
                    <a:pt x="397" y="1200"/>
                    <a:pt x="397" y="1173"/>
                    <a:pt x="418" y="1143"/>
                  </a:cubicBezTo>
                  <a:cubicBezTo>
                    <a:pt x="407" y="1115"/>
                    <a:pt x="430" y="1121"/>
                    <a:pt x="403" y="1105"/>
                  </a:cubicBezTo>
                  <a:cubicBezTo>
                    <a:pt x="391" y="1087"/>
                    <a:pt x="381" y="1086"/>
                    <a:pt x="375" y="1062"/>
                  </a:cubicBezTo>
                  <a:cubicBezTo>
                    <a:pt x="381" y="1029"/>
                    <a:pt x="386" y="1040"/>
                    <a:pt x="403" y="1014"/>
                  </a:cubicBezTo>
                  <a:cubicBezTo>
                    <a:pt x="407" y="990"/>
                    <a:pt x="410" y="974"/>
                    <a:pt x="418" y="953"/>
                  </a:cubicBezTo>
                  <a:cubicBezTo>
                    <a:pt x="412" y="935"/>
                    <a:pt x="404" y="922"/>
                    <a:pt x="398" y="905"/>
                  </a:cubicBezTo>
                  <a:cubicBezTo>
                    <a:pt x="403" y="872"/>
                    <a:pt x="396" y="856"/>
                    <a:pt x="422" y="838"/>
                  </a:cubicBezTo>
                  <a:cubicBezTo>
                    <a:pt x="412" y="805"/>
                    <a:pt x="441" y="761"/>
                    <a:pt x="403" y="748"/>
                  </a:cubicBezTo>
                  <a:cubicBezTo>
                    <a:pt x="396" y="737"/>
                    <a:pt x="384" y="731"/>
                    <a:pt x="380" y="720"/>
                  </a:cubicBezTo>
                  <a:cubicBezTo>
                    <a:pt x="375" y="709"/>
                    <a:pt x="381" y="696"/>
                    <a:pt x="375" y="686"/>
                  </a:cubicBezTo>
                  <a:cubicBezTo>
                    <a:pt x="369" y="676"/>
                    <a:pt x="355" y="675"/>
                    <a:pt x="347" y="667"/>
                  </a:cubicBezTo>
                  <a:cubicBezTo>
                    <a:pt x="329" y="648"/>
                    <a:pt x="337" y="658"/>
                    <a:pt x="323" y="638"/>
                  </a:cubicBezTo>
                  <a:cubicBezTo>
                    <a:pt x="322" y="637"/>
                    <a:pt x="315" y="612"/>
                    <a:pt x="314" y="610"/>
                  </a:cubicBezTo>
                  <a:cubicBezTo>
                    <a:pt x="300" y="597"/>
                    <a:pt x="270" y="601"/>
                    <a:pt x="253" y="596"/>
                  </a:cubicBezTo>
                  <a:cubicBezTo>
                    <a:pt x="218" y="571"/>
                    <a:pt x="261" y="606"/>
                    <a:pt x="234" y="553"/>
                  </a:cubicBezTo>
                  <a:cubicBezTo>
                    <a:pt x="233" y="548"/>
                    <a:pt x="225" y="550"/>
                    <a:pt x="220" y="548"/>
                  </a:cubicBezTo>
                  <a:cubicBezTo>
                    <a:pt x="202" y="542"/>
                    <a:pt x="182" y="536"/>
                    <a:pt x="164" y="529"/>
                  </a:cubicBezTo>
                  <a:cubicBezTo>
                    <a:pt x="149" y="506"/>
                    <a:pt x="132" y="502"/>
                    <a:pt x="107" y="496"/>
                  </a:cubicBezTo>
                  <a:cubicBezTo>
                    <a:pt x="86" y="480"/>
                    <a:pt x="84" y="463"/>
                    <a:pt x="70" y="443"/>
                  </a:cubicBezTo>
                  <a:cubicBezTo>
                    <a:pt x="63" y="422"/>
                    <a:pt x="44" y="410"/>
                    <a:pt x="32" y="391"/>
                  </a:cubicBezTo>
                  <a:cubicBezTo>
                    <a:pt x="26" y="381"/>
                    <a:pt x="13" y="362"/>
                    <a:pt x="13" y="362"/>
                  </a:cubicBezTo>
                  <a:cubicBezTo>
                    <a:pt x="0" y="319"/>
                    <a:pt x="36" y="306"/>
                    <a:pt x="70" y="296"/>
                  </a:cubicBezTo>
                  <a:cubicBezTo>
                    <a:pt x="100" y="298"/>
                    <a:pt x="143" y="304"/>
                    <a:pt x="173" y="296"/>
                  </a:cubicBezTo>
                  <a:cubicBezTo>
                    <a:pt x="183" y="292"/>
                    <a:pt x="187" y="277"/>
                    <a:pt x="196" y="271"/>
                  </a:cubicBezTo>
                  <a:cubicBezTo>
                    <a:pt x="228" y="255"/>
                    <a:pt x="291" y="259"/>
                    <a:pt x="314" y="257"/>
                  </a:cubicBezTo>
                  <a:cubicBezTo>
                    <a:pt x="345" y="247"/>
                    <a:pt x="377" y="240"/>
                    <a:pt x="408" y="229"/>
                  </a:cubicBezTo>
                  <a:cubicBezTo>
                    <a:pt x="439" y="240"/>
                    <a:pt x="465" y="257"/>
                    <a:pt x="497" y="267"/>
                  </a:cubicBezTo>
                  <a:cubicBezTo>
                    <a:pt x="517" y="261"/>
                    <a:pt x="526" y="238"/>
                    <a:pt x="549" y="234"/>
                  </a:cubicBezTo>
                  <a:cubicBezTo>
                    <a:pt x="566" y="230"/>
                    <a:pt x="583" y="230"/>
                    <a:pt x="601" y="229"/>
                  </a:cubicBezTo>
                  <a:cubicBezTo>
                    <a:pt x="610" y="226"/>
                    <a:pt x="619" y="222"/>
                    <a:pt x="629" y="220"/>
                  </a:cubicBezTo>
                  <a:cubicBezTo>
                    <a:pt x="635" y="218"/>
                    <a:pt x="655" y="196"/>
                    <a:pt x="671" y="191"/>
                  </a:cubicBezTo>
                  <a:cubicBezTo>
                    <a:pt x="685" y="187"/>
                    <a:pt x="714" y="177"/>
                    <a:pt x="714" y="177"/>
                  </a:cubicBezTo>
                  <a:cubicBezTo>
                    <a:pt x="736" y="182"/>
                    <a:pt x="758" y="184"/>
                    <a:pt x="779" y="191"/>
                  </a:cubicBezTo>
                  <a:cubicBezTo>
                    <a:pt x="788" y="195"/>
                    <a:pt x="807" y="200"/>
                    <a:pt x="807" y="200"/>
                  </a:cubicBezTo>
                  <a:cubicBezTo>
                    <a:pt x="832" y="185"/>
                    <a:pt x="850" y="168"/>
                    <a:pt x="877" y="157"/>
                  </a:cubicBezTo>
                  <a:cubicBezTo>
                    <a:pt x="906" y="160"/>
                    <a:pt x="935" y="169"/>
                    <a:pt x="962" y="162"/>
                  </a:cubicBezTo>
                  <a:cubicBezTo>
                    <a:pt x="972" y="156"/>
                    <a:pt x="980" y="149"/>
                    <a:pt x="990" y="143"/>
                  </a:cubicBezTo>
                  <a:cubicBezTo>
                    <a:pt x="995" y="140"/>
                    <a:pt x="1004" y="134"/>
                    <a:pt x="1004" y="134"/>
                  </a:cubicBezTo>
                  <a:cubicBezTo>
                    <a:pt x="1020" y="90"/>
                    <a:pt x="1006" y="94"/>
                    <a:pt x="1047" y="81"/>
                  </a:cubicBezTo>
                  <a:cubicBezTo>
                    <a:pt x="1076" y="85"/>
                    <a:pt x="1103" y="93"/>
                    <a:pt x="1131" y="100"/>
                  </a:cubicBezTo>
                  <a:cubicBezTo>
                    <a:pt x="1134" y="88"/>
                    <a:pt x="1137" y="56"/>
                    <a:pt x="1150" y="48"/>
                  </a:cubicBezTo>
                  <a:cubicBezTo>
                    <a:pt x="1160" y="43"/>
                    <a:pt x="1183" y="38"/>
                    <a:pt x="1183" y="38"/>
                  </a:cubicBezTo>
                  <a:cubicBezTo>
                    <a:pt x="1223" y="66"/>
                    <a:pt x="1203" y="31"/>
                    <a:pt x="1230" y="14"/>
                  </a:cubicBezTo>
                  <a:cubicBezTo>
                    <a:pt x="1248" y="3"/>
                    <a:pt x="1239" y="7"/>
                    <a:pt x="1258" y="0"/>
                  </a:cubicBezTo>
                  <a:cubicBezTo>
                    <a:pt x="1274" y="4"/>
                    <a:pt x="1291" y="2"/>
                    <a:pt x="1306" y="10"/>
                  </a:cubicBezTo>
                  <a:cubicBezTo>
                    <a:pt x="1310" y="12"/>
                    <a:pt x="1310" y="21"/>
                    <a:pt x="1314" y="24"/>
                  </a:cubicBezTo>
                  <a:cubicBezTo>
                    <a:pt x="1318" y="28"/>
                    <a:pt x="1324" y="27"/>
                    <a:pt x="1328" y="29"/>
                  </a:cubicBezTo>
                  <a:cubicBezTo>
                    <a:pt x="1359" y="19"/>
                    <a:pt x="1392" y="27"/>
                    <a:pt x="1423" y="34"/>
                  </a:cubicBezTo>
                  <a:cubicBezTo>
                    <a:pt x="1424" y="36"/>
                    <a:pt x="1431" y="62"/>
                    <a:pt x="1432" y="62"/>
                  </a:cubicBezTo>
                  <a:cubicBezTo>
                    <a:pt x="1440" y="68"/>
                    <a:pt x="1461" y="71"/>
                    <a:pt x="1461" y="71"/>
                  </a:cubicBezTo>
                  <a:cubicBezTo>
                    <a:pt x="1473" y="111"/>
                    <a:pt x="1468" y="90"/>
                    <a:pt x="1475" y="134"/>
                  </a:cubicBezTo>
                  <a:cubicBezTo>
                    <a:pt x="1497" y="119"/>
                    <a:pt x="1514" y="129"/>
                    <a:pt x="1535" y="143"/>
                  </a:cubicBezTo>
                  <a:cubicBezTo>
                    <a:pt x="1568" y="191"/>
                    <a:pt x="1519" y="175"/>
                    <a:pt x="1620" y="181"/>
                  </a:cubicBezTo>
                  <a:cubicBezTo>
                    <a:pt x="1654" y="189"/>
                    <a:pt x="1635" y="205"/>
                    <a:pt x="1662" y="224"/>
                  </a:cubicBezTo>
                  <a:cubicBezTo>
                    <a:pt x="1685" y="217"/>
                    <a:pt x="1733" y="229"/>
                    <a:pt x="1733" y="229"/>
                  </a:cubicBezTo>
                  <a:cubicBezTo>
                    <a:pt x="1737" y="230"/>
                    <a:pt x="1743" y="230"/>
                    <a:pt x="1747" y="234"/>
                  </a:cubicBezTo>
                  <a:cubicBezTo>
                    <a:pt x="1751" y="237"/>
                    <a:pt x="1751" y="247"/>
                    <a:pt x="1757" y="248"/>
                  </a:cubicBezTo>
                  <a:cubicBezTo>
                    <a:pt x="1791" y="254"/>
                    <a:pt x="1825" y="251"/>
                    <a:pt x="1860" y="253"/>
                  </a:cubicBezTo>
                  <a:cubicBezTo>
                    <a:pt x="1866" y="262"/>
                    <a:pt x="1869" y="273"/>
                    <a:pt x="1883" y="271"/>
                  </a:cubicBezTo>
                  <a:cubicBezTo>
                    <a:pt x="1893" y="271"/>
                    <a:pt x="1922" y="263"/>
                    <a:pt x="1922" y="263"/>
                  </a:cubicBezTo>
                  <a:cubicBezTo>
                    <a:pt x="1923" y="408"/>
                    <a:pt x="1922" y="551"/>
                    <a:pt x="1919" y="693"/>
                  </a:cubicBezTo>
                  <a:cubicBezTo>
                    <a:pt x="1887" y="687"/>
                    <a:pt x="1851" y="705"/>
                    <a:pt x="1822" y="714"/>
                  </a:cubicBezTo>
                  <a:cubicBezTo>
                    <a:pt x="1819" y="719"/>
                    <a:pt x="1816" y="724"/>
                    <a:pt x="1813" y="729"/>
                  </a:cubicBezTo>
                  <a:cubicBezTo>
                    <a:pt x="1809" y="733"/>
                    <a:pt x="1802" y="734"/>
                    <a:pt x="1799" y="738"/>
                  </a:cubicBezTo>
                  <a:cubicBezTo>
                    <a:pt x="1791" y="749"/>
                    <a:pt x="1789" y="772"/>
                    <a:pt x="1779" y="781"/>
                  </a:cubicBezTo>
                  <a:cubicBezTo>
                    <a:pt x="1772" y="789"/>
                    <a:pt x="1761" y="794"/>
                    <a:pt x="1751" y="800"/>
                  </a:cubicBezTo>
                  <a:cubicBezTo>
                    <a:pt x="1747" y="804"/>
                    <a:pt x="1737" y="810"/>
                    <a:pt x="1737" y="810"/>
                  </a:cubicBezTo>
                  <a:cubicBezTo>
                    <a:pt x="1723" y="832"/>
                    <a:pt x="1719" y="850"/>
                    <a:pt x="1695" y="857"/>
                  </a:cubicBezTo>
                  <a:cubicBezTo>
                    <a:pt x="1681" y="867"/>
                    <a:pt x="1662" y="895"/>
                    <a:pt x="1662" y="895"/>
                  </a:cubicBezTo>
                  <a:cubicBezTo>
                    <a:pt x="1661" y="913"/>
                    <a:pt x="1663" y="931"/>
                    <a:pt x="1658" y="948"/>
                  </a:cubicBezTo>
                  <a:cubicBezTo>
                    <a:pt x="1654" y="959"/>
                    <a:pt x="1639" y="977"/>
                    <a:pt x="1639" y="977"/>
                  </a:cubicBezTo>
                  <a:cubicBezTo>
                    <a:pt x="1626" y="1015"/>
                    <a:pt x="1610" y="1007"/>
                    <a:pt x="1578" y="1020"/>
                  </a:cubicBezTo>
                  <a:cubicBezTo>
                    <a:pt x="1567" y="1035"/>
                    <a:pt x="1555" y="1046"/>
                    <a:pt x="1545" y="1062"/>
                  </a:cubicBezTo>
                  <a:cubicBezTo>
                    <a:pt x="1540" y="1088"/>
                    <a:pt x="1543" y="1101"/>
                    <a:pt x="1521" y="1114"/>
                  </a:cubicBezTo>
                  <a:cubicBezTo>
                    <a:pt x="1518" y="1119"/>
                    <a:pt x="1516" y="1125"/>
                    <a:pt x="1512" y="1129"/>
                  </a:cubicBezTo>
                  <a:cubicBezTo>
                    <a:pt x="1508" y="1132"/>
                    <a:pt x="1501" y="1130"/>
                    <a:pt x="1498" y="1134"/>
                  </a:cubicBezTo>
                  <a:cubicBezTo>
                    <a:pt x="1485" y="1147"/>
                    <a:pt x="1495" y="1171"/>
                    <a:pt x="1479" y="1186"/>
                  </a:cubicBezTo>
                  <a:cubicBezTo>
                    <a:pt x="1470" y="1194"/>
                    <a:pt x="1451" y="1205"/>
                    <a:pt x="1451" y="1205"/>
                  </a:cubicBezTo>
                  <a:cubicBezTo>
                    <a:pt x="1438" y="1224"/>
                    <a:pt x="1442" y="1239"/>
                    <a:pt x="1423" y="1253"/>
                  </a:cubicBezTo>
                  <a:cubicBezTo>
                    <a:pt x="1404" y="1279"/>
                    <a:pt x="1387" y="1286"/>
                    <a:pt x="1357" y="1295"/>
                  </a:cubicBezTo>
                  <a:cubicBezTo>
                    <a:pt x="1349" y="1320"/>
                    <a:pt x="1351" y="1358"/>
                    <a:pt x="1324" y="1367"/>
                  </a:cubicBezTo>
                  <a:cubicBezTo>
                    <a:pt x="1308" y="1391"/>
                    <a:pt x="1280" y="1395"/>
                    <a:pt x="1254" y="1405"/>
                  </a:cubicBezTo>
                  <a:cubicBezTo>
                    <a:pt x="1246" y="1430"/>
                    <a:pt x="1253" y="1451"/>
                    <a:pt x="1230" y="1467"/>
                  </a:cubicBezTo>
                  <a:cubicBezTo>
                    <a:pt x="1213" y="1494"/>
                    <a:pt x="1227" y="1504"/>
                    <a:pt x="1190" y="1516"/>
                  </a:cubicBezTo>
                  <a:cubicBezTo>
                    <a:pt x="1174" y="1528"/>
                    <a:pt x="1159" y="1529"/>
                    <a:pt x="1145" y="1543"/>
                  </a:cubicBezTo>
                  <a:cubicBezTo>
                    <a:pt x="1143" y="1550"/>
                    <a:pt x="1130" y="1581"/>
                    <a:pt x="1127" y="1586"/>
                  </a:cubicBezTo>
                  <a:cubicBezTo>
                    <a:pt x="1123" y="1589"/>
                    <a:pt x="1117" y="1588"/>
                    <a:pt x="1113" y="1591"/>
                  </a:cubicBezTo>
                  <a:cubicBezTo>
                    <a:pt x="1103" y="1596"/>
                    <a:pt x="1084" y="1610"/>
                    <a:pt x="1084" y="1610"/>
                  </a:cubicBezTo>
                  <a:cubicBezTo>
                    <a:pt x="1071" y="1629"/>
                    <a:pt x="1063" y="1648"/>
                    <a:pt x="1052" y="1669"/>
                  </a:cubicBezTo>
                  <a:cubicBezTo>
                    <a:pt x="1046" y="1679"/>
                    <a:pt x="1034" y="1686"/>
                    <a:pt x="1028" y="1695"/>
                  </a:cubicBezTo>
                  <a:cubicBezTo>
                    <a:pt x="1025" y="1700"/>
                    <a:pt x="1018" y="1710"/>
                    <a:pt x="1018" y="1710"/>
                  </a:cubicBezTo>
                  <a:cubicBezTo>
                    <a:pt x="1010" y="1739"/>
                    <a:pt x="1010" y="1770"/>
                    <a:pt x="1004" y="1800"/>
                  </a:cubicBezTo>
                  <a:cubicBezTo>
                    <a:pt x="1024" y="1924"/>
                    <a:pt x="1020" y="2064"/>
                    <a:pt x="948" y="2171"/>
                  </a:cubicBezTo>
                  <a:cubicBezTo>
                    <a:pt x="940" y="2196"/>
                    <a:pt x="934" y="2221"/>
                    <a:pt x="920" y="2243"/>
                  </a:cubicBezTo>
                  <a:cubicBezTo>
                    <a:pt x="914" y="2262"/>
                    <a:pt x="891" y="2313"/>
                    <a:pt x="891" y="2328"/>
                  </a:cubicBezTo>
                  <a:cubicBezTo>
                    <a:pt x="891" y="2331"/>
                    <a:pt x="887" y="2324"/>
                    <a:pt x="889" y="2322"/>
                  </a:cubicBez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19050" cap="flat" cmpd="sng">
                  <a:solidFill>
                    <a:srgbClr val="333333"/>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1" name="Freeform 15"/>
            <p:cNvSpPr>
              <a:spLocks/>
            </p:cNvSpPr>
            <p:nvPr/>
          </p:nvSpPr>
          <p:spPr bwMode="auto">
            <a:xfrm>
              <a:off x="2400" y="1998"/>
              <a:ext cx="1145" cy="1536"/>
            </a:xfrm>
            <a:custGeom>
              <a:avLst/>
              <a:gdLst>
                <a:gd name="T0" fmla="*/ 870 w 1145"/>
                <a:gd name="T1" fmla="*/ 0 h 1536"/>
                <a:gd name="T2" fmla="*/ 830 w 1145"/>
                <a:gd name="T3" fmla="*/ 16 h 1536"/>
                <a:gd name="T4" fmla="*/ 825 w 1145"/>
                <a:gd name="T5" fmla="*/ 24 h 1536"/>
                <a:gd name="T6" fmla="*/ 822 w 1145"/>
                <a:gd name="T7" fmla="*/ 32 h 1536"/>
                <a:gd name="T8" fmla="*/ 812 w 1145"/>
                <a:gd name="T9" fmla="*/ 48 h 1536"/>
                <a:gd name="T10" fmla="*/ 804 w 1145"/>
                <a:gd name="T11" fmla="*/ 86 h 1536"/>
                <a:gd name="T12" fmla="*/ 782 w 1145"/>
                <a:gd name="T13" fmla="*/ 104 h 1536"/>
                <a:gd name="T14" fmla="*/ 756 w 1145"/>
                <a:gd name="T15" fmla="*/ 122 h 1536"/>
                <a:gd name="T16" fmla="*/ 745 w 1145"/>
                <a:gd name="T17" fmla="*/ 171 h 1536"/>
                <a:gd name="T18" fmla="*/ 730 w 1145"/>
                <a:gd name="T19" fmla="*/ 182 h 1536"/>
                <a:gd name="T20" fmla="*/ 722 w 1145"/>
                <a:gd name="T21" fmla="*/ 188 h 1536"/>
                <a:gd name="T22" fmla="*/ 703 w 1145"/>
                <a:gd name="T23" fmla="*/ 209 h 1536"/>
                <a:gd name="T24" fmla="*/ 656 w 1145"/>
                <a:gd name="T25" fmla="*/ 265 h 1536"/>
                <a:gd name="T26" fmla="*/ 629 w 1145"/>
                <a:gd name="T27" fmla="*/ 276 h 1536"/>
                <a:gd name="T28" fmla="*/ 613 w 1145"/>
                <a:gd name="T29" fmla="*/ 300 h 1536"/>
                <a:gd name="T30" fmla="*/ 608 w 1145"/>
                <a:gd name="T31" fmla="*/ 316 h 1536"/>
                <a:gd name="T32" fmla="*/ 605 w 1145"/>
                <a:gd name="T33" fmla="*/ 324 h 1536"/>
                <a:gd name="T34" fmla="*/ 603 w 1145"/>
                <a:gd name="T35" fmla="*/ 343 h 1536"/>
                <a:gd name="T36" fmla="*/ 555 w 1145"/>
                <a:gd name="T37" fmla="*/ 370 h 1536"/>
                <a:gd name="T38" fmla="*/ 531 w 1145"/>
                <a:gd name="T39" fmla="*/ 386 h 1536"/>
                <a:gd name="T40" fmla="*/ 515 w 1145"/>
                <a:gd name="T41" fmla="*/ 397 h 1536"/>
                <a:gd name="T42" fmla="*/ 502 w 1145"/>
                <a:gd name="T43" fmla="*/ 429 h 1536"/>
                <a:gd name="T44" fmla="*/ 462 w 1145"/>
                <a:gd name="T45" fmla="*/ 495 h 1536"/>
                <a:gd name="T46" fmla="*/ 436 w 1145"/>
                <a:gd name="T47" fmla="*/ 509 h 1536"/>
                <a:gd name="T48" fmla="*/ 402 w 1145"/>
                <a:gd name="T49" fmla="*/ 549 h 1536"/>
                <a:gd name="T50" fmla="*/ 397 w 1145"/>
                <a:gd name="T51" fmla="*/ 565 h 1536"/>
                <a:gd name="T52" fmla="*/ 349 w 1145"/>
                <a:gd name="T53" fmla="*/ 595 h 1536"/>
                <a:gd name="T54" fmla="*/ 304 w 1145"/>
                <a:gd name="T55" fmla="*/ 664 h 1536"/>
                <a:gd name="T56" fmla="*/ 286 w 1145"/>
                <a:gd name="T57" fmla="*/ 686 h 1536"/>
                <a:gd name="T58" fmla="*/ 272 w 1145"/>
                <a:gd name="T59" fmla="*/ 718 h 1536"/>
                <a:gd name="T60" fmla="*/ 270 w 1145"/>
                <a:gd name="T61" fmla="*/ 788 h 1536"/>
                <a:gd name="T62" fmla="*/ 278 w 1145"/>
                <a:gd name="T63" fmla="*/ 924 h 1536"/>
                <a:gd name="T64" fmla="*/ 267 w 1145"/>
                <a:gd name="T65" fmla="*/ 1015 h 1536"/>
                <a:gd name="T66" fmla="*/ 232 w 1145"/>
                <a:gd name="T67" fmla="*/ 1130 h 1536"/>
                <a:gd name="T68" fmla="*/ 210 w 1145"/>
                <a:gd name="T69" fmla="*/ 1164 h 1536"/>
                <a:gd name="T70" fmla="*/ 177 w 1145"/>
                <a:gd name="T71" fmla="*/ 1246 h 1536"/>
                <a:gd name="T72" fmla="*/ 140 w 1145"/>
                <a:gd name="T73" fmla="*/ 1321 h 1536"/>
                <a:gd name="T74" fmla="*/ 122 w 1145"/>
                <a:gd name="T75" fmla="*/ 1340 h 1536"/>
                <a:gd name="T76" fmla="*/ 106 w 1145"/>
                <a:gd name="T77" fmla="*/ 1345 h 1536"/>
                <a:gd name="T78" fmla="*/ 98 w 1145"/>
                <a:gd name="T79" fmla="*/ 1348 h 1536"/>
                <a:gd name="T80" fmla="*/ 82 w 1145"/>
                <a:gd name="T81" fmla="*/ 1358 h 1536"/>
                <a:gd name="T82" fmla="*/ 71 w 1145"/>
                <a:gd name="T83" fmla="*/ 1369 h 1536"/>
                <a:gd name="T84" fmla="*/ 32 w 1145"/>
                <a:gd name="T85" fmla="*/ 1412 h 1536"/>
                <a:gd name="T86" fmla="*/ 11 w 1145"/>
                <a:gd name="T87" fmla="*/ 1463 h 1536"/>
                <a:gd name="T88" fmla="*/ 3 w 1145"/>
                <a:gd name="T89" fmla="*/ 1487 h 1536"/>
                <a:gd name="T90" fmla="*/ 0 w 1145"/>
                <a:gd name="T91" fmla="*/ 1495 h 1536"/>
                <a:gd name="T92" fmla="*/ 65 w 1145"/>
                <a:gd name="T93" fmla="*/ 1515 h 1536"/>
                <a:gd name="T94" fmla="*/ 1134 w 1145"/>
                <a:gd name="T95" fmla="*/ 1515 h 1536"/>
                <a:gd name="T96" fmla="*/ 1118 w 1145"/>
                <a:gd name="T97" fmla="*/ 1465 h 1536"/>
                <a:gd name="T98" fmla="*/ 1100 w 1145"/>
                <a:gd name="T99" fmla="*/ 1444 h 1536"/>
                <a:gd name="T100" fmla="*/ 1073 w 1145"/>
                <a:gd name="T101" fmla="*/ 1417 h 1536"/>
                <a:gd name="T102" fmla="*/ 1028 w 1145"/>
                <a:gd name="T103" fmla="*/ 1385 h 1536"/>
                <a:gd name="T104" fmla="*/ 991 w 1145"/>
                <a:gd name="T105" fmla="*/ 1356 h 1536"/>
                <a:gd name="T106" fmla="*/ 962 w 1145"/>
                <a:gd name="T107" fmla="*/ 1315 h 1536"/>
                <a:gd name="T108" fmla="*/ 883 w 1145"/>
                <a:gd name="T109" fmla="*/ 1112 h 1536"/>
                <a:gd name="T110" fmla="*/ 870 w 1145"/>
                <a:gd name="T111" fmla="*/ 989 h 1536"/>
                <a:gd name="T112" fmla="*/ 878 w 1145"/>
                <a:gd name="T113" fmla="*/ 723 h 1536"/>
                <a:gd name="T114" fmla="*/ 883 w 1145"/>
                <a:gd name="T115" fmla="*/ 212 h 1536"/>
                <a:gd name="T116" fmla="*/ 870 w 1145"/>
                <a:gd name="T117"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45" h="1536">
                  <a:moveTo>
                    <a:pt x="870" y="0"/>
                  </a:moveTo>
                  <a:cubicBezTo>
                    <a:pt x="835" y="4"/>
                    <a:pt x="850" y="3"/>
                    <a:pt x="830" y="16"/>
                  </a:cubicBezTo>
                  <a:cubicBezTo>
                    <a:pt x="828" y="19"/>
                    <a:pt x="827" y="21"/>
                    <a:pt x="825" y="24"/>
                  </a:cubicBezTo>
                  <a:cubicBezTo>
                    <a:pt x="824" y="27"/>
                    <a:pt x="824" y="29"/>
                    <a:pt x="822" y="32"/>
                  </a:cubicBezTo>
                  <a:cubicBezTo>
                    <a:pt x="819" y="38"/>
                    <a:pt x="812" y="48"/>
                    <a:pt x="812" y="48"/>
                  </a:cubicBezTo>
                  <a:cubicBezTo>
                    <a:pt x="810" y="59"/>
                    <a:pt x="808" y="75"/>
                    <a:pt x="804" y="86"/>
                  </a:cubicBezTo>
                  <a:cubicBezTo>
                    <a:pt x="800" y="95"/>
                    <a:pt x="782" y="104"/>
                    <a:pt x="782" y="104"/>
                  </a:cubicBezTo>
                  <a:cubicBezTo>
                    <a:pt x="780" y="113"/>
                    <a:pt x="765" y="118"/>
                    <a:pt x="756" y="122"/>
                  </a:cubicBezTo>
                  <a:cubicBezTo>
                    <a:pt x="754" y="127"/>
                    <a:pt x="746" y="171"/>
                    <a:pt x="745" y="171"/>
                  </a:cubicBezTo>
                  <a:cubicBezTo>
                    <a:pt x="740" y="175"/>
                    <a:pt x="735" y="179"/>
                    <a:pt x="730" y="182"/>
                  </a:cubicBezTo>
                  <a:cubicBezTo>
                    <a:pt x="727" y="184"/>
                    <a:pt x="722" y="188"/>
                    <a:pt x="722" y="188"/>
                  </a:cubicBezTo>
                  <a:cubicBezTo>
                    <a:pt x="716" y="196"/>
                    <a:pt x="708" y="200"/>
                    <a:pt x="703" y="209"/>
                  </a:cubicBezTo>
                  <a:cubicBezTo>
                    <a:pt x="692" y="231"/>
                    <a:pt x="682" y="259"/>
                    <a:pt x="656" y="265"/>
                  </a:cubicBezTo>
                  <a:cubicBezTo>
                    <a:pt x="647" y="271"/>
                    <a:pt x="639" y="272"/>
                    <a:pt x="629" y="276"/>
                  </a:cubicBezTo>
                  <a:cubicBezTo>
                    <a:pt x="624" y="284"/>
                    <a:pt x="619" y="292"/>
                    <a:pt x="613" y="300"/>
                  </a:cubicBezTo>
                  <a:cubicBezTo>
                    <a:pt x="610" y="305"/>
                    <a:pt x="610" y="311"/>
                    <a:pt x="608" y="316"/>
                  </a:cubicBezTo>
                  <a:cubicBezTo>
                    <a:pt x="607" y="319"/>
                    <a:pt x="605" y="324"/>
                    <a:pt x="605" y="324"/>
                  </a:cubicBezTo>
                  <a:cubicBezTo>
                    <a:pt x="604" y="330"/>
                    <a:pt x="606" y="338"/>
                    <a:pt x="603" y="343"/>
                  </a:cubicBezTo>
                  <a:cubicBezTo>
                    <a:pt x="595" y="355"/>
                    <a:pt x="567" y="363"/>
                    <a:pt x="555" y="370"/>
                  </a:cubicBezTo>
                  <a:cubicBezTo>
                    <a:pt x="547" y="374"/>
                    <a:pt x="539" y="380"/>
                    <a:pt x="531" y="386"/>
                  </a:cubicBezTo>
                  <a:cubicBezTo>
                    <a:pt x="526" y="389"/>
                    <a:pt x="515" y="397"/>
                    <a:pt x="515" y="397"/>
                  </a:cubicBezTo>
                  <a:cubicBezTo>
                    <a:pt x="511" y="410"/>
                    <a:pt x="508" y="417"/>
                    <a:pt x="502" y="429"/>
                  </a:cubicBezTo>
                  <a:cubicBezTo>
                    <a:pt x="491" y="453"/>
                    <a:pt x="486" y="479"/>
                    <a:pt x="462" y="495"/>
                  </a:cubicBezTo>
                  <a:cubicBezTo>
                    <a:pt x="453" y="509"/>
                    <a:pt x="454" y="507"/>
                    <a:pt x="436" y="509"/>
                  </a:cubicBezTo>
                  <a:cubicBezTo>
                    <a:pt x="418" y="515"/>
                    <a:pt x="409" y="532"/>
                    <a:pt x="402" y="549"/>
                  </a:cubicBezTo>
                  <a:cubicBezTo>
                    <a:pt x="399" y="555"/>
                    <a:pt x="401" y="562"/>
                    <a:pt x="397" y="565"/>
                  </a:cubicBezTo>
                  <a:cubicBezTo>
                    <a:pt x="381" y="576"/>
                    <a:pt x="364" y="584"/>
                    <a:pt x="349" y="595"/>
                  </a:cubicBezTo>
                  <a:cubicBezTo>
                    <a:pt x="335" y="616"/>
                    <a:pt x="325" y="650"/>
                    <a:pt x="304" y="664"/>
                  </a:cubicBezTo>
                  <a:cubicBezTo>
                    <a:pt x="292" y="683"/>
                    <a:pt x="299" y="677"/>
                    <a:pt x="286" y="686"/>
                  </a:cubicBezTo>
                  <a:cubicBezTo>
                    <a:pt x="281" y="698"/>
                    <a:pt x="279" y="707"/>
                    <a:pt x="272" y="718"/>
                  </a:cubicBezTo>
                  <a:cubicBezTo>
                    <a:pt x="263" y="755"/>
                    <a:pt x="267" y="732"/>
                    <a:pt x="270" y="788"/>
                  </a:cubicBezTo>
                  <a:cubicBezTo>
                    <a:pt x="271" y="810"/>
                    <a:pt x="266" y="889"/>
                    <a:pt x="278" y="924"/>
                  </a:cubicBezTo>
                  <a:cubicBezTo>
                    <a:pt x="282" y="956"/>
                    <a:pt x="275" y="985"/>
                    <a:pt x="267" y="1015"/>
                  </a:cubicBezTo>
                  <a:cubicBezTo>
                    <a:pt x="257" y="1056"/>
                    <a:pt x="245" y="1091"/>
                    <a:pt x="232" y="1130"/>
                  </a:cubicBezTo>
                  <a:cubicBezTo>
                    <a:pt x="229" y="1139"/>
                    <a:pt x="215" y="1155"/>
                    <a:pt x="210" y="1164"/>
                  </a:cubicBezTo>
                  <a:cubicBezTo>
                    <a:pt x="198" y="1192"/>
                    <a:pt x="194" y="1220"/>
                    <a:pt x="177" y="1246"/>
                  </a:cubicBezTo>
                  <a:cubicBezTo>
                    <a:pt x="172" y="1273"/>
                    <a:pt x="164" y="1305"/>
                    <a:pt x="140" y="1321"/>
                  </a:cubicBezTo>
                  <a:cubicBezTo>
                    <a:pt x="137" y="1324"/>
                    <a:pt x="124" y="1338"/>
                    <a:pt x="122" y="1340"/>
                  </a:cubicBezTo>
                  <a:cubicBezTo>
                    <a:pt x="117" y="1342"/>
                    <a:pt x="111" y="1343"/>
                    <a:pt x="106" y="1345"/>
                  </a:cubicBezTo>
                  <a:cubicBezTo>
                    <a:pt x="103" y="1346"/>
                    <a:pt x="98" y="1348"/>
                    <a:pt x="98" y="1348"/>
                  </a:cubicBezTo>
                  <a:cubicBezTo>
                    <a:pt x="93" y="1352"/>
                    <a:pt x="86" y="1354"/>
                    <a:pt x="82" y="1358"/>
                  </a:cubicBezTo>
                  <a:cubicBezTo>
                    <a:pt x="68" y="1373"/>
                    <a:pt x="93" y="1362"/>
                    <a:pt x="71" y="1369"/>
                  </a:cubicBezTo>
                  <a:cubicBezTo>
                    <a:pt x="63" y="1383"/>
                    <a:pt x="46" y="1402"/>
                    <a:pt x="32" y="1412"/>
                  </a:cubicBezTo>
                  <a:cubicBezTo>
                    <a:pt x="26" y="1430"/>
                    <a:pt x="17" y="1443"/>
                    <a:pt x="11" y="1463"/>
                  </a:cubicBezTo>
                  <a:cubicBezTo>
                    <a:pt x="8" y="1471"/>
                    <a:pt x="5" y="1479"/>
                    <a:pt x="3" y="1487"/>
                  </a:cubicBezTo>
                  <a:cubicBezTo>
                    <a:pt x="2" y="1490"/>
                    <a:pt x="0" y="1495"/>
                    <a:pt x="0" y="1495"/>
                  </a:cubicBezTo>
                  <a:cubicBezTo>
                    <a:pt x="8" y="1536"/>
                    <a:pt x="23" y="1514"/>
                    <a:pt x="65" y="1515"/>
                  </a:cubicBezTo>
                  <a:cubicBezTo>
                    <a:pt x="253" y="1517"/>
                    <a:pt x="966" y="1518"/>
                    <a:pt x="1134" y="1515"/>
                  </a:cubicBezTo>
                  <a:cubicBezTo>
                    <a:pt x="1145" y="1499"/>
                    <a:pt x="1130" y="1477"/>
                    <a:pt x="1118" y="1465"/>
                  </a:cubicBezTo>
                  <a:cubicBezTo>
                    <a:pt x="1115" y="1455"/>
                    <a:pt x="1109" y="1450"/>
                    <a:pt x="1100" y="1444"/>
                  </a:cubicBezTo>
                  <a:cubicBezTo>
                    <a:pt x="1094" y="1434"/>
                    <a:pt x="1083" y="1423"/>
                    <a:pt x="1073" y="1417"/>
                  </a:cubicBezTo>
                  <a:cubicBezTo>
                    <a:pt x="1064" y="1403"/>
                    <a:pt x="1045" y="1390"/>
                    <a:pt x="1028" y="1385"/>
                  </a:cubicBezTo>
                  <a:cubicBezTo>
                    <a:pt x="1021" y="1374"/>
                    <a:pt x="1003" y="1364"/>
                    <a:pt x="991" y="1356"/>
                  </a:cubicBezTo>
                  <a:cubicBezTo>
                    <a:pt x="983" y="1342"/>
                    <a:pt x="969" y="1331"/>
                    <a:pt x="962" y="1315"/>
                  </a:cubicBezTo>
                  <a:cubicBezTo>
                    <a:pt x="931" y="1252"/>
                    <a:pt x="894" y="1183"/>
                    <a:pt x="883" y="1112"/>
                  </a:cubicBezTo>
                  <a:cubicBezTo>
                    <a:pt x="880" y="1071"/>
                    <a:pt x="878" y="1029"/>
                    <a:pt x="870" y="989"/>
                  </a:cubicBezTo>
                  <a:cubicBezTo>
                    <a:pt x="866" y="901"/>
                    <a:pt x="867" y="810"/>
                    <a:pt x="878" y="723"/>
                  </a:cubicBezTo>
                  <a:cubicBezTo>
                    <a:pt x="886" y="553"/>
                    <a:pt x="878" y="382"/>
                    <a:pt x="883" y="212"/>
                  </a:cubicBezTo>
                  <a:cubicBezTo>
                    <a:pt x="881" y="143"/>
                    <a:pt x="886" y="67"/>
                    <a:pt x="870" y="0"/>
                  </a:cubicBezTo>
                  <a:close/>
                </a:path>
              </a:pathLst>
            </a:custGeom>
            <a:pattFill prst="ltVert">
              <a:fgClr>
                <a:srgbClr val="3366FF"/>
              </a:fgClr>
              <a:bgClr>
                <a:srgbClr val="FFFFFF"/>
              </a:bgClr>
            </a:pattFill>
            <a:ln>
              <a:noFill/>
            </a:ln>
            <a:effectLst/>
            <a:extLst>
              <a:ext uri="{91240B29-F687-4F45-9708-019B960494DF}">
                <a14:hiddenLine xmlns:a14="http://schemas.microsoft.com/office/drawing/2010/main" w="19050" cap="flat" cmpd="sng">
                  <a:solidFill>
                    <a:srgbClr val="333333"/>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2" name="Rectangle 16"/>
            <p:cNvSpPr>
              <a:spLocks noChangeArrowheads="1"/>
            </p:cNvSpPr>
            <p:nvPr/>
          </p:nvSpPr>
          <p:spPr bwMode="auto">
            <a:xfrm>
              <a:off x="201" y="3515"/>
              <a:ext cx="5356" cy="442"/>
            </a:xfrm>
            <a:prstGeom prst="rect">
              <a:avLst/>
            </a:prstGeom>
            <a:gradFill rotWithShape="1">
              <a:gsLst>
                <a:gs pos="0">
                  <a:srgbClr val="008000"/>
                </a:gs>
                <a:gs pos="100000">
                  <a:srgbClr val="008000">
                    <a:gamma/>
                    <a:shade val="46275"/>
                    <a:invGamma/>
                  </a:srgbClr>
                </a:gs>
              </a:gsLst>
              <a:lin ang="5400000" scaled="1"/>
            </a:gradFill>
            <a:ln>
              <a:noFill/>
            </a:ln>
            <a:effectLst/>
            <a:extLst>
              <a:ext uri="{91240B29-F687-4F45-9708-019B960494DF}">
                <a14:hiddenLine xmlns:a14="http://schemas.microsoft.com/office/drawing/2010/main" w="12700" algn="ctr">
                  <a:solidFill>
                    <a:srgbClr val="333333"/>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3" name="Line 17"/>
            <p:cNvSpPr>
              <a:spLocks noChangeShapeType="1"/>
            </p:cNvSpPr>
            <p:nvPr/>
          </p:nvSpPr>
          <p:spPr bwMode="auto">
            <a:xfrm flipV="1">
              <a:off x="1642" y="832"/>
              <a:ext cx="0" cy="2680"/>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4" name="Freeform 18"/>
            <p:cNvSpPr>
              <a:spLocks noChangeAspect="1"/>
            </p:cNvSpPr>
            <p:nvPr/>
          </p:nvSpPr>
          <p:spPr bwMode="auto">
            <a:xfrm>
              <a:off x="3664" y="1354"/>
              <a:ext cx="1895" cy="1292"/>
            </a:xfrm>
            <a:custGeom>
              <a:avLst/>
              <a:gdLst>
                <a:gd name="T0" fmla="*/ 376 w 1895"/>
                <a:gd name="T1" fmla="*/ 1246 h 1292"/>
                <a:gd name="T2" fmla="*/ 414 w 1895"/>
                <a:gd name="T3" fmla="*/ 1208 h 1292"/>
                <a:gd name="T4" fmla="*/ 551 w 1895"/>
                <a:gd name="T5" fmla="*/ 1203 h 1292"/>
                <a:gd name="T6" fmla="*/ 606 w 1895"/>
                <a:gd name="T7" fmla="*/ 1137 h 1292"/>
                <a:gd name="T8" fmla="*/ 682 w 1895"/>
                <a:gd name="T9" fmla="*/ 1104 h 1292"/>
                <a:gd name="T10" fmla="*/ 775 w 1895"/>
                <a:gd name="T11" fmla="*/ 1077 h 1292"/>
                <a:gd name="T12" fmla="*/ 813 w 1895"/>
                <a:gd name="T13" fmla="*/ 968 h 1292"/>
                <a:gd name="T14" fmla="*/ 890 w 1895"/>
                <a:gd name="T15" fmla="*/ 913 h 1292"/>
                <a:gd name="T16" fmla="*/ 988 w 1895"/>
                <a:gd name="T17" fmla="*/ 858 h 1292"/>
                <a:gd name="T18" fmla="*/ 1098 w 1895"/>
                <a:gd name="T19" fmla="*/ 831 h 1292"/>
                <a:gd name="T20" fmla="*/ 1130 w 1895"/>
                <a:gd name="T21" fmla="*/ 765 h 1292"/>
                <a:gd name="T22" fmla="*/ 1240 w 1895"/>
                <a:gd name="T23" fmla="*/ 765 h 1292"/>
                <a:gd name="T24" fmla="*/ 1267 w 1895"/>
                <a:gd name="T25" fmla="*/ 793 h 1292"/>
                <a:gd name="T26" fmla="*/ 1316 w 1895"/>
                <a:gd name="T27" fmla="*/ 793 h 1292"/>
                <a:gd name="T28" fmla="*/ 1393 w 1895"/>
                <a:gd name="T29" fmla="*/ 738 h 1292"/>
                <a:gd name="T30" fmla="*/ 1562 w 1895"/>
                <a:gd name="T31" fmla="*/ 651 h 1292"/>
                <a:gd name="T32" fmla="*/ 1650 w 1895"/>
                <a:gd name="T33" fmla="*/ 607 h 1292"/>
                <a:gd name="T34" fmla="*/ 1770 w 1895"/>
                <a:gd name="T35" fmla="*/ 563 h 1292"/>
                <a:gd name="T36" fmla="*/ 1813 w 1895"/>
                <a:gd name="T37" fmla="*/ 536 h 1292"/>
                <a:gd name="T38" fmla="*/ 1889 w 1895"/>
                <a:gd name="T39" fmla="*/ 16 h 1292"/>
                <a:gd name="T40" fmla="*/ 1584 w 1895"/>
                <a:gd name="T41" fmla="*/ 38 h 1292"/>
                <a:gd name="T42" fmla="*/ 1502 w 1895"/>
                <a:gd name="T43" fmla="*/ 22 h 1292"/>
                <a:gd name="T44" fmla="*/ 1322 w 1895"/>
                <a:gd name="T45" fmla="*/ 44 h 1292"/>
                <a:gd name="T46" fmla="*/ 1152 w 1895"/>
                <a:gd name="T47" fmla="*/ 11 h 1292"/>
                <a:gd name="T48" fmla="*/ 961 w 1895"/>
                <a:gd name="T49" fmla="*/ 49 h 1292"/>
                <a:gd name="T50" fmla="*/ 819 w 1895"/>
                <a:gd name="T51" fmla="*/ 0 h 1292"/>
                <a:gd name="T52" fmla="*/ 376 w 1895"/>
                <a:gd name="T53" fmla="*/ 11 h 1292"/>
                <a:gd name="T54" fmla="*/ 311 w 1895"/>
                <a:gd name="T55" fmla="*/ 16 h 1292"/>
                <a:gd name="T56" fmla="*/ 190 w 1895"/>
                <a:gd name="T57" fmla="*/ 55 h 1292"/>
                <a:gd name="T58" fmla="*/ 10 w 1895"/>
                <a:gd name="T59" fmla="*/ 137 h 1292"/>
                <a:gd name="T60" fmla="*/ 103 w 1895"/>
                <a:gd name="T61" fmla="*/ 202 h 1292"/>
                <a:gd name="T62" fmla="*/ 147 w 1895"/>
                <a:gd name="T63" fmla="*/ 235 h 1292"/>
                <a:gd name="T64" fmla="*/ 190 w 1895"/>
                <a:gd name="T65" fmla="*/ 273 h 1292"/>
                <a:gd name="T66" fmla="*/ 218 w 1895"/>
                <a:gd name="T67" fmla="*/ 301 h 1292"/>
                <a:gd name="T68" fmla="*/ 338 w 1895"/>
                <a:gd name="T69" fmla="*/ 394 h 1292"/>
                <a:gd name="T70" fmla="*/ 513 w 1895"/>
                <a:gd name="T71" fmla="*/ 459 h 1292"/>
                <a:gd name="T72" fmla="*/ 491 w 1895"/>
                <a:gd name="T73" fmla="*/ 640 h 1292"/>
                <a:gd name="T74" fmla="*/ 458 w 1895"/>
                <a:gd name="T75" fmla="*/ 733 h 1292"/>
                <a:gd name="T76" fmla="*/ 393 w 1895"/>
                <a:gd name="T77" fmla="*/ 886 h 1292"/>
                <a:gd name="T78" fmla="*/ 343 w 1895"/>
                <a:gd name="T79" fmla="*/ 1126 h 1292"/>
                <a:gd name="T80" fmla="*/ 332 w 1895"/>
                <a:gd name="T81" fmla="*/ 127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95" h="1292">
                  <a:moveTo>
                    <a:pt x="332" y="1274"/>
                  </a:moveTo>
                  <a:cubicBezTo>
                    <a:pt x="347" y="1230"/>
                    <a:pt x="332" y="1239"/>
                    <a:pt x="376" y="1246"/>
                  </a:cubicBezTo>
                  <a:cubicBezTo>
                    <a:pt x="391" y="1291"/>
                    <a:pt x="394" y="1220"/>
                    <a:pt x="398" y="1214"/>
                  </a:cubicBezTo>
                  <a:cubicBezTo>
                    <a:pt x="401" y="1209"/>
                    <a:pt x="409" y="1210"/>
                    <a:pt x="414" y="1208"/>
                  </a:cubicBezTo>
                  <a:cubicBezTo>
                    <a:pt x="435" y="1215"/>
                    <a:pt x="437" y="1228"/>
                    <a:pt x="458" y="1236"/>
                  </a:cubicBezTo>
                  <a:cubicBezTo>
                    <a:pt x="479" y="1204"/>
                    <a:pt x="516" y="1206"/>
                    <a:pt x="551" y="1203"/>
                  </a:cubicBezTo>
                  <a:cubicBezTo>
                    <a:pt x="562" y="1199"/>
                    <a:pt x="573" y="1195"/>
                    <a:pt x="584" y="1192"/>
                  </a:cubicBezTo>
                  <a:cubicBezTo>
                    <a:pt x="599" y="1186"/>
                    <a:pt x="601" y="1148"/>
                    <a:pt x="606" y="1137"/>
                  </a:cubicBezTo>
                  <a:cubicBezTo>
                    <a:pt x="617" y="1113"/>
                    <a:pt x="621" y="1120"/>
                    <a:pt x="649" y="1115"/>
                  </a:cubicBezTo>
                  <a:cubicBezTo>
                    <a:pt x="658" y="1090"/>
                    <a:pt x="662" y="1075"/>
                    <a:pt x="682" y="1104"/>
                  </a:cubicBezTo>
                  <a:cubicBezTo>
                    <a:pt x="713" y="1094"/>
                    <a:pt x="697" y="1072"/>
                    <a:pt x="731" y="1061"/>
                  </a:cubicBezTo>
                  <a:cubicBezTo>
                    <a:pt x="745" y="1082"/>
                    <a:pt x="751" y="1085"/>
                    <a:pt x="775" y="1077"/>
                  </a:cubicBezTo>
                  <a:cubicBezTo>
                    <a:pt x="782" y="1066"/>
                    <a:pt x="790" y="1055"/>
                    <a:pt x="797" y="1044"/>
                  </a:cubicBezTo>
                  <a:cubicBezTo>
                    <a:pt x="810" y="1025"/>
                    <a:pt x="804" y="989"/>
                    <a:pt x="813" y="968"/>
                  </a:cubicBezTo>
                  <a:cubicBezTo>
                    <a:pt x="827" y="938"/>
                    <a:pt x="830" y="938"/>
                    <a:pt x="852" y="924"/>
                  </a:cubicBezTo>
                  <a:cubicBezTo>
                    <a:pt x="860" y="898"/>
                    <a:pt x="869" y="898"/>
                    <a:pt x="890" y="913"/>
                  </a:cubicBezTo>
                  <a:cubicBezTo>
                    <a:pt x="928" y="900"/>
                    <a:pt x="912" y="898"/>
                    <a:pt x="939" y="907"/>
                  </a:cubicBezTo>
                  <a:cubicBezTo>
                    <a:pt x="965" y="898"/>
                    <a:pt x="962" y="876"/>
                    <a:pt x="988" y="858"/>
                  </a:cubicBezTo>
                  <a:cubicBezTo>
                    <a:pt x="1026" y="871"/>
                    <a:pt x="1008" y="877"/>
                    <a:pt x="1054" y="869"/>
                  </a:cubicBezTo>
                  <a:cubicBezTo>
                    <a:pt x="1072" y="857"/>
                    <a:pt x="1079" y="843"/>
                    <a:pt x="1098" y="831"/>
                  </a:cubicBezTo>
                  <a:cubicBezTo>
                    <a:pt x="1105" y="820"/>
                    <a:pt x="1115" y="811"/>
                    <a:pt x="1119" y="798"/>
                  </a:cubicBezTo>
                  <a:cubicBezTo>
                    <a:pt x="1123" y="787"/>
                    <a:pt x="1120" y="772"/>
                    <a:pt x="1130" y="765"/>
                  </a:cubicBezTo>
                  <a:cubicBezTo>
                    <a:pt x="1141" y="758"/>
                    <a:pt x="1163" y="743"/>
                    <a:pt x="1163" y="743"/>
                  </a:cubicBezTo>
                  <a:cubicBezTo>
                    <a:pt x="1190" y="753"/>
                    <a:pt x="1212" y="760"/>
                    <a:pt x="1240" y="765"/>
                  </a:cubicBezTo>
                  <a:cubicBezTo>
                    <a:pt x="1245" y="769"/>
                    <a:pt x="1251" y="772"/>
                    <a:pt x="1256" y="776"/>
                  </a:cubicBezTo>
                  <a:cubicBezTo>
                    <a:pt x="1261" y="781"/>
                    <a:pt x="1262" y="789"/>
                    <a:pt x="1267" y="793"/>
                  </a:cubicBezTo>
                  <a:cubicBezTo>
                    <a:pt x="1277" y="799"/>
                    <a:pt x="1300" y="804"/>
                    <a:pt x="1300" y="804"/>
                  </a:cubicBezTo>
                  <a:cubicBezTo>
                    <a:pt x="1305" y="800"/>
                    <a:pt x="1312" y="797"/>
                    <a:pt x="1316" y="793"/>
                  </a:cubicBezTo>
                  <a:cubicBezTo>
                    <a:pt x="1321" y="788"/>
                    <a:pt x="1323" y="781"/>
                    <a:pt x="1327" y="776"/>
                  </a:cubicBezTo>
                  <a:cubicBezTo>
                    <a:pt x="1346" y="760"/>
                    <a:pt x="1369" y="746"/>
                    <a:pt x="1393" y="738"/>
                  </a:cubicBezTo>
                  <a:cubicBezTo>
                    <a:pt x="1426" y="713"/>
                    <a:pt x="1463" y="713"/>
                    <a:pt x="1502" y="700"/>
                  </a:cubicBezTo>
                  <a:cubicBezTo>
                    <a:pt x="1515" y="682"/>
                    <a:pt x="1542" y="663"/>
                    <a:pt x="1562" y="651"/>
                  </a:cubicBezTo>
                  <a:cubicBezTo>
                    <a:pt x="1575" y="631"/>
                    <a:pt x="1584" y="625"/>
                    <a:pt x="1606" y="618"/>
                  </a:cubicBezTo>
                  <a:cubicBezTo>
                    <a:pt x="1647" y="645"/>
                    <a:pt x="1627" y="620"/>
                    <a:pt x="1650" y="607"/>
                  </a:cubicBezTo>
                  <a:cubicBezTo>
                    <a:pt x="1658" y="602"/>
                    <a:pt x="1668" y="603"/>
                    <a:pt x="1677" y="601"/>
                  </a:cubicBezTo>
                  <a:cubicBezTo>
                    <a:pt x="1701" y="565"/>
                    <a:pt x="1727" y="568"/>
                    <a:pt x="1770" y="563"/>
                  </a:cubicBezTo>
                  <a:cubicBezTo>
                    <a:pt x="1773" y="558"/>
                    <a:pt x="1775" y="550"/>
                    <a:pt x="1781" y="547"/>
                  </a:cubicBezTo>
                  <a:cubicBezTo>
                    <a:pt x="1791" y="540"/>
                    <a:pt x="1813" y="536"/>
                    <a:pt x="1813" y="536"/>
                  </a:cubicBezTo>
                  <a:cubicBezTo>
                    <a:pt x="1845" y="547"/>
                    <a:pt x="1876" y="549"/>
                    <a:pt x="1895" y="519"/>
                  </a:cubicBezTo>
                  <a:cubicBezTo>
                    <a:pt x="1893" y="428"/>
                    <a:pt x="1890" y="106"/>
                    <a:pt x="1889" y="16"/>
                  </a:cubicBezTo>
                  <a:cubicBezTo>
                    <a:pt x="1885" y="5"/>
                    <a:pt x="1852" y="11"/>
                    <a:pt x="1852" y="11"/>
                  </a:cubicBezTo>
                  <a:cubicBezTo>
                    <a:pt x="1753" y="15"/>
                    <a:pt x="1676" y="23"/>
                    <a:pt x="1584" y="38"/>
                  </a:cubicBezTo>
                  <a:cubicBezTo>
                    <a:pt x="1568" y="36"/>
                    <a:pt x="1551" y="36"/>
                    <a:pt x="1535" y="33"/>
                  </a:cubicBezTo>
                  <a:cubicBezTo>
                    <a:pt x="1524" y="31"/>
                    <a:pt x="1502" y="22"/>
                    <a:pt x="1502" y="22"/>
                  </a:cubicBezTo>
                  <a:cubicBezTo>
                    <a:pt x="1458" y="24"/>
                    <a:pt x="1415" y="23"/>
                    <a:pt x="1371" y="27"/>
                  </a:cubicBezTo>
                  <a:cubicBezTo>
                    <a:pt x="1353" y="29"/>
                    <a:pt x="1322" y="44"/>
                    <a:pt x="1322" y="44"/>
                  </a:cubicBezTo>
                  <a:cubicBezTo>
                    <a:pt x="1296" y="42"/>
                    <a:pt x="1271" y="42"/>
                    <a:pt x="1245" y="38"/>
                  </a:cubicBezTo>
                  <a:cubicBezTo>
                    <a:pt x="1214" y="34"/>
                    <a:pt x="1183" y="17"/>
                    <a:pt x="1152" y="11"/>
                  </a:cubicBezTo>
                  <a:cubicBezTo>
                    <a:pt x="1108" y="15"/>
                    <a:pt x="1070" y="30"/>
                    <a:pt x="1027" y="38"/>
                  </a:cubicBezTo>
                  <a:cubicBezTo>
                    <a:pt x="1005" y="42"/>
                    <a:pt x="961" y="49"/>
                    <a:pt x="961" y="49"/>
                  </a:cubicBezTo>
                  <a:cubicBezTo>
                    <a:pt x="915" y="34"/>
                    <a:pt x="938" y="45"/>
                    <a:pt x="895" y="16"/>
                  </a:cubicBezTo>
                  <a:cubicBezTo>
                    <a:pt x="877" y="5"/>
                    <a:pt x="837" y="3"/>
                    <a:pt x="819" y="0"/>
                  </a:cubicBezTo>
                  <a:cubicBezTo>
                    <a:pt x="686" y="5"/>
                    <a:pt x="563" y="26"/>
                    <a:pt x="431" y="33"/>
                  </a:cubicBezTo>
                  <a:cubicBezTo>
                    <a:pt x="409" y="27"/>
                    <a:pt x="394" y="24"/>
                    <a:pt x="376" y="11"/>
                  </a:cubicBezTo>
                  <a:cubicBezTo>
                    <a:pt x="364" y="15"/>
                    <a:pt x="355" y="27"/>
                    <a:pt x="343" y="27"/>
                  </a:cubicBezTo>
                  <a:cubicBezTo>
                    <a:pt x="332" y="27"/>
                    <a:pt x="322" y="20"/>
                    <a:pt x="311" y="16"/>
                  </a:cubicBezTo>
                  <a:cubicBezTo>
                    <a:pt x="305" y="15"/>
                    <a:pt x="294" y="11"/>
                    <a:pt x="294" y="11"/>
                  </a:cubicBezTo>
                  <a:cubicBezTo>
                    <a:pt x="254" y="21"/>
                    <a:pt x="227" y="38"/>
                    <a:pt x="190" y="55"/>
                  </a:cubicBezTo>
                  <a:cubicBezTo>
                    <a:pt x="138" y="77"/>
                    <a:pt x="77" y="95"/>
                    <a:pt x="21" y="104"/>
                  </a:cubicBezTo>
                  <a:cubicBezTo>
                    <a:pt x="17" y="115"/>
                    <a:pt x="14" y="126"/>
                    <a:pt x="10" y="137"/>
                  </a:cubicBezTo>
                  <a:cubicBezTo>
                    <a:pt x="0" y="168"/>
                    <a:pt x="55" y="178"/>
                    <a:pt x="70" y="180"/>
                  </a:cubicBezTo>
                  <a:cubicBezTo>
                    <a:pt x="81" y="188"/>
                    <a:pt x="92" y="195"/>
                    <a:pt x="103" y="202"/>
                  </a:cubicBezTo>
                  <a:cubicBezTo>
                    <a:pt x="108" y="206"/>
                    <a:pt x="119" y="213"/>
                    <a:pt x="119" y="213"/>
                  </a:cubicBezTo>
                  <a:cubicBezTo>
                    <a:pt x="150" y="261"/>
                    <a:pt x="109" y="205"/>
                    <a:pt x="147" y="235"/>
                  </a:cubicBezTo>
                  <a:cubicBezTo>
                    <a:pt x="152" y="240"/>
                    <a:pt x="153" y="247"/>
                    <a:pt x="158" y="251"/>
                  </a:cubicBezTo>
                  <a:cubicBezTo>
                    <a:pt x="168" y="260"/>
                    <a:pt x="190" y="273"/>
                    <a:pt x="190" y="273"/>
                  </a:cubicBezTo>
                  <a:cubicBezTo>
                    <a:pt x="194" y="279"/>
                    <a:pt x="197" y="285"/>
                    <a:pt x="201" y="290"/>
                  </a:cubicBezTo>
                  <a:cubicBezTo>
                    <a:pt x="206" y="294"/>
                    <a:pt x="213" y="295"/>
                    <a:pt x="218" y="301"/>
                  </a:cubicBezTo>
                  <a:cubicBezTo>
                    <a:pt x="248" y="338"/>
                    <a:pt x="192" y="297"/>
                    <a:pt x="240" y="328"/>
                  </a:cubicBezTo>
                  <a:cubicBezTo>
                    <a:pt x="260" y="392"/>
                    <a:pt x="281" y="384"/>
                    <a:pt x="338" y="394"/>
                  </a:cubicBezTo>
                  <a:cubicBezTo>
                    <a:pt x="360" y="397"/>
                    <a:pt x="382" y="405"/>
                    <a:pt x="403" y="410"/>
                  </a:cubicBezTo>
                  <a:cubicBezTo>
                    <a:pt x="432" y="453"/>
                    <a:pt x="465" y="454"/>
                    <a:pt x="513" y="459"/>
                  </a:cubicBezTo>
                  <a:cubicBezTo>
                    <a:pt x="523" y="488"/>
                    <a:pt x="519" y="516"/>
                    <a:pt x="502" y="541"/>
                  </a:cubicBezTo>
                  <a:cubicBezTo>
                    <a:pt x="493" y="588"/>
                    <a:pt x="480" y="581"/>
                    <a:pt x="491" y="640"/>
                  </a:cubicBezTo>
                  <a:cubicBezTo>
                    <a:pt x="493" y="651"/>
                    <a:pt x="502" y="672"/>
                    <a:pt x="502" y="672"/>
                  </a:cubicBezTo>
                  <a:cubicBezTo>
                    <a:pt x="493" y="699"/>
                    <a:pt x="481" y="717"/>
                    <a:pt x="458" y="733"/>
                  </a:cubicBezTo>
                  <a:cubicBezTo>
                    <a:pt x="450" y="774"/>
                    <a:pt x="462" y="837"/>
                    <a:pt x="414" y="853"/>
                  </a:cubicBezTo>
                  <a:cubicBezTo>
                    <a:pt x="407" y="864"/>
                    <a:pt x="397" y="873"/>
                    <a:pt x="393" y="886"/>
                  </a:cubicBezTo>
                  <a:cubicBezTo>
                    <a:pt x="389" y="897"/>
                    <a:pt x="382" y="918"/>
                    <a:pt x="382" y="918"/>
                  </a:cubicBezTo>
                  <a:cubicBezTo>
                    <a:pt x="376" y="992"/>
                    <a:pt x="366" y="1057"/>
                    <a:pt x="343" y="1126"/>
                  </a:cubicBezTo>
                  <a:cubicBezTo>
                    <a:pt x="339" y="1164"/>
                    <a:pt x="336" y="1204"/>
                    <a:pt x="327" y="1241"/>
                  </a:cubicBezTo>
                  <a:cubicBezTo>
                    <a:pt x="332" y="1281"/>
                    <a:pt x="332" y="1292"/>
                    <a:pt x="332" y="1274"/>
                  </a:cubicBez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19050" cap="flat" cmpd="sng">
                  <a:solidFill>
                    <a:srgbClr val="333333"/>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5" name="Freeform 19" descr="Light vertical"/>
            <p:cNvSpPr>
              <a:spLocks noChangeAspect="1"/>
            </p:cNvSpPr>
            <p:nvPr/>
          </p:nvSpPr>
          <p:spPr bwMode="auto">
            <a:xfrm>
              <a:off x="3615" y="2067"/>
              <a:ext cx="1920" cy="1455"/>
            </a:xfrm>
            <a:custGeom>
              <a:avLst/>
              <a:gdLst>
                <a:gd name="T0" fmla="*/ 48 w 1920"/>
                <a:gd name="T1" fmla="*/ 1448 h 1455"/>
                <a:gd name="T2" fmla="*/ 35 w 1920"/>
                <a:gd name="T3" fmla="*/ 1416 h 1455"/>
                <a:gd name="T4" fmla="*/ 185 w 1920"/>
                <a:gd name="T5" fmla="*/ 1391 h 1455"/>
                <a:gd name="T6" fmla="*/ 431 w 1920"/>
                <a:gd name="T7" fmla="*/ 1342 h 1455"/>
                <a:gd name="T8" fmla="*/ 524 w 1920"/>
                <a:gd name="T9" fmla="*/ 1268 h 1455"/>
                <a:gd name="T10" fmla="*/ 589 w 1920"/>
                <a:gd name="T11" fmla="*/ 1027 h 1455"/>
                <a:gd name="T12" fmla="*/ 614 w 1920"/>
                <a:gd name="T13" fmla="*/ 609 h 1455"/>
                <a:gd name="T14" fmla="*/ 654 w 1920"/>
                <a:gd name="T15" fmla="*/ 417 h 1455"/>
                <a:gd name="T16" fmla="*/ 715 w 1920"/>
                <a:gd name="T17" fmla="*/ 374 h 1455"/>
                <a:gd name="T18" fmla="*/ 756 w 1920"/>
                <a:gd name="T19" fmla="*/ 369 h 1455"/>
                <a:gd name="T20" fmla="*/ 797 w 1920"/>
                <a:gd name="T21" fmla="*/ 361 h 1455"/>
                <a:gd name="T22" fmla="*/ 840 w 1920"/>
                <a:gd name="T23" fmla="*/ 342 h 1455"/>
                <a:gd name="T24" fmla="*/ 855 w 1920"/>
                <a:gd name="T25" fmla="*/ 293 h 1455"/>
                <a:gd name="T26" fmla="*/ 909 w 1920"/>
                <a:gd name="T27" fmla="*/ 199 h 1455"/>
                <a:gd name="T28" fmla="*/ 933 w 1920"/>
                <a:gd name="T29" fmla="*/ 191 h 1455"/>
                <a:gd name="T30" fmla="*/ 972 w 1920"/>
                <a:gd name="T31" fmla="*/ 191 h 1455"/>
                <a:gd name="T32" fmla="*/ 993 w 1920"/>
                <a:gd name="T33" fmla="*/ 192 h 1455"/>
                <a:gd name="T34" fmla="*/ 1038 w 1920"/>
                <a:gd name="T35" fmla="*/ 143 h 1455"/>
                <a:gd name="T36" fmla="*/ 1095 w 1920"/>
                <a:gd name="T37" fmla="*/ 158 h 1455"/>
                <a:gd name="T38" fmla="*/ 1157 w 1920"/>
                <a:gd name="T39" fmla="*/ 101 h 1455"/>
                <a:gd name="T40" fmla="*/ 1168 w 1920"/>
                <a:gd name="T41" fmla="*/ 66 h 1455"/>
                <a:gd name="T42" fmla="*/ 1272 w 1920"/>
                <a:gd name="T43" fmla="*/ 38 h 1455"/>
                <a:gd name="T44" fmla="*/ 1330 w 1920"/>
                <a:gd name="T45" fmla="*/ 87 h 1455"/>
                <a:gd name="T46" fmla="*/ 1383 w 1920"/>
                <a:gd name="T47" fmla="*/ 53 h 1455"/>
                <a:gd name="T48" fmla="*/ 1480 w 1920"/>
                <a:gd name="T49" fmla="*/ 3 h 1455"/>
                <a:gd name="T50" fmla="*/ 1515 w 1920"/>
                <a:gd name="T51" fmla="*/ 90 h 1455"/>
                <a:gd name="T52" fmla="*/ 1504 w 1920"/>
                <a:gd name="T53" fmla="*/ 612 h 1455"/>
                <a:gd name="T54" fmla="*/ 1513 w 1920"/>
                <a:gd name="T55" fmla="*/ 951 h 1455"/>
                <a:gd name="T56" fmla="*/ 1573 w 1920"/>
                <a:gd name="T57" fmla="*/ 1161 h 1455"/>
                <a:gd name="T58" fmla="*/ 1671 w 1920"/>
                <a:gd name="T59" fmla="*/ 1293 h 1455"/>
                <a:gd name="T60" fmla="*/ 1786 w 1920"/>
                <a:gd name="T61" fmla="*/ 1361 h 1455"/>
                <a:gd name="T62" fmla="*/ 1862 w 1920"/>
                <a:gd name="T63" fmla="*/ 1416 h 1455"/>
                <a:gd name="T64" fmla="*/ 1920 w 1920"/>
                <a:gd name="T65" fmla="*/ 1449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0" h="1455">
                  <a:moveTo>
                    <a:pt x="1920" y="1449"/>
                  </a:moveTo>
                  <a:cubicBezTo>
                    <a:pt x="1615" y="1452"/>
                    <a:pt x="370" y="1445"/>
                    <a:pt x="48" y="1448"/>
                  </a:cubicBezTo>
                  <a:cubicBezTo>
                    <a:pt x="32" y="1447"/>
                    <a:pt x="0" y="1446"/>
                    <a:pt x="13" y="1424"/>
                  </a:cubicBezTo>
                  <a:cubicBezTo>
                    <a:pt x="15" y="1421"/>
                    <a:pt x="32" y="1416"/>
                    <a:pt x="35" y="1416"/>
                  </a:cubicBezTo>
                  <a:cubicBezTo>
                    <a:pt x="55" y="1406"/>
                    <a:pt x="76" y="1406"/>
                    <a:pt x="97" y="1405"/>
                  </a:cubicBezTo>
                  <a:cubicBezTo>
                    <a:pt x="128" y="1396"/>
                    <a:pt x="151" y="1393"/>
                    <a:pt x="185" y="1391"/>
                  </a:cubicBezTo>
                  <a:cubicBezTo>
                    <a:pt x="233" y="1375"/>
                    <a:pt x="285" y="1366"/>
                    <a:pt x="335" y="1361"/>
                  </a:cubicBezTo>
                  <a:cubicBezTo>
                    <a:pt x="367" y="1353"/>
                    <a:pt x="399" y="1350"/>
                    <a:pt x="431" y="1342"/>
                  </a:cubicBezTo>
                  <a:cubicBezTo>
                    <a:pt x="453" y="1336"/>
                    <a:pt x="468" y="1324"/>
                    <a:pt x="488" y="1317"/>
                  </a:cubicBezTo>
                  <a:cubicBezTo>
                    <a:pt x="499" y="1302"/>
                    <a:pt x="517" y="1286"/>
                    <a:pt x="524" y="1268"/>
                  </a:cubicBezTo>
                  <a:cubicBezTo>
                    <a:pt x="538" y="1225"/>
                    <a:pt x="558" y="1185"/>
                    <a:pt x="573" y="1142"/>
                  </a:cubicBezTo>
                  <a:cubicBezTo>
                    <a:pt x="578" y="1104"/>
                    <a:pt x="580" y="1065"/>
                    <a:pt x="589" y="1027"/>
                  </a:cubicBezTo>
                  <a:cubicBezTo>
                    <a:pt x="595" y="978"/>
                    <a:pt x="602" y="914"/>
                    <a:pt x="606" y="844"/>
                  </a:cubicBezTo>
                  <a:cubicBezTo>
                    <a:pt x="602" y="766"/>
                    <a:pt x="603" y="688"/>
                    <a:pt x="614" y="609"/>
                  </a:cubicBezTo>
                  <a:cubicBezTo>
                    <a:pt x="617" y="436"/>
                    <a:pt x="579" y="510"/>
                    <a:pt x="629" y="477"/>
                  </a:cubicBezTo>
                  <a:cubicBezTo>
                    <a:pt x="639" y="461"/>
                    <a:pt x="641" y="425"/>
                    <a:pt x="654" y="417"/>
                  </a:cubicBezTo>
                  <a:cubicBezTo>
                    <a:pt x="661" y="413"/>
                    <a:pt x="676" y="401"/>
                    <a:pt x="683" y="398"/>
                  </a:cubicBezTo>
                  <a:cubicBezTo>
                    <a:pt x="693" y="388"/>
                    <a:pt x="702" y="383"/>
                    <a:pt x="715" y="374"/>
                  </a:cubicBezTo>
                  <a:cubicBezTo>
                    <a:pt x="727" y="386"/>
                    <a:pt x="728" y="389"/>
                    <a:pt x="745" y="385"/>
                  </a:cubicBezTo>
                  <a:cubicBezTo>
                    <a:pt x="750" y="370"/>
                    <a:pt x="744" y="384"/>
                    <a:pt x="756" y="369"/>
                  </a:cubicBezTo>
                  <a:cubicBezTo>
                    <a:pt x="759" y="363"/>
                    <a:pt x="770" y="348"/>
                    <a:pt x="770" y="348"/>
                  </a:cubicBezTo>
                  <a:cubicBezTo>
                    <a:pt x="817" y="354"/>
                    <a:pt x="772" y="350"/>
                    <a:pt x="797" y="361"/>
                  </a:cubicBezTo>
                  <a:cubicBezTo>
                    <a:pt x="802" y="363"/>
                    <a:pt x="813" y="366"/>
                    <a:pt x="813" y="366"/>
                  </a:cubicBezTo>
                  <a:cubicBezTo>
                    <a:pt x="838" y="362"/>
                    <a:pt x="823" y="353"/>
                    <a:pt x="840" y="342"/>
                  </a:cubicBezTo>
                  <a:cubicBezTo>
                    <a:pt x="844" y="330"/>
                    <a:pt x="850" y="323"/>
                    <a:pt x="854" y="311"/>
                  </a:cubicBezTo>
                  <a:cubicBezTo>
                    <a:pt x="855" y="308"/>
                    <a:pt x="855" y="293"/>
                    <a:pt x="855" y="293"/>
                  </a:cubicBezTo>
                  <a:cubicBezTo>
                    <a:pt x="857" y="257"/>
                    <a:pt x="857" y="238"/>
                    <a:pt x="887" y="218"/>
                  </a:cubicBezTo>
                  <a:cubicBezTo>
                    <a:pt x="894" y="207"/>
                    <a:pt x="898" y="204"/>
                    <a:pt x="909" y="199"/>
                  </a:cubicBezTo>
                  <a:cubicBezTo>
                    <a:pt x="914" y="197"/>
                    <a:pt x="920" y="196"/>
                    <a:pt x="925" y="194"/>
                  </a:cubicBezTo>
                  <a:cubicBezTo>
                    <a:pt x="928" y="193"/>
                    <a:pt x="933" y="191"/>
                    <a:pt x="933" y="191"/>
                  </a:cubicBezTo>
                  <a:cubicBezTo>
                    <a:pt x="942" y="203"/>
                    <a:pt x="936" y="201"/>
                    <a:pt x="955" y="197"/>
                  </a:cubicBezTo>
                  <a:cubicBezTo>
                    <a:pt x="961" y="195"/>
                    <a:pt x="972" y="191"/>
                    <a:pt x="972" y="191"/>
                  </a:cubicBezTo>
                  <a:cubicBezTo>
                    <a:pt x="978" y="192"/>
                    <a:pt x="984" y="193"/>
                    <a:pt x="991" y="194"/>
                  </a:cubicBezTo>
                  <a:cubicBezTo>
                    <a:pt x="993" y="195"/>
                    <a:pt x="991" y="194"/>
                    <a:pt x="993" y="192"/>
                  </a:cubicBezTo>
                  <a:cubicBezTo>
                    <a:pt x="1001" y="184"/>
                    <a:pt x="1007" y="172"/>
                    <a:pt x="1015" y="164"/>
                  </a:cubicBezTo>
                  <a:cubicBezTo>
                    <a:pt x="1022" y="158"/>
                    <a:pt x="1038" y="143"/>
                    <a:pt x="1038" y="143"/>
                  </a:cubicBezTo>
                  <a:cubicBezTo>
                    <a:pt x="1051" y="144"/>
                    <a:pt x="1065" y="151"/>
                    <a:pt x="1078" y="153"/>
                  </a:cubicBezTo>
                  <a:cubicBezTo>
                    <a:pt x="1084" y="154"/>
                    <a:pt x="1095" y="158"/>
                    <a:pt x="1095" y="158"/>
                  </a:cubicBezTo>
                  <a:cubicBezTo>
                    <a:pt x="1121" y="153"/>
                    <a:pt x="1120" y="129"/>
                    <a:pt x="1138" y="115"/>
                  </a:cubicBezTo>
                  <a:cubicBezTo>
                    <a:pt x="1144" y="110"/>
                    <a:pt x="1150" y="104"/>
                    <a:pt x="1157" y="101"/>
                  </a:cubicBezTo>
                  <a:cubicBezTo>
                    <a:pt x="1158" y="98"/>
                    <a:pt x="1157" y="101"/>
                    <a:pt x="1161" y="95"/>
                  </a:cubicBezTo>
                  <a:cubicBezTo>
                    <a:pt x="1162" y="85"/>
                    <a:pt x="1167" y="76"/>
                    <a:pt x="1168" y="66"/>
                  </a:cubicBezTo>
                  <a:cubicBezTo>
                    <a:pt x="1170" y="56"/>
                    <a:pt x="1193" y="41"/>
                    <a:pt x="1193" y="41"/>
                  </a:cubicBezTo>
                  <a:cubicBezTo>
                    <a:pt x="1210" y="16"/>
                    <a:pt x="1244" y="37"/>
                    <a:pt x="1272" y="38"/>
                  </a:cubicBezTo>
                  <a:cubicBezTo>
                    <a:pt x="1283" y="42"/>
                    <a:pt x="1290" y="47"/>
                    <a:pt x="1301" y="51"/>
                  </a:cubicBezTo>
                  <a:cubicBezTo>
                    <a:pt x="1308" y="63"/>
                    <a:pt x="1317" y="80"/>
                    <a:pt x="1330" y="87"/>
                  </a:cubicBezTo>
                  <a:cubicBezTo>
                    <a:pt x="1335" y="90"/>
                    <a:pt x="1346" y="93"/>
                    <a:pt x="1346" y="93"/>
                  </a:cubicBezTo>
                  <a:cubicBezTo>
                    <a:pt x="1365" y="88"/>
                    <a:pt x="1369" y="65"/>
                    <a:pt x="1383" y="53"/>
                  </a:cubicBezTo>
                  <a:cubicBezTo>
                    <a:pt x="1398" y="42"/>
                    <a:pt x="1414" y="35"/>
                    <a:pt x="1431" y="29"/>
                  </a:cubicBezTo>
                  <a:cubicBezTo>
                    <a:pt x="1445" y="20"/>
                    <a:pt x="1466" y="9"/>
                    <a:pt x="1480" y="3"/>
                  </a:cubicBezTo>
                  <a:cubicBezTo>
                    <a:pt x="1485" y="0"/>
                    <a:pt x="1502" y="8"/>
                    <a:pt x="1502" y="8"/>
                  </a:cubicBezTo>
                  <a:cubicBezTo>
                    <a:pt x="1514" y="28"/>
                    <a:pt x="1513" y="66"/>
                    <a:pt x="1515" y="90"/>
                  </a:cubicBezTo>
                  <a:cubicBezTo>
                    <a:pt x="1513" y="192"/>
                    <a:pt x="1513" y="292"/>
                    <a:pt x="1518" y="394"/>
                  </a:cubicBezTo>
                  <a:cubicBezTo>
                    <a:pt x="1515" y="466"/>
                    <a:pt x="1516" y="540"/>
                    <a:pt x="1504" y="612"/>
                  </a:cubicBezTo>
                  <a:cubicBezTo>
                    <a:pt x="1505" y="677"/>
                    <a:pt x="1505" y="741"/>
                    <a:pt x="1507" y="806"/>
                  </a:cubicBezTo>
                  <a:cubicBezTo>
                    <a:pt x="1508" y="854"/>
                    <a:pt x="1511" y="903"/>
                    <a:pt x="1513" y="951"/>
                  </a:cubicBezTo>
                  <a:cubicBezTo>
                    <a:pt x="1513" y="982"/>
                    <a:pt x="1532" y="1011"/>
                    <a:pt x="1537" y="1041"/>
                  </a:cubicBezTo>
                  <a:cubicBezTo>
                    <a:pt x="1544" y="1079"/>
                    <a:pt x="1551" y="1129"/>
                    <a:pt x="1573" y="1161"/>
                  </a:cubicBezTo>
                  <a:cubicBezTo>
                    <a:pt x="1578" y="1184"/>
                    <a:pt x="1602" y="1222"/>
                    <a:pt x="1622" y="1235"/>
                  </a:cubicBezTo>
                  <a:cubicBezTo>
                    <a:pt x="1635" y="1256"/>
                    <a:pt x="1654" y="1275"/>
                    <a:pt x="1671" y="1293"/>
                  </a:cubicBezTo>
                  <a:cubicBezTo>
                    <a:pt x="1683" y="1304"/>
                    <a:pt x="1706" y="1309"/>
                    <a:pt x="1720" y="1317"/>
                  </a:cubicBezTo>
                  <a:cubicBezTo>
                    <a:pt x="1743" y="1330"/>
                    <a:pt x="1764" y="1346"/>
                    <a:pt x="1786" y="1361"/>
                  </a:cubicBezTo>
                  <a:cubicBezTo>
                    <a:pt x="1804" y="1373"/>
                    <a:pt x="1825" y="1382"/>
                    <a:pt x="1843" y="1394"/>
                  </a:cubicBezTo>
                  <a:cubicBezTo>
                    <a:pt x="1847" y="1399"/>
                    <a:pt x="1857" y="1412"/>
                    <a:pt x="1862" y="1416"/>
                  </a:cubicBezTo>
                  <a:cubicBezTo>
                    <a:pt x="1867" y="1418"/>
                    <a:pt x="1879" y="1421"/>
                    <a:pt x="1879" y="1421"/>
                  </a:cubicBezTo>
                  <a:cubicBezTo>
                    <a:pt x="1886" y="1431"/>
                    <a:pt x="1908" y="1455"/>
                    <a:pt x="1920" y="1449"/>
                  </a:cubicBezTo>
                  <a:close/>
                </a:path>
              </a:pathLst>
            </a:custGeom>
            <a:pattFill prst="ltVert">
              <a:fgClr>
                <a:srgbClr val="3366FF"/>
              </a:fgClr>
              <a:bgClr>
                <a:srgbClr val="FFFFFF"/>
              </a:bgClr>
            </a:pattFill>
            <a:ln>
              <a:noFill/>
            </a:ln>
            <a:effectLst/>
            <a:extLst>
              <a:ext uri="{91240B29-F687-4F45-9708-019B960494DF}">
                <a14:hiddenLine xmlns:a14="http://schemas.microsoft.com/office/drawing/2010/main" w="19050" cap="flat" cmpd="sng">
                  <a:solidFill>
                    <a:srgbClr val="333333"/>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6" name="Line 20"/>
            <p:cNvSpPr>
              <a:spLocks noChangeShapeType="1"/>
            </p:cNvSpPr>
            <p:nvPr/>
          </p:nvSpPr>
          <p:spPr bwMode="auto">
            <a:xfrm flipV="1">
              <a:off x="4297" y="2089"/>
              <a:ext cx="69" cy="202"/>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7" name="Line 21"/>
            <p:cNvSpPr>
              <a:spLocks noChangeShapeType="1"/>
            </p:cNvSpPr>
            <p:nvPr/>
          </p:nvSpPr>
          <p:spPr bwMode="auto">
            <a:xfrm flipV="1">
              <a:off x="4533" y="1706"/>
              <a:ext cx="53" cy="202"/>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8" name="Line 22"/>
            <p:cNvSpPr>
              <a:spLocks noChangeShapeType="1"/>
            </p:cNvSpPr>
            <p:nvPr/>
          </p:nvSpPr>
          <p:spPr bwMode="auto">
            <a:xfrm flipV="1">
              <a:off x="4736" y="1887"/>
              <a:ext cx="159" cy="139"/>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39" name="Line 23"/>
            <p:cNvSpPr>
              <a:spLocks noChangeShapeType="1"/>
            </p:cNvSpPr>
            <p:nvPr/>
          </p:nvSpPr>
          <p:spPr bwMode="auto">
            <a:xfrm flipH="1" flipV="1">
              <a:off x="4145" y="1597"/>
              <a:ext cx="91" cy="148"/>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0" name="Line 24"/>
            <p:cNvSpPr>
              <a:spLocks noChangeShapeType="1"/>
            </p:cNvSpPr>
            <p:nvPr/>
          </p:nvSpPr>
          <p:spPr bwMode="auto">
            <a:xfrm flipV="1">
              <a:off x="5053" y="1741"/>
              <a:ext cx="208" cy="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1" name="Line 25"/>
            <p:cNvSpPr>
              <a:spLocks noChangeShapeType="1"/>
            </p:cNvSpPr>
            <p:nvPr/>
          </p:nvSpPr>
          <p:spPr bwMode="auto">
            <a:xfrm flipH="1">
              <a:off x="4687" y="2387"/>
              <a:ext cx="5" cy="455"/>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2" name="Line 26"/>
            <p:cNvSpPr>
              <a:spLocks noChangeShapeType="1"/>
            </p:cNvSpPr>
            <p:nvPr/>
          </p:nvSpPr>
          <p:spPr bwMode="auto">
            <a:xfrm>
              <a:off x="4683" y="3118"/>
              <a:ext cx="1" cy="343"/>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3" name="Line 27"/>
            <p:cNvSpPr>
              <a:spLocks noChangeShapeType="1"/>
            </p:cNvSpPr>
            <p:nvPr/>
          </p:nvSpPr>
          <p:spPr bwMode="auto">
            <a:xfrm flipH="1">
              <a:off x="4401" y="2672"/>
              <a:ext cx="5" cy="385"/>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4" name="Line 28"/>
            <p:cNvSpPr>
              <a:spLocks noChangeShapeType="1"/>
            </p:cNvSpPr>
            <p:nvPr/>
          </p:nvSpPr>
          <p:spPr bwMode="auto">
            <a:xfrm>
              <a:off x="4995" y="3213"/>
              <a:ext cx="112" cy="214"/>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5" name="Line 29"/>
            <p:cNvSpPr>
              <a:spLocks noChangeShapeType="1"/>
            </p:cNvSpPr>
            <p:nvPr/>
          </p:nvSpPr>
          <p:spPr bwMode="auto">
            <a:xfrm flipH="1">
              <a:off x="4280" y="3214"/>
              <a:ext cx="112" cy="214"/>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6" name="Line 30"/>
            <p:cNvSpPr>
              <a:spLocks noChangeShapeType="1"/>
            </p:cNvSpPr>
            <p:nvPr/>
          </p:nvSpPr>
          <p:spPr bwMode="auto">
            <a:xfrm>
              <a:off x="4983" y="2663"/>
              <a:ext cx="0" cy="391"/>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7" name="Line 31"/>
            <p:cNvSpPr>
              <a:spLocks noChangeShapeType="1"/>
            </p:cNvSpPr>
            <p:nvPr/>
          </p:nvSpPr>
          <p:spPr bwMode="auto">
            <a:xfrm>
              <a:off x="2971" y="2431"/>
              <a:ext cx="0" cy="375"/>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8" name="Line 32"/>
            <p:cNvSpPr>
              <a:spLocks noChangeShapeType="1"/>
            </p:cNvSpPr>
            <p:nvPr/>
          </p:nvSpPr>
          <p:spPr bwMode="auto">
            <a:xfrm>
              <a:off x="2966" y="3014"/>
              <a:ext cx="0" cy="375"/>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49" name="Line 33"/>
            <p:cNvSpPr>
              <a:spLocks noChangeShapeType="1"/>
            </p:cNvSpPr>
            <p:nvPr/>
          </p:nvSpPr>
          <p:spPr bwMode="auto">
            <a:xfrm flipH="1">
              <a:off x="2655" y="3231"/>
              <a:ext cx="112" cy="214"/>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50" name="Line 34"/>
            <p:cNvSpPr>
              <a:spLocks noChangeShapeType="1"/>
            </p:cNvSpPr>
            <p:nvPr/>
          </p:nvSpPr>
          <p:spPr bwMode="auto">
            <a:xfrm>
              <a:off x="3167" y="3236"/>
              <a:ext cx="112" cy="214"/>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51" name="Line 35"/>
            <p:cNvSpPr>
              <a:spLocks noChangeShapeType="1"/>
            </p:cNvSpPr>
            <p:nvPr/>
          </p:nvSpPr>
          <p:spPr bwMode="auto">
            <a:xfrm>
              <a:off x="2770" y="2763"/>
              <a:ext cx="0" cy="305"/>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52" name="Line 36"/>
            <p:cNvSpPr>
              <a:spLocks noChangeShapeType="1"/>
            </p:cNvSpPr>
            <p:nvPr/>
          </p:nvSpPr>
          <p:spPr bwMode="auto">
            <a:xfrm>
              <a:off x="3150" y="2754"/>
              <a:ext cx="0" cy="305"/>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53" name="Text Box 37"/>
            <p:cNvSpPr txBox="1">
              <a:spLocks noChangeArrowheads="1"/>
            </p:cNvSpPr>
            <p:nvPr/>
          </p:nvSpPr>
          <p:spPr bwMode="auto">
            <a:xfrm>
              <a:off x="480" y="3636"/>
              <a:ext cx="912" cy="23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508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p>
              <a:pPr>
                <a:spcBef>
                  <a:spcPct val="50000"/>
                </a:spcBef>
              </a:pPr>
              <a:r>
                <a:rPr lang="en-US" altLang="en-US" sz="1200">
                  <a:solidFill>
                    <a:schemeClr val="tx1"/>
                  </a:solidFill>
                  <a:latin typeface="Times New Roman" pitchFamily="18" charset="0"/>
                </a:rPr>
                <a:t>Cumulus Stage</a:t>
              </a:r>
            </a:p>
          </p:txBody>
        </p:sp>
        <p:sp>
          <p:nvSpPr>
            <p:cNvPr id="674854" name="Text Box 38"/>
            <p:cNvSpPr txBox="1">
              <a:spLocks noChangeArrowheads="1"/>
            </p:cNvSpPr>
            <p:nvPr/>
          </p:nvSpPr>
          <p:spPr bwMode="auto">
            <a:xfrm>
              <a:off x="2203" y="3639"/>
              <a:ext cx="912" cy="23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508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p>
              <a:pPr>
                <a:spcBef>
                  <a:spcPct val="50000"/>
                </a:spcBef>
              </a:pPr>
              <a:r>
                <a:rPr lang="en-US" altLang="en-US" sz="1200">
                  <a:solidFill>
                    <a:schemeClr val="tx1"/>
                  </a:solidFill>
                  <a:latin typeface="Times New Roman" pitchFamily="18" charset="0"/>
                </a:rPr>
                <a:t>Mature Stage</a:t>
              </a:r>
            </a:p>
          </p:txBody>
        </p:sp>
        <p:sp>
          <p:nvSpPr>
            <p:cNvPr id="674855" name="Text Box 39"/>
            <p:cNvSpPr txBox="1">
              <a:spLocks noChangeArrowheads="1"/>
            </p:cNvSpPr>
            <p:nvPr/>
          </p:nvSpPr>
          <p:spPr bwMode="auto">
            <a:xfrm>
              <a:off x="4205" y="3634"/>
              <a:ext cx="912" cy="23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50800"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p>
              <a:pPr>
                <a:spcBef>
                  <a:spcPct val="50000"/>
                </a:spcBef>
              </a:pPr>
              <a:r>
                <a:rPr lang="en-US" altLang="en-US" sz="1200">
                  <a:solidFill>
                    <a:schemeClr val="tx1"/>
                  </a:solidFill>
                  <a:latin typeface="Times New Roman" pitchFamily="18" charset="0"/>
                </a:rPr>
                <a:t>Dissipating Stage</a:t>
              </a:r>
            </a:p>
          </p:txBody>
        </p:sp>
        <p:sp>
          <p:nvSpPr>
            <p:cNvPr id="674856" name="Freeform 40" descr="Newsprint"/>
            <p:cNvSpPr>
              <a:spLocks noChangeAspect="1"/>
            </p:cNvSpPr>
            <p:nvPr/>
          </p:nvSpPr>
          <p:spPr bwMode="auto">
            <a:xfrm>
              <a:off x="422" y="2374"/>
              <a:ext cx="1188" cy="956"/>
            </a:xfrm>
            <a:custGeom>
              <a:avLst/>
              <a:gdLst>
                <a:gd name="T0" fmla="*/ 1015 w 1188"/>
                <a:gd name="T1" fmla="*/ 949 h 956"/>
                <a:gd name="T2" fmla="*/ 17 w 1188"/>
                <a:gd name="T3" fmla="*/ 939 h 956"/>
                <a:gd name="T4" fmla="*/ 13 w 1188"/>
                <a:gd name="T5" fmla="*/ 900 h 956"/>
                <a:gd name="T6" fmla="*/ 41 w 1188"/>
                <a:gd name="T7" fmla="*/ 891 h 956"/>
                <a:gd name="T8" fmla="*/ 70 w 1188"/>
                <a:gd name="T9" fmla="*/ 843 h 956"/>
                <a:gd name="T10" fmla="*/ 75 w 1188"/>
                <a:gd name="T11" fmla="*/ 805 h 956"/>
                <a:gd name="T12" fmla="*/ 89 w 1188"/>
                <a:gd name="T13" fmla="*/ 800 h 956"/>
                <a:gd name="T14" fmla="*/ 94 w 1188"/>
                <a:gd name="T15" fmla="*/ 785 h 956"/>
                <a:gd name="T16" fmla="*/ 123 w 1188"/>
                <a:gd name="T17" fmla="*/ 738 h 956"/>
                <a:gd name="T18" fmla="*/ 147 w 1188"/>
                <a:gd name="T19" fmla="*/ 680 h 956"/>
                <a:gd name="T20" fmla="*/ 156 w 1188"/>
                <a:gd name="T21" fmla="*/ 633 h 956"/>
                <a:gd name="T22" fmla="*/ 152 w 1188"/>
                <a:gd name="T23" fmla="*/ 618 h 956"/>
                <a:gd name="T24" fmla="*/ 138 w 1188"/>
                <a:gd name="T25" fmla="*/ 613 h 956"/>
                <a:gd name="T26" fmla="*/ 181 w 1188"/>
                <a:gd name="T27" fmla="*/ 561 h 956"/>
                <a:gd name="T28" fmla="*/ 200 w 1188"/>
                <a:gd name="T29" fmla="*/ 518 h 956"/>
                <a:gd name="T30" fmla="*/ 195 w 1188"/>
                <a:gd name="T31" fmla="*/ 465 h 956"/>
                <a:gd name="T32" fmla="*/ 224 w 1188"/>
                <a:gd name="T33" fmla="*/ 455 h 956"/>
                <a:gd name="T34" fmla="*/ 253 w 1188"/>
                <a:gd name="T35" fmla="*/ 397 h 956"/>
                <a:gd name="T36" fmla="*/ 281 w 1188"/>
                <a:gd name="T37" fmla="*/ 316 h 956"/>
                <a:gd name="T38" fmla="*/ 300 w 1188"/>
                <a:gd name="T39" fmla="*/ 273 h 956"/>
                <a:gd name="T40" fmla="*/ 296 w 1188"/>
                <a:gd name="T41" fmla="*/ 201 h 956"/>
                <a:gd name="T42" fmla="*/ 325 w 1188"/>
                <a:gd name="T43" fmla="*/ 182 h 956"/>
                <a:gd name="T44" fmla="*/ 372 w 1188"/>
                <a:gd name="T45" fmla="*/ 144 h 956"/>
                <a:gd name="T46" fmla="*/ 382 w 1188"/>
                <a:gd name="T47" fmla="*/ 129 h 956"/>
                <a:gd name="T48" fmla="*/ 396 w 1188"/>
                <a:gd name="T49" fmla="*/ 124 h 956"/>
                <a:gd name="T50" fmla="*/ 401 w 1188"/>
                <a:gd name="T51" fmla="*/ 110 h 956"/>
                <a:gd name="T52" fmla="*/ 440 w 1188"/>
                <a:gd name="T53" fmla="*/ 91 h 956"/>
                <a:gd name="T54" fmla="*/ 483 w 1188"/>
                <a:gd name="T55" fmla="*/ 29 h 956"/>
                <a:gd name="T56" fmla="*/ 526 w 1188"/>
                <a:gd name="T57" fmla="*/ 19 h 956"/>
                <a:gd name="T58" fmla="*/ 540 w 1188"/>
                <a:gd name="T59" fmla="*/ 29 h 956"/>
                <a:gd name="T60" fmla="*/ 549 w 1188"/>
                <a:gd name="T61" fmla="*/ 14 h 956"/>
                <a:gd name="T62" fmla="*/ 578 w 1188"/>
                <a:gd name="T63" fmla="*/ 0 h 956"/>
                <a:gd name="T64" fmla="*/ 612 w 1188"/>
                <a:gd name="T65" fmla="*/ 33 h 956"/>
                <a:gd name="T66" fmla="*/ 742 w 1188"/>
                <a:gd name="T67" fmla="*/ 67 h 956"/>
                <a:gd name="T68" fmla="*/ 799 w 1188"/>
                <a:gd name="T69" fmla="*/ 120 h 956"/>
                <a:gd name="T70" fmla="*/ 818 w 1188"/>
                <a:gd name="T71" fmla="*/ 187 h 956"/>
                <a:gd name="T72" fmla="*/ 837 w 1188"/>
                <a:gd name="T73" fmla="*/ 216 h 956"/>
                <a:gd name="T74" fmla="*/ 842 w 1188"/>
                <a:gd name="T75" fmla="*/ 282 h 956"/>
                <a:gd name="T76" fmla="*/ 857 w 1188"/>
                <a:gd name="T77" fmla="*/ 331 h 956"/>
                <a:gd name="T78" fmla="*/ 886 w 1188"/>
                <a:gd name="T79" fmla="*/ 388 h 956"/>
                <a:gd name="T80" fmla="*/ 904 w 1188"/>
                <a:gd name="T81" fmla="*/ 417 h 956"/>
                <a:gd name="T82" fmla="*/ 923 w 1188"/>
                <a:gd name="T83" fmla="*/ 440 h 956"/>
                <a:gd name="T84" fmla="*/ 943 w 1188"/>
                <a:gd name="T85" fmla="*/ 469 h 956"/>
                <a:gd name="T86" fmla="*/ 929 w 1188"/>
                <a:gd name="T87" fmla="*/ 512 h 956"/>
                <a:gd name="T88" fmla="*/ 929 w 1188"/>
                <a:gd name="T89" fmla="*/ 594 h 956"/>
                <a:gd name="T90" fmla="*/ 943 w 1188"/>
                <a:gd name="T91" fmla="*/ 656 h 956"/>
                <a:gd name="T92" fmla="*/ 952 w 1188"/>
                <a:gd name="T93" fmla="*/ 690 h 956"/>
                <a:gd name="T94" fmla="*/ 966 w 1188"/>
                <a:gd name="T95" fmla="*/ 748 h 956"/>
                <a:gd name="T96" fmla="*/ 976 w 1188"/>
                <a:gd name="T97" fmla="*/ 762 h 956"/>
                <a:gd name="T98" fmla="*/ 981 w 1188"/>
                <a:gd name="T99" fmla="*/ 791 h 956"/>
                <a:gd name="T100" fmla="*/ 1015 w 1188"/>
                <a:gd name="T101" fmla="*/ 805 h 956"/>
                <a:gd name="T102" fmla="*/ 1012 w 1188"/>
                <a:gd name="T103" fmla="*/ 870 h 956"/>
                <a:gd name="T104" fmla="*/ 1054 w 1188"/>
                <a:gd name="T105" fmla="*/ 900 h 956"/>
                <a:gd name="T106" fmla="*/ 1015 w 1188"/>
                <a:gd name="T107" fmla="*/ 949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8" h="956">
                  <a:moveTo>
                    <a:pt x="1015" y="949"/>
                  </a:moveTo>
                  <a:cubicBezTo>
                    <a:pt x="844" y="956"/>
                    <a:pt x="190" y="942"/>
                    <a:pt x="17" y="939"/>
                  </a:cubicBezTo>
                  <a:cubicBezTo>
                    <a:pt x="0" y="938"/>
                    <a:pt x="13" y="900"/>
                    <a:pt x="13" y="900"/>
                  </a:cubicBezTo>
                  <a:cubicBezTo>
                    <a:pt x="20" y="893"/>
                    <a:pt x="41" y="891"/>
                    <a:pt x="41" y="891"/>
                  </a:cubicBezTo>
                  <a:cubicBezTo>
                    <a:pt x="29" y="850"/>
                    <a:pt x="39" y="850"/>
                    <a:pt x="70" y="843"/>
                  </a:cubicBezTo>
                  <a:cubicBezTo>
                    <a:pt x="72" y="830"/>
                    <a:pt x="69" y="817"/>
                    <a:pt x="75" y="805"/>
                  </a:cubicBezTo>
                  <a:cubicBezTo>
                    <a:pt x="76" y="801"/>
                    <a:pt x="85" y="803"/>
                    <a:pt x="89" y="800"/>
                  </a:cubicBezTo>
                  <a:cubicBezTo>
                    <a:pt x="93" y="796"/>
                    <a:pt x="93" y="790"/>
                    <a:pt x="94" y="785"/>
                  </a:cubicBezTo>
                  <a:cubicBezTo>
                    <a:pt x="84" y="748"/>
                    <a:pt x="91" y="748"/>
                    <a:pt x="123" y="738"/>
                  </a:cubicBezTo>
                  <a:cubicBezTo>
                    <a:pt x="130" y="716"/>
                    <a:pt x="135" y="699"/>
                    <a:pt x="147" y="680"/>
                  </a:cubicBezTo>
                  <a:cubicBezTo>
                    <a:pt x="134" y="661"/>
                    <a:pt x="130" y="641"/>
                    <a:pt x="156" y="633"/>
                  </a:cubicBezTo>
                  <a:cubicBezTo>
                    <a:pt x="155" y="628"/>
                    <a:pt x="156" y="622"/>
                    <a:pt x="152" y="618"/>
                  </a:cubicBezTo>
                  <a:cubicBezTo>
                    <a:pt x="148" y="615"/>
                    <a:pt x="138" y="618"/>
                    <a:pt x="138" y="613"/>
                  </a:cubicBezTo>
                  <a:cubicBezTo>
                    <a:pt x="128" y="571"/>
                    <a:pt x="151" y="566"/>
                    <a:pt x="181" y="561"/>
                  </a:cubicBezTo>
                  <a:cubicBezTo>
                    <a:pt x="191" y="527"/>
                    <a:pt x="184" y="540"/>
                    <a:pt x="200" y="518"/>
                  </a:cubicBezTo>
                  <a:cubicBezTo>
                    <a:pt x="194" y="501"/>
                    <a:pt x="183" y="483"/>
                    <a:pt x="195" y="465"/>
                  </a:cubicBezTo>
                  <a:cubicBezTo>
                    <a:pt x="200" y="457"/>
                    <a:pt x="214" y="458"/>
                    <a:pt x="224" y="455"/>
                  </a:cubicBezTo>
                  <a:cubicBezTo>
                    <a:pt x="236" y="436"/>
                    <a:pt x="240" y="415"/>
                    <a:pt x="253" y="397"/>
                  </a:cubicBezTo>
                  <a:cubicBezTo>
                    <a:pt x="263" y="366"/>
                    <a:pt x="252" y="335"/>
                    <a:pt x="281" y="316"/>
                  </a:cubicBezTo>
                  <a:cubicBezTo>
                    <a:pt x="290" y="302"/>
                    <a:pt x="295" y="289"/>
                    <a:pt x="300" y="273"/>
                  </a:cubicBezTo>
                  <a:cubicBezTo>
                    <a:pt x="298" y="259"/>
                    <a:pt x="284" y="217"/>
                    <a:pt x="296" y="201"/>
                  </a:cubicBezTo>
                  <a:cubicBezTo>
                    <a:pt x="303" y="192"/>
                    <a:pt x="325" y="182"/>
                    <a:pt x="325" y="182"/>
                  </a:cubicBezTo>
                  <a:cubicBezTo>
                    <a:pt x="332" y="158"/>
                    <a:pt x="351" y="151"/>
                    <a:pt x="372" y="144"/>
                  </a:cubicBezTo>
                  <a:cubicBezTo>
                    <a:pt x="376" y="139"/>
                    <a:pt x="378" y="133"/>
                    <a:pt x="382" y="129"/>
                  </a:cubicBezTo>
                  <a:cubicBezTo>
                    <a:pt x="386" y="126"/>
                    <a:pt x="393" y="128"/>
                    <a:pt x="396" y="124"/>
                  </a:cubicBezTo>
                  <a:cubicBezTo>
                    <a:pt x="400" y="120"/>
                    <a:pt x="399" y="114"/>
                    <a:pt x="401" y="110"/>
                  </a:cubicBezTo>
                  <a:cubicBezTo>
                    <a:pt x="412" y="88"/>
                    <a:pt x="413" y="95"/>
                    <a:pt x="440" y="91"/>
                  </a:cubicBezTo>
                  <a:cubicBezTo>
                    <a:pt x="447" y="67"/>
                    <a:pt x="459" y="36"/>
                    <a:pt x="483" y="29"/>
                  </a:cubicBezTo>
                  <a:cubicBezTo>
                    <a:pt x="500" y="17"/>
                    <a:pt x="506" y="13"/>
                    <a:pt x="526" y="19"/>
                  </a:cubicBezTo>
                  <a:cubicBezTo>
                    <a:pt x="530" y="22"/>
                    <a:pt x="535" y="30"/>
                    <a:pt x="540" y="29"/>
                  </a:cubicBezTo>
                  <a:cubicBezTo>
                    <a:pt x="546" y="28"/>
                    <a:pt x="546" y="19"/>
                    <a:pt x="549" y="14"/>
                  </a:cubicBezTo>
                  <a:cubicBezTo>
                    <a:pt x="559" y="4"/>
                    <a:pt x="565" y="4"/>
                    <a:pt x="578" y="0"/>
                  </a:cubicBezTo>
                  <a:cubicBezTo>
                    <a:pt x="604" y="4"/>
                    <a:pt x="621" y="4"/>
                    <a:pt x="612" y="33"/>
                  </a:cubicBezTo>
                  <a:cubicBezTo>
                    <a:pt x="660" y="37"/>
                    <a:pt x="701" y="41"/>
                    <a:pt x="742" y="67"/>
                  </a:cubicBezTo>
                  <a:cubicBezTo>
                    <a:pt x="753" y="105"/>
                    <a:pt x="759" y="107"/>
                    <a:pt x="799" y="120"/>
                  </a:cubicBezTo>
                  <a:cubicBezTo>
                    <a:pt x="815" y="146"/>
                    <a:pt x="807" y="155"/>
                    <a:pt x="818" y="187"/>
                  </a:cubicBezTo>
                  <a:cubicBezTo>
                    <a:pt x="822" y="198"/>
                    <a:pt x="837" y="216"/>
                    <a:pt x="837" y="216"/>
                  </a:cubicBezTo>
                  <a:cubicBezTo>
                    <a:pt x="824" y="237"/>
                    <a:pt x="808" y="271"/>
                    <a:pt x="842" y="282"/>
                  </a:cubicBezTo>
                  <a:cubicBezTo>
                    <a:pt x="865" y="297"/>
                    <a:pt x="862" y="304"/>
                    <a:pt x="857" y="331"/>
                  </a:cubicBezTo>
                  <a:cubicBezTo>
                    <a:pt x="870" y="372"/>
                    <a:pt x="859" y="349"/>
                    <a:pt x="886" y="388"/>
                  </a:cubicBezTo>
                  <a:cubicBezTo>
                    <a:pt x="892" y="398"/>
                    <a:pt x="904" y="417"/>
                    <a:pt x="904" y="417"/>
                  </a:cubicBezTo>
                  <a:cubicBezTo>
                    <a:pt x="914" y="449"/>
                    <a:pt x="901" y="415"/>
                    <a:pt x="923" y="440"/>
                  </a:cubicBezTo>
                  <a:cubicBezTo>
                    <a:pt x="931" y="449"/>
                    <a:pt x="943" y="469"/>
                    <a:pt x="943" y="469"/>
                  </a:cubicBezTo>
                  <a:cubicBezTo>
                    <a:pt x="938" y="483"/>
                    <a:pt x="929" y="512"/>
                    <a:pt x="929" y="512"/>
                  </a:cubicBezTo>
                  <a:cubicBezTo>
                    <a:pt x="936" y="550"/>
                    <a:pt x="953" y="555"/>
                    <a:pt x="929" y="594"/>
                  </a:cubicBezTo>
                  <a:cubicBezTo>
                    <a:pt x="922" y="618"/>
                    <a:pt x="929" y="635"/>
                    <a:pt x="943" y="656"/>
                  </a:cubicBezTo>
                  <a:cubicBezTo>
                    <a:pt x="923" y="676"/>
                    <a:pt x="925" y="682"/>
                    <a:pt x="952" y="690"/>
                  </a:cubicBezTo>
                  <a:cubicBezTo>
                    <a:pt x="980" y="707"/>
                    <a:pt x="977" y="719"/>
                    <a:pt x="966" y="748"/>
                  </a:cubicBezTo>
                  <a:cubicBezTo>
                    <a:pt x="970" y="752"/>
                    <a:pt x="975" y="757"/>
                    <a:pt x="976" y="762"/>
                  </a:cubicBezTo>
                  <a:cubicBezTo>
                    <a:pt x="979" y="771"/>
                    <a:pt x="975" y="783"/>
                    <a:pt x="981" y="791"/>
                  </a:cubicBezTo>
                  <a:cubicBezTo>
                    <a:pt x="983" y="794"/>
                    <a:pt x="1010" y="803"/>
                    <a:pt x="1015" y="805"/>
                  </a:cubicBezTo>
                  <a:cubicBezTo>
                    <a:pt x="1020" y="818"/>
                    <a:pt x="1012" y="846"/>
                    <a:pt x="1012" y="870"/>
                  </a:cubicBezTo>
                  <a:cubicBezTo>
                    <a:pt x="1018" y="886"/>
                    <a:pt x="1054" y="887"/>
                    <a:pt x="1054" y="900"/>
                  </a:cubicBezTo>
                  <a:cubicBezTo>
                    <a:pt x="1054" y="913"/>
                    <a:pt x="1188" y="943"/>
                    <a:pt x="1015" y="949"/>
                  </a:cubicBez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19050" cap="flat" cmpd="sng">
                  <a:solidFill>
                    <a:srgbClr val="333333"/>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57" name="Freeform 41"/>
            <p:cNvSpPr>
              <a:spLocks/>
            </p:cNvSpPr>
            <p:nvPr/>
          </p:nvSpPr>
          <p:spPr bwMode="auto">
            <a:xfrm flipH="1">
              <a:off x="1145" y="2960"/>
              <a:ext cx="282" cy="435"/>
            </a:xfrm>
            <a:custGeom>
              <a:avLst/>
              <a:gdLst>
                <a:gd name="T0" fmla="*/ 0 w 282"/>
                <a:gd name="T1" fmla="*/ 435 h 435"/>
                <a:gd name="T2" fmla="*/ 114 w 282"/>
                <a:gd name="T3" fmla="*/ 375 h 435"/>
                <a:gd name="T4" fmla="*/ 201 w 282"/>
                <a:gd name="T5" fmla="*/ 261 h 435"/>
                <a:gd name="T6" fmla="*/ 282 w 282"/>
                <a:gd name="T7" fmla="*/ 0 h 435"/>
              </a:gdLst>
              <a:ahLst/>
              <a:cxnLst>
                <a:cxn ang="0">
                  <a:pos x="T0" y="T1"/>
                </a:cxn>
                <a:cxn ang="0">
                  <a:pos x="T2" y="T3"/>
                </a:cxn>
                <a:cxn ang="0">
                  <a:pos x="T4" y="T5"/>
                </a:cxn>
                <a:cxn ang="0">
                  <a:pos x="T6" y="T7"/>
                </a:cxn>
              </a:cxnLst>
              <a:rect l="0" t="0" r="r" b="b"/>
              <a:pathLst>
                <a:path w="282" h="435">
                  <a:moveTo>
                    <a:pt x="0" y="435"/>
                  </a:moveTo>
                  <a:cubicBezTo>
                    <a:pt x="40" y="419"/>
                    <a:pt x="81" y="404"/>
                    <a:pt x="114" y="375"/>
                  </a:cubicBezTo>
                  <a:cubicBezTo>
                    <a:pt x="147" y="346"/>
                    <a:pt x="173" y="323"/>
                    <a:pt x="201" y="261"/>
                  </a:cubicBezTo>
                  <a:cubicBezTo>
                    <a:pt x="229" y="199"/>
                    <a:pt x="255" y="99"/>
                    <a:pt x="282" y="0"/>
                  </a:cubicBezTo>
                </a:path>
              </a:pathLst>
            </a:custGeom>
            <a:noFill/>
            <a:ln w="508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58" name="Line 42"/>
            <p:cNvSpPr>
              <a:spLocks noChangeShapeType="1"/>
            </p:cNvSpPr>
            <p:nvPr/>
          </p:nvSpPr>
          <p:spPr bwMode="auto">
            <a:xfrm flipV="1">
              <a:off x="969" y="2787"/>
              <a:ext cx="0" cy="609"/>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59" name="Freeform 43"/>
            <p:cNvSpPr>
              <a:spLocks/>
            </p:cNvSpPr>
            <p:nvPr/>
          </p:nvSpPr>
          <p:spPr bwMode="auto">
            <a:xfrm>
              <a:off x="575" y="2896"/>
              <a:ext cx="174" cy="112"/>
            </a:xfrm>
            <a:custGeom>
              <a:avLst/>
              <a:gdLst>
                <a:gd name="T0" fmla="*/ 0 w 174"/>
                <a:gd name="T1" fmla="*/ 112 h 112"/>
                <a:gd name="T2" fmla="*/ 10 w 174"/>
                <a:gd name="T3" fmla="*/ 96 h 112"/>
                <a:gd name="T4" fmla="*/ 32 w 174"/>
                <a:gd name="T5" fmla="*/ 88 h 112"/>
                <a:gd name="T6" fmla="*/ 50 w 174"/>
                <a:gd name="T7" fmla="*/ 94 h 112"/>
                <a:gd name="T8" fmla="*/ 58 w 174"/>
                <a:gd name="T9" fmla="*/ 76 h 112"/>
                <a:gd name="T10" fmla="*/ 76 w 174"/>
                <a:gd name="T11" fmla="*/ 66 h 112"/>
                <a:gd name="T12" fmla="*/ 78 w 174"/>
                <a:gd name="T13" fmla="*/ 52 h 112"/>
                <a:gd name="T14" fmla="*/ 96 w 174"/>
                <a:gd name="T15" fmla="*/ 44 h 112"/>
                <a:gd name="T16" fmla="*/ 120 w 174"/>
                <a:gd name="T17" fmla="*/ 40 h 112"/>
                <a:gd name="T18" fmla="*/ 126 w 174"/>
                <a:gd name="T19" fmla="*/ 28 h 112"/>
                <a:gd name="T20" fmla="*/ 138 w 174"/>
                <a:gd name="T21" fmla="*/ 22 h 112"/>
                <a:gd name="T22" fmla="*/ 148 w 174"/>
                <a:gd name="T23" fmla="*/ 4 h 112"/>
                <a:gd name="T24" fmla="*/ 160 w 174"/>
                <a:gd name="T25" fmla="*/ 0 h 112"/>
                <a:gd name="T26" fmla="*/ 174 w 174"/>
                <a:gd name="T2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112">
                  <a:moveTo>
                    <a:pt x="0" y="112"/>
                  </a:moveTo>
                  <a:cubicBezTo>
                    <a:pt x="5" y="98"/>
                    <a:pt x="0" y="102"/>
                    <a:pt x="10" y="96"/>
                  </a:cubicBezTo>
                  <a:cubicBezTo>
                    <a:pt x="27" y="102"/>
                    <a:pt x="21" y="99"/>
                    <a:pt x="32" y="88"/>
                  </a:cubicBezTo>
                  <a:cubicBezTo>
                    <a:pt x="38" y="90"/>
                    <a:pt x="50" y="94"/>
                    <a:pt x="50" y="94"/>
                  </a:cubicBezTo>
                  <a:cubicBezTo>
                    <a:pt x="56" y="84"/>
                    <a:pt x="53" y="90"/>
                    <a:pt x="58" y="76"/>
                  </a:cubicBezTo>
                  <a:cubicBezTo>
                    <a:pt x="59" y="73"/>
                    <a:pt x="73" y="68"/>
                    <a:pt x="76" y="66"/>
                  </a:cubicBezTo>
                  <a:cubicBezTo>
                    <a:pt x="77" y="61"/>
                    <a:pt x="76" y="56"/>
                    <a:pt x="78" y="52"/>
                  </a:cubicBezTo>
                  <a:cubicBezTo>
                    <a:pt x="81" y="46"/>
                    <a:pt x="96" y="44"/>
                    <a:pt x="96" y="44"/>
                  </a:cubicBezTo>
                  <a:cubicBezTo>
                    <a:pt x="105" y="30"/>
                    <a:pt x="93" y="44"/>
                    <a:pt x="120" y="40"/>
                  </a:cubicBezTo>
                  <a:cubicBezTo>
                    <a:pt x="124" y="39"/>
                    <a:pt x="124" y="30"/>
                    <a:pt x="126" y="28"/>
                  </a:cubicBezTo>
                  <a:cubicBezTo>
                    <a:pt x="129" y="25"/>
                    <a:pt x="134" y="24"/>
                    <a:pt x="138" y="22"/>
                  </a:cubicBezTo>
                  <a:cubicBezTo>
                    <a:pt x="140" y="14"/>
                    <a:pt x="140" y="8"/>
                    <a:pt x="148" y="4"/>
                  </a:cubicBezTo>
                  <a:cubicBezTo>
                    <a:pt x="152" y="2"/>
                    <a:pt x="160" y="0"/>
                    <a:pt x="160" y="0"/>
                  </a:cubicBezTo>
                  <a:cubicBezTo>
                    <a:pt x="171" y="2"/>
                    <a:pt x="167" y="0"/>
                    <a:pt x="174" y="4"/>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0" name="Freeform 44"/>
            <p:cNvSpPr>
              <a:spLocks/>
            </p:cNvSpPr>
            <p:nvPr/>
          </p:nvSpPr>
          <p:spPr bwMode="auto">
            <a:xfrm>
              <a:off x="1232" y="3096"/>
              <a:ext cx="168" cy="68"/>
            </a:xfrm>
            <a:custGeom>
              <a:avLst/>
              <a:gdLst>
                <a:gd name="T0" fmla="*/ 168 w 168"/>
                <a:gd name="T1" fmla="*/ 68 h 68"/>
                <a:gd name="T2" fmla="*/ 150 w 168"/>
                <a:gd name="T3" fmla="*/ 60 h 68"/>
                <a:gd name="T4" fmla="*/ 132 w 168"/>
                <a:gd name="T5" fmla="*/ 66 h 68"/>
                <a:gd name="T6" fmla="*/ 120 w 168"/>
                <a:gd name="T7" fmla="*/ 62 h 68"/>
                <a:gd name="T8" fmla="*/ 108 w 168"/>
                <a:gd name="T9" fmla="*/ 54 h 68"/>
                <a:gd name="T10" fmla="*/ 80 w 168"/>
                <a:gd name="T11" fmla="*/ 40 h 68"/>
                <a:gd name="T12" fmla="*/ 66 w 168"/>
                <a:gd name="T13" fmla="*/ 26 h 68"/>
                <a:gd name="T14" fmla="*/ 50 w 168"/>
                <a:gd name="T15" fmla="*/ 22 h 68"/>
                <a:gd name="T16" fmla="*/ 38 w 168"/>
                <a:gd name="T17" fmla="*/ 26 h 68"/>
                <a:gd name="T18" fmla="*/ 32 w 168"/>
                <a:gd name="T19" fmla="*/ 20 h 68"/>
                <a:gd name="T20" fmla="*/ 24 w 168"/>
                <a:gd name="T21" fmla="*/ 18 h 68"/>
                <a:gd name="T22" fmla="*/ 12 w 168"/>
                <a:gd name="T23" fmla="*/ 0 h 68"/>
                <a:gd name="T24" fmla="*/ 0 w 168"/>
                <a:gd name="T25"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68">
                  <a:moveTo>
                    <a:pt x="168" y="68"/>
                  </a:moveTo>
                  <a:cubicBezTo>
                    <a:pt x="163" y="64"/>
                    <a:pt x="150" y="60"/>
                    <a:pt x="150" y="60"/>
                  </a:cubicBezTo>
                  <a:cubicBezTo>
                    <a:pt x="144" y="62"/>
                    <a:pt x="132" y="66"/>
                    <a:pt x="132" y="66"/>
                  </a:cubicBezTo>
                  <a:cubicBezTo>
                    <a:pt x="128" y="65"/>
                    <a:pt x="124" y="64"/>
                    <a:pt x="120" y="62"/>
                  </a:cubicBezTo>
                  <a:cubicBezTo>
                    <a:pt x="116" y="59"/>
                    <a:pt x="108" y="54"/>
                    <a:pt x="108" y="54"/>
                  </a:cubicBezTo>
                  <a:cubicBezTo>
                    <a:pt x="93" y="57"/>
                    <a:pt x="91" y="47"/>
                    <a:pt x="80" y="40"/>
                  </a:cubicBezTo>
                  <a:cubicBezTo>
                    <a:pt x="78" y="34"/>
                    <a:pt x="66" y="26"/>
                    <a:pt x="66" y="26"/>
                  </a:cubicBezTo>
                  <a:cubicBezTo>
                    <a:pt x="63" y="16"/>
                    <a:pt x="66" y="18"/>
                    <a:pt x="50" y="22"/>
                  </a:cubicBezTo>
                  <a:cubicBezTo>
                    <a:pt x="46" y="23"/>
                    <a:pt x="38" y="26"/>
                    <a:pt x="38" y="26"/>
                  </a:cubicBezTo>
                  <a:cubicBezTo>
                    <a:pt x="36" y="24"/>
                    <a:pt x="34" y="21"/>
                    <a:pt x="32" y="20"/>
                  </a:cubicBezTo>
                  <a:cubicBezTo>
                    <a:pt x="30" y="19"/>
                    <a:pt x="26" y="20"/>
                    <a:pt x="24" y="18"/>
                  </a:cubicBezTo>
                  <a:cubicBezTo>
                    <a:pt x="19" y="15"/>
                    <a:pt x="16" y="4"/>
                    <a:pt x="12" y="0"/>
                  </a:cubicBezTo>
                  <a:cubicBezTo>
                    <a:pt x="4" y="3"/>
                    <a:pt x="8" y="2"/>
                    <a:pt x="0" y="2"/>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1" name="Freeform 45"/>
            <p:cNvSpPr>
              <a:spLocks/>
            </p:cNvSpPr>
            <p:nvPr/>
          </p:nvSpPr>
          <p:spPr bwMode="auto">
            <a:xfrm>
              <a:off x="1026" y="2654"/>
              <a:ext cx="160" cy="48"/>
            </a:xfrm>
            <a:custGeom>
              <a:avLst/>
              <a:gdLst>
                <a:gd name="T0" fmla="*/ 160 w 160"/>
                <a:gd name="T1" fmla="*/ 48 h 48"/>
                <a:gd name="T2" fmla="*/ 146 w 160"/>
                <a:gd name="T3" fmla="*/ 36 h 48"/>
                <a:gd name="T4" fmla="*/ 104 w 160"/>
                <a:gd name="T5" fmla="*/ 22 h 48"/>
                <a:gd name="T6" fmla="*/ 70 w 160"/>
                <a:gd name="T7" fmla="*/ 26 h 48"/>
                <a:gd name="T8" fmla="*/ 36 w 160"/>
                <a:gd name="T9" fmla="*/ 20 h 48"/>
                <a:gd name="T10" fmla="*/ 12 w 160"/>
                <a:gd name="T11" fmla="*/ 0 h 48"/>
                <a:gd name="T12" fmla="*/ 0 w 160"/>
                <a:gd name="T13" fmla="*/ 22 h 48"/>
              </a:gdLst>
              <a:ahLst/>
              <a:cxnLst>
                <a:cxn ang="0">
                  <a:pos x="T0" y="T1"/>
                </a:cxn>
                <a:cxn ang="0">
                  <a:pos x="T2" y="T3"/>
                </a:cxn>
                <a:cxn ang="0">
                  <a:pos x="T4" y="T5"/>
                </a:cxn>
                <a:cxn ang="0">
                  <a:pos x="T6" y="T7"/>
                </a:cxn>
                <a:cxn ang="0">
                  <a:pos x="T8" y="T9"/>
                </a:cxn>
                <a:cxn ang="0">
                  <a:pos x="T10" y="T11"/>
                </a:cxn>
                <a:cxn ang="0">
                  <a:pos x="T12" y="T13"/>
                </a:cxn>
              </a:cxnLst>
              <a:rect l="0" t="0" r="r" b="b"/>
              <a:pathLst>
                <a:path w="160" h="48">
                  <a:moveTo>
                    <a:pt x="160" y="48"/>
                  </a:moveTo>
                  <a:cubicBezTo>
                    <a:pt x="157" y="40"/>
                    <a:pt x="154" y="39"/>
                    <a:pt x="146" y="36"/>
                  </a:cubicBezTo>
                  <a:cubicBezTo>
                    <a:pt x="138" y="24"/>
                    <a:pt x="117" y="24"/>
                    <a:pt x="104" y="22"/>
                  </a:cubicBezTo>
                  <a:cubicBezTo>
                    <a:pt x="94" y="12"/>
                    <a:pt x="81" y="19"/>
                    <a:pt x="70" y="26"/>
                  </a:cubicBezTo>
                  <a:cubicBezTo>
                    <a:pt x="58" y="22"/>
                    <a:pt x="49" y="21"/>
                    <a:pt x="36" y="20"/>
                  </a:cubicBezTo>
                  <a:cubicBezTo>
                    <a:pt x="32" y="9"/>
                    <a:pt x="23" y="3"/>
                    <a:pt x="12" y="0"/>
                  </a:cubicBezTo>
                  <a:cubicBezTo>
                    <a:pt x="7" y="5"/>
                    <a:pt x="0" y="14"/>
                    <a:pt x="0" y="22"/>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2" name="Freeform 46"/>
            <p:cNvSpPr>
              <a:spLocks/>
            </p:cNvSpPr>
            <p:nvPr/>
          </p:nvSpPr>
          <p:spPr bwMode="auto">
            <a:xfrm>
              <a:off x="1020" y="2892"/>
              <a:ext cx="168" cy="80"/>
            </a:xfrm>
            <a:custGeom>
              <a:avLst/>
              <a:gdLst>
                <a:gd name="T0" fmla="*/ 0 w 168"/>
                <a:gd name="T1" fmla="*/ 52 h 80"/>
                <a:gd name="T2" fmla="*/ 16 w 168"/>
                <a:gd name="T3" fmla="*/ 38 h 80"/>
                <a:gd name="T4" fmla="*/ 26 w 168"/>
                <a:gd name="T5" fmla="*/ 40 h 80"/>
                <a:gd name="T6" fmla="*/ 28 w 168"/>
                <a:gd name="T7" fmla="*/ 46 h 80"/>
                <a:gd name="T8" fmla="*/ 30 w 168"/>
                <a:gd name="T9" fmla="*/ 40 h 80"/>
                <a:gd name="T10" fmla="*/ 38 w 168"/>
                <a:gd name="T11" fmla="*/ 22 h 80"/>
                <a:gd name="T12" fmla="*/ 50 w 168"/>
                <a:gd name="T13" fmla="*/ 14 h 80"/>
                <a:gd name="T14" fmla="*/ 64 w 168"/>
                <a:gd name="T15" fmla="*/ 0 h 80"/>
                <a:gd name="T16" fmla="*/ 86 w 168"/>
                <a:gd name="T17" fmla="*/ 4 h 80"/>
                <a:gd name="T18" fmla="*/ 120 w 168"/>
                <a:gd name="T19" fmla="*/ 22 h 80"/>
                <a:gd name="T20" fmla="*/ 146 w 168"/>
                <a:gd name="T21" fmla="*/ 40 h 80"/>
                <a:gd name="T22" fmla="*/ 168 w 168"/>
                <a:gd name="T2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80">
                  <a:moveTo>
                    <a:pt x="0" y="52"/>
                  </a:moveTo>
                  <a:cubicBezTo>
                    <a:pt x="5" y="45"/>
                    <a:pt x="8" y="41"/>
                    <a:pt x="16" y="38"/>
                  </a:cubicBezTo>
                  <a:cubicBezTo>
                    <a:pt x="19" y="39"/>
                    <a:pt x="23" y="38"/>
                    <a:pt x="26" y="40"/>
                  </a:cubicBezTo>
                  <a:cubicBezTo>
                    <a:pt x="28" y="41"/>
                    <a:pt x="26" y="46"/>
                    <a:pt x="28" y="46"/>
                  </a:cubicBezTo>
                  <a:cubicBezTo>
                    <a:pt x="30" y="46"/>
                    <a:pt x="29" y="42"/>
                    <a:pt x="30" y="40"/>
                  </a:cubicBezTo>
                  <a:cubicBezTo>
                    <a:pt x="33" y="34"/>
                    <a:pt x="33" y="26"/>
                    <a:pt x="38" y="22"/>
                  </a:cubicBezTo>
                  <a:cubicBezTo>
                    <a:pt x="42" y="19"/>
                    <a:pt x="50" y="14"/>
                    <a:pt x="50" y="14"/>
                  </a:cubicBezTo>
                  <a:cubicBezTo>
                    <a:pt x="59" y="0"/>
                    <a:pt x="53" y="4"/>
                    <a:pt x="64" y="0"/>
                  </a:cubicBezTo>
                  <a:cubicBezTo>
                    <a:pt x="72" y="13"/>
                    <a:pt x="74" y="8"/>
                    <a:pt x="86" y="4"/>
                  </a:cubicBezTo>
                  <a:cubicBezTo>
                    <a:pt x="115" y="10"/>
                    <a:pt x="91" y="18"/>
                    <a:pt x="120" y="22"/>
                  </a:cubicBezTo>
                  <a:cubicBezTo>
                    <a:pt x="130" y="37"/>
                    <a:pt x="129" y="36"/>
                    <a:pt x="146" y="40"/>
                  </a:cubicBezTo>
                  <a:cubicBezTo>
                    <a:pt x="150" y="52"/>
                    <a:pt x="159" y="71"/>
                    <a:pt x="168" y="80"/>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3" name="Freeform 47"/>
            <p:cNvSpPr>
              <a:spLocks/>
            </p:cNvSpPr>
            <p:nvPr/>
          </p:nvSpPr>
          <p:spPr bwMode="auto">
            <a:xfrm>
              <a:off x="722" y="2496"/>
              <a:ext cx="251" cy="154"/>
            </a:xfrm>
            <a:custGeom>
              <a:avLst/>
              <a:gdLst>
                <a:gd name="T0" fmla="*/ 0 w 251"/>
                <a:gd name="T1" fmla="*/ 154 h 154"/>
                <a:gd name="T2" fmla="*/ 22 w 251"/>
                <a:gd name="T3" fmla="*/ 122 h 154"/>
                <a:gd name="T4" fmla="*/ 50 w 251"/>
                <a:gd name="T5" fmla="*/ 108 h 154"/>
                <a:gd name="T6" fmla="*/ 66 w 251"/>
                <a:gd name="T7" fmla="*/ 108 h 154"/>
                <a:gd name="T8" fmla="*/ 84 w 251"/>
                <a:gd name="T9" fmla="*/ 98 h 154"/>
                <a:gd name="T10" fmla="*/ 108 w 251"/>
                <a:gd name="T11" fmla="*/ 110 h 154"/>
                <a:gd name="T12" fmla="*/ 118 w 251"/>
                <a:gd name="T13" fmla="*/ 90 h 154"/>
                <a:gd name="T14" fmla="*/ 138 w 251"/>
                <a:gd name="T15" fmla="*/ 66 h 154"/>
                <a:gd name="T16" fmla="*/ 138 w 251"/>
                <a:gd name="T17" fmla="*/ 38 h 154"/>
                <a:gd name="T18" fmla="*/ 168 w 251"/>
                <a:gd name="T19" fmla="*/ 28 h 154"/>
                <a:gd name="T20" fmla="*/ 188 w 251"/>
                <a:gd name="T21" fmla="*/ 14 h 154"/>
                <a:gd name="T22" fmla="*/ 202 w 251"/>
                <a:gd name="T23" fmla="*/ 24 h 154"/>
                <a:gd name="T24" fmla="*/ 220 w 251"/>
                <a:gd name="T25" fmla="*/ 34 h 154"/>
                <a:gd name="T26" fmla="*/ 224 w 251"/>
                <a:gd name="T27" fmla="*/ 56 h 154"/>
                <a:gd name="T28" fmla="*/ 246 w 251"/>
                <a:gd name="T29" fmla="*/ 68 h 154"/>
                <a:gd name="T30" fmla="*/ 250 w 251"/>
                <a:gd name="T31" fmla="*/ 9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54">
                  <a:moveTo>
                    <a:pt x="0" y="154"/>
                  </a:moveTo>
                  <a:cubicBezTo>
                    <a:pt x="3" y="137"/>
                    <a:pt x="4" y="127"/>
                    <a:pt x="22" y="122"/>
                  </a:cubicBezTo>
                  <a:cubicBezTo>
                    <a:pt x="50" y="126"/>
                    <a:pt x="31" y="120"/>
                    <a:pt x="50" y="108"/>
                  </a:cubicBezTo>
                  <a:cubicBezTo>
                    <a:pt x="56" y="99"/>
                    <a:pt x="58" y="103"/>
                    <a:pt x="66" y="108"/>
                  </a:cubicBezTo>
                  <a:cubicBezTo>
                    <a:pt x="73" y="106"/>
                    <a:pt x="84" y="98"/>
                    <a:pt x="84" y="98"/>
                  </a:cubicBezTo>
                  <a:cubicBezTo>
                    <a:pt x="98" y="100"/>
                    <a:pt x="96" y="106"/>
                    <a:pt x="108" y="110"/>
                  </a:cubicBezTo>
                  <a:cubicBezTo>
                    <a:pt x="111" y="100"/>
                    <a:pt x="116" y="102"/>
                    <a:pt x="118" y="90"/>
                  </a:cubicBezTo>
                  <a:cubicBezTo>
                    <a:pt x="114" y="74"/>
                    <a:pt x="125" y="72"/>
                    <a:pt x="138" y="66"/>
                  </a:cubicBezTo>
                  <a:cubicBezTo>
                    <a:pt x="138" y="66"/>
                    <a:pt x="133" y="44"/>
                    <a:pt x="138" y="38"/>
                  </a:cubicBezTo>
                  <a:cubicBezTo>
                    <a:pt x="145" y="29"/>
                    <a:pt x="159" y="32"/>
                    <a:pt x="168" y="28"/>
                  </a:cubicBezTo>
                  <a:cubicBezTo>
                    <a:pt x="176" y="24"/>
                    <a:pt x="180" y="18"/>
                    <a:pt x="188" y="14"/>
                  </a:cubicBezTo>
                  <a:cubicBezTo>
                    <a:pt x="193" y="0"/>
                    <a:pt x="198" y="19"/>
                    <a:pt x="202" y="24"/>
                  </a:cubicBezTo>
                  <a:cubicBezTo>
                    <a:pt x="205" y="43"/>
                    <a:pt x="204" y="31"/>
                    <a:pt x="220" y="34"/>
                  </a:cubicBezTo>
                  <a:cubicBezTo>
                    <a:pt x="221" y="41"/>
                    <a:pt x="220" y="50"/>
                    <a:pt x="224" y="56"/>
                  </a:cubicBezTo>
                  <a:cubicBezTo>
                    <a:pt x="229" y="63"/>
                    <a:pt x="246" y="68"/>
                    <a:pt x="246" y="68"/>
                  </a:cubicBezTo>
                  <a:cubicBezTo>
                    <a:pt x="251" y="79"/>
                    <a:pt x="250" y="80"/>
                    <a:pt x="250" y="90"/>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4" name="Freeform 48"/>
            <p:cNvSpPr>
              <a:spLocks/>
            </p:cNvSpPr>
            <p:nvPr/>
          </p:nvSpPr>
          <p:spPr bwMode="auto">
            <a:xfrm>
              <a:off x="696" y="2922"/>
              <a:ext cx="99" cy="80"/>
            </a:xfrm>
            <a:custGeom>
              <a:avLst/>
              <a:gdLst>
                <a:gd name="T0" fmla="*/ 0 w 99"/>
                <a:gd name="T1" fmla="*/ 12 h 80"/>
                <a:gd name="T2" fmla="*/ 18 w 99"/>
                <a:gd name="T3" fmla="*/ 2 h 80"/>
                <a:gd name="T4" fmla="*/ 34 w 99"/>
                <a:gd name="T5" fmla="*/ 0 h 80"/>
                <a:gd name="T6" fmla="*/ 58 w 99"/>
                <a:gd name="T7" fmla="*/ 8 h 80"/>
                <a:gd name="T8" fmla="*/ 78 w 99"/>
                <a:gd name="T9" fmla="*/ 30 h 80"/>
                <a:gd name="T10" fmla="*/ 92 w 99"/>
                <a:gd name="T11" fmla="*/ 44 h 80"/>
                <a:gd name="T12" fmla="*/ 96 w 99"/>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99" h="80">
                  <a:moveTo>
                    <a:pt x="0" y="12"/>
                  </a:moveTo>
                  <a:cubicBezTo>
                    <a:pt x="7" y="10"/>
                    <a:pt x="18" y="2"/>
                    <a:pt x="18" y="2"/>
                  </a:cubicBezTo>
                  <a:cubicBezTo>
                    <a:pt x="25" y="12"/>
                    <a:pt x="24" y="3"/>
                    <a:pt x="34" y="0"/>
                  </a:cubicBezTo>
                  <a:cubicBezTo>
                    <a:pt x="44" y="2"/>
                    <a:pt x="50" y="2"/>
                    <a:pt x="58" y="8"/>
                  </a:cubicBezTo>
                  <a:cubicBezTo>
                    <a:pt x="65" y="19"/>
                    <a:pt x="65" y="27"/>
                    <a:pt x="78" y="30"/>
                  </a:cubicBezTo>
                  <a:cubicBezTo>
                    <a:pt x="83" y="45"/>
                    <a:pt x="78" y="41"/>
                    <a:pt x="92" y="44"/>
                  </a:cubicBezTo>
                  <a:cubicBezTo>
                    <a:pt x="99" y="64"/>
                    <a:pt x="96" y="52"/>
                    <a:pt x="96" y="80"/>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5" name="Freeform 49"/>
            <p:cNvSpPr>
              <a:spLocks/>
            </p:cNvSpPr>
            <p:nvPr/>
          </p:nvSpPr>
          <p:spPr bwMode="auto">
            <a:xfrm>
              <a:off x="525" y="2955"/>
              <a:ext cx="282" cy="435"/>
            </a:xfrm>
            <a:custGeom>
              <a:avLst/>
              <a:gdLst>
                <a:gd name="T0" fmla="*/ 0 w 282"/>
                <a:gd name="T1" fmla="*/ 435 h 435"/>
                <a:gd name="T2" fmla="*/ 114 w 282"/>
                <a:gd name="T3" fmla="*/ 375 h 435"/>
                <a:gd name="T4" fmla="*/ 201 w 282"/>
                <a:gd name="T5" fmla="*/ 261 h 435"/>
                <a:gd name="T6" fmla="*/ 282 w 282"/>
                <a:gd name="T7" fmla="*/ 0 h 435"/>
              </a:gdLst>
              <a:ahLst/>
              <a:cxnLst>
                <a:cxn ang="0">
                  <a:pos x="T0" y="T1"/>
                </a:cxn>
                <a:cxn ang="0">
                  <a:pos x="T2" y="T3"/>
                </a:cxn>
                <a:cxn ang="0">
                  <a:pos x="T4" y="T5"/>
                </a:cxn>
                <a:cxn ang="0">
                  <a:pos x="T6" y="T7"/>
                </a:cxn>
              </a:cxnLst>
              <a:rect l="0" t="0" r="r" b="b"/>
              <a:pathLst>
                <a:path w="282" h="435">
                  <a:moveTo>
                    <a:pt x="0" y="435"/>
                  </a:moveTo>
                  <a:cubicBezTo>
                    <a:pt x="40" y="419"/>
                    <a:pt x="81" y="404"/>
                    <a:pt x="114" y="375"/>
                  </a:cubicBezTo>
                  <a:cubicBezTo>
                    <a:pt x="147" y="346"/>
                    <a:pt x="173" y="323"/>
                    <a:pt x="201" y="261"/>
                  </a:cubicBezTo>
                  <a:cubicBezTo>
                    <a:pt x="229" y="199"/>
                    <a:pt x="255" y="99"/>
                    <a:pt x="282" y="0"/>
                  </a:cubicBezTo>
                </a:path>
              </a:pathLst>
            </a:custGeom>
            <a:noFill/>
            <a:ln w="508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6" name="Freeform 50"/>
            <p:cNvSpPr>
              <a:spLocks/>
            </p:cNvSpPr>
            <p:nvPr/>
          </p:nvSpPr>
          <p:spPr bwMode="auto">
            <a:xfrm>
              <a:off x="2055" y="2871"/>
              <a:ext cx="366" cy="153"/>
            </a:xfrm>
            <a:custGeom>
              <a:avLst/>
              <a:gdLst>
                <a:gd name="T0" fmla="*/ 0 w 366"/>
                <a:gd name="T1" fmla="*/ 135 h 153"/>
                <a:gd name="T2" fmla="*/ 27 w 366"/>
                <a:gd name="T3" fmla="*/ 102 h 153"/>
                <a:gd name="T4" fmla="*/ 66 w 366"/>
                <a:gd name="T5" fmla="*/ 87 h 153"/>
                <a:gd name="T6" fmla="*/ 90 w 366"/>
                <a:gd name="T7" fmla="*/ 90 h 153"/>
                <a:gd name="T8" fmla="*/ 108 w 366"/>
                <a:gd name="T9" fmla="*/ 54 h 153"/>
                <a:gd name="T10" fmla="*/ 138 w 366"/>
                <a:gd name="T11" fmla="*/ 45 h 153"/>
                <a:gd name="T12" fmla="*/ 159 w 366"/>
                <a:gd name="T13" fmla="*/ 51 h 153"/>
                <a:gd name="T14" fmla="*/ 168 w 366"/>
                <a:gd name="T15" fmla="*/ 33 h 153"/>
                <a:gd name="T16" fmla="*/ 189 w 366"/>
                <a:gd name="T17" fmla="*/ 24 h 153"/>
                <a:gd name="T18" fmla="*/ 222 w 366"/>
                <a:gd name="T19" fmla="*/ 0 h 153"/>
                <a:gd name="T20" fmla="*/ 240 w 366"/>
                <a:gd name="T21" fmla="*/ 12 h 153"/>
                <a:gd name="T22" fmla="*/ 246 w 366"/>
                <a:gd name="T23" fmla="*/ 30 h 153"/>
                <a:gd name="T24" fmla="*/ 279 w 366"/>
                <a:gd name="T25" fmla="*/ 39 h 153"/>
                <a:gd name="T26" fmla="*/ 315 w 366"/>
                <a:gd name="T27" fmla="*/ 60 h 153"/>
                <a:gd name="T28" fmla="*/ 342 w 366"/>
                <a:gd name="T29" fmla="*/ 105 h 153"/>
                <a:gd name="T30" fmla="*/ 366 w 366"/>
                <a:gd name="T31"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153">
                  <a:moveTo>
                    <a:pt x="0" y="135"/>
                  </a:moveTo>
                  <a:cubicBezTo>
                    <a:pt x="9" y="121"/>
                    <a:pt x="14" y="111"/>
                    <a:pt x="27" y="102"/>
                  </a:cubicBezTo>
                  <a:cubicBezTo>
                    <a:pt x="46" y="108"/>
                    <a:pt x="52" y="97"/>
                    <a:pt x="66" y="87"/>
                  </a:cubicBezTo>
                  <a:cubicBezTo>
                    <a:pt x="74" y="88"/>
                    <a:pt x="82" y="92"/>
                    <a:pt x="90" y="90"/>
                  </a:cubicBezTo>
                  <a:cubicBezTo>
                    <a:pt x="101" y="88"/>
                    <a:pt x="99" y="61"/>
                    <a:pt x="108" y="54"/>
                  </a:cubicBezTo>
                  <a:cubicBezTo>
                    <a:pt x="115" y="49"/>
                    <a:pt x="130" y="48"/>
                    <a:pt x="138" y="45"/>
                  </a:cubicBezTo>
                  <a:cubicBezTo>
                    <a:pt x="145" y="47"/>
                    <a:pt x="152" y="54"/>
                    <a:pt x="159" y="51"/>
                  </a:cubicBezTo>
                  <a:cubicBezTo>
                    <a:pt x="166" y="48"/>
                    <a:pt x="164" y="38"/>
                    <a:pt x="168" y="33"/>
                  </a:cubicBezTo>
                  <a:cubicBezTo>
                    <a:pt x="173" y="27"/>
                    <a:pt x="182" y="26"/>
                    <a:pt x="189" y="24"/>
                  </a:cubicBezTo>
                  <a:cubicBezTo>
                    <a:pt x="182" y="3"/>
                    <a:pt x="208" y="2"/>
                    <a:pt x="222" y="0"/>
                  </a:cubicBezTo>
                  <a:cubicBezTo>
                    <a:pt x="234" y="3"/>
                    <a:pt x="235" y="0"/>
                    <a:pt x="240" y="12"/>
                  </a:cubicBezTo>
                  <a:cubicBezTo>
                    <a:pt x="243" y="18"/>
                    <a:pt x="240" y="28"/>
                    <a:pt x="246" y="30"/>
                  </a:cubicBezTo>
                  <a:cubicBezTo>
                    <a:pt x="257" y="34"/>
                    <a:pt x="268" y="35"/>
                    <a:pt x="279" y="39"/>
                  </a:cubicBezTo>
                  <a:cubicBezTo>
                    <a:pt x="285" y="56"/>
                    <a:pt x="299" y="57"/>
                    <a:pt x="315" y="60"/>
                  </a:cubicBezTo>
                  <a:cubicBezTo>
                    <a:pt x="322" y="80"/>
                    <a:pt x="320" y="98"/>
                    <a:pt x="342" y="105"/>
                  </a:cubicBezTo>
                  <a:cubicBezTo>
                    <a:pt x="350" y="117"/>
                    <a:pt x="366" y="138"/>
                    <a:pt x="366" y="153"/>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7" name="Freeform 51"/>
            <p:cNvSpPr>
              <a:spLocks/>
            </p:cNvSpPr>
            <p:nvPr/>
          </p:nvSpPr>
          <p:spPr bwMode="auto">
            <a:xfrm>
              <a:off x="2094" y="1634"/>
              <a:ext cx="393" cy="190"/>
            </a:xfrm>
            <a:custGeom>
              <a:avLst/>
              <a:gdLst>
                <a:gd name="T0" fmla="*/ 0 w 393"/>
                <a:gd name="T1" fmla="*/ 190 h 190"/>
                <a:gd name="T2" fmla="*/ 9 w 393"/>
                <a:gd name="T3" fmla="*/ 181 h 190"/>
                <a:gd name="T4" fmla="*/ 12 w 393"/>
                <a:gd name="T5" fmla="*/ 172 h 190"/>
                <a:gd name="T6" fmla="*/ 66 w 393"/>
                <a:gd name="T7" fmla="*/ 157 h 190"/>
                <a:gd name="T8" fmla="*/ 75 w 393"/>
                <a:gd name="T9" fmla="*/ 151 h 190"/>
                <a:gd name="T10" fmla="*/ 78 w 393"/>
                <a:gd name="T11" fmla="*/ 142 h 190"/>
                <a:gd name="T12" fmla="*/ 96 w 393"/>
                <a:gd name="T13" fmla="*/ 133 h 190"/>
                <a:gd name="T14" fmla="*/ 120 w 393"/>
                <a:gd name="T15" fmla="*/ 94 h 190"/>
                <a:gd name="T16" fmla="*/ 147 w 393"/>
                <a:gd name="T17" fmla="*/ 85 h 190"/>
                <a:gd name="T18" fmla="*/ 168 w 393"/>
                <a:gd name="T19" fmla="*/ 43 h 190"/>
                <a:gd name="T20" fmla="*/ 213 w 393"/>
                <a:gd name="T21" fmla="*/ 52 h 190"/>
                <a:gd name="T22" fmla="*/ 240 w 393"/>
                <a:gd name="T23" fmla="*/ 34 h 190"/>
                <a:gd name="T24" fmla="*/ 291 w 393"/>
                <a:gd name="T25" fmla="*/ 28 h 190"/>
                <a:gd name="T26" fmla="*/ 348 w 393"/>
                <a:gd name="T27" fmla="*/ 40 h 190"/>
                <a:gd name="T28" fmla="*/ 369 w 393"/>
                <a:gd name="T29" fmla="*/ 58 h 190"/>
                <a:gd name="T30" fmla="*/ 393 w 393"/>
                <a:gd name="T31" fmla="*/ 10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3" h="190">
                  <a:moveTo>
                    <a:pt x="0" y="190"/>
                  </a:moveTo>
                  <a:cubicBezTo>
                    <a:pt x="3" y="187"/>
                    <a:pt x="7" y="185"/>
                    <a:pt x="9" y="181"/>
                  </a:cubicBezTo>
                  <a:cubicBezTo>
                    <a:pt x="11" y="178"/>
                    <a:pt x="10" y="174"/>
                    <a:pt x="12" y="172"/>
                  </a:cubicBezTo>
                  <a:cubicBezTo>
                    <a:pt x="23" y="158"/>
                    <a:pt x="51" y="160"/>
                    <a:pt x="66" y="157"/>
                  </a:cubicBezTo>
                  <a:cubicBezTo>
                    <a:pt x="69" y="155"/>
                    <a:pt x="73" y="154"/>
                    <a:pt x="75" y="151"/>
                  </a:cubicBezTo>
                  <a:cubicBezTo>
                    <a:pt x="77" y="149"/>
                    <a:pt x="76" y="144"/>
                    <a:pt x="78" y="142"/>
                  </a:cubicBezTo>
                  <a:cubicBezTo>
                    <a:pt x="83" y="137"/>
                    <a:pt x="90" y="137"/>
                    <a:pt x="96" y="133"/>
                  </a:cubicBezTo>
                  <a:cubicBezTo>
                    <a:pt x="122" y="142"/>
                    <a:pt x="95" y="102"/>
                    <a:pt x="120" y="94"/>
                  </a:cubicBezTo>
                  <a:cubicBezTo>
                    <a:pt x="129" y="91"/>
                    <a:pt x="147" y="85"/>
                    <a:pt x="147" y="85"/>
                  </a:cubicBezTo>
                  <a:cubicBezTo>
                    <a:pt x="151" y="66"/>
                    <a:pt x="154" y="57"/>
                    <a:pt x="168" y="43"/>
                  </a:cubicBezTo>
                  <a:cubicBezTo>
                    <a:pt x="207" y="50"/>
                    <a:pt x="192" y="45"/>
                    <a:pt x="213" y="52"/>
                  </a:cubicBezTo>
                  <a:cubicBezTo>
                    <a:pt x="222" y="43"/>
                    <a:pt x="230" y="41"/>
                    <a:pt x="240" y="34"/>
                  </a:cubicBezTo>
                  <a:cubicBezTo>
                    <a:pt x="273" y="41"/>
                    <a:pt x="261" y="38"/>
                    <a:pt x="291" y="28"/>
                  </a:cubicBezTo>
                  <a:cubicBezTo>
                    <a:pt x="310" y="0"/>
                    <a:pt x="333" y="25"/>
                    <a:pt x="348" y="40"/>
                  </a:cubicBezTo>
                  <a:cubicBezTo>
                    <a:pt x="352" y="52"/>
                    <a:pt x="358" y="51"/>
                    <a:pt x="369" y="58"/>
                  </a:cubicBezTo>
                  <a:cubicBezTo>
                    <a:pt x="378" y="72"/>
                    <a:pt x="393" y="82"/>
                    <a:pt x="393" y="100"/>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8" name="Freeform 52"/>
            <p:cNvSpPr>
              <a:spLocks/>
            </p:cNvSpPr>
            <p:nvPr/>
          </p:nvSpPr>
          <p:spPr bwMode="auto">
            <a:xfrm>
              <a:off x="2472" y="1599"/>
              <a:ext cx="410" cy="180"/>
            </a:xfrm>
            <a:custGeom>
              <a:avLst/>
              <a:gdLst>
                <a:gd name="T0" fmla="*/ 0 w 410"/>
                <a:gd name="T1" fmla="*/ 102 h 180"/>
                <a:gd name="T2" fmla="*/ 12 w 410"/>
                <a:gd name="T3" fmla="*/ 78 h 180"/>
                <a:gd name="T4" fmla="*/ 30 w 410"/>
                <a:gd name="T5" fmla="*/ 72 h 180"/>
                <a:gd name="T6" fmla="*/ 57 w 410"/>
                <a:gd name="T7" fmla="*/ 78 h 180"/>
                <a:gd name="T8" fmla="*/ 99 w 410"/>
                <a:gd name="T9" fmla="*/ 60 h 180"/>
                <a:gd name="T10" fmla="*/ 108 w 410"/>
                <a:gd name="T11" fmla="*/ 33 h 180"/>
                <a:gd name="T12" fmla="*/ 165 w 410"/>
                <a:gd name="T13" fmla="*/ 0 h 180"/>
                <a:gd name="T14" fmla="*/ 189 w 410"/>
                <a:gd name="T15" fmla="*/ 3 h 180"/>
                <a:gd name="T16" fmla="*/ 195 w 410"/>
                <a:gd name="T17" fmla="*/ 12 h 180"/>
                <a:gd name="T18" fmla="*/ 213 w 410"/>
                <a:gd name="T19" fmla="*/ 3 h 180"/>
                <a:gd name="T20" fmla="*/ 240 w 410"/>
                <a:gd name="T21" fmla="*/ 6 h 180"/>
                <a:gd name="T22" fmla="*/ 258 w 410"/>
                <a:gd name="T23" fmla="*/ 33 h 180"/>
                <a:gd name="T24" fmla="*/ 339 w 410"/>
                <a:gd name="T25" fmla="*/ 78 h 180"/>
                <a:gd name="T26" fmla="*/ 390 w 410"/>
                <a:gd name="T27" fmla="*/ 120 h 180"/>
                <a:gd name="T28" fmla="*/ 402 w 410"/>
                <a:gd name="T29" fmla="*/ 138 h 180"/>
                <a:gd name="T30" fmla="*/ 408 w 410"/>
                <a:gd name="T3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0" h="180">
                  <a:moveTo>
                    <a:pt x="0" y="102"/>
                  </a:moveTo>
                  <a:cubicBezTo>
                    <a:pt x="2" y="90"/>
                    <a:pt x="1" y="84"/>
                    <a:pt x="12" y="78"/>
                  </a:cubicBezTo>
                  <a:cubicBezTo>
                    <a:pt x="18" y="75"/>
                    <a:pt x="30" y="72"/>
                    <a:pt x="30" y="72"/>
                  </a:cubicBezTo>
                  <a:cubicBezTo>
                    <a:pt x="42" y="76"/>
                    <a:pt x="45" y="82"/>
                    <a:pt x="57" y="78"/>
                  </a:cubicBezTo>
                  <a:cubicBezTo>
                    <a:pt x="69" y="60"/>
                    <a:pt x="75" y="63"/>
                    <a:pt x="99" y="60"/>
                  </a:cubicBezTo>
                  <a:cubicBezTo>
                    <a:pt x="102" y="51"/>
                    <a:pt x="100" y="38"/>
                    <a:pt x="108" y="33"/>
                  </a:cubicBezTo>
                  <a:cubicBezTo>
                    <a:pt x="126" y="21"/>
                    <a:pt x="145" y="7"/>
                    <a:pt x="165" y="0"/>
                  </a:cubicBezTo>
                  <a:cubicBezTo>
                    <a:pt x="173" y="1"/>
                    <a:pt x="182" y="0"/>
                    <a:pt x="189" y="3"/>
                  </a:cubicBezTo>
                  <a:cubicBezTo>
                    <a:pt x="192" y="4"/>
                    <a:pt x="191" y="11"/>
                    <a:pt x="195" y="12"/>
                  </a:cubicBezTo>
                  <a:cubicBezTo>
                    <a:pt x="202" y="13"/>
                    <a:pt x="207" y="5"/>
                    <a:pt x="213" y="3"/>
                  </a:cubicBezTo>
                  <a:cubicBezTo>
                    <a:pt x="222" y="4"/>
                    <a:pt x="232" y="2"/>
                    <a:pt x="240" y="6"/>
                  </a:cubicBezTo>
                  <a:cubicBezTo>
                    <a:pt x="250" y="11"/>
                    <a:pt x="258" y="33"/>
                    <a:pt x="258" y="33"/>
                  </a:cubicBezTo>
                  <a:cubicBezTo>
                    <a:pt x="247" y="65"/>
                    <a:pt x="316" y="70"/>
                    <a:pt x="339" y="78"/>
                  </a:cubicBezTo>
                  <a:cubicBezTo>
                    <a:pt x="361" y="110"/>
                    <a:pt x="344" y="113"/>
                    <a:pt x="390" y="120"/>
                  </a:cubicBezTo>
                  <a:cubicBezTo>
                    <a:pt x="397" y="141"/>
                    <a:pt x="387" y="116"/>
                    <a:pt x="402" y="138"/>
                  </a:cubicBezTo>
                  <a:cubicBezTo>
                    <a:pt x="410" y="149"/>
                    <a:pt x="408" y="168"/>
                    <a:pt x="408" y="180"/>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69" name="Freeform 53"/>
            <p:cNvSpPr>
              <a:spLocks/>
            </p:cNvSpPr>
            <p:nvPr/>
          </p:nvSpPr>
          <p:spPr bwMode="auto">
            <a:xfrm>
              <a:off x="2610" y="2166"/>
              <a:ext cx="411" cy="183"/>
            </a:xfrm>
            <a:custGeom>
              <a:avLst/>
              <a:gdLst>
                <a:gd name="T0" fmla="*/ 411 w 411"/>
                <a:gd name="T1" fmla="*/ 117 h 183"/>
                <a:gd name="T2" fmla="*/ 390 w 411"/>
                <a:gd name="T3" fmla="*/ 90 h 183"/>
                <a:gd name="T4" fmla="*/ 372 w 411"/>
                <a:gd name="T5" fmla="*/ 105 h 183"/>
                <a:gd name="T6" fmla="*/ 363 w 411"/>
                <a:gd name="T7" fmla="*/ 93 h 183"/>
                <a:gd name="T8" fmla="*/ 351 w 411"/>
                <a:gd name="T9" fmla="*/ 87 h 183"/>
                <a:gd name="T10" fmla="*/ 303 w 411"/>
                <a:gd name="T11" fmla="*/ 60 h 183"/>
                <a:gd name="T12" fmla="*/ 258 w 411"/>
                <a:gd name="T13" fmla="*/ 15 h 183"/>
                <a:gd name="T14" fmla="*/ 225 w 411"/>
                <a:gd name="T15" fmla="*/ 42 h 183"/>
                <a:gd name="T16" fmla="*/ 198 w 411"/>
                <a:gd name="T17" fmla="*/ 27 h 183"/>
                <a:gd name="T18" fmla="*/ 138 w 411"/>
                <a:gd name="T19" fmla="*/ 0 h 183"/>
                <a:gd name="T20" fmla="*/ 102 w 411"/>
                <a:gd name="T21" fmla="*/ 18 h 183"/>
                <a:gd name="T22" fmla="*/ 96 w 411"/>
                <a:gd name="T23" fmla="*/ 45 h 183"/>
                <a:gd name="T24" fmla="*/ 66 w 411"/>
                <a:gd name="T25" fmla="*/ 63 h 183"/>
                <a:gd name="T26" fmla="*/ 48 w 411"/>
                <a:gd name="T27" fmla="*/ 75 h 183"/>
                <a:gd name="T28" fmla="*/ 27 w 411"/>
                <a:gd name="T29" fmla="*/ 96 h 183"/>
                <a:gd name="T30" fmla="*/ 15 w 411"/>
                <a:gd name="T31" fmla="*/ 114 h 183"/>
                <a:gd name="T32" fmla="*/ 0 w 411"/>
                <a:gd name="T33"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1" h="183">
                  <a:moveTo>
                    <a:pt x="411" y="117"/>
                  </a:moveTo>
                  <a:cubicBezTo>
                    <a:pt x="407" y="106"/>
                    <a:pt x="390" y="90"/>
                    <a:pt x="390" y="90"/>
                  </a:cubicBezTo>
                  <a:cubicBezTo>
                    <a:pt x="384" y="94"/>
                    <a:pt x="380" y="106"/>
                    <a:pt x="372" y="105"/>
                  </a:cubicBezTo>
                  <a:cubicBezTo>
                    <a:pt x="367" y="104"/>
                    <a:pt x="367" y="96"/>
                    <a:pt x="363" y="93"/>
                  </a:cubicBezTo>
                  <a:cubicBezTo>
                    <a:pt x="360" y="90"/>
                    <a:pt x="355" y="89"/>
                    <a:pt x="351" y="87"/>
                  </a:cubicBezTo>
                  <a:cubicBezTo>
                    <a:pt x="337" y="66"/>
                    <a:pt x="328" y="63"/>
                    <a:pt x="303" y="60"/>
                  </a:cubicBezTo>
                  <a:cubicBezTo>
                    <a:pt x="295" y="35"/>
                    <a:pt x="280" y="26"/>
                    <a:pt x="258" y="15"/>
                  </a:cubicBezTo>
                  <a:cubicBezTo>
                    <a:pt x="242" y="20"/>
                    <a:pt x="237" y="30"/>
                    <a:pt x="225" y="42"/>
                  </a:cubicBezTo>
                  <a:cubicBezTo>
                    <a:pt x="215" y="39"/>
                    <a:pt x="198" y="27"/>
                    <a:pt x="198" y="27"/>
                  </a:cubicBezTo>
                  <a:cubicBezTo>
                    <a:pt x="172" y="33"/>
                    <a:pt x="162" y="8"/>
                    <a:pt x="138" y="0"/>
                  </a:cubicBezTo>
                  <a:cubicBezTo>
                    <a:pt x="118" y="3"/>
                    <a:pt x="117" y="8"/>
                    <a:pt x="102" y="18"/>
                  </a:cubicBezTo>
                  <a:cubicBezTo>
                    <a:pt x="95" y="29"/>
                    <a:pt x="92" y="33"/>
                    <a:pt x="96" y="45"/>
                  </a:cubicBezTo>
                  <a:cubicBezTo>
                    <a:pt x="84" y="49"/>
                    <a:pt x="77" y="57"/>
                    <a:pt x="66" y="63"/>
                  </a:cubicBezTo>
                  <a:cubicBezTo>
                    <a:pt x="58" y="75"/>
                    <a:pt x="62" y="84"/>
                    <a:pt x="48" y="75"/>
                  </a:cubicBezTo>
                  <a:cubicBezTo>
                    <a:pt x="35" y="79"/>
                    <a:pt x="33" y="85"/>
                    <a:pt x="27" y="96"/>
                  </a:cubicBezTo>
                  <a:cubicBezTo>
                    <a:pt x="23" y="102"/>
                    <a:pt x="15" y="114"/>
                    <a:pt x="15" y="114"/>
                  </a:cubicBezTo>
                  <a:cubicBezTo>
                    <a:pt x="4" y="157"/>
                    <a:pt x="0" y="118"/>
                    <a:pt x="0" y="183"/>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70" name="Freeform 54"/>
            <p:cNvSpPr>
              <a:spLocks/>
            </p:cNvSpPr>
            <p:nvPr/>
          </p:nvSpPr>
          <p:spPr bwMode="auto">
            <a:xfrm>
              <a:off x="2448" y="2121"/>
              <a:ext cx="234" cy="105"/>
            </a:xfrm>
            <a:custGeom>
              <a:avLst/>
              <a:gdLst>
                <a:gd name="T0" fmla="*/ 234 w 234"/>
                <a:gd name="T1" fmla="*/ 105 h 105"/>
                <a:gd name="T2" fmla="*/ 216 w 234"/>
                <a:gd name="T3" fmla="*/ 84 h 105"/>
                <a:gd name="T4" fmla="*/ 192 w 234"/>
                <a:gd name="T5" fmla="*/ 69 h 105"/>
                <a:gd name="T6" fmla="*/ 174 w 234"/>
                <a:gd name="T7" fmla="*/ 63 h 105"/>
                <a:gd name="T8" fmla="*/ 144 w 234"/>
                <a:gd name="T9" fmla="*/ 42 h 105"/>
                <a:gd name="T10" fmla="*/ 114 w 234"/>
                <a:gd name="T11" fmla="*/ 15 h 105"/>
                <a:gd name="T12" fmla="*/ 99 w 234"/>
                <a:gd name="T13" fmla="*/ 3 h 105"/>
                <a:gd name="T14" fmla="*/ 81 w 234"/>
                <a:gd name="T15" fmla="*/ 15 h 105"/>
                <a:gd name="T16" fmla="*/ 63 w 234"/>
                <a:gd name="T17" fmla="*/ 18 h 105"/>
                <a:gd name="T18" fmla="*/ 36 w 234"/>
                <a:gd name="T19" fmla="*/ 15 h 105"/>
                <a:gd name="T20" fmla="*/ 18 w 234"/>
                <a:gd name="T21" fmla="*/ 24 h 105"/>
                <a:gd name="T22" fmla="*/ 6 w 234"/>
                <a:gd name="T23" fmla="*/ 42 h 105"/>
                <a:gd name="T24" fmla="*/ 0 w 234"/>
                <a:gd name="T25" fmla="*/ 6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105">
                  <a:moveTo>
                    <a:pt x="234" y="105"/>
                  </a:moveTo>
                  <a:cubicBezTo>
                    <a:pt x="230" y="93"/>
                    <a:pt x="228" y="88"/>
                    <a:pt x="216" y="84"/>
                  </a:cubicBezTo>
                  <a:cubicBezTo>
                    <a:pt x="198" y="90"/>
                    <a:pt x="204" y="77"/>
                    <a:pt x="192" y="69"/>
                  </a:cubicBezTo>
                  <a:cubicBezTo>
                    <a:pt x="187" y="66"/>
                    <a:pt x="174" y="63"/>
                    <a:pt x="174" y="63"/>
                  </a:cubicBezTo>
                  <a:cubicBezTo>
                    <a:pt x="158" y="68"/>
                    <a:pt x="157" y="50"/>
                    <a:pt x="144" y="42"/>
                  </a:cubicBezTo>
                  <a:cubicBezTo>
                    <a:pt x="138" y="33"/>
                    <a:pt x="123" y="21"/>
                    <a:pt x="114" y="15"/>
                  </a:cubicBezTo>
                  <a:cubicBezTo>
                    <a:pt x="111" y="11"/>
                    <a:pt x="107" y="0"/>
                    <a:pt x="99" y="3"/>
                  </a:cubicBezTo>
                  <a:cubicBezTo>
                    <a:pt x="92" y="5"/>
                    <a:pt x="81" y="15"/>
                    <a:pt x="81" y="15"/>
                  </a:cubicBezTo>
                  <a:cubicBezTo>
                    <a:pt x="76" y="29"/>
                    <a:pt x="71" y="30"/>
                    <a:pt x="63" y="18"/>
                  </a:cubicBezTo>
                  <a:cubicBezTo>
                    <a:pt x="50" y="27"/>
                    <a:pt x="50" y="20"/>
                    <a:pt x="36" y="15"/>
                  </a:cubicBezTo>
                  <a:cubicBezTo>
                    <a:pt x="30" y="17"/>
                    <a:pt x="23" y="19"/>
                    <a:pt x="18" y="24"/>
                  </a:cubicBezTo>
                  <a:cubicBezTo>
                    <a:pt x="13" y="29"/>
                    <a:pt x="6" y="42"/>
                    <a:pt x="6" y="42"/>
                  </a:cubicBezTo>
                  <a:cubicBezTo>
                    <a:pt x="3" y="61"/>
                    <a:pt x="7" y="56"/>
                    <a:pt x="0" y="63"/>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71" name="Line 55"/>
            <p:cNvSpPr>
              <a:spLocks noChangeShapeType="1"/>
            </p:cNvSpPr>
            <p:nvPr/>
          </p:nvSpPr>
          <p:spPr bwMode="auto">
            <a:xfrm flipV="1">
              <a:off x="2479" y="1997"/>
              <a:ext cx="187" cy="58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72" name="Freeform 56"/>
            <p:cNvSpPr>
              <a:spLocks/>
            </p:cNvSpPr>
            <p:nvPr/>
          </p:nvSpPr>
          <p:spPr bwMode="auto">
            <a:xfrm>
              <a:off x="2053" y="2229"/>
              <a:ext cx="342" cy="272"/>
            </a:xfrm>
            <a:custGeom>
              <a:avLst/>
              <a:gdLst>
                <a:gd name="T0" fmla="*/ 342 w 342"/>
                <a:gd name="T1" fmla="*/ 272 h 272"/>
                <a:gd name="T2" fmla="*/ 288 w 342"/>
                <a:gd name="T3" fmla="*/ 224 h 272"/>
                <a:gd name="T4" fmla="*/ 240 w 342"/>
                <a:gd name="T5" fmla="*/ 166 h 272"/>
                <a:gd name="T6" fmla="*/ 214 w 342"/>
                <a:gd name="T7" fmla="*/ 171 h 272"/>
                <a:gd name="T8" fmla="*/ 182 w 342"/>
                <a:gd name="T9" fmla="*/ 102 h 272"/>
                <a:gd name="T10" fmla="*/ 150 w 342"/>
                <a:gd name="T11" fmla="*/ 96 h 272"/>
                <a:gd name="T12" fmla="*/ 112 w 342"/>
                <a:gd name="T13" fmla="*/ 38 h 272"/>
                <a:gd name="T14" fmla="*/ 59 w 342"/>
                <a:gd name="T15" fmla="*/ 43 h 272"/>
                <a:gd name="T16" fmla="*/ 16 w 342"/>
                <a:gd name="T17" fmla="*/ 6 h 272"/>
                <a:gd name="T18" fmla="*/ 0 w 342"/>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272">
                  <a:moveTo>
                    <a:pt x="342" y="272"/>
                  </a:moveTo>
                  <a:cubicBezTo>
                    <a:pt x="335" y="215"/>
                    <a:pt x="340" y="216"/>
                    <a:pt x="288" y="224"/>
                  </a:cubicBezTo>
                  <a:cubicBezTo>
                    <a:pt x="280" y="197"/>
                    <a:pt x="264" y="181"/>
                    <a:pt x="240" y="166"/>
                  </a:cubicBezTo>
                  <a:cubicBezTo>
                    <a:pt x="231" y="168"/>
                    <a:pt x="222" y="174"/>
                    <a:pt x="214" y="171"/>
                  </a:cubicBezTo>
                  <a:cubicBezTo>
                    <a:pt x="204" y="168"/>
                    <a:pt x="207" y="107"/>
                    <a:pt x="182" y="102"/>
                  </a:cubicBezTo>
                  <a:cubicBezTo>
                    <a:pt x="171" y="100"/>
                    <a:pt x="161" y="98"/>
                    <a:pt x="150" y="96"/>
                  </a:cubicBezTo>
                  <a:cubicBezTo>
                    <a:pt x="140" y="70"/>
                    <a:pt x="137" y="53"/>
                    <a:pt x="112" y="38"/>
                  </a:cubicBezTo>
                  <a:cubicBezTo>
                    <a:pt x="91" y="43"/>
                    <a:pt x="80" y="50"/>
                    <a:pt x="59" y="43"/>
                  </a:cubicBezTo>
                  <a:cubicBezTo>
                    <a:pt x="46" y="24"/>
                    <a:pt x="44" y="16"/>
                    <a:pt x="16" y="6"/>
                  </a:cubicBezTo>
                  <a:cubicBezTo>
                    <a:pt x="11" y="4"/>
                    <a:pt x="0" y="0"/>
                    <a:pt x="0" y="0"/>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73" name="Line 57"/>
            <p:cNvSpPr>
              <a:spLocks noChangeShapeType="1"/>
            </p:cNvSpPr>
            <p:nvPr/>
          </p:nvSpPr>
          <p:spPr bwMode="auto">
            <a:xfrm flipV="1">
              <a:off x="2736" y="1220"/>
              <a:ext cx="187" cy="58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74" name="Line 58"/>
            <p:cNvSpPr>
              <a:spLocks noChangeShapeType="1"/>
            </p:cNvSpPr>
            <p:nvPr/>
          </p:nvSpPr>
          <p:spPr bwMode="auto">
            <a:xfrm flipV="1">
              <a:off x="2211" y="2781"/>
              <a:ext cx="187" cy="586"/>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75" name="Freeform 59"/>
            <p:cNvSpPr>
              <a:spLocks/>
            </p:cNvSpPr>
            <p:nvPr/>
          </p:nvSpPr>
          <p:spPr bwMode="auto">
            <a:xfrm>
              <a:off x="4092" y="2192"/>
              <a:ext cx="195" cy="121"/>
            </a:xfrm>
            <a:custGeom>
              <a:avLst/>
              <a:gdLst>
                <a:gd name="T0" fmla="*/ 0 w 195"/>
                <a:gd name="T1" fmla="*/ 7 h 121"/>
                <a:gd name="T2" fmla="*/ 30 w 195"/>
                <a:gd name="T3" fmla="*/ 19 h 121"/>
                <a:gd name="T4" fmla="*/ 87 w 195"/>
                <a:gd name="T5" fmla="*/ 28 h 121"/>
                <a:gd name="T6" fmla="*/ 102 w 195"/>
                <a:gd name="T7" fmla="*/ 43 h 121"/>
                <a:gd name="T8" fmla="*/ 108 w 195"/>
                <a:gd name="T9" fmla="*/ 61 h 121"/>
                <a:gd name="T10" fmla="*/ 159 w 195"/>
                <a:gd name="T11" fmla="*/ 79 h 121"/>
                <a:gd name="T12" fmla="*/ 180 w 195"/>
                <a:gd name="T13" fmla="*/ 100 h 121"/>
                <a:gd name="T14" fmla="*/ 195 w 195"/>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21">
                  <a:moveTo>
                    <a:pt x="0" y="7"/>
                  </a:moveTo>
                  <a:cubicBezTo>
                    <a:pt x="20" y="0"/>
                    <a:pt x="15" y="14"/>
                    <a:pt x="30" y="19"/>
                  </a:cubicBezTo>
                  <a:cubicBezTo>
                    <a:pt x="50" y="6"/>
                    <a:pt x="67" y="23"/>
                    <a:pt x="87" y="28"/>
                  </a:cubicBezTo>
                  <a:cubicBezTo>
                    <a:pt x="95" y="33"/>
                    <a:pt x="98" y="34"/>
                    <a:pt x="102" y="43"/>
                  </a:cubicBezTo>
                  <a:cubicBezTo>
                    <a:pt x="105" y="49"/>
                    <a:pt x="102" y="60"/>
                    <a:pt x="108" y="61"/>
                  </a:cubicBezTo>
                  <a:cubicBezTo>
                    <a:pt x="126" y="65"/>
                    <a:pt x="144" y="69"/>
                    <a:pt x="159" y="79"/>
                  </a:cubicBezTo>
                  <a:cubicBezTo>
                    <a:pt x="164" y="93"/>
                    <a:pt x="165" y="96"/>
                    <a:pt x="180" y="100"/>
                  </a:cubicBezTo>
                  <a:cubicBezTo>
                    <a:pt x="190" y="107"/>
                    <a:pt x="190" y="111"/>
                    <a:pt x="195" y="121"/>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76" name="Freeform 60"/>
            <p:cNvSpPr>
              <a:spLocks/>
            </p:cNvSpPr>
            <p:nvPr/>
          </p:nvSpPr>
          <p:spPr bwMode="auto">
            <a:xfrm>
              <a:off x="4164" y="1926"/>
              <a:ext cx="174" cy="105"/>
            </a:xfrm>
            <a:custGeom>
              <a:avLst/>
              <a:gdLst>
                <a:gd name="T0" fmla="*/ 0 w 174"/>
                <a:gd name="T1" fmla="*/ 105 h 105"/>
                <a:gd name="T2" fmla="*/ 18 w 174"/>
                <a:gd name="T3" fmla="*/ 84 h 105"/>
                <a:gd name="T4" fmla="*/ 51 w 174"/>
                <a:gd name="T5" fmla="*/ 60 h 105"/>
                <a:gd name="T6" fmla="*/ 69 w 174"/>
                <a:gd name="T7" fmla="*/ 51 h 105"/>
                <a:gd name="T8" fmla="*/ 102 w 174"/>
                <a:gd name="T9" fmla="*/ 36 h 105"/>
                <a:gd name="T10" fmla="*/ 138 w 174"/>
                <a:gd name="T11" fmla="*/ 30 h 105"/>
                <a:gd name="T12" fmla="*/ 147 w 174"/>
                <a:gd name="T13" fmla="*/ 12 h 105"/>
                <a:gd name="T14" fmla="*/ 165 w 174"/>
                <a:gd name="T15" fmla="*/ 3 h 105"/>
                <a:gd name="T16" fmla="*/ 174 w 174"/>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05">
                  <a:moveTo>
                    <a:pt x="0" y="105"/>
                  </a:moveTo>
                  <a:cubicBezTo>
                    <a:pt x="4" y="93"/>
                    <a:pt x="6" y="88"/>
                    <a:pt x="18" y="84"/>
                  </a:cubicBezTo>
                  <a:cubicBezTo>
                    <a:pt x="46" y="88"/>
                    <a:pt x="43" y="85"/>
                    <a:pt x="51" y="60"/>
                  </a:cubicBezTo>
                  <a:cubicBezTo>
                    <a:pt x="53" y="54"/>
                    <a:pt x="63" y="55"/>
                    <a:pt x="69" y="51"/>
                  </a:cubicBezTo>
                  <a:cubicBezTo>
                    <a:pt x="92" y="57"/>
                    <a:pt x="86" y="46"/>
                    <a:pt x="102" y="36"/>
                  </a:cubicBezTo>
                  <a:cubicBezTo>
                    <a:pt x="116" y="15"/>
                    <a:pt x="97" y="37"/>
                    <a:pt x="138" y="30"/>
                  </a:cubicBezTo>
                  <a:cubicBezTo>
                    <a:pt x="145" y="29"/>
                    <a:pt x="142" y="16"/>
                    <a:pt x="147" y="12"/>
                  </a:cubicBezTo>
                  <a:cubicBezTo>
                    <a:pt x="152" y="8"/>
                    <a:pt x="159" y="6"/>
                    <a:pt x="165" y="3"/>
                  </a:cubicBezTo>
                  <a:cubicBezTo>
                    <a:pt x="168" y="2"/>
                    <a:pt x="174" y="0"/>
                    <a:pt x="174" y="0"/>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74877" name="Freeform 61"/>
            <p:cNvSpPr>
              <a:spLocks/>
            </p:cNvSpPr>
            <p:nvPr/>
          </p:nvSpPr>
          <p:spPr bwMode="auto">
            <a:xfrm>
              <a:off x="4656" y="1827"/>
              <a:ext cx="326" cy="108"/>
            </a:xfrm>
            <a:custGeom>
              <a:avLst/>
              <a:gdLst>
                <a:gd name="T0" fmla="*/ 0 w 326"/>
                <a:gd name="T1" fmla="*/ 84 h 108"/>
                <a:gd name="T2" fmla="*/ 21 w 326"/>
                <a:gd name="T3" fmla="*/ 51 h 108"/>
                <a:gd name="T4" fmla="*/ 33 w 326"/>
                <a:gd name="T5" fmla="*/ 54 h 108"/>
                <a:gd name="T6" fmla="*/ 51 w 326"/>
                <a:gd name="T7" fmla="*/ 18 h 108"/>
                <a:gd name="T8" fmla="*/ 87 w 326"/>
                <a:gd name="T9" fmla="*/ 0 h 108"/>
                <a:gd name="T10" fmla="*/ 108 w 326"/>
                <a:gd name="T11" fmla="*/ 3 h 108"/>
                <a:gd name="T12" fmla="*/ 126 w 326"/>
                <a:gd name="T13" fmla="*/ 9 h 108"/>
                <a:gd name="T14" fmla="*/ 177 w 326"/>
                <a:gd name="T15" fmla="*/ 15 h 108"/>
                <a:gd name="T16" fmla="*/ 237 w 326"/>
                <a:gd name="T17" fmla="*/ 33 h 108"/>
                <a:gd name="T18" fmla="*/ 285 w 326"/>
                <a:gd name="T19" fmla="*/ 57 h 108"/>
                <a:gd name="T20" fmla="*/ 318 w 326"/>
                <a:gd name="T21" fmla="*/ 75 h 108"/>
                <a:gd name="T22" fmla="*/ 324 w 326"/>
                <a:gd name="T2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108">
                  <a:moveTo>
                    <a:pt x="0" y="84"/>
                  </a:moveTo>
                  <a:cubicBezTo>
                    <a:pt x="5" y="69"/>
                    <a:pt x="5" y="56"/>
                    <a:pt x="21" y="51"/>
                  </a:cubicBezTo>
                  <a:cubicBezTo>
                    <a:pt x="25" y="52"/>
                    <a:pt x="29" y="55"/>
                    <a:pt x="33" y="54"/>
                  </a:cubicBezTo>
                  <a:cubicBezTo>
                    <a:pt x="45" y="50"/>
                    <a:pt x="41" y="26"/>
                    <a:pt x="51" y="18"/>
                  </a:cubicBezTo>
                  <a:cubicBezTo>
                    <a:pt x="61" y="10"/>
                    <a:pt x="76" y="7"/>
                    <a:pt x="87" y="0"/>
                  </a:cubicBezTo>
                  <a:cubicBezTo>
                    <a:pt x="94" y="1"/>
                    <a:pt x="101" y="1"/>
                    <a:pt x="108" y="3"/>
                  </a:cubicBezTo>
                  <a:cubicBezTo>
                    <a:pt x="114" y="4"/>
                    <a:pt x="126" y="9"/>
                    <a:pt x="126" y="9"/>
                  </a:cubicBezTo>
                  <a:cubicBezTo>
                    <a:pt x="143" y="3"/>
                    <a:pt x="160" y="9"/>
                    <a:pt x="177" y="15"/>
                  </a:cubicBezTo>
                  <a:cubicBezTo>
                    <a:pt x="190" y="35"/>
                    <a:pt x="216" y="31"/>
                    <a:pt x="237" y="33"/>
                  </a:cubicBezTo>
                  <a:cubicBezTo>
                    <a:pt x="263" y="51"/>
                    <a:pt x="240" y="52"/>
                    <a:pt x="285" y="57"/>
                  </a:cubicBezTo>
                  <a:cubicBezTo>
                    <a:pt x="309" y="65"/>
                    <a:pt x="300" y="69"/>
                    <a:pt x="318" y="75"/>
                  </a:cubicBezTo>
                  <a:cubicBezTo>
                    <a:pt x="326" y="98"/>
                    <a:pt x="324" y="87"/>
                    <a:pt x="324" y="108"/>
                  </a:cubicBezTo>
                </a:path>
              </a:pathLst>
            </a:custGeom>
            <a:noFill/>
            <a:ln w="9525"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grpSp>
      <p:sp>
        <p:nvSpPr>
          <p:cNvPr id="674878" name="Line 62"/>
          <p:cNvSpPr>
            <a:spLocks noChangeShapeType="1"/>
          </p:cNvSpPr>
          <p:nvPr/>
        </p:nvSpPr>
        <p:spPr bwMode="auto">
          <a:xfrm flipH="1" flipV="1">
            <a:off x="5748338" y="1201738"/>
            <a:ext cx="4762" cy="3095625"/>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p>
            <a:endParaRPr lang="en-US"/>
          </a:p>
        </p:txBody>
      </p:sp>
      <p:sp>
        <p:nvSpPr>
          <p:cNvPr id="64"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Lifecycle</a:t>
            </a:r>
            <a:endParaRPr lang="en-US" kern="0" dirty="0">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168283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5891"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10067" y="1447801"/>
            <a:ext cx="8779933" cy="4648200"/>
          </a:xfrm>
        </p:spPr>
      </p:pic>
      <p:sp>
        <p:nvSpPr>
          <p:cNvPr id="5" name="Title 1"/>
          <p:cNvSpPr txBox="1">
            <a:spLocks/>
          </p:cNvSpPr>
          <p:nvPr/>
        </p:nvSpPr>
        <p:spPr>
          <a:xfrm>
            <a:off x="457200" y="0"/>
            <a:ext cx="8229600" cy="1185705"/>
          </a:xfrm>
          <a:prstGeom prst="rect">
            <a:avLst/>
          </a:prstGeom>
        </p:spPr>
        <p:txBody>
          <a:bodyPr anchor="ctr"/>
          <a:lstStyle>
            <a:lvl1pPr algn="ctr" rtl="0" eaLnBrk="0" fontAlgn="base" hangingPunct="0">
              <a:spcBef>
                <a:spcPct val="0"/>
              </a:spcBef>
              <a:spcAft>
                <a:spcPct val="0"/>
              </a:spcAft>
              <a:defRPr sz="4000" b="1">
                <a:solidFill>
                  <a:srgbClr val="FFFF00"/>
                </a:solidFill>
                <a:latin typeface="+mj-lt"/>
                <a:ea typeface="ＭＳ Ｐゴシック" pitchFamily="22" charset="-128"/>
                <a:cs typeface="+mj-cs"/>
              </a:defRPr>
            </a:lvl1pPr>
            <a:lvl2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2pPr>
            <a:lvl3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3pPr>
            <a:lvl4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4pPr>
            <a:lvl5pPr algn="ctr" rtl="0" eaLnBrk="0" fontAlgn="base" hangingPunct="0">
              <a:spcBef>
                <a:spcPct val="0"/>
              </a:spcBef>
              <a:spcAft>
                <a:spcPct val="0"/>
              </a:spcAft>
              <a:defRPr sz="4000" b="1">
                <a:solidFill>
                  <a:srgbClr val="FFFF00"/>
                </a:solidFill>
                <a:latin typeface="Arial" pitchFamily="22" charset="0"/>
                <a:ea typeface="ＭＳ Ｐゴシック" pitchFamily="22" charset="-128"/>
              </a:defRPr>
            </a:lvl5pPr>
            <a:lvl6pPr marL="457200" algn="ctr" rtl="0" eaLnBrk="0" fontAlgn="base" hangingPunct="0">
              <a:spcBef>
                <a:spcPct val="0"/>
              </a:spcBef>
              <a:spcAft>
                <a:spcPct val="0"/>
              </a:spcAft>
              <a:defRPr sz="4000" b="1">
                <a:solidFill>
                  <a:srgbClr val="FFFF00"/>
                </a:solidFill>
                <a:latin typeface="Arial" pitchFamily="22" charset="0"/>
              </a:defRPr>
            </a:lvl6pPr>
            <a:lvl7pPr marL="914400" algn="ctr" rtl="0" eaLnBrk="0" fontAlgn="base" hangingPunct="0">
              <a:spcBef>
                <a:spcPct val="0"/>
              </a:spcBef>
              <a:spcAft>
                <a:spcPct val="0"/>
              </a:spcAft>
              <a:defRPr sz="4000" b="1">
                <a:solidFill>
                  <a:srgbClr val="FFFF00"/>
                </a:solidFill>
                <a:latin typeface="Arial" pitchFamily="22" charset="0"/>
              </a:defRPr>
            </a:lvl7pPr>
            <a:lvl8pPr marL="1371600" algn="ctr" rtl="0" eaLnBrk="0" fontAlgn="base" hangingPunct="0">
              <a:spcBef>
                <a:spcPct val="0"/>
              </a:spcBef>
              <a:spcAft>
                <a:spcPct val="0"/>
              </a:spcAft>
              <a:defRPr sz="4000" b="1">
                <a:solidFill>
                  <a:srgbClr val="FFFF00"/>
                </a:solidFill>
                <a:latin typeface="Arial" pitchFamily="22" charset="0"/>
              </a:defRPr>
            </a:lvl8pPr>
            <a:lvl9pPr marL="1828800" algn="ctr" rtl="0" eaLnBrk="0" fontAlgn="base" hangingPunct="0">
              <a:spcBef>
                <a:spcPct val="0"/>
              </a:spcBef>
              <a:spcAft>
                <a:spcPct val="0"/>
              </a:spcAft>
              <a:defRPr sz="4000" b="1">
                <a:solidFill>
                  <a:srgbClr val="FFFF00"/>
                </a:solidFill>
                <a:latin typeface="Arial" pitchFamily="22" charset="0"/>
              </a:defRPr>
            </a:lvl9pPr>
          </a:lstStyle>
          <a:p>
            <a:r>
              <a:rPr lang="en-US" kern="0" dirty="0" smtClean="0">
                <a:effectLst>
                  <a:outerShdw blurRad="38100" dist="38100" dir="2700000" algn="tl">
                    <a:srgbClr val="000000">
                      <a:alpha val="43137"/>
                    </a:srgbClr>
                  </a:outerShdw>
                </a:effectLst>
                <a:cs typeface="Times New Roman" panose="02020603050405020304" pitchFamily="18" charset="0"/>
              </a:rPr>
              <a:t>Thunderstorm Types</a:t>
            </a:r>
          </a:p>
          <a:p>
            <a:r>
              <a:rPr lang="en-US" b="0" kern="0" dirty="0" smtClean="0">
                <a:effectLst>
                  <a:outerShdw blurRad="38100" dist="38100" dir="2700000" algn="tl">
                    <a:srgbClr val="000000">
                      <a:alpha val="43137"/>
                    </a:srgbClr>
                  </a:outerShdw>
                </a:effectLst>
                <a:cs typeface="Times New Roman" panose="02020603050405020304" pitchFamily="18" charset="0"/>
              </a:rPr>
              <a:t>Multi-cell</a:t>
            </a:r>
            <a:endParaRPr lang="en-US" b="0" kern="0" dirty="0">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457223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WDTB_Template">
  <a:themeElements>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FFFF"/>
      </a:hlink>
      <a:folHlink>
        <a:srgbClr val="A50021"/>
      </a:folHlink>
    </a:clrScheme>
    <a:fontScheme name="WDTB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pitchFamily="22" charset="0"/>
          </a:defRPr>
        </a:defPPr>
      </a:lstStyle>
    </a:spDef>
    <a:lnDef>
      <a:spPr bwMode="auto">
        <a:xfrm>
          <a:off x="0" y="0"/>
          <a:ext cx="1" cy="1"/>
        </a:xfrm>
        <a:custGeom>
          <a:avLst/>
          <a:gdLst/>
          <a:ahLst/>
          <a:cxnLst/>
          <a:rect l="0" t="0" r="0" b="0"/>
          <a:pathLst/>
        </a:custGeom>
        <a:noFill/>
        <a:ln w="254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pitchFamily="22" charset="0"/>
          </a:defRPr>
        </a:defPPr>
      </a:lstStyle>
    </a:lnDef>
  </a:objectDefaults>
  <a:extraClrSchemeLst>
    <a:extraClrScheme>
      <a:clrScheme name="WDTB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DTB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DTB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DTB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DTB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DTB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DTB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12435</TotalTime>
  <Words>2105</Words>
  <Application>Microsoft Office PowerPoint</Application>
  <PresentationFormat>On-screen Show (4:3)</PresentationFormat>
  <Paragraphs>207</Paragraphs>
  <Slides>30</Slides>
  <Notes>21</Notes>
  <HiddenSlides>7</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WDTB_Template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When We Issue a Warning?</vt:lpstr>
      <vt:lpstr>PowerPoint Presentation</vt:lpstr>
      <vt:lpstr>PowerPoint Presentation</vt:lpstr>
      <vt:lpstr>PowerPoint Presentation</vt:lpstr>
      <vt:lpstr>PowerPoint Presentation</vt:lpstr>
      <vt:lpstr>2015 Tornado Reports</vt:lpstr>
      <vt:lpstr>2015 Wind Reports</vt:lpstr>
      <vt:lpstr>2015 Hail Reports</vt:lpstr>
      <vt:lpstr>2015 Severe Weather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MatthewElliott</dc:creator>
  <cp:lastModifiedBy>Matthew Elliott</cp:lastModifiedBy>
  <cp:revision>266</cp:revision>
  <dcterms:created xsi:type="dcterms:W3CDTF">2003-06-16T14:42:16Z</dcterms:created>
  <dcterms:modified xsi:type="dcterms:W3CDTF">2016-04-29T20:04:08Z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RadarinMeteorology</vt:lpwstr>
  </property>
</Properties>
</file>