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3" r:id="rId2"/>
    <p:sldMasterId id="2147483689" r:id="rId3"/>
    <p:sldMasterId id="2147483702" r:id="rId4"/>
  </p:sldMasterIdLst>
  <p:notesMasterIdLst>
    <p:notesMasterId r:id="rId31"/>
  </p:notesMasterIdLst>
  <p:sldIdLst>
    <p:sldId id="303" r:id="rId5"/>
    <p:sldId id="304" r:id="rId6"/>
    <p:sldId id="326" r:id="rId7"/>
    <p:sldId id="321" r:id="rId8"/>
    <p:sldId id="340" r:id="rId9"/>
    <p:sldId id="330" r:id="rId10"/>
    <p:sldId id="341" r:id="rId11"/>
    <p:sldId id="287" r:id="rId12"/>
    <p:sldId id="342" r:id="rId13"/>
    <p:sldId id="332" r:id="rId14"/>
    <p:sldId id="331" r:id="rId15"/>
    <p:sldId id="289" r:id="rId16"/>
    <p:sldId id="345" r:id="rId17"/>
    <p:sldId id="346" r:id="rId18"/>
    <p:sldId id="336" r:id="rId19"/>
    <p:sldId id="337" r:id="rId20"/>
    <p:sldId id="347" r:id="rId21"/>
    <p:sldId id="348" r:id="rId22"/>
    <p:sldId id="338" r:id="rId23"/>
    <p:sldId id="349" r:id="rId24"/>
    <p:sldId id="350" r:id="rId25"/>
    <p:sldId id="351" r:id="rId26"/>
    <p:sldId id="352" r:id="rId27"/>
    <p:sldId id="293" r:id="rId28"/>
    <p:sldId id="353" r:id="rId29"/>
    <p:sldId id="335" r:id="rId3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50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B6E36124-182F-46AC-BECC-96D8A8D15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EF82-4087-4965-8B92-B07CFFC628F3}" type="slidenum">
              <a:rPr lang="en-US"/>
              <a:pPr/>
              <a:t>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CDA21-350A-444E-A846-4AB95C5AA2F0}" type="slidenum">
              <a:rPr lang="en-US"/>
              <a:pPr/>
              <a:t>12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E61C-67DC-4DEA-A52D-7C229FF9BCAB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E61C-67DC-4DEA-A52D-7C229FF9BCAB}" type="slidenum">
              <a:rPr lang="en-US"/>
              <a:pPr/>
              <a:t>25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E61C-67DC-4DEA-A52D-7C229FF9BCA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8879F-8706-48A0-8813-BF18B0BD7676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AD37-D902-4814-9715-B78C9F947DF5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30800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AD37-D902-4814-9715-B78C9F947DF5}" type="slidenum">
              <a:rPr lang="en-US"/>
              <a:pPr/>
              <a:t>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30800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3416D-3FB8-4787-B74F-434D4BDF34A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EECF0-4107-4207-A90E-EF9EBBE70DE5}" type="slidenum">
              <a:rPr lang="en-US"/>
              <a:pPr/>
              <a:t>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3416D-3FB8-4787-B74F-434D4BDF34A3}" type="slidenum">
              <a:rPr lang="en-US"/>
              <a:pPr/>
              <a:t>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80895-0A0B-4400-94C6-57E8765F882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No relation between storm surge and winds!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151" indent="-287750" defTabSz="930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001" indent="-230200" defTabSz="930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1401" indent="-230200" defTabSz="930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1802" indent="-230200" defTabSz="930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2202" indent="-230200" defTabSz="930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2603" indent="-230200" defTabSz="930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3003" indent="-230200" defTabSz="930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403" indent="-230200" defTabSz="930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30A2A4-E637-4865-83AA-382867CE477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66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59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4799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211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813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88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34459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4676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52732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846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0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86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5633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84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6710875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8ABF523-05D0-455C-B615-F4746431D6A4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C84AD3D-DD5B-4745-A7CE-90287D06E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3E1294A-2EA7-4662-809D-46C90DBBE6C2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1198930F-1B3A-42B6-8659-A04FB349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4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ctr">
              <a:buNone/>
              <a:defRPr sz="3800" b="0" cap="none" spc="-150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2BB0F46-C05A-4F24-90E5-DC639D23A7C1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632D10A-B58E-47BD-9AFA-E42DFE6C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2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OA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62000" cy="7620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SFO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"/>
            <a:ext cx="781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3152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16DFBD7-D46D-483F-99F0-2E9B064519D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D7058C4-7E71-4AA5-8504-18DCF4A2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5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5" descr="NOA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62000" cy="7620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WSFO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"/>
            <a:ext cx="781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362824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6B8A13D-8DB4-4A33-8E28-D920B44252E8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D18BDE3-D189-4E71-A403-483881B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5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0428C20-60DB-4E67-A896-8C3837084876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27E7E01-79AC-4688-AA0C-5969C5D1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1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A6DC038-BF70-4180-B219-EF8378A9B0CE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A8A00C0C-9397-4B07-BFB8-CCC5975F5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0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2C0BFF3-1BAB-4A3A-BDDB-A77EF4FA1362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E201FB1-9AB3-4B99-8838-13736B0E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1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ED09FEA-C12D-49F9-9AD0-BD65AF6DFF2B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E941598-DC04-451D-8171-C665566C7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781D5ED-34AF-4B66-9EA1-F7C242EF8EFD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1A8BEF67-CD58-4C51-8C0D-7C7D2BC5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2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A28A6A2-70F5-4DC1-91BA-B37C12DE5DAC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1ABBC77-07B3-41E9-800F-4FD676298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4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FADA3C-64D6-4B34-9083-D311BB82B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2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C96FCE-FA4B-419F-820C-C84BBCEF485F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6DBC89-F448-47D6-AD0B-38EE04BC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F8F7B2-C0D9-458D-A3BE-89C93D66250F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951B1D-63DE-4A42-A93B-AB9FA0AA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A6D245-8FBB-4480-B9F2-0B9ECE10CAAB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EBF247-7ED6-448F-ABC8-7E78CD2D3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6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F2B972-28C9-4107-AE88-A7B5CB990545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F1B590-5F71-4387-AC87-F16124D60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8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354F57-DEC3-4EF4-A14F-40B5E48D2261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6E3712-A281-4FC3-85DD-4F72F86A7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9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6FE7DC-E83C-4CE1-9A22-68BD8B46B47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4F732D-DBAD-4356-B47E-44CA5CD6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2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6D0FD3-33E4-4F90-91E3-ED561687B70C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F792A7-B36F-45E7-9E3C-9BE4CA538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790EC5-8C78-487B-BBE2-DC5D161B9CB1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B00C48-426F-4D7C-9116-227C4DE49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2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579EF5-E1E2-4F45-8D6E-E23BD33E32E4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773712-233F-424F-976E-D67DAA0D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8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77D1E2-938C-42E0-B8A9-BC9B9DE898CE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2A7FCE-67A9-492E-A66B-CDFE03129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3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02623F-B5F9-4212-903F-3B7D93FCC0ED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32016B-3F93-4E88-AFAC-B91ABC3C3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 descr="Picture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5784" name="Picture 8" descr="noaa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04875" cy="904875"/>
          </a:xfrm>
          <a:prstGeom prst="rect">
            <a:avLst/>
          </a:prstGeom>
          <a:noFill/>
        </p:spPr>
      </p:pic>
      <p:pic>
        <p:nvPicPr>
          <p:cNvPr id="75785" name="Picture 9" descr="nws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8650" y="0"/>
            <a:ext cx="895350" cy="901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761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EEECE1"/>
                </a:solidFill>
                <a:latin typeface="Corbel"/>
              </a:defRPr>
            </a:lvl1pPr>
            <a:extLst/>
          </a:lstStyle>
          <a:p>
            <a:pPr>
              <a:defRPr/>
            </a:pPr>
            <a:fld id="{EA4BA309-7B59-4A2D-9C65-FEEA423E8FD7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EEECE1"/>
                </a:solidFill>
                <a:latin typeface="Corbel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EECE1"/>
                </a:solidFill>
                <a:latin typeface="Corbel"/>
              </a:defRPr>
            </a:lvl1pPr>
            <a:extLst/>
          </a:lstStyle>
          <a:p>
            <a:pPr>
              <a:defRPr/>
            </a:pPr>
            <a:fld id="{12ADBFF7-AC66-4BFF-A629-296187EF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spc="-100">
          <a:solidFill>
            <a:srgbClr val="F79646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B130A405-8608-432A-AF43-523C2F9EDA63}" type="datetimeFigureOut">
              <a:rPr lang="en-US"/>
              <a:pPr eaLnBrk="1" hangingPunct="1"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524237C8-32C7-4AB5-A875-192833CB5780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9/Hurricane_structure_graphic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9/Hurricane_structure_graphic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Eye of the Storm:</a:t>
            </a:r>
            <a:b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Tropical Weather 101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Luis Rosa and Ashlie Sears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Meteorologists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43000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Threat #3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Winds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054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Winds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: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Saffir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-Simpson scale for intensity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of a land falling hurricane 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expressed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in terms of categories that relate wind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speeds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to potential damage.</a:t>
            </a:r>
          </a:p>
          <a:p>
            <a:pPr lvl="1"/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Each time you go up a category the damage factor increases by a factor of five. A category four hurricane will produce 25 times more damage than a category 2 hurricane.</a:t>
            </a:r>
          </a:p>
          <a:p>
            <a:pPr lvl="1"/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Winds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increase with height one category (30 mph) as you go up 500 ft. High rise buildings are very vulnerable.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lvl="1"/>
            <a:endParaRPr lang="en-US" sz="105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Threat is greatest for those at sea &amp; near landfall area</a:t>
            </a:r>
          </a:p>
          <a:p>
            <a:pPr lvl="2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Wind rapidly decrease after landfall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endParaRPr lang="en-US" sz="2800" i="1" dirty="0">
              <a:latin typeface="Times New Roman" pitchFamily="18" charset="0"/>
              <a:sym typeface="Wingdings" pitchFamily="2" charset="2"/>
            </a:endParaRPr>
          </a:p>
          <a:p>
            <a:endParaRPr lang="en-US" sz="1800" i="1" dirty="0">
              <a:sym typeface="Wingdings" pitchFamily="2" charset="2"/>
            </a:endParaRPr>
          </a:p>
          <a:p>
            <a:pPr>
              <a:buFontTx/>
              <a:buNone/>
            </a:pPr>
            <a:endParaRPr lang="en-US" sz="1800" i="1" dirty="0">
              <a:sym typeface="Wingdings" pitchFamily="2" charset="2"/>
            </a:endParaRPr>
          </a:p>
          <a:p>
            <a:pPr>
              <a:buFontTx/>
              <a:buNone/>
            </a:pP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04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64255"/>
              </p:ext>
            </p:extLst>
          </p:nvPr>
        </p:nvGraphicFramePr>
        <p:xfrm>
          <a:off x="609600" y="1676400"/>
          <a:ext cx="7924800" cy="271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955"/>
                <a:gridCol w="3155245"/>
                <a:gridCol w="2641600"/>
              </a:tblGrid>
              <a:tr h="508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Damage</a:t>
                      </a:r>
                      <a:endParaRPr lang="en-US" sz="2400" dirty="0"/>
                    </a:p>
                  </a:txBody>
                  <a:tcPr/>
                </a:tc>
              </a:tr>
              <a:tr h="4411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One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74-95 mph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Some Damage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4411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Two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96-110 mph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Extensive Damage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411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Three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111-129 mph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Devastating Damage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11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Four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130-156 mph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Catastrophic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411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Five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0A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Greater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than 156 mph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0A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Catastrophic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0ACC"/>
                    </a:solidFill>
                  </a:tcPr>
                </a:tc>
              </a:tr>
            </a:tbl>
          </a:graphicData>
        </a:graphic>
      </p:graphicFrame>
      <p:sp>
        <p:nvSpPr>
          <p:cNvPr id="13346" name="TextBox 4"/>
          <p:cNvSpPr txBox="1">
            <a:spLocks noChangeArrowheads="1"/>
          </p:cNvSpPr>
          <p:nvPr/>
        </p:nvSpPr>
        <p:spPr bwMode="auto">
          <a:xfrm>
            <a:off x="0" y="46482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i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max sustained surface wind speed (peak 1-min) </a:t>
            </a:r>
            <a:r>
              <a:rPr lang="en-US" sz="2000" b="1" i="1" u="sng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anywhere</a:t>
            </a:r>
            <a:r>
              <a:rPr lang="en-US" sz="2000" b="1" i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storm.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000" b="1" i="1" cap="small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i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scale is solely based on wind speed and does not: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i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 the storm’s size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i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the potential for other 3 threats.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000" b="1" i="1" cap="sm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Saffir</a:t>
            </a:r>
            <a: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-Simpson Hurricane </a:t>
            </a:r>
            <a:b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1241486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2"/>
                  </a:outerShdw>
                </a:effectLst>
                <a:latin typeface="+mn-lt"/>
              </a:rPr>
              <a:t>Threat #4</a:t>
            </a:r>
            <a:br>
              <a:rPr lang="en-U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2"/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2"/>
                  </a:outerShdw>
                </a:effectLst>
                <a:latin typeface="+mn-lt"/>
              </a:rPr>
              <a:t>Tornadoes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2"/>
                </a:outerShdw>
              </a:effectLst>
              <a:latin typeface="+mn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38100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When they occur, typically 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the right side of the storm because of an influx of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warm,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moist air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.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</a:b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Most often occur embedded in rain bands well away from the center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.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Hurricane based tornadoes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Don’t often have hail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or lot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lightning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Can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occur for days after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landfall.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4572000" cy="1600200"/>
          </a:xfrm>
        </p:spPr>
        <p:txBody>
          <a:bodyPr>
            <a:normAutofit fontScale="85000" lnSpcReduction="10000"/>
          </a:bodyPr>
          <a:lstStyle/>
          <a:p>
            <a:pPr marL="0" indent="-5715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NWS National Hurricane Center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Miami, FL</a:t>
            </a:r>
          </a:p>
          <a:p>
            <a:pPr marL="0" indent="-5715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Forecasts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</a:p>
          <a:p>
            <a:pPr marL="0" indent="-5715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Forecasts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</a:p>
          <a:p>
            <a:pPr marL="0" indent="-5715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0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tropical cyclones around North America!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495800" cy="1752600"/>
          </a:xfrm>
        </p:spPr>
        <p:txBody>
          <a:bodyPr>
            <a:normAutofit/>
          </a:bodyPr>
          <a:lstStyle/>
          <a:p>
            <a:pPr marL="57150" indent="11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NWS  Forecast Office</a:t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Sterling, VA </a:t>
            </a:r>
          </a:p>
          <a:p>
            <a:pPr marL="57150" indent="11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Forecasts the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</a:p>
          <a:p>
            <a:pPr marL="57150" indent="11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the 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</a:p>
          <a:p>
            <a:pPr marL="57150" indent="11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19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everyone in our local area</a:t>
            </a:r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138113" y="5483225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CCFF99"/>
                </a:solidFill>
                <a:latin typeface="Times New Roman" pitchFamily="18" charset="0"/>
                <a:cs typeface="Times New Roman" pitchFamily="18" charset="0"/>
              </a:rPr>
              <a:t>Building has 10-inch thick walls made from 3000 cubic yards of concrete, reinforced with 45 miles of steel reinforcing rods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14800" y="5334000"/>
            <a:ext cx="609600" cy="685800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24400" y="5334000"/>
            <a:ext cx="838200" cy="685800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/>
          <p:cNvSpPr txBox="1">
            <a:spLocks/>
          </p:cNvSpPr>
          <p:nvPr/>
        </p:nvSpPr>
        <p:spPr bwMode="auto">
          <a:xfrm>
            <a:off x="2400300" y="5945188"/>
            <a:ext cx="4495800" cy="1219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57150" indent="11113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EEECE1"/>
              </a:buClr>
              <a:buFont typeface="Wingdings" pitchFamily="2" charset="2"/>
              <a:buNone/>
            </a:pPr>
            <a:r>
              <a:rPr lang="en-US" altLang="en-US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work together!</a:t>
            </a:r>
          </a:p>
          <a:p>
            <a:pPr algn="ctr" eaLnBrk="1" hangingPunct="1">
              <a:spcBef>
                <a:spcPct val="0"/>
              </a:spcBef>
              <a:buClr>
                <a:srgbClr val="EEECE1"/>
              </a:buClr>
              <a:buFont typeface="Wingdings" pitchFamily="2" charset="2"/>
              <a:buNone/>
            </a:pPr>
            <a:r>
              <a:rPr lang="en-US" alt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decide where &amp; when</a:t>
            </a:r>
            <a:br>
              <a:rPr lang="en-US" alt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issue WATCHES &amp; WARNINGS</a:t>
            </a:r>
            <a:endParaRPr lang="en-US" altLang="en-US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581400" cy="2293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00400"/>
            <a:ext cx="4038600" cy="2297113"/>
          </a:xfrm>
          <a:ln>
            <a:solidFill>
              <a:schemeClr val="bg1"/>
            </a:solidFill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Team of Experts</a:t>
            </a:r>
          </a:p>
        </p:txBody>
      </p:sp>
    </p:spTree>
    <p:extLst>
      <p:ext uri="{BB962C8B-B14F-4D97-AF65-F5344CB8AC3E}">
        <p14:creationId xmlns:p14="http://schemas.microsoft.com/office/powerpoint/2010/main" val="37071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2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National Weather Service hurricane forecast and warning products are like a mosaic…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90600"/>
            <a:ext cx="9144000" cy="46196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87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87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87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87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The National Hurricane Center paints the “big picture”...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752600"/>
            <a:ext cx="9144000" cy="46196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and the local Weather Forecast Offices tell the local story</a:t>
            </a:r>
          </a:p>
        </p:txBody>
      </p:sp>
    </p:spTree>
    <p:extLst>
      <p:ext uri="{BB962C8B-B14F-4D97-AF65-F5344CB8AC3E}">
        <p14:creationId xmlns:p14="http://schemas.microsoft.com/office/powerpoint/2010/main" val="28255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369422" cy="4191000"/>
          </a:xfr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Center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4572000"/>
            <a:ext cx="4800600" cy="5029200"/>
          </a:xfrm>
          <a:solidFill>
            <a:schemeClr val="accent2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Weather Outlooks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(text &amp; graphical)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 out 2 &amp; 5 days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disturbances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for development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Center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Active Storms: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Advisory</a:t>
            </a:r>
          </a:p>
          <a:p>
            <a:pPr marL="0" indent="0">
              <a:buNone/>
            </a:pPr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Forecast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dvisory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Cyclone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Discussion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80" y="1828800"/>
            <a:ext cx="4396970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Center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Active Storms:</a:t>
            </a:r>
          </a:p>
          <a:p>
            <a:pPr marL="0" indent="0">
              <a:buNone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Probabilities</a:t>
            </a:r>
          </a:p>
          <a:p>
            <a:pPr marL="0" indent="0">
              <a:buNone/>
            </a:pP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</a:p>
          <a:p>
            <a:pPr>
              <a:buFontTx/>
              <a:buChar char="-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48125"/>
            <a:ext cx="343318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11590"/>
            <a:ext cx="3962400" cy="3513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015-03-19 13:27:59.89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9547"/>
            <a:ext cx="3517660" cy="26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Center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Active Storms: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(once 24-72 hours out)</a:t>
            </a:r>
          </a:p>
          <a:p>
            <a:pPr marL="0" indent="0">
              <a:buNone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Surge Flooding Map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FontTx/>
              <a:buChar char="-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Surge Watches/Warnings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/private/var/mobile/Containers/Data/Application/B2B48719-D462-4486-B172-C6F48CCDD04E/tmp/insert_image_tmp_dir/2015-03-19 13:33:47.892000.png2015-03-19 13:33:47.89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90675"/>
            <a:ext cx="3365260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Office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Local Statements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summary of ALL significant impacts </a:t>
            </a:r>
          </a:p>
          <a:p>
            <a:pPr lvl="1"/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details for your area, what to expect</a:t>
            </a:r>
          </a:p>
          <a:p>
            <a:pPr lvl="1"/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source of info for media &amp; public who require a “big picture” &amp; local details.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0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315200" cy="685800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Topics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Tropical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Cyclones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Definitions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Science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Classification</a:t>
            </a:r>
          </a:p>
          <a:p>
            <a:pPr marL="457200" lvl="1" indent="0">
              <a:buNone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4 Threats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National Hurricane Center &amp; Forecast Office Products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Hurricane Safety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Office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Threats &amp; Impacts Graphics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Graphically shows the 4 threats on 4 maps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bad each threat will be for your area</a:t>
            </a:r>
          </a:p>
        </p:txBody>
      </p:sp>
    </p:spTree>
    <p:extLst>
      <p:ext uri="{BB962C8B-B14F-4D97-AF65-F5344CB8AC3E}">
        <p14:creationId xmlns:p14="http://schemas.microsoft.com/office/powerpoint/2010/main" val="28367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Storm Surge Threat</a:t>
            </a:r>
          </a:p>
        </p:txBody>
      </p:sp>
      <p:pic>
        <p:nvPicPr>
          <p:cNvPr id="17203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0788"/>
            <a:ext cx="4040188" cy="3319462"/>
          </a:xfrm>
          <a:ln w="25400">
            <a:solidFill>
              <a:schemeClr val="tx1"/>
            </a:solidFill>
          </a:ln>
        </p:spPr>
      </p:pic>
      <p:sp>
        <p:nvSpPr>
          <p:cNvPr id="17203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Wind Threat</a:t>
            </a:r>
          </a:p>
        </p:txBody>
      </p:sp>
      <p:sp>
        <p:nvSpPr>
          <p:cNvPr id="17203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48600" y="6467475"/>
            <a:ext cx="1066800" cy="32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rebuchet MS" pitchFamily="34" charset="0"/>
              <a:buChar char="◦"/>
              <a:defRPr sz="20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۔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9F673-3264-4E3F-8C43-858CF16CAE28}" type="slidenum">
              <a:rPr lang="en-US" altLang="en-US" sz="1600" smtClean="0">
                <a:solidFill>
                  <a:srgbClr val="6C9BC6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600" smtClean="0">
              <a:solidFill>
                <a:srgbClr val="6C9BC6"/>
              </a:solidFill>
            </a:endParaRPr>
          </a:p>
        </p:txBody>
      </p:sp>
      <p:pic>
        <p:nvPicPr>
          <p:cNvPr id="172039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79675"/>
            <a:ext cx="4041775" cy="3341688"/>
          </a:xfrm>
          <a:ln w="25400"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Threats &amp; Impacts Graphics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5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Flooding Rain Threat</a:t>
            </a:r>
          </a:p>
        </p:txBody>
      </p:sp>
      <p:pic>
        <p:nvPicPr>
          <p:cNvPr id="17306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40188" cy="3309938"/>
          </a:xfrm>
          <a:ln w="25400">
            <a:solidFill>
              <a:schemeClr val="tx1"/>
            </a:solidFill>
          </a:ln>
        </p:spPr>
      </p:pic>
      <p:sp>
        <p:nvSpPr>
          <p:cNvPr id="17306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Tornado Threat</a:t>
            </a:r>
          </a:p>
        </p:txBody>
      </p:sp>
      <p:sp>
        <p:nvSpPr>
          <p:cNvPr id="17306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848600" y="6467475"/>
            <a:ext cx="1066800" cy="32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rebuchet MS" pitchFamily="34" charset="0"/>
              <a:buChar char="◦"/>
              <a:defRPr sz="2000"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۔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·"/>
              <a:defRPr>
                <a:solidFill>
                  <a:srgbClr val="003366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28C20-E7CA-4648-B74E-AB09CC52CABB}" type="slidenum">
              <a:rPr lang="en-US" altLang="en-US" sz="1600" smtClean="0">
                <a:solidFill>
                  <a:srgbClr val="6C9BC6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600" smtClean="0">
              <a:solidFill>
                <a:srgbClr val="6C9BC6"/>
              </a:solidFill>
            </a:endParaRPr>
          </a:p>
        </p:txBody>
      </p:sp>
      <p:pic>
        <p:nvPicPr>
          <p:cNvPr id="173063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89200"/>
            <a:ext cx="4041775" cy="3322638"/>
          </a:xfrm>
          <a:ln w="25400"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Threats &amp; Impacts Graphics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0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National Hurricane Center &amp;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Office Products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240" y="3657600"/>
            <a:ext cx="8246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accessed thru our page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weather.gov /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tropical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0586" y="6248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-END-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4"/>
            </a:outerShdw>
          </a:effectLst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Safety Tips</a:t>
            </a:r>
            <a:r>
              <a:rPr lang="en-US" dirty="0"/>
              <a:t>	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Prepare a disaster supply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kit: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flashlights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Non-perishable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food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&amp;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water for at least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days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Blankets / Clothing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First-aid kit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Hygiene items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Non-electric can opener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Spare batteries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Remember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ready.gov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which you can visit for this info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4"/>
            </a:outerShdw>
          </a:effectLst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Safety </a:t>
            </a:r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/ Preparedness Tips</a:t>
            </a:r>
            <a:r>
              <a:rPr lang="en-US" sz="4000" dirty="0"/>
              <a:t>	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Collect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medicines/prescription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drugs</a:t>
            </a:r>
          </a:p>
          <a:p>
            <a:pPr>
              <a:lnSpc>
                <a:spcPct val="90000"/>
              </a:lnSpc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Fuel your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vehicle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Get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extra cash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Charge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cell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phones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Follow instructions by local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officials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Leave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immediately if told to do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Leave mobile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homes</a:t>
            </a:r>
          </a:p>
          <a:p>
            <a:pPr>
              <a:lnSpc>
                <a:spcPct val="90000"/>
              </a:lnSpc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Take pictures of the damage for insurance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claims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4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 / Remember…</a:t>
            </a:r>
            <a:r>
              <a:rPr lang="en-US" dirty="0"/>
              <a:t>	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 are prone to hurricanes &amp; remnants!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 potential threats</a:t>
            </a:r>
            <a:endParaRPr lang="en-US" sz="2800" i="1" dirty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Flooding from heavy rainfall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Tidal Flooding / Storm Surge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Tornadoes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Team: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National Hurricane Center &amp; Forecast Office </a:t>
            </a:r>
          </a:p>
          <a:p>
            <a:pPr>
              <a:lnSpc>
                <a:spcPct val="90000"/>
              </a:lnSpc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prepared: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ready.gov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 info found at: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weather.gov /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washington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/ tropical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Cyclone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Rotating, organized system of clouds &amp;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t’storms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&amp;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derives its energy from warm tropical waters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 rotate fully about the center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Northern Hemisphere; counterclockwise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Extratropical cyclone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storm system that primarily gets its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temperature contrasts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lower atmosphere.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315200" cy="1143000"/>
          </a:xfrm>
          <a:noFill/>
          <a:ln/>
          <a:effectLst>
            <a:outerShdw blurRad="50800" dist="50800" dir="5400000" algn="ctr" rotWithShape="0">
              <a:schemeClr val="tx2"/>
            </a:outerShdw>
          </a:effectLst>
        </p:spPr>
        <p:txBody>
          <a:bodyPr lIns="92075" tIns="46038" rIns="92075" bIns="46038"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Weather Science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572000" cy="41910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survive/strengthen, storm needs: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Warm waters of 80°F +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Pre-existing disturbance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/ kicker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Unstable atmosphere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High pressure above it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 tranquil atmosphere around it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Allows it to organize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974725" y="1889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/>
          </a:p>
          <a:p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1191" name="Picture 7" descr="Image:Hurricane structure graphic.jpg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7699" y="3810000"/>
            <a:ext cx="3810501" cy="2971800"/>
          </a:xfrm>
          <a:ln w="53975">
            <a:solidFill>
              <a:schemeClr val="tx2"/>
            </a:solidFill>
          </a:ln>
        </p:spPr>
      </p:pic>
      <p:pic>
        <p:nvPicPr>
          <p:cNvPr id="6" name="Picture 5" descr="hurcn_bi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838200"/>
            <a:ext cx="3810000" cy="285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315200" cy="1143000"/>
          </a:xfrm>
          <a:noFill/>
          <a:ln/>
          <a:effectLst>
            <a:outerShdw blurRad="50800" dist="50800" dir="5400000" algn="ctr" rotWithShape="0">
              <a:schemeClr val="tx2"/>
            </a:outerShdw>
          </a:effectLst>
        </p:spPr>
        <p:txBody>
          <a:bodyPr lIns="92075" tIns="46038" rIns="92075" bIns="46038"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Weather Science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572000" cy="41910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survive/strengthen, storm needs: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Warm waters of 80°F +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Pre-existing disturbance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/ kicker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Unstable atmosphere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High pressure above it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 tranquil atmosphere around it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Allows it to organize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974725" y="1889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/>
          </a:p>
          <a:p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1191" name="Picture 7" descr="Image:Hurricane structure graphic.jpg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7699" y="3810000"/>
            <a:ext cx="3810501" cy="2971800"/>
          </a:xfrm>
          <a:ln w="53975">
            <a:solidFill>
              <a:schemeClr val="tx2"/>
            </a:solidFill>
          </a:ln>
        </p:spPr>
      </p:pic>
      <p:pic>
        <p:nvPicPr>
          <p:cNvPr id="6" name="Picture 5" descr="hurcn_bi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838200"/>
            <a:ext cx="3810000" cy="285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705475"/>
            <a:ext cx="4572000" cy="1143000"/>
          </a:xfrm>
          <a:prstGeom prst="rect">
            <a:avLst/>
          </a:prstGeom>
          <a:solidFill>
            <a:schemeClr val="accent2">
              <a:alpha val="7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kern="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long as these are in place…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…the storm will strengthen.</a:t>
            </a:r>
            <a:endParaRPr lang="en-US" sz="20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061273"/>
              </p:ext>
            </p:extLst>
          </p:nvPr>
        </p:nvGraphicFramePr>
        <p:xfrm>
          <a:off x="304800" y="1600200"/>
          <a:ext cx="8382000" cy="494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10154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Stage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Max sustained wind speed (mph)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13823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Tropical Depression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Less than 39 mph (must have a </a:t>
                      </a:r>
                      <a:r>
                        <a:rPr lang="en-US" sz="2800" smtClean="0"/>
                        <a:t>closed surface circulation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8009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Tropical Storm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39-73 mph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8009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Hurricane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 mph or greater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8009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Major Hurricane (Cat</a:t>
                      </a:r>
                      <a:r>
                        <a:rPr lang="en-US" sz="2800" baseline="0" dirty="0" smtClean="0"/>
                        <a:t> 3 or </a:t>
                      </a:r>
                    </a:p>
                    <a:p>
                      <a:r>
                        <a:rPr lang="en-US" sz="2800" baseline="0" dirty="0" smtClean="0"/>
                        <a:t>greater)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111 mph or greater</a:t>
                      </a:r>
                      <a:endParaRPr lang="en-US" sz="2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-11113"/>
            <a:ext cx="8610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97179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Threats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458200" cy="52578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Tropical cyclones / tropical storms / hurricanes</a:t>
            </a:r>
          </a:p>
          <a:p>
            <a:pPr marL="1009650" lvl="1" indent="-609600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Not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just a wind threat (wind is often a lesser threat)</a:t>
            </a:r>
          </a:p>
          <a:p>
            <a:pPr marL="1009650" lvl="1" indent="-609600"/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marL="609600" indent="-6096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The 4 threats:</a:t>
            </a:r>
          </a:p>
          <a:p>
            <a:pPr marL="1009650" lvl="1" indent="-6096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Rainfall Flooding</a:t>
            </a:r>
          </a:p>
          <a:p>
            <a:pPr marL="1009650" lvl="1" indent="-6096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Tidal Flooding / Storm Surge</a:t>
            </a:r>
          </a:p>
          <a:p>
            <a:pPr marL="1009650" lvl="1" indent="-6096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Winds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(what it is rated upon)</a:t>
            </a:r>
          </a:p>
          <a:p>
            <a:pPr marL="1009650" lvl="1" indent="-6096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Tornadoes</a:t>
            </a:r>
          </a:p>
          <a:p>
            <a:pPr marL="1009650" lvl="1" indent="-609600"/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Each storm / remnant has a different combination of these threats at different levels of intensity.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19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" y="4953000"/>
            <a:ext cx="7924800" cy="1143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Not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directly related to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intensity of tropical cyclone 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Related to speed &amp; size of storm, as well as the geography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the area affected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609600" indent="-609600"/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Often 2 main areas of flooding</a:t>
            </a:r>
          </a:p>
          <a:p>
            <a:pPr marL="400050" lvl="1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1)  Along the coast near the landfall</a:t>
            </a:r>
          </a:p>
          <a:p>
            <a:pPr marL="400050" lvl="1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2)  Well inland, many times near mountains</a:t>
            </a:r>
          </a:p>
          <a:p>
            <a:pPr marL="400050" lvl="1" indent="0">
              <a:buNone/>
            </a:pP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Away from the coast,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flooding due to heavy rain is by far the leading cause of tropical cyclone deaths.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143000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Threat #1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Rainfall Flooding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1143000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Threat #2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Tidal Flooding/Storm Surge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5029200"/>
          </a:xfrm>
          <a:solidFill>
            <a:schemeClr val="accent2">
              <a:alpha val="79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/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Storm Surge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: 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marL="1009650" lvl="1" indent="-609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Abnormal rise of tidal water generated by storm’s winds.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Along the coast,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“The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greatest potential for loss of life related to a hurricane is from the storm surge.”</a:t>
            </a:r>
          </a:p>
          <a:p>
            <a:pPr marL="609600" indent="-609600"/>
            <a:endParaRPr lang="en-US" sz="2800" dirty="0">
              <a:solidFill>
                <a:srgbClr val="FFFF00"/>
              </a:solidFill>
              <a:latin typeface="Times New Roman" pitchFamily="18" charset="0"/>
              <a:sym typeface="Wingdings" pitchFamily="2" charset="2"/>
            </a:endParaRPr>
          </a:p>
          <a:p>
            <a:pPr marL="609600" indent="-609600">
              <a:buFontTx/>
              <a:buNone/>
            </a:pPr>
            <a:r>
              <a:rPr lang="en-US" sz="2800" dirty="0">
                <a:sym typeface="Wingdings" pitchFamily="2" charset="2"/>
              </a:rPr>
              <a:t>	</a:t>
            </a:r>
          </a:p>
        </p:txBody>
      </p:sp>
      <p:pic>
        <p:nvPicPr>
          <p:cNvPr id="88074" name="Picture 10" descr="Annapolis-k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203630"/>
            <a:ext cx="4191000" cy="3143250"/>
          </a:xfrm>
          <a:noFill/>
          <a:ln>
            <a:solidFill>
              <a:srgbClr val="000000"/>
            </a:solidFill>
          </a:ln>
        </p:spPr>
      </p:pic>
      <p:pic>
        <p:nvPicPr>
          <p:cNvPr id="88075" name="Picture 11" descr="annapolis-k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200400"/>
            <a:ext cx="4343400" cy="3165529"/>
          </a:xfrm>
          <a:noFill/>
          <a:ln>
            <a:solidFill>
              <a:srgbClr val="000000"/>
            </a:solidFill>
          </a:ln>
        </p:spPr>
      </p:pic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457200" y="6284913"/>
            <a:ext cx="8699882" cy="369332"/>
          </a:xfrm>
          <a:prstGeom prst="rect">
            <a:avLst/>
          </a:prstGeom>
          <a:solidFill>
            <a:schemeClr val="accent2">
              <a:alpha val="7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Isabel’s 2003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Surge Flooding in Annapolis, MD (pics from the Baltimore Sun)</a:t>
            </a:r>
          </a:p>
        </p:txBody>
      </p:sp>
    </p:spTree>
    <p:extLst>
      <p:ext uri="{BB962C8B-B14F-4D97-AF65-F5344CB8AC3E}">
        <p14:creationId xmlns:p14="http://schemas.microsoft.com/office/powerpoint/2010/main" val="9228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M_Meeting">
  <a:themeElements>
    <a:clrScheme name="EM_Meet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_Mee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_Mee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_Meet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_Meet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_Meet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_Meet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_Meet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_Meet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EM_Meeting</Template>
  <TotalTime>1887</TotalTime>
  <Words>878</Words>
  <Application>Microsoft Office PowerPoint</Application>
  <PresentationFormat>On-screen Show (4:3)</PresentationFormat>
  <Paragraphs>259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EM_Meeting</vt:lpstr>
      <vt:lpstr>Default Design</vt:lpstr>
      <vt:lpstr>Metro</vt:lpstr>
      <vt:lpstr>2_Office Theme</vt:lpstr>
      <vt:lpstr>PowerPoint Presentation</vt:lpstr>
      <vt:lpstr>Topics</vt:lpstr>
      <vt:lpstr>Definitions</vt:lpstr>
      <vt:lpstr>Tropical Weather Science</vt:lpstr>
      <vt:lpstr>Tropical Weather Science</vt:lpstr>
      <vt:lpstr>PowerPoint Presentation</vt:lpstr>
      <vt:lpstr>4 Threats</vt:lpstr>
      <vt:lpstr>Threat #1 Rainfall Flooding</vt:lpstr>
      <vt:lpstr>Threat #2 Tidal Flooding/Storm Surge</vt:lpstr>
      <vt:lpstr>Threat #3 Winds</vt:lpstr>
      <vt:lpstr>Saffir-Simpson Hurricane  Wind Scale</vt:lpstr>
      <vt:lpstr>Threat #4 Tornadoes</vt:lpstr>
      <vt:lpstr>A Team of Experts</vt:lpstr>
      <vt:lpstr>PowerPoint Presentation</vt:lpstr>
      <vt:lpstr>National Hurricane Center Products</vt:lpstr>
      <vt:lpstr>National Hurricane Center Products</vt:lpstr>
      <vt:lpstr>National Hurricane Center Products</vt:lpstr>
      <vt:lpstr>National Hurricane Center Products</vt:lpstr>
      <vt:lpstr>Forecast Office Products</vt:lpstr>
      <vt:lpstr>Forecast Office Products</vt:lpstr>
      <vt:lpstr>Hurricane Threats &amp; Impacts Graphics</vt:lpstr>
      <vt:lpstr>Hurricane Threats &amp; Impacts Graphics</vt:lpstr>
      <vt:lpstr>Where?</vt:lpstr>
      <vt:lpstr>Safety Tips </vt:lpstr>
      <vt:lpstr>Safety / Preparedness Tips </vt:lpstr>
      <vt:lpstr>Questions? / Remember…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Rosa</dc:creator>
  <cp:lastModifiedBy>Christopher Strong</cp:lastModifiedBy>
  <cp:revision>155</cp:revision>
  <dcterms:created xsi:type="dcterms:W3CDTF">2008-10-16T18:47:23Z</dcterms:created>
  <dcterms:modified xsi:type="dcterms:W3CDTF">2016-04-29T15:48:58Z</dcterms:modified>
</cp:coreProperties>
</file>