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26" r:id="rId2"/>
    <p:sldId id="385" r:id="rId3"/>
    <p:sldId id="390" r:id="rId4"/>
    <p:sldId id="391" r:id="rId5"/>
    <p:sldId id="392" r:id="rId6"/>
    <p:sldId id="389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21" r:id="rId22"/>
    <p:sldId id="422" r:id="rId23"/>
    <p:sldId id="423" r:id="rId24"/>
    <p:sldId id="407" r:id="rId25"/>
    <p:sldId id="408" r:id="rId26"/>
    <p:sldId id="409" r:id="rId27"/>
    <p:sldId id="410" r:id="rId28"/>
    <p:sldId id="300" r:id="rId29"/>
    <p:sldId id="411" r:id="rId30"/>
    <p:sldId id="412" r:id="rId31"/>
    <p:sldId id="413" r:id="rId32"/>
    <p:sldId id="415" r:id="rId33"/>
    <p:sldId id="414" r:id="rId34"/>
    <p:sldId id="416" r:id="rId35"/>
    <p:sldId id="417" r:id="rId36"/>
    <p:sldId id="418" r:id="rId37"/>
    <p:sldId id="419" r:id="rId38"/>
    <p:sldId id="420" r:id="rId39"/>
    <p:sldId id="42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002"/>
    <a:srgbClr val="E06407"/>
    <a:srgbClr val="F05554"/>
    <a:srgbClr val="700003"/>
    <a:srgbClr val="F15454"/>
    <a:srgbClr val="42EAEA"/>
    <a:srgbClr val="0FFF00"/>
    <a:srgbClr val="FF00AE"/>
    <a:srgbClr val="009301"/>
    <a:srgbClr val="377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2" autoAdjust="0"/>
  </p:normalViewPr>
  <p:slideViewPr>
    <p:cSldViewPr snapToGrid="0" snapToObjects="1">
      <p:cViewPr>
        <p:scale>
          <a:sx n="103" d="100"/>
          <a:sy n="103" d="100"/>
        </p:scale>
        <p:origin x="-2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D175F-B1F3-4D46-9B1A-F68B44157985}" type="datetimeFigureOut">
              <a:rPr lang="en-US" smtClean="0"/>
              <a:t>16/07/2015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DFC9-517C-2E42-9CDF-16611DD5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5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16/07/2015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16/07/2015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16/07/2015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3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16/07/2015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8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16/07/2015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16/07/2015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0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16/07/2015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9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16/07/2015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16/07/2015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7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16/07/2015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7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16/07/2015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0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066A0-1BE2-844D-A48C-6C9424E93D25}" type="datetimeFigureOut">
              <a:rPr lang="en-US" smtClean="0"/>
              <a:t>16/07/2015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gif"/><Relationship Id="rId3" Type="http://schemas.openxmlformats.org/officeDocument/2006/relationships/image" Target="../media/image2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gif"/><Relationship Id="rId3" Type="http://schemas.openxmlformats.org/officeDocument/2006/relationships/image" Target="../media/image24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gif"/><Relationship Id="rId3" Type="http://schemas.openxmlformats.org/officeDocument/2006/relationships/image" Target="../media/image26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gif"/><Relationship Id="rId3" Type="http://schemas.openxmlformats.org/officeDocument/2006/relationships/image" Target="../media/image28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gif"/><Relationship Id="rId3" Type="http://schemas.openxmlformats.org/officeDocument/2006/relationships/image" Target="../media/image30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gif"/><Relationship Id="rId3" Type="http://schemas.openxmlformats.org/officeDocument/2006/relationships/image" Target="../media/image32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gif"/><Relationship Id="rId3" Type="http://schemas.openxmlformats.org/officeDocument/2006/relationships/image" Target="../media/image34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gif"/><Relationship Id="rId3" Type="http://schemas.openxmlformats.org/officeDocument/2006/relationships/image" Target="../media/image36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gif"/><Relationship Id="rId3" Type="http://schemas.openxmlformats.org/officeDocument/2006/relationships/image" Target="../media/image38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24942"/>
            <a:ext cx="9144000" cy="588879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An Investigation of the Skill of Week Two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Extreme Temperature and Precipitation </a:t>
            </a:r>
            <a:b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Forecasts at the NCEP-WPC</a:t>
            </a:r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3600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Lance F. Bosart</a:t>
            </a:r>
            <a:r>
              <a:rPr lang="en-US" sz="2200" baseline="30000" dirty="0" smtClean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, Daniel Keyser</a:t>
            </a:r>
            <a:r>
              <a:rPr lang="en-US" sz="2200" baseline="30000" dirty="0" smtClean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, and Andrew C. Winters</a:t>
            </a:r>
            <a:r>
              <a:rPr lang="en-US" sz="2200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</a:br>
            <a:endParaRPr lang="en-US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sz="2200" baseline="300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Arial"/>
                <a:cs typeface="Arial"/>
              </a:rPr>
              <a:t>Department </a:t>
            </a:r>
            <a:r>
              <a:rPr lang="en-US" sz="2200" dirty="0">
                <a:latin typeface="Arial"/>
                <a:cs typeface="Arial"/>
              </a:rPr>
              <a:t>of Atmospheric and Environmental Sciences 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University at Albany, State University of New York, Albany, NY </a:t>
            </a:r>
            <a:r>
              <a:rPr lang="en-US" sz="2200" dirty="0" smtClean="0">
                <a:latin typeface="Arial"/>
                <a:cs typeface="Arial"/>
              </a:rPr>
              <a:t>12222</a:t>
            </a:r>
          </a:p>
          <a:p>
            <a:pPr algn="ctr">
              <a:lnSpc>
                <a:spcPts val="2000"/>
              </a:lnSpc>
            </a:pPr>
            <a:endParaRPr lang="en-US" sz="2200" dirty="0" smtClean="0">
              <a:latin typeface="Arial"/>
              <a:cs typeface="Arial"/>
            </a:endParaRPr>
          </a:p>
          <a:p>
            <a:pPr algn="ctr"/>
            <a:r>
              <a:rPr lang="en-US" sz="2200" baseline="30000" dirty="0" smtClean="0">
                <a:latin typeface="Arial"/>
                <a:cs typeface="Arial"/>
              </a:rPr>
              <a:t>2</a:t>
            </a:r>
            <a:r>
              <a:rPr lang="en-US" sz="2200" dirty="0" smtClean="0">
                <a:latin typeface="Arial"/>
                <a:cs typeface="Arial"/>
              </a:rPr>
              <a:t>Department </a:t>
            </a:r>
            <a:r>
              <a:rPr lang="en-US" sz="2200" dirty="0">
                <a:latin typeface="Arial"/>
                <a:cs typeface="Arial"/>
              </a:rPr>
              <a:t>of Atmospheric and </a:t>
            </a:r>
            <a:r>
              <a:rPr lang="en-US" sz="2200" dirty="0" smtClean="0">
                <a:latin typeface="Arial"/>
                <a:cs typeface="Arial"/>
              </a:rPr>
              <a:t>Oceanic </a:t>
            </a:r>
            <a:r>
              <a:rPr lang="en-US" sz="2200" dirty="0">
                <a:latin typeface="Arial"/>
                <a:cs typeface="Arial"/>
              </a:rPr>
              <a:t>Sciences 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University </a:t>
            </a:r>
            <a:r>
              <a:rPr lang="en-US" sz="2200" dirty="0" smtClean="0">
                <a:latin typeface="Arial"/>
                <a:cs typeface="Arial"/>
              </a:rPr>
              <a:t>of Wisconsin–Madison, Madison, WI 53706</a:t>
            </a:r>
          </a:p>
          <a:p>
            <a:pPr algn="ctr"/>
            <a:r>
              <a:rPr lang="en-US" sz="2200" dirty="0" smtClean="0">
                <a:latin typeface="Arial"/>
                <a:cs typeface="Arial"/>
              </a:rPr>
              <a:t>  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NGGPS 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Annual Meeting and External FFO PI 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Meeting </a:t>
            </a:r>
            <a:b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College Park, MD</a:t>
            </a:r>
            <a:endParaRPr lang="en-US" sz="2200" dirty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Friday 17 July 2015</a:t>
            </a:r>
            <a:endParaRPr lang="en-US" sz="22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07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300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NCEP-OPC Surface Analysis:  0600 UTC 8 November 2014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58" t="1937" r="-1023" b="4903"/>
          <a:stretch/>
        </p:blipFill>
        <p:spPr>
          <a:xfrm>
            <a:off x="457200" y="1175247"/>
            <a:ext cx="8390287" cy="5614804"/>
          </a:xfrm>
        </p:spPr>
      </p:pic>
    </p:spTree>
    <p:extLst>
      <p:ext uri="{BB962C8B-B14F-4D97-AF65-F5344CB8AC3E}">
        <p14:creationId xmlns:p14="http://schemas.microsoft.com/office/powerpoint/2010/main" val="355419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Motivation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6591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A Forecast Perspective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9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ChangeAspect="1"/>
          </p:cNvPicPr>
          <p:nvPr/>
        </p:nvPicPr>
        <p:blipFill>
          <a:blip r:embed="rId2"/>
          <a:srcRect t="-2601" b="-2601"/>
          <a:stretch>
            <a:fillRect/>
          </a:stretch>
        </p:blipFill>
        <p:spPr>
          <a:xfrm>
            <a:off x="251469" y="1672453"/>
            <a:ext cx="4553914" cy="4453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55" y="0"/>
            <a:ext cx="4710016" cy="6725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70" y="125749"/>
            <a:ext cx="440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November 2014 CPC Forecast Temperature Anomaly Probability (Left); Mean and Observed Temperature Anomaly °C (right)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5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41" y="-136329"/>
            <a:ext cx="9039741" cy="1143000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NCEP Comparison of Global Operational </a:t>
            </a:r>
            <a:r>
              <a:rPr lang="en-US" sz="1600" b="1" dirty="0">
                <a:solidFill>
                  <a:srgbClr val="FF0000"/>
                </a:solidFill>
              </a:rPr>
              <a:t>Model </a:t>
            </a:r>
            <a:r>
              <a:rPr lang="en-US" sz="1600" b="1" dirty="0" smtClean="0">
                <a:solidFill>
                  <a:srgbClr val="FF0000"/>
                </a:solidFill>
              </a:rPr>
              <a:t>Forecasts of 120 </a:t>
            </a:r>
            <a:r>
              <a:rPr lang="en-US" sz="1600" b="1" dirty="0">
                <a:solidFill>
                  <a:srgbClr val="FF0000"/>
                </a:solidFill>
              </a:rPr>
              <a:t>h </a:t>
            </a:r>
            <a:r>
              <a:rPr lang="en-US" sz="1600" b="1" dirty="0" smtClean="0">
                <a:solidFill>
                  <a:srgbClr val="FF0000"/>
                </a:solidFill>
              </a:rPr>
              <a:t>(Top) and 240 h (Bottom) Anomaly Correlation (AC) Skill for NPAC/NAMER:  28 October – 27 November </a:t>
            </a:r>
            <a:r>
              <a:rPr lang="en-US" sz="1600" b="1" dirty="0">
                <a:solidFill>
                  <a:srgbClr val="FF0000"/>
                </a:solidFill>
              </a:rPr>
              <a:t>2014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18" t="4901" r="4639" b="47521"/>
          <a:stretch/>
        </p:blipFill>
        <p:spPr>
          <a:xfrm>
            <a:off x="1168528" y="836540"/>
            <a:ext cx="6489696" cy="3142051"/>
          </a:xfrm>
        </p:spPr>
      </p:pic>
      <p:sp>
        <p:nvSpPr>
          <p:cNvPr id="12" name="TextBox 11"/>
          <p:cNvSpPr txBox="1"/>
          <p:nvPr/>
        </p:nvSpPr>
        <p:spPr>
          <a:xfrm>
            <a:off x="766434" y="2151406"/>
            <a:ext cx="44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</a:t>
            </a:r>
            <a:endParaRPr lang="en-US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523938" y="2717007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57102" y="2839120"/>
            <a:ext cx="53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0.6</a:t>
            </a:r>
            <a:endParaRPr lang="en-US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5874" t="4880" r="4739" b="47671"/>
          <a:stretch/>
        </p:blipFill>
        <p:spPr>
          <a:xfrm>
            <a:off x="1168528" y="3919617"/>
            <a:ext cx="6489694" cy="289457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3513014" y="4175050"/>
            <a:ext cx="0" cy="219888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92289" y="4175050"/>
            <a:ext cx="1419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924 </a:t>
            </a:r>
            <a:r>
              <a:rPr lang="en-US" sz="1400" b="1" dirty="0" err="1" smtClean="0"/>
              <a:t>hPa</a:t>
            </a:r>
            <a:endParaRPr lang="en-US" sz="1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28071" y="4334718"/>
            <a:ext cx="465090" cy="49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6434" y="5057136"/>
            <a:ext cx="717750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73612" y="3601929"/>
            <a:ext cx="132840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 &gt;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649409" y="4956965"/>
            <a:ext cx="125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0.6</a:t>
            </a:r>
            <a:endParaRPr lang="en-US" b="1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598467" y="3036911"/>
            <a:ext cx="5983502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513014" y="1127797"/>
            <a:ext cx="0" cy="237528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98467" y="5141631"/>
            <a:ext cx="5975145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98467" y="2090010"/>
            <a:ext cx="5983502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58224" y="1905344"/>
            <a:ext cx="53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0.8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658224" y="4362651"/>
            <a:ext cx="53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0.8</a:t>
            </a:r>
            <a:endParaRPr lang="en-US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8467" y="4589130"/>
            <a:ext cx="5975145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90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061"/>
            <a:ext cx="8229600" cy="1143000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ECMWF Ensemble Mean 200-hPa </a:t>
            </a:r>
            <a:r>
              <a:rPr lang="en-US" sz="2500" b="1" dirty="0" err="1">
                <a:solidFill>
                  <a:srgbClr val="FF0000"/>
                </a:solidFill>
              </a:rPr>
              <a:t>Geopotential</a:t>
            </a:r>
            <a:r>
              <a:rPr lang="en-US" sz="2500" b="1" dirty="0">
                <a:solidFill>
                  <a:srgbClr val="FF0000"/>
                </a:solidFill>
              </a:rPr>
              <a:t> Height (dam) Forecasts and Ensemble Standard Deviation (dam)</a:t>
            </a:r>
            <a:endParaRPr lang="en-US" sz="25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960465" y="2038306"/>
            <a:ext cx="3185122" cy="639762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144 h:  0000 UTC 15 Nov 2014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2216" b="-3273"/>
          <a:stretch/>
        </p:blipFill>
        <p:spPr>
          <a:xfrm>
            <a:off x="477306" y="1007326"/>
            <a:ext cx="5481571" cy="2925911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960465" y="4945641"/>
            <a:ext cx="3186710" cy="639762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240 h:  0000 UTC 15 Nov 2014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-2195" b="-3251"/>
          <a:stretch/>
        </p:blipFill>
        <p:spPr>
          <a:xfrm>
            <a:off x="477306" y="3933237"/>
            <a:ext cx="5481571" cy="2924763"/>
          </a:xfrm>
        </p:spPr>
      </p:pic>
    </p:spTree>
    <p:extLst>
      <p:ext uri="{BB962C8B-B14F-4D97-AF65-F5344CB8AC3E}">
        <p14:creationId xmlns:p14="http://schemas.microsoft.com/office/powerpoint/2010/main" val="88800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ECMWF Ensemble </a:t>
            </a:r>
            <a:r>
              <a:rPr lang="en-US" sz="3200" b="1" dirty="0" smtClean="0">
                <a:solidFill>
                  <a:srgbClr val="FF0000"/>
                </a:solidFill>
              </a:rPr>
              <a:t>Mean 200-hPa </a:t>
            </a:r>
            <a:r>
              <a:rPr lang="en-US" sz="3200" b="1" dirty="0" err="1" smtClean="0">
                <a:solidFill>
                  <a:srgbClr val="FF0000"/>
                </a:solidFill>
              </a:rPr>
              <a:t>Geopotential</a:t>
            </a:r>
            <a:r>
              <a:rPr lang="en-US" sz="3200" b="1" dirty="0" smtClean="0">
                <a:solidFill>
                  <a:srgbClr val="FF0000"/>
                </a:solidFill>
              </a:rPr>
              <a:t> Heights:  </a:t>
            </a:r>
            <a:r>
              <a:rPr lang="en-US" sz="3200" b="1" dirty="0">
                <a:solidFill>
                  <a:srgbClr val="FF0000"/>
                </a:solidFill>
              </a:rPr>
              <a:t>00 h 0000 UTC </a:t>
            </a:r>
            <a:r>
              <a:rPr lang="en-US" sz="3200" b="1" dirty="0" smtClean="0">
                <a:solidFill>
                  <a:srgbClr val="FF0000"/>
                </a:solidFill>
              </a:rPr>
              <a:t>15 </a:t>
            </a:r>
            <a:r>
              <a:rPr lang="en-US" sz="3200" b="1" dirty="0">
                <a:solidFill>
                  <a:srgbClr val="FF0000"/>
                </a:solidFill>
              </a:rPr>
              <a:t>November 2014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4344" b="-4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812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447" y="239928"/>
            <a:ext cx="83022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  <a:cs typeface="Calibri"/>
              </a:rPr>
              <a:t>Schematic – Synoptic Evolution November 2014</a:t>
            </a:r>
            <a:endParaRPr lang="en-US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135" y="1337293"/>
            <a:ext cx="3113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alibri"/>
                <a:cs typeface="Calibri"/>
              </a:rPr>
              <a:t>0000 UTC 4 November 2014</a:t>
            </a:r>
            <a:endParaRPr lang="en-US" sz="2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84" y="1911146"/>
            <a:ext cx="8651240" cy="31831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338801" y="3820638"/>
            <a:ext cx="283372" cy="314892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  <a:effectLst>
            <a:glow rad="25400">
              <a:schemeClr val="tx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622174" y="3684189"/>
            <a:ext cx="105170" cy="398859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  <a:effectLst>
            <a:glow rad="25400">
              <a:schemeClr val="tx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58971" y="3664458"/>
            <a:ext cx="78060" cy="39886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  <a:effectLst>
            <a:glow rad="25400">
              <a:schemeClr val="tx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58921" y="3909429"/>
            <a:ext cx="1073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TC Outflow</a:t>
            </a:r>
            <a:endParaRPr lang="en-US" sz="1400" b="1" dirty="0">
              <a:solidFill>
                <a:srgbClr val="FFFF00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999612" y="3707705"/>
            <a:ext cx="234575" cy="387513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  <a:effectLst>
            <a:glow rad="25400">
              <a:schemeClr val="tx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5475" y="2277416"/>
            <a:ext cx="107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366FF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Polar Cold Outbreak</a:t>
            </a:r>
            <a:endParaRPr lang="en-US" sz="1400" b="1" dirty="0">
              <a:solidFill>
                <a:srgbClr val="3366FF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375789" y="3045387"/>
            <a:ext cx="1528655" cy="540880"/>
          </a:xfrm>
          <a:custGeom>
            <a:avLst/>
            <a:gdLst>
              <a:gd name="connsiteX0" fmla="*/ 0 w 1528655"/>
              <a:gd name="connsiteY0" fmla="*/ 540880 h 540880"/>
              <a:gd name="connsiteX1" fmla="*/ 658497 w 1528655"/>
              <a:gd name="connsiteY1" fmla="*/ 482088 h 540880"/>
              <a:gd name="connsiteX2" fmla="*/ 1152370 w 1528655"/>
              <a:gd name="connsiteY2" fmla="*/ 340989 h 540880"/>
              <a:gd name="connsiteX3" fmla="*/ 1528655 w 1528655"/>
              <a:gd name="connsiteY3" fmla="*/ 0 h 54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655" h="540880">
                <a:moveTo>
                  <a:pt x="0" y="540880"/>
                </a:moveTo>
                <a:cubicBezTo>
                  <a:pt x="233217" y="528141"/>
                  <a:pt x="466435" y="515403"/>
                  <a:pt x="658497" y="482088"/>
                </a:cubicBezTo>
                <a:cubicBezTo>
                  <a:pt x="850559" y="448773"/>
                  <a:pt x="1007344" y="421337"/>
                  <a:pt x="1152370" y="340989"/>
                </a:cubicBezTo>
                <a:cubicBezTo>
                  <a:pt x="1297396" y="260641"/>
                  <a:pt x="1528655" y="0"/>
                  <a:pt x="1528655" y="0"/>
                </a:cubicBezTo>
              </a:path>
            </a:pathLst>
          </a:cu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 rot="21307524">
            <a:off x="819033" y="3378085"/>
            <a:ext cx="100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Polar Jet</a:t>
            </a:r>
            <a:endParaRPr lang="en-US" b="1" dirty="0">
              <a:effectLst>
                <a:glow rad="63500">
                  <a:schemeClr val="bg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368408" y="2800636"/>
            <a:ext cx="865779" cy="244751"/>
          </a:xfrm>
          <a:prstGeom prst="line">
            <a:avLst/>
          </a:prstGeom>
          <a:ln w="50800">
            <a:solidFill>
              <a:srgbClr val="3366FF"/>
            </a:solidFill>
            <a:prstDash val="sysDot"/>
          </a:ln>
          <a:effectLst>
            <a:glow rad="25400">
              <a:schemeClr val="tx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27344" y="4239546"/>
            <a:ext cx="1073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STY Nuri</a:t>
            </a:r>
            <a:endParaRPr lang="en-US" sz="1400" b="1" dirty="0">
              <a:solidFill>
                <a:srgbClr val="FF0000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3867" y="5342600"/>
            <a:ext cx="8561853" cy="137856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37762" t="89220" r="39053"/>
          <a:stretch/>
        </p:blipFill>
        <p:spPr>
          <a:xfrm>
            <a:off x="5973864" y="6192184"/>
            <a:ext cx="1311909" cy="2612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73463" t="92647" r="17537" b="-236"/>
          <a:stretch/>
        </p:blipFill>
        <p:spPr>
          <a:xfrm>
            <a:off x="6499634" y="6489791"/>
            <a:ext cx="485398" cy="1752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7221" y="5478817"/>
            <a:ext cx="81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L</a:t>
            </a:r>
            <a:endParaRPr lang="en-US" sz="2400" b="1" baseline="-25000" dirty="0">
              <a:solidFill>
                <a:srgbClr val="FF0000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4109" y="5478817"/>
            <a:ext cx="189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Calibri"/>
                <a:cs typeface="Calibri"/>
              </a:rPr>
              <a:t>Extratropical</a:t>
            </a:r>
            <a:r>
              <a:rPr lang="en-US" sz="1400" b="1" dirty="0" smtClean="0">
                <a:latin typeface="Calibri"/>
                <a:cs typeface="Calibri"/>
              </a:rPr>
              <a:t> low </a:t>
            </a:r>
            <a:r>
              <a:rPr lang="en-US" sz="1400" b="1" dirty="0">
                <a:latin typeface="Calibri"/>
                <a:cs typeface="Calibri"/>
              </a:rPr>
              <a:t>p</a:t>
            </a:r>
            <a:r>
              <a:rPr lang="en-US" sz="1400" b="1" dirty="0" smtClean="0">
                <a:latin typeface="Calibri"/>
                <a:cs typeface="Calibri"/>
              </a:rPr>
              <a:t>ressure </a:t>
            </a:r>
            <a:r>
              <a:rPr lang="en-US" sz="1400" b="1" dirty="0">
                <a:latin typeface="Calibri"/>
                <a:cs typeface="Calibri"/>
              </a:rPr>
              <a:t>c</a:t>
            </a:r>
            <a:r>
              <a:rPr lang="en-US" sz="1400" b="1" dirty="0" smtClean="0">
                <a:latin typeface="Calibri"/>
                <a:cs typeface="Calibri"/>
              </a:rPr>
              <a:t>enter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0872" y="5478817"/>
            <a:ext cx="81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1</a:t>
            </a:r>
            <a:endParaRPr lang="en-US" sz="2000" b="1" baseline="-25000" dirty="0">
              <a:solidFill>
                <a:srgbClr val="0000FF"/>
              </a:solidFill>
              <a:effectLst>
                <a:glow rad="63500">
                  <a:schemeClr val="bg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5808" y="5482882"/>
            <a:ext cx="1469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High pressure </a:t>
            </a:r>
            <a:r>
              <a:rPr lang="en-US" sz="1400" b="1" dirty="0">
                <a:latin typeface="Calibri"/>
                <a:cs typeface="Calibri"/>
              </a:rPr>
              <a:t>c</a:t>
            </a:r>
            <a:r>
              <a:rPr lang="en-US" sz="1400" b="1" dirty="0" smtClean="0">
                <a:latin typeface="Calibri"/>
                <a:cs typeface="Calibri"/>
              </a:rPr>
              <a:t>enter</a:t>
            </a:r>
            <a:endParaRPr lang="en-US" sz="1400" b="1" dirty="0">
              <a:latin typeface="Calibri"/>
              <a:cs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46040" y="5531548"/>
            <a:ext cx="459020" cy="427238"/>
            <a:chOff x="1172789" y="6095205"/>
            <a:chExt cx="459020" cy="427238"/>
          </a:xfrm>
          <a:effectLst>
            <a:glow rad="25400">
              <a:schemeClr val="tx1"/>
            </a:glow>
          </a:effectLst>
        </p:grpSpPr>
        <p:sp>
          <p:nvSpPr>
            <p:cNvPr id="31" name="Freeform 30"/>
            <p:cNvSpPr/>
            <p:nvPr/>
          </p:nvSpPr>
          <p:spPr>
            <a:xfrm>
              <a:off x="1172789" y="6095205"/>
              <a:ext cx="447066" cy="409227"/>
            </a:xfrm>
            <a:custGeom>
              <a:avLst/>
              <a:gdLst>
                <a:gd name="connsiteX0" fmla="*/ 1351523 w 1351523"/>
                <a:gd name="connsiteY0" fmla="*/ 0 h 1208937"/>
                <a:gd name="connsiteX1" fmla="*/ 1181734 w 1351523"/>
                <a:gd name="connsiteY1" fmla="*/ 292047 h 1208937"/>
                <a:gd name="connsiteX2" fmla="*/ 706324 w 1351523"/>
                <a:gd name="connsiteY2" fmla="*/ 848973 h 1208937"/>
                <a:gd name="connsiteX3" fmla="*/ 0 w 1351523"/>
                <a:gd name="connsiteY3" fmla="*/ 1208937 h 120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1523" h="1208937">
                  <a:moveTo>
                    <a:pt x="1351523" y="0"/>
                  </a:moveTo>
                  <a:cubicBezTo>
                    <a:pt x="1320395" y="75276"/>
                    <a:pt x="1289267" y="150552"/>
                    <a:pt x="1181734" y="292047"/>
                  </a:cubicBezTo>
                  <a:cubicBezTo>
                    <a:pt x="1074201" y="433542"/>
                    <a:pt x="903280" y="696158"/>
                    <a:pt x="706324" y="848973"/>
                  </a:cubicBezTo>
                  <a:cubicBezTo>
                    <a:pt x="509368" y="1001788"/>
                    <a:pt x="0" y="1208937"/>
                    <a:pt x="0" y="1208937"/>
                  </a:cubicBezTo>
                </a:path>
              </a:pathLst>
            </a:custGeom>
            <a:ln w="254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2" name="Isosceles Triangle 31"/>
            <p:cNvSpPr/>
            <p:nvPr/>
          </p:nvSpPr>
          <p:spPr>
            <a:xfrm rot="1995297">
              <a:off x="1228739" y="6417128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3" name="Isosceles Triangle 32"/>
            <p:cNvSpPr/>
            <p:nvPr/>
          </p:nvSpPr>
          <p:spPr>
            <a:xfrm rot="809359">
              <a:off x="1382850" y="6323403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1506907" y="6179350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985214" y="5592742"/>
            <a:ext cx="97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Cold front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483102" y="6169245"/>
            <a:ext cx="470269" cy="216875"/>
          </a:xfrm>
          <a:custGeom>
            <a:avLst/>
            <a:gdLst>
              <a:gd name="connsiteX0" fmla="*/ 18393 w 470269"/>
              <a:gd name="connsiteY0" fmla="*/ 56393 h 216875"/>
              <a:gd name="connsiteX1" fmla="*/ 102355 w 470269"/>
              <a:gd name="connsiteY1" fmla="*/ 3911 h 216875"/>
              <a:gd name="connsiteX2" fmla="*/ 333251 w 470269"/>
              <a:gd name="connsiteY2" fmla="*/ 14408 h 216875"/>
              <a:gd name="connsiteX3" fmla="*/ 469689 w 470269"/>
              <a:gd name="connsiteY3" fmla="*/ 98378 h 216875"/>
              <a:gd name="connsiteX4" fmla="*/ 375232 w 470269"/>
              <a:gd name="connsiteY4" fmla="*/ 213837 h 216875"/>
              <a:gd name="connsiteX5" fmla="*/ 207308 w 470269"/>
              <a:gd name="connsiteY5" fmla="*/ 182348 h 216875"/>
              <a:gd name="connsiteX6" fmla="*/ 18393 w 470269"/>
              <a:gd name="connsiteY6" fmla="*/ 171852 h 216875"/>
              <a:gd name="connsiteX7" fmla="*/ 18393 w 470269"/>
              <a:gd name="connsiteY7" fmla="*/ 56393 h 21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269" h="216875">
                <a:moveTo>
                  <a:pt x="18393" y="56393"/>
                </a:moveTo>
                <a:cubicBezTo>
                  <a:pt x="32387" y="28403"/>
                  <a:pt x="49879" y="10908"/>
                  <a:pt x="102355" y="3911"/>
                </a:cubicBezTo>
                <a:cubicBezTo>
                  <a:pt x="154831" y="-3086"/>
                  <a:pt x="272029" y="-1336"/>
                  <a:pt x="333251" y="14408"/>
                </a:cubicBezTo>
                <a:cubicBezTo>
                  <a:pt x="394473" y="30152"/>
                  <a:pt x="462692" y="65140"/>
                  <a:pt x="469689" y="98378"/>
                </a:cubicBezTo>
                <a:cubicBezTo>
                  <a:pt x="476686" y="131616"/>
                  <a:pt x="418962" y="199842"/>
                  <a:pt x="375232" y="213837"/>
                </a:cubicBezTo>
                <a:cubicBezTo>
                  <a:pt x="331502" y="227832"/>
                  <a:pt x="266781" y="189345"/>
                  <a:pt x="207308" y="182348"/>
                </a:cubicBezTo>
                <a:cubicBezTo>
                  <a:pt x="147835" y="175351"/>
                  <a:pt x="51628" y="194594"/>
                  <a:pt x="18393" y="171852"/>
                </a:cubicBezTo>
                <a:cubicBezTo>
                  <a:pt x="-14842" y="149110"/>
                  <a:pt x="4399" y="84383"/>
                  <a:pt x="18393" y="56393"/>
                </a:cubicBezTo>
                <a:close/>
              </a:path>
            </a:pathLst>
          </a:custGeom>
          <a:solidFill>
            <a:srgbClr val="0000FF">
              <a:alpha val="25000"/>
            </a:srgbClr>
          </a:solidFill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05808" y="6100528"/>
            <a:ext cx="1469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Arctic air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2606059" y="6213535"/>
            <a:ext cx="231639" cy="75166"/>
          </a:xfrm>
          <a:custGeom>
            <a:avLst/>
            <a:gdLst>
              <a:gd name="connsiteX0" fmla="*/ 168313 w 231639"/>
              <a:gd name="connsiteY0" fmla="*/ 75080 h 75166"/>
              <a:gd name="connsiteX1" fmla="*/ 10884 w 231639"/>
              <a:gd name="connsiteY1" fmla="*/ 64584 h 75166"/>
              <a:gd name="connsiteX2" fmla="*/ 31874 w 231639"/>
              <a:gd name="connsiteY2" fmla="*/ 1606 h 75166"/>
              <a:gd name="connsiteX3" fmla="*/ 178808 w 231639"/>
              <a:gd name="connsiteY3" fmla="*/ 22599 h 75166"/>
              <a:gd name="connsiteX4" fmla="*/ 231285 w 231639"/>
              <a:gd name="connsiteY4" fmla="*/ 64584 h 75166"/>
              <a:gd name="connsiteX5" fmla="*/ 168313 w 231639"/>
              <a:gd name="connsiteY5" fmla="*/ 75080 h 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639" h="75166">
                <a:moveTo>
                  <a:pt x="168313" y="75080"/>
                </a:moveTo>
                <a:cubicBezTo>
                  <a:pt x="131580" y="75080"/>
                  <a:pt x="33624" y="76830"/>
                  <a:pt x="10884" y="64584"/>
                </a:cubicBezTo>
                <a:cubicBezTo>
                  <a:pt x="-11856" y="52338"/>
                  <a:pt x="3887" y="8603"/>
                  <a:pt x="31874" y="1606"/>
                </a:cubicBezTo>
                <a:cubicBezTo>
                  <a:pt x="59861" y="-5391"/>
                  <a:pt x="145573" y="12103"/>
                  <a:pt x="178808" y="22599"/>
                </a:cubicBezTo>
                <a:cubicBezTo>
                  <a:pt x="212043" y="33095"/>
                  <a:pt x="234783" y="55837"/>
                  <a:pt x="231285" y="64584"/>
                </a:cubicBezTo>
                <a:cubicBezTo>
                  <a:pt x="227787" y="73331"/>
                  <a:pt x="205046" y="75080"/>
                  <a:pt x="168313" y="7508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266739" y="5604635"/>
            <a:ext cx="470269" cy="216875"/>
          </a:xfrm>
          <a:custGeom>
            <a:avLst/>
            <a:gdLst>
              <a:gd name="connsiteX0" fmla="*/ 18393 w 470269"/>
              <a:gd name="connsiteY0" fmla="*/ 56393 h 216875"/>
              <a:gd name="connsiteX1" fmla="*/ 102355 w 470269"/>
              <a:gd name="connsiteY1" fmla="*/ 3911 h 216875"/>
              <a:gd name="connsiteX2" fmla="*/ 333251 w 470269"/>
              <a:gd name="connsiteY2" fmla="*/ 14408 h 216875"/>
              <a:gd name="connsiteX3" fmla="*/ 469689 w 470269"/>
              <a:gd name="connsiteY3" fmla="*/ 98378 h 216875"/>
              <a:gd name="connsiteX4" fmla="*/ 375232 w 470269"/>
              <a:gd name="connsiteY4" fmla="*/ 213837 h 216875"/>
              <a:gd name="connsiteX5" fmla="*/ 207308 w 470269"/>
              <a:gd name="connsiteY5" fmla="*/ 182348 h 216875"/>
              <a:gd name="connsiteX6" fmla="*/ 18393 w 470269"/>
              <a:gd name="connsiteY6" fmla="*/ 171852 h 216875"/>
              <a:gd name="connsiteX7" fmla="*/ 18393 w 470269"/>
              <a:gd name="connsiteY7" fmla="*/ 56393 h 21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269" h="216875">
                <a:moveTo>
                  <a:pt x="18393" y="56393"/>
                </a:moveTo>
                <a:cubicBezTo>
                  <a:pt x="32387" y="28403"/>
                  <a:pt x="49879" y="10908"/>
                  <a:pt x="102355" y="3911"/>
                </a:cubicBezTo>
                <a:cubicBezTo>
                  <a:pt x="154831" y="-3086"/>
                  <a:pt x="272029" y="-1336"/>
                  <a:pt x="333251" y="14408"/>
                </a:cubicBezTo>
                <a:cubicBezTo>
                  <a:pt x="394473" y="30152"/>
                  <a:pt x="462692" y="65140"/>
                  <a:pt x="469689" y="98378"/>
                </a:cubicBezTo>
                <a:cubicBezTo>
                  <a:pt x="476686" y="131616"/>
                  <a:pt x="418962" y="199842"/>
                  <a:pt x="375232" y="213837"/>
                </a:cubicBezTo>
                <a:cubicBezTo>
                  <a:pt x="331502" y="227832"/>
                  <a:pt x="266781" y="189345"/>
                  <a:pt x="207308" y="182348"/>
                </a:cubicBezTo>
                <a:cubicBezTo>
                  <a:pt x="147835" y="175351"/>
                  <a:pt x="51628" y="194594"/>
                  <a:pt x="18393" y="171852"/>
                </a:cubicBezTo>
                <a:cubicBezTo>
                  <a:pt x="-14842" y="149110"/>
                  <a:pt x="4399" y="84383"/>
                  <a:pt x="18393" y="56393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4389696" y="5648925"/>
            <a:ext cx="231639" cy="75166"/>
          </a:xfrm>
          <a:custGeom>
            <a:avLst/>
            <a:gdLst>
              <a:gd name="connsiteX0" fmla="*/ 168313 w 231639"/>
              <a:gd name="connsiteY0" fmla="*/ 75080 h 75166"/>
              <a:gd name="connsiteX1" fmla="*/ 10884 w 231639"/>
              <a:gd name="connsiteY1" fmla="*/ 64584 h 75166"/>
              <a:gd name="connsiteX2" fmla="*/ 31874 w 231639"/>
              <a:gd name="connsiteY2" fmla="*/ 1606 h 75166"/>
              <a:gd name="connsiteX3" fmla="*/ 178808 w 231639"/>
              <a:gd name="connsiteY3" fmla="*/ 22599 h 75166"/>
              <a:gd name="connsiteX4" fmla="*/ 231285 w 231639"/>
              <a:gd name="connsiteY4" fmla="*/ 64584 h 75166"/>
              <a:gd name="connsiteX5" fmla="*/ 168313 w 231639"/>
              <a:gd name="connsiteY5" fmla="*/ 75080 h 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639" h="75166">
                <a:moveTo>
                  <a:pt x="168313" y="75080"/>
                </a:moveTo>
                <a:cubicBezTo>
                  <a:pt x="131580" y="75080"/>
                  <a:pt x="33624" y="76830"/>
                  <a:pt x="10884" y="64584"/>
                </a:cubicBezTo>
                <a:cubicBezTo>
                  <a:pt x="-11856" y="52338"/>
                  <a:pt x="3887" y="8603"/>
                  <a:pt x="31874" y="1606"/>
                </a:cubicBezTo>
                <a:cubicBezTo>
                  <a:pt x="59861" y="-5391"/>
                  <a:pt x="145573" y="12103"/>
                  <a:pt x="178808" y="22599"/>
                </a:cubicBezTo>
                <a:cubicBezTo>
                  <a:pt x="212043" y="33095"/>
                  <a:pt x="234783" y="55837"/>
                  <a:pt x="231285" y="64584"/>
                </a:cubicBezTo>
                <a:cubicBezTo>
                  <a:pt x="227787" y="73331"/>
                  <a:pt x="205046" y="75080"/>
                  <a:pt x="168313" y="75080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50837" y="5478817"/>
            <a:ext cx="1626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Sea level </a:t>
            </a:r>
            <a:r>
              <a:rPr lang="en-US" sz="1400" b="1" dirty="0">
                <a:latin typeface="Calibri"/>
                <a:cs typeface="Calibri"/>
              </a:rPr>
              <a:t>p</a:t>
            </a:r>
            <a:r>
              <a:rPr lang="en-US" sz="1400" b="1" dirty="0" smtClean="0">
                <a:latin typeface="Calibri"/>
                <a:cs typeface="Calibri"/>
              </a:rPr>
              <a:t>ressure &lt; 1000-hPa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54288" y="6129397"/>
            <a:ext cx="1626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200-hPa Isotachs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4266739" y="6134961"/>
            <a:ext cx="470269" cy="216875"/>
          </a:xfrm>
          <a:custGeom>
            <a:avLst/>
            <a:gdLst>
              <a:gd name="connsiteX0" fmla="*/ 18393 w 470269"/>
              <a:gd name="connsiteY0" fmla="*/ 56393 h 216875"/>
              <a:gd name="connsiteX1" fmla="*/ 102355 w 470269"/>
              <a:gd name="connsiteY1" fmla="*/ 3911 h 216875"/>
              <a:gd name="connsiteX2" fmla="*/ 333251 w 470269"/>
              <a:gd name="connsiteY2" fmla="*/ 14408 h 216875"/>
              <a:gd name="connsiteX3" fmla="*/ 469689 w 470269"/>
              <a:gd name="connsiteY3" fmla="*/ 98378 h 216875"/>
              <a:gd name="connsiteX4" fmla="*/ 375232 w 470269"/>
              <a:gd name="connsiteY4" fmla="*/ 213837 h 216875"/>
              <a:gd name="connsiteX5" fmla="*/ 207308 w 470269"/>
              <a:gd name="connsiteY5" fmla="*/ 182348 h 216875"/>
              <a:gd name="connsiteX6" fmla="*/ 18393 w 470269"/>
              <a:gd name="connsiteY6" fmla="*/ 171852 h 216875"/>
              <a:gd name="connsiteX7" fmla="*/ 18393 w 470269"/>
              <a:gd name="connsiteY7" fmla="*/ 56393 h 21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269" h="216875">
                <a:moveTo>
                  <a:pt x="18393" y="56393"/>
                </a:moveTo>
                <a:cubicBezTo>
                  <a:pt x="32387" y="28403"/>
                  <a:pt x="49879" y="10908"/>
                  <a:pt x="102355" y="3911"/>
                </a:cubicBezTo>
                <a:cubicBezTo>
                  <a:pt x="154831" y="-3086"/>
                  <a:pt x="272029" y="-1336"/>
                  <a:pt x="333251" y="14408"/>
                </a:cubicBezTo>
                <a:cubicBezTo>
                  <a:pt x="394473" y="30152"/>
                  <a:pt x="462692" y="65140"/>
                  <a:pt x="469689" y="98378"/>
                </a:cubicBezTo>
                <a:cubicBezTo>
                  <a:pt x="476686" y="131616"/>
                  <a:pt x="418962" y="199842"/>
                  <a:pt x="375232" y="213837"/>
                </a:cubicBezTo>
                <a:cubicBezTo>
                  <a:pt x="331502" y="227832"/>
                  <a:pt x="266781" y="189345"/>
                  <a:pt x="207308" y="182348"/>
                </a:cubicBezTo>
                <a:cubicBezTo>
                  <a:pt x="147835" y="175351"/>
                  <a:pt x="51628" y="194594"/>
                  <a:pt x="18393" y="171852"/>
                </a:cubicBezTo>
                <a:cubicBezTo>
                  <a:pt x="-14842" y="149110"/>
                  <a:pt x="4399" y="84383"/>
                  <a:pt x="18393" y="56393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389696" y="6179251"/>
            <a:ext cx="231639" cy="75166"/>
          </a:xfrm>
          <a:custGeom>
            <a:avLst/>
            <a:gdLst>
              <a:gd name="connsiteX0" fmla="*/ 168313 w 231639"/>
              <a:gd name="connsiteY0" fmla="*/ 75080 h 75166"/>
              <a:gd name="connsiteX1" fmla="*/ 10884 w 231639"/>
              <a:gd name="connsiteY1" fmla="*/ 64584 h 75166"/>
              <a:gd name="connsiteX2" fmla="*/ 31874 w 231639"/>
              <a:gd name="connsiteY2" fmla="*/ 1606 h 75166"/>
              <a:gd name="connsiteX3" fmla="*/ 178808 w 231639"/>
              <a:gd name="connsiteY3" fmla="*/ 22599 h 75166"/>
              <a:gd name="connsiteX4" fmla="*/ 231285 w 231639"/>
              <a:gd name="connsiteY4" fmla="*/ 64584 h 75166"/>
              <a:gd name="connsiteX5" fmla="*/ 168313 w 231639"/>
              <a:gd name="connsiteY5" fmla="*/ 75080 h 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639" h="75166">
                <a:moveTo>
                  <a:pt x="168313" y="75080"/>
                </a:moveTo>
                <a:cubicBezTo>
                  <a:pt x="131580" y="75080"/>
                  <a:pt x="33624" y="76830"/>
                  <a:pt x="10884" y="64584"/>
                </a:cubicBezTo>
                <a:cubicBezTo>
                  <a:pt x="-11856" y="52338"/>
                  <a:pt x="3887" y="8603"/>
                  <a:pt x="31874" y="1606"/>
                </a:cubicBezTo>
                <a:cubicBezTo>
                  <a:pt x="59861" y="-5391"/>
                  <a:pt x="145573" y="12103"/>
                  <a:pt x="178808" y="22599"/>
                </a:cubicBezTo>
                <a:cubicBezTo>
                  <a:pt x="212043" y="33095"/>
                  <a:pt x="234783" y="55837"/>
                  <a:pt x="231285" y="64584"/>
                </a:cubicBezTo>
                <a:cubicBezTo>
                  <a:pt x="227787" y="73331"/>
                  <a:pt x="205046" y="75080"/>
                  <a:pt x="168313" y="7508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49636" y="5982504"/>
            <a:ext cx="1626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200-hPa geopotential heights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32898" y="5078707"/>
            <a:ext cx="937952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Legend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28135" y="6198734"/>
            <a:ext cx="161046" cy="291057"/>
            <a:chOff x="7525405" y="6230547"/>
            <a:chExt cx="178482" cy="349360"/>
          </a:xfrm>
          <a:effectLst>
            <a:glow rad="25400">
              <a:schemeClr val="tx1"/>
            </a:glow>
          </a:effectLst>
        </p:grpSpPr>
        <p:sp>
          <p:nvSpPr>
            <p:cNvPr id="47" name="Oval 46"/>
            <p:cNvSpPr/>
            <p:nvPr/>
          </p:nvSpPr>
          <p:spPr>
            <a:xfrm>
              <a:off x="7525405" y="6321478"/>
              <a:ext cx="178420" cy="1799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7542841" y="6230547"/>
              <a:ext cx="161046" cy="202467"/>
            </a:xfrm>
            <a:custGeom>
              <a:avLst/>
              <a:gdLst>
                <a:gd name="connsiteX0" fmla="*/ 0 w 161046"/>
                <a:gd name="connsiteY0" fmla="*/ 202467 h 202467"/>
                <a:gd name="connsiteX1" fmla="*/ 18405 w 161046"/>
                <a:gd name="connsiteY1" fmla="*/ 110437 h 202467"/>
                <a:gd name="connsiteX2" fmla="*/ 92026 w 161046"/>
                <a:gd name="connsiteY2" fmla="*/ 32211 h 202467"/>
                <a:gd name="connsiteX3" fmla="*/ 161046 w 161046"/>
                <a:gd name="connsiteY3" fmla="*/ 0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046" h="202467">
                  <a:moveTo>
                    <a:pt x="0" y="202467"/>
                  </a:moveTo>
                  <a:cubicBezTo>
                    <a:pt x="1533" y="170640"/>
                    <a:pt x="3067" y="138813"/>
                    <a:pt x="18405" y="110437"/>
                  </a:cubicBezTo>
                  <a:cubicBezTo>
                    <a:pt x="33743" y="82061"/>
                    <a:pt x="68253" y="50617"/>
                    <a:pt x="92026" y="32211"/>
                  </a:cubicBezTo>
                  <a:cubicBezTo>
                    <a:pt x="115800" y="13805"/>
                    <a:pt x="138423" y="6902"/>
                    <a:pt x="161046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 rot="10800000">
              <a:off x="7525405" y="6377440"/>
              <a:ext cx="161046" cy="202467"/>
            </a:xfrm>
            <a:custGeom>
              <a:avLst/>
              <a:gdLst>
                <a:gd name="connsiteX0" fmla="*/ 0 w 161046"/>
                <a:gd name="connsiteY0" fmla="*/ 202467 h 202467"/>
                <a:gd name="connsiteX1" fmla="*/ 18405 w 161046"/>
                <a:gd name="connsiteY1" fmla="*/ 110437 h 202467"/>
                <a:gd name="connsiteX2" fmla="*/ 92026 w 161046"/>
                <a:gd name="connsiteY2" fmla="*/ 32211 h 202467"/>
                <a:gd name="connsiteX3" fmla="*/ 161046 w 161046"/>
                <a:gd name="connsiteY3" fmla="*/ 0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046" h="202467">
                  <a:moveTo>
                    <a:pt x="0" y="202467"/>
                  </a:moveTo>
                  <a:cubicBezTo>
                    <a:pt x="1533" y="170640"/>
                    <a:pt x="3067" y="138813"/>
                    <a:pt x="18405" y="110437"/>
                  </a:cubicBezTo>
                  <a:cubicBezTo>
                    <a:pt x="33743" y="82061"/>
                    <a:pt x="68253" y="50617"/>
                    <a:pt x="92026" y="32211"/>
                  </a:cubicBezTo>
                  <a:cubicBezTo>
                    <a:pt x="115800" y="13805"/>
                    <a:pt x="138423" y="6902"/>
                    <a:pt x="161046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002395" y="6179251"/>
            <a:ext cx="189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Tropical Cyclone</a:t>
            </a:r>
            <a:endParaRPr lang="en-US" sz="1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36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42" y="1904518"/>
            <a:ext cx="8651240" cy="318312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704830" y="2849735"/>
            <a:ext cx="507530" cy="489502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  <a:effectLst>
            <a:glow rad="25400">
              <a:schemeClr val="tx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35159" y="2328134"/>
            <a:ext cx="1073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Ex Nuri</a:t>
            </a:r>
            <a:endParaRPr lang="en-US" sz="1400" b="1" dirty="0">
              <a:solidFill>
                <a:srgbClr val="FF0000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3625" y="2753006"/>
            <a:ext cx="147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Building Omega Block</a:t>
            </a:r>
            <a:endParaRPr lang="en-US" b="1" dirty="0">
              <a:solidFill>
                <a:srgbClr val="FFFF00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135" y="1337293"/>
            <a:ext cx="3243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alibri"/>
                <a:cs typeface="Calibri"/>
              </a:rPr>
              <a:t>1200 UTC 11 November 2014</a:t>
            </a:r>
            <a:endParaRPr lang="en-US" sz="2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28655" y="2328134"/>
            <a:ext cx="3833395" cy="1128792"/>
          </a:xfrm>
          <a:custGeom>
            <a:avLst/>
            <a:gdLst>
              <a:gd name="connsiteX0" fmla="*/ 0 w 3833395"/>
              <a:gd name="connsiteY0" fmla="*/ 1128792 h 1128792"/>
              <a:gd name="connsiteX1" fmla="*/ 587944 w 3833395"/>
              <a:gd name="connsiteY1" fmla="*/ 917143 h 1128792"/>
              <a:gd name="connsiteX2" fmla="*/ 1105334 w 3833395"/>
              <a:gd name="connsiteY2" fmla="*/ 799561 h 1128792"/>
              <a:gd name="connsiteX3" fmla="*/ 1857903 w 3833395"/>
              <a:gd name="connsiteY3" fmla="*/ 940660 h 1128792"/>
              <a:gd name="connsiteX4" fmla="*/ 2469365 w 3833395"/>
              <a:gd name="connsiteY4" fmla="*/ 1093517 h 1128792"/>
              <a:gd name="connsiteX5" fmla="*/ 2892684 w 3833395"/>
              <a:gd name="connsiteY5" fmla="*/ 1058242 h 1128792"/>
              <a:gd name="connsiteX6" fmla="*/ 2998514 w 3833395"/>
              <a:gd name="connsiteY6" fmla="*/ 893627 h 1128792"/>
              <a:gd name="connsiteX7" fmla="*/ 3069068 w 3833395"/>
              <a:gd name="connsiteY7" fmla="*/ 470330 h 1128792"/>
              <a:gd name="connsiteX8" fmla="*/ 3304245 w 3833395"/>
              <a:gd name="connsiteY8" fmla="*/ 176374 h 1128792"/>
              <a:gd name="connsiteX9" fmla="*/ 3833395 w 3833395"/>
              <a:gd name="connsiteY9" fmla="*/ 0 h 112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3395" h="1128792">
                <a:moveTo>
                  <a:pt x="0" y="1128792"/>
                </a:moveTo>
                <a:cubicBezTo>
                  <a:pt x="201861" y="1050403"/>
                  <a:pt x="403722" y="972015"/>
                  <a:pt x="587944" y="917143"/>
                </a:cubicBezTo>
                <a:cubicBezTo>
                  <a:pt x="772166" y="862271"/>
                  <a:pt x="893674" y="795642"/>
                  <a:pt x="1105334" y="799561"/>
                </a:cubicBezTo>
                <a:cubicBezTo>
                  <a:pt x="1316994" y="803480"/>
                  <a:pt x="1630564" y="891667"/>
                  <a:pt x="1857903" y="940660"/>
                </a:cubicBezTo>
                <a:cubicBezTo>
                  <a:pt x="2085242" y="989653"/>
                  <a:pt x="2296902" y="1073920"/>
                  <a:pt x="2469365" y="1093517"/>
                </a:cubicBezTo>
                <a:cubicBezTo>
                  <a:pt x="2641828" y="1113114"/>
                  <a:pt x="2804493" y="1091557"/>
                  <a:pt x="2892684" y="1058242"/>
                </a:cubicBezTo>
                <a:cubicBezTo>
                  <a:pt x="2980875" y="1024927"/>
                  <a:pt x="2969117" y="991612"/>
                  <a:pt x="2998514" y="893627"/>
                </a:cubicBezTo>
                <a:cubicBezTo>
                  <a:pt x="3027911" y="795642"/>
                  <a:pt x="3018113" y="589872"/>
                  <a:pt x="3069068" y="470330"/>
                </a:cubicBezTo>
                <a:cubicBezTo>
                  <a:pt x="3120023" y="350788"/>
                  <a:pt x="3176857" y="254762"/>
                  <a:pt x="3304245" y="176374"/>
                </a:cubicBezTo>
                <a:cubicBezTo>
                  <a:pt x="3431633" y="97986"/>
                  <a:pt x="3833395" y="0"/>
                  <a:pt x="3833395" y="0"/>
                </a:cubicBezTo>
              </a:path>
            </a:pathLst>
          </a:cu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 rot="20422999">
            <a:off x="1313640" y="3131056"/>
            <a:ext cx="100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Polar Jet</a:t>
            </a:r>
            <a:endParaRPr lang="en-US" b="1" dirty="0">
              <a:effectLst>
                <a:glow rad="63500">
                  <a:schemeClr val="bg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2104" y="2391110"/>
            <a:ext cx="81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1</a:t>
            </a:r>
            <a:endParaRPr lang="en-US" sz="2000" b="1" baseline="-25000" dirty="0">
              <a:solidFill>
                <a:srgbClr val="0000FF"/>
              </a:solidFill>
              <a:effectLst>
                <a:glow rad="63500">
                  <a:schemeClr val="bg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68044" y="2078050"/>
            <a:ext cx="221802" cy="422536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2999" y="2380614"/>
            <a:ext cx="81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L</a:t>
            </a:r>
            <a:endParaRPr lang="en-US" sz="2400" b="1" baseline="-25000" dirty="0">
              <a:solidFill>
                <a:srgbClr val="FF0000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711" y="2774332"/>
            <a:ext cx="107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90"/>
                </a:solidFill>
                <a:effectLst>
                  <a:glow rad="508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1</a:t>
            </a:r>
            <a:r>
              <a:rPr lang="en-US" sz="1400" b="1" baseline="30000" dirty="0" smtClean="0">
                <a:solidFill>
                  <a:srgbClr val="000090"/>
                </a:solidFill>
                <a:effectLst>
                  <a:glow rad="508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st</a:t>
            </a:r>
            <a:r>
              <a:rPr lang="en-US" sz="1400" b="1" dirty="0" smtClean="0">
                <a:solidFill>
                  <a:srgbClr val="000090"/>
                </a:solidFill>
                <a:effectLst>
                  <a:glow rad="508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 Cold Surge</a:t>
            </a:r>
            <a:endParaRPr lang="en-US" sz="1400" b="1" dirty="0">
              <a:solidFill>
                <a:srgbClr val="000090"/>
              </a:solidFill>
              <a:effectLst>
                <a:glow rad="50800">
                  <a:schemeClr val="bg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3447" y="239928"/>
            <a:ext cx="83022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  <a:cs typeface="Calibri"/>
              </a:rPr>
              <a:t>Schematic – Synoptic Evolution November 2014</a:t>
            </a:r>
            <a:endParaRPr lang="en-US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3867" y="5342600"/>
            <a:ext cx="8561853" cy="137856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/>
          <a:srcRect l="37762" t="89220" r="39053"/>
          <a:stretch/>
        </p:blipFill>
        <p:spPr>
          <a:xfrm>
            <a:off x="5973864" y="6192184"/>
            <a:ext cx="1311909" cy="2612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l="73463" t="92647" r="17537" b="-236"/>
          <a:stretch/>
        </p:blipFill>
        <p:spPr>
          <a:xfrm>
            <a:off x="6499634" y="6489791"/>
            <a:ext cx="485398" cy="17527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7221" y="5478817"/>
            <a:ext cx="81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L</a:t>
            </a:r>
            <a:endParaRPr lang="en-US" sz="2400" b="1" baseline="-25000" dirty="0">
              <a:solidFill>
                <a:srgbClr val="FF0000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4109" y="5478817"/>
            <a:ext cx="189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Calibri"/>
                <a:cs typeface="Calibri"/>
              </a:rPr>
              <a:t>Extratropical</a:t>
            </a:r>
            <a:r>
              <a:rPr lang="en-US" sz="1400" b="1" dirty="0" smtClean="0">
                <a:latin typeface="Calibri"/>
                <a:cs typeface="Calibri"/>
              </a:rPr>
              <a:t> low </a:t>
            </a:r>
            <a:r>
              <a:rPr lang="en-US" sz="1400" b="1" dirty="0">
                <a:latin typeface="Calibri"/>
                <a:cs typeface="Calibri"/>
              </a:rPr>
              <a:t>p</a:t>
            </a:r>
            <a:r>
              <a:rPr lang="en-US" sz="1400" b="1" dirty="0" smtClean="0">
                <a:latin typeface="Calibri"/>
                <a:cs typeface="Calibri"/>
              </a:rPr>
              <a:t>ressure </a:t>
            </a:r>
            <a:r>
              <a:rPr lang="en-US" sz="1400" b="1" dirty="0">
                <a:latin typeface="Calibri"/>
                <a:cs typeface="Calibri"/>
              </a:rPr>
              <a:t>c</a:t>
            </a:r>
            <a:r>
              <a:rPr lang="en-US" sz="1400" b="1" dirty="0" smtClean="0">
                <a:latin typeface="Calibri"/>
                <a:cs typeface="Calibri"/>
              </a:rPr>
              <a:t>enter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70872" y="5478817"/>
            <a:ext cx="81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1</a:t>
            </a:r>
            <a:endParaRPr lang="en-US" sz="2000" b="1" baseline="-25000" dirty="0">
              <a:solidFill>
                <a:srgbClr val="0000FF"/>
              </a:solidFill>
              <a:effectLst>
                <a:glow rad="63500">
                  <a:schemeClr val="bg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05808" y="5482882"/>
            <a:ext cx="1469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High pressure </a:t>
            </a:r>
            <a:r>
              <a:rPr lang="en-US" sz="1400" b="1" dirty="0">
                <a:latin typeface="Calibri"/>
                <a:cs typeface="Calibri"/>
              </a:rPr>
              <a:t>c</a:t>
            </a:r>
            <a:r>
              <a:rPr lang="en-US" sz="1400" b="1" dirty="0" smtClean="0">
                <a:latin typeface="Calibri"/>
                <a:cs typeface="Calibri"/>
              </a:rPr>
              <a:t>enter</a:t>
            </a:r>
            <a:endParaRPr lang="en-US" sz="1400" b="1" dirty="0">
              <a:latin typeface="Calibri"/>
              <a:cs typeface="Calibri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446040" y="5531548"/>
            <a:ext cx="459020" cy="427238"/>
            <a:chOff x="1172789" y="6095205"/>
            <a:chExt cx="459020" cy="427238"/>
          </a:xfrm>
          <a:effectLst>
            <a:glow rad="25400">
              <a:schemeClr val="tx1"/>
            </a:glow>
          </a:effectLst>
        </p:grpSpPr>
        <p:sp>
          <p:nvSpPr>
            <p:cNvPr id="55" name="Freeform 54"/>
            <p:cNvSpPr/>
            <p:nvPr/>
          </p:nvSpPr>
          <p:spPr>
            <a:xfrm>
              <a:off x="1172789" y="6095205"/>
              <a:ext cx="447066" cy="409227"/>
            </a:xfrm>
            <a:custGeom>
              <a:avLst/>
              <a:gdLst>
                <a:gd name="connsiteX0" fmla="*/ 1351523 w 1351523"/>
                <a:gd name="connsiteY0" fmla="*/ 0 h 1208937"/>
                <a:gd name="connsiteX1" fmla="*/ 1181734 w 1351523"/>
                <a:gd name="connsiteY1" fmla="*/ 292047 h 1208937"/>
                <a:gd name="connsiteX2" fmla="*/ 706324 w 1351523"/>
                <a:gd name="connsiteY2" fmla="*/ 848973 h 1208937"/>
                <a:gd name="connsiteX3" fmla="*/ 0 w 1351523"/>
                <a:gd name="connsiteY3" fmla="*/ 1208937 h 120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1523" h="1208937">
                  <a:moveTo>
                    <a:pt x="1351523" y="0"/>
                  </a:moveTo>
                  <a:cubicBezTo>
                    <a:pt x="1320395" y="75276"/>
                    <a:pt x="1289267" y="150552"/>
                    <a:pt x="1181734" y="292047"/>
                  </a:cubicBezTo>
                  <a:cubicBezTo>
                    <a:pt x="1074201" y="433542"/>
                    <a:pt x="903280" y="696158"/>
                    <a:pt x="706324" y="848973"/>
                  </a:cubicBezTo>
                  <a:cubicBezTo>
                    <a:pt x="509368" y="1001788"/>
                    <a:pt x="0" y="1208937"/>
                    <a:pt x="0" y="1208937"/>
                  </a:cubicBezTo>
                </a:path>
              </a:pathLst>
            </a:custGeom>
            <a:ln w="254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6" name="Isosceles Triangle 55"/>
            <p:cNvSpPr/>
            <p:nvPr/>
          </p:nvSpPr>
          <p:spPr>
            <a:xfrm rot="1995297">
              <a:off x="1228739" y="6417128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7" name="Isosceles Triangle 56"/>
            <p:cNvSpPr/>
            <p:nvPr/>
          </p:nvSpPr>
          <p:spPr>
            <a:xfrm rot="809359">
              <a:off x="1382850" y="6323403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1506907" y="6179350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985214" y="5592742"/>
            <a:ext cx="97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Cold front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2483102" y="6169245"/>
            <a:ext cx="470269" cy="216875"/>
          </a:xfrm>
          <a:custGeom>
            <a:avLst/>
            <a:gdLst>
              <a:gd name="connsiteX0" fmla="*/ 18393 w 470269"/>
              <a:gd name="connsiteY0" fmla="*/ 56393 h 216875"/>
              <a:gd name="connsiteX1" fmla="*/ 102355 w 470269"/>
              <a:gd name="connsiteY1" fmla="*/ 3911 h 216875"/>
              <a:gd name="connsiteX2" fmla="*/ 333251 w 470269"/>
              <a:gd name="connsiteY2" fmla="*/ 14408 h 216875"/>
              <a:gd name="connsiteX3" fmla="*/ 469689 w 470269"/>
              <a:gd name="connsiteY3" fmla="*/ 98378 h 216875"/>
              <a:gd name="connsiteX4" fmla="*/ 375232 w 470269"/>
              <a:gd name="connsiteY4" fmla="*/ 213837 h 216875"/>
              <a:gd name="connsiteX5" fmla="*/ 207308 w 470269"/>
              <a:gd name="connsiteY5" fmla="*/ 182348 h 216875"/>
              <a:gd name="connsiteX6" fmla="*/ 18393 w 470269"/>
              <a:gd name="connsiteY6" fmla="*/ 171852 h 216875"/>
              <a:gd name="connsiteX7" fmla="*/ 18393 w 470269"/>
              <a:gd name="connsiteY7" fmla="*/ 56393 h 21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269" h="216875">
                <a:moveTo>
                  <a:pt x="18393" y="56393"/>
                </a:moveTo>
                <a:cubicBezTo>
                  <a:pt x="32387" y="28403"/>
                  <a:pt x="49879" y="10908"/>
                  <a:pt x="102355" y="3911"/>
                </a:cubicBezTo>
                <a:cubicBezTo>
                  <a:pt x="154831" y="-3086"/>
                  <a:pt x="272029" y="-1336"/>
                  <a:pt x="333251" y="14408"/>
                </a:cubicBezTo>
                <a:cubicBezTo>
                  <a:pt x="394473" y="30152"/>
                  <a:pt x="462692" y="65140"/>
                  <a:pt x="469689" y="98378"/>
                </a:cubicBezTo>
                <a:cubicBezTo>
                  <a:pt x="476686" y="131616"/>
                  <a:pt x="418962" y="199842"/>
                  <a:pt x="375232" y="213837"/>
                </a:cubicBezTo>
                <a:cubicBezTo>
                  <a:pt x="331502" y="227832"/>
                  <a:pt x="266781" y="189345"/>
                  <a:pt x="207308" y="182348"/>
                </a:cubicBezTo>
                <a:cubicBezTo>
                  <a:pt x="147835" y="175351"/>
                  <a:pt x="51628" y="194594"/>
                  <a:pt x="18393" y="171852"/>
                </a:cubicBezTo>
                <a:cubicBezTo>
                  <a:pt x="-14842" y="149110"/>
                  <a:pt x="4399" y="84383"/>
                  <a:pt x="18393" y="56393"/>
                </a:cubicBezTo>
                <a:close/>
              </a:path>
            </a:pathLst>
          </a:custGeom>
          <a:solidFill>
            <a:srgbClr val="0000FF">
              <a:alpha val="25000"/>
            </a:srgbClr>
          </a:solidFill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05808" y="6100528"/>
            <a:ext cx="1469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Arctic air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2606059" y="6213535"/>
            <a:ext cx="231639" cy="75166"/>
          </a:xfrm>
          <a:custGeom>
            <a:avLst/>
            <a:gdLst>
              <a:gd name="connsiteX0" fmla="*/ 168313 w 231639"/>
              <a:gd name="connsiteY0" fmla="*/ 75080 h 75166"/>
              <a:gd name="connsiteX1" fmla="*/ 10884 w 231639"/>
              <a:gd name="connsiteY1" fmla="*/ 64584 h 75166"/>
              <a:gd name="connsiteX2" fmla="*/ 31874 w 231639"/>
              <a:gd name="connsiteY2" fmla="*/ 1606 h 75166"/>
              <a:gd name="connsiteX3" fmla="*/ 178808 w 231639"/>
              <a:gd name="connsiteY3" fmla="*/ 22599 h 75166"/>
              <a:gd name="connsiteX4" fmla="*/ 231285 w 231639"/>
              <a:gd name="connsiteY4" fmla="*/ 64584 h 75166"/>
              <a:gd name="connsiteX5" fmla="*/ 168313 w 231639"/>
              <a:gd name="connsiteY5" fmla="*/ 75080 h 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639" h="75166">
                <a:moveTo>
                  <a:pt x="168313" y="75080"/>
                </a:moveTo>
                <a:cubicBezTo>
                  <a:pt x="131580" y="75080"/>
                  <a:pt x="33624" y="76830"/>
                  <a:pt x="10884" y="64584"/>
                </a:cubicBezTo>
                <a:cubicBezTo>
                  <a:pt x="-11856" y="52338"/>
                  <a:pt x="3887" y="8603"/>
                  <a:pt x="31874" y="1606"/>
                </a:cubicBezTo>
                <a:cubicBezTo>
                  <a:pt x="59861" y="-5391"/>
                  <a:pt x="145573" y="12103"/>
                  <a:pt x="178808" y="22599"/>
                </a:cubicBezTo>
                <a:cubicBezTo>
                  <a:pt x="212043" y="33095"/>
                  <a:pt x="234783" y="55837"/>
                  <a:pt x="231285" y="64584"/>
                </a:cubicBezTo>
                <a:cubicBezTo>
                  <a:pt x="227787" y="73331"/>
                  <a:pt x="205046" y="75080"/>
                  <a:pt x="168313" y="7508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4266739" y="5604635"/>
            <a:ext cx="470269" cy="216875"/>
          </a:xfrm>
          <a:custGeom>
            <a:avLst/>
            <a:gdLst>
              <a:gd name="connsiteX0" fmla="*/ 18393 w 470269"/>
              <a:gd name="connsiteY0" fmla="*/ 56393 h 216875"/>
              <a:gd name="connsiteX1" fmla="*/ 102355 w 470269"/>
              <a:gd name="connsiteY1" fmla="*/ 3911 h 216875"/>
              <a:gd name="connsiteX2" fmla="*/ 333251 w 470269"/>
              <a:gd name="connsiteY2" fmla="*/ 14408 h 216875"/>
              <a:gd name="connsiteX3" fmla="*/ 469689 w 470269"/>
              <a:gd name="connsiteY3" fmla="*/ 98378 h 216875"/>
              <a:gd name="connsiteX4" fmla="*/ 375232 w 470269"/>
              <a:gd name="connsiteY4" fmla="*/ 213837 h 216875"/>
              <a:gd name="connsiteX5" fmla="*/ 207308 w 470269"/>
              <a:gd name="connsiteY5" fmla="*/ 182348 h 216875"/>
              <a:gd name="connsiteX6" fmla="*/ 18393 w 470269"/>
              <a:gd name="connsiteY6" fmla="*/ 171852 h 216875"/>
              <a:gd name="connsiteX7" fmla="*/ 18393 w 470269"/>
              <a:gd name="connsiteY7" fmla="*/ 56393 h 21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269" h="216875">
                <a:moveTo>
                  <a:pt x="18393" y="56393"/>
                </a:moveTo>
                <a:cubicBezTo>
                  <a:pt x="32387" y="28403"/>
                  <a:pt x="49879" y="10908"/>
                  <a:pt x="102355" y="3911"/>
                </a:cubicBezTo>
                <a:cubicBezTo>
                  <a:pt x="154831" y="-3086"/>
                  <a:pt x="272029" y="-1336"/>
                  <a:pt x="333251" y="14408"/>
                </a:cubicBezTo>
                <a:cubicBezTo>
                  <a:pt x="394473" y="30152"/>
                  <a:pt x="462692" y="65140"/>
                  <a:pt x="469689" y="98378"/>
                </a:cubicBezTo>
                <a:cubicBezTo>
                  <a:pt x="476686" y="131616"/>
                  <a:pt x="418962" y="199842"/>
                  <a:pt x="375232" y="213837"/>
                </a:cubicBezTo>
                <a:cubicBezTo>
                  <a:pt x="331502" y="227832"/>
                  <a:pt x="266781" y="189345"/>
                  <a:pt x="207308" y="182348"/>
                </a:cubicBezTo>
                <a:cubicBezTo>
                  <a:pt x="147835" y="175351"/>
                  <a:pt x="51628" y="194594"/>
                  <a:pt x="18393" y="171852"/>
                </a:cubicBezTo>
                <a:cubicBezTo>
                  <a:pt x="-14842" y="149110"/>
                  <a:pt x="4399" y="84383"/>
                  <a:pt x="18393" y="56393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4389696" y="5648925"/>
            <a:ext cx="231639" cy="75166"/>
          </a:xfrm>
          <a:custGeom>
            <a:avLst/>
            <a:gdLst>
              <a:gd name="connsiteX0" fmla="*/ 168313 w 231639"/>
              <a:gd name="connsiteY0" fmla="*/ 75080 h 75166"/>
              <a:gd name="connsiteX1" fmla="*/ 10884 w 231639"/>
              <a:gd name="connsiteY1" fmla="*/ 64584 h 75166"/>
              <a:gd name="connsiteX2" fmla="*/ 31874 w 231639"/>
              <a:gd name="connsiteY2" fmla="*/ 1606 h 75166"/>
              <a:gd name="connsiteX3" fmla="*/ 178808 w 231639"/>
              <a:gd name="connsiteY3" fmla="*/ 22599 h 75166"/>
              <a:gd name="connsiteX4" fmla="*/ 231285 w 231639"/>
              <a:gd name="connsiteY4" fmla="*/ 64584 h 75166"/>
              <a:gd name="connsiteX5" fmla="*/ 168313 w 231639"/>
              <a:gd name="connsiteY5" fmla="*/ 75080 h 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639" h="75166">
                <a:moveTo>
                  <a:pt x="168313" y="75080"/>
                </a:moveTo>
                <a:cubicBezTo>
                  <a:pt x="131580" y="75080"/>
                  <a:pt x="33624" y="76830"/>
                  <a:pt x="10884" y="64584"/>
                </a:cubicBezTo>
                <a:cubicBezTo>
                  <a:pt x="-11856" y="52338"/>
                  <a:pt x="3887" y="8603"/>
                  <a:pt x="31874" y="1606"/>
                </a:cubicBezTo>
                <a:cubicBezTo>
                  <a:pt x="59861" y="-5391"/>
                  <a:pt x="145573" y="12103"/>
                  <a:pt x="178808" y="22599"/>
                </a:cubicBezTo>
                <a:cubicBezTo>
                  <a:pt x="212043" y="33095"/>
                  <a:pt x="234783" y="55837"/>
                  <a:pt x="231285" y="64584"/>
                </a:cubicBezTo>
                <a:cubicBezTo>
                  <a:pt x="227787" y="73331"/>
                  <a:pt x="205046" y="75080"/>
                  <a:pt x="168313" y="75080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50837" y="5478817"/>
            <a:ext cx="1626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Sea level </a:t>
            </a:r>
            <a:r>
              <a:rPr lang="en-US" sz="1400" b="1" dirty="0">
                <a:latin typeface="Calibri"/>
                <a:cs typeface="Calibri"/>
              </a:rPr>
              <a:t>p</a:t>
            </a:r>
            <a:r>
              <a:rPr lang="en-US" sz="1400" b="1" dirty="0" smtClean="0">
                <a:latin typeface="Calibri"/>
                <a:cs typeface="Calibri"/>
              </a:rPr>
              <a:t>ressure &lt; 1000-hPa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54288" y="6129397"/>
            <a:ext cx="1626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200-hPa Isotachs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4266739" y="6134961"/>
            <a:ext cx="470269" cy="216875"/>
          </a:xfrm>
          <a:custGeom>
            <a:avLst/>
            <a:gdLst>
              <a:gd name="connsiteX0" fmla="*/ 18393 w 470269"/>
              <a:gd name="connsiteY0" fmla="*/ 56393 h 216875"/>
              <a:gd name="connsiteX1" fmla="*/ 102355 w 470269"/>
              <a:gd name="connsiteY1" fmla="*/ 3911 h 216875"/>
              <a:gd name="connsiteX2" fmla="*/ 333251 w 470269"/>
              <a:gd name="connsiteY2" fmla="*/ 14408 h 216875"/>
              <a:gd name="connsiteX3" fmla="*/ 469689 w 470269"/>
              <a:gd name="connsiteY3" fmla="*/ 98378 h 216875"/>
              <a:gd name="connsiteX4" fmla="*/ 375232 w 470269"/>
              <a:gd name="connsiteY4" fmla="*/ 213837 h 216875"/>
              <a:gd name="connsiteX5" fmla="*/ 207308 w 470269"/>
              <a:gd name="connsiteY5" fmla="*/ 182348 h 216875"/>
              <a:gd name="connsiteX6" fmla="*/ 18393 w 470269"/>
              <a:gd name="connsiteY6" fmla="*/ 171852 h 216875"/>
              <a:gd name="connsiteX7" fmla="*/ 18393 w 470269"/>
              <a:gd name="connsiteY7" fmla="*/ 56393 h 21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269" h="216875">
                <a:moveTo>
                  <a:pt x="18393" y="56393"/>
                </a:moveTo>
                <a:cubicBezTo>
                  <a:pt x="32387" y="28403"/>
                  <a:pt x="49879" y="10908"/>
                  <a:pt x="102355" y="3911"/>
                </a:cubicBezTo>
                <a:cubicBezTo>
                  <a:pt x="154831" y="-3086"/>
                  <a:pt x="272029" y="-1336"/>
                  <a:pt x="333251" y="14408"/>
                </a:cubicBezTo>
                <a:cubicBezTo>
                  <a:pt x="394473" y="30152"/>
                  <a:pt x="462692" y="65140"/>
                  <a:pt x="469689" y="98378"/>
                </a:cubicBezTo>
                <a:cubicBezTo>
                  <a:pt x="476686" y="131616"/>
                  <a:pt x="418962" y="199842"/>
                  <a:pt x="375232" y="213837"/>
                </a:cubicBezTo>
                <a:cubicBezTo>
                  <a:pt x="331502" y="227832"/>
                  <a:pt x="266781" y="189345"/>
                  <a:pt x="207308" y="182348"/>
                </a:cubicBezTo>
                <a:cubicBezTo>
                  <a:pt x="147835" y="175351"/>
                  <a:pt x="51628" y="194594"/>
                  <a:pt x="18393" y="171852"/>
                </a:cubicBezTo>
                <a:cubicBezTo>
                  <a:pt x="-14842" y="149110"/>
                  <a:pt x="4399" y="84383"/>
                  <a:pt x="18393" y="56393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4389696" y="6179251"/>
            <a:ext cx="231639" cy="75166"/>
          </a:xfrm>
          <a:custGeom>
            <a:avLst/>
            <a:gdLst>
              <a:gd name="connsiteX0" fmla="*/ 168313 w 231639"/>
              <a:gd name="connsiteY0" fmla="*/ 75080 h 75166"/>
              <a:gd name="connsiteX1" fmla="*/ 10884 w 231639"/>
              <a:gd name="connsiteY1" fmla="*/ 64584 h 75166"/>
              <a:gd name="connsiteX2" fmla="*/ 31874 w 231639"/>
              <a:gd name="connsiteY2" fmla="*/ 1606 h 75166"/>
              <a:gd name="connsiteX3" fmla="*/ 178808 w 231639"/>
              <a:gd name="connsiteY3" fmla="*/ 22599 h 75166"/>
              <a:gd name="connsiteX4" fmla="*/ 231285 w 231639"/>
              <a:gd name="connsiteY4" fmla="*/ 64584 h 75166"/>
              <a:gd name="connsiteX5" fmla="*/ 168313 w 231639"/>
              <a:gd name="connsiteY5" fmla="*/ 75080 h 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639" h="75166">
                <a:moveTo>
                  <a:pt x="168313" y="75080"/>
                </a:moveTo>
                <a:cubicBezTo>
                  <a:pt x="131580" y="75080"/>
                  <a:pt x="33624" y="76830"/>
                  <a:pt x="10884" y="64584"/>
                </a:cubicBezTo>
                <a:cubicBezTo>
                  <a:pt x="-11856" y="52338"/>
                  <a:pt x="3887" y="8603"/>
                  <a:pt x="31874" y="1606"/>
                </a:cubicBezTo>
                <a:cubicBezTo>
                  <a:pt x="59861" y="-5391"/>
                  <a:pt x="145573" y="12103"/>
                  <a:pt x="178808" y="22599"/>
                </a:cubicBezTo>
                <a:cubicBezTo>
                  <a:pt x="212043" y="33095"/>
                  <a:pt x="234783" y="55837"/>
                  <a:pt x="231285" y="64584"/>
                </a:cubicBezTo>
                <a:cubicBezTo>
                  <a:pt x="227787" y="73331"/>
                  <a:pt x="205046" y="75080"/>
                  <a:pt x="168313" y="7508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49636" y="5982504"/>
            <a:ext cx="1626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200-hPa geopotential heights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32898" y="5078707"/>
            <a:ext cx="937952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Legend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28135" y="6198734"/>
            <a:ext cx="161046" cy="291057"/>
            <a:chOff x="7525405" y="6230547"/>
            <a:chExt cx="178482" cy="349360"/>
          </a:xfrm>
          <a:effectLst>
            <a:glow rad="25400">
              <a:schemeClr val="tx1"/>
            </a:glow>
          </a:effectLst>
        </p:grpSpPr>
        <p:sp>
          <p:nvSpPr>
            <p:cNvPr id="72" name="Oval 71"/>
            <p:cNvSpPr/>
            <p:nvPr/>
          </p:nvSpPr>
          <p:spPr>
            <a:xfrm>
              <a:off x="7525405" y="6321478"/>
              <a:ext cx="178420" cy="1799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7542841" y="6230547"/>
              <a:ext cx="161046" cy="202467"/>
            </a:xfrm>
            <a:custGeom>
              <a:avLst/>
              <a:gdLst>
                <a:gd name="connsiteX0" fmla="*/ 0 w 161046"/>
                <a:gd name="connsiteY0" fmla="*/ 202467 h 202467"/>
                <a:gd name="connsiteX1" fmla="*/ 18405 w 161046"/>
                <a:gd name="connsiteY1" fmla="*/ 110437 h 202467"/>
                <a:gd name="connsiteX2" fmla="*/ 92026 w 161046"/>
                <a:gd name="connsiteY2" fmla="*/ 32211 h 202467"/>
                <a:gd name="connsiteX3" fmla="*/ 161046 w 161046"/>
                <a:gd name="connsiteY3" fmla="*/ 0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046" h="202467">
                  <a:moveTo>
                    <a:pt x="0" y="202467"/>
                  </a:moveTo>
                  <a:cubicBezTo>
                    <a:pt x="1533" y="170640"/>
                    <a:pt x="3067" y="138813"/>
                    <a:pt x="18405" y="110437"/>
                  </a:cubicBezTo>
                  <a:cubicBezTo>
                    <a:pt x="33743" y="82061"/>
                    <a:pt x="68253" y="50617"/>
                    <a:pt x="92026" y="32211"/>
                  </a:cubicBezTo>
                  <a:cubicBezTo>
                    <a:pt x="115800" y="13805"/>
                    <a:pt x="138423" y="6902"/>
                    <a:pt x="161046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0800000">
              <a:off x="7525405" y="6377440"/>
              <a:ext cx="161046" cy="202467"/>
            </a:xfrm>
            <a:custGeom>
              <a:avLst/>
              <a:gdLst>
                <a:gd name="connsiteX0" fmla="*/ 0 w 161046"/>
                <a:gd name="connsiteY0" fmla="*/ 202467 h 202467"/>
                <a:gd name="connsiteX1" fmla="*/ 18405 w 161046"/>
                <a:gd name="connsiteY1" fmla="*/ 110437 h 202467"/>
                <a:gd name="connsiteX2" fmla="*/ 92026 w 161046"/>
                <a:gd name="connsiteY2" fmla="*/ 32211 h 202467"/>
                <a:gd name="connsiteX3" fmla="*/ 161046 w 161046"/>
                <a:gd name="connsiteY3" fmla="*/ 0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046" h="202467">
                  <a:moveTo>
                    <a:pt x="0" y="202467"/>
                  </a:moveTo>
                  <a:cubicBezTo>
                    <a:pt x="1533" y="170640"/>
                    <a:pt x="3067" y="138813"/>
                    <a:pt x="18405" y="110437"/>
                  </a:cubicBezTo>
                  <a:cubicBezTo>
                    <a:pt x="33743" y="82061"/>
                    <a:pt x="68253" y="50617"/>
                    <a:pt x="92026" y="32211"/>
                  </a:cubicBezTo>
                  <a:cubicBezTo>
                    <a:pt x="115800" y="13805"/>
                    <a:pt x="138423" y="6902"/>
                    <a:pt x="161046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002395" y="6179251"/>
            <a:ext cx="189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Tropical Cyclone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4466629" y="3175127"/>
            <a:ext cx="342666" cy="985384"/>
          </a:xfrm>
          <a:custGeom>
            <a:avLst/>
            <a:gdLst>
              <a:gd name="connsiteX0" fmla="*/ 0 w 342666"/>
              <a:gd name="connsiteY0" fmla="*/ 985384 h 985384"/>
              <a:gd name="connsiteX1" fmla="*/ 284638 w 342666"/>
              <a:gd name="connsiteY1" fmla="*/ 864948 h 985384"/>
              <a:gd name="connsiteX2" fmla="*/ 339376 w 342666"/>
              <a:gd name="connsiteY2" fmla="*/ 448897 h 985384"/>
              <a:gd name="connsiteX3" fmla="*/ 229900 w 342666"/>
              <a:gd name="connsiteY3" fmla="*/ 0 h 98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666" h="985384">
                <a:moveTo>
                  <a:pt x="0" y="985384"/>
                </a:moveTo>
                <a:cubicBezTo>
                  <a:pt x="114037" y="969873"/>
                  <a:pt x="228075" y="954362"/>
                  <a:pt x="284638" y="864948"/>
                </a:cubicBezTo>
                <a:cubicBezTo>
                  <a:pt x="341201" y="775533"/>
                  <a:pt x="348499" y="593055"/>
                  <a:pt x="339376" y="448897"/>
                </a:cubicBezTo>
                <a:cubicBezTo>
                  <a:pt x="330253" y="304739"/>
                  <a:pt x="280076" y="152369"/>
                  <a:pt x="229900" y="0"/>
                </a:cubicBezTo>
              </a:path>
            </a:pathLst>
          </a:custGeom>
          <a:ln w="50800">
            <a:solidFill>
              <a:srgbClr val="008000"/>
            </a:solidFill>
            <a:tailEnd type="triangle"/>
          </a:ln>
          <a:effectLst>
            <a:glow rad="25400">
              <a:schemeClr val="tx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84088" y="3898901"/>
            <a:ext cx="1050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  <a:effectLst>
                  <a:glow rad="254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Tropical Moisture</a:t>
            </a:r>
            <a:endParaRPr lang="en-US" sz="1400" b="1" dirty="0">
              <a:solidFill>
                <a:srgbClr val="008000"/>
              </a:solidFill>
              <a:effectLst>
                <a:glow rad="254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610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42" y="1904514"/>
            <a:ext cx="8651240" cy="318312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208601" y="3159377"/>
            <a:ext cx="650707" cy="104963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  <a:effectLst>
            <a:glow rad="25400">
              <a:schemeClr val="tx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2183015" y="2235544"/>
            <a:ext cx="4796337" cy="1354180"/>
          </a:xfrm>
          <a:custGeom>
            <a:avLst/>
            <a:gdLst>
              <a:gd name="connsiteX0" fmla="*/ 0 w 4796337"/>
              <a:gd name="connsiteY0" fmla="*/ 1354180 h 1354180"/>
              <a:gd name="connsiteX1" fmla="*/ 860612 w 4796337"/>
              <a:gd name="connsiteY1" fmla="*/ 1070781 h 1354180"/>
              <a:gd name="connsiteX2" fmla="*/ 1290918 w 4796337"/>
              <a:gd name="connsiteY2" fmla="*/ 1028796 h 1354180"/>
              <a:gd name="connsiteX3" fmla="*/ 1952120 w 4796337"/>
              <a:gd name="connsiteY3" fmla="*/ 1270210 h 1354180"/>
              <a:gd name="connsiteX4" fmla="*/ 2487378 w 4796337"/>
              <a:gd name="connsiteY4" fmla="*/ 1343684 h 1354180"/>
              <a:gd name="connsiteX5" fmla="*/ 2949170 w 4796337"/>
              <a:gd name="connsiteY5" fmla="*/ 1112766 h 1354180"/>
              <a:gd name="connsiteX6" fmla="*/ 2980656 w 4796337"/>
              <a:gd name="connsiteY6" fmla="*/ 839863 h 1354180"/>
              <a:gd name="connsiteX7" fmla="*/ 2392921 w 4796337"/>
              <a:gd name="connsiteY7" fmla="*/ 524975 h 1354180"/>
              <a:gd name="connsiteX8" fmla="*/ 2067567 w 4796337"/>
              <a:gd name="connsiteY8" fmla="*/ 262568 h 1354180"/>
              <a:gd name="connsiteX9" fmla="*/ 2245987 w 4796337"/>
              <a:gd name="connsiteY9" fmla="*/ 94628 h 1354180"/>
              <a:gd name="connsiteX10" fmla="*/ 3159075 w 4796337"/>
              <a:gd name="connsiteY10" fmla="*/ 161 h 1354180"/>
              <a:gd name="connsiteX11" fmla="*/ 3652353 w 4796337"/>
              <a:gd name="connsiteY11" fmla="*/ 115620 h 1354180"/>
              <a:gd name="connsiteX12" fmla="*/ 3988201 w 4796337"/>
              <a:gd name="connsiteY12" fmla="*/ 441005 h 1354180"/>
              <a:gd name="connsiteX13" fmla="*/ 3841267 w 4796337"/>
              <a:gd name="connsiteY13" fmla="*/ 713908 h 1354180"/>
              <a:gd name="connsiteX14" fmla="*/ 3694334 w 4796337"/>
              <a:gd name="connsiteY14" fmla="*/ 871352 h 1354180"/>
              <a:gd name="connsiteX15" fmla="*/ 3746810 w 4796337"/>
              <a:gd name="connsiteY15" fmla="*/ 1028796 h 1354180"/>
              <a:gd name="connsiteX16" fmla="*/ 4009192 w 4796337"/>
              <a:gd name="connsiteY16" fmla="*/ 1207232 h 1354180"/>
              <a:gd name="connsiteX17" fmla="*/ 4429002 w 4796337"/>
              <a:gd name="connsiteY17" fmla="*/ 1291203 h 1354180"/>
              <a:gd name="connsiteX18" fmla="*/ 4796337 w 4796337"/>
              <a:gd name="connsiteY18" fmla="*/ 1249217 h 1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96337" h="1354180">
                <a:moveTo>
                  <a:pt x="0" y="1354180"/>
                </a:moveTo>
                <a:cubicBezTo>
                  <a:pt x="322729" y="1239596"/>
                  <a:pt x="645459" y="1125012"/>
                  <a:pt x="860612" y="1070781"/>
                </a:cubicBezTo>
                <a:cubicBezTo>
                  <a:pt x="1075765" y="1016550"/>
                  <a:pt x="1109000" y="995558"/>
                  <a:pt x="1290918" y="1028796"/>
                </a:cubicBezTo>
                <a:cubicBezTo>
                  <a:pt x="1472836" y="1062034"/>
                  <a:pt x="1752710" y="1217729"/>
                  <a:pt x="1952120" y="1270210"/>
                </a:cubicBezTo>
                <a:cubicBezTo>
                  <a:pt x="2151530" y="1322691"/>
                  <a:pt x="2321203" y="1369925"/>
                  <a:pt x="2487378" y="1343684"/>
                </a:cubicBezTo>
                <a:cubicBezTo>
                  <a:pt x="2653553" y="1317443"/>
                  <a:pt x="2866957" y="1196736"/>
                  <a:pt x="2949170" y="1112766"/>
                </a:cubicBezTo>
                <a:cubicBezTo>
                  <a:pt x="3031383" y="1028796"/>
                  <a:pt x="3073364" y="937828"/>
                  <a:pt x="2980656" y="839863"/>
                </a:cubicBezTo>
                <a:cubicBezTo>
                  <a:pt x="2887948" y="741898"/>
                  <a:pt x="2545102" y="621191"/>
                  <a:pt x="2392921" y="524975"/>
                </a:cubicBezTo>
                <a:cubicBezTo>
                  <a:pt x="2240740" y="428759"/>
                  <a:pt x="2092056" y="334292"/>
                  <a:pt x="2067567" y="262568"/>
                </a:cubicBezTo>
                <a:cubicBezTo>
                  <a:pt x="2043078" y="190844"/>
                  <a:pt x="2064069" y="138362"/>
                  <a:pt x="2245987" y="94628"/>
                </a:cubicBezTo>
                <a:cubicBezTo>
                  <a:pt x="2427905" y="50894"/>
                  <a:pt x="2924681" y="-3338"/>
                  <a:pt x="3159075" y="161"/>
                </a:cubicBezTo>
                <a:cubicBezTo>
                  <a:pt x="3393469" y="3660"/>
                  <a:pt x="3514165" y="42146"/>
                  <a:pt x="3652353" y="115620"/>
                </a:cubicBezTo>
                <a:cubicBezTo>
                  <a:pt x="3790541" y="189094"/>
                  <a:pt x="3956715" y="341290"/>
                  <a:pt x="3988201" y="441005"/>
                </a:cubicBezTo>
                <a:cubicBezTo>
                  <a:pt x="4019687" y="540720"/>
                  <a:pt x="3890245" y="642184"/>
                  <a:pt x="3841267" y="713908"/>
                </a:cubicBezTo>
                <a:cubicBezTo>
                  <a:pt x="3792289" y="785632"/>
                  <a:pt x="3710077" y="818871"/>
                  <a:pt x="3694334" y="871352"/>
                </a:cubicBezTo>
                <a:cubicBezTo>
                  <a:pt x="3678591" y="923833"/>
                  <a:pt x="3694334" y="972816"/>
                  <a:pt x="3746810" y="1028796"/>
                </a:cubicBezTo>
                <a:cubicBezTo>
                  <a:pt x="3799286" y="1084776"/>
                  <a:pt x="3895493" y="1163498"/>
                  <a:pt x="4009192" y="1207232"/>
                </a:cubicBezTo>
                <a:cubicBezTo>
                  <a:pt x="4122891" y="1250966"/>
                  <a:pt x="4297811" y="1284206"/>
                  <a:pt x="4429002" y="1291203"/>
                </a:cubicBezTo>
                <a:cubicBezTo>
                  <a:pt x="4560193" y="1298200"/>
                  <a:pt x="4678265" y="1273708"/>
                  <a:pt x="4796337" y="1249217"/>
                </a:cubicBezTo>
              </a:path>
            </a:pathLst>
          </a:cu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4881" y="2385939"/>
            <a:ext cx="147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Omega Block</a:t>
            </a:r>
            <a:endParaRPr lang="en-US" b="1" dirty="0">
              <a:solidFill>
                <a:srgbClr val="FFFF00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0729" y="3384064"/>
            <a:ext cx="100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Polar Jet</a:t>
            </a:r>
            <a:endParaRPr lang="en-US" b="1" dirty="0">
              <a:effectLst>
                <a:glow rad="63500">
                  <a:schemeClr val="bg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6523026" y="2081547"/>
            <a:ext cx="325353" cy="304392"/>
          </a:xfrm>
          <a:prstGeom prst="mathMultiply">
            <a:avLst/>
          </a:prstGeom>
          <a:solidFill>
            <a:srgbClr val="000090"/>
          </a:solidFill>
          <a:ln>
            <a:solidFill>
              <a:schemeClr val="bg1">
                <a:alpha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447" y="239928"/>
            <a:ext cx="83022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  <a:cs typeface="Calibri"/>
              </a:rPr>
              <a:t>Schematic – Synoptic Evolution November 2014</a:t>
            </a:r>
            <a:endParaRPr lang="en-US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135" y="1337293"/>
            <a:ext cx="3243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alibri"/>
                <a:cs typeface="Calibri"/>
              </a:rPr>
              <a:t>1200 UTC 15 November 2014</a:t>
            </a:r>
            <a:endParaRPr lang="en-US" sz="2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7659" y="3341284"/>
            <a:ext cx="81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1</a:t>
            </a:r>
            <a:endParaRPr lang="en-US" sz="2000" b="1" baseline="-25000" dirty="0">
              <a:solidFill>
                <a:srgbClr val="0000FF"/>
              </a:solidFill>
              <a:effectLst>
                <a:glow rad="63500">
                  <a:schemeClr val="bg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85409" y="3053072"/>
            <a:ext cx="456324" cy="422536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50078" y="2797427"/>
            <a:ext cx="81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H</a:t>
            </a:r>
            <a:r>
              <a:rPr lang="en-US" sz="2000" b="1" baseline="-25000" dirty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961311" y="2319512"/>
            <a:ext cx="200343" cy="54155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09993" y="2665189"/>
            <a:ext cx="1073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Ex Nuri</a:t>
            </a:r>
            <a:endParaRPr lang="en-US" sz="1400" b="1" dirty="0">
              <a:solidFill>
                <a:srgbClr val="FF0000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9241" y="2861062"/>
            <a:ext cx="81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L</a:t>
            </a:r>
            <a:endParaRPr lang="en-US" sz="2400" b="1" baseline="-25000" dirty="0">
              <a:solidFill>
                <a:srgbClr val="FF0000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1425" y="1881492"/>
            <a:ext cx="81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H</a:t>
            </a:r>
            <a:r>
              <a:rPr lang="en-US" sz="2000" b="1" baseline="-25000" dirty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43711" y="2774332"/>
            <a:ext cx="107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90"/>
                </a:solidFill>
                <a:effectLst>
                  <a:glow rad="508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2</a:t>
            </a:r>
            <a:r>
              <a:rPr lang="en-US" sz="1400" b="1" baseline="30000" dirty="0" smtClean="0">
                <a:solidFill>
                  <a:srgbClr val="000090"/>
                </a:solidFill>
                <a:effectLst>
                  <a:glow rad="508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nd</a:t>
            </a:r>
            <a:r>
              <a:rPr lang="en-US" sz="1400" b="1" dirty="0" smtClean="0">
                <a:solidFill>
                  <a:srgbClr val="000090"/>
                </a:solidFill>
                <a:effectLst>
                  <a:glow rad="508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 Cold Surge</a:t>
            </a:r>
            <a:endParaRPr lang="en-US" sz="1400" b="1" dirty="0">
              <a:solidFill>
                <a:srgbClr val="000090"/>
              </a:solidFill>
              <a:effectLst>
                <a:glow rad="50800">
                  <a:schemeClr val="bg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3867" y="5342600"/>
            <a:ext cx="8561853" cy="137856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/>
          <a:srcRect l="37762" t="89220" r="39053"/>
          <a:stretch/>
        </p:blipFill>
        <p:spPr>
          <a:xfrm>
            <a:off x="5973864" y="6192184"/>
            <a:ext cx="1311909" cy="26121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/>
          <a:srcRect l="73463" t="92647" r="17537" b="-236"/>
          <a:stretch/>
        </p:blipFill>
        <p:spPr>
          <a:xfrm>
            <a:off x="6499634" y="6489791"/>
            <a:ext cx="485398" cy="17527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87221" y="5478817"/>
            <a:ext cx="81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L</a:t>
            </a:r>
            <a:endParaRPr lang="en-US" sz="2400" b="1" baseline="-25000" dirty="0">
              <a:solidFill>
                <a:srgbClr val="FF0000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94109" y="5478817"/>
            <a:ext cx="189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Calibri"/>
                <a:cs typeface="Calibri"/>
              </a:rPr>
              <a:t>Extratropical</a:t>
            </a:r>
            <a:r>
              <a:rPr lang="en-US" sz="1400" b="1" dirty="0" smtClean="0">
                <a:latin typeface="Calibri"/>
                <a:cs typeface="Calibri"/>
              </a:rPr>
              <a:t> low </a:t>
            </a:r>
            <a:r>
              <a:rPr lang="en-US" sz="1400" b="1" dirty="0">
                <a:latin typeface="Calibri"/>
                <a:cs typeface="Calibri"/>
              </a:rPr>
              <a:t>p</a:t>
            </a:r>
            <a:r>
              <a:rPr lang="en-US" sz="1400" b="1" dirty="0" smtClean="0">
                <a:latin typeface="Calibri"/>
                <a:cs typeface="Calibri"/>
              </a:rPr>
              <a:t>ressure </a:t>
            </a:r>
            <a:r>
              <a:rPr lang="en-US" sz="1400" b="1" dirty="0">
                <a:latin typeface="Calibri"/>
                <a:cs typeface="Calibri"/>
              </a:rPr>
              <a:t>c</a:t>
            </a:r>
            <a:r>
              <a:rPr lang="en-US" sz="1400" b="1" dirty="0" smtClean="0">
                <a:latin typeface="Calibri"/>
                <a:cs typeface="Calibri"/>
              </a:rPr>
              <a:t>enter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70872" y="5478817"/>
            <a:ext cx="81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1</a:t>
            </a:r>
            <a:endParaRPr lang="en-US" sz="2000" b="1" baseline="-25000" dirty="0">
              <a:solidFill>
                <a:srgbClr val="0000FF"/>
              </a:solidFill>
              <a:effectLst>
                <a:glow rad="63500">
                  <a:schemeClr val="bg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05808" y="5482882"/>
            <a:ext cx="1469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High pressure </a:t>
            </a:r>
            <a:r>
              <a:rPr lang="en-US" sz="1400" b="1" dirty="0">
                <a:latin typeface="Calibri"/>
                <a:cs typeface="Calibri"/>
              </a:rPr>
              <a:t>c</a:t>
            </a:r>
            <a:r>
              <a:rPr lang="en-US" sz="1400" b="1" dirty="0" smtClean="0">
                <a:latin typeface="Calibri"/>
                <a:cs typeface="Calibri"/>
              </a:rPr>
              <a:t>enter</a:t>
            </a:r>
            <a:endParaRPr lang="en-US" sz="1400" b="1" dirty="0">
              <a:latin typeface="Calibri"/>
              <a:cs typeface="Calibri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446040" y="5531548"/>
            <a:ext cx="459020" cy="427238"/>
            <a:chOff x="1172789" y="6095205"/>
            <a:chExt cx="459020" cy="427238"/>
          </a:xfrm>
          <a:effectLst>
            <a:glow rad="25400">
              <a:schemeClr val="tx1"/>
            </a:glow>
          </a:effectLst>
        </p:grpSpPr>
        <p:sp>
          <p:nvSpPr>
            <p:cNvPr id="65" name="Freeform 64"/>
            <p:cNvSpPr/>
            <p:nvPr/>
          </p:nvSpPr>
          <p:spPr>
            <a:xfrm>
              <a:off x="1172789" y="6095205"/>
              <a:ext cx="447066" cy="409227"/>
            </a:xfrm>
            <a:custGeom>
              <a:avLst/>
              <a:gdLst>
                <a:gd name="connsiteX0" fmla="*/ 1351523 w 1351523"/>
                <a:gd name="connsiteY0" fmla="*/ 0 h 1208937"/>
                <a:gd name="connsiteX1" fmla="*/ 1181734 w 1351523"/>
                <a:gd name="connsiteY1" fmla="*/ 292047 h 1208937"/>
                <a:gd name="connsiteX2" fmla="*/ 706324 w 1351523"/>
                <a:gd name="connsiteY2" fmla="*/ 848973 h 1208937"/>
                <a:gd name="connsiteX3" fmla="*/ 0 w 1351523"/>
                <a:gd name="connsiteY3" fmla="*/ 1208937 h 120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1523" h="1208937">
                  <a:moveTo>
                    <a:pt x="1351523" y="0"/>
                  </a:moveTo>
                  <a:cubicBezTo>
                    <a:pt x="1320395" y="75276"/>
                    <a:pt x="1289267" y="150552"/>
                    <a:pt x="1181734" y="292047"/>
                  </a:cubicBezTo>
                  <a:cubicBezTo>
                    <a:pt x="1074201" y="433542"/>
                    <a:pt x="903280" y="696158"/>
                    <a:pt x="706324" y="848973"/>
                  </a:cubicBezTo>
                  <a:cubicBezTo>
                    <a:pt x="509368" y="1001788"/>
                    <a:pt x="0" y="1208937"/>
                    <a:pt x="0" y="1208937"/>
                  </a:cubicBezTo>
                </a:path>
              </a:pathLst>
            </a:custGeom>
            <a:ln w="254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6" name="Isosceles Triangle 65"/>
            <p:cNvSpPr/>
            <p:nvPr/>
          </p:nvSpPr>
          <p:spPr>
            <a:xfrm rot="1995297">
              <a:off x="1228739" y="6417128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7" name="Isosceles Triangle 66"/>
            <p:cNvSpPr/>
            <p:nvPr/>
          </p:nvSpPr>
          <p:spPr>
            <a:xfrm rot="809359">
              <a:off x="1382850" y="6323403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1506907" y="6179350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985214" y="5592742"/>
            <a:ext cx="97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Cold front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2483102" y="6169245"/>
            <a:ext cx="470269" cy="216875"/>
          </a:xfrm>
          <a:custGeom>
            <a:avLst/>
            <a:gdLst>
              <a:gd name="connsiteX0" fmla="*/ 18393 w 470269"/>
              <a:gd name="connsiteY0" fmla="*/ 56393 h 216875"/>
              <a:gd name="connsiteX1" fmla="*/ 102355 w 470269"/>
              <a:gd name="connsiteY1" fmla="*/ 3911 h 216875"/>
              <a:gd name="connsiteX2" fmla="*/ 333251 w 470269"/>
              <a:gd name="connsiteY2" fmla="*/ 14408 h 216875"/>
              <a:gd name="connsiteX3" fmla="*/ 469689 w 470269"/>
              <a:gd name="connsiteY3" fmla="*/ 98378 h 216875"/>
              <a:gd name="connsiteX4" fmla="*/ 375232 w 470269"/>
              <a:gd name="connsiteY4" fmla="*/ 213837 h 216875"/>
              <a:gd name="connsiteX5" fmla="*/ 207308 w 470269"/>
              <a:gd name="connsiteY5" fmla="*/ 182348 h 216875"/>
              <a:gd name="connsiteX6" fmla="*/ 18393 w 470269"/>
              <a:gd name="connsiteY6" fmla="*/ 171852 h 216875"/>
              <a:gd name="connsiteX7" fmla="*/ 18393 w 470269"/>
              <a:gd name="connsiteY7" fmla="*/ 56393 h 21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269" h="216875">
                <a:moveTo>
                  <a:pt x="18393" y="56393"/>
                </a:moveTo>
                <a:cubicBezTo>
                  <a:pt x="32387" y="28403"/>
                  <a:pt x="49879" y="10908"/>
                  <a:pt x="102355" y="3911"/>
                </a:cubicBezTo>
                <a:cubicBezTo>
                  <a:pt x="154831" y="-3086"/>
                  <a:pt x="272029" y="-1336"/>
                  <a:pt x="333251" y="14408"/>
                </a:cubicBezTo>
                <a:cubicBezTo>
                  <a:pt x="394473" y="30152"/>
                  <a:pt x="462692" y="65140"/>
                  <a:pt x="469689" y="98378"/>
                </a:cubicBezTo>
                <a:cubicBezTo>
                  <a:pt x="476686" y="131616"/>
                  <a:pt x="418962" y="199842"/>
                  <a:pt x="375232" y="213837"/>
                </a:cubicBezTo>
                <a:cubicBezTo>
                  <a:pt x="331502" y="227832"/>
                  <a:pt x="266781" y="189345"/>
                  <a:pt x="207308" y="182348"/>
                </a:cubicBezTo>
                <a:cubicBezTo>
                  <a:pt x="147835" y="175351"/>
                  <a:pt x="51628" y="194594"/>
                  <a:pt x="18393" y="171852"/>
                </a:cubicBezTo>
                <a:cubicBezTo>
                  <a:pt x="-14842" y="149110"/>
                  <a:pt x="4399" y="84383"/>
                  <a:pt x="18393" y="56393"/>
                </a:cubicBezTo>
                <a:close/>
              </a:path>
            </a:pathLst>
          </a:custGeom>
          <a:solidFill>
            <a:srgbClr val="0000FF">
              <a:alpha val="25000"/>
            </a:srgbClr>
          </a:solidFill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05808" y="6100528"/>
            <a:ext cx="1469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Arctic air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2606059" y="6213535"/>
            <a:ext cx="231639" cy="75166"/>
          </a:xfrm>
          <a:custGeom>
            <a:avLst/>
            <a:gdLst>
              <a:gd name="connsiteX0" fmla="*/ 168313 w 231639"/>
              <a:gd name="connsiteY0" fmla="*/ 75080 h 75166"/>
              <a:gd name="connsiteX1" fmla="*/ 10884 w 231639"/>
              <a:gd name="connsiteY1" fmla="*/ 64584 h 75166"/>
              <a:gd name="connsiteX2" fmla="*/ 31874 w 231639"/>
              <a:gd name="connsiteY2" fmla="*/ 1606 h 75166"/>
              <a:gd name="connsiteX3" fmla="*/ 178808 w 231639"/>
              <a:gd name="connsiteY3" fmla="*/ 22599 h 75166"/>
              <a:gd name="connsiteX4" fmla="*/ 231285 w 231639"/>
              <a:gd name="connsiteY4" fmla="*/ 64584 h 75166"/>
              <a:gd name="connsiteX5" fmla="*/ 168313 w 231639"/>
              <a:gd name="connsiteY5" fmla="*/ 75080 h 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639" h="75166">
                <a:moveTo>
                  <a:pt x="168313" y="75080"/>
                </a:moveTo>
                <a:cubicBezTo>
                  <a:pt x="131580" y="75080"/>
                  <a:pt x="33624" y="76830"/>
                  <a:pt x="10884" y="64584"/>
                </a:cubicBezTo>
                <a:cubicBezTo>
                  <a:pt x="-11856" y="52338"/>
                  <a:pt x="3887" y="8603"/>
                  <a:pt x="31874" y="1606"/>
                </a:cubicBezTo>
                <a:cubicBezTo>
                  <a:pt x="59861" y="-5391"/>
                  <a:pt x="145573" y="12103"/>
                  <a:pt x="178808" y="22599"/>
                </a:cubicBezTo>
                <a:cubicBezTo>
                  <a:pt x="212043" y="33095"/>
                  <a:pt x="234783" y="55837"/>
                  <a:pt x="231285" y="64584"/>
                </a:cubicBezTo>
                <a:cubicBezTo>
                  <a:pt x="227787" y="73331"/>
                  <a:pt x="205046" y="75080"/>
                  <a:pt x="168313" y="7508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4266739" y="5604635"/>
            <a:ext cx="470269" cy="216875"/>
          </a:xfrm>
          <a:custGeom>
            <a:avLst/>
            <a:gdLst>
              <a:gd name="connsiteX0" fmla="*/ 18393 w 470269"/>
              <a:gd name="connsiteY0" fmla="*/ 56393 h 216875"/>
              <a:gd name="connsiteX1" fmla="*/ 102355 w 470269"/>
              <a:gd name="connsiteY1" fmla="*/ 3911 h 216875"/>
              <a:gd name="connsiteX2" fmla="*/ 333251 w 470269"/>
              <a:gd name="connsiteY2" fmla="*/ 14408 h 216875"/>
              <a:gd name="connsiteX3" fmla="*/ 469689 w 470269"/>
              <a:gd name="connsiteY3" fmla="*/ 98378 h 216875"/>
              <a:gd name="connsiteX4" fmla="*/ 375232 w 470269"/>
              <a:gd name="connsiteY4" fmla="*/ 213837 h 216875"/>
              <a:gd name="connsiteX5" fmla="*/ 207308 w 470269"/>
              <a:gd name="connsiteY5" fmla="*/ 182348 h 216875"/>
              <a:gd name="connsiteX6" fmla="*/ 18393 w 470269"/>
              <a:gd name="connsiteY6" fmla="*/ 171852 h 216875"/>
              <a:gd name="connsiteX7" fmla="*/ 18393 w 470269"/>
              <a:gd name="connsiteY7" fmla="*/ 56393 h 21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269" h="216875">
                <a:moveTo>
                  <a:pt x="18393" y="56393"/>
                </a:moveTo>
                <a:cubicBezTo>
                  <a:pt x="32387" y="28403"/>
                  <a:pt x="49879" y="10908"/>
                  <a:pt x="102355" y="3911"/>
                </a:cubicBezTo>
                <a:cubicBezTo>
                  <a:pt x="154831" y="-3086"/>
                  <a:pt x="272029" y="-1336"/>
                  <a:pt x="333251" y="14408"/>
                </a:cubicBezTo>
                <a:cubicBezTo>
                  <a:pt x="394473" y="30152"/>
                  <a:pt x="462692" y="65140"/>
                  <a:pt x="469689" y="98378"/>
                </a:cubicBezTo>
                <a:cubicBezTo>
                  <a:pt x="476686" y="131616"/>
                  <a:pt x="418962" y="199842"/>
                  <a:pt x="375232" y="213837"/>
                </a:cubicBezTo>
                <a:cubicBezTo>
                  <a:pt x="331502" y="227832"/>
                  <a:pt x="266781" y="189345"/>
                  <a:pt x="207308" y="182348"/>
                </a:cubicBezTo>
                <a:cubicBezTo>
                  <a:pt x="147835" y="175351"/>
                  <a:pt x="51628" y="194594"/>
                  <a:pt x="18393" y="171852"/>
                </a:cubicBezTo>
                <a:cubicBezTo>
                  <a:pt x="-14842" y="149110"/>
                  <a:pt x="4399" y="84383"/>
                  <a:pt x="18393" y="56393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4389696" y="5648925"/>
            <a:ext cx="231639" cy="75166"/>
          </a:xfrm>
          <a:custGeom>
            <a:avLst/>
            <a:gdLst>
              <a:gd name="connsiteX0" fmla="*/ 168313 w 231639"/>
              <a:gd name="connsiteY0" fmla="*/ 75080 h 75166"/>
              <a:gd name="connsiteX1" fmla="*/ 10884 w 231639"/>
              <a:gd name="connsiteY1" fmla="*/ 64584 h 75166"/>
              <a:gd name="connsiteX2" fmla="*/ 31874 w 231639"/>
              <a:gd name="connsiteY2" fmla="*/ 1606 h 75166"/>
              <a:gd name="connsiteX3" fmla="*/ 178808 w 231639"/>
              <a:gd name="connsiteY3" fmla="*/ 22599 h 75166"/>
              <a:gd name="connsiteX4" fmla="*/ 231285 w 231639"/>
              <a:gd name="connsiteY4" fmla="*/ 64584 h 75166"/>
              <a:gd name="connsiteX5" fmla="*/ 168313 w 231639"/>
              <a:gd name="connsiteY5" fmla="*/ 75080 h 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639" h="75166">
                <a:moveTo>
                  <a:pt x="168313" y="75080"/>
                </a:moveTo>
                <a:cubicBezTo>
                  <a:pt x="131580" y="75080"/>
                  <a:pt x="33624" y="76830"/>
                  <a:pt x="10884" y="64584"/>
                </a:cubicBezTo>
                <a:cubicBezTo>
                  <a:pt x="-11856" y="52338"/>
                  <a:pt x="3887" y="8603"/>
                  <a:pt x="31874" y="1606"/>
                </a:cubicBezTo>
                <a:cubicBezTo>
                  <a:pt x="59861" y="-5391"/>
                  <a:pt x="145573" y="12103"/>
                  <a:pt x="178808" y="22599"/>
                </a:cubicBezTo>
                <a:cubicBezTo>
                  <a:pt x="212043" y="33095"/>
                  <a:pt x="234783" y="55837"/>
                  <a:pt x="231285" y="64584"/>
                </a:cubicBezTo>
                <a:cubicBezTo>
                  <a:pt x="227787" y="73331"/>
                  <a:pt x="205046" y="75080"/>
                  <a:pt x="168313" y="75080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50837" y="5478817"/>
            <a:ext cx="1626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Sea level </a:t>
            </a:r>
            <a:r>
              <a:rPr lang="en-US" sz="1400" b="1" dirty="0">
                <a:latin typeface="Calibri"/>
                <a:cs typeface="Calibri"/>
              </a:rPr>
              <a:t>p</a:t>
            </a:r>
            <a:r>
              <a:rPr lang="en-US" sz="1400" b="1" dirty="0" smtClean="0">
                <a:latin typeface="Calibri"/>
                <a:cs typeface="Calibri"/>
              </a:rPr>
              <a:t>ressure &lt; 1000-hPa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254288" y="6129397"/>
            <a:ext cx="1626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200-hPa Isotachs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4266739" y="6134961"/>
            <a:ext cx="470269" cy="216875"/>
          </a:xfrm>
          <a:custGeom>
            <a:avLst/>
            <a:gdLst>
              <a:gd name="connsiteX0" fmla="*/ 18393 w 470269"/>
              <a:gd name="connsiteY0" fmla="*/ 56393 h 216875"/>
              <a:gd name="connsiteX1" fmla="*/ 102355 w 470269"/>
              <a:gd name="connsiteY1" fmla="*/ 3911 h 216875"/>
              <a:gd name="connsiteX2" fmla="*/ 333251 w 470269"/>
              <a:gd name="connsiteY2" fmla="*/ 14408 h 216875"/>
              <a:gd name="connsiteX3" fmla="*/ 469689 w 470269"/>
              <a:gd name="connsiteY3" fmla="*/ 98378 h 216875"/>
              <a:gd name="connsiteX4" fmla="*/ 375232 w 470269"/>
              <a:gd name="connsiteY4" fmla="*/ 213837 h 216875"/>
              <a:gd name="connsiteX5" fmla="*/ 207308 w 470269"/>
              <a:gd name="connsiteY5" fmla="*/ 182348 h 216875"/>
              <a:gd name="connsiteX6" fmla="*/ 18393 w 470269"/>
              <a:gd name="connsiteY6" fmla="*/ 171852 h 216875"/>
              <a:gd name="connsiteX7" fmla="*/ 18393 w 470269"/>
              <a:gd name="connsiteY7" fmla="*/ 56393 h 21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269" h="216875">
                <a:moveTo>
                  <a:pt x="18393" y="56393"/>
                </a:moveTo>
                <a:cubicBezTo>
                  <a:pt x="32387" y="28403"/>
                  <a:pt x="49879" y="10908"/>
                  <a:pt x="102355" y="3911"/>
                </a:cubicBezTo>
                <a:cubicBezTo>
                  <a:pt x="154831" y="-3086"/>
                  <a:pt x="272029" y="-1336"/>
                  <a:pt x="333251" y="14408"/>
                </a:cubicBezTo>
                <a:cubicBezTo>
                  <a:pt x="394473" y="30152"/>
                  <a:pt x="462692" y="65140"/>
                  <a:pt x="469689" y="98378"/>
                </a:cubicBezTo>
                <a:cubicBezTo>
                  <a:pt x="476686" y="131616"/>
                  <a:pt x="418962" y="199842"/>
                  <a:pt x="375232" y="213837"/>
                </a:cubicBezTo>
                <a:cubicBezTo>
                  <a:pt x="331502" y="227832"/>
                  <a:pt x="266781" y="189345"/>
                  <a:pt x="207308" y="182348"/>
                </a:cubicBezTo>
                <a:cubicBezTo>
                  <a:pt x="147835" y="175351"/>
                  <a:pt x="51628" y="194594"/>
                  <a:pt x="18393" y="171852"/>
                </a:cubicBezTo>
                <a:cubicBezTo>
                  <a:pt x="-14842" y="149110"/>
                  <a:pt x="4399" y="84383"/>
                  <a:pt x="18393" y="56393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4389696" y="6179251"/>
            <a:ext cx="231639" cy="75166"/>
          </a:xfrm>
          <a:custGeom>
            <a:avLst/>
            <a:gdLst>
              <a:gd name="connsiteX0" fmla="*/ 168313 w 231639"/>
              <a:gd name="connsiteY0" fmla="*/ 75080 h 75166"/>
              <a:gd name="connsiteX1" fmla="*/ 10884 w 231639"/>
              <a:gd name="connsiteY1" fmla="*/ 64584 h 75166"/>
              <a:gd name="connsiteX2" fmla="*/ 31874 w 231639"/>
              <a:gd name="connsiteY2" fmla="*/ 1606 h 75166"/>
              <a:gd name="connsiteX3" fmla="*/ 178808 w 231639"/>
              <a:gd name="connsiteY3" fmla="*/ 22599 h 75166"/>
              <a:gd name="connsiteX4" fmla="*/ 231285 w 231639"/>
              <a:gd name="connsiteY4" fmla="*/ 64584 h 75166"/>
              <a:gd name="connsiteX5" fmla="*/ 168313 w 231639"/>
              <a:gd name="connsiteY5" fmla="*/ 75080 h 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639" h="75166">
                <a:moveTo>
                  <a:pt x="168313" y="75080"/>
                </a:moveTo>
                <a:cubicBezTo>
                  <a:pt x="131580" y="75080"/>
                  <a:pt x="33624" y="76830"/>
                  <a:pt x="10884" y="64584"/>
                </a:cubicBezTo>
                <a:cubicBezTo>
                  <a:pt x="-11856" y="52338"/>
                  <a:pt x="3887" y="8603"/>
                  <a:pt x="31874" y="1606"/>
                </a:cubicBezTo>
                <a:cubicBezTo>
                  <a:pt x="59861" y="-5391"/>
                  <a:pt x="145573" y="12103"/>
                  <a:pt x="178808" y="22599"/>
                </a:cubicBezTo>
                <a:cubicBezTo>
                  <a:pt x="212043" y="33095"/>
                  <a:pt x="234783" y="55837"/>
                  <a:pt x="231285" y="64584"/>
                </a:cubicBezTo>
                <a:cubicBezTo>
                  <a:pt x="227787" y="73331"/>
                  <a:pt x="205046" y="75080"/>
                  <a:pt x="168313" y="7508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849636" y="5982504"/>
            <a:ext cx="1626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200-hPa geopotential heights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32898" y="5078707"/>
            <a:ext cx="937952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Legend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728135" y="6198734"/>
            <a:ext cx="161046" cy="291057"/>
            <a:chOff x="7525405" y="6230547"/>
            <a:chExt cx="178482" cy="349360"/>
          </a:xfrm>
          <a:effectLst>
            <a:glow rad="25400">
              <a:schemeClr val="tx1"/>
            </a:glow>
          </a:effectLst>
        </p:grpSpPr>
        <p:sp>
          <p:nvSpPr>
            <p:cNvPr id="82" name="Oval 81"/>
            <p:cNvSpPr/>
            <p:nvPr/>
          </p:nvSpPr>
          <p:spPr>
            <a:xfrm>
              <a:off x="7525405" y="6321478"/>
              <a:ext cx="178420" cy="1799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7542841" y="6230547"/>
              <a:ext cx="161046" cy="202467"/>
            </a:xfrm>
            <a:custGeom>
              <a:avLst/>
              <a:gdLst>
                <a:gd name="connsiteX0" fmla="*/ 0 w 161046"/>
                <a:gd name="connsiteY0" fmla="*/ 202467 h 202467"/>
                <a:gd name="connsiteX1" fmla="*/ 18405 w 161046"/>
                <a:gd name="connsiteY1" fmla="*/ 110437 h 202467"/>
                <a:gd name="connsiteX2" fmla="*/ 92026 w 161046"/>
                <a:gd name="connsiteY2" fmla="*/ 32211 h 202467"/>
                <a:gd name="connsiteX3" fmla="*/ 161046 w 161046"/>
                <a:gd name="connsiteY3" fmla="*/ 0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046" h="202467">
                  <a:moveTo>
                    <a:pt x="0" y="202467"/>
                  </a:moveTo>
                  <a:cubicBezTo>
                    <a:pt x="1533" y="170640"/>
                    <a:pt x="3067" y="138813"/>
                    <a:pt x="18405" y="110437"/>
                  </a:cubicBezTo>
                  <a:cubicBezTo>
                    <a:pt x="33743" y="82061"/>
                    <a:pt x="68253" y="50617"/>
                    <a:pt x="92026" y="32211"/>
                  </a:cubicBezTo>
                  <a:cubicBezTo>
                    <a:pt x="115800" y="13805"/>
                    <a:pt x="138423" y="6902"/>
                    <a:pt x="161046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 rot="10800000">
              <a:off x="7525405" y="6377440"/>
              <a:ext cx="161046" cy="202467"/>
            </a:xfrm>
            <a:custGeom>
              <a:avLst/>
              <a:gdLst>
                <a:gd name="connsiteX0" fmla="*/ 0 w 161046"/>
                <a:gd name="connsiteY0" fmla="*/ 202467 h 202467"/>
                <a:gd name="connsiteX1" fmla="*/ 18405 w 161046"/>
                <a:gd name="connsiteY1" fmla="*/ 110437 h 202467"/>
                <a:gd name="connsiteX2" fmla="*/ 92026 w 161046"/>
                <a:gd name="connsiteY2" fmla="*/ 32211 h 202467"/>
                <a:gd name="connsiteX3" fmla="*/ 161046 w 161046"/>
                <a:gd name="connsiteY3" fmla="*/ 0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046" h="202467">
                  <a:moveTo>
                    <a:pt x="0" y="202467"/>
                  </a:moveTo>
                  <a:cubicBezTo>
                    <a:pt x="1533" y="170640"/>
                    <a:pt x="3067" y="138813"/>
                    <a:pt x="18405" y="110437"/>
                  </a:cubicBezTo>
                  <a:cubicBezTo>
                    <a:pt x="33743" y="82061"/>
                    <a:pt x="68253" y="50617"/>
                    <a:pt x="92026" y="32211"/>
                  </a:cubicBezTo>
                  <a:cubicBezTo>
                    <a:pt x="115800" y="13805"/>
                    <a:pt x="138423" y="6902"/>
                    <a:pt x="161046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002395" y="6179251"/>
            <a:ext cx="189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Tropical Cyclone</a:t>
            </a:r>
            <a:endParaRPr lang="en-US" sz="1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10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43" y="1904516"/>
            <a:ext cx="8651240" cy="3183128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518864" y="2158799"/>
            <a:ext cx="5321099" cy="1483279"/>
          </a:xfrm>
          <a:custGeom>
            <a:avLst/>
            <a:gdLst>
              <a:gd name="connsiteX0" fmla="*/ 0 w 5321099"/>
              <a:gd name="connsiteY0" fmla="*/ 1179015 h 1483279"/>
              <a:gd name="connsiteX1" fmla="*/ 650706 w 5321099"/>
              <a:gd name="connsiteY1" fmla="*/ 1189511 h 1483279"/>
              <a:gd name="connsiteX2" fmla="*/ 1427356 w 5321099"/>
              <a:gd name="connsiteY2" fmla="*/ 1294474 h 1483279"/>
              <a:gd name="connsiteX3" fmla="*/ 2088558 w 5321099"/>
              <a:gd name="connsiteY3" fmla="*/ 1063556 h 1483279"/>
              <a:gd name="connsiteX4" fmla="*/ 2004595 w 5321099"/>
              <a:gd name="connsiteY4" fmla="*/ 706683 h 1483279"/>
              <a:gd name="connsiteX5" fmla="*/ 1395870 w 5321099"/>
              <a:gd name="connsiteY5" fmla="*/ 454772 h 1483279"/>
              <a:gd name="connsiteX6" fmla="*/ 1185965 w 5321099"/>
              <a:gd name="connsiteY6" fmla="*/ 234350 h 1483279"/>
              <a:gd name="connsiteX7" fmla="*/ 1458842 w 5321099"/>
              <a:gd name="connsiteY7" fmla="*/ 24425 h 1483279"/>
              <a:gd name="connsiteX8" fmla="*/ 2613321 w 5321099"/>
              <a:gd name="connsiteY8" fmla="*/ 45418 h 1483279"/>
              <a:gd name="connsiteX9" fmla="*/ 3547399 w 5321099"/>
              <a:gd name="connsiteY9" fmla="*/ 391794 h 1483279"/>
              <a:gd name="connsiteX10" fmla="*/ 4103648 w 5321099"/>
              <a:gd name="connsiteY10" fmla="*/ 1084548 h 1483279"/>
              <a:gd name="connsiteX11" fmla="*/ 4397516 w 5321099"/>
              <a:gd name="connsiteY11" fmla="*/ 1409933 h 1483279"/>
              <a:gd name="connsiteX12" fmla="*/ 4827822 w 5321099"/>
              <a:gd name="connsiteY12" fmla="*/ 1472910 h 1483279"/>
              <a:gd name="connsiteX13" fmla="*/ 5321099 w 5321099"/>
              <a:gd name="connsiteY13" fmla="*/ 1252489 h 148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21099" h="1483279">
                <a:moveTo>
                  <a:pt x="0" y="1179015"/>
                </a:moveTo>
                <a:lnTo>
                  <a:pt x="650706" y="1189511"/>
                </a:lnTo>
                <a:cubicBezTo>
                  <a:pt x="888599" y="1208754"/>
                  <a:pt x="1187714" y="1315466"/>
                  <a:pt x="1427356" y="1294474"/>
                </a:cubicBezTo>
                <a:cubicBezTo>
                  <a:pt x="1666998" y="1273482"/>
                  <a:pt x="1992352" y="1161521"/>
                  <a:pt x="2088558" y="1063556"/>
                </a:cubicBezTo>
                <a:cubicBezTo>
                  <a:pt x="2184764" y="965591"/>
                  <a:pt x="2120043" y="808147"/>
                  <a:pt x="2004595" y="706683"/>
                </a:cubicBezTo>
                <a:cubicBezTo>
                  <a:pt x="1889147" y="605219"/>
                  <a:pt x="1532308" y="533494"/>
                  <a:pt x="1395870" y="454772"/>
                </a:cubicBezTo>
                <a:cubicBezTo>
                  <a:pt x="1259432" y="376050"/>
                  <a:pt x="1175470" y="306074"/>
                  <a:pt x="1185965" y="234350"/>
                </a:cubicBezTo>
                <a:cubicBezTo>
                  <a:pt x="1196460" y="162626"/>
                  <a:pt x="1220949" y="55914"/>
                  <a:pt x="1458842" y="24425"/>
                </a:cubicBezTo>
                <a:cubicBezTo>
                  <a:pt x="1696735" y="-7064"/>
                  <a:pt x="2265228" y="-15810"/>
                  <a:pt x="2613321" y="45418"/>
                </a:cubicBezTo>
                <a:cubicBezTo>
                  <a:pt x="2961414" y="106646"/>
                  <a:pt x="3299011" y="218606"/>
                  <a:pt x="3547399" y="391794"/>
                </a:cubicBezTo>
                <a:cubicBezTo>
                  <a:pt x="3795787" y="564982"/>
                  <a:pt x="3961962" y="914858"/>
                  <a:pt x="4103648" y="1084548"/>
                </a:cubicBezTo>
                <a:cubicBezTo>
                  <a:pt x="4245334" y="1254238"/>
                  <a:pt x="4276820" y="1345206"/>
                  <a:pt x="4397516" y="1409933"/>
                </a:cubicBezTo>
                <a:cubicBezTo>
                  <a:pt x="4518212" y="1474660"/>
                  <a:pt x="4673892" y="1499151"/>
                  <a:pt x="4827822" y="1472910"/>
                </a:cubicBezTo>
                <a:cubicBezTo>
                  <a:pt x="4981753" y="1446669"/>
                  <a:pt x="5321099" y="1252489"/>
                  <a:pt x="5321099" y="1252489"/>
                </a:cubicBezTo>
              </a:path>
            </a:pathLst>
          </a:cu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2869" y="2131797"/>
            <a:ext cx="147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Blocking Ridge</a:t>
            </a:r>
            <a:endParaRPr lang="en-US" b="1" dirty="0">
              <a:solidFill>
                <a:srgbClr val="FFFF00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2191" y="3146918"/>
            <a:ext cx="100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Polar Jet</a:t>
            </a:r>
            <a:endParaRPr lang="en-US" b="1" dirty="0">
              <a:effectLst>
                <a:glow rad="63500">
                  <a:schemeClr val="bg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2094" y="2773709"/>
            <a:ext cx="107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90"/>
                </a:solidFill>
                <a:effectLst>
                  <a:glow rad="508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3</a:t>
            </a:r>
            <a:r>
              <a:rPr lang="en-US" sz="1400" b="1" baseline="30000" dirty="0" smtClean="0">
                <a:solidFill>
                  <a:srgbClr val="000090"/>
                </a:solidFill>
                <a:effectLst>
                  <a:glow rad="508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rd</a:t>
            </a:r>
            <a:r>
              <a:rPr lang="en-US" sz="1400" b="1" dirty="0" smtClean="0">
                <a:solidFill>
                  <a:srgbClr val="000090"/>
                </a:solidFill>
                <a:effectLst>
                  <a:glow rad="508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 Cold Surge</a:t>
            </a:r>
            <a:endParaRPr lang="en-US" sz="1400" b="1" dirty="0">
              <a:solidFill>
                <a:srgbClr val="000090"/>
              </a:solidFill>
              <a:effectLst>
                <a:glow rad="50800">
                  <a:schemeClr val="bg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447" y="239928"/>
            <a:ext cx="83022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  <a:cs typeface="Calibri"/>
              </a:rPr>
              <a:t>Schematic – Synoptic Evolution November 2014</a:t>
            </a:r>
            <a:endParaRPr lang="en-US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135" y="1337293"/>
            <a:ext cx="3243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alibri"/>
                <a:cs typeface="Calibri"/>
              </a:rPr>
              <a:t>1200 UTC 18 November 2014</a:t>
            </a:r>
            <a:endParaRPr lang="en-US" sz="2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6119" y="3597339"/>
            <a:ext cx="81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1</a:t>
            </a:r>
            <a:endParaRPr lang="en-US" sz="2000" b="1" baseline="-25000" dirty="0">
              <a:solidFill>
                <a:srgbClr val="0000FF"/>
              </a:solidFill>
              <a:effectLst>
                <a:glow rad="63500">
                  <a:schemeClr val="bg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82971" y="3625015"/>
            <a:ext cx="601258" cy="20742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08949" y="362873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H</a:t>
            </a:r>
            <a:r>
              <a:rPr lang="en-US" sz="2000" b="1" baseline="-25000" dirty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2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408949" y="3277888"/>
            <a:ext cx="187784" cy="431206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192207" y="3277888"/>
            <a:ext cx="130391" cy="150557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25567" y="3308984"/>
            <a:ext cx="4481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H</a:t>
            </a:r>
            <a:r>
              <a:rPr lang="en-US" sz="2000" b="1" baseline="-25000" dirty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44234" y="3632502"/>
            <a:ext cx="50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3</a:t>
            </a:r>
            <a:endParaRPr lang="en-US" sz="2000" b="1" baseline="-25000" dirty="0">
              <a:solidFill>
                <a:srgbClr val="0000FF"/>
              </a:solidFill>
              <a:effectLst>
                <a:glow rad="63500">
                  <a:schemeClr val="bg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662843" y="2532932"/>
            <a:ext cx="1158940" cy="117616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01874" y="2634496"/>
            <a:ext cx="81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L</a:t>
            </a:r>
            <a:endParaRPr lang="en-US" sz="2400" b="1" baseline="-25000" dirty="0">
              <a:solidFill>
                <a:srgbClr val="FF0000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47143" y="2842484"/>
            <a:ext cx="81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L</a:t>
            </a:r>
            <a:endParaRPr lang="en-US" sz="2400" b="1" baseline="-25000" dirty="0">
              <a:solidFill>
                <a:srgbClr val="FF0000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967743" y="3267257"/>
            <a:ext cx="1354479" cy="1208937"/>
            <a:chOff x="7022483" y="3212512"/>
            <a:chExt cx="1354479" cy="1208937"/>
          </a:xfrm>
          <a:effectLst>
            <a:glow rad="25400">
              <a:schemeClr val="tx1"/>
            </a:glow>
          </a:effectLst>
        </p:grpSpPr>
        <p:sp>
          <p:nvSpPr>
            <p:cNvPr id="49" name="Freeform 48"/>
            <p:cNvSpPr/>
            <p:nvPr/>
          </p:nvSpPr>
          <p:spPr>
            <a:xfrm>
              <a:off x="7022483" y="3212512"/>
              <a:ext cx="1351523" cy="1208937"/>
            </a:xfrm>
            <a:custGeom>
              <a:avLst/>
              <a:gdLst>
                <a:gd name="connsiteX0" fmla="*/ 1351523 w 1351523"/>
                <a:gd name="connsiteY0" fmla="*/ 0 h 1208937"/>
                <a:gd name="connsiteX1" fmla="*/ 1181734 w 1351523"/>
                <a:gd name="connsiteY1" fmla="*/ 292047 h 1208937"/>
                <a:gd name="connsiteX2" fmla="*/ 706324 w 1351523"/>
                <a:gd name="connsiteY2" fmla="*/ 848973 h 1208937"/>
                <a:gd name="connsiteX3" fmla="*/ 0 w 1351523"/>
                <a:gd name="connsiteY3" fmla="*/ 1208937 h 120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1523" h="1208937">
                  <a:moveTo>
                    <a:pt x="1351523" y="0"/>
                  </a:moveTo>
                  <a:cubicBezTo>
                    <a:pt x="1320395" y="75276"/>
                    <a:pt x="1289267" y="150552"/>
                    <a:pt x="1181734" y="292047"/>
                  </a:cubicBezTo>
                  <a:cubicBezTo>
                    <a:pt x="1074201" y="433542"/>
                    <a:pt x="903280" y="696158"/>
                    <a:pt x="706324" y="848973"/>
                  </a:cubicBezTo>
                  <a:cubicBezTo>
                    <a:pt x="509368" y="1001788"/>
                    <a:pt x="0" y="1208937"/>
                    <a:pt x="0" y="1208937"/>
                  </a:cubicBezTo>
                </a:path>
              </a:pathLst>
            </a:custGeom>
            <a:ln w="254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2" name="Isosceles Triangle 51"/>
            <p:cNvSpPr/>
            <p:nvPr/>
          </p:nvSpPr>
          <p:spPr>
            <a:xfrm rot="1995297">
              <a:off x="7173496" y="4296170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9" name="Isosceles Triangle 58"/>
            <p:cNvSpPr/>
            <p:nvPr/>
          </p:nvSpPr>
          <p:spPr>
            <a:xfrm rot="1995297">
              <a:off x="7390647" y="4209506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0" name="Isosceles Triangle 59"/>
            <p:cNvSpPr/>
            <p:nvPr/>
          </p:nvSpPr>
          <p:spPr>
            <a:xfrm rot="1995297">
              <a:off x="7596977" y="4093504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1" name="Isosceles Triangle 60"/>
            <p:cNvSpPr/>
            <p:nvPr/>
          </p:nvSpPr>
          <p:spPr>
            <a:xfrm rot="916008">
              <a:off x="7789868" y="3932753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2" name="Isosceles Triangle 61"/>
            <p:cNvSpPr/>
            <p:nvPr/>
          </p:nvSpPr>
          <p:spPr>
            <a:xfrm rot="523602">
              <a:off x="7947258" y="3765590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3" name="Isosceles Triangle 62"/>
            <p:cNvSpPr/>
            <p:nvPr/>
          </p:nvSpPr>
          <p:spPr>
            <a:xfrm rot="523602">
              <a:off x="8103850" y="3558161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4" name="Isosceles Triangle 63"/>
            <p:cNvSpPr/>
            <p:nvPr/>
          </p:nvSpPr>
          <p:spPr>
            <a:xfrm rot="523602">
              <a:off x="8252060" y="3330423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965126" y="2819077"/>
            <a:ext cx="1073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Ex Nuri</a:t>
            </a:r>
            <a:endParaRPr lang="en-US" sz="1400" b="1" dirty="0">
              <a:solidFill>
                <a:srgbClr val="FF0000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85" name="Multiply 84"/>
          <p:cNvSpPr/>
          <p:nvPr/>
        </p:nvSpPr>
        <p:spPr>
          <a:xfrm>
            <a:off x="7154105" y="3277888"/>
            <a:ext cx="325353" cy="304392"/>
          </a:xfrm>
          <a:prstGeom prst="mathMultiply">
            <a:avLst/>
          </a:prstGeom>
          <a:solidFill>
            <a:srgbClr val="000090"/>
          </a:solidFill>
          <a:ln>
            <a:solidFill>
              <a:schemeClr val="bg1">
                <a:alpha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93867" y="5342600"/>
            <a:ext cx="8561853" cy="137856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3"/>
          <a:srcRect l="37762" t="89220" r="39053"/>
          <a:stretch/>
        </p:blipFill>
        <p:spPr>
          <a:xfrm>
            <a:off x="5973864" y="6192184"/>
            <a:ext cx="1311909" cy="26121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3"/>
          <a:srcRect l="73463" t="92647" r="17537" b="-236"/>
          <a:stretch/>
        </p:blipFill>
        <p:spPr>
          <a:xfrm>
            <a:off x="6499634" y="6489791"/>
            <a:ext cx="485398" cy="175279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387221" y="5478817"/>
            <a:ext cx="81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Calibri"/>
                <a:cs typeface="Calibri"/>
              </a:rPr>
              <a:t>L</a:t>
            </a:r>
            <a:endParaRPr lang="en-US" sz="2400" b="1" baseline="-25000" dirty="0">
              <a:solidFill>
                <a:srgbClr val="FF0000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94109" y="5478817"/>
            <a:ext cx="189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Calibri"/>
                <a:cs typeface="Calibri"/>
              </a:rPr>
              <a:t>Extratropical</a:t>
            </a:r>
            <a:r>
              <a:rPr lang="en-US" sz="1400" b="1" dirty="0" smtClean="0">
                <a:latin typeface="Calibri"/>
                <a:cs typeface="Calibri"/>
              </a:rPr>
              <a:t> low </a:t>
            </a:r>
            <a:r>
              <a:rPr lang="en-US" sz="1400" b="1" dirty="0">
                <a:latin typeface="Calibri"/>
                <a:cs typeface="Calibri"/>
              </a:rPr>
              <a:t>p</a:t>
            </a:r>
            <a:r>
              <a:rPr lang="en-US" sz="1400" b="1" dirty="0" smtClean="0">
                <a:latin typeface="Calibri"/>
                <a:cs typeface="Calibri"/>
              </a:rPr>
              <a:t>ressure </a:t>
            </a:r>
            <a:r>
              <a:rPr lang="en-US" sz="1400" b="1" dirty="0">
                <a:latin typeface="Calibri"/>
                <a:cs typeface="Calibri"/>
              </a:rPr>
              <a:t>c</a:t>
            </a:r>
            <a:r>
              <a:rPr lang="en-US" sz="1400" b="1" dirty="0" smtClean="0">
                <a:latin typeface="Calibri"/>
                <a:cs typeface="Calibri"/>
              </a:rPr>
              <a:t>enter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270872" y="5478817"/>
            <a:ext cx="81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glow rad="63500">
                    <a:schemeClr val="bg1">
                      <a:alpha val="75000"/>
                    </a:schemeClr>
                  </a:glow>
                </a:effectLst>
                <a:latin typeface="Calibri"/>
                <a:cs typeface="Calibri"/>
              </a:rPr>
              <a:t>1</a:t>
            </a:r>
            <a:endParaRPr lang="en-US" sz="2000" b="1" baseline="-25000" dirty="0">
              <a:solidFill>
                <a:srgbClr val="0000FF"/>
              </a:solidFill>
              <a:effectLst>
                <a:glow rad="63500">
                  <a:schemeClr val="bg1">
                    <a:alpha val="7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005808" y="5482882"/>
            <a:ext cx="1469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High pressure </a:t>
            </a:r>
            <a:r>
              <a:rPr lang="en-US" sz="1400" b="1" dirty="0">
                <a:latin typeface="Calibri"/>
                <a:cs typeface="Calibri"/>
              </a:rPr>
              <a:t>c</a:t>
            </a:r>
            <a:r>
              <a:rPr lang="en-US" sz="1400" b="1" dirty="0" smtClean="0">
                <a:latin typeface="Calibri"/>
                <a:cs typeface="Calibri"/>
              </a:rPr>
              <a:t>enter</a:t>
            </a:r>
            <a:endParaRPr lang="en-US" sz="1400" b="1" dirty="0">
              <a:latin typeface="Calibri"/>
              <a:cs typeface="Calibri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6446040" y="5531548"/>
            <a:ext cx="459020" cy="427238"/>
            <a:chOff x="1172789" y="6095205"/>
            <a:chExt cx="459020" cy="427238"/>
          </a:xfrm>
          <a:effectLst>
            <a:glow rad="25400">
              <a:schemeClr val="tx1"/>
            </a:glow>
          </a:effectLst>
        </p:grpSpPr>
        <p:sp>
          <p:nvSpPr>
            <p:cNvPr id="110" name="Freeform 109"/>
            <p:cNvSpPr/>
            <p:nvPr/>
          </p:nvSpPr>
          <p:spPr>
            <a:xfrm>
              <a:off x="1172789" y="6095205"/>
              <a:ext cx="447066" cy="409227"/>
            </a:xfrm>
            <a:custGeom>
              <a:avLst/>
              <a:gdLst>
                <a:gd name="connsiteX0" fmla="*/ 1351523 w 1351523"/>
                <a:gd name="connsiteY0" fmla="*/ 0 h 1208937"/>
                <a:gd name="connsiteX1" fmla="*/ 1181734 w 1351523"/>
                <a:gd name="connsiteY1" fmla="*/ 292047 h 1208937"/>
                <a:gd name="connsiteX2" fmla="*/ 706324 w 1351523"/>
                <a:gd name="connsiteY2" fmla="*/ 848973 h 1208937"/>
                <a:gd name="connsiteX3" fmla="*/ 0 w 1351523"/>
                <a:gd name="connsiteY3" fmla="*/ 1208937 h 120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1523" h="1208937">
                  <a:moveTo>
                    <a:pt x="1351523" y="0"/>
                  </a:moveTo>
                  <a:cubicBezTo>
                    <a:pt x="1320395" y="75276"/>
                    <a:pt x="1289267" y="150552"/>
                    <a:pt x="1181734" y="292047"/>
                  </a:cubicBezTo>
                  <a:cubicBezTo>
                    <a:pt x="1074201" y="433542"/>
                    <a:pt x="903280" y="696158"/>
                    <a:pt x="706324" y="848973"/>
                  </a:cubicBezTo>
                  <a:cubicBezTo>
                    <a:pt x="509368" y="1001788"/>
                    <a:pt x="0" y="1208937"/>
                    <a:pt x="0" y="1208937"/>
                  </a:cubicBezTo>
                </a:path>
              </a:pathLst>
            </a:custGeom>
            <a:ln w="254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1" name="Isosceles Triangle 110"/>
            <p:cNvSpPr/>
            <p:nvPr/>
          </p:nvSpPr>
          <p:spPr>
            <a:xfrm rot="1995297">
              <a:off x="1228739" y="6417128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" name="Isosceles Triangle 111"/>
            <p:cNvSpPr/>
            <p:nvPr/>
          </p:nvSpPr>
          <p:spPr>
            <a:xfrm rot="809359">
              <a:off x="1382850" y="6323403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" name="Isosceles Triangle 112"/>
            <p:cNvSpPr/>
            <p:nvPr/>
          </p:nvSpPr>
          <p:spPr>
            <a:xfrm>
              <a:off x="1506907" y="6179350"/>
              <a:ext cx="124902" cy="105315"/>
            </a:xfrm>
            <a:prstGeom prst="triangl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6985214" y="5592742"/>
            <a:ext cx="97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Cold front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2483102" y="6169245"/>
            <a:ext cx="470269" cy="216875"/>
          </a:xfrm>
          <a:custGeom>
            <a:avLst/>
            <a:gdLst>
              <a:gd name="connsiteX0" fmla="*/ 18393 w 470269"/>
              <a:gd name="connsiteY0" fmla="*/ 56393 h 216875"/>
              <a:gd name="connsiteX1" fmla="*/ 102355 w 470269"/>
              <a:gd name="connsiteY1" fmla="*/ 3911 h 216875"/>
              <a:gd name="connsiteX2" fmla="*/ 333251 w 470269"/>
              <a:gd name="connsiteY2" fmla="*/ 14408 h 216875"/>
              <a:gd name="connsiteX3" fmla="*/ 469689 w 470269"/>
              <a:gd name="connsiteY3" fmla="*/ 98378 h 216875"/>
              <a:gd name="connsiteX4" fmla="*/ 375232 w 470269"/>
              <a:gd name="connsiteY4" fmla="*/ 213837 h 216875"/>
              <a:gd name="connsiteX5" fmla="*/ 207308 w 470269"/>
              <a:gd name="connsiteY5" fmla="*/ 182348 h 216875"/>
              <a:gd name="connsiteX6" fmla="*/ 18393 w 470269"/>
              <a:gd name="connsiteY6" fmla="*/ 171852 h 216875"/>
              <a:gd name="connsiteX7" fmla="*/ 18393 w 470269"/>
              <a:gd name="connsiteY7" fmla="*/ 56393 h 21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269" h="216875">
                <a:moveTo>
                  <a:pt x="18393" y="56393"/>
                </a:moveTo>
                <a:cubicBezTo>
                  <a:pt x="32387" y="28403"/>
                  <a:pt x="49879" y="10908"/>
                  <a:pt x="102355" y="3911"/>
                </a:cubicBezTo>
                <a:cubicBezTo>
                  <a:pt x="154831" y="-3086"/>
                  <a:pt x="272029" y="-1336"/>
                  <a:pt x="333251" y="14408"/>
                </a:cubicBezTo>
                <a:cubicBezTo>
                  <a:pt x="394473" y="30152"/>
                  <a:pt x="462692" y="65140"/>
                  <a:pt x="469689" y="98378"/>
                </a:cubicBezTo>
                <a:cubicBezTo>
                  <a:pt x="476686" y="131616"/>
                  <a:pt x="418962" y="199842"/>
                  <a:pt x="375232" y="213837"/>
                </a:cubicBezTo>
                <a:cubicBezTo>
                  <a:pt x="331502" y="227832"/>
                  <a:pt x="266781" y="189345"/>
                  <a:pt x="207308" y="182348"/>
                </a:cubicBezTo>
                <a:cubicBezTo>
                  <a:pt x="147835" y="175351"/>
                  <a:pt x="51628" y="194594"/>
                  <a:pt x="18393" y="171852"/>
                </a:cubicBezTo>
                <a:cubicBezTo>
                  <a:pt x="-14842" y="149110"/>
                  <a:pt x="4399" y="84383"/>
                  <a:pt x="18393" y="56393"/>
                </a:cubicBezTo>
                <a:close/>
              </a:path>
            </a:pathLst>
          </a:custGeom>
          <a:solidFill>
            <a:srgbClr val="0000FF">
              <a:alpha val="25000"/>
            </a:srgbClr>
          </a:solidFill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005808" y="6100528"/>
            <a:ext cx="1469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Arctic air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2606059" y="6213535"/>
            <a:ext cx="231639" cy="75166"/>
          </a:xfrm>
          <a:custGeom>
            <a:avLst/>
            <a:gdLst>
              <a:gd name="connsiteX0" fmla="*/ 168313 w 231639"/>
              <a:gd name="connsiteY0" fmla="*/ 75080 h 75166"/>
              <a:gd name="connsiteX1" fmla="*/ 10884 w 231639"/>
              <a:gd name="connsiteY1" fmla="*/ 64584 h 75166"/>
              <a:gd name="connsiteX2" fmla="*/ 31874 w 231639"/>
              <a:gd name="connsiteY2" fmla="*/ 1606 h 75166"/>
              <a:gd name="connsiteX3" fmla="*/ 178808 w 231639"/>
              <a:gd name="connsiteY3" fmla="*/ 22599 h 75166"/>
              <a:gd name="connsiteX4" fmla="*/ 231285 w 231639"/>
              <a:gd name="connsiteY4" fmla="*/ 64584 h 75166"/>
              <a:gd name="connsiteX5" fmla="*/ 168313 w 231639"/>
              <a:gd name="connsiteY5" fmla="*/ 75080 h 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639" h="75166">
                <a:moveTo>
                  <a:pt x="168313" y="75080"/>
                </a:moveTo>
                <a:cubicBezTo>
                  <a:pt x="131580" y="75080"/>
                  <a:pt x="33624" y="76830"/>
                  <a:pt x="10884" y="64584"/>
                </a:cubicBezTo>
                <a:cubicBezTo>
                  <a:pt x="-11856" y="52338"/>
                  <a:pt x="3887" y="8603"/>
                  <a:pt x="31874" y="1606"/>
                </a:cubicBezTo>
                <a:cubicBezTo>
                  <a:pt x="59861" y="-5391"/>
                  <a:pt x="145573" y="12103"/>
                  <a:pt x="178808" y="22599"/>
                </a:cubicBezTo>
                <a:cubicBezTo>
                  <a:pt x="212043" y="33095"/>
                  <a:pt x="234783" y="55837"/>
                  <a:pt x="231285" y="64584"/>
                </a:cubicBezTo>
                <a:cubicBezTo>
                  <a:pt x="227787" y="73331"/>
                  <a:pt x="205046" y="75080"/>
                  <a:pt x="168313" y="7508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4266739" y="5604635"/>
            <a:ext cx="470269" cy="216875"/>
          </a:xfrm>
          <a:custGeom>
            <a:avLst/>
            <a:gdLst>
              <a:gd name="connsiteX0" fmla="*/ 18393 w 470269"/>
              <a:gd name="connsiteY0" fmla="*/ 56393 h 216875"/>
              <a:gd name="connsiteX1" fmla="*/ 102355 w 470269"/>
              <a:gd name="connsiteY1" fmla="*/ 3911 h 216875"/>
              <a:gd name="connsiteX2" fmla="*/ 333251 w 470269"/>
              <a:gd name="connsiteY2" fmla="*/ 14408 h 216875"/>
              <a:gd name="connsiteX3" fmla="*/ 469689 w 470269"/>
              <a:gd name="connsiteY3" fmla="*/ 98378 h 216875"/>
              <a:gd name="connsiteX4" fmla="*/ 375232 w 470269"/>
              <a:gd name="connsiteY4" fmla="*/ 213837 h 216875"/>
              <a:gd name="connsiteX5" fmla="*/ 207308 w 470269"/>
              <a:gd name="connsiteY5" fmla="*/ 182348 h 216875"/>
              <a:gd name="connsiteX6" fmla="*/ 18393 w 470269"/>
              <a:gd name="connsiteY6" fmla="*/ 171852 h 216875"/>
              <a:gd name="connsiteX7" fmla="*/ 18393 w 470269"/>
              <a:gd name="connsiteY7" fmla="*/ 56393 h 21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269" h="216875">
                <a:moveTo>
                  <a:pt x="18393" y="56393"/>
                </a:moveTo>
                <a:cubicBezTo>
                  <a:pt x="32387" y="28403"/>
                  <a:pt x="49879" y="10908"/>
                  <a:pt x="102355" y="3911"/>
                </a:cubicBezTo>
                <a:cubicBezTo>
                  <a:pt x="154831" y="-3086"/>
                  <a:pt x="272029" y="-1336"/>
                  <a:pt x="333251" y="14408"/>
                </a:cubicBezTo>
                <a:cubicBezTo>
                  <a:pt x="394473" y="30152"/>
                  <a:pt x="462692" y="65140"/>
                  <a:pt x="469689" y="98378"/>
                </a:cubicBezTo>
                <a:cubicBezTo>
                  <a:pt x="476686" y="131616"/>
                  <a:pt x="418962" y="199842"/>
                  <a:pt x="375232" y="213837"/>
                </a:cubicBezTo>
                <a:cubicBezTo>
                  <a:pt x="331502" y="227832"/>
                  <a:pt x="266781" y="189345"/>
                  <a:pt x="207308" y="182348"/>
                </a:cubicBezTo>
                <a:cubicBezTo>
                  <a:pt x="147835" y="175351"/>
                  <a:pt x="51628" y="194594"/>
                  <a:pt x="18393" y="171852"/>
                </a:cubicBezTo>
                <a:cubicBezTo>
                  <a:pt x="-14842" y="149110"/>
                  <a:pt x="4399" y="84383"/>
                  <a:pt x="18393" y="56393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4389696" y="5648925"/>
            <a:ext cx="231639" cy="75166"/>
          </a:xfrm>
          <a:custGeom>
            <a:avLst/>
            <a:gdLst>
              <a:gd name="connsiteX0" fmla="*/ 168313 w 231639"/>
              <a:gd name="connsiteY0" fmla="*/ 75080 h 75166"/>
              <a:gd name="connsiteX1" fmla="*/ 10884 w 231639"/>
              <a:gd name="connsiteY1" fmla="*/ 64584 h 75166"/>
              <a:gd name="connsiteX2" fmla="*/ 31874 w 231639"/>
              <a:gd name="connsiteY2" fmla="*/ 1606 h 75166"/>
              <a:gd name="connsiteX3" fmla="*/ 178808 w 231639"/>
              <a:gd name="connsiteY3" fmla="*/ 22599 h 75166"/>
              <a:gd name="connsiteX4" fmla="*/ 231285 w 231639"/>
              <a:gd name="connsiteY4" fmla="*/ 64584 h 75166"/>
              <a:gd name="connsiteX5" fmla="*/ 168313 w 231639"/>
              <a:gd name="connsiteY5" fmla="*/ 75080 h 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639" h="75166">
                <a:moveTo>
                  <a:pt x="168313" y="75080"/>
                </a:moveTo>
                <a:cubicBezTo>
                  <a:pt x="131580" y="75080"/>
                  <a:pt x="33624" y="76830"/>
                  <a:pt x="10884" y="64584"/>
                </a:cubicBezTo>
                <a:cubicBezTo>
                  <a:pt x="-11856" y="52338"/>
                  <a:pt x="3887" y="8603"/>
                  <a:pt x="31874" y="1606"/>
                </a:cubicBezTo>
                <a:cubicBezTo>
                  <a:pt x="59861" y="-5391"/>
                  <a:pt x="145573" y="12103"/>
                  <a:pt x="178808" y="22599"/>
                </a:cubicBezTo>
                <a:cubicBezTo>
                  <a:pt x="212043" y="33095"/>
                  <a:pt x="234783" y="55837"/>
                  <a:pt x="231285" y="64584"/>
                </a:cubicBezTo>
                <a:cubicBezTo>
                  <a:pt x="227787" y="73331"/>
                  <a:pt x="205046" y="75080"/>
                  <a:pt x="168313" y="75080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850837" y="5478817"/>
            <a:ext cx="1626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Sea level </a:t>
            </a:r>
            <a:r>
              <a:rPr lang="en-US" sz="1400" b="1" dirty="0">
                <a:latin typeface="Calibri"/>
                <a:cs typeface="Calibri"/>
              </a:rPr>
              <a:t>p</a:t>
            </a:r>
            <a:r>
              <a:rPr lang="en-US" sz="1400" b="1" dirty="0" smtClean="0">
                <a:latin typeface="Calibri"/>
                <a:cs typeface="Calibri"/>
              </a:rPr>
              <a:t>ressure &lt; 1000-hPa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254288" y="6129397"/>
            <a:ext cx="1626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200-hPa Isotachs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122" name="Freeform 121"/>
          <p:cNvSpPr/>
          <p:nvPr/>
        </p:nvSpPr>
        <p:spPr>
          <a:xfrm>
            <a:off x="4266739" y="6134961"/>
            <a:ext cx="470269" cy="216875"/>
          </a:xfrm>
          <a:custGeom>
            <a:avLst/>
            <a:gdLst>
              <a:gd name="connsiteX0" fmla="*/ 18393 w 470269"/>
              <a:gd name="connsiteY0" fmla="*/ 56393 h 216875"/>
              <a:gd name="connsiteX1" fmla="*/ 102355 w 470269"/>
              <a:gd name="connsiteY1" fmla="*/ 3911 h 216875"/>
              <a:gd name="connsiteX2" fmla="*/ 333251 w 470269"/>
              <a:gd name="connsiteY2" fmla="*/ 14408 h 216875"/>
              <a:gd name="connsiteX3" fmla="*/ 469689 w 470269"/>
              <a:gd name="connsiteY3" fmla="*/ 98378 h 216875"/>
              <a:gd name="connsiteX4" fmla="*/ 375232 w 470269"/>
              <a:gd name="connsiteY4" fmla="*/ 213837 h 216875"/>
              <a:gd name="connsiteX5" fmla="*/ 207308 w 470269"/>
              <a:gd name="connsiteY5" fmla="*/ 182348 h 216875"/>
              <a:gd name="connsiteX6" fmla="*/ 18393 w 470269"/>
              <a:gd name="connsiteY6" fmla="*/ 171852 h 216875"/>
              <a:gd name="connsiteX7" fmla="*/ 18393 w 470269"/>
              <a:gd name="connsiteY7" fmla="*/ 56393 h 21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269" h="216875">
                <a:moveTo>
                  <a:pt x="18393" y="56393"/>
                </a:moveTo>
                <a:cubicBezTo>
                  <a:pt x="32387" y="28403"/>
                  <a:pt x="49879" y="10908"/>
                  <a:pt x="102355" y="3911"/>
                </a:cubicBezTo>
                <a:cubicBezTo>
                  <a:pt x="154831" y="-3086"/>
                  <a:pt x="272029" y="-1336"/>
                  <a:pt x="333251" y="14408"/>
                </a:cubicBezTo>
                <a:cubicBezTo>
                  <a:pt x="394473" y="30152"/>
                  <a:pt x="462692" y="65140"/>
                  <a:pt x="469689" y="98378"/>
                </a:cubicBezTo>
                <a:cubicBezTo>
                  <a:pt x="476686" y="131616"/>
                  <a:pt x="418962" y="199842"/>
                  <a:pt x="375232" y="213837"/>
                </a:cubicBezTo>
                <a:cubicBezTo>
                  <a:pt x="331502" y="227832"/>
                  <a:pt x="266781" y="189345"/>
                  <a:pt x="207308" y="182348"/>
                </a:cubicBezTo>
                <a:cubicBezTo>
                  <a:pt x="147835" y="175351"/>
                  <a:pt x="51628" y="194594"/>
                  <a:pt x="18393" y="171852"/>
                </a:cubicBezTo>
                <a:cubicBezTo>
                  <a:pt x="-14842" y="149110"/>
                  <a:pt x="4399" y="84383"/>
                  <a:pt x="18393" y="56393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4389696" y="6179251"/>
            <a:ext cx="231639" cy="75166"/>
          </a:xfrm>
          <a:custGeom>
            <a:avLst/>
            <a:gdLst>
              <a:gd name="connsiteX0" fmla="*/ 168313 w 231639"/>
              <a:gd name="connsiteY0" fmla="*/ 75080 h 75166"/>
              <a:gd name="connsiteX1" fmla="*/ 10884 w 231639"/>
              <a:gd name="connsiteY1" fmla="*/ 64584 h 75166"/>
              <a:gd name="connsiteX2" fmla="*/ 31874 w 231639"/>
              <a:gd name="connsiteY2" fmla="*/ 1606 h 75166"/>
              <a:gd name="connsiteX3" fmla="*/ 178808 w 231639"/>
              <a:gd name="connsiteY3" fmla="*/ 22599 h 75166"/>
              <a:gd name="connsiteX4" fmla="*/ 231285 w 231639"/>
              <a:gd name="connsiteY4" fmla="*/ 64584 h 75166"/>
              <a:gd name="connsiteX5" fmla="*/ 168313 w 231639"/>
              <a:gd name="connsiteY5" fmla="*/ 75080 h 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639" h="75166">
                <a:moveTo>
                  <a:pt x="168313" y="75080"/>
                </a:moveTo>
                <a:cubicBezTo>
                  <a:pt x="131580" y="75080"/>
                  <a:pt x="33624" y="76830"/>
                  <a:pt x="10884" y="64584"/>
                </a:cubicBezTo>
                <a:cubicBezTo>
                  <a:pt x="-11856" y="52338"/>
                  <a:pt x="3887" y="8603"/>
                  <a:pt x="31874" y="1606"/>
                </a:cubicBezTo>
                <a:cubicBezTo>
                  <a:pt x="59861" y="-5391"/>
                  <a:pt x="145573" y="12103"/>
                  <a:pt x="178808" y="22599"/>
                </a:cubicBezTo>
                <a:cubicBezTo>
                  <a:pt x="212043" y="33095"/>
                  <a:pt x="234783" y="55837"/>
                  <a:pt x="231285" y="64584"/>
                </a:cubicBezTo>
                <a:cubicBezTo>
                  <a:pt x="227787" y="73331"/>
                  <a:pt x="205046" y="75080"/>
                  <a:pt x="168313" y="7508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849636" y="5982504"/>
            <a:ext cx="1626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200-hPa geopotential heights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32898" y="5078707"/>
            <a:ext cx="937952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Legend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728135" y="6198734"/>
            <a:ext cx="161046" cy="291057"/>
            <a:chOff x="7525405" y="6230547"/>
            <a:chExt cx="178482" cy="349360"/>
          </a:xfrm>
          <a:effectLst>
            <a:glow rad="25400">
              <a:schemeClr val="tx1"/>
            </a:glow>
          </a:effectLst>
        </p:grpSpPr>
        <p:sp>
          <p:nvSpPr>
            <p:cNvPr id="127" name="Oval 126"/>
            <p:cNvSpPr/>
            <p:nvPr/>
          </p:nvSpPr>
          <p:spPr>
            <a:xfrm>
              <a:off x="7525405" y="6321478"/>
              <a:ext cx="178420" cy="1799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542841" y="6230547"/>
              <a:ext cx="161046" cy="202467"/>
            </a:xfrm>
            <a:custGeom>
              <a:avLst/>
              <a:gdLst>
                <a:gd name="connsiteX0" fmla="*/ 0 w 161046"/>
                <a:gd name="connsiteY0" fmla="*/ 202467 h 202467"/>
                <a:gd name="connsiteX1" fmla="*/ 18405 w 161046"/>
                <a:gd name="connsiteY1" fmla="*/ 110437 h 202467"/>
                <a:gd name="connsiteX2" fmla="*/ 92026 w 161046"/>
                <a:gd name="connsiteY2" fmla="*/ 32211 h 202467"/>
                <a:gd name="connsiteX3" fmla="*/ 161046 w 161046"/>
                <a:gd name="connsiteY3" fmla="*/ 0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046" h="202467">
                  <a:moveTo>
                    <a:pt x="0" y="202467"/>
                  </a:moveTo>
                  <a:cubicBezTo>
                    <a:pt x="1533" y="170640"/>
                    <a:pt x="3067" y="138813"/>
                    <a:pt x="18405" y="110437"/>
                  </a:cubicBezTo>
                  <a:cubicBezTo>
                    <a:pt x="33743" y="82061"/>
                    <a:pt x="68253" y="50617"/>
                    <a:pt x="92026" y="32211"/>
                  </a:cubicBezTo>
                  <a:cubicBezTo>
                    <a:pt x="115800" y="13805"/>
                    <a:pt x="138423" y="6902"/>
                    <a:pt x="161046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 rot="10800000">
              <a:off x="7525405" y="6377440"/>
              <a:ext cx="161046" cy="202467"/>
            </a:xfrm>
            <a:custGeom>
              <a:avLst/>
              <a:gdLst>
                <a:gd name="connsiteX0" fmla="*/ 0 w 161046"/>
                <a:gd name="connsiteY0" fmla="*/ 202467 h 202467"/>
                <a:gd name="connsiteX1" fmla="*/ 18405 w 161046"/>
                <a:gd name="connsiteY1" fmla="*/ 110437 h 202467"/>
                <a:gd name="connsiteX2" fmla="*/ 92026 w 161046"/>
                <a:gd name="connsiteY2" fmla="*/ 32211 h 202467"/>
                <a:gd name="connsiteX3" fmla="*/ 161046 w 161046"/>
                <a:gd name="connsiteY3" fmla="*/ 0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046" h="202467">
                  <a:moveTo>
                    <a:pt x="0" y="202467"/>
                  </a:moveTo>
                  <a:cubicBezTo>
                    <a:pt x="1533" y="170640"/>
                    <a:pt x="3067" y="138813"/>
                    <a:pt x="18405" y="110437"/>
                  </a:cubicBezTo>
                  <a:cubicBezTo>
                    <a:pt x="33743" y="82061"/>
                    <a:pt x="68253" y="50617"/>
                    <a:pt x="92026" y="32211"/>
                  </a:cubicBezTo>
                  <a:cubicBezTo>
                    <a:pt x="115800" y="13805"/>
                    <a:pt x="138423" y="6902"/>
                    <a:pt x="161046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1002395" y="6179251"/>
            <a:ext cx="189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Tropical Cyclone</a:t>
            </a:r>
            <a:endParaRPr lang="en-US" sz="1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52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836"/>
            <a:ext cx="9144000" cy="584776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Project 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Summary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(1)</a:t>
            </a:r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227" y="911740"/>
            <a:ext cx="81121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temperature and precipitation forecasts on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8–10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day time range at the WPC in collaboration 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WPC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personnel.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evelop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methodology for identifying extreme temperature and precipitation events over the CONUS for all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seasons during 1979–present.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erform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evaluation of operational NCEP GFS week two forecast skill for the extreme events with an emphasis on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day time range.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0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65" y="2823338"/>
            <a:ext cx="8137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Impacts:  Buffalo Snow Blitz and CONUS Record Cold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7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owstorm-Buffalo-NY-November-2014-Pictur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9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4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owstorm-Buffalo-NY-November-2014-Pic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2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5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Buffalo (72528) Soundings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0000 UTC 18 and 19 Nov 2014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0042" b="-20042"/>
          <a:stretch>
            <a:fillRect/>
          </a:stretch>
        </p:blipFill>
        <p:spPr/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0042" b="-20042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4340097" y="5677902"/>
            <a:ext cx="4068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366FF"/>
                </a:solidFill>
              </a:rPr>
              <a:t>1000–500 </a:t>
            </a:r>
            <a:r>
              <a:rPr lang="en-US" sz="1600" b="1" dirty="0" err="1" smtClean="0">
                <a:solidFill>
                  <a:srgbClr val="3366FF"/>
                </a:solidFill>
              </a:rPr>
              <a:t>hPa</a:t>
            </a:r>
            <a:r>
              <a:rPr lang="en-US" sz="1600" b="1" dirty="0" smtClean="0">
                <a:solidFill>
                  <a:srgbClr val="3366FF"/>
                </a:solidFill>
              </a:rPr>
              <a:t> thickness:  5034 m </a:t>
            </a:r>
          </a:p>
          <a:p>
            <a:pPr algn="ctr"/>
            <a:r>
              <a:rPr lang="en-US" sz="1600" b="1" dirty="0" smtClean="0">
                <a:solidFill>
                  <a:srgbClr val="3366FF"/>
                </a:solidFill>
              </a:rPr>
              <a:t>T (500 </a:t>
            </a:r>
            <a:r>
              <a:rPr lang="en-US" sz="1600" b="1" dirty="0" err="1" smtClean="0">
                <a:solidFill>
                  <a:srgbClr val="3366FF"/>
                </a:solidFill>
              </a:rPr>
              <a:t>hPa</a:t>
            </a:r>
            <a:r>
              <a:rPr lang="en-US" sz="1600" b="1" dirty="0" smtClean="0">
                <a:solidFill>
                  <a:srgbClr val="3366FF"/>
                </a:solidFill>
              </a:rPr>
              <a:t>) -42.1 °C;  T (850 </a:t>
            </a:r>
            <a:r>
              <a:rPr lang="en-US" sz="1600" b="1" dirty="0" err="1" smtClean="0">
                <a:solidFill>
                  <a:srgbClr val="3366FF"/>
                </a:solidFill>
              </a:rPr>
              <a:t>hPa</a:t>
            </a:r>
            <a:r>
              <a:rPr lang="en-US" sz="1600" b="1" dirty="0" smtClean="0">
                <a:solidFill>
                  <a:srgbClr val="3366FF"/>
                </a:solidFill>
              </a:rPr>
              <a:t>) -15.1°C</a:t>
            </a:r>
          </a:p>
          <a:p>
            <a:pPr algn="ctr"/>
            <a:r>
              <a:rPr lang="en-US" sz="1600" b="1" dirty="0" smtClean="0">
                <a:solidFill>
                  <a:srgbClr val="3366FF"/>
                </a:solidFill>
              </a:rPr>
              <a:t>LWT–850-hPa temperature difference:  ~27°C</a:t>
            </a:r>
            <a:endParaRPr lang="en-US" sz="16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8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NCDC CONUS Temperature Rankings for November 2014 (left) and Mean Temperature Anomalies (°F) for 16–22 November 2014 (right)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Nov-14_TempRanks_NCDC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78" b="-26678"/>
          <a:stretch>
            <a:fillRect/>
          </a:stretch>
        </p:blipFill>
        <p:spPr/>
      </p:pic>
      <p:pic>
        <p:nvPicPr>
          <p:cNvPr id="8" name="Content Placeholder 7" descr="CONUS_TempAnom_16-22Nov14.tif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41" b="-243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132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Minimum Temperature Records Broken:  16–22 November 2014 (N = 2677)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Source:  NCDC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MinTempRecords_16-22Nov14_NCDC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3" r="142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812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Conclusions (I)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57" y="1547092"/>
            <a:ext cx="8865040" cy="55544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b="1" dirty="0"/>
          </a:p>
          <a:p>
            <a:r>
              <a:rPr lang="en-US" sz="2000" b="1" dirty="0" smtClean="0"/>
              <a:t>An upper-level </a:t>
            </a:r>
            <a:r>
              <a:rPr lang="en-US" sz="2000" b="1" dirty="0" err="1" smtClean="0"/>
              <a:t>baroclinic</a:t>
            </a:r>
            <a:r>
              <a:rPr lang="en-US" sz="2000" b="1" dirty="0" smtClean="0"/>
              <a:t> disturbance creates a strong </a:t>
            </a:r>
            <a:r>
              <a:rPr lang="en-US" sz="2000" b="1" dirty="0" err="1" smtClean="0"/>
              <a:t>baroclinic</a:t>
            </a:r>
            <a:r>
              <a:rPr lang="en-US" sz="2000" b="1" dirty="0" smtClean="0"/>
              <a:t> zone and jet stream across the western North Pacific prior to STY </a:t>
            </a:r>
            <a:r>
              <a:rPr lang="en-US" sz="2000" b="1" dirty="0" err="1" smtClean="0"/>
              <a:t>Nuri’s</a:t>
            </a:r>
            <a:r>
              <a:rPr lang="en-US" sz="2000" b="1" dirty="0" smtClean="0"/>
              <a:t> ET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 interaction of STY </a:t>
            </a:r>
            <a:r>
              <a:rPr lang="en-US" sz="2000" b="1" dirty="0" err="1" smtClean="0"/>
              <a:t>Nuri</a:t>
            </a:r>
            <a:r>
              <a:rPr lang="en-US" sz="2000" b="1" dirty="0" smtClean="0"/>
              <a:t> with a second </a:t>
            </a:r>
            <a:r>
              <a:rPr lang="en-US" sz="2000" b="1" dirty="0" err="1" smtClean="0"/>
              <a:t>baroclinic</a:t>
            </a:r>
            <a:r>
              <a:rPr lang="en-US" sz="2000" b="1" dirty="0" smtClean="0"/>
              <a:t> disturbance of arctic origin during ET leads to its explosive </a:t>
            </a:r>
            <a:r>
              <a:rPr lang="en-US" sz="2000" b="1" dirty="0" err="1" smtClean="0"/>
              <a:t>reintensification</a:t>
            </a:r>
            <a:r>
              <a:rPr lang="en-US" sz="2000" b="1" dirty="0" smtClean="0"/>
              <a:t> as an EC </a:t>
            </a:r>
          </a:p>
          <a:p>
            <a:endParaRPr lang="en-US" sz="2000" b="1" dirty="0"/>
          </a:p>
          <a:p>
            <a:r>
              <a:rPr lang="en-US" sz="2000" b="1" dirty="0" smtClean="0"/>
              <a:t>Downstream high-latitude ridge building and omega block formation over Alaska and NW Canada follows </a:t>
            </a:r>
            <a:r>
              <a:rPr lang="en-US" sz="2000" b="1" dirty="0" err="1" smtClean="0"/>
              <a:t>Nuri’s</a:t>
            </a:r>
            <a:r>
              <a:rPr lang="en-US" sz="2000" b="1" dirty="0" smtClean="0"/>
              <a:t> explosive </a:t>
            </a:r>
            <a:r>
              <a:rPr lang="en-US" sz="2000" b="1" dirty="0" err="1" smtClean="0"/>
              <a:t>reintensification</a:t>
            </a:r>
            <a:r>
              <a:rPr lang="en-US" sz="2000" b="1" dirty="0" smtClean="0"/>
              <a:t> as an EC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 </a:t>
            </a:r>
          </a:p>
          <a:p>
            <a:endParaRPr lang="en-US" sz="1800" b="1" dirty="0"/>
          </a:p>
          <a:p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56053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Conclusions (II)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57" y="1478693"/>
            <a:ext cx="8865040" cy="55544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 </a:t>
            </a:r>
            <a:endParaRPr lang="en-US" sz="2000" b="1" dirty="0"/>
          </a:p>
          <a:p>
            <a:r>
              <a:rPr lang="en-US" sz="2000" b="1" dirty="0" smtClean="0"/>
              <a:t>Omega block persistence (~10 days) enables multiples surges of early-season arctic air to encompass much of the CONUS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 smtClean="0"/>
              <a:t>Impacts of the arctic air surges include a near-epic lake effect snowstorm south of Buffalo and a failed CPC November 2014 seasonal temperature forecast  </a:t>
            </a:r>
          </a:p>
          <a:p>
            <a:endParaRPr lang="en-US" sz="2000" b="1" dirty="0" smtClean="0"/>
          </a:p>
          <a:p>
            <a:r>
              <a:rPr lang="en-US" sz="2000" b="1" dirty="0"/>
              <a:t>North Pacific and North American atmospheric predictability maximizes one to two weeks after STY </a:t>
            </a:r>
            <a:r>
              <a:rPr lang="en-US" sz="2000" b="1" dirty="0" err="1"/>
              <a:t>Nuri’s</a:t>
            </a:r>
            <a:r>
              <a:rPr lang="en-US" sz="2000" b="1" dirty="0"/>
              <a:t> ET and explosive </a:t>
            </a:r>
            <a:r>
              <a:rPr lang="en-US" sz="2000" b="1" dirty="0" err="1"/>
              <a:t>reintensification</a:t>
            </a:r>
            <a:r>
              <a:rPr lang="en-US" sz="2000" b="1" dirty="0"/>
              <a:t> as an EC</a:t>
            </a:r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 </a:t>
            </a:r>
          </a:p>
          <a:p>
            <a:endParaRPr lang="en-US" sz="1800" b="1" dirty="0"/>
          </a:p>
          <a:p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67863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5688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Abrupt Regime Change 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over Northeast U.S. </a:t>
            </a:r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in Late May and Early June </a:t>
            </a:r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 2015 </a:t>
            </a: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13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Abrupt Regime Change from Much Above to Much Below Temperatures over the Northeast in Late May and Early June 2015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Largest CONUS positive temperature anomalies were found over the Northeast in May  </a:t>
            </a:r>
          </a:p>
          <a:p>
            <a:r>
              <a:rPr lang="en-US" sz="1600" b="1" dirty="0" smtClean="0"/>
              <a:t>Reversal from positive to negative temperature anomalies occurred at the end of May</a:t>
            </a:r>
          </a:p>
          <a:p>
            <a:r>
              <a:rPr lang="en-US" sz="1600" b="1" dirty="0" smtClean="0"/>
              <a:t>Temperature reversal was driven by surface </a:t>
            </a:r>
            <a:r>
              <a:rPr lang="en-US" sz="1600" b="1" dirty="0" err="1" smtClean="0"/>
              <a:t>anticyclogenesis</a:t>
            </a:r>
            <a:r>
              <a:rPr lang="en-US" sz="1600" b="1" dirty="0" smtClean="0"/>
              <a:t> over eastern Canada</a:t>
            </a:r>
          </a:p>
          <a:p>
            <a:r>
              <a:rPr lang="en-US" sz="1600" b="1" dirty="0" smtClean="0"/>
              <a:t>Canadian </a:t>
            </a:r>
            <a:r>
              <a:rPr lang="en-US" sz="1600" b="1" dirty="0" err="1"/>
              <a:t>a</a:t>
            </a:r>
            <a:r>
              <a:rPr lang="en-US" sz="1600" b="1" dirty="0" err="1" smtClean="0"/>
              <a:t>nticyclogenesis</a:t>
            </a:r>
            <a:r>
              <a:rPr lang="en-US" sz="1600" b="1" dirty="0" smtClean="0"/>
              <a:t> occurred beneath a confluent </a:t>
            </a:r>
            <a:r>
              <a:rPr lang="en-US" sz="1600" b="1" dirty="0" err="1" smtClean="0"/>
              <a:t>poleward</a:t>
            </a:r>
            <a:r>
              <a:rPr lang="en-US" sz="1600" b="1" dirty="0" smtClean="0"/>
              <a:t> jet-entrance region </a:t>
            </a:r>
          </a:p>
          <a:p>
            <a:r>
              <a:rPr lang="en-US" sz="1600" b="1" dirty="0" smtClean="0"/>
              <a:t>Surface anticyclone over eastern Canada drove chilly Atlantic air southwestward</a:t>
            </a:r>
          </a:p>
          <a:p>
            <a:r>
              <a:rPr lang="en-US" sz="1600" b="1" dirty="0" smtClean="0"/>
              <a:t>Did a record-breaking snowpack over southeastern Canada exacerbate the chill?</a:t>
            </a:r>
          </a:p>
          <a:p>
            <a:r>
              <a:rPr lang="en-US" sz="1600" b="1" dirty="0" smtClean="0"/>
              <a:t>Did below normal SSTs over the northwest Atlantic contribute to the chill?</a:t>
            </a:r>
          </a:p>
          <a:p>
            <a:r>
              <a:rPr lang="en-US" sz="1600" b="1" dirty="0" smtClean="0"/>
              <a:t>Did relatively dry air over southeastern Canada allow for evaporative chilling?</a:t>
            </a:r>
          </a:p>
          <a:p>
            <a:r>
              <a:rPr lang="en-US" sz="1600" b="1" dirty="0" smtClean="0"/>
              <a:t>GFS deterministic forecast did not catch on to the cool down until the 6–7 day forecast</a:t>
            </a:r>
          </a:p>
          <a:p>
            <a:r>
              <a:rPr lang="en-US" sz="1600" b="1" dirty="0" smtClean="0"/>
              <a:t>Note: GFS forecast grids have aged off and would have to be retrieved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3260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836"/>
            <a:ext cx="9144000" cy="584776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Project Summary 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(2)</a:t>
            </a:r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227" y="911740"/>
            <a:ext cx="81121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onstruct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climatologies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forecast temperature and precipitation distributions and stratify these distributions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manner that will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allow classification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various extreme events into characteristic event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types.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erform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composite analyses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event types in order to determine the multiscale evolution of the governing atmospheric flow patterns that culminate in these event types.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erform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illustrative case studies of individual extreme temperature and precipitation events identified through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composite analyses.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6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Mean and Anomaly 850-hPa Temperature (°C):  April 2015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850T_NA_April2015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6" b="-22446"/>
          <a:stretch>
            <a:fillRect/>
          </a:stretch>
        </p:blipFill>
        <p:spPr/>
      </p:pic>
      <p:pic>
        <p:nvPicPr>
          <p:cNvPr id="8" name="Content Placeholder 7" descr="850T'_NA_April2015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6" b="-22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971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Mean and Anomaly 850-hPa Temperature (°C):  May 2015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850T_NA_May2015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6" b="-22446"/>
          <a:stretch>
            <a:fillRect/>
          </a:stretch>
        </p:blipFill>
        <p:spPr/>
      </p:pic>
      <p:pic>
        <p:nvPicPr>
          <p:cNvPr id="6" name="Content Placeholder 5" descr="850T'_NA_May2015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6" b="-22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163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Mean (m) and Anomaly (m) 1000-hPa </a:t>
            </a:r>
            <a:r>
              <a:rPr lang="en-US" sz="4000" b="1" dirty="0" err="1" smtClean="0">
                <a:solidFill>
                  <a:srgbClr val="FF0000"/>
                </a:solidFill>
              </a:rPr>
              <a:t>Geopotential</a:t>
            </a:r>
            <a:r>
              <a:rPr lang="en-US" sz="4000" b="1" dirty="0" smtClean="0">
                <a:solidFill>
                  <a:srgbClr val="FF0000"/>
                </a:solidFill>
              </a:rPr>
              <a:t> Heights:  April 2015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1000Z_NA_April2015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6" b="-22446"/>
          <a:stretch>
            <a:fillRect/>
          </a:stretch>
        </p:blipFill>
        <p:spPr/>
      </p:pic>
      <p:pic>
        <p:nvPicPr>
          <p:cNvPr id="6" name="Content Placeholder 5" descr="1000Z'_NA_April2015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6" b="-22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996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Mean (dam) and Anomaly (m) 500-hPa </a:t>
            </a:r>
            <a:r>
              <a:rPr lang="en-US" sz="4000" b="1" dirty="0" err="1" smtClean="0">
                <a:solidFill>
                  <a:srgbClr val="FF0000"/>
                </a:solidFill>
              </a:rPr>
              <a:t>Geopotential</a:t>
            </a:r>
            <a:r>
              <a:rPr lang="en-US" sz="4000" b="1" dirty="0" smtClean="0">
                <a:solidFill>
                  <a:srgbClr val="FF0000"/>
                </a:solidFill>
              </a:rPr>
              <a:t> Heights:  May 2015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500Z_NA_May2015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6" b="-22446"/>
          <a:stretch>
            <a:fillRect/>
          </a:stretch>
        </p:blipFill>
        <p:spPr/>
      </p:pic>
      <p:pic>
        <p:nvPicPr>
          <p:cNvPr id="6" name="Content Placeholder 5" descr="500Z'_NA_May2015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6" b="-22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68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Mean (m) and Anomaly (m) 1000-hPa </a:t>
            </a:r>
            <a:r>
              <a:rPr lang="en-US" sz="4000" b="1" dirty="0" err="1" smtClean="0">
                <a:solidFill>
                  <a:srgbClr val="FF0000"/>
                </a:solidFill>
              </a:rPr>
              <a:t>Geopotential</a:t>
            </a:r>
            <a:r>
              <a:rPr lang="en-US" sz="4000" b="1" dirty="0" smtClean="0">
                <a:solidFill>
                  <a:srgbClr val="FF0000"/>
                </a:solidFill>
              </a:rPr>
              <a:t> Heights:  May 2015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1000Z_NA_May2015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6" b="-22446"/>
          <a:stretch>
            <a:fillRect/>
          </a:stretch>
        </p:blipFill>
        <p:spPr/>
      </p:pic>
      <p:pic>
        <p:nvPicPr>
          <p:cNvPr id="6" name="Content Placeholder 5" descr="1000Z'_NA_May2015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6" b="-22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700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Mean (mm) and Anomaly (mm) </a:t>
            </a:r>
            <a:r>
              <a:rPr lang="en-US" b="1" dirty="0" err="1" smtClean="0">
                <a:solidFill>
                  <a:srgbClr val="FF0000"/>
                </a:solidFill>
              </a:rPr>
              <a:t>Precipitable</a:t>
            </a:r>
            <a:r>
              <a:rPr lang="en-US" b="1" dirty="0" smtClean="0">
                <a:solidFill>
                  <a:srgbClr val="FF0000"/>
                </a:solidFill>
              </a:rPr>
              <a:t> Water:  May 2015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PW_NA_May2015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6" b="-22446"/>
          <a:stretch>
            <a:fillRect/>
          </a:stretch>
        </p:blipFill>
        <p:spPr/>
      </p:pic>
      <p:pic>
        <p:nvPicPr>
          <p:cNvPr id="6" name="Content Placeholder 5" descr="PW'_NA_May2015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6" b="-22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288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Sea Level Pressure (</a:t>
            </a:r>
            <a:r>
              <a:rPr lang="en-US" b="1" dirty="0" err="1" smtClean="0">
                <a:solidFill>
                  <a:srgbClr val="FF0000"/>
                </a:solidFill>
              </a:rPr>
              <a:t>hPa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30 and 31 May 2015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SLP_USA_30May2015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6" b="-22446"/>
          <a:stretch>
            <a:fillRect/>
          </a:stretch>
        </p:blipFill>
        <p:spPr/>
      </p:pic>
      <p:pic>
        <p:nvPicPr>
          <p:cNvPr id="9" name="Content Placeholder 8" descr="SLP_USA_31May2015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6" b="-22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681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Sea Level Pressure (</a:t>
            </a:r>
            <a:r>
              <a:rPr lang="en-US" b="1" dirty="0" err="1" smtClean="0">
                <a:solidFill>
                  <a:srgbClr val="FF0000"/>
                </a:solidFill>
              </a:rPr>
              <a:t>hPa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1 and 2 June 2015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SLP_USA_1June2015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6" b="-22446"/>
          <a:stretch>
            <a:fillRect/>
          </a:stretch>
        </p:blipFill>
        <p:spPr/>
      </p:pic>
      <p:pic>
        <p:nvPicPr>
          <p:cNvPr id="9" name="Content Placeholder 8" descr="SLP_USA_2June2015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6" b="-22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540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NOAA NCEP-EMC Sea-Surface Temperature (°C)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3 June 2015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color_newdisp_sst_100W_35W_15N_65N_ophi0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3452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Final Thought: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05" y="1600200"/>
            <a:ext cx="8729414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One or several EWEs during a single season can contribute disproportionately to temperature and precipitation anomaly statistics for a particular season.  This disproportionate contribution suggests that EWEs need to be considered in describing and understanding the dynamical </a:t>
            </a:r>
            <a:r>
              <a:rPr lang="en-US" sz="2400" b="1" dirty="0" err="1" smtClean="0"/>
              <a:t>thermodynamical</a:t>
            </a:r>
            <a:r>
              <a:rPr lang="en-US" sz="2400" b="1" dirty="0" smtClean="0"/>
              <a:t> processes that operate at the weather-climate intersection in order to apply that knowledge to making operational probabilistic temperature and precipitation forecasts for the 8-10 day time period.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1746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836"/>
            <a:ext cx="9144000" cy="584776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Project 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Summary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(3)</a:t>
            </a:r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227" y="911740"/>
            <a:ext cx="81121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 verification studies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GFS model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associated human forecasts for the illustrative case studies.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 methodology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forecast formats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 development at WPC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WPC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Hydrometeorological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Testbed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 them into forecast operations. </a:t>
            </a:r>
          </a:p>
        </p:txBody>
      </p:sp>
    </p:spTree>
    <p:extLst>
      <p:ext uri="{BB962C8B-B14F-4D97-AF65-F5344CB8AC3E}">
        <p14:creationId xmlns:p14="http://schemas.microsoft.com/office/powerpoint/2010/main" val="78166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836"/>
            <a:ext cx="9144000" cy="584776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Project Outcomes </a:t>
            </a:r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227" y="911740"/>
            <a:ext cx="81121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forecasters with a “first alert” to the possibility of the occurrence of extreme temperature and precipitation events during week two on the basis of current conditions and model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forecasts.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rovide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forecasters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indication of the character and flavor of the possible extreme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inferred from where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events lie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PDFs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anticipated event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types. 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forecasters with knowledge that allows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them to make science-based adjustments to model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guidance and add value to week two forecasts of temperature and precipitation.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765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  <a:latin typeface="Arial"/>
                <a:cs typeface="Arial"/>
              </a:rPr>
              <a:t>Supertyphoon</a:t>
            </a:r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 Nuri (2014)</a:t>
            </a: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7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Super Typhoon </a:t>
            </a:r>
            <a:r>
              <a:rPr lang="en-US" sz="2400" b="1" dirty="0" err="1" smtClean="0">
                <a:solidFill>
                  <a:srgbClr val="FF0000"/>
                </a:solidFill>
              </a:rPr>
              <a:t>Nuri</a:t>
            </a:r>
            <a:r>
              <a:rPr lang="en-US" sz="2400" b="1" dirty="0" smtClean="0">
                <a:solidFill>
                  <a:srgbClr val="FF0000"/>
                </a:solidFill>
              </a:rPr>
              <a:t> (2014):  Extratropical Transition, Explosive </a:t>
            </a:r>
            <a:r>
              <a:rPr lang="en-US" sz="2400" b="1" dirty="0" err="1" smtClean="0">
                <a:solidFill>
                  <a:srgbClr val="FF0000"/>
                </a:solidFill>
              </a:rPr>
              <a:t>Reintensification</a:t>
            </a:r>
            <a:r>
              <a:rPr lang="en-US" sz="2400" b="1" dirty="0" smtClean="0">
                <a:solidFill>
                  <a:srgbClr val="FF0000"/>
                </a:solidFill>
              </a:rPr>
              <a:t> as an Extratropical Cyclone, and Downstream Predictability Impacts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STY </a:t>
            </a:r>
            <a:r>
              <a:rPr lang="en-US" sz="2000" dirty="0" err="1" smtClean="0"/>
              <a:t>Nuri</a:t>
            </a:r>
            <a:r>
              <a:rPr lang="en-US" sz="2000" dirty="0" smtClean="0"/>
              <a:t> reaches 910 </a:t>
            </a:r>
            <a:r>
              <a:rPr lang="en-US" sz="2000" dirty="0" err="1" smtClean="0"/>
              <a:t>hPa</a:t>
            </a:r>
            <a:r>
              <a:rPr lang="en-US" sz="2000" dirty="0" smtClean="0"/>
              <a:t> on 2–3 Nov 2014</a:t>
            </a:r>
          </a:p>
          <a:p>
            <a:r>
              <a:rPr lang="en-US" sz="2000" dirty="0" smtClean="0"/>
              <a:t>ET begins on 6–7 Nov as storm weakens to 984 </a:t>
            </a:r>
            <a:r>
              <a:rPr lang="en-US" sz="2000" dirty="0" err="1" smtClean="0"/>
              <a:t>hPa</a:t>
            </a:r>
            <a:endParaRPr lang="en-US" sz="2000" dirty="0" smtClean="0"/>
          </a:p>
          <a:p>
            <a:r>
              <a:rPr lang="en-US" sz="2000" dirty="0" smtClean="0"/>
              <a:t>Explosive </a:t>
            </a:r>
            <a:r>
              <a:rPr lang="en-US" sz="2000" dirty="0" err="1" smtClean="0"/>
              <a:t>reintensification</a:t>
            </a:r>
            <a:r>
              <a:rPr lang="en-US" sz="2000" dirty="0" smtClean="0"/>
              <a:t> as an EC on 7–8 Nov</a:t>
            </a:r>
          </a:p>
          <a:p>
            <a:r>
              <a:rPr lang="en-US" sz="2000" dirty="0" smtClean="0"/>
              <a:t>Storm deepens 60 </a:t>
            </a:r>
            <a:r>
              <a:rPr lang="en-US" sz="2000" dirty="0" err="1" smtClean="0"/>
              <a:t>hPa</a:t>
            </a:r>
            <a:r>
              <a:rPr lang="en-US" sz="2000" dirty="0" smtClean="0"/>
              <a:t> in 30 h down to 924 </a:t>
            </a:r>
            <a:r>
              <a:rPr lang="en-US" sz="2000" dirty="0" err="1" smtClean="0"/>
              <a:t>hPa</a:t>
            </a:r>
            <a:r>
              <a:rPr lang="en-US" sz="2000" dirty="0" smtClean="0"/>
              <a:t> by 0600 UTC 8 Nov</a:t>
            </a:r>
          </a:p>
          <a:p>
            <a:r>
              <a:rPr lang="en-US" sz="2000" dirty="0" smtClean="0"/>
              <a:t>Storm at 924 </a:t>
            </a:r>
            <a:r>
              <a:rPr lang="en-US" sz="2000" dirty="0" err="1" smtClean="0"/>
              <a:t>hPa</a:t>
            </a:r>
            <a:r>
              <a:rPr lang="en-US" sz="2000" dirty="0" smtClean="0"/>
              <a:t> ties all-time record for deepest North Pacific EC</a:t>
            </a:r>
          </a:p>
          <a:p>
            <a:r>
              <a:rPr lang="en-US" sz="2000" dirty="0" smtClean="0"/>
              <a:t>Omega block subsequently forms over western North America</a:t>
            </a:r>
          </a:p>
          <a:p>
            <a:r>
              <a:rPr lang="en-US" sz="2000" dirty="0" smtClean="0"/>
              <a:t>Multiple </a:t>
            </a:r>
            <a:r>
              <a:rPr lang="en-US" sz="2000" dirty="0" smtClean="0"/>
              <a:t>arctic air masses invade the CONUS</a:t>
            </a:r>
          </a:p>
          <a:p>
            <a:r>
              <a:rPr lang="en-US" sz="2000" dirty="0" smtClean="0"/>
              <a:t>CPC forecast for a greater chance of a warm November is toppled</a:t>
            </a:r>
          </a:p>
          <a:p>
            <a:r>
              <a:rPr lang="en-US" sz="2000" dirty="0" smtClean="0"/>
              <a:t>Global models exhibit poor 5- and 10-day predictability of STY </a:t>
            </a:r>
            <a:r>
              <a:rPr lang="en-US" sz="2000" dirty="0" err="1" smtClean="0"/>
              <a:t>Nuri</a:t>
            </a:r>
            <a:r>
              <a:rPr lang="en-US" sz="2000" dirty="0" smtClean="0"/>
              <a:t> ET/EC</a:t>
            </a:r>
          </a:p>
          <a:p>
            <a:r>
              <a:rPr lang="en-US" sz="2000" dirty="0" smtClean="0"/>
              <a:t>Global models exhibit good 5- and 10-day predictability of omega block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525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Motivation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6591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Supertyphoon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Nuri</a:t>
            </a:r>
            <a:endParaRPr lang="en-US" sz="4000" b="1" dirty="0" smtClean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31 Oct – 7 Nov </a:t>
            </a:r>
            <a:r>
              <a:rPr lang="en-US" sz="2800" b="1" dirty="0" smtClean="0">
                <a:solidFill>
                  <a:srgbClr val="0000FF"/>
                </a:solidFill>
              </a:rPr>
              <a:t>2014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(ET/EC Phase:  7 </a:t>
            </a:r>
            <a:r>
              <a:rPr lang="en-US" sz="2800" b="1" dirty="0">
                <a:solidFill>
                  <a:srgbClr val="0000FF"/>
                </a:solidFill>
              </a:rPr>
              <a:t>– </a:t>
            </a:r>
            <a:r>
              <a:rPr lang="en-US" sz="2800" b="1" dirty="0" smtClean="0">
                <a:solidFill>
                  <a:srgbClr val="0000FF"/>
                </a:solidFill>
              </a:rPr>
              <a:t>9 </a:t>
            </a:r>
            <a:r>
              <a:rPr lang="en-US" sz="2800" b="1" dirty="0">
                <a:solidFill>
                  <a:srgbClr val="0000FF"/>
                </a:solidFill>
              </a:rPr>
              <a:t>Nov </a:t>
            </a:r>
            <a:r>
              <a:rPr lang="en-US" sz="2800" b="1" dirty="0" smtClean="0">
                <a:solidFill>
                  <a:srgbClr val="0000FF"/>
                </a:solidFill>
              </a:rPr>
              <a:t>2014)</a:t>
            </a:r>
            <a:endParaRPr lang="en-US" sz="2800" b="1" dirty="0">
              <a:solidFill>
                <a:srgbClr val="0000FF"/>
              </a:solidFill>
            </a:endParaRPr>
          </a:p>
          <a:p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6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Super Typhoon </a:t>
            </a:r>
            <a:r>
              <a:rPr lang="en-US" sz="3600" b="1" dirty="0" err="1" smtClean="0">
                <a:solidFill>
                  <a:srgbClr val="FF0000"/>
                </a:solidFill>
              </a:rPr>
              <a:t>Nuri</a:t>
            </a:r>
            <a:r>
              <a:rPr lang="en-US" sz="3600" b="1" dirty="0" smtClean="0">
                <a:solidFill>
                  <a:srgbClr val="FF0000"/>
                </a:solidFill>
              </a:rPr>
              <a:t>: 31 Oct – 7 Nov 2014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r>
              <a:rPr lang="en-US" dirty="0" smtClean="0">
                <a:solidFill>
                  <a:srgbClr val="0000FF"/>
                </a:solidFill>
              </a:rPr>
              <a:t>JMA:  Best Track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6071" b="-1607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     JMA:  Minimum SLP (</a:t>
            </a:r>
            <a:r>
              <a:rPr lang="en-US" dirty="0" err="1" smtClean="0">
                <a:solidFill>
                  <a:srgbClr val="0000FF"/>
                </a:solidFill>
              </a:rPr>
              <a:t>hPa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29618" b="-29618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721895" y="6269789"/>
            <a:ext cx="771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Digital </a:t>
            </a:r>
            <a:r>
              <a:rPr lang="en-US" b="1" dirty="0">
                <a:solidFill>
                  <a:srgbClr val="0000FF"/>
                </a:solidFill>
              </a:rPr>
              <a:t>Typhoon (http://</a:t>
            </a:r>
            <a:r>
              <a:rPr lang="en-US" b="1" dirty="0" err="1">
                <a:solidFill>
                  <a:srgbClr val="0000FF"/>
                </a:solidFill>
              </a:rPr>
              <a:t>agora.ex.nii.ac.jp</a:t>
            </a:r>
            <a:r>
              <a:rPr lang="en-US" b="1" dirty="0">
                <a:solidFill>
                  <a:srgbClr val="0000FF"/>
                </a:solidFill>
              </a:rPr>
              <a:t>/digital-typhoon/</a:t>
            </a:r>
            <a:r>
              <a:rPr lang="en-US" b="1" dirty="0" err="1" smtClean="0">
                <a:solidFill>
                  <a:srgbClr val="0000FF"/>
                </a:solidFill>
              </a:rPr>
              <a:t>index.html.en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6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1500</Words>
  <Application>Microsoft Macintosh PowerPoint</Application>
  <PresentationFormat>On-screen Show (4:3)</PresentationFormat>
  <Paragraphs>206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 Typhoon Nuri (2014):  Extratropical Transition, Explosive Reintensification as an Extratropical Cyclone, and Downstream Predictability Impacts</vt:lpstr>
      <vt:lpstr>Motivation</vt:lpstr>
      <vt:lpstr>Super Typhoon Nuri: 31 Oct – 7 Nov 2014</vt:lpstr>
      <vt:lpstr>NCEP-OPC Surface Analysis:  0600 UTC 8 November 2014 </vt:lpstr>
      <vt:lpstr>Motivation</vt:lpstr>
      <vt:lpstr>PowerPoint Presentation</vt:lpstr>
      <vt:lpstr>NCEP Comparison of Global Operational Model Forecasts of 120 h (Top) and 240 h (Bottom) Anomaly Correlation (AC) Skill for NPAC/NAMER:  28 October – 27 November 2014</vt:lpstr>
      <vt:lpstr>ECMWF Ensemble Mean 200-hPa Geopotential Height (dam) Forecasts and Ensemble Standard Deviation (dam)</vt:lpstr>
      <vt:lpstr>ECMWF Ensemble Mean 200-hPa Geopotential Heights:  00 h 0000 UTC 15 November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Buffalo (72528) Soundings 0000 UTC 18 and 19 Nov 2014</vt:lpstr>
      <vt:lpstr>NCDC CONUS Temperature Rankings for November 2014 (left) and Mean Temperature Anomalies (°F) for 16–22 November 2014 (right)</vt:lpstr>
      <vt:lpstr>Minimum Temperature Records Broken:  16–22 November 2014 (N = 2677) Source:  NCDC</vt:lpstr>
      <vt:lpstr>Conclusions (I) </vt:lpstr>
      <vt:lpstr>Conclusions (II) </vt:lpstr>
      <vt:lpstr>PowerPoint Presentation</vt:lpstr>
      <vt:lpstr>Abrupt Regime Change from Much Above to Much Below Temperatures over the Northeast in Late May and Early June 2015</vt:lpstr>
      <vt:lpstr>Mean and Anomaly 850-hPa Temperature (°C):  April 2015</vt:lpstr>
      <vt:lpstr>Mean and Anomaly 850-hPa Temperature (°C):  May 2015 </vt:lpstr>
      <vt:lpstr>Mean (m) and Anomaly (m) 1000-hPa Geopotential Heights:  April 2015</vt:lpstr>
      <vt:lpstr>Mean (dam) and Anomaly (m) 500-hPa Geopotential Heights:  May 2015</vt:lpstr>
      <vt:lpstr>Mean (m) and Anomaly (m) 1000-hPa Geopotential Heights:  May 2015</vt:lpstr>
      <vt:lpstr>Mean (mm) and Anomaly (mm) Precipitable Water:  May 2015</vt:lpstr>
      <vt:lpstr>Sea Level Pressure (hPa) 30 and 31 May 2015</vt:lpstr>
      <vt:lpstr>Sea Level Pressure (hPa) 1 and 2 June 2015</vt:lpstr>
      <vt:lpstr>NOAA NCEP-EMC Sea-Surface Temperature (°C) 3 June 2015</vt:lpstr>
      <vt:lpstr>A Final Thought:</vt:lpstr>
    </vt:vector>
  </TitlesOfParts>
  <Company>University at Albany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Bentley</dc:creator>
  <cp:lastModifiedBy>Lance Bosart</cp:lastModifiedBy>
  <cp:revision>216</cp:revision>
  <dcterms:created xsi:type="dcterms:W3CDTF">2014-02-18T22:28:59Z</dcterms:created>
  <dcterms:modified xsi:type="dcterms:W3CDTF">2015-07-16T21:24:52Z</dcterms:modified>
</cp:coreProperties>
</file>