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7010400" cy="92964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9902" autoAdjust="0"/>
    <p:restoredTop sz="93924" autoAdjust="0"/>
  </p:normalViewPr>
  <p:slideViewPr>
    <p:cSldViewPr>
      <p:cViewPr>
        <p:scale>
          <a:sx n="33" d="100"/>
          <a:sy n="33" d="100"/>
        </p:scale>
        <p:origin x="-156" y="-72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B09BE-859C-4015-8108-7EBA5908DDE9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32940-18D5-437D-99EE-E29885C18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03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2940-18D5-437D-99EE-E29885C186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4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0ADE-1565-4B36-BA94-7174242F547C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F8-3741-467D-81ED-5BE6F36E5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75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0ADE-1565-4B36-BA94-7174242F547C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F8-3741-467D-81ED-5BE6F36E5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19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5" y="6324600"/>
            <a:ext cx="47404018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3" y="6324600"/>
            <a:ext cx="141480542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0ADE-1565-4B36-BA94-7174242F547C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F8-3741-467D-81ED-5BE6F36E5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83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0ADE-1565-4B36-BA94-7174242F547C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F8-3741-467D-81ED-5BE6F36E5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25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0ADE-1565-4B36-BA94-7174242F547C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F8-3741-467D-81ED-5BE6F36E5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4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0ADE-1565-4B36-BA94-7174242F547C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F8-3741-467D-81ED-5BE6F36E5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0ADE-1565-4B36-BA94-7174242F547C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F8-3741-467D-81ED-5BE6F36E5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68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0ADE-1565-4B36-BA94-7174242F547C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F8-3741-467D-81ED-5BE6F36E5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24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0ADE-1565-4B36-BA94-7174242F547C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F8-3741-467D-81ED-5BE6F36E5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85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0ADE-1565-4B36-BA94-7174242F547C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F8-3741-467D-81ED-5BE6F36E5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0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0ADE-1565-4B36-BA94-7174242F547C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F8-3741-467D-81ED-5BE6F36E5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8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60ADE-1565-4B36-BA94-7174242F547C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4D1F8-3741-467D-81ED-5BE6F36E5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2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972300" y="569059"/>
            <a:ext cx="28022538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/>
              <a:t>Use of a GIS application to evaluate snowfall patterns and the accuracy of forecaster and model predictions of snowfall in eastern New York and western New England</a:t>
            </a:r>
          </a:p>
          <a:p>
            <a:pPr algn="ctr"/>
            <a:r>
              <a:rPr lang="en-US" sz="3000" dirty="0" smtClean="0"/>
              <a:t>Joe Villani NWS WFO Albany, NY</a:t>
            </a:r>
          </a:p>
          <a:p>
            <a:pPr algn="ctr"/>
            <a:r>
              <a:rPr lang="en-US" sz="3000" dirty="0" smtClean="0"/>
              <a:t>Vasil </a:t>
            </a:r>
            <a:r>
              <a:rPr lang="en-US" sz="3000" dirty="0" err="1" smtClean="0"/>
              <a:t>Koleci</a:t>
            </a:r>
            <a:r>
              <a:rPr lang="en-US" sz="3000" dirty="0" smtClean="0"/>
              <a:t> NWS Albany, NY</a:t>
            </a:r>
          </a:p>
          <a:p>
            <a:pPr algn="ctr"/>
            <a:r>
              <a:rPr lang="en-US" sz="3000" dirty="0" smtClean="0"/>
              <a:t>Mike Evans NWS Albany, NY</a:t>
            </a:r>
          </a:p>
          <a:p>
            <a:pPr algn="ctr"/>
            <a:r>
              <a:rPr lang="en-US" sz="3000" dirty="0" smtClean="0"/>
              <a:t>Charles Gant NWS Greenville-</a:t>
            </a:r>
            <a:r>
              <a:rPr lang="en-US" sz="3000" dirty="0" err="1" smtClean="0"/>
              <a:t>Spartanbug</a:t>
            </a:r>
            <a:r>
              <a:rPr lang="en-US" sz="3000" dirty="0" smtClean="0"/>
              <a:t>, SC</a:t>
            </a:r>
          </a:p>
          <a:p>
            <a:pPr algn="ctr"/>
            <a:endParaRPr lang="en-US" sz="25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72" y="409883"/>
            <a:ext cx="3762506" cy="370491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1890" y="409883"/>
            <a:ext cx="3704917" cy="3704917"/>
          </a:xfrm>
          <a:prstGeom prst="rect">
            <a:avLst/>
          </a:prstGeom>
        </p:spPr>
      </p:pic>
      <p:cxnSp>
        <p:nvCxnSpPr>
          <p:cNvPr id="148" name="Straight Connector 147"/>
          <p:cNvCxnSpPr/>
          <p:nvPr/>
        </p:nvCxnSpPr>
        <p:spPr>
          <a:xfrm>
            <a:off x="87312" y="10976782"/>
            <a:ext cx="432259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512946" y="25841727"/>
            <a:ext cx="422054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367441" y="4076700"/>
            <a:ext cx="340059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9050833" y="4457700"/>
            <a:ext cx="0" cy="5448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4916929" y="25841727"/>
            <a:ext cx="0" cy="57499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1062372" y="25840863"/>
            <a:ext cx="782579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Summary</a:t>
            </a:r>
            <a:endParaRPr lang="en-US" sz="3500" dirty="0"/>
          </a:p>
        </p:txBody>
      </p:sp>
      <p:sp>
        <p:nvSpPr>
          <p:cNvPr id="72" name="TextBox 71"/>
          <p:cNvSpPr txBox="1"/>
          <p:nvPr/>
        </p:nvSpPr>
        <p:spPr>
          <a:xfrm>
            <a:off x="25139449" y="27356946"/>
            <a:ext cx="1635503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  </a:t>
            </a:r>
            <a:endParaRPr lang="en-US" sz="3500" dirty="0"/>
          </a:p>
        </p:txBody>
      </p:sp>
      <p:sp>
        <p:nvSpPr>
          <p:cNvPr id="76" name="TextBox 75"/>
          <p:cNvSpPr txBox="1"/>
          <p:nvPr/>
        </p:nvSpPr>
        <p:spPr>
          <a:xfrm>
            <a:off x="2057400" y="4762500"/>
            <a:ext cx="1744979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GAZPACHO – Gridded Automated Zonal Precipitation and Complete Hi-resolution Output.  An automated program to assist with snowfall verification</a:t>
            </a:r>
          </a:p>
          <a:p>
            <a:endParaRPr lang="en-US" sz="4000" dirty="0"/>
          </a:p>
          <a:p>
            <a:pPr marL="571500" indent="-571500">
              <a:buFontTx/>
              <a:buChar char="-"/>
            </a:pPr>
            <a:r>
              <a:rPr lang="en-US" sz="4000" dirty="0" smtClean="0"/>
              <a:t>Runs on a PC with ArcGIS 10.5 installed via a GUI.</a:t>
            </a:r>
          </a:p>
          <a:p>
            <a:pPr marL="571500" indent="-571500">
              <a:buFontTx/>
              <a:buChar char="-"/>
            </a:pPr>
            <a:r>
              <a:rPr lang="en-US" sz="4000" dirty="0" smtClean="0"/>
              <a:t>Ingests a list of observed snowfall reports, plus the NOHRSC snowfall analysis.</a:t>
            </a:r>
          </a:p>
          <a:p>
            <a:pPr marL="571500" indent="-571500">
              <a:buFontTx/>
              <a:buChar char="-"/>
            </a:pPr>
            <a:r>
              <a:rPr lang="en-US" sz="4000" dirty="0" smtClean="0"/>
              <a:t>Observed snowfall reports are plotted on a map with high-resolution terrain.</a:t>
            </a:r>
          </a:p>
          <a:p>
            <a:pPr marL="571500" indent="-571500">
              <a:buFontTx/>
              <a:buChar char="-"/>
            </a:pPr>
            <a:r>
              <a:rPr lang="en-US" sz="4000" dirty="0" smtClean="0"/>
              <a:t>Observed snowfall analysis is turned into a gridded field by interpolating between observations </a:t>
            </a:r>
            <a:r>
              <a:rPr lang="en-US" sz="4000" dirty="0" smtClean="0"/>
              <a:t>and by </a:t>
            </a:r>
            <a:r>
              <a:rPr lang="en-US" sz="4000" dirty="0" smtClean="0"/>
              <a:t>weighting observations based on elevation.</a:t>
            </a:r>
          </a:p>
          <a:p>
            <a:pPr marL="571500" indent="-571500">
              <a:buFontTx/>
              <a:buChar char="-"/>
            </a:pPr>
            <a:r>
              <a:rPr lang="en-US" sz="4000" dirty="0" smtClean="0"/>
              <a:t>The snow analysis can be blended with the NOHRSC.</a:t>
            </a:r>
          </a:p>
          <a:p>
            <a:pPr marL="571500" indent="-571500">
              <a:buFontTx/>
              <a:buChar char="-"/>
            </a:pPr>
            <a:r>
              <a:rPr lang="en-US" sz="4000" dirty="0" smtClean="0"/>
              <a:t>Gridded forecasts can be compared to gridded observations. </a:t>
            </a:r>
          </a:p>
          <a:p>
            <a:endParaRPr lang="en-US" sz="4000" dirty="0"/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2753" y="4894398"/>
            <a:ext cx="7316953" cy="5660886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400" y="4894398"/>
            <a:ext cx="7286179" cy="563707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4976" y="4865823"/>
            <a:ext cx="7257132" cy="5608501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19216930" y="10499728"/>
            <a:ext cx="747887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Snowfall forecast for 3/2/2018</a:t>
            </a:r>
            <a:endParaRPr lang="en-US" sz="2500" dirty="0"/>
          </a:p>
        </p:txBody>
      </p:sp>
      <p:sp>
        <p:nvSpPr>
          <p:cNvPr id="84" name="TextBox 83"/>
          <p:cNvSpPr txBox="1"/>
          <p:nvPr/>
        </p:nvSpPr>
        <p:spPr>
          <a:xfrm>
            <a:off x="26822400" y="10474324"/>
            <a:ext cx="75425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Observed snowfall 3/2/2018</a:t>
            </a:r>
            <a:endParaRPr lang="en-US" sz="2500" dirty="0"/>
          </a:p>
        </p:txBody>
      </p:sp>
      <p:sp>
        <p:nvSpPr>
          <p:cNvPr id="85" name="TextBox 84"/>
          <p:cNvSpPr txBox="1"/>
          <p:nvPr/>
        </p:nvSpPr>
        <p:spPr>
          <a:xfrm>
            <a:off x="34364976" y="10474324"/>
            <a:ext cx="76218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Difference between the forecast and observed snowfall</a:t>
            </a:r>
            <a:endParaRPr lang="en-US" sz="2500" dirty="0"/>
          </a:p>
        </p:txBody>
      </p:sp>
      <p:sp>
        <p:nvSpPr>
          <p:cNvPr id="86" name="TextBox 85"/>
          <p:cNvSpPr txBox="1"/>
          <p:nvPr/>
        </p:nvSpPr>
        <p:spPr>
          <a:xfrm>
            <a:off x="8791111" y="10987825"/>
            <a:ext cx="32251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Examination of snowfall patterns based on 925 </a:t>
            </a:r>
            <a:r>
              <a:rPr lang="en-US" sz="4000" dirty="0" err="1" smtClean="0"/>
              <a:t>hPa</a:t>
            </a:r>
            <a:r>
              <a:rPr lang="en-US" sz="4000" dirty="0" smtClean="0"/>
              <a:t> wind direction (from ALB sounding near the event mid-point; 20-39 </a:t>
            </a:r>
            <a:r>
              <a:rPr lang="en-US" sz="4000" dirty="0" err="1" smtClean="0"/>
              <a:t>kt</a:t>
            </a:r>
            <a:r>
              <a:rPr lang="en-US" sz="4000" dirty="0" smtClean="0"/>
              <a:t> events only)</a:t>
            </a:r>
            <a:endParaRPr lang="en-US" sz="4000" dirty="0"/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111" y="11654492"/>
            <a:ext cx="7691156" cy="6397089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8263" y="11695711"/>
            <a:ext cx="7620967" cy="638756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0874" y="11695711"/>
            <a:ext cx="7630448" cy="641614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5976" y="11724286"/>
            <a:ext cx="7719256" cy="6439593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8791111" y="18335463"/>
            <a:ext cx="32330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Examination of snowfall forecast errors based on 925 </a:t>
            </a:r>
            <a:r>
              <a:rPr lang="en-US" sz="4000" dirty="0" err="1" smtClean="0"/>
              <a:t>hPa</a:t>
            </a:r>
            <a:r>
              <a:rPr lang="en-US" sz="4000" dirty="0" smtClean="0"/>
              <a:t> wind direction (from ALB sounding near the event mid-point; 20-39 </a:t>
            </a:r>
            <a:r>
              <a:rPr lang="en-US" sz="4000" dirty="0" err="1" smtClean="0"/>
              <a:t>kt</a:t>
            </a:r>
            <a:r>
              <a:rPr lang="en-US" sz="4000" dirty="0" smtClean="0"/>
              <a:t> events only)</a:t>
            </a:r>
            <a:endParaRPr lang="en-US" sz="4000" dirty="0"/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111" y="19146748"/>
            <a:ext cx="7691156" cy="6331036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9450" y="19146748"/>
            <a:ext cx="7630448" cy="6343872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5976" y="19181208"/>
            <a:ext cx="7640562" cy="6373901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0" y="11625917"/>
            <a:ext cx="7197039" cy="6120846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19360758" y="4188708"/>
            <a:ext cx="214062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Example – March 2, 2018 – Snowfall under-forecast in many areas, very heavy snow in higher terrain west of Albany</a:t>
            </a:r>
            <a:endParaRPr lang="en-US" sz="3000" dirty="0"/>
          </a:p>
        </p:txBody>
      </p:sp>
      <p:cxnSp>
        <p:nvCxnSpPr>
          <p:cNvPr id="100" name="Straight Connector 99"/>
          <p:cNvCxnSpPr/>
          <p:nvPr/>
        </p:nvCxnSpPr>
        <p:spPr>
          <a:xfrm>
            <a:off x="8305800" y="11201400"/>
            <a:ext cx="0" cy="146403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Picture 10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8263" y="19137223"/>
            <a:ext cx="7755895" cy="6461872"/>
          </a:xfrm>
          <a:prstGeom prst="rect">
            <a:avLst/>
          </a:prstGeom>
        </p:spPr>
      </p:pic>
      <p:sp>
        <p:nvSpPr>
          <p:cNvPr id="102" name="TextBox 101"/>
          <p:cNvSpPr txBox="1"/>
          <p:nvPr/>
        </p:nvSpPr>
        <p:spPr>
          <a:xfrm>
            <a:off x="968948" y="25840863"/>
            <a:ext cx="1600200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Additional work:</a:t>
            </a:r>
          </a:p>
          <a:p>
            <a:endParaRPr lang="en-US" sz="4000" dirty="0" smtClean="0"/>
          </a:p>
          <a:p>
            <a:pPr marL="571500" indent="-571500">
              <a:buFontTx/>
              <a:buChar char="-"/>
            </a:pPr>
            <a:r>
              <a:rPr lang="en-US" sz="4000" dirty="0" smtClean="0"/>
              <a:t>Compare </a:t>
            </a:r>
            <a:r>
              <a:rPr lang="en-US" sz="4000" dirty="0" smtClean="0"/>
              <a:t>observations to high-resolution model </a:t>
            </a:r>
            <a:r>
              <a:rPr lang="en-US" sz="4000" dirty="0" smtClean="0"/>
              <a:t>forecasts for the 2017 –  </a:t>
            </a:r>
          </a:p>
          <a:p>
            <a:r>
              <a:rPr lang="en-US" sz="4000" dirty="0" smtClean="0"/>
              <a:t>     2018 winter season.</a:t>
            </a:r>
            <a:endParaRPr lang="en-US" sz="4000" dirty="0" smtClean="0"/>
          </a:p>
          <a:p>
            <a:r>
              <a:rPr lang="en-US" sz="4000" dirty="0" smtClean="0"/>
              <a:t>-    Discriminate </a:t>
            </a:r>
            <a:r>
              <a:rPr lang="en-US" sz="4000" dirty="0" smtClean="0"/>
              <a:t>events by wind and stability (Froude numbers).</a:t>
            </a:r>
          </a:p>
          <a:p>
            <a:r>
              <a:rPr lang="en-US" sz="4000" dirty="0" smtClean="0"/>
              <a:t>-    Determine </a:t>
            </a:r>
            <a:r>
              <a:rPr lang="en-US" sz="4000" dirty="0" smtClean="0"/>
              <a:t>environmental data from time-averaged model sounding data. </a:t>
            </a:r>
            <a:endParaRPr lang="en-US" sz="4000" dirty="0"/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62" y="19181208"/>
            <a:ext cx="7021399" cy="5358861"/>
          </a:xfrm>
          <a:prstGeom prst="rect">
            <a:avLst/>
          </a:prstGeom>
        </p:spPr>
      </p:pic>
      <p:sp>
        <p:nvSpPr>
          <p:cNvPr id="104" name="TextBox 103"/>
          <p:cNvSpPr txBox="1"/>
          <p:nvPr/>
        </p:nvSpPr>
        <p:spPr>
          <a:xfrm>
            <a:off x="1285876" y="17925352"/>
            <a:ext cx="60197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Eastern NY / western NY terrain</a:t>
            </a:r>
            <a:endParaRPr lang="en-US" sz="2500" dirty="0"/>
          </a:p>
        </p:txBody>
      </p:sp>
      <p:sp>
        <p:nvSpPr>
          <p:cNvPr id="105" name="TextBox 104"/>
          <p:cNvSpPr txBox="1"/>
          <p:nvPr/>
        </p:nvSpPr>
        <p:spPr>
          <a:xfrm>
            <a:off x="1600200" y="24886430"/>
            <a:ext cx="46342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Average annual snowfall</a:t>
            </a:r>
            <a:endParaRPr lang="en-US" sz="2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8352" y="25841727"/>
            <a:ext cx="6686528" cy="57499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295545" y="26516113"/>
            <a:ext cx="1719138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- An application has been developed that allows for objective evaluation of snowfall forecasts.</a:t>
            </a:r>
          </a:p>
          <a:p>
            <a:r>
              <a:rPr lang="en-US" sz="4000" dirty="0" smtClean="0"/>
              <a:t>- The application has allowed forecasters to identify the impacts of terrain on snowfall and snowfall forecast biases in the ALY county warning area.</a:t>
            </a:r>
          </a:p>
          <a:p>
            <a:r>
              <a:rPr lang="en-US" sz="4000" dirty="0" smtClean="0"/>
              <a:t>- Additional work will identify biases of model forecasts, allowing forecasters to adjust high resolution models and blends using “targets of opportunity”.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9210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1858</TotalTime>
  <Words>350</Words>
  <Application>Microsoft Office PowerPoint</Application>
  <PresentationFormat>Custom</PresentationFormat>
  <Paragraphs>33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National Weather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Evans</dc:creator>
  <cp:lastModifiedBy>zeusman</cp:lastModifiedBy>
  <cp:revision>143</cp:revision>
  <cp:lastPrinted>2015-10-02T00:54:17Z</cp:lastPrinted>
  <dcterms:created xsi:type="dcterms:W3CDTF">2014-09-22T19:54:30Z</dcterms:created>
  <dcterms:modified xsi:type="dcterms:W3CDTF">2018-08-13T14:26:13Z</dcterms:modified>
</cp:coreProperties>
</file>