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2" r:id="rId6"/>
    <p:sldId id="263" r:id="rId7"/>
    <p:sldId id="273" r:id="rId8"/>
    <p:sldId id="262" r:id="rId9"/>
    <p:sldId id="271" r:id="rId10"/>
    <p:sldId id="270" r:id="rId11"/>
    <p:sldId id="274" r:id="rId12"/>
    <p:sldId id="269" r:id="rId13"/>
    <p:sldId id="268" r:id="rId14"/>
    <p:sldId id="276" r:id="rId15"/>
    <p:sldId id="267" r:id="rId16"/>
    <p:sldId id="275" r:id="rId17"/>
    <p:sldId id="266" r:id="rId18"/>
    <p:sldId id="265" r:id="rId19"/>
    <p:sldId id="264"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0" d="100"/>
          <a:sy n="80" d="100"/>
        </p:scale>
        <p:origin x="126"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7D8C5-AEA6-44CF-BF71-DE40068FC73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311092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7D8C5-AEA6-44CF-BF71-DE40068FC73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101419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7D8C5-AEA6-44CF-BF71-DE40068FC73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225070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7D8C5-AEA6-44CF-BF71-DE40068FC73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52517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C7D8C5-AEA6-44CF-BF71-DE40068FC73D}"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429074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7D8C5-AEA6-44CF-BF71-DE40068FC73D}"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263447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7D8C5-AEA6-44CF-BF71-DE40068FC73D}"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253999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7D8C5-AEA6-44CF-BF71-DE40068FC73D}"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129899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7D8C5-AEA6-44CF-BF71-DE40068FC73D}"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135223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C7D8C5-AEA6-44CF-BF71-DE40068FC73D}"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4292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C7D8C5-AEA6-44CF-BF71-DE40068FC73D}"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1F94D-CC9D-4768-83F6-2C59767430B7}" type="slidenum">
              <a:rPr lang="en-US" smtClean="0"/>
              <a:t>‹#›</a:t>
            </a:fld>
            <a:endParaRPr lang="en-US"/>
          </a:p>
        </p:txBody>
      </p:sp>
    </p:spTree>
    <p:extLst>
      <p:ext uri="{BB962C8B-B14F-4D97-AF65-F5344CB8AC3E}">
        <p14:creationId xmlns:p14="http://schemas.microsoft.com/office/powerpoint/2010/main" val="321789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7D8C5-AEA6-44CF-BF71-DE40068FC73D}"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1F94D-CC9D-4768-83F6-2C59767430B7}" type="slidenum">
              <a:rPr lang="en-US" smtClean="0"/>
              <a:t>‹#›</a:t>
            </a:fld>
            <a:endParaRPr lang="en-US"/>
          </a:p>
        </p:txBody>
      </p:sp>
    </p:spTree>
    <p:extLst>
      <p:ext uri="{BB962C8B-B14F-4D97-AF65-F5344CB8AC3E}">
        <p14:creationId xmlns:p14="http://schemas.microsoft.com/office/powerpoint/2010/main" val="286504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 overview and verification of two terrain-influenced snowstorms in eastern New York</a:t>
            </a:r>
            <a:endParaRPr lang="en-US" dirty="0"/>
          </a:p>
        </p:txBody>
      </p:sp>
      <p:sp>
        <p:nvSpPr>
          <p:cNvPr id="3" name="Subtitle 2"/>
          <p:cNvSpPr>
            <a:spLocks noGrp="1"/>
          </p:cNvSpPr>
          <p:nvPr>
            <p:ph type="subTitle" idx="1"/>
          </p:nvPr>
        </p:nvSpPr>
        <p:spPr/>
        <p:txBody>
          <a:bodyPr/>
          <a:lstStyle/>
          <a:p>
            <a:r>
              <a:rPr lang="en-US" dirty="0" smtClean="0"/>
              <a:t>Mike Evans</a:t>
            </a:r>
          </a:p>
          <a:p>
            <a:r>
              <a:rPr lang="en-US" dirty="0" smtClean="0"/>
              <a:t>Joe </a:t>
            </a:r>
            <a:r>
              <a:rPr lang="en-US" dirty="0" err="1" smtClean="0"/>
              <a:t>Villani</a:t>
            </a:r>
            <a:endParaRPr lang="en-US" dirty="0" smtClean="0"/>
          </a:p>
          <a:p>
            <a:r>
              <a:rPr lang="en-US" dirty="0" smtClean="0"/>
              <a:t>NOAA / NWS Albany, NY</a:t>
            </a:r>
            <a:endParaRPr lang="en-US" dirty="0"/>
          </a:p>
        </p:txBody>
      </p:sp>
    </p:spTree>
    <p:extLst>
      <p:ext uri="{BB962C8B-B14F-4D97-AF65-F5344CB8AC3E}">
        <p14:creationId xmlns:p14="http://schemas.microsoft.com/office/powerpoint/2010/main" val="201047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27, 2021 – 90th percent NBM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723" y="1690688"/>
            <a:ext cx="5631143"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631143" cy="4351338"/>
          </a:xfrm>
          <a:prstGeom prst="rect">
            <a:avLst/>
          </a:prstGeom>
        </p:spPr>
      </p:pic>
    </p:spTree>
    <p:extLst>
      <p:ext uri="{BB962C8B-B14F-4D97-AF65-F5344CB8AC3E}">
        <p14:creationId xmlns:p14="http://schemas.microsoft.com/office/powerpoint/2010/main" val="49175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27, 2021 – best NBM forecast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6186" y="1560930"/>
            <a:ext cx="6453119" cy="4986502"/>
          </a:xfrm>
        </p:spPr>
      </p:pic>
    </p:spTree>
    <p:extLst>
      <p:ext uri="{BB962C8B-B14F-4D97-AF65-F5344CB8AC3E}">
        <p14:creationId xmlns:p14="http://schemas.microsoft.com/office/powerpoint/2010/main" val="304041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2022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690687"/>
            <a:ext cx="8859253" cy="4599675"/>
          </a:xfrm>
        </p:spPr>
      </p:pic>
    </p:spTree>
    <p:extLst>
      <p:ext uri="{BB962C8B-B14F-4D97-AF65-F5344CB8AC3E}">
        <p14:creationId xmlns:p14="http://schemas.microsoft.com/office/powerpoint/2010/main" val="94201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12z January 17, 2022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976069" cy="4758238"/>
          </a:xfrm>
        </p:spPr>
      </p:pic>
      <p:sp>
        <p:nvSpPr>
          <p:cNvPr id="5" name="TextBox 4"/>
          <p:cNvSpPr txBox="1"/>
          <p:nvPr/>
        </p:nvSpPr>
        <p:spPr>
          <a:xfrm>
            <a:off x="6027822" y="1690688"/>
            <a:ext cx="5197642" cy="5078313"/>
          </a:xfrm>
          <a:prstGeom prst="rect">
            <a:avLst/>
          </a:prstGeom>
          <a:noFill/>
        </p:spPr>
        <p:txBody>
          <a:bodyPr wrap="square" rtlCol="0">
            <a:spAutoFit/>
          </a:bodyPr>
          <a:lstStyle/>
          <a:p>
            <a:r>
              <a:rPr lang="en-US" dirty="0" smtClean="0"/>
              <a:t>Conditions for snow to be enhanced at higher elevations west of the Hudson (Catskills / </a:t>
            </a:r>
            <a:r>
              <a:rPr lang="en-US" dirty="0" err="1" smtClean="0"/>
              <a:t>Helderbergs</a:t>
            </a:r>
            <a:r>
              <a:rPr lang="en-US" dirty="0" smtClean="0"/>
              <a:t>).</a:t>
            </a:r>
          </a:p>
          <a:p>
            <a:endParaRPr lang="en-US" dirty="0"/>
          </a:p>
          <a:p>
            <a:r>
              <a:rPr lang="en-US" dirty="0" smtClean="0"/>
              <a:t>Froude  Number – 1.5</a:t>
            </a:r>
          </a:p>
          <a:p>
            <a:endParaRPr lang="en-US" dirty="0"/>
          </a:p>
          <a:p>
            <a:r>
              <a:rPr lang="en-US" dirty="0" smtClean="0"/>
              <a:t>Ridge-top winds – East / Slight veering</a:t>
            </a:r>
          </a:p>
          <a:p>
            <a:endParaRPr lang="en-US" dirty="0"/>
          </a:p>
          <a:p>
            <a:r>
              <a:rPr lang="en-US" dirty="0" smtClean="0"/>
              <a:t>Surface winds – northeast</a:t>
            </a:r>
          </a:p>
          <a:p>
            <a:endParaRPr lang="en-US" dirty="0"/>
          </a:p>
          <a:p>
            <a:r>
              <a:rPr lang="en-US" dirty="0" smtClean="0"/>
              <a:t>Weak inversion near </a:t>
            </a:r>
            <a:r>
              <a:rPr lang="en-US" dirty="0" smtClean="0"/>
              <a:t>ridge-top (favors upwind slopes)</a:t>
            </a:r>
            <a:endParaRPr lang="en-US" dirty="0" smtClean="0"/>
          </a:p>
          <a:p>
            <a:endParaRPr lang="en-US" dirty="0"/>
          </a:p>
          <a:p>
            <a:r>
              <a:rPr lang="en-US" dirty="0" smtClean="0"/>
              <a:t>RH greater than 90 </a:t>
            </a:r>
            <a:r>
              <a:rPr lang="en-US" dirty="0" smtClean="0"/>
              <a:t>percent</a:t>
            </a:r>
          </a:p>
          <a:p>
            <a:endParaRPr lang="en-US" dirty="0"/>
          </a:p>
          <a:p>
            <a:r>
              <a:rPr lang="en-US" dirty="0" smtClean="0"/>
              <a:t>Surface temperatures near freezing (favors min at lower elevations)</a:t>
            </a:r>
            <a:endParaRPr lang="en-US" dirty="0" smtClean="0"/>
          </a:p>
          <a:p>
            <a:endParaRPr lang="en-US" dirty="0"/>
          </a:p>
          <a:p>
            <a:endParaRPr lang="en-US" dirty="0"/>
          </a:p>
        </p:txBody>
      </p:sp>
      <p:sp>
        <p:nvSpPr>
          <p:cNvPr id="3" name="TextBox 2"/>
          <p:cNvSpPr txBox="1"/>
          <p:nvPr/>
        </p:nvSpPr>
        <p:spPr>
          <a:xfrm>
            <a:off x="2273968" y="4692314"/>
            <a:ext cx="1191126" cy="369332"/>
          </a:xfrm>
          <a:prstGeom prst="rect">
            <a:avLst/>
          </a:prstGeom>
          <a:noFill/>
        </p:spPr>
        <p:txBody>
          <a:bodyPr wrap="square" rtlCol="0">
            <a:spAutoFit/>
          </a:bodyPr>
          <a:lstStyle/>
          <a:p>
            <a:r>
              <a:rPr lang="en-US" dirty="0" smtClean="0">
                <a:solidFill>
                  <a:schemeClr val="bg1"/>
                </a:solidFill>
              </a:rPr>
              <a:t>Ridge Tops</a:t>
            </a:r>
            <a:endParaRPr lang="en-US" dirty="0">
              <a:solidFill>
                <a:schemeClr val="bg1"/>
              </a:solidFill>
            </a:endParaRPr>
          </a:p>
        </p:txBody>
      </p:sp>
    </p:spTree>
    <p:extLst>
      <p:ext uri="{BB962C8B-B14F-4D97-AF65-F5344CB8AC3E}">
        <p14:creationId xmlns:p14="http://schemas.microsoft.com/office/powerpoint/2010/main" val="316863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2022 observations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309" y="2487361"/>
            <a:ext cx="6672595" cy="36954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631" y="2487361"/>
            <a:ext cx="4782298" cy="3695412"/>
          </a:xfrm>
          <a:prstGeom prst="rect">
            <a:avLst/>
          </a:prstGeom>
        </p:spPr>
      </p:pic>
      <p:cxnSp>
        <p:nvCxnSpPr>
          <p:cNvPr id="6" name="Straight Arrow Connector 5"/>
          <p:cNvCxnSpPr/>
          <p:nvPr/>
        </p:nvCxnSpPr>
        <p:spPr>
          <a:xfrm flipV="1">
            <a:off x="1886857" y="4223657"/>
            <a:ext cx="740229" cy="12337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5086" y="5457371"/>
            <a:ext cx="2728685" cy="646331"/>
          </a:xfrm>
          <a:prstGeom prst="rect">
            <a:avLst/>
          </a:prstGeom>
          <a:noFill/>
        </p:spPr>
        <p:txBody>
          <a:bodyPr wrap="square" rtlCol="0">
            <a:spAutoFit/>
          </a:bodyPr>
          <a:lstStyle/>
          <a:p>
            <a:r>
              <a:rPr lang="en-US" dirty="0" smtClean="0">
                <a:solidFill>
                  <a:schemeClr val="bg1"/>
                </a:solidFill>
              </a:rPr>
              <a:t>Enhanced snowfall west of the Hudson Valley</a:t>
            </a:r>
            <a:endParaRPr lang="en-US" dirty="0">
              <a:solidFill>
                <a:schemeClr val="bg1"/>
              </a:solidFill>
            </a:endParaRPr>
          </a:p>
        </p:txBody>
      </p:sp>
      <p:cxnSp>
        <p:nvCxnSpPr>
          <p:cNvPr id="11" name="Straight Arrow Connector 10"/>
          <p:cNvCxnSpPr/>
          <p:nvPr/>
        </p:nvCxnSpPr>
        <p:spPr>
          <a:xfrm flipV="1">
            <a:off x="3483429" y="4963886"/>
            <a:ext cx="5791200" cy="72571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104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2022 – NBM forecasts and errors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190" y="1813594"/>
            <a:ext cx="5631143"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458" y="1813594"/>
            <a:ext cx="5618549" cy="4351338"/>
          </a:xfrm>
          <a:prstGeom prst="rect">
            <a:avLst/>
          </a:prstGeom>
        </p:spPr>
      </p:pic>
    </p:spTree>
    <p:extLst>
      <p:ext uri="{BB962C8B-B14F-4D97-AF65-F5344CB8AC3E}">
        <p14:creationId xmlns:p14="http://schemas.microsoft.com/office/powerpoint/2010/main" val="1534172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2022 – 90</a:t>
            </a:r>
            <a:r>
              <a:rPr lang="en-US" baseline="30000" dirty="0" smtClean="0"/>
              <a:t>th</a:t>
            </a:r>
            <a:r>
              <a:rPr lang="en-US" dirty="0" smtClean="0"/>
              <a:t> percent NBM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57" y="1956254"/>
            <a:ext cx="5094353" cy="39365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41" y="1956254"/>
            <a:ext cx="5105187" cy="3944917"/>
          </a:xfrm>
          <a:prstGeom prst="rect">
            <a:avLst/>
          </a:prstGeom>
        </p:spPr>
      </p:pic>
    </p:spTree>
    <p:extLst>
      <p:ext uri="{BB962C8B-B14F-4D97-AF65-F5344CB8AC3E}">
        <p14:creationId xmlns:p14="http://schemas.microsoft.com/office/powerpoint/2010/main" val="181396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17, 2022 – best NBM forecast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485" y="1531032"/>
            <a:ext cx="6371572" cy="4923488"/>
          </a:xfrm>
        </p:spPr>
      </p:pic>
    </p:spTree>
    <p:extLst>
      <p:ext uri="{BB962C8B-B14F-4D97-AF65-F5344CB8AC3E}">
        <p14:creationId xmlns:p14="http://schemas.microsoft.com/office/powerpoint/2010/main" val="362059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Two winter storms during the winter of 2021 – 2022 were shown; one with heaviest snow over terrain east of  the Hudson Valley, and one with heaviest snow over terrain west and far east of the valley</a:t>
            </a:r>
            <a:r>
              <a:rPr lang="en-US" dirty="0" smtClean="0"/>
              <a:t>.</a:t>
            </a:r>
          </a:p>
          <a:p>
            <a:r>
              <a:rPr lang="en-US" dirty="0" smtClean="0"/>
              <a:t>Factors favoring snow at higher elevations included near freezing surface temps, no strong inversion, Froude numbers above 1.0.</a:t>
            </a:r>
            <a:endParaRPr lang="en-US" dirty="0" smtClean="0"/>
          </a:p>
          <a:p>
            <a:r>
              <a:rPr lang="en-US" dirty="0" smtClean="0"/>
              <a:t> 90</a:t>
            </a:r>
            <a:r>
              <a:rPr lang="en-US" baseline="30000" dirty="0" smtClean="0"/>
              <a:t>th</a:t>
            </a:r>
            <a:r>
              <a:rPr lang="en-US" dirty="0" smtClean="0"/>
              <a:t> percentile NBM forecasts were the best forecast over terrain enhanced snowfall to the east of the valley in the first storm, although still underdone in some areas, particularly the west slopes.</a:t>
            </a:r>
          </a:p>
          <a:p>
            <a:r>
              <a:rPr lang="en-US" dirty="0" smtClean="0"/>
              <a:t>50</a:t>
            </a:r>
            <a:r>
              <a:rPr lang="en-US" baseline="30000" dirty="0" smtClean="0"/>
              <a:t>th</a:t>
            </a:r>
            <a:r>
              <a:rPr lang="en-US" dirty="0" smtClean="0"/>
              <a:t> percentile NBM forecasts were good over terrain enhanced snowfall to the west of the valley in the second storm.</a:t>
            </a:r>
          </a:p>
          <a:p>
            <a:r>
              <a:rPr lang="en-US" dirty="0" smtClean="0"/>
              <a:t>Results show that no single percentile forecast from the NBM would work over the entire forecast area.</a:t>
            </a:r>
          </a:p>
          <a:p>
            <a:r>
              <a:rPr lang="en-US" dirty="0" smtClean="0"/>
              <a:t>Perhaps one technique could be to start with 50-90 percent NBM forecasts over favored terrain areas, with 50  percent or lower NBM forecasts for the remainder of the area? </a:t>
            </a:r>
          </a:p>
          <a:p>
            <a:endParaRPr lang="en-US" dirty="0"/>
          </a:p>
        </p:txBody>
      </p:sp>
    </p:spTree>
    <p:extLst>
      <p:ext uri="{BB962C8B-B14F-4D97-AF65-F5344CB8AC3E}">
        <p14:creationId xmlns:p14="http://schemas.microsoft.com/office/powerpoint/2010/main" val="47671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err="1" smtClean="0"/>
              <a:t>Mucillli</a:t>
            </a:r>
            <a:r>
              <a:rPr lang="en-US" dirty="0" smtClean="0"/>
              <a:t>, M, 2015: Using the Froude number to improve orographic snow forecasts in the Green Mountains of  Vermont, ER Tech Attachment.</a:t>
            </a:r>
          </a:p>
          <a:p>
            <a:endParaRPr lang="en-US" dirty="0"/>
          </a:p>
          <a:p>
            <a:r>
              <a:rPr lang="en-US" dirty="0" smtClean="0"/>
              <a:t>Evans, M.S, M.L. </a:t>
            </a:r>
            <a:r>
              <a:rPr lang="en-US" dirty="0" err="1" smtClean="0"/>
              <a:t>Jurewicz</a:t>
            </a:r>
            <a:r>
              <a:rPr lang="en-US" dirty="0" smtClean="0"/>
              <a:t> and R. Kline, 2017: The elevation dependence of snowfall in the Appalachian ridge and valley region of northeastern Pennsylvania, Journal of Operational Meteorology.</a:t>
            </a:r>
            <a:endParaRPr lang="en-US" dirty="0"/>
          </a:p>
        </p:txBody>
      </p:sp>
    </p:spTree>
    <p:extLst>
      <p:ext uri="{BB962C8B-B14F-4D97-AF65-F5344CB8AC3E}">
        <p14:creationId xmlns:p14="http://schemas.microsoft.com/office/powerpoint/2010/main" val="183702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65125"/>
            <a:ext cx="10920663" cy="1325563"/>
          </a:xfrm>
        </p:spPr>
        <p:txBody>
          <a:bodyPr/>
          <a:lstStyle/>
          <a:p>
            <a:r>
              <a:rPr lang="en-US" dirty="0" smtClean="0"/>
              <a:t>Terrain in eastern </a:t>
            </a:r>
            <a:r>
              <a:rPr lang="en-US" dirty="0" smtClean="0"/>
              <a:t>NY and western New England</a:t>
            </a:r>
            <a:endParaRPr lang="en-US" dirty="0"/>
          </a:p>
        </p:txBody>
      </p:sp>
      <p:pic>
        <p:nvPicPr>
          <p:cNvPr id="4" name="Content Placeholder 3"/>
          <p:cNvPicPr>
            <a:picLocks noGrp="1" noChangeAspect="1"/>
          </p:cNvPicPr>
          <p:nvPr>
            <p:ph idx="1"/>
          </p:nvPr>
        </p:nvPicPr>
        <p:blipFill>
          <a:blip r:embed="rId2"/>
          <a:stretch>
            <a:fillRect/>
          </a:stretch>
        </p:blipFill>
        <p:spPr>
          <a:xfrm>
            <a:off x="2641773" y="1510213"/>
            <a:ext cx="6189406" cy="5005739"/>
          </a:xfrm>
          <a:prstGeom prst="rect">
            <a:avLst/>
          </a:prstGeom>
        </p:spPr>
      </p:pic>
    </p:spTree>
    <p:extLst>
      <p:ext uri="{BB962C8B-B14F-4D97-AF65-F5344CB8AC3E}">
        <p14:creationId xmlns:p14="http://schemas.microsoft.com/office/powerpoint/2010/main" val="4380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58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Snowfall patterns by wind direction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486326" cy="444541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4636168" cy="4636168"/>
          </a:xfrm>
          <a:prstGeom prst="rect">
            <a:avLst/>
          </a:prstGeom>
        </p:spPr>
      </p:pic>
    </p:spTree>
    <p:extLst>
      <p:ext uri="{BB962C8B-B14F-4D97-AF65-F5344CB8AC3E}">
        <p14:creationId xmlns:p14="http://schemas.microsoft.com/office/powerpoint/2010/main" val="3037730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research on topography and enhanced snowfall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9785" y="1690688"/>
            <a:ext cx="4584414" cy="20927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292" y="1765470"/>
            <a:ext cx="3800003" cy="4618294"/>
          </a:xfrm>
          <a:prstGeom prst="rect">
            <a:avLst/>
          </a:prstGeom>
        </p:spPr>
      </p:pic>
      <p:sp>
        <p:nvSpPr>
          <p:cNvPr id="6" name="TextBox 5"/>
          <p:cNvSpPr txBox="1"/>
          <p:nvPr/>
        </p:nvSpPr>
        <p:spPr>
          <a:xfrm>
            <a:off x="5823284" y="4018547"/>
            <a:ext cx="5530516" cy="2308324"/>
          </a:xfrm>
          <a:prstGeom prst="rect">
            <a:avLst/>
          </a:prstGeom>
          <a:noFill/>
        </p:spPr>
        <p:txBody>
          <a:bodyPr wrap="square" rtlCol="0">
            <a:spAutoFit/>
          </a:bodyPr>
          <a:lstStyle/>
          <a:p>
            <a:r>
              <a:rPr lang="en-US" dirty="0" smtClean="0"/>
              <a:t>Low Froude number</a:t>
            </a:r>
          </a:p>
          <a:p>
            <a:pPr marL="285750" indent="-285750">
              <a:buFont typeface="Arial" panose="020B0604020202020204" pitchFamily="34" charset="0"/>
              <a:buChar char="•"/>
            </a:pPr>
            <a:r>
              <a:rPr lang="en-US" dirty="0" smtClean="0"/>
              <a:t>weak flow perpendicular to ridge</a:t>
            </a:r>
          </a:p>
          <a:p>
            <a:pPr marL="285750" indent="-285750">
              <a:buFont typeface="Arial" panose="020B0604020202020204" pitchFamily="34" charset="0"/>
              <a:buChar char="•"/>
            </a:pPr>
            <a:r>
              <a:rPr lang="en-US" dirty="0" smtClean="0"/>
              <a:t>Stable</a:t>
            </a:r>
          </a:p>
          <a:p>
            <a:pPr marL="285750" indent="-285750">
              <a:buFont typeface="Arial" panose="020B0604020202020204" pitchFamily="34" charset="0"/>
              <a:buChar char="•"/>
            </a:pPr>
            <a:endParaRPr lang="en-US" dirty="0"/>
          </a:p>
          <a:p>
            <a:r>
              <a:rPr lang="en-US" dirty="0" smtClean="0"/>
              <a:t>High Froude number</a:t>
            </a:r>
          </a:p>
          <a:p>
            <a:pPr marL="285750" indent="-285750">
              <a:buFont typeface="Arial" panose="020B0604020202020204" pitchFamily="34" charset="0"/>
              <a:buChar char="•"/>
            </a:pPr>
            <a:r>
              <a:rPr lang="en-US" dirty="0" smtClean="0"/>
              <a:t>Strong flow perpendicular to ridge</a:t>
            </a:r>
          </a:p>
          <a:p>
            <a:pPr marL="285750" indent="-285750">
              <a:buFont typeface="Arial" panose="020B0604020202020204" pitchFamily="34" charset="0"/>
              <a:buChar char="•"/>
            </a:pPr>
            <a:r>
              <a:rPr lang="en-US" dirty="0" smtClean="0"/>
              <a:t>Less stable</a:t>
            </a:r>
          </a:p>
          <a:p>
            <a:endParaRPr lang="en-US" dirty="0"/>
          </a:p>
        </p:txBody>
      </p:sp>
      <p:cxnSp>
        <p:nvCxnSpPr>
          <p:cNvPr id="8" name="Straight Arrow Connector 7"/>
          <p:cNvCxnSpPr/>
          <p:nvPr/>
        </p:nvCxnSpPr>
        <p:spPr>
          <a:xfrm flipH="1" flipV="1">
            <a:off x="4343400" y="2791326"/>
            <a:ext cx="1479884" cy="1227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559968" y="5041232"/>
            <a:ext cx="1263316" cy="252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59968" y="6326871"/>
            <a:ext cx="3838074" cy="369332"/>
          </a:xfrm>
          <a:prstGeom prst="rect">
            <a:avLst/>
          </a:prstGeom>
          <a:noFill/>
        </p:spPr>
        <p:txBody>
          <a:bodyPr wrap="square" rtlCol="0">
            <a:spAutoFit/>
          </a:bodyPr>
          <a:lstStyle/>
          <a:p>
            <a:r>
              <a:rPr lang="en-US" dirty="0" smtClean="0"/>
              <a:t>From: </a:t>
            </a:r>
            <a:r>
              <a:rPr lang="en-US" dirty="0" err="1" smtClean="0"/>
              <a:t>Muccilli</a:t>
            </a:r>
            <a:r>
              <a:rPr lang="en-US" dirty="0" smtClean="0"/>
              <a:t>, 2015</a:t>
            </a:r>
            <a:endParaRPr lang="en-US" dirty="0"/>
          </a:p>
        </p:txBody>
      </p:sp>
    </p:spTree>
    <p:extLst>
      <p:ext uri="{BB962C8B-B14F-4D97-AF65-F5344CB8AC3E}">
        <p14:creationId xmlns:p14="http://schemas.microsoft.com/office/powerpoint/2010/main" val="210902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research on topography and enhanced snowfall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747" y="1873751"/>
            <a:ext cx="565428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73751"/>
            <a:ext cx="5696745" cy="2838846"/>
          </a:xfrm>
          <a:prstGeom prst="rect">
            <a:avLst/>
          </a:prstGeom>
        </p:spPr>
      </p:pic>
      <p:sp>
        <p:nvSpPr>
          <p:cNvPr id="6" name="TextBox 5"/>
          <p:cNvSpPr txBox="1"/>
          <p:nvPr/>
        </p:nvSpPr>
        <p:spPr>
          <a:xfrm>
            <a:off x="6521116" y="5799221"/>
            <a:ext cx="3910263" cy="369332"/>
          </a:xfrm>
          <a:prstGeom prst="rect">
            <a:avLst/>
          </a:prstGeom>
          <a:noFill/>
        </p:spPr>
        <p:txBody>
          <a:bodyPr wrap="square" rtlCol="0">
            <a:spAutoFit/>
          </a:bodyPr>
          <a:lstStyle/>
          <a:p>
            <a:r>
              <a:rPr lang="en-US" dirty="0" smtClean="0"/>
              <a:t>From: </a:t>
            </a:r>
            <a:r>
              <a:rPr lang="en-US" dirty="0" err="1" smtClean="0"/>
              <a:t>Mucilli</a:t>
            </a:r>
            <a:r>
              <a:rPr lang="en-US" dirty="0" smtClean="0"/>
              <a:t>, 2015</a:t>
            </a:r>
            <a:endParaRPr lang="en-US" dirty="0"/>
          </a:p>
        </p:txBody>
      </p:sp>
    </p:spTree>
    <p:extLst>
      <p:ext uri="{BB962C8B-B14F-4D97-AF65-F5344CB8AC3E}">
        <p14:creationId xmlns:p14="http://schemas.microsoft.com/office/powerpoint/2010/main" val="86288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27, 2021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8344020" cy="4351338"/>
          </a:xfrm>
        </p:spPr>
      </p:pic>
    </p:spTree>
    <p:extLst>
      <p:ext uri="{BB962C8B-B14F-4D97-AF65-F5344CB8AC3E}">
        <p14:creationId xmlns:p14="http://schemas.microsoft.com/office/powerpoint/2010/main" val="403228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00z, November 27, 2021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837" y="1873750"/>
            <a:ext cx="4664879" cy="4728783"/>
          </a:xfrm>
        </p:spPr>
      </p:pic>
      <p:sp>
        <p:nvSpPr>
          <p:cNvPr id="5" name="TextBox 4"/>
          <p:cNvSpPr txBox="1"/>
          <p:nvPr/>
        </p:nvSpPr>
        <p:spPr>
          <a:xfrm>
            <a:off x="5715000" y="1873750"/>
            <a:ext cx="5426242" cy="5909310"/>
          </a:xfrm>
          <a:prstGeom prst="rect">
            <a:avLst/>
          </a:prstGeom>
          <a:noFill/>
        </p:spPr>
        <p:txBody>
          <a:bodyPr wrap="square" rtlCol="0">
            <a:spAutoFit/>
          </a:bodyPr>
          <a:lstStyle/>
          <a:p>
            <a:r>
              <a:rPr lang="en-US" dirty="0" smtClean="0"/>
              <a:t>Conditions for snow to be enhanced in relation to the Taconic Hills east of the Hudson River?</a:t>
            </a:r>
          </a:p>
          <a:p>
            <a:endParaRPr lang="en-US" dirty="0"/>
          </a:p>
          <a:p>
            <a:endParaRPr lang="en-US" dirty="0" smtClean="0"/>
          </a:p>
          <a:p>
            <a:r>
              <a:rPr lang="en-US" dirty="0" smtClean="0"/>
              <a:t>Froude number 1.9</a:t>
            </a:r>
          </a:p>
          <a:p>
            <a:endParaRPr lang="en-US" dirty="0"/>
          </a:p>
          <a:p>
            <a:r>
              <a:rPr lang="en-US" dirty="0" smtClean="0"/>
              <a:t>Ridge-top winds – Northwest / Weak veering</a:t>
            </a:r>
          </a:p>
          <a:p>
            <a:endParaRPr lang="en-US" dirty="0" smtClean="0"/>
          </a:p>
          <a:p>
            <a:r>
              <a:rPr lang="en-US" dirty="0" smtClean="0"/>
              <a:t>Surface winds – </a:t>
            </a:r>
            <a:r>
              <a:rPr lang="en-US" dirty="0" smtClean="0"/>
              <a:t>west-northwest </a:t>
            </a:r>
            <a:endParaRPr lang="en-US" dirty="0" smtClean="0"/>
          </a:p>
          <a:p>
            <a:endParaRPr lang="en-US" dirty="0"/>
          </a:p>
          <a:p>
            <a:r>
              <a:rPr lang="en-US" dirty="0" smtClean="0"/>
              <a:t>Small lapse rates </a:t>
            </a:r>
            <a:r>
              <a:rPr lang="en-US" dirty="0" smtClean="0"/>
              <a:t>(no inversion) near </a:t>
            </a:r>
            <a:r>
              <a:rPr lang="en-US" dirty="0" smtClean="0"/>
              <a:t>ridge </a:t>
            </a:r>
            <a:r>
              <a:rPr lang="en-US" dirty="0" smtClean="0"/>
              <a:t>top (favors min at lower eleva</a:t>
            </a:r>
            <a:r>
              <a:rPr lang="en-US" dirty="0" smtClean="0"/>
              <a:t>tions). </a:t>
            </a:r>
            <a:endParaRPr lang="en-US" dirty="0" smtClean="0"/>
          </a:p>
          <a:p>
            <a:endParaRPr lang="en-US" dirty="0"/>
          </a:p>
          <a:p>
            <a:r>
              <a:rPr lang="en-US" dirty="0" smtClean="0"/>
              <a:t>RH generally greater than 80 </a:t>
            </a:r>
            <a:r>
              <a:rPr lang="en-US" dirty="0" smtClean="0"/>
              <a:t>percent</a:t>
            </a:r>
          </a:p>
          <a:p>
            <a:endParaRPr lang="en-US" dirty="0" smtClean="0"/>
          </a:p>
          <a:p>
            <a:r>
              <a:rPr lang="en-US" dirty="0" smtClean="0"/>
              <a:t>Surface temperatures near freezing (favors min at lower elevations).</a:t>
            </a:r>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2719138" y="4896852"/>
            <a:ext cx="1540042" cy="369332"/>
          </a:xfrm>
          <a:prstGeom prst="rect">
            <a:avLst/>
          </a:prstGeom>
          <a:noFill/>
        </p:spPr>
        <p:txBody>
          <a:bodyPr wrap="square" rtlCol="0">
            <a:spAutoFit/>
          </a:bodyPr>
          <a:lstStyle/>
          <a:p>
            <a:r>
              <a:rPr lang="en-US" dirty="0" smtClean="0">
                <a:solidFill>
                  <a:schemeClr val="bg1"/>
                </a:solidFill>
              </a:rPr>
              <a:t>Ridge Tops</a:t>
            </a:r>
            <a:endParaRPr lang="en-US" dirty="0">
              <a:solidFill>
                <a:schemeClr val="bg1"/>
              </a:solidFill>
            </a:endParaRPr>
          </a:p>
        </p:txBody>
      </p:sp>
    </p:spTree>
    <p:extLst>
      <p:ext uri="{BB962C8B-B14F-4D97-AF65-F5344CB8AC3E}">
        <p14:creationId xmlns:p14="http://schemas.microsoft.com/office/powerpoint/2010/main" val="159435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27, 2021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00" y="1690687"/>
            <a:ext cx="6756949" cy="3729789"/>
          </a:xfrm>
        </p:spPr>
      </p:pic>
      <p:cxnSp>
        <p:nvCxnSpPr>
          <p:cNvPr id="9" name="Straight Arrow Connector 8"/>
          <p:cNvCxnSpPr/>
          <p:nvPr/>
        </p:nvCxnSpPr>
        <p:spPr>
          <a:xfrm>
            <a:off x="1625600" y="3193142"/>
            <a:ext cx="1892647" cy="362439"/>
          </a:xfrm>
          <a:prstGeom prst="straightConnector1">
            <a:avLst/>
          </a:prstGeom>
          <a:ln w="63500">
            <a:solidFill>
              <a:srgbClr val="FF0000">
                <a:alpha val="96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2514" y="2078254"/>
            <a:ext cx="1436915" cy="1477328"/>
          </a:xfrm>
          <a:prstGeom prst="rect">
            <a:avLst/>
          </a:prstGeom>
          <a:noFill/>
        </p:spPr>
        <p:txBody>
          <a:bodyPr wrap="square" rtlCol="0">
            <a:spAutoFit/>
          </a:bodyPr>
          <a:lstStyle/>
          <a:p>
            <a:r>
              <a:rPr lang="en-US" dirty="0" smtClean="0">
                <a:solidFill>
                  <a:schemeClr val="bg1"/>
                </a:solidFill>
              </a:rPr>
              <a:t>Enhanced snowfall east of the Hudson Valley</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745" y="1690687"/>
            <a:ext cx="4827057" cy="3729789"/>
          </a:xfrm>
          <a:prstGeom prst="rect">
            <a:avLst/>
          </a:prstGeom>
        </p:spPr>
      </p:pic>
      <p:cxnSp>
        <p:nvCxnSpPr>
          <p:cNvPr id="6" name="Straight Arrow Connector 5"/>
          <p:cNvCxnSpPr/>
          <p:nvPr/>
        </p:nvCxnSpPr>
        <p:spPr>
          <a:xfrm>
            <a:off x="1959429" y="2510971"/>
            <a:ext cx="8171542" cy="143217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79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595" y="365125"/>
            <a:ext cx="11601113" cy="1325563"/>
          </a:xfrm>
        </p:spPr>
        <p:txBody>
          <a:bodyPr/>
          <a:lstStyle/>
          <a:p>
            <a:r>
              <a:rPr lang="en-US" dirty="0" smtClean="0"/>
              <a:t>November 27, 2021 – NBM forecasts and errors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596" y="1777499"/>
            <a:ext cx="5631143"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565" y="1777499"/>
            <a:ext cx="5631144" cy="4351338"/>
          </a:xfrm>
          <a:prstGeom prst="rect">
            <a:avLst/>
          </a:prstGeom>
        </p:spPr>
      </p:pic>
    </p:spTree>
    <p:extLst>
      <p:ext uri="{BB962C8B-B14F-4D97-AF65-F5344CB8AC3E}">
        <p14:creationId xmlns:p14="http://schemas.microsoft.com/office/powerpoint/2010/main" val="1547525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533</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An overview and verification of two terrain-influenced snowstorms in eastern New York</vt:lpstr>
      <vt:lpstr>Terrain in eastern NY and western New England</vt:lpstr>
      <vt:lpstr>Snowfall patterns by wind direction</vt:lpstr>
      <vt:lpstr>More research on topography and enhanced snowfall</vt:lpstr>
      <vt:lpstr>More research on topography and enhanced snowfall</vt:lpstr>
      <vt:lpstr>November 27, 2021</vt:lpstr>
      <vt:lpstr>Valid 00z, November 27, 2021</vt:lpstr>
      <vt:lpstr>November 27, 2021</vt:lpstr>
      <vt:lpstr>November 27, 2021 – NBM forecasts and errors</vt:lpstr>
      <vt:lpstr>November 27, 2021 – 90th percent NBM</vt:lpstr>
      <vt:lpstr>November 27, 2021 – best NBM forecast </vt:lpstr>
      <vt:lpstr>January 17, 2022</vt:lpstr>
      <vt:lpstr>Valid 12z January 17, 2022</vt:lpstr>
      <vt:lpstr>January 17, 2022 observations</vt:lpstr>
      <vt:lpstr>January 17, 2022 – NBM forecasts and errors</vt:lpstr>
      <vt:lpstr>January 17, 2022 – 90th percent NBM</vt:lpstr>
      <vt:lpstr>January 17, 2022 – best NBM forecast  </vt:lpstr>
      <vt:lpstr>Summary and conclusion</vt:lpstr>
      <vt:lpstr>References</vt:lpstr>
      <vt:lpstr> </vt:lpstr>
    </vt:vector>
  </TitlesOfParts>
  <Company>NWS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and verification of two terrain-influenced snowstorms in eastern New York</dc:title>
  <dc:creator>Michael Evans</dc:creator>
  <cp:lastModifiedBy>Michael Evans</cp:lastModifiedBy>
  <cp:revision>21</cp:revision>
  <dcterms:created xsi:type="dcterms:W3CDTF">2022-02-26T01:03:06Z</dcterms:created>
  <dcterms:modified xsi:type="dcterms:W3CDTF">2022-03-07T15:57:26Z</dcterms:modified>
</cp:coreProperties>
</file>