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45"/>
  </p:notesMasterIdLst>
  <p:sldIdLst>
    <p:sldId id="523" r:id="rId2"/>
    <p:sldId id="522" r:id="rId3"/>
    <p:sldId id="460" r:id="rId4"/>
    <p:sldId id="461" r:id="rId5"/>
    <p:sldId id="387" r:id="rId6"/>
    <p:sldId id="388" r:id="rId7"/>
    <p:sldId id="459" r:id="rId8"/>
    <p:sldId id="477" r:id="rId9"/>
    <p:sldId id="396" r:id="rId10"/>
    <p:sldId id="400" r:id="rId11"/>
    <p:sldId id="481" r:id="rId12"/>
    <p:sldId id="516" r:id="rId13"/>
    <p:sldId id="514" r:id="rId14"/>
    <p:sldId id="515" r:id="rId15"/>
    <p:sldId id="404" r:id="rId16"/>
    <p:sldId id="546" r:id="rId17"/>
    <p:sldId id="417" r:id="rId18"/>
    <p:sldId id="422" r:id="rId19"/>
    <p:sldId id="423" r:id="rId20"/>
    <p:sldId id="424" r:id="rId21"/>
    <p:sldId id="540" r:id="rId22"/>
    <p:sldId id="547" r:id="rId23"/>
    <p:sldId id="518" r:id="rId24"/>
    <p:sldId id="498" r:id="rId25"/>
    <p:sldId id="525" r:id="rId26"/>
    <p:sldId id="485" r:id="rId27"/>
    <p:sldId id="543" r:id="rId28"/>
    <p:sldId id="524" r:id="rId29"/>
    <p:sldId id="519" r:id="rId30"/>
    <p:sldId id="487" r:id="rId31"/>
    <p:sldId id="544" r:id="rId32"/>
    <p:sldId id="532" r:id="rId33"/>
    <p:sldId id="533" r:id="rId34"/>
    <p:sldId id="536" r:id="rId35"/>
    <p:sldId id="537" r:id="rId36"/>
    <p:sldId id="541" r:id="rId37"/>
    <p:sldId id="548" r:id="rId38"/>
    <p:sldId id="505" r:id="rId39"/>
    <p:sldId id="510" r:id="rId40"/>
    <p:sldId id="530" r:id="rId41"/>
    <p:sldId id="545" r:id="rId42"/>
    <p:sldId id="531" r:id="rId43"/>
    <p:sldId id="52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 / Intro" id="{3DAAA90C-D5AE-46A4-9D22-4A3C1559988A}">
          <p14:sldIdLst>
            <p14:sldId id="523"/>
            <p14:sldId id="522"/>
            <p14:sldId id="460"/>
          </p14:sldIdLst>
        </p14:section>
        <p14:section name="Why NWS forecasts rivers &amp; what causes flooding in the Albany NWS forecast area" id="{4F360EFE-66F3-4934-85AE-19D80298E31B}">
          <p14:sldIdLst>
            <p14:sldId id="461"/>
            <p14:sldId id="387"/>
            <p14:sldId id="388"/>
            <p14:sldId id="459"/>
            <p14:sldId id="477"/>
            <p14:sldId id="396"/>
            <p14:sldId id="400"/>
            <p14:sldId id="481"/>
            <p14:sldId id="516"/>
            <p14:sldId id="514"/>
            <p14:sldId id="515"/>
            <p14:sldId id="404"/>
          </p14:sldIdLst>
        </p14:section>
        <p14:section name="Fundamentals of hydrologic modeling" id="{E6AD05E6-F14D-48F5-925D-F6D4E950BECD}">
          <p14:sldIdLst>
            <p14:sldId id="546"/>
            <p14:sldId id="417"/>
            <p14:sldId id="422"/>
            <p14:sldId id="423"/>
            <p14:sldId id="424"/>
            <p14:sldId id="540"/>
          </p14:sldIdLst>
        </p14:section>
        <p14:section name="NWS flood forecasts &amp; warnings" id="{719C160A-7F67-4B1F-93CB-E07A88949E2F}">
          <p14:sldIdLst>
            <p14:sldId id="547"/>
            <p14:sldId id="518"/>
            <p14:sldId id="498"/>
            <p14:sldId id="525"/>
            <p14:sldId id="485"/>
            <p14:sldId id="543"/>
            <p14:sldId id="524"/>
            <p14:sldId id="519"/>
            <p14:sldId id="487"/>
            <p14:sldId id="544"/>
            <p14:sldId id="532"/>
            <p14:sldId id="533"/>
            <p14:sldId id="536"/>
            <p14:sldId id="537"/>
            <p14:sldId id="541"/>
          </p14:sldIdLst>
        </p14:section>
        <p14:section name="NWS Hydrology...where are we going?" id="{4C93EBF5-C8AF-4B23-8C02-E32F3E8DE425}">
          <p14:sldIdLst>
            <p14:sldId id="548"/>
            <p14:sldId id="505"/>
            <p14:sldId id="510"/>
            <p14:sldId id="530"/>
            <p14:sldId id="545"/>
          </p14:sldIdLst>
        </p14:section>
        <p14:section name="Wrap-up" id="{07BB8634-B015-45D0-8515-041C0C512D80}">
          <p14:sldIdLst>
            <p14:sldId id="531"/>
            <p14:sldId id="5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4914" autoAdjust="0"/>
  </p:normalViewPr>
  <p:slideViewPr>
    <p:cSldViewPr>
      <p:cViewPr varScale="1">
        <p:scale>
          <a:sx n="65" d="100"/>
          <a:sy n="65" d="100"/>
        </p:scale>
        <p:origin x="111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12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8DFA7F-EC7B-4C70-BCD1-D1717EB5C295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56393D-6E69-4D9D-8A1F-5B5993CCA68F}">
      <dgm:prSet phldrT="[Text]"/>
      <dgm:spPr/>
      <dgm:t>
        <a:bodyPr/>
        <a:lstStyle/>
        <a:p>
          <a:r>
            <a:rPr lang="en-US" dirty="0" smtClean="0"/>
            <a:t>Runoff</a:t>
          </a:r>
          <a:endParaRPr lang="en-US" dirty="0"/>
        </a:p>
      </dgm:t>
    </dgm:pt>
    <dgm:pt modelId="{FB9A32F0-C42F-41FF-B758-75266EE4A502}" type="parTrans" cxnId="{37B6E92D-A5FA-4991-A23F-9CDC8FDBE9DA}">
      <dgm:prSet/>
      <dgm:spPr/>
      <dgm:t>
        <a:bodyPr/>
        <a:lstStyle/>
        <a:p>
          <a:endParaRPr lang="en-US"/>
        </a:p>
      </dgm:t>
    </dgm:pt>
    <dgm:pt modelId="{396889A6-2DC7-49A3-8163-73CE26E99F6B}" type="sibTrans" cxnId="{37B6E92D-A5FA-4991-A23F-9CDC8FDBE9DA}">
      <dgm:prSet/>
      <dgm:spPr/>
      <dgm:t>
        <a:bodyPr/>
        <a:lstStyle/>
        <a:p>
          <a:endParaRPr lang="en-US"/>
        </a:p>
      </dgm:t>
    </dgm:pt>
    <dgm:pt modelId="{6E80D67F-4CD7-4E6C-B0F4-273C40880DED}">
      <dgm:prSet phldrT="[Text]"/>
      <dgm:spPr/>
      <dgm:t>
        <a:bodyPr/>
        <a:lstStyle/>
        <a:p>
          <a:r>
            <a:rPr lang="en-US" dirty="0" smtClean="0"/>
            <a:t>Base flow</a:t>
          </a:r>
          <a:endParaRPr lang="en-US" dirty="0"/>
        </a:p>
      </dgm:t>
    </dgm:pt>
    <dgm:pt modelId="{DFC4FEC4-626A-423C-A15A-882A65977001}" type="parTrans" cxnId="{8B8599B9-656D-4B64-85DD-E6575701B3D7}">
      <dgm:prSet/>
      <dgm:spPr/>
      <dgm:t>
        <a:bodyPr/>
        <a:lstStyle/>
        <a:p>
          <a:endParaRPr lang="en-US"/>
        </a:p>
      </dgm:t>
    </dgm:pt>
    <dgm:pt modelId="{B7162B44-DCDE-4A30-BF11-798C718C65F2}" type="sibTrans" cxnId="{8B8599B9-656D-4B64-85DD-E6575701B3D7}">
      <dgm:prSet/>
      <dgm:spPr/>
      <dgm:t>
        <a:bodyPr/>
        <a:lstStyle/>
        <a:p>
          <a:endParaRPr lang="en-US"/>
        </a:p>
      </dgm:t>
    </dgm:pt>
    <dgm:pt modelId="{1540DDC6-FB0D-48CC-B2E1-B2DDCBC5EEBA}">
      <dgm:prSet phldrT="[Text]" custT="1"/>
      <dgm:spPr/>
      <dgm:t>
        <a:bodyPr/>
        <a:lstStyle/>
        <a:p>
          <a:r>
            <a:rPr lang="en-US" sz="1800" dirty="0" smtClean="0"/>
            <a:t>Volume of water </a:t>
          </a:r>
          <a:br>
            <a:rPr lang="en-US" sz="1800" dirty="0" smtClean="0"/>
          </a:br>
          <a:r>
            <a:rPr lang="en-US" sz="1800" dirty="0" smtClean="0"/>
            <a:t>flowing downstream in the river</a:t>
          </a:r>
          <a:endParaRPr lang="en-US" sz="1800" dirty="0"/>
        </a:p>
      </dgm:t>
    </dgm:pt>
    <dgm:pt modelId="{4F2D40C7-9303-4DA8-974E-E59135CB7D81}" type="parTrans" cxnId="{46C9CBF8-F364-443A-A278-7BA4E33F44D3}">
      <dgm:prSet/>
      <dgm:spPr/>
      <dgm:t>
        <a:bodyPr/>
        <a:lstStyle/>
        <a:p>
          <a:endParaRPr lang="en-US"/>
        </a:p>
      </dgm:t>
    </dgm:pt>
    <dgm:pt modelId="{24D021B9-0FF9-4439-AD32-829D0DDC3E3B}" type="sibTrans" cxnId="{46C9CBF8-F364-443A-A278-7BA4E33F44D3}">
      <dgm:prSet/>
      <dgm:spPr/>
      <dgm:t>
        <a:bodyPr/>
        <a:lstStyle/>
        <a:p>
          <a:endParaRPr lang="en-US"/>
        </a:p>
      </dgm:t>
    </dgm:pt>
    <dgm:pt modelId="{641AA4B5-4C5E-4A9A-8E5F-3BE7D48CB9F4}">
      <dgm:prSet phldrT="[Text]"/>
      <dgm:spPr/>
      <dgm:t>
        <a:bodyPr/>
        <a:lstStyle/>
        <a:p>
          <a:r>
            <a:rPr lang="en-US" dirty="0" smtClean="0"/>
            <a:t>Routed flow</a:t>
          </a:r>
          <a:endParaRPr lang="en-US" dirty="0"/>
        </a:p>
      </dgm:t>
    </dgm:pt>
    <dgm:pt modelId="{1AF96BEE-4225-4D96-8789-97AC278B7EC1}" type="parTrans" cxnId="{BA57D402-9943-4AAE-8341-B63F4D47CDD5}">
      <dgm:prSet/>
      <dgm:spPr/>
      <dgm:t>
        <a:bodyPr/>
        <a:lstStyle/>
        <a:p>
          <a:endParaRPr lang="en-US"/>
        </a:p>
      </dgm:t>
    </dgm:pt>
    <dgm:pt modelId="{0D53EAAB-2EC7-4A1A-A3A2-C040A507EB3A}" type="sibTrans" cxnId="{BA57D402-9943-4AAE-8341-B63F4D47CDD5}">
      <dgm:prSet/>
      <dgm:spPr/>
      <dgm:t>
        <a:bodyPr/>
        <a:lstStyle/>
        <a:p>
          <a:endParaRPr lang="en-US"/>
        </a:p>
      </dgm:t>
    </dgm:pt>
    <dgm:pt modelId="{747DD0D1-F581-4DBC-820C-CDC6E8023C24}" type="pres">
      <dgm:prSet presAssocID="{368DFA7F-EC7B-4C70-BCD1-D1717EB5C29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F84AED-E1D4-4279-89B5-E5A911CD24C5}" type="pres">
      <dgm:prSet presAssocID="{368DFA7F-EC7B-4C70-BCD1-D1717EB5C295}" presName="ellipse" presStyleLbl="trBgShp" presStyleIdx="0" presStyleCnt="1"/>
      <dgm:spPr/>
    </dgm:pt>
    <dgm:pt modelId="{A017B892-77EC-4560-BB09-266CB3D4E715}" type="pres">
      <dgm:prSet presAssocID="{368DFA7F-EC7B-4C70-BCD1-D1717EB5C295}" presName="arrow1" presStyleLbl="fgShp" presStyleIdx="0" presStyleCnt="1"/>
      <dgm:spPr/>
    </dgm:pt>
    <dgm:pt modelId="{097FCD17-C775-4671-9D3C-9D53402C613D}" type="pres">
      <dgm:prSet presAssocID="{368DFA7F-EC7B-4C70-BCD1-D1717EB5C295}" presName="rectangle" presStyleLbl="revTx" presStyleIdx="0" presStyleCnt="1" custScaleY="150313" custLinFactNeighborY="24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36A80C-A28D-4848-AA0C-F5D469F2F781}" type="pres">
      <dgm:prSet presAssocID="{6E80D67F-4CD7-4E6C-B0F4-273C40880DED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BB86F1-8DD6-4B17-A561-4102D745D30F}" type="pres">
      <dgm:prSet presAssocID="{641AA4B5-4C5E-4A9A-8E5F-3BE7D48CB9F4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C31FB-0D38-44E1-A7A2-4210FDFACD5F}" type="pres">
      <dgm:prSet presAssocID="{1540DDC6-FB0D-48CC-B2E1-B2DDCBC5EEBA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C339FF-72E2-47A9-913C-04A7C6254FCE}" type="pres">
      <dgm:prSet presAssocID="{368DFA7F-EC7B-4C70-BCD1-D1717EB5C295}" presName="funnel" presStyleLbl="trAlignAcc1" presStyleIdx="0" presStyleCnt="1" custScaleX="110512" custScaleY="132095" custLinFactNeighborY="-11393"/>
      <dgm:spPr/>
    </dgm:pt>
  </dgm:ptLst>
  <dgm:cxnLst>
    <dgm:cxn modelId="{46C9CBF8-F364-443A-A278-7BA4E33F44D3}" srcId="{368DFA7F-EC7B-4C70-BCD1-D1717EB5C295}" destId="{1540DDC6-FB0D-48CC-B2E1-B2DDCBC5EEBA}" srcOrd="3" destOrd="0" parTransId="{4F2D40C7-9303-4DA8-974E-E59135CB7D81}" sibTransId="{24D021B9-0FF9-4439-AD32-829D0DDC3E3B}"/>
    <dgm:cxn modelId="{37B6E92D-A5FA-4991-A23F-9CDC8FDBE9DA}" srcId="{368DFA7F-EC7B-4C70-BCD1-D1717EB5C295}" destId="{3056393D-6E69-4D9D-8A1F-5B5993CCA68F}" srcOrd="0" destOrd="0" parTransId="{FB9A32F0-C42F-41FF-B758-75266EE4A502}" sibTransId="{396889A6-2DC7-49A3-8163-73CE26E99F6B}"/>
    <dgm:cxn modelId="{CDA044A6-70E4-4E6E-A3AF-7061BF4D6673}" type="presOf" srcId="{1540DDC6-FB0D-48CC-B2E1-B2DDCBC5EEBA}" destId="{097FCD17-C775-4671-9D3C-9D53402C613D}" srcOrd="0" destOrd="0" presId="urn:microsoft.com/office/officeart/2005/8/layout/funnel1"/>
    <dgm:cxn modelId="{8B8599B9-656D-4B64-85DD-E6575701B3D7}" srcId="{368DFA7F-EC7B-4C70-BCD1-D1717EB5C295}" destId="{6E80D67F-4CD7-4E6C-B0F4-273C40880DED}" srcOrd="1" destOrd="0" parTransId="{DFC4FEC4-626A-423C-A15A-882A65977001}" sibTransId="{B7162B44-DCDE-4A30-BF11-798C718C65F2}"/>
    <dgm:cxn modelId="{E0C0BCCB-EB0A-481D-8C5E-1E939DF9C23E}" type="presOf" srcId="{3056393D-6E69-4D9D-8A1F-5B5993CCA68F}" destId="{2FEC31FB-0D38-44E1-A7A2-4210FDFACD5F}" srcOrd="0" destOrd="0" presId="urn:microsoft.com/office/officeart/2005/8/layout/funnel1"/>
    <dgm:cxn modelId="{BD630D05-77DE-4A6E-A0E6-C75E58B7A9D3}" type="presOf" srcId="{6E80D67F-4CD7-4E6C-B0F4-273C40880DED}" destId="{7BBB86F1-8DD6-4B17-A561-4102D745D30F}" srcOrd="0" destOrd="0" presId="urn:microsoft.com/office/officeart/2005/8/layout/funnel1"/>
    <dgm:cxn modelId="{3270B9BE-B685-4A70-BDCB-BCDDF4B7E820}" type="presOf" srcId="{368DFA7F-EC7B-4C70-BCD1-D1717EB5C295}" destId="{747DD0D1-F581-4DBC-820C-CDC6E8023C24}" srcOrd="0" destOrd="0" presId="urn:microsoft.com/office/officeart/2005/8/layout/funnel1"/>
    <dgm:cxn modelId="{BA57D402-9943-4AAE-8341-B63F4D47CDD5}" srcId="{368DFA7F-EC7B-4C70-BCD1-D1717EB5C295}" destId="{641AA4B5-4C5E-4A9A-8E5F-3BE7D48CB9F4}" srcOrd="2" destOrd="0" parTransId="{1AF96BEE-4225-4D96-8789-97AC278B7EC1}" sibTransId="{0D53EAAB-2EC7-4A1A-A3A2-C040A507EB3A}"/>
    <dgm:cxn modelId="{1256D70B-681A-4E6B-B249-8F48FAD9EEE7}" type="presOf" srcId="{641AA4B5-4C5E-4A9A-8E5F-3BE7D48CB9F4}" destId="{7636A80C-A28D-4848-AA0C-F5D469F2F781}" srcOrd="0" destOrd="0" presId="urn:microsoft.com/office/officeart/2005/8/layout/funnel1"/>
    <dgm:cxn modelId="{CB50D233-5E0C-4AD8-83D6-A39D048A3EC9}" type="presParOf" srcId="{747DD0D1-F581-4DBC-820C-CDC6E8023C24}" destId="{2BF84AED-E1D4-4279-89B5-E5A911CD24C5}" srcOrd="0" destOrd="0" presId="urn:microsoft.com/office/officeart/2005/8/layout/funnel1"/>
    <dgm:cxn modelId="{FF04380C-6358-49C9-81C0-3CB7EF61E539}" type="presParOf" srcId="{747DD0D1-F581-4DBC-820C-CDC6E8023C24}" destId="{A017B892-77EC-4560-BB09-266CB3D4E715}" srcOrd="1" destOrd="0" presId="urn:microsoft.com/office/officeart/2005/8/layout/funnel1"/>
    <dgm:cxn modelId="{E6BEF18F-6A3B-424B-9E75-C301E853629F}" type="presParOf" srcId="{747DD0D1-F581-4DBC-820C-CDC6E8023C24}" destId="{097FCD17-C775-4671-9D3C-9D53402C613D}" srcOrd="2" destOrd="0" presId="urn:microsoft.com/office/officeart/2005/8/layout/funnel1"/>
    <dgm:cxn modelId="{B89951A3-2992-49AF-BF55-37B31644BD9A}" type="presParOf" srcId="{747DD0D1-F581-4DBC-820C-CDC6E8023C24}" destId="{7636A80C-A28D-4848-AA0C-F5D469F2F781}" srcOrd="3" destOrd="0" presId="urn:microsoft.com/office/officeart/2005/8/layout/funnel1"/>
    <dgm:cxn modelId="{EF92DDF3-7D0B-4821-8681-43195C7A9558}" type="presParOf" srcId="{747DD0D1-F581-4DBC-820C-CDC6E8023C24}" destId="{7BBB86F1-8DD6-4B17-A561-4102D745D30F}" srcOrd="4" destOrd="0" presId="urn:microsoft.com/office/officeart/2005/8/layout/funnel1"/>
    <dgm:cxn modelId="{B9EDA9BC-D8A6-4992-A77B-58712F27CB22}" type="presParOf" srcId="{747DD0D1-F581-4DBC-820C-CDC6E8023C24}" destId="{2FEC31FB-0D38-44E1-A7A2-4210FDFACD5F}" srcOrd="5" destOrd="0" presId="urn:microsoft.com/office/officeart/2005/8/layout/funnel1"/>
    <dgm:cxn modelId="{86569A19-A770-40C7-88F0-FFC2D252553A}" type="presParOf" srcId="{747DD0D1-F581-4DBC-820C-CDC6E8023C24}" destId="{A0C339FF-72E2-47A9-913C-04A7C6254FC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84AED-E1D4-4279-89B5-E5A911CD24C5}">
      <dsp:nvSpPr>
        <dsp:cNvPr id="0" name=""/>
        <dsp:cNvSpPr/>
      </dsp:nvSpPr>
      <dsp:spPr>
        <a:xfrm>
          <a:off x="712812" y="884064"/>
          <a:ext cx="2604897" cy="90464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17B892-77EC-4560-BB09-266CB3D4E715}">
      <dsp:nvSpPr>
        <dsp:cNvPr id="0" name=""/>
        <dsp:cNvSpPr/>
      </dsp:nvSpPr>
      <dsp:spPr>
        <a:xfrm>
          <a:off x="1766887" y="3099236"/>
          <a:ext cx="504825" cy="323088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7FCD17-C775-4671-9D3C-9D53402C613D}">
      <dsp:nvSpPr>
        <dsp:cNvPr id="0" name=""/>
        <dsp:cNvSpPr/>
      </dsp:nvSpPr>
      <dsp:spPr>
        <a:xfrm>
          <a:off x="807719" y="3356619"/>
          <a:ext cx="2423160" cy="91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Volume of water </a:t>
          </a:r>
          <a:br>
            <a:rPr lang="en-US" sz="1800" kern="1200" dirty="0" smtClean="0"/>
          </a:br>
          <a:r>
            <a:rPr lang="en-US" sz="1800" kern="1200" dirty="0" smtClean="0"/>
            <a:t>flowing downstream in the river</a:t>
          </a:r>
          <a:endParaRPr lang="en-US" sz="1800" kern="1200" dirty="0"/>
        </a:p>
      </dsp:txBody>
      <dsp:txXfrm>
        <a:off x="807719" y="3356619"/>
        <a:ext cx="2423160" cy="910581"/>
      </dsp:txXfrm>
    </dsp:sp>
    <dsp:sp modelId="{7636A80C-A28D-4848-AA0C-F5D469F2F781}">
      <dsp:nvSpPr>
        <dsp:cNvPr id="0" name=""/>
        <dsp:cNvSpPr/>
      </dsp:nvSpPr>
      <dsp:spPr>
        <a:xfrm>
          <a:off x="1659864" y="1858578"/>
          <a:ext cx="908685" cy="9086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Routed flow</a:t>
          </a:r>
          <a:endParaRPr lang="en-US" sz="1600" kern="1200" dirty="0"/>
        </a:p>
      </dsp:txBody>
      <dsp:txXfrm>
        <a:off x="1792938" y="1991652"/>
        <a:ext cx="642537" cy="642537"/>
      </dsp:txXfrm>
    </dsp:sp>
    <dsp:sp modelId="{7BBB86F1-8DD6-4B17-A561-4102D745D30F}">
      <dsp:nvSpPr>
        <dsp:cNvPr id="0" name=""/>
        <dsp:cNvSpPr/>
      </dsp:nvSpPr>
      <dsp:spPr>
        <a:xfrm>
          <a:off x="1009649" y="1176863"/>
          <a:ext cx="908685" cy="9086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Base flow</a:t>
          </a:r>
          <a:endParaRPr lang="en-US" sz="1600" kern="1200" dirty="0"/>
        </a:p>
      </dsp:txBody>
      <dsp:txXfrm>
        <a:off x="1142723" y="1309937"/>
        <a:ext cx="642537" cy="642537"/>
      </dsp:txXfrm>
    </dsp:sp>
    <dsp:sp modelId="{2FEC31FB-0D38-44E1-A7A2-4210FDFACD5F}">
      <dsp:nvSpPr>
        <dsp:cNvPr id="0" name=""/>
        <dsp:cNvSpPr/>
      </dsp:nvSpPr>
      <dsp:spPr>
        <a:xfrm>
          <a:off x="1938528" y="957163"/>
          <a:ext cx="908685" cy="9086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Runoff</a:t>
          </a:r>
          <a:endParaRPr lang="en-US" sz="1600" kern="1200" dirty="0"/>
        </a:p>
      </dsp:txBody>
      <dsp:txXfrm>
        <a:off x="2071602" y="1090237"/>
        <a:ext cx="642537" cy="642537"/>
      </dsp:txXfrm>
    </dsp:sp>
    <dsp:sp modelId="{A0C339FF-72E2-47A9-913C-04A7C6254FCE}">
      <dsp:nvSpPr>
        <dsp:cNvPr id="0" name=""/>
        <dsp:cNvSpPr/>
      </dsp:nvSpPr>
      <dsp:spPr>
        <a:xfrm>
          <a:off x="457201" y="152404"/>
          <a:ext cx="3124196" cy="298748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5737F-C23C-4CB6-AD10-0815044E4596}" type="datetimeFigureOut">
              <a:rPr lang="en-US" smtClean="0"/>
              <a:pPr/>
              <a:t>4/3/2019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9FE5F-BEE0-4852-80DA-A2BB94D0B1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1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ater.noaa.gov/about/nwm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9FE5F-BEE0-4852-80DA-A2BB94D0B19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0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2897A-C272-425D-BAA9-48EF21827D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1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9FE5F-BEE0-4852-80DA-A2BB94D0B19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50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58:notes"/>
          <p:cNvSpPr txBox="1">
            <a:spLocks noGrp="1"/>
          </p:cNvSpPr>
          <p:nvPr>
            <p:ph type="body" idx="1"/>
          </p:nvPr>
        </p:nvSpPr>
        <p:spPr>
          <a:xfrm>
            <a:off x="685801" y="4343405"/>
            <a:ext cx="5486400" cy="4114800"/>
          </a:xfrm>
          <a:prstGeom prst="rect">
            <a:avLst/>
          </a:prstGeom>
        </p:spPr>
        <p:txBody>
          <a:bodyPr spcFirstLastPara="1" wrap="square" lIns="89569" tIns="89569" rIns="89569" bIns="89569" anchor="t" anchorCtr="0">
            <a:noAutofit/>
          </a:bodyPr>
          <a:lstStyle/>
          <a:p>
            <a:r>
              <a:rPr lang="en-US" dirty="0" smtClean="0">
                <a:hlinkClick r:id="rId3"/>
              </a:rPr>
              <a:t>https://water.noaa.gov/about/nwm</a:t>
            </a:r>
            <a:endParaRPr dirty="0"/>
          </a:p>
        </p:txBody>
      </p:sp>
      <p:sp>
        <p:nvSpPr>
          <p:cNvPr id="793" name="Google Shape;79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CBE4-E7F3-407F-B514-67F3845A69B1}" type="datetimeFigureOut">
              <a:rPr lang="en-US" smtClean="0"/>
              <a:pPr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B6493-6361-44F9-B161-76EEAA8F1E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aalogo_bevel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914400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860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CBE4-E7F3-407F-B514-67F3845A69B1}" type="datetimeFigureOut">
              <a:rPr lang="en-US" smtClean="0"/>
              <a:pPr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B6493-6361-44F9-B161-76EEAA8F1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8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CBE4-E7F3-407F-B514-67F3845A69B1}" type="datetimeFigureOut">
              <a:rPr lang="en-US" smtClean="0"/>
              <a:pPr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B6493-6361-44F9-B161-76EEAA8F1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82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CBE4-E7F3-407F-B514-67F3845A69B1}" type="datetimeFigureOut">
              <a:rPr lang="en-US" smtClean="0"/>
              <a:pPr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B6493-6361-44F9-B161-76EEAA8F1E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aalogo_bevel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914400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3610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CBE4-E7F3-407F-B514-67F3845A69B1}" type="datetimeFigureOut">
              <a:rPr lang="en-US" smtClean="0"/>
              <a:pPr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B6493-6361-44F9-B161-76EEAA8F1E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aalogo_bevel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914400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334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CBE4-E7F3-407F-B514-67F3845A69B1}" type="datetimeFigureOut">
              <a:rPr lang="en-US" smtClean="0"/>
              <a:pPr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B6493-6361-44F9-B161-76EEAA8F1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66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CBE4-E7F3-407F-B514-67F3845A69B1}" type="datetimeFigureOut">
              <a:rPr lang="en-US" smtClean="0"/>
              <a:pPr/>
              <a:t>4/3/2019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B6493-6361-44F9-B161-76EEAA8F1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1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CBE4-E7F3-407F-B514-67F3845A69B1}" type="datetimeFigureOut">
              <a:rPr lang="en-US" smtClean="0"/>
              <a:pPr/>
              <a:t>4/3/2019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B6493-6361-44F9-B161-76EEAA8F1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0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CBE4-E7F3-407F-B514-67F3845A69B1}" type="datetimeFigureOut">
              <a:rPr lang="en-US" smtClean="0"/>
              <a:pPr/>
              <a:t>4/3/2019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B6493-6361-44F9-B161-76EEAA8F1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2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CBE4-E7F3-407F-B514-67F3845A69B1}" type="datetimeFigureOut">
              <a:rPr lang="en-US" smtClean="0"/>
              <a:pPr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B6493-6361-44F9-B161-76EEAA8F1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9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6CBE4-E7F3-407F-B514-67F3845A69B1}" type="datetimeFigureOut">
              <a:rPr lang="en-US" smtClean="0"/>
              <a:pPr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B6493-6361-44F9-B161-76EEAA8F1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29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6CBE4-E7F3-407F-B514-67F3845A69B1}" type="datetimeFigureOut">
              <a:rPr lang="en-US" smtClean="0"/>
              <a:pPr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B6493-6361-44F9-B161-76EEAA8F1E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aalogo_bevel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76200"/>
            <a:ext cx="914400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902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0MFILd7sr2o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ted.ucar.edu/training_course.php?id=7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hrsc.noaa.gov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ater.weather.gov/ahps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weather.gov/erh/mmef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fim.wim.usgs.gov/fim/?site_no=0135000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2000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ATM-480 Lecture:</a:t>
            </a:r>
            <a:br>
              <a:rPr lang="en-US" dirty="0" smtClean="0"/>
            </a:br>
            <a:r>
              <a:rPr lang="en-US" dirty="0" smtClean="0"/>
              <a:t>Hydrology in the </a:t>
            </a:r>
            <a:br>
              <a:rPr lang="en-US" dirty="0" smtClean="0"/>
            </a:br>
            <a:r>
              <a:rPr lang="en-US" dirty="0" smtClean="0"/>
              <a:t>National Weather Service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Britt </a:t>
            </a:r>
            <a:r>
              <a:rPr lang="en-US" dirty="0" err="1" smtClean="0"/>
              <a:t>Westergard</a:t>
            </a:r>
            <a:endParaRPr lang="en-US" dirty="0" smtClean="0"/>
          </a:p>
          <a:p>
            <a:r>
              <a:rPr lang="en-US" dirty="0" smtClean="0"/>
              <a:t>Senior Service Hydrologist</a:t>
            </a:r>
          </a:p>
          <a:p>
            <a:r>
              <a:rPr lang="en-US" dirty="0" smtClean="0"/>
              <a:t>NWS @Albany, 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9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103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dirty="0" smtClean="0"/>
              <a:t>Antecedent Conditions:</a:t>
            </a:r>
            <a:br>
              <a:rPr lang="en-US" sz="3600" dirty="0" smtClean="0"/>
            </a:br>
            <a:r>
              <a:rPr lang="en-US" sz="3600" dirty="0" smtClean="0"/>
              <a:t>Is there any </a:t>
            </a:r>
            <a:r>
              <a:rPr lang="en-US" sz="3600" b="1" dirty="0" smtClean="0">
                <a:solidFill>
                  <a:schemeClr val="accent5"/>
                </a:solidFill>
              </a:rPr>
              <a:t>snow melt </a:t>
            </a:r>
            <a:r>
              <a:rPr lang="en-US" sz="3600" dirty="0" smtClean="0"/>
              <a:t>or river ice?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indent="0" algn="ctr" eaLnBrk="1" hangingPunct="1">
              <a:buFont typeface="Wingdings" pitchFamily="2" charset="2"/>
              <a:buNone/>
            </a:pPr>
            <a:r>
              <a:rPr lang="en-US" sz="2400" dirty="0" smtClean="0">
                <a:effectLst/>
              </a:rPr>
              <a:t>Heavy rain + warm temperatures + strong wind + large snow pack </a:t>
            </a:r>
            <a:r>
              <a:rPr lang="en-US" sz="2400" dirty="0">
                <a:effectLst/>
              </a:rPr>
              <a:t>+</a:t>
            </a:r>
            <a:r>
              <a:rPr lang="en-US" sz="2400" dirty="0" smtClean="0">
                <a:effectLst/>
              </a:rPr>
              <a:t> river ice can be a deadly combination </a:t>
            </a:r>
            <a:br>
              <a:rPr lang="en-US" sz="2400" dirty="0" smtClean="0">
                <a:effectLst/>
              </a:rPr>
            </a:br>
            <a:endParaRPr lang="en-US" sz="2400" dirty="0" smtClean="0">
              <a:effectLst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>
                <a:effectLst/>
              </a:rPr>
              <a:t>						January 1996</a:t>
            </a:r>
          </a:p>
        </p:txBody>
      </p:sp>
      <p:pic>
        <p:nvPicPr>
          <p:cNvPr id="46083" name="Picture 4" descr="waln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357" y="2895600"/>
            <a:ext cx="261778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 descr="springmi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352800"/>
            <a:ext cx="40386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42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Monitoring Snowpack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3500" y="5771753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Operational Hydrologic Remote Sensing Center (NOHRSC)</a:t>
            </a:r>
          </a:p>
        </p:txBody>
      </p:sp>
      <p:pic>
        <p:nvPicPr>
          <p:cNvPr id="501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89" y="1219200"/>
            <a:ext cx="585682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Ice Jams</a:t>
            </a:r>
            <a:endParaRPr lang="en-US" dirty="0"/>
          </a:p>
        </p:txBody>
      </p:sp>
      <p:pic>
        <p:nvPicPr>
          <p:cNvPr id="48130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120" y="1600200"/>
            <a:ext cx="737375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4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15_Post Mortem\2011\Mar_10-14_Ice_Jams\NorthCreek_NYSOEM_Region3\P309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" y="-392"/>
            <a:ext cx="9145062" cy="685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DEA4-ABE8-4C1C-B46A-BD17D6B1D1AF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48229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 Creek Bridge </a:t>
            </a:r>
            <a:r>
              <a:rPr lang="en-US" dirty="0" smtClean="0">
                <a:solidFill>
                  <a:schemeClr val="bg1"/>
                </a:solidFill>
              </a:rPr>
              <a:t>: the </a:t>
            </a:r>
            <a:r>
              <a:rPr lang="en-US" dirty="0">
                <a:solidFill>
                  <a:schemeClr val="bg1"/>
                </a:solidFill>
              </a:rPr>
              <a:t>road on the top left is Old River Road, which </a:t>
            </a:r>
            <a:r>
              <a:rPr lang="en-US" dirty="0" smtClean="0">
                <a:solidFill>
                  <a:schemeClr val="bg1"/>
                </a:solidFill>
              </a:rPr>
              <a:t>was under </a:t>
            </a:r>
            <a:r>
              <a:rPr lang="en-US" dirty="0">
                <a:solidFill>
                  <a:schemeClr val="bg1"/>
                </a:solidFill>
              </a:rPr>
              <a:t>3 – 4’ of water in the low </a:t>
            </a:r>
            <a:r>
              <a:rPr lang="en-US" dirty="0" smtClean="0">
                <a:solidFill>
                  <a:schemeClr val="bg1"/>
                </a:solidFill>
              </a:rPr>
              <a:t>areas at time of photo, March 2011; photo </a:t>
            </a:r>
            <a:r>
              <a:rPr lang="en-US" dirty="0">
                <a:solidFill>
                  <a:schemeClr val="bg1"/>
                </a:solidFill>
              </a:rPr>
              <a:t>courtesy of Warren County Emergency </a:t>
            </a:r>
            <a:r>
              <a:rPr lang="en-US" dirty="0" smtClean="0">
                <a:solidFill>
                  <a:schemeClr val="bg1"/>
                </a:solidFill>
              </a:rPr>
              <a:t>Management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X:\presentations\logos - backgrounds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10477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X:\presentations\logos - backgrounds\nws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00"/>
            <a:ext cx="10668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8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N:\15_Post Mortem\2011\Mar_10-14_Ice_Jams\NorthCreek_NYSOEM_Region3\P309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5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48229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Looking northwest </a:t>
            </a:r>
            <a:r>
              <a:rPr lang="en-US" dirty="0">
                <a:solidFill>
                  <a:schemeClr val="bg1"/>
                </a:solidFill>
              </a:rPr>
              <a:t>at the </a:t>
            </a:r>
            <a:r>
              <a:rPr lang="en-US" dirty="0" smtClean="0">
                <a:solidFill>
                  <a:schemeClr val="bg1"/>
                </a:solidFill>
              </a:rPr>
              <a:t>North </a:t>
            </a:r>
            <a:r>
              <a:rPr lang="en-US" dirty="0">
                <a:solidFill>
                  <a:schemeClr val="bg1"/>
                </a:solidFill>
              </a:rPr>
              <a:t>Creek </a:t>
            </a:r>
            <a:r>
              <a:rPr lang="en-US" dirty="0" smtClean="0">
                <a:solidFill>
                  <a:schemeClr val="bg1"/>
                </a:solidFill>
              </a:rPr>
              <a:t>Bridge, March 2011; photo </a:t>
            </a:r>
            <a:r>
              <a:rPr lang="en-US" dirty="0">
                <a:solidFill>
                  <a:schemeClr val="bg1"/>
                </a:solidFill>
              </a:rPr>
              <a:t>courtesy of Warren County Emergency </a:t>
            </a:r>
            <a:r>
              <a:rPr lang="en-US" dirty="0" smtClean="0">
                <a:solidFill>
                  <a:schemeClr val="bg1"/>
                </a:solidFill>
              </a:rPr>
              <a:t>Management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X:\presentations\logos - backgrounds\noa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10477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X:\presentations\logos - backgrounds\nws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00"/>
            <a:ext cx="10668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DEA4-ABE8-4C1C-B46A-BD17D6B1D1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8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River Ice Jams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295400"/>
            <a:ext cx="6629400" cy="495080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3505200" cy="4754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accent1"/>
                </a:solidFill>
              </a:rPr>
              <a:t>River </a:t>
            </a:r>
            <a:r>
              <a:rPr lang="en-US" sz="2400" dirty="0">
                <a:solidFill>
                  <a:schemeClr val="accent1"/>
                </a:solidFill>
              </a:rPr>
              <a:t>rise needs to </a:t>
            </a:r>
            <a:r>
              <a:rPr lang="en-US" sz="2400" dirty="0" smtClean="0">
                <a:solidFill>
                  <a:schemeClr val="accent1"/>
                </a:solidFill>
              </a:rPr>
              <a:t>be about 3 times the thickness of the river ice </a:t>
            </a:r>
            <a:r>
              <a:rPr lang="en-US" sz="2400" dirty="0">
                <a:solidFill>
                  <a:schemeClr val="accent1"/>
                </a:solidFill>
              </a:rPr>
              <a:t>to break up </a:t>
            </a:r>
            <a:r>
              <a:rPr lang="en-US" sz="2400" dirty="0" smtClean="0">
                <a:solidFill>
                  <a:schemeClr val="accent1"/>
                </a:solidFill>
              </a:rPr>
              <a:t>the ice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accent1"/>
                </a:solidFill>
              </a:rPr>
              <a:t>So...ice </a:t>
            </a:r>
            <a:r>
              <a:rPr lang="en-US" sz="2400" dirty="0">
                <a:solidFill>
                  <a:schemeClr val="accent1"/>
                </a:solidFill>
              </a:rPr>
              <a:t>a foot thick needs </a:t>
            </a:r>
            <a:r>
              <a:rPr lang="en-US" sz="2400" dirty="0" smtClean="0">
                <a:solidFill>
                  <a:schemeClr val="accent1"/>
                </a:solidFill>
              </a:rPr>
              <a:t>about a </a:t>
            </a:r>
            <a:r>
              <a:rPr lang="en-US" sz="2400" dirty="0">
                <a:solidFill>
                  <a:schemeClr val="accent1"/>
                </a:solidFill>
              </a:rPr>
              <a:t>3 foot rise in stream level to break up the </a:t>
            </a:r>
            <a:r>
              <a:rPr lang="en-US" sz="2400" dirty="0" smtClean="0">
                <a:solidFill>
                  <a:schemeClr val="accent1"/>
                </a:solidFill>
              </a:rPr>
              <a:t>ice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Ice jams cause localized flooding and can quickly cause serious problems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Rapid rises behind the jams can lead to temporary lakes and flooding of homes and roads along rivers</a:t>
            </a:r>
            <a:endParaRPr 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A sudden release of a jam can lead to flash flooding below with the addition of large pieces of ice in the wall of water which will damage or destroy most things in its path</a:t>
            </a:r>
          </a:p>
        </p:txBody>
      </p:sp>
    </p:spTree>
    <p:extLst>
      <p:ext uri="{BB962C8B-B14F-4D97-AF65-F5344CB8AC3E}">
        <p14:creationId xmlns:p14="http://schemas.microsoft.com/office/powerpoint/2010/main" val="8379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Hydrology in the </a:t>
            </a:r>
            <a:br>
              <a:rPr lang="en-US" dirty="0" smtClean="0"/>
            </a:br>
            <a:r>
              <a:rPr lang="en-US" dirty="0" smtClean="0"/>
              <a:t>National </a:t>
            </a:r>
            <a:r>
              <a:rPr lang="en-US" dirty="0"/>
              <a:t>Weather </a:t>
            </a:r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Why NWS forecasts rivers &amp; what causes flooding in the Albany NWS forecast area</a:t>
            </a:r>
            <a:br>
              <a:rPr lang="en-US" dirty="0" smtClean="0"/>
            </a:br>
            <a:endParaRPr lang="en-US" sz="1200" dirty="0" smtClean="0"/>
          </a:p>
          <a:p>
            <a:pPr eaLnBrk="1" hangingPunct="1">
              <a:defRPr/>
            </a:pP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b="1" dirty="0" smtClean="0">
                <a:solidFill>
                  <a:schemeClr val="accent2"/>
                </a:solidFill>
              </a:rPr>
              <a:t>undamentals of hydrologic modeling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200" dirty="0" smtClean="0"/>
          </a:p>
          <a:p>
            <a:pPr eaLnBrk="1" hangingPunct="1">
              <a:defRPr/>
            </a:pPr>
            <a:r>
              <a:rPr lang="en-US" dirty="0" smtClean="0"/>
              <a:t>NWS flood forecasts &amp; warnings</a:t>
            </a:r>
            <a:br>
              <a:rPr lang="en-US" dirty="0" smtClean="0"/>
            </a:br>
            <a:endParaRPr lang="en-US" sz="1200" dirty="0" smtClean="0"/>
          </a:p>
          <a:p>
            <a:pPr eaLnBrk="1" hangingPunct="1">
              <a:defRPr/>
            </a:pPr>
            <a:r>
              <a:rPr lang="en-US" dirty="0" smtClean="0"/>
              <a:t>The future of NWS hydrology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37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River Basin is a Funnel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volume of these 3 things determines how much water passes through that outlet (flows downstream):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Runoff – water flowing across the ground surface (incl. runoff from rain + snowmelt)</a:t>
            </a:r>
          </a:p>
          <a:p>
            <a:r>
              <a:rPr lang="en-US" dirty="0" smtClean="0"/>
              <a:t>Base Flow – water from groundwater</a:t>
            </a:r>
          </a:p>
          <a:p>
            <a:r>
              <a:rPr lang="en-US" dirty="0" smtClean="0"/>
              <a:t>Routed Flow – water from upstream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77449185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39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Runoff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accent1"/>
                </a:solidFill>
              </a:rPr>
              <a:t>Rainfall</a:t>
            </a:r>
            <a:r>
              <a:rPr lang="en-US" dirty="0" smtClean="0"/>
              <a:t> runoff is estimated based on: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 smtClean="0"/>
              <a:t> Slope of the land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 smtClean="0"/>
              <a:t> Amount of urbanization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 smtClean="0"/>
              <a:t> Soil types (clay vs. sand)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 smtClean="0"/>
              <a:t> Amount of the last rainfall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 smtClean="0"/>
              <a:t> Time since the last rainfall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 smtClean="0"/>
              <a:t> Amount of evaporation occurring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 smtClean="0"/>
              <a:t> Whether or not the ground is frozen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accent1"/>
                </a:solidFill>
              </a:rPr>
              <a:t>Snowmelt </a:t>
            </a:r>
            <a:r>
              <a:rPr lang="en-US" dirty="0" smtClean="0"/>
              <a:t>runoff is estimated based on air temperature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99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Runoff + Base Flow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619956"/>
            <a:ext cx="2590800" cy="439984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Delay between onset of rain and runoff entering river</a:t>
            </a:r>
          </a:p>
          <a:p>
            <a:endParaRPr lang="en-US" dirty="0" smtClean="0"/>
          </a:p>
          <a:p>
            <a:r>
              <a:rPr lang="en-US" dirty="0" smtClean="0"/>
              <a:t>Amount of delay depends upon where in the basin rain falls, the slope of the basin, and the amount of impervious surface in basin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477000" y="1371600"/>
            <a:ext cx="2514600" cy="47545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Base Flow is </a:t>
            </a:r>
            <a:r>
              <a:rPr lang="en-US" dirty="0" smtClean="0"/>
              <a:t>water entering the river from </a:t>
            </a:r>
            <a:r>
              <a:rPr lang="en-US" dirty="0"/>
              <a:t>groundwater</a:t>
            </a:r>
          </a:p>
          <a:p>
            <a:endParaRPr lang="en-US" dirty="0"/>
          </a:p>
          <a:p>
            <a:r>
              <a:rPr lang="en-US" dirty="0"/>
              <a:t>Not a constant value</a:t>
            </a:r>
          </a:p>
          <a:p>
            <a:endParaRPr lang="en-US" dirty="0"/>
          </a:p>
          <a:p>
            <a:r>
              <a:rPr lang="en-US" dirty="0"/>
              <a:t>Peaks after surface runoff begins to </a:t>
            </a:r>
            <a:r>
              <a:rPr lang="en-US" dirty="0" smtClean="0"/>
              <a:t>decrease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Slowly decreases until the next rainfall</a:t>
            </a:r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514600" y="1676400"/>
            <a:ext cx="3962400" cy="3962400"/>
            <a:chOff x="2514600" y="1219200"/>
            <a:chExt cx="3962400" cy="3962400"/>
          </a:xfrm>
        </p:grpSpPr>
        <p:grpSp>
          <p:nvGrpSpPr>
            <p:cNvPr id="66565" name="Group 7"/>
            <p:cNvGrpSpPr>
              <a:grpSpLocks/>
            </p:cNvGrpSpPr>
            <p:nvPr/>
          </p:nvGrpSpPr>
          <p:grpSpPr bwMode="auto">
            <a:xfrm>
              <a:off x="2514600" y="4219575"/>
              <a:ext cx="1524000" cy="962025"/>
              <a:chOff x="2304" y="3792"/>
              <a:chExt cx="960" cy="606"/>
            </a:xfrm>
          </p:grpSpPr>
          <p:sp>
            <p:nvSpPr>
              <p:cNvPr id="66568" name="Text Box 5"/>
              <p:cNvSpPr txBox="1">
                <a:spLocks noChangeArrowheads="1"/>
              </p:cNvSpPr>
              <p:nvPr/>
            </p:nvSpPr>
            <p:spPr bwMode="auto">
              <a:xfrm>
                <a:off x="2304" y="4032"/>
                <a:ext cx="960" cy="36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600" b="1" dirty="0"/>
                  <a:t>Rainfall Peak</a:t>
                </a:r>
              </a:p>
            </p:txBody>
          </p:sp>
          <p:sp>
            <p:nvSpPr>
              <p:cNvPr id="66569" name="Line 6"/>
              <p:cNvSpPr>
                <a:spLocks noChangeShapeType="1"/>
              </p:cNvSpPr>
              <p:nvPr/>
            </p:nvSpPr>
            <p:spPr bwMode="auto">
              <a:xfrm flipV="1">
                <a:off x="2784" y="3792"/>
                <a:ext cx="0" cy="240"/>
              </a:xfrm>
              <a:prstGeom prst="line">
                <a:avLst/>
              </a:prstGeom>
              <a:noFill/>
              <a:ln w="25400">
                <a:solidFill>
                  <a:srgbClr val="C4190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566" name="Text Box 5"/>
            <p:cNvSpPr txBox="1">
              <a:spLocks noChangeArrowheads="1"/>
            </p:cNvSpPr>
            <p:nvPr/>
          </p:nvSpPr>
          <p:spPr bwMode="auto">
            <a:xfrm>
              <a:off x="4267200" y="4309999"/>
              <a:ext cx="144780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b="1" dirty="0">
                  <a:solidFill>
                    <a:srgbClr val="000000"/>
                  </a:solidFill>
                </a:rPr>
                <a:t>Runoff Peak</a:t>
              </a:r>
            </a:p>
          </p:txBody>
        </p:sp>
        <p:pic>
          <p:nvPicPr>
            <p:cNvPr id="532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219200"/>
              <a:ext cx="3810000" cy="2857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6567" name="Line 6"/>
            <p:cNvSpPr>
              <a:spLocks noChangeShapeType="1"/>
            </p:cNvSpPr>
            <p:nvPr/>
          </p:nvSpPr>
          <p:spPr bwMode="auto">
            <a:xfrm flipV="1">
              <a:off x="4459111" y="1828799"/>
              <a:ext cx="0" cy="2481198"/>
            </a:xfrm>
            <a:prstGeom prst="line">
              <a:avLst/>
            </a:prstGeom>
            <a:noFill/>
            <a:ln w="25400">
              <a:solidFill>
                <a:srgbClr val="C4190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298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Water flows downhill.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57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Routed Water</a:t>
            </a:r>
            <a:endParaRPr lang="en-US" dirty="0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Routed Flow = the water that is coming downstream from the previous (upstream) river basin</a:t>
            </a:r>
          </a:p>
          <a:p>
            <a:r>
              <a:rPr lang="en-US" dirty="0" smtClean="0"/>
              <a:t>All of the water that passed through the upstream point must eventually pass through the downstream point, barring human intervention (dams/diversion)</a:t>
            </a:r>
          </a:p>
          <a:p>
            <a:r>
              <a:rPr lang="en-US" dirty="0" smtClean="0"/>
              <a:t>Heavy rains upstream can cause flooding downstream where rainfall was less</a:t>
            </a:r>
          </a:p>
        </p:txBody>
      </p:sp>
    </p:spTree>
    <p:extLst>
      <p:ext uri="{BB962C8B-B14F-4D97-AF65-F5344CB8AC3E}">
        <p14:creationId xmlns:p14="http://schemas.microsoft.com/office/powerpoint/2010/main" val="359408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details…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COMET </a:t>
            </a:r>
            <a:r>
              <a:rPr lang="en-US" dirty="0" err="1" smtClean="0">
                <a:hlinkClick r:id="rId2"/>
              </a:rPr>
              <a:t>MetEd</a:t>
            </a:r>
            <a:r>
              <a:rPr lang="en-US" dirty="0" smtClean="0">
                <a:hlinkClick r:id="rId2"/>
              </a:rPr>
              <a:t> Basic Hydrologic Sciences Distance Learning Course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(free but you have to create an account)</a:t>
            </a:r>
            <a:endParaRPr lang="en-US" dirty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330711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Hydrology in the </a:t>
            </a:r>
            <a:br>
              <a:rPr lang="en-US" dirty="0" smtClean="0"/>
            </a:br>
            <a:r>
              <a:rPr lang="en-US" dirty="0" smtClean="0"/>
              <a:t>National </a:t>
            </a:r>
            <a:r>
              <a:rPr lang="en-US" dirty="0"/>
              <a:t>Weather </a:t>
            </a:r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Why NWS forecasts rivers &amp; what causes flooding in the Albany NWS forecast area</a:t>
            </a:r>
            <a:br>
              <a:rPr lang="en-US" dirty="0" smtClean="0"/>
            </a:br>
            <a:endParaRPr lang="en-US" sz="1200" dirty="0" smtClean="0"/>
          </a:p>
          <a:p>
            <a:pPr eaLnBrk="1" hangingPunct="1">
              <a:defRPr/>
            </a:pPr>
            <a:r>
              <a:rPr lang="en-US" dirty="0"/>
              <a:t>F</a:t>
            </a:r>
            <a:r>
              <a:rPr lang="en-US" dirty="0" smtClean="0"/>
              <a:t>undamentals of hydrologic modeling</a:t>
            </a:r>
            <a:br>
              <a:rPr lang="en-US" dirty="0" smtClean="0"/>
            </a:br>
            <a:endParaRPr lang="en-US" sz="1200" dirty="0" smtClean="0"/>
          </a:p>
          <a:p>
            <a:pPr eaLnBrk="1" hangingPunct="1"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NWS flood forecasts &amp; warnings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200" dirty="0" smtClean="0"/>
          </a:p>
          <a:p>
            <a:pPr eaLnBrk="1" hangingPunct="1">
              <a:defRPr/>
            </a:pPr>
            <a:r>
              <a:rPr lang="en-US" dirty="0" smtClean="0"/>
              <a:t>The future of NWS hydrology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41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Inputs to River 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Estimated (past) rainfall</a:t>
            </a:r>
          </a:p>
          <a:p>
            <a:pPr lvl="1"/>
            <a:r>
              <a:rPr lang="en-US" dirty="0" smtClean="0"/>
              <a:t>Automated rain gages w/telemetry</a:t>
            </a:r>
          </a:p>
          <a:p>
            <a:pPr lvl="1"/>
            <a:r>
              <a:rPr lang="en-US" dirty="0" smtClean="0"/>
              <a:t>Radar rainfall estimates</a:t>
            </a:r>
          </a:p>
          <a:p>
            <a:pPr lvl="1"/>
            <a:r>
              <a:rPr lang="en-US" dirty="0" smtClean="0"/>
              <a:t>Cooperative weather observer &amp; </a:t>
            </a:r>
            <a:r>
              <a:rPr lang="en-US" dirty="0" err="1" smtClean="0"/>
              <a:t>CoCoRaHS</a:t>
            </a:r>
            <a:r>
              <a:rPr lang="en-US" dirty="0" smtClean="0"/>
              <a:t> rainfall reports</a:t>
            </a:r>
          </a:p>
          <a:p>
            <a:r>
              <a:rPr lang="en-US" dirty="0" smtClean="0"/>
              <a:t>Forecast rainfall</a:t>
            </a:r>
          </a:p>
          <a:p>
            <a:r>
              <a:rPr lang="en-US" dirty="0" smtClean="0"/>
              <a:t>Observed river heights</a:t>
            </a:r>
          </a:p>
          <a:p>
            <a:pPr lvl="1"/>
            <a:r>
              <a:rPr lang="en-US" dirty="0" smtClean="0"/>
              <a:t>Automated river gages w/telemetry </a:t>
            </a:r>
          </a:p>
          <a:p>
            <a:pPr lvl="1"/>
            <a:r>
              <a:rPr lang="en-US" dirty="0" smtClean="0"/>
              <a:t>Cooperative weather observer staff gage or </a:t>
            </a:r>
            <a:r>
              <a:rPr lang="en-US" dirty="0" err="1" smtClean="0"/>
              <a:t>wireweight</a:t>
            </a:r>
            <a:r>
              <a:rPr lang="en-US" dirty="0" smtClean="0"/>
              <a:t> gage readings</a:t>
            </a:r>
          </a:p>
          <a:p>
            <a:r>
              <a:rPr lang="en-US" dirty="0" smtClean="0"/>
              <a:t>Temperatures / snow pack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(past) Rainfall</a:t>
            </a:r>
          </a:p>
        </p:txBody>
      </p:sp>
      <p:pic>
        <p:nvPicPr>
          <p:cNvPr id="51202" name="Picture 2" descr="https://water.weather.gov/precip/full.php?day=24&amp;month=01&amp;year=2019&amp;time_type=day&amp;time_frame=1day&amp;recent_type=false&amp;product=observed&amp;units=eng&amp;domain=current&amp;geo_width=978393.9620499965&amp;geo_height=611496.226281248&amp;xmin=-77.61465723437851&amp;ymin=41.144014710091234&amp;xmax=-68.82559473438083&amp;ymax=45.149596950232485&amp;layers=%7b%22precip_layer%22:0.57,%22rfc_layer%22:%22-1%22,%22state_layer%22:0.75,%22hsa_layer%22:%22-1%22,%22county_layer%22:%22-1%22%7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54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s://www.wpc.ncep.noaa.gov/archives/qpf/20190123/d122300_2019012300.gif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2"/>
          <a:stretch/>
        </p:blipFill>
        <p:spPr bwMode="auto">
          <a:xfrm>
            <a:off x="3886200" y="2525889"/>
            <a:ext cx="5257800" cy="379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Forecast Rainfall</a:t>
            </a:r>
          </a:p>
        </p:txBody>
      </p:sp>
      <p:pic>
        <p:nvPicPr>
          <p:cNvPr id="50178" name="Picture 2" descr="Total Forecast Precipitation&#10;  Graphic.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8" y="1142999"/>
            <a:ext cx="4179712" cy="313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4419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Northeast River Forecast Center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2057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Weather Prediction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07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Observed River Heights</a:t>
            </a:r>
          </a:p>
        </p:txBody>
      </p:sp>
      <p:pic>
        <p:nvPicPr>
          <p:cNvPr id="72709" name="Picture 4" descr="IMG_679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57900" y="1295400"/>
            <a:ext cx="3086100" cy="4114800"/>
          </a:xfrm>
          <a:ln>
            <a:noFill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0" t="11698" r="9894" b="11264"/>
          <a:stretch/>
        </p:blipFill>
        <p:spPr bwMode="auto">
          <a:xfrm>
            <a:off x="0" y="1295400"/>
            <a:ext cx="2383506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5663625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n-US" sz="1600" dirty="0"/>
              <a:t>The USGS operates and maintains more than 85% of the nation's stream-gaging stations, which includes 98% of those that are used for real-time river </a:t>
            </a:r>
            <a:r>
              <a:rPr lang="en-US" sz="1600" dirty="0" smtClean="0"/>
              <a:t>forecasting</a:t>
            </a:r>
            <a:endParaRPr lang="en-US" sz="1600" dirty="0"/>
          </a:p>
        </p:txBody>
      </p:sp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4379385" cy="43529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964612"/>
              </p:ext>
            </p:extLst>
          </p:nvPr>
        </p:nvGraphicFramePr>
        <p:xfrm>
          <a:off x="152400" y="5172670"/>
          <a:ext cx="2081322" cy="847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9" name="Bitmap Image" r:id="rId6" imgW="1685714" imgH="685714" progId="PBrush">
                  <p:embed/>
                </p:oleObj>
              </mc:Choice>
              <mc:Fallback>
                <p:oleObj name="Bitmap Image" r:id="rId6" imgW="1685714" imgH="685714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172670"/>
                        <a:ext cx="2081322" cy="847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499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/ Snowpack</a:t>
            </a:r>
            <a:endParaRPr lang="en-US" dirty="0"/>
          </a:p>
        </p:txBody>
      </p:sp>
      <p:pic>
        <p:nvPicPr>
          <p:cNvPr id="53250" name="Picture 2" descr="https://www.nohrsc.noaa.gov/snow_model/images/full/Northeast/nsm_melt_24hr/201904/nsm_melt_24hr_2019040105_Northeas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4" y="1600200"/>
            <a:ext cx="676361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1219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National Operational Hydrologic Remote Sensing Center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6019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https://www.nohrsc.noaa.gov/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4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000" dirty="0" smtClean="0"/>
              <a:t>NWS River Forecast Centers</a:t>
            </a:r>
            <a:endParaRPr lang="en-US" sz="4000" dirty="0"/>
          </a:p>
        </p:txBody>
      </p:sp>
      <p:pic>
        <p:nvPicPr>
          <p:cNvPr id="17411" name="Picture 4" descr="RFC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0"/>
            <a:ext cx="6523038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6389511" y="3276600"/>
            <a:ext cx="2743200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 dirty="0" smtClean="0">
                <a:latin typeface="+mn-lt"/>
              </a:rPr>
              <a:t>13 </a:t>
            </a:r>
            <a:r>
              <a:rPr lang="en-US" altLang="en-US" sz="2400" dirty="0">
                <a:latin typeface="+mn-lt"/>
              </a:rPr>
              <a:t>River Forecast </a:t>
            </a:r>
            <a:r>
              <a:rPr lang="en-US" altLang="en-US" sz="2400" dirty="0" smtClean="0">
                <a:latin typeface="+mn-lt"/>
              </a:rPr>
              <a:t>Centers (RFCs) </a:t>
            </a:r>
            <a:br>
              <a:rPr lang="en-US" altLang="en-US" sz="2400" dirty="0" smtClean="0">
                <a:latin typeface="+mn-lt"/>
              </a:rPr>
            </a:br>
            <a:r>
              <a:rPr lang="en-US" altLang="en-US" sz="2400" dirty="0" smtClean="0">
                <a:latin typeface="+mn-lt"/>
              </a:rPr>
              <a:t>generate daily river forecasts and additional forecasts during flood events</a:t>
            </a:r>
            <a:endParaRPr lang="en-US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4352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04800" y="1169350"/>
            <a:ext cx="8387697" cy="5161660"/>
            <a:chOff x="299103" y="1162940"/>
            <a:chExt cx="8387697" cy="5161660"/>
          </a:xfrm>
        </p:grpSpPr>
        <p:pic>
          <p:nvPicPr>
            <p:cNvPr id="6146" name="Picture 2" descr="\\Box-s-file1\Docs\david.vallee\My Documents\My Pictures\CHPS\Screenshots\plotwind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01" t="10937" r="2730" b="11597"/>
            <a:stretch/>
          </p:blipFill>
          <p:spPr bwMode="auto">
            <a:xfrm>
              <a:off x="299103" y="1162940"/>
              <a:ext cx="8387697" cy="516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43000" y="4267200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Observations</a:t>
              </a:r>
              <a:endParaRPr lang="en-US" sz="1400" b="1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2057400" y="4495800"/>
              <a:ext cx="457200" cy="30480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118503" y="3457575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RFC Forecast Simulation</a:t>
              </a:r>
              <a:endParaRPr lang="en-US" sz="14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261503" y="3727390"/>
              <a:ext cx="68580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233303" y="5413970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Contributing inflows</a:t>
              </a:r>
              <a:endParaRPr lang="en-US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24500" y="1676400"/>
              <a:ext cx="1333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Temperatures</a:t>
              </a:r>
              <a:endParaRPr lang="en-US" sz="1400" b="1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943600" y="1447800"/>
              <a:ext cx="76200" cy="382488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981700" y="1905000"/>
              <a:ext cx="342900" cy="38100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724400" y="2689027"/>
              <a:ext cx="2343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Future precipitation &amp; melt</a:t>
              </a:r>
              <a:endParaRPr lang="en-US" sz="1400" b="1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4762500" y="2514600"/>
              <a:ext cx="342900" cy="2286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933450" y="2728615"/>
              <a:ext cx="2343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Past precipitation &amp; melt</a:t>
              </a:r>
              <a:endParaRPr lang="en-US" sz="1400" b="1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2362200" y="2514600"/>
              <a:ext cx="533400" cy="2286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1905000" y="2514600"/>
              <a:ext cx="457200" cy="2286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Forecast Center Model</a:t>
            </a:r>
            <a:endParaRPr lang="en-US" dirty="0"/>
          </a:p>
        </p:txBody>
      </p:sp>
      <p:sp>
        <p:nvSpPr>
          <p:cNvPr id="22" name="Right Brace 21"/>
          <p:cNvSpPr/>
          <p:nvPr/>
        </p:nvSpPr>
        <p:spPr>
          <a:xfrm>
            <a:off x="6781800" y="5420380"/>
            <a:ext cx="533400" cy="675620"/>
          </a:xfrm>
          <a:prstGeom prst="rightBrace">
            <a:avLst>
              <a:gd name="adj1" fmla="val 2910"/>
              <a:gd name="adj2" fmla="val 4358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Hydrology in the </a:t>
            </a:r>
            <a:br>
              <a:rPr lang="en-US" dirty="0" smtClean="0"/>
            </a:br>
            <a:r>
              <a:rPr lang="en-US" dirty="0" smtClean="0"/>
              <a:t>National </a:t>
            </a:r>
            <a:r>
              <a:rPr lang="en-US" dirty="0"/>
              <a:t>Weather </a:t>
            </a:r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Why NWS forecasts rivers &amp; what causes flooding in the Albany NWS forecast area</a:t>
            </a:r>
            <a:br>
              <a:rPr lang="en-US" dirty="0" smtClean="0"/>
            </a:br>
            <a:endParaRPr lang="en-US" sz="1200" dirty="0" smtClean="0"/>
          </a:p>
          <a:p>
            <a:pPr eaLnBrk="1" hangingPunct="1">
              <a:defRPr/>
            </a:pPr>
            <a:r>
              <a:rPr lang="en-US" dirty="0"/>
              <a:t>F</a:t>
            </a:r>
            <a:r>
              <a:rPr lang="en-US" dirty="0" smtClean="0"/>
              <a:t>undamentals of hydrologic modeling</a:t>
            </a:r>
            <a:br>
              <a:rPr lang="en-US" dirty="0" smtClean="0"/>
            </a:br>
            <a:endParaRPr lang="en-US" sz="1200" dirty="0" smtClean="0"/>
          </a:p>
          <a:p>
            <a:pPr eaLnBrk="1" hangingPunct="1">
              <a:defRPr/>
            </a:pPr>
            <a:r>
              <a:rPr lang="en-US" dirty="0" smtClean="0"/>
              <a:t>NWS flood forecasts &amp; warnings</a:t>
            </a:r>
            <a:br>
              <a:rPr lang="en-US" dirty="0" smtClean="0"/>
            </a:br>
            <a:endParaRPr lang="en-US" sz="1200" dirty="0" smtClean="0"/>
          </a:p>
          <a:p>
            <a:pPr eaLnBrk="1" hangingPunct="1">
              <a:defRPr/>
            </a:pPr>
            <a:r>
              <a:rPr lang="en-US" dirty="0" smtClean="0"/>
              <a:t>The future of NWS hydrology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46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After RFC issues forecast:</a:t>
            </a:r>
            <a:endParaRPr lang="en-US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forecast is over flood stage (determined by the local Weather Forecast Office - WFO),  a warning is needed: </a:t>
            </a:r>
          </a:p>
          <a:p>
            <a:pPr lvl="1"/>
            <a:r>
              <a:rPr lang="en-US" dirty="0" smtClean="0"/>
              <a:t>software automatically creates a “first draft”</a:t>
            </a:r>
          </a:p>
          <a:p>
            <a:pPr lvl="1"/>
            <a:r>
              <a:rPr lang="en-US" dirty="0" smtClean="0"/>
              <a:t>warning can be sent in under 1 minute if needed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ctivates the Emergency Alert System</a:t>
            </a:r>
          </a:p>
          <a:p>
            <a:r>
              <a:rPr lang="en-US" dirty="0" smtClean="0"/>
              <a:t>Most forecasts are also sent to our website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water.weather.gov/</a:t>
            </a:r>
            <a:r>
              <a:rPr lang="en-US" dirty="0" err="1" smtClean="0">
                <a:hlinkClick r:id="rId2"/>
              </a:rPr>
              <a:t>ahps</a:t>
            </a:r>
            <a:r>
              <a:rPr lang="en-US" dirty="0">
                <a:hlinkClick r:id="rId2"/>
              </a:rPr>
              <a:t>/</a:t>
            </a:r>
            <a:endParaRPr lang="en-US" dirty="0" smtClean="0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14525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2017 Flood Event</a:t>
            </a:r>
            <a:endParaRPr lang="en-US" dirty="0"/>
          </a:p>
        </p:txBody>
      </p:sp>
      <p:pic>
        <p:nvPicPr>
          <p:cNvPr id="56322" name="Picture 2" descr="https://www.weather.gov/images/aly/Past_Events/2017/Jul%201%20Flood%20SVR/ALYRainfallAnalysisPublic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33" y="1600200"/>
            <a:ext cx="585413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93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Canada Cr @Kast Bridge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65" y="1600200"/>
            <a:ext cx="64970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438400" y="2743200"/>
            <a:ext cx="152400" cy="152400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Canada Cr @Kast Bridge</a:t>
            </a:r>
          </a:p>
        </p:txBody>
      </p:sp>
      <p:pic>
        <p:nvPicPr>
          <p:cNvPr id="3074" name="Picture 2" descr="N:\15_Post Mortem\2017\July_1_2017\AHPS archive\kasn6_animatio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48619"/>
            <a:ext cx="571500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95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Walloomsac</a:t>
            </a:r>
            <a:r>
              <a:rPr lang="en-US" dirty="0"/>
              <a:t> R </a:t>
            </a:r>
            <a:r>
              <a:rPr lang="en-US" dirty="0" err="1"/>
              <a:t>nr</a:t>
            </a:r>
            <a:r>
              <a:rPr lang="en-US" dirty="0"/>
              <a:t> N Bennington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65" y="1600200"/>
            <a:ext cx="64970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800600" y="2971800"/>
            <a:ext cx="228600" cy="22859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Walloomsac</a:t>
            </a:r>
            <a:r>
              <a:rPr lang="en-US" dirty="0" smtClean="0"/>
              <a:t> R </a:t>
            </a:r>
            <a:r>
              <a:rPr lang="en-US" dirty="0" err="1" smtClean="0"/>
              <a:t>nr</a:t>
            </a:r>
            <a:r>
              <a:rPr lang="en-US" dirty="0" smtClean="0"/>
              <a:t> N Bennington</a:t>
            </a:r>
            <a:endParaRPr lang="en-US" dirty="0"/>
          </a:p>
        </p:txBody>
      </p:sp>
      <p:pic>
        <p:nvPicPr>
          <p:cNvPr id="5122" name="Picture 2" descr="N:\15_Post Mortem\2017\July_1_2017\AHPS archive\bntv1_animatio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48619"/>
            <a:ext cx="571500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32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Forecasts &amp; Outlooks…</a:t>
            </a:r>
            <a:endParaRPr lang="en-US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1435" b="1324"/>
          <a:stretch/>
        </p:blipFill>
        <p:spPr bwMode="auto">
          <a:xfrm>
            <a:off x="4538420" y="3200400"/>
            <a:ext cx="4834180" cy="31306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70132"/>
            <a:ext cx="4114801" cy="3374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4274" name="Picture 2" descr="This map depicts the locations where there is a greater than 50 percent chance of major, moderate or minor flooding during March through May, 2019. 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t="4614" r="3772" b="4345"/>
          <a:stretch/>
        </p:blipFill>
        <p:spPr bwMode="auto">
          <a:xfrm>
            <a:off x="0" y="1371600"/>
            <a:ext cx="5015421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4102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Above: </a:t>
            </a:r>
            <a:r>
              <a:rPr lang="en-US" dirty="0" smtClean="0"/>
              <a:t>current spring flood threat</a:t>
            </a:r>
          </a:p>
          <a:p>
            <a:r>
              <a:rPr lang="en-US" b="1" dirty="0" smtClean="0"/>
              <a:t>Right side of slide: </a:t>
            </a:r>
            <a:r>
              <a:rPr lang="en-US" dirty="0" smtClean="0"/>
              <a:t>pre-Hurricane Harvey flood outlook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74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Hydrology in the </a:t>
            </a:r>
            <a:br>
              <a:rPr lang="en-US" dirty="0" smtClean="0"/>
            </a:br>
            <a:r>
              <a:rPr lang="en-US" dirty="0" smtClean="0"/>
              <a:t>National </a:t>
            </a:r>
            <a:r>
              <a:rPr lang="en-US" dirty="0"/>
              <a:t>Weather </a:t>
            </a:r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Why NWS forecasts rivers &amp; what causes flooding in the Albany NWS forecast area</a:t>
            </a:r>
            <a:br>
              <a:rPr lang="en-US" dirty="0" smtClean="0"/>
            </a:br>
            <a:endParaRPr lang="en-US" sz="1200" dirty="0" smtClean="0"/>
          </a:p>
          <a:p>
            <a:pPr eaLnBrk="1" hangingPunct="1">
              <a:defRPr/>
            </a:pPr>
            <a:r>
              <a:rPr lang="en-US" dirty="0"/>
              <a:t>F</a:t>
            </a:r>
            <a:r>
              <a:rPr lang="en-US" dirty="0" smtClean="0"/>
              <a:t>undamentals of hydrologic modeling</a:t>
            </a:r>
            <a:br>
              <a:rPr lang="en-US" dirty="0" smtClean="0"/>
            </a:br>
            <a:endParaRPr lang="en-US" sz="1200" dirty="0" smtClean="0"/>
          </a:p>
          <a:p>
            <a:pPr eaLnBrk="1" hangingPunct="1">
              <a:defRPr/>
            </a:pPr>
            <a:r>
              <a:rPr lang="en-US" dirty="0" smtClean="0"/>
              <a:t>NWS flood forecasts &amp; warnings</a:t>
            </a:r>
            <a:br>
              <a:rPr lang="en-US" dirty="0" smtClean="0"/>
            </a:br>
            <a:endParaRPr lang="en-US" sz="1200" dirty="0" smtClean="0"/>
          </a:p>
          <a:p>
            <a:pPr eaLnBrk="1" hangingPunct="1"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The future of NWS hydrology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41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Ensemble Streamflow Forecasts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8900" y="6212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https://www.weather.gov/erh/mmefs</a:t>
            </a:r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" y="952756"/>
            <a:ext cx="3643313" cy="262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https://www.weather.gov/images/erh/mmefs/HOPN6.GEFS.SWE.expvalu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" y="3676402"/>
            <a:ext cx="3643313" cy="262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7" y="952756"/>
            <a:ext cx="3643313" cy="2623185"/>
          </a:xfrm>
          <a:prstGeom prst="snip1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 descr="https://www.weather.gov/images/erh/mmefs/HOPN6.GEFS.SSTG.expvalu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76402"/>
            <a:ext cx="3643313" cy="262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stCxn id="57348" idx="3"/>
          </p:cNvCxnSpPr>
          <p:nvPr/>
        </p:nvCxnSpPr>
        <p:spPr>
          <a:xfrm flipV="1">
            <a:off x="4572000" y="2743200"/>
            <a:ext cx="838200" cy="22447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7346" idx="3"/>
          </p:cNvCxnSpPr>
          <p:nvPr/>
        </p:nvCxnSpPr>
        <p:spPr>
          <a:xfrm>
            <a:off x="4572000" y="2264349"/>
            <a:ext cx="723900" cy="1740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543800" y="3200400"/>
            <a:ext cx="1" cy="6651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74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858066"/>
            <a:ext cx="7848600" cy="5466534"/>
          </a:xfrm>
          <a:prstGeom prst="snip2Same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Inundation Mapping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0" y="5486400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https://fim.wim.usgs.gov/fim/?site_no=01350000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06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Forecast Rivers?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Protection of life and property</a:t>
            </a:r>
          </a:p>
          <a:p>
            <a:pPr lvl="1"/>
            <a:r>
              <a:rPr lang="en-US" dirty="0" smtClean="0"/>
              <a:t>Each year, countless lives are saved due to accurate forecasts of rising rivers</a:t>
            </a:r>
          </a:p>
          <a:p>
            <a:pPr lvl="1"/>
            <a:r>
              <a:rPr lang="en-US" dirty="0" smtClean="0"/>
              <a:t>Millions of dollars in property are also saved by accurate forecasts</a:t>
            </a:r>
          </a:p>
          <a:p>
            <a:r>
              <a:rPr lang="en-US" dirty="0" smtClean="0"/>
              <a:t>For Hydro Power Production/Industry</a:t>
            </a:r>
          </a:p>
          <a:p>
            <a:r>
              <a:rPr lang="en-US" dirty="0" smtClean="0"/>
              <a:t>Recreation</a:t>
            </a:r>
          </a:p>
          <a:p>
            <a:r>
              <a:rPr lang="en-US" dirty="0" smtClean="0"/>
              <a:t>Dam Operations</a:t>
            </a:r>
          </a:p>
          <a:p>
            <a:r>
              <a:rPr lang="en-US" dirty="0" smtClean="0"/>
              <a:t>Navigation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8200" y="4588968"/>
            <a:ext cx="441960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National Weather Bureau Organic Act of 1890 (U.S. Code title 15, section 311) mandates that the National Weather Service is the responsible agent for </a:t>
            </a:r>
            <a:r>
              <a:rPr lang="en-US" sz="1600" i="1" dirty="0"/>
              <a:t>"the forecasting of weather, the issue of storm warnings, the display of weather and flood signals for the benefit of agriculture</a:t>
            </a:r>
            <a:r>
              <a:rPr lang="en-US" sz="1600" i="1" dirty="0" smtClean="0"/>
              <a:t>."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33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795" name="Google Shape;795;p84" descr="usgsanomalywithusgs.jpg"/>
          <p:cNvPicPr preferRelativeResize="0"/>
          <p:nvPr/>
        </p:nvPicPr>
        <p:blipFill rotWithShape="1">
          <a:blip r:embed="rId3">
            <a:alphaModFix/>
          </a:blip>
          <a:srcRect t="2663"/>
          <a:stretch/>
        </p:blipFill>
        <p:spPr>
          <a:xfrm>
            <a:off x="772998" y="1668137"/>
            <a:ext cx="7598004" cy="516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84" descr="nwmanomalywithusgs.jpg"/>
          <p:cNvPicPr preferRelativeResize="0"/>
          <p:nvPr/>
        </p:nvPicPr>
        <p:blipFill rotWithShape="1">
          <a:blip r:embed="rId4">
            <a:alphaModFix/>
          </a:blip>
          <a:srcRect t="2819"/>
          <a:stretch/>
        </p:blipFill>
        <p:spPr>
          <a:xfrm>
            <a:off x="772998" y="1676404"/>
            <a:ext cx="7598004" cy="5154057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84"/>
          <p:cNvSpPr txBox="1"/>
          <p:nvPr/>
        </p:nvSpPr>
        <p:spPr>
          <a:xfrm>
            <a:off x="2365369" y="1171910"/>
            <a:ext cx="441325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USGS Observed Streamflow Anomalies (dots)</a:t>
            </a:r>
            <a:endParaRPr dirty="0"/>
          </a:p>
        </p:txBody>
      </p:sp>
      <p:sp>
        <p:nvSpPr>
          <p:cNvPr id="799" name="Google Shape;799;p84"/>
          <p:cNvSpPr txBox="1"/>
          <p:nvPr/>
        </p:nvSpPr>
        <p:spPr>
          <a:xfrm>
            <a:off x="2200677" y="1472738"/>
            <a:ext cx="4742645" cy="38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NWM 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Analysis Streamflow Anomalies (lines)</a:t>
            </a:r>
            <a:endParaRPr dirty="0"/>
          </a:p>
        </p:txBody>
      </p:sp>
      <p:pic>
        <p:nvPicPr>
          <p:cNvPr id="800" name="Google Shape;800;p84" descr="nwmanomalywithusgs.jpg"/>
          <p:cNvPicPr preferRelativeResize="0"/>
          <p:nvPr/>
        </p:nvPicPr>
        <p:blipFill rotWithShape="1">
          <a:blip r:embed="rId4">
            <a:alphaModFix/>
          </a:blip>
          <a:srcRect l="43333" t="1027" r="43333" b="97262"/>
          <a:stretch/>
        </p:blipFill>
        <p:spPr>
          <a:xfrm>
            <a:off x="4968637" y="6553200"/>
            <a:ext cx="3402371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Water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516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Water Model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678" y="1447800"/>
            <a:ext cx="630264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14500" y="4229100"/>
            <a:ext cx="5715000" cy="2019300"/>
            <a:chOff x="1905000" y="4262437"/>
            <a:chExt cx="5715000" cy="2019300"/>
          </a:xfrm>
        </p:grpSpPr>
        <p:pic>
          <p:nvPicPr>
            <p:cNvPr id="552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4267200"/>
              <a:ext cx="2838450" cy="200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550" y="4262437"/>
              <a:ext cx="283845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85800" y="38862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Experimental flood inundation and streamflow guidance from Hurricane Harvey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1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Hydrology in the </a:t>
            </a:r>
            <a:br>
              <a:rPr lang="en-US" dirty="0" smtClean="0"/>
            </a:br>
            <a:r>
              <a:rPr lang="en-US" dirty="0" smtClean="0"/>
              <a:t>National </a:t>
            </a:r>
            <a:r>
              <a:rPr lang="en-US" dirty="0"/>
              <a:t>Weather </a:t>
            </a:r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discussed:</a:t>
            </a:r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Why NWS forecasts rivers &amp; what causes flooding in the Albany NWS forecast area</a:t>
            </a:r>
          </a:p>
          <a:p>
            <a:pPr eaLnBrk="1" hangingPunct="1">
              <a:defRPr/>
            </a:pPr>
            <a:r>
              <a:rPr lang="en-US" dirty="0"/>
              <a:t>F</a:t>
            </a:r>
            <a:r>
              <a:rPr lang="en-US" dirty="0" smtClean="0"/>
              <a:t>undamentals of hydrologic modeling</a:t>
            </a:r>
          </a:p>
          <a:p>
            <a:pPr eaLnBrk="1" hangingPunct="1">
              <a:defRPr/>
            </a:pPr>
            <a:r>
              <a:rPr lang="en-US" dirty="0" smtClean="0"/>
              <a:t>NWS flood forecasts &amp; warnings </a:t>
            </a:r>
          </a:p>
          <a:p>
            <a:pPr eaLnBrk="1" hangingPunct="1">
              <a:defRPr/>
            </a:pPr>
            <a:r>
              <a:rPr lang="en-US" dirty="0" smtClean="0"/>
              <a:t>The future of NWS hydrology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Topics we didn’t cover: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270375" cy="430212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Flash flood operations</a:t>
            </a:r>
          </a:p>
          <a:p>
            <a:r>
              <a:rPr lang="en-US" dirty="0" smtClean="0"/>
              <a:t>Details of hydrologic modeling</a:t>
            </a:r>
          </a:p>
          <a:p>
            <a:r>
              <a:rPr lang="en-US" dirty="0" smtClean="0"/>
              <a:t>Hydraulic modeling</a:t>
            </a:r>
          </a:p>
          <a:p>
            <a:r>
              <a:rPr lang="en-US" dirty="0" smtClean="0"/>
              <a:t>Drought operations</a:t>
            </a:r>
          </a:p>
          <a:p>
            <a:r>
              <a:rPr lang="en-US" dirty="0" smtClean="0"/>
              <a:t>Dam failure operations</a:t>
            </a:r>
          </a:p>
          <a:p>
            <a:r>
              <a:rPr lang="en-US" dirty="0" smtClean="0"/>
              <a:t>Extreme event operations</a:t>
            </a:r>
          </a:p>
          <a:p>
            <a:r>
              <a:rPr lang="en-US" dirty="0" smtClean="0"/>
              <a:t>Hydrologic component of IDSS, outreach and education</a:t>
            </a:r>
          </a:p>
          <a:p>
            <a:r>
              <a:rPr lang="en-US" dirty="0" smtClean="0"/>
              <a:t>Careers in Hydrology</a:t>
            </a:r>
          </a:p>
          <a:p>
            <a:r>
              <a:rPr lang="en-US" dirty="0" smtClean="0"/>
              <a:t>So many more…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4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questions do you have?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Always happy to discuss more about hydrology as a science and as a career.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Please be in touch: britt.westergard@noaa.gov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4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smtClean="0"/>
              <a:t>Flooding is the #1 </a:t>
            </a:r>
            <a:br>
              <a:rPr lang="en-US" dirty="0" smtClean="0"/>
            </a:br>
            <a:r>
              <a:rPr lang="en-US" dirty="0" smtClean="0"/>
              <a:t>Severe Weather Hazard in U.S.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8674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About three quarters of federally declared disasters in NYS are flood-related</a:t>
            </a:r>
            <a:endParaRPr lang="en-US" dirty="0"/>
          </a:p>
        </p:txBody>
      </p:sp>
      <p:pic>
        <p:nvPicPr>
          <p:cNvPr id="39938" name="Picture 2" descr="https://www.nws.noaa.gov/om/hazstats/images/weather_fataliti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20458" r="1328" b="7339"/>
          <a:stretch/>
        </p:blipFill>
        <p:spPr bwMode="auto">
          <a:xfrm>
            <a:off x="840733" y="1524000"/>
            <a:ext cx="746253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5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smtClean="0"/>
              <a:t>Common Causes of </a:t>
            </a:r>
            <a:br>
              <a:rPr lang="en-US" dirty="0" smtClean="0"/>
            </a:br>
            <a:r>
              <a:rPr lang="en-US" dirty="0" smtClean="0"/>
              <a:t>Northeast Floods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eaLnBrk="1" hangingPunct="1">
              <a:defRPr/>
            </a:pPr>
            <a:r>
              <a:rPr lang="en-US" sz="3600" dirty="0" smtClean="0"/>
              <a:t>Floods can occur any time of year:</a:t>
            </a:r>
          </a:p>
          <a:p>
            <a:pPr marL="1027113" lvl="1" indent="-455613" eaLnBrk="1" hangingPunct="1">
              <a:buFont typeface="Wingdings" pitchFamily="2" charset="2"/>
              <a:buChar char="§"/>
              <a:defRPr/>
            </a:pPr>
            <a:r>
              <a:rPr lang="en-US" sz="3200" dirty="0" smtClean="0"/>
              <a:t>Winter/Spring – </a:t>
            </a:r>
          </a:p>
          <a:p>
            <a:pPr marL="1427163" lvl="2" indent="-455613">
              <a:buFont typeface="Wingdings" pitchFamily="2" charset="2"/>
              <a:buChar char="§"/>
              <a:defRPr/>
            </a:pPr>
            <a:r>
              <a:rPr lang="en-US" sz="2800" dirty="0" smtClean="0"/>
              <a:t>Rain plus snowmelt </a:t>
            </a:r>
            <a:endParaRPr lang="en-US" sz="2800" dirty="0"/>
          </a:p>
          <a:p>
            <a:pPr marL="1427163" lvl="2" indent="-455613">
              <a:buFont typeface="Wingdings" pitchFamily="2" charset="2"/>
              <a:buChar char="§"/>
              <a:defRPr/>
            </a:pPr>
            <a:r>
              <a:rPr lang="en-US" sz="2800" dirty="0" smtClean="0"/>
              <a:t>Heavy rain with large storm systems</a:t>
            </a:r>
          </a:p>
          <a:p>
            <a:pPr marL="1027113" lvl="1" indent="-455613" eaLnBrk="1" hangingPunct="1">
              <a:buFont typeface="Wingdings" pitchFamily="2" charset="2"/>
              <a:buChar char="§"/>
              <a:defRPr/>
            </a:pPr>
            <a:r>
              <a:rPr lang="en-US" sz="3200" dirty="0" smtClean="0"/>
              <a:t>Spring/Summer - Thunderstorms</a:t>
            </a:r>
          </a:p>
          <a:p>
            <a:pPr marL="1027113" lvl="1" indent="-455613" eaLnBrk="1" hangingPunct="1">
              <a:buFont typeface="Wingdings" pitchFamily="2" charset="2"/>
              <a:buChar char="§"/>
              <a:defRPr/>
            </a:pPr>
            <a:r>
              <a:rPr lang="en-US" sz="3200" dirty="0" smtClean="0"/>
              <a:t>Summer/Fall - Tropical Storms</a:t>
            </a:r>
          </a:p>
        </p:txBody>
      </p:sp>
    </p:spTree>
    <p:extLst>
      <p:ext uri="{BB962C8B-B14F-4D97-AF65-F5344CB8AC3E}">
        <p14:creationId xmlns:p14="http://schemas.microsoft.com/office/powerpoint/2010/main" val="27176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Topography drives Hydrology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0" y="166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17215051"/>
              </p:ext>
            </p:extLst>
          </p:nvPr>
        </p:nvGraphicFramePr>
        <p:xfrm>
          <a:off x="1409701" y="1130060"/>
          <a:ext cx="6324599" cy="5103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1" name="Bitmap Image" r:id="rId3" imgW="7306695" imgH="5896798" progId="PBrush">
                  <p:embed/>
                </p:oleObj>
              </mc:Choice>
              <mc:Fallback>
                <p:oleObj name="Bitmap Image" r:id="rId3" imgW="7306695" imgH="5896798" progId="PBrush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1" y="1130060"/>
                        <a:ext cx="6324599" cy="51036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smtClean="0"/>
              <a:t>Varied Topography makes for </a:t>
            </a:r>
            <a:br>
              <a:rPr lang="en-US" dirty="0" smtClean="0"/>
            </a:br>
            <a:r>
              <a:rPr lang="en-US" dirty="0" smtClean="0"/>
              <a:t>Varied Hydrology</a:t>
            </a:r>
          </a:p>
        </p:txBody>
      </p:sp>
      <p:pic>
        <p:nvPicPr>
          <p:cNvPr id="52231" name="Picture 7" descr="X:\webstuff\AHPS\canal corp\kasn6_hg.201306281355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47800"/>
            <a:ext cx="4038600" cy="312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 descr="X:\webstuff\AHPS\canal corp\ltln6_hg.2013062814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30" y="1447800"/>
            <a:ext cx="4037370" cy="312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4191000"/>
            <a:ext cx="4038600" cy="312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30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Antecedent Conditions</a:t>
            </a:r>
            <a:endParaRPr lang="en-US" dirty="0" smtClean="0"/>
          </a:p>
        </p:txBody>
      </p:sp>
      <p:sp>
        <p:nvSpPr>
          <p:cNvPr id="30726" name="Rectangle 6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How dry or wet is the soil? </a:t>
            </a:r>
          </a:p>
          <a:p>
            <a:pPr lvl="1"/>
            <a:r>
              <a:rPr lang="en-US" dirty="0" smtClean="0"/>
              <a:t>Wet soils increase runoff</a:t>
            </a:r>
          </a:p>
          <a:p>
            <a:pPr lvl="1"/>
            <a:r>
              <a:rPr lang="en-US" dirty="0" smtClean="0"/>
              <a:t>Dry ground can absorb rainfall and decrease runoff</a:t>
            </a:r>
          </a:p>
          <a:p>
            <a:r>
              <a:rPr lang="en-US" dirty="0" smtClean="0"/>
              <a:t>Is the ground frozen?</a:t>
            </a:r>
          </a:p>
          <a:p>
            <a:pPr lvl="1"/>
            <a:r>
              <a:rPr lang="en-US" dirty="0" smtClean="0"/>
              <a:t>Frozen ground reduces infiltration of rainfall into ground (increases runoff)</a:t>
            </a:r>
          </a:p>
          <a:p>
            <a:pPr lvl="1"/>
            <a:r>
              <a:rPr lang="en-US" dirty="0" smtClean="0"/>
              <a:t>Large increase in urban/basement flooding when heavy rain or snow melt on frozen/partially frozen ground</a:t>
            </a:r>
          </a:p>
          <a:p>
            <a:pPr lvl="1"/>
            <a:r>
              <a:rPr lang="en-US" dirty="0" smtClean="0"/>
              <a:t>Mud slides possible in steep terrain during thaws</a:t>
            </a:r>
          </a:p>
          <a:p>
            <a:r>
              <a:rPr lang="en-US" dirty="0" smtClean="0"/>
              <a:t>Late Spring/Summer vs. Late Fall/Winter</a:t>
            </a:r>
          </a:p>
          <a:p>
            <a:pPr lvl="1"/>
            <a:r>
              <a:rPr lang="en-US" dirty="0" smtClean="0"/>
              <a:t>Trees/plants/crops absorb a significant portion of total rainfall when leaves are on trees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554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3327</TotalTime>
  <Words>1123</Words>
  <Application>Microsoft Office PowerPoint</Application>
  <PresentationFormat>On-screen Show (4:3)</PresentationFormat>
  <Paragraphs>183</Paragraphs>
  <Slides>43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Wingdings</vt:lpstr>
      <vt:lpstr>Office Theme</vt:lpstr>
      <vt:lpstr>Bitmap Image</vt:lpstr>
      <vt:lpstr>ATM-480 Lecture: Hydrology in the  National Weather Service</vt:lpstr>
      <vt:lpstr>Water flows downhill.</vt:lpstr>
      <vt:lpstr>Hydrology in the  National Weather Service</vt:lpstr>
      <vt:lpstr>Why Forecast Rivers?</vt:lpstr>
      <vt:lpstr>Flooding is the #1  Severe Weather Hazard in U.S.</vt:lpstr>
      <vt:lpstr>Common Causes of  Northeast Floods</vt:lpstr>
      <vt:lpstr>Topography drives Hydrology</vt:lpstr>
      <vt:lpstr>Varied Topography makes for  Varied Hydrology</vt:lpstr>
      <vt:lpstr>Antecedent Conditions</vt:lpstr>
      <vt:lpstr>Antecedent Conditions: Is there any snow melt or river ice?</vt:lpstr>
      <vt:lpstr>Monitoring Snowpack</vt:lpstr>
      <vt:lpstr>River Ice Jams</vt:lpstr>
      <vt:lpstr>PowerPoint Presentation</vt:lpstr>
      <vt:lpstr>PowerPoint Presentation</vt:lpstr>
      <vt:lpstr>River Ice Jams</vt:lpstr>
      <vt:lpstr>Hydrology in the  National Weather Service</vt:lpstr>
      <vt:lpstr>A River Basin is a Funnel</vt:lpstr>
      <vt:lpstr>Runoff</vt:lpstr>
      <vt:lpstr>Runoff + Base Flow</vt:lpstr>
      <vt:lpstr>Routed Water</vt:lpstr>
      <vt:lpstr>For more details…</vt:lpstr>
      <vt:lpstr>Hydrology in the  National Weather Service</vt:lpstr>
      <vt:lpstr>Inputs to River Forecasts</vt:lpstr>
      <vt:lpstr>Estimated (past) Rainfall</vt:lpstr>
      <vt:lpstr>Forecast Rainfall</vt:lpstr>
      <vt:lpstr>Observed River Heights</vt:lpstr>
      <vt:lpstr>Temperature / Snowpack</vt:lpstr>
      <vt:lpstr>NWS River Forecast Centers</vt:lpstr>
      <vt:lpstr>River Forecast Center Model</vt:lpstr>
      <vt:lpstr>After RFC issues forecast:</vt:lpstr>
      <vt:lpstr>July 2017 Flood Event</vt:lpstr>
      <vt:lpstr>West Canada Cr @Kast Bridge</vt:lpstr>
      <vt:lpstr>West Canada Cr @Kast Bridge</vt:lpstr>
      <vt:lpstr>Walloomsac R nr N Bennington</vt:lpstr>
      <vt:lpstr>Walloomsac R nr N Bennington</vt:lpstr>
      <vt:lpstr>Other Forecasts &amp; Outlooks…</vt:lpstr>
      <vt:lpstr>Hydrology in the  National Weather Service</vt:lpstr>
      <vt:lpstr>Ensemble Streamflow Forecasts</vt:lpstr>
      <vt:lpstr>Inundation Mapping</vt:lpstr>
      <vt:lpstr>National Water Model</vt:lpstr>
      <vt:lpstr>National Water Model</vt:lpstr>
      <vt:lpstr>Hydrology in the  National Weather Service</vt:lpstr>
      <vt:lpstr>What questions do you have?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Oceanic and Atmospheric Adminstration</dc:title>
  <dc:creator>david.nicosia</dc:creator>
  <cp:lastModifiedBy>Michael Evans</cp:lastModifiedBy>
  <cp:revision>182</cp:revision>
  <dcterms:created xsi:type="dcterms:W3CDTF">2010-08-18T00:21:28Z</dcterms:created>
  <dcterms:modified xsi:type="dcterms:W3CDTF">2019-04-03T15:26:37Z</dcterms:modified>
</cp:coreProperties>
</file>