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sldIdLst>
    <p:sldId id="256" r:id="rId4"/>
    <p:sldId id="309" r:id="rId5"/>
    <p:sldId id="257" r:id="rId6"/>
    <p:sldId id="258" r:id="rId7"/>
    <p:sldId id="260" r:id="rId8"/>
    <p:sldId id="262" r:id="rId9"/>
    <p:sldId id="299" r:id="rId10"/>
    <p:sldId id="300" r:id="rId11"/>
    <p:sldId id="301" r:id="rId12"/>
    <p:sldId id="302" r:id="rId13"/>
    <p:sldId id="263" r:id="rId14"/>
    <p:sldId id="264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2" r:id="rId23"/>
    <p:sldId id="274" r:id="rId24"/>
    <p:sldId id="304" r:id="rId25"/>
    <p:sldId id="275" r:id="rId26"/>
    <p:sldId id="276" r:id="rId27"/>
    <p:sldId id="283" r:id="rId28"/>
    <p:sldId id="285" r:id="rId29"/>
    <p:sldId id="284" r:id="rId30"/>
    <p:sldId id="282" r:id="rId31"/>
    <p:sldId id="281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305" r:id="rId40"/>
    <p:sldId id="306" r:id="rId41"/>
    <p:sldId id="295" r:id="rId42"/>
    <p:sldId id="296" r:id="rId43"/>
    <p:sldId id="297" r:id="rId44"/>
    <p:sldId id="298" r:id="rId45"/>
    <p:sldId id="294" r:id="rId46"/>
    <p:sldId id="303" r:id="rId47"/>
    <p:sldId id="307" r:id="rId48"/>
    <p:sldId id="30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65ADC-B288-4E42-A476-EA157D77C42F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C62BAF-D730-4AFB-8932-856057DAC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9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6813F-8185-4CC4-86DF-4DB1D8B91F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27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Whoa! Has this ever happened before?</a:t>
            </a:r>
          </a:p>
          <a:p>
            <a:r>
              <a:rPr lang="en-US" dirty="0" smtClean="0"/>
              <a:t>Public and Forecasters: “We</a:t>
            </a:r>
            <a:r>
              <a:rPr lang="en-US" baseline="0" dirty="0" smtClean="0"/>
              <a:t> didn’t know it was going to be this bad”.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F2B64-933C-4C10-B9F1-8B1B3EA31D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73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Litchfield County, Albany County Warning</a:t>
            </a:r>
            <a:r>
              <a:rPr lang="en-US" baseline="0" dirty="0" smtClean="0"/>
              <a:t> area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F2B64-933C-4C10-B9F1-8B1B3EA31D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5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Litchfield County, Albany County Warning</a:t>
            </a:r>
            <a:r>
              <a:rPr lang="en-US" baseline="0" dirty="0" smtClean="0"/>
              <a:t>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F2B64-933C-4C10-B9F1-8B1B3EA31D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3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6813F-8185-4CC4-86DF-4DB1D8B91F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8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6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9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0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4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33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04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90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75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69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57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85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5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61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AC8A-358B-4FCA-9A4F-82CDF6BE01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45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0F3B6-EA25-4579-8331-D80A0E852B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22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959A0-589E-4000-B096-B0258E2794E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43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F401-3598-462D-914A-4F6BF17C94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80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68F72-58F9-46AE-A186-95A4257B87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84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A0E2D-5375-45A2-9F19-EFA44D4928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63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CC251-E010-4E2A-ABDD-AEB279591A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9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23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C24-CD24-484D-B344-67AABE8E0E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33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6A4-29AC-4861-BBD9-E5DA05064B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10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9DEE-68E2-4946-B477-5EA33F7928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05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58340-BF05-4B1B-85CE-AA056BB17C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2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3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5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1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7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4498-6D20-4BC1-AAE5-FDBDA8E4202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81819-13EE-4A1D-8803-030623199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0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9018E-CDB8-4256-87DA-EE0638185612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457F6-1CC7-421B-AC21-0EF8A4B43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5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F7D98-A3DC-41B0-8E08-843D9A262C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7DC29-FAAB-48CC-8666-07CAAFA931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1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png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2.png"/><Relationship Id="rId4" Type="http://schemas.openxmlformats.org/officeDocument/2006/relationships/image" Target="../media/image53.png"/><Relationship Id="rId9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rchive.org/details/forestfiresinadi26sute/page/n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fultonhistory.com/Fulton.html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ema.gov/media-library-data/1519395888776-af5f95a1a9237302af7e3fd5b0d07d71/StaffordAc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561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Local Extreme </a:t>
            </a:r>
            <a:br>
              <a:rPr lang="en-US" dirty="0" smtClean="0"/>
            </a:br>
            <a:r>
              <a:rPr lang="en-US" dirty="0" smtClean="0"/>
              <a:t>Weather Events</a:t>
            </a:r>
            <a:br>
              <a:rPr lang="en-US" dirty="0" smtClean="0"/>
            </a:br>
            <a:r>
              <a:rPr lang="en-US" dirty="0" smtClean="0"/>
              <a:t>Potential for Societal Disruption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4924"/>
            <a:ext cx="9144000" cy="1655762"/>
          </a:xfrm>
        </p:spPr>
        <p:txBody>
          <a:bodyPr/>
          <a:lstStyle/>
          <a:p>
            <a:r>
              <a:rPr lang="en-US" dirty="0" smtClean="0"/>
              <a:t>Steve </a:t>
            </a:r>
            <a:r>
              <a:rPr lang="en-US" dirty="0" err="1" smtClean="0"/>
              <a:t>DiRienzo</a:t>
            </a:r>
            <a:endParaRPr lang="en-US" dirty="0" smtClean="0"/>
          </a:p>
          <a:p>
            <a:r>
              <a:rPr lang="en-US" dirty="0" smtClean="0"/>
              <a:t>Warning Coordination Meteorologist</a:t>
            </a:r>
          </a:p>
          <a:p>
            <a:r>
              <a:rPr lang="en-US" dirty="0" smtClean="0"/>
              <a:t>NWS Albany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Weather Ready Nation –</a:t>
            </a:r>
            <a:br>
              <a:rPr lang="en-US" b="1" dirty="0" smtClean="0"/>
            </a:br>
            <a:r>
              <a:rPr lang="en-US" b="1" dirty="0" smtClean="0"/>
              <a:t>Cataloging High Impact Events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Goals: </a:t>
            </a:r>
          </a:p>
          <a:p>
            <a:pPr lvl="1"/>
            <a:r>
              <a:rPr lang="en-US" dirty="0" smtClean="0"/>
              <a:t>Provide Credible Threats (Models say it will rain 20” – Can this happen?)</a:t>
            </a:r>
          </a:p>
          <a:p>
            <a:pPr lvl="1"/>
            <a:r>
              <a:rPr lang="en-US" dirty="0" smtClean="0"/>
              <a:t>Assign a probability to the threat</a:t>
            </a:r>
          </a:p>
          <a:p>
            <a:pPr lvl="1"/>
            <a:r>
              <a:rPr lang="en-US" dirty="0" smtClean="0"/>
              <a:t>Manage </a:t>
            </a:r>
            <a:r>
              <a:rPr lang="en-US" dirty="0"/>
              <a:t>high-impact </a:t>
            </a:r>
            <a:r>
              <a:rPr lang="en-US" dirty="0" smtClean="0"/>
              <a:t>events more effectively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Separate high-impact events from </a:t>
            </a:r>
            <a:r>
              <a:rPr lang="en-US" i="1" dirty="0" smtClean="0">
                <a:solidFill>
                  <a:srgbClr val="FF0000"/>
                </a:solidFill>
              </a:rPr>
              <a:t>Disasters</a:t>
            </a:r>
          </a:p>
          <a:p>
            <a:pPr lvl="1"/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b="1" dirty="0"/>
              <a:t>Historic Storms Can Shed Light On Possible Impacts</a:t>
            </a:r>
            <a:endParaRPr lang="en-US" dirty="0"/>
          </a:p>
          <a:p>
            <a:pPr lvl="1"/>
            <a:endParaRPr lang="en-US" i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7DC29-FAAB-48CC-8666-07CAAFA9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What is an Extreme Event - Rainfall?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61446" y="76200"/>
            <a:ext cx="7468356" cy="990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Tropical Storms </a:t>
            </a:r>
            <a:br>
              <a:rPr lang="en-US" sz="4000" b="1" dirty="0"/>
            </a:br>
            <a:r>
              <a:rPr lang="en-US" sz="4000" b="1" dirty="0"/>
              <a:t>Maximum Rainfall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485204"/>
            <a:ext cx="4544059" cy="4991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856" y="1972856"/>
            <a:ext cx="44100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What is an Extreme Event - Flooding?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happens to rivers and streams when you get 15-20 inches of rainfall from one storm?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514" y="65865"/>
            <a:ext cx="7291386" cy="1325563"/>
          </a:xfrm>
        </p:spPr>
        <p:txBody>
          <a:bodyPr/>
          <a:lstStyle/>
          <a:p>
            <a:pPr algn="ctr"/>
            <a:r>
              <a:rPr lang="en-US" b="1" dirty="0" smtClean="0"/>
              <a:t>Peak River Flows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7150"/>
            <a:ext cx="8229600" cy="4525963"/>
          </a:xfrm>
        </p:spPr>
        <p:txBody>
          <a:bodyPr/>
          <a:lstStyle/>
          <a:p>
            <a:r>
              <a:rPr lang="en-US" sz="2000" dirty="0" smtClean="0"/>
              <a:t>Schoharie Creek at </a:t>
            </a:r>
            <a:r>
              <a:rPr lang="en-US" sz="2000" dirty="0" err="1" smtClean="0"/>
              <a:t>Prattsville</a:t>
            </a:r>
            <a:r>
              <a:rPr lang="en-US" sz="2000" dirty="0" smtClean="0"/>
              <a:t>, New </a:t>
            </a:r>
            <a:r>
              <a:rPr lang="en-US" sz="2000" dirty="0"/>
              <a:t>York – Irene 2011 – 18+ inches of rainfall in Catskills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81201"/>
            <a:ext cx="5962650" cy="4420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6401786"/>
            <a:ext cx="5962650" cy="38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120,000cfs/237 </a:t>
            </a:r>
            <a:r>
              <a:rPr lang="en-US" dirty="0" err="1"/>
              <a:t>sq</a:t>
            </a:r>
            <a:r>
              <a:rPr lang="en-US" dirty="0"/>
              <a:t> mi = </a:t>
            </a:r>
            <a:r>
              <a:rPr lang="en-US" dirty="0">
                <a:solidFill>
                  <a:srgbClr val="FF0000"/>
                </a:solidFill>
              </a:rPr>
              <a:t>506</a:t>
            </a:r>
            <a:r>
              <a:rPr lang="en-US" dirty="0"/>
              <a:t> </a:t>
            </a:r>
            <a:r>
              <a:rPr lang="en-US" dirty="0" err="1"/>
              <a:t>cfs</a:t>
            </a:r>
            <a:r>
              <a:rPr lang="en-US" dirty="0"/>
              <a:t>/</a:t>
            </a:r>
            <a:r>
              <a:rPr lang="en-US" dirty="0" err="1"/>
              <a:t>sq</a:t>
            </a:r>
            <a:r>
              <a:rPr lang="en-US" dirty="0"/>
              <a:t> mi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7200" y="5486400"/>
            <a:ext cx="4648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7200" y="5257800"/>
            <a:ext cx="46482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610600" y="3200400"/>
            <a:ext cx="4762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267201" y="5779129"/>
            <a:ext cx="4581525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6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514" y="365125"/>
            <a:ext cx="7291386" cy="1325563"/>
          </a:xfrm>
        </p:spPr>
        <p:txBody>
          <a:bodyPr/>
          <a:lstStyle/>
          <a:p>
            <a:pPr algn="ctr"/>
            <a:r>
              <a:rPr lang="en-US" b="1" dirty="0" smtClean="0"/>
              <a:t>Catskills – August 2011 - Irene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88" y="1784464"/>
            <a:ext cx="3798313" cy="2939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6916" y="4888468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Windham, NY</a:t>
            </a:r>
          </a:p>
        </p:txBody>
      </p:sp>
      <p:pic>
        <p:nvPicPr>
          <p:cNvPr id="1026" name="Picture 2" descr="http://proxy.storify.com/?url=http%3A%2F%2Ftwitpic.com%2Fshow%2Flarge%2F6cppsq&amp;resize=1&amp;w=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84464"/>
            <a:ext cx="3914590" cy="29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1" y="4888468"/>
            <a:ext cx="281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Tannersville, 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514" y="76200"/>
            <a:ext cx="72913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Catskills/Mohawk – </a:t>
            </a:r>
            <a:br>
              <a:rPr lang="en-US" b="1" dirty="0" smtClean="0"/>
            </a:br>
            <a:r>
              <a:rPr lang="en-US" b="1" dirty="0" smtClean="0"/>
              <a:t>August 2011 - Irene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35472" y="4886980"/>
            <a:ext cx="207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Schoharie Valley, NY</a:t>
            </a:r>
          </a:p>
          <a:p>
            <a:r>
              <a:rPr lang="en-US" sz="1000" dirty="0"/>
              <a:t>Amy </a:t>
            </a:r>
            <a:r>
              <a:rPr lang="en-US" sz="1000" dirty="0" err="1"/>
              <a:t>Colyer</a:t>
            </a:r>
            <a:r>
              <a:rPr lang="en-US" sz="1000" dirty="0"/>
              <a:t> </a:t>
            </a:r>
            <a:r>
              <a:rPr lang="en-US" sz="1000" dirty="0" err="1"/>
              <a:t>Fogerty</a:t>
            </a:r>
            <a:endParaRPr lang="en-US" sz="1000" dirty="0"/>
          </a:p>
        </p:txBody>
      </p:sp>
      <p:pic>
        <p:nvPicPr>
          <p:cNvPr id="2050" name="Picture 2" descr="http://proxy.storify.com/?url=http%3A%2F%2Ftwitpic.com%2Fshow%2Flarge%2F6d4vxn&amp;resize=1&amp;w=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830072"/>
            <a:ext cx="3982831" cy="297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ephen.dirienzo\Desktop\Irene-Floo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71" y="1843416"/>
            <a:ext cx="4506187" cy="295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2621" y="4899806"/>
            <a:ext cx="1726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Schenectady, NY</a:t>
            </a:r>
          </a:p>
          <a:p>
            <a:r>
              <a:rPr lang="en-US" sz="1000" dirty="0"/>
              <a:t>Times Union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682" y="64841"/>
            <a:ext cx="7291386" cy="1325563"/>
          </a:xfrm>
        </p:spPr>
        <p:txBody>
          <a:bodyPr/>
          <a:lstStyle/>
          <a:p>
            <a:pPr algn="ctr"/>
            <a:r>
              <a:rPr lang="en-US" b="1" dirty="0" smtClean="0"/>
              <a:t>Peak River Flows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r>
              <a:rPr lang="en-US" dirty="0" smtClean="0"/>
              <a:t>Naugatuck River at Beacon Falls, CT – Diane 1955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6401786"/>
            <a:ext cx="5962650" cy="38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106,000 </a:t>
            </a:r>
            <a:r>
              <a:rPr lang="en-US" dirty="0" err="1"/>
              <a:t>cfs</a:t>
            </a:r>
            <a:r>
              <a:rPr lang="en-US" dirty="0"/>
              <a:t>/260 </a:t>
            </a:r>
            <a:r>
              <a:rPr lang="en-US" dirty="0" err="1"/>
              <a:t>sq</a:t>
            </a:r>
            <a:r>
              <a:rPr lang="en-US" dirty="0"/>
              <a:t> mi = </a:t>
            </a:r>
            <a:r>
              <a:rPr lang="en-US" dirty="0">
                <a:solidFill>
                  <a:srgbClr val="FF0000"/>
                </a:solidFill>
              </a:rPr>
              <a:t>408</a:t>
            </a:r>
            <a:r>
              <a:rPr lang="en-US" dirty="0"/>
              <a:t> </a:t>
            </a:r>
            <a:r>
              <a:rPr lang="en-US" dirty="0" err="1"/>
              <a:t>cfs</a:t>
            </a:r>
            <a:r>
              <a:rPr lang="en-US" dirty="0"/>
              <a:t>/</a:t>
            </a:r>
            <a:r>
              <a:rPr lang="en-US" dirty="0" err="1"/>
              <a:t>sq</a:t>
            </a:r>
            <a:r>
              <a:rPr lang="en-US" dirty="0"/>
              <a:t> mi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0" y="2057400"/>
            <a:ext cx="5734050" cy="425110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7200" y="5638800"/>
            <a:ext cx="4419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7200" y="5562600"/>
            <a:ext cx="44196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715000" y="3505200"/>
            <a:ext cx="4762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267200" y="5715000"/>
            <a:ext cx="44196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0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514" y="76200"/>
            <a:ext cx="72913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Northwest Connecticut- </a:t>
            </a:r>
            <a:br>
              <a:rPr lang="en-US" b="1" dirty="0" smtClean="0"/>
            </a:br>
            <a:r>
              <a:rPr lang="en-US" b="1" dirty="0" smtClean="0"/>
              <a:t>1955 Rainfall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11880"/>
            <a:ext cx="4724400" cy="307585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521826"/>
            <a:ext cx="4967288" cy="31897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514" y="76200"/>
            <a:ext cx="72913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Mad River – </a:t>
            </a:r>
            <a:br>
              <a:rPr lang="en-US" b="1" dirty="0" smtClean="0"/>
            </a:br>
            <a:r>
              <a:rPr lang="en-US" b="1" dirty="0" err="1" smtClean="0"/>
              <a:t>Winstead</a:t>
            </a:r>
            <a:r>
              <a:rPr lang="en-US" b="1" dirty="0" smtClean="0"/>
              <a:t>, Litchfield County, CT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5715000" cy="512859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9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Speaker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Warning Coordination Meteorologist:</a:t>
            </a:r>
          </a:p>
          <a:p>
            <a:endParaRPr lang="en-US" dirty="0"/>
          </a:p>
          <a:p>
            <a:r>
              <a:rPr lang="en-US" dirty="0" smtClean="0"/>
              <a:t>Responsible </a:t>
            </a:r>
            <a:r>
              <a:rPr lang="en-US" dirty="0"/>
              <a:t>for weather related decision support services to emergency managers and first </a:t>
            </a:r>
            <a:r>
              <a:rPr lang="en-US" dirty="0" smtClean="0"/>
              <a:t>responders </a:t>
            </a:r>
          </a:p>
          <a:p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evaluating forecast office products and </a:t>
            </a:r>
            <a:r>
              <a:rPr lang="en-US" dirty="0" smtClean="0"/>
              <a:t>services</a:t>
            </a:r>
          </a:p>
          <a:p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ensuring that people in the Albany forecast area are aware of local weather hazards by conducting hazardous weather preparedness and education.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77875" cy="77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514" y="76200"/>
            <a:ext cx="72913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Naugatuck River, </a:t>
            </a:r>
            <a:br>
              <a:rPr lang="en-US" b="1" dirty="0" smtClean="0"/>
            </a:br>
            <a:r>
              <a:rPr lang="en-US" b="1" dirty="0" smtClean="0"/>
              <a:t>Torrington, CT – August 1955</a:t>
            </a:r>
            <a:endParaRPr lang="en-US" b="1" dirty="0"/>
          </a:p>
        </p:txBody>
      </p:sp>
      <p:pic>
        <p:nvPicPr>
          <p:cNvPr id="4" name="Picture 2" descr="http://www.cslib.org/images/55flood/55flood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71546"/>
            <a:ext cx="3352800" cy="27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slib.org/images/55flood/55flood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64" y="1554194"/>
            <a:ext cx="3681437" cy="29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348283"/>
            <a:ext cx="3114675" cy="238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2" descr="G:\nws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926" y="76200"/>
            <a:ext cx="729138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Peak River </a:t>
            </a:r>
            <a:r>
              <a:rPr lang="en-US" b="1" dirty="0" smtClean="0"/>
              <a:t>Flows -Winooski River, Montpelier, VT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38" y="1371600"/>
            <a:ext cx="6664362" cy="4940820"/>
          </a:xfrm>
        </p:spPr>
      </p:pic>
      <p:cxnSp>
        <p:nvCxnSpPr>
          <p:cNvPr id="5" name="Straight Connector 4"/>
          <p:cNvCxnSpPr/>
          <p:nvPr/>
        </p:nvCxnSpPr>
        <p:spPr>
          <a:xfrm>
            <a:off x="3962400" y="5410200"/>
            <a:ext cx="5257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2400" y="5257800"/>
            <a:ext cx="5257800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24200" y="6401786"/>
            <a:ext cx="5962650" cy="38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57,000 </a:t>
            </a:r>
            <a:r>
              <a:rPr lang="en-US" dirty="0" err="1"/>
              <a:t>cfs</a:t>
            </a:r>
            <a:r>
              <a:rPr lang="en-US" dirty="0"/>
              <a:t>/397 </a:t>
            </a:r>
            <a:r>
              <a:rPr lang="en-US" dirty="0" err="1"/>
              <a:t>sq</a:t>
            </a:r>
            <a:r>
              <a:rPr lang="en-US" dirty="0"/>
              <a:t> mi = </a:t>
            </a:r>
            <a:r>
              <a:rPr lang="en-US" dirty="0">
                <a:solidFill>
                  <a:srgbClr val="FF0000"/>
                </a:solidFill>
              </a:rPr>
              <a:t>143</a:t>
            </a:r>
            <a:r>
              <a:rPr lang="en-US" dirty="0"/>
              <a:t> </a:t>
            </a:r>
            <a:r>
              <a:rPr lang="en-US" dirty="0" err="1"/>
              <a:t>cfs</a:t>
            </a:r>
            <a:r>
              <a:rPr lang="en-US" dirty="0"/>
              <a:t>/</a:t>
            </a:r>
            <a:r>
              <a:rPr lang="en-US" dirty="0" err="1"/>
              <a:t>sq</a:t>
            </a:r>
            <a:r>
              <a:rPr lang="en-US" dirty="0"/>
              <a:t> mi</a:t>
            </a:r>
          </a:p>
        </p:txBody>
      </p:sp>
      <p:sp>
        <p:nvSpPr>
          <p:cNvPr id="7" name="Oval 6"/>
          <p:cNvSpPr/>
          <p:nvPr/>
        </p:nvSpPr>
        <p:spPr>
          <a:xfrm>
            <a:off x="4552950" y="2286000"/>
            <a:ext cx="4762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3" y="76200"/>
            <a:ext cx="9975273" cy="1325563"/>
          </a:xfrm>
        </p:spPr>
        <p:txBody>
          <a:bodyPr/>
          <a:lstStyle/>
          <a:p>
            <a:pPr algn="ctr"/>
            <a:r>
              <a:rPr lang="en-US" b="1" dirty="0" smtClean="0"/>
              <a:t>1927 Flood Rainfall</a:t>
            </a:r>
            <a:br>
              <a:rPr lang="en-US" b="1" dirty="0" smtClean="0"/>
            </a:br>
            <a:r>
              <a:rPr lang="en-US" b="1" dirty="0" smtClean="0"/>
              <a:t>Winter Rainfall Event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6265544"/>
            <a:ext cx="8229600" cy="411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October rainfall was 150% of normal.</a:t>
            </a:r>
          </a:p>
        </p:txBody>
      </p:sp>
      <p:pic>
        <p:nvPicPr>
          <p:cNvPr id="6147" name="Picture 3" descr="Contoured plot of the total rainfall during the November 1927 flooding event in New Englan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17" y="1483675"/>
            <a:ext cx="5257800" cy="456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76200"/>
            <a:ext cx="8493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Montpelier, VT 1927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50" y="1600201"/>
            <a:ext cx="7127500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77875" cy="777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1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9514" y="91323"/>
            <a:ext cx="729138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Springfield, </a:t>
            </a:r>
            <a:r>
              <a:rPr lang="en-US" b="1" dirty="0" err="1" smtClean="0"/>
              <a:t>Barre</a:t>
            </a:r>
            <a:r>
              <a:rPr lang="en-US" b="1" dirty="0" smtClean="0"/>
              <a:t>, Berlin, VT - 1927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59" y="3733800"/>
            <a:ext cx="5145741" cy="3124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4770120" cy="2971800"/>
          </a:xfrm>
        </p:spPr>
      </p:pic>
      <p:pic>
        <p:nvPicPr>
          <p:cNvPr id="1026" name="Picture 2" descr="http://www3.gendisasters.com/files/files/newphotos2011/berlin_vt_flood_damage_19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370848"/>
            <a:ext cx="3817695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40" y="4537365"/>
            <a:ext cx="161564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5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10" y="152400"/>
            <a:ext cx="760419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Winter - Impacts </a:t>
            </a:r>
            <a:r>
              <a:rPr lang="en-US" b="1" dirty="0"/>
              <a:t>of </a:t>
            </a:r>
            <a:r>
              <a:rPr lang="en-US" b="1" dirty="0" smtClean="0"/>
              <a:t>Snow</a:t>
            </a:r>
            <a:r>
              <a:rPr lang="en-US" b="1" dirty="0"/>
              <a:t/>
            </a:r>
            <a:br>
              <a:rPr lang="en-US" b="1" dirty="0"/>
            </a:br>
            <a:endParaRPr lang="en-US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77875" cy="777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454779"/>
            <a:ext cx="2766335" cy="492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6400" y="6377002"/>
            <a:ext cx="2766334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Blizzard, Albany, March 14, 2017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1" y="1411844"/>
            <a:ext cx="6095999" cy="529375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Impacts of Snow: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z="1500" dirty="0"/>
              <a:t>Transportation issues: Slippery driving and walking conditions, airport closures, rail lines shut down. </a:t>
            </a:r>
          </a:p>
          <a:p>
            <a:pPr marL="285750" indent="-285750">
              <a:buFontTx/>
              <a:buChar char="-"/>
            </a:pPr>
            <a:endParaRPr lang="en-US" sz="1500" dirty="0"/>
          </a:p>
          <a:p>
            <a:pPr marL="285750" indent="-285750">
              <a:buFontTx/>
              <a:buChar char="-"/>
            </a:pPr>
            <a:r>
              <a:rPr lang="en-US" sz="1500" dirty="0"/>
              <a:t>High Snowfall Rates: Rapid accumulation and near zero visibility </a:t>
            </a:r>
          </a:p>
          <a:p>
            <a:r>
              <a:rPr lang="en-US" sz="1500" dirty="0"/>
              <a:t>      ( 2”/</a:t>
            </a:r>
            <a:r>
              <a:rPr lang="en-US" sz="1500" dirty="0" err="1"/>
              <a:t>hr</a:t>
            </a:r>
            <a:r>
              <a:rPr lang="en-US" sz="1500" dirty="0"/>
              <a:t> = ¼ mile visibility or less).</a:t>
            </a:r>
          </a:p>
          <a:p>
            <a:pPr marL="285750" indent="-285750">
              <a:buFontTx/>
              <a:buChar char="-"/>
            </a:pPr>
            <a:endParaRPr lang="en-US" sz="1500" dirty="0"/>
          </a:p>
          <a:p>
            <a:pPr marL="285750" indent="-285750">
              <a:buFontTx/>
              <a:buChar char="-"/>
            </a:pPr>
            <a:r>
              <a:rPr lang="en-US" sz="1500" dirty="0" smtClean="0">
                <a:solidFill>
                  <a:srgbClr val="FF0000"/>
                </a:solidFill>
              </a:rPr>
              <a:t>Early/Late Season </a:t>
            </a:r>
            <a:r>
              <a:rPr lang="en-US" sz="1500" dirty="0">
                <a:solidFill>
                  <a:srgbClr val="FF0000"/>
                </a:solidFill>
              </a:rPr>
              <a:t>Snows (</a:t>
            </a:r>
            <a:r>
              <a:rPr lang="en-US" sz="1500" dirty="0" smtClean="0">
                <a:solidFill>
                  <a:srgbClr val="FF0000"/>
                </a:solidFill>
              </a:rPr>
              <a:t>Oct/Nov/May) </a:t>
            </a:r>
            <a:r>
              <a:rPr lang="en-US" sz="1500" dirty="0">
                <a:solidFill>
                  <a:srgbClr val="FF0000"/>
                </a:solidFill>
              </a:rPr>
              <a:t>: </a:t>
            </a:r>
            <a:r>
              <a:rPr lang="en-US" sz="1500" dirty="0" smtClean="0">
                <a:solidFill>
                  <a:srgbClr val="FF0000"/>
                </a:solidFill>
              </a:rPr>
              <a:t>3+” </a:t>
            </a:r>
            <a:r>
              <a:rPr lang="en-US" sz="1500" dirty="0">
                <a:solidFill>
                  <a:srgbClr val="FF0000"/>
                </a:solidFill>
              </a:rPr>
              <a:t>of snow with leaves on </a:t>
            </a:r>
          </a:p>
          <a:p>
            <a:r>
              <a:rPr lang="en-US" sz="1500" dirty="0">
                <a:solidFill>
                  <a:srgbClr val="FF0000"/>
                </a:solidFill>
              </a:rPr>
              <a:t>      trees = downed trees and widespread power outages.</a:t>
            </a:r>
          </a:p>
          <a:p>
            <a:pPr marL="285750" indent="-285750">
              <a:buFontTx/>
              <a:buChar char="-"/>
            </a:pPr>
            <a:endParaRPr lang="en-US" sz="15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500" dirty="0">
                <a:solidFill>
                  <a:srgbClr val="FF0000"/>
                </a:solidFill>
              </a:rPr>
              <a:t>Wind Driven Sticky Snow: 6” of heavy, wet snow with strong winds can lead to downed trees and power </a:t>
            </a:r>
            <a:r>
              <a:rPr lang="en-US" sz="1500" dirty="0" smtClean="0">
                <a:solidFill>
                  <a:srgbClr val="FF0000"/>
                </a:solidFill>
              </a:rPr>
              <a:t>outages (March 2018 Nor’easter).</a:t>
            </a:r>
            <a:endParaRPr lang="en-US" sz="15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sz="1500" dirty="0"/>
          </a:p>
          <a:p>
            <a:pPr marL="285750" indent="-285750">
              <a:buFontTx/>
              <a:buChar char="-"/>
            </a:pPr>
            <a:r>
              <a:rPr lang="en-US" sz="1500" dirty="0"/>
              <a:t>Snow squalls: Biggest cause of pileups in interstate highways(NWS now issues snow squall warnings).</a:t>
            </a:r>
          </a:p>
          <a:p>
            <a:pPr marL="285750" indent="-285750">
              <a:buFontTx/>
              <a:buChar char="-"/>
            </a:pPr>
            <a:endParaRPr lang="en-US" sz="1500" dirty="0"/>
          </a:p>
          <a:p>
            <a:pPr marL="285750" indent="-285750">
              <a:buFontTx/>
              <a:buChar char="-"/>
            </a:pPr>
            <a:r>
              <a:rPr lang="en-US" sz="1500" dirty="0"/>
              <a:t>Blowing Snow: Drifting snow blown back onto previously cleared and treated roads causing slippery driving conditions.</a:t>
            </a:r>
          </a:p>
          <a:p>
            <a:pPr marL="285750" indent="-285750">
              <a:buFontTx/>
              <a:buChar char="-"/>
            </a:pPr>
            <a:endParaRPr lang="en-US" sz="1500" dirty="0"/>
          </a:p>
          <a:p>
            <a:pPr marL="285750" indent="-285750">
              <a:buFontTx/>
              <a:buChar char="-"/>
            </a:pPr>
            <a:r>
              <a:rPr lang="en-US" sz="1500" dirty="0">
                <a:solidFill>
                  <a:srgbClr val="FF0000"/>
                </a:solidFill>
              </a:rPr>
              <a:t>Prolonged accumulation periods (1-2 months) can lead to weight buildup on roofs and roof collapses.</a:t>
            </a:r>
          </a:p>
        </p:txBody>
      </p:sp>
    </p:spTree>
    <p:extLst>
      <p:ext uri="{BB962C8B-B14F-4D97-AF65-F5344CB8AC3E}">
        <p14:creationId xmlns:p14="http://schemas.microsoft.com/office/powerpoint/2010/main" val="332254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232117"/>
            <a:ext cx="7623046" cy="1325563"/>
          </a:xfrm>
        </p:spPr>
        <p:txBody>
          <a:bodyPr/>
          <a:lstStyle/>
          <a:p>
            <a:pPr algn="ctr"/>
            <a:r>
              <a:rPr lang="en-US" b="1" dirty="0"/>
              <a:t>Snow With Leaves On</a:t>
            </a:r>
            <a:r>
              <a:rPr lang="en-US" b="1" dirty="0" smtClean="0"/>
              <a:t> Trees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065"/>
          <a:stretch/>
        </p:blipFill>
        <p:spPr>
          <a:xfrm>
            <a:off x="5542394" y="1748880"/>
            <a:ext cx="5551479" cy="49179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742495"/>
            <a:ext cx="9829799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May 10, </a:t>
            </a:r>
            <a:r>
              <a:rPr lang="en-US" sz="2400" b="1" dirty="0" smtClean="0"/>
              <a:t>1945  Snowstorm:</a:t>
            </a:r>
          </a:p>
          <a:p>
            <a:endParaRPr lang="en-US" sz="2400" b="1" dirty="0"/>
          </a:p>
          <a:p>
            <a:pPr marL="0" indent="0">
              <a:buNone/>
            </a:pPr>
            <a:endParaRPr lang="en-US" sz="1800" dirty="0" smtClean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36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365125"/>
            <a:ext cx="7623046" cy="1325563"/>
          </a:xfrm>
        </p:spPr>
        <p:txBody>
          <a:bodyPr/>
          <a:lstStyle/>
          <a:p>
            <a:pPr algn="ctr"/>
            <a:r>
              <a:rPr lang="en-US" b="1" dirty="0"/>
              <a:t>May 10, 1945 </a:t>
            </a:r>
            <a:r>
              <a:rPr lang="en-US" b="1" dirty="0" smtClean="0"/>
              <a:t>Snowstorm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032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May 10, 1945 </a:t>
            </a:r>
            <a:r>
              <a:rPr lang="en-US" sz="2400" b="1" dirty="0" smtClean="0"/>
              <a:t>Snowstorm:</a:t>
            </a:r>
            <a:endParaRPr lang="en-US" sz="2400" b="1" dirty="0"/>
          </a:p>
          <a:p>
            <a:r>
              <a:rPr lang="en-US" sz="2400" dirty="0" smtClean="0"/>
              <a:t>The </a:t>
            </a:r>
            <a:r>
              <a:rPr lang="en-US" sz="2400" dirty="0"/>
              <a:t>5.4 inches of snow recorded at </a:t>
            </a:r>
            <a:r>
              <a:rPr lang="en-US" sz="2400" dirty="0" smtClean="0"/>
              <a:t>Albany is </a:t>
            </a:r>
            <a:r>
              <a:rPr lang="en-US" sz="2400" dirty="0"/>
              <a:t>the largest May snowstorm to date. </a:t>
            </a:r>
            <a:endParaRPr lang="en-US" sz="2400" dirty="0" smtClean="0"/>
          </a:p>
          <a:p>
            <a:r>
              <a:rPr lang="en-US" sz="2400" dirty="0" smtClean="0"/>
              <a:t>60,000 </a:t>
            </a:r>
            <a:r>
              <a:rPr lang="en-US" sz="2400" dirty="0"/>
              <a:t>power outages were reported across the Capital District </a:t>
            </a:r>
            <a:r>
              <a:rPr lang="en-US" sz="2400" dirty="0" smtClean="0"/>
              <a:t>of NY </a:t>
            </a:r>
            <a:r>
              <a:rPr lang="en-US" sz="2400" dirty="0"/>
              <a:t>from downed trees and wires. Some locations were without power for a few days. </a:t>
            </a:r>
            <a:endParaRPr lang="en-US" sz="2400" dirty="0" smtClean="0"/>
          </a:p>
          <a:p>
            <a:r>
              <a:rPr lang="en-US" sz="2400" dirty="0" smtClean="0"/>
              <a:t>Largest </a:t>
            </a:r>
            <a:r>
              <a:rPr lang="en-US" sz="2400" dirty="0"/>
              <a:t>number </a:t>
            </a:r>
            <a:r>
              <a:rPr lang="en-US" sz="2400" dirty="0" smtClean="0"/>
              <a:t>of power </a:t>
            </a:r>
            <a:r>
              <a:rPr lang="en-US" sz="2400" dirty="0"/>
              <a:t>outages since ice storm of 1929. 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the City of Albany alone, 10 DPW trucks were assigned </a:t>
            </a:r>
            <a:r>
              <a:rPr lang="en-US" sz="2400" dirty="0" smtClean="0"/>
              <a:t>to debris </a:t>
            </a:r>
            <a:r>
              <a:rPr lang="en-US" sz="2400" dirty="0"/>
              <a:t>removal.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Also, </a:t>
            </a:r>
            <a:r>
              <a:rPr lang="en-US" sz="2400" b="1" dirty="0" smtClean="0"/>
              <a:t>devastating fall snowstorms </a:t>
            </a:r>
            <a:r>
              <a:rPr lang="en-US" sz="2400" dirty="0" smtClean="0"/>
              <a:t>with leaves on trees in </a:t>
            </a:r>
            <a:r>
              <a:rPr lang="en-US" sz="2400" b="1" dirty="0" smtClean="0"/>
              <a:t>Oct 1987 </a:t>
            </a:r>
            <a:r>
              <a:rPr lang="en-US" sz="2400" dirty="0" smtClean="0"/>
              <a:t>and </a:t>
            </a:r>
            <a:r>
              <a:rPr lang="en-US" sz="2400" b="1" dirty="0" smtClean="0"/>
              <a:t>Oct 2011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10" y="152400"/>
            <a:ext cx="7604190" cy="1143000"/>
          </a:xfrm>
        </p:spPr>
        <p:txBody>
          <a:bodyPr>
            <a:noAutofit/>
          </a:bodyPr>
          <a:lstStyle/>
          <a:p>
            <a:pPr algn="ctr"/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Winter – Impacts of </a:t>
            </a:r>
            <a:b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Freezing Rain (Glaze)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77875" cy="777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  <p:pic>
        <p:nvPicPr>
          <p:cNvPr id="1029" name="Picture 5" descr="http://cstar.cestm.albany.edu/PostMortems/CSTARPostMortems/2008/12dec2008icestorm/pictures/nasbikepathb121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670"/>
            <a:ext cx="3276601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38800" y="5039962"/>
            <a:ext cx="3909334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Ice Storm, North </a:t>
            </a:r>
            <a:r>
              <a:rPr lang="en-US" sz="1400" b="1" dirty="0" err="1" smtClean="0"/>
              <a:t>Colonie</a:t>
            </a:r>
            <a:r>
              <a:rPr lang="en-US" sz="1400" b="1" dirty="0" smtClean="0"/>
              <a:t>, NY, </a:t>
            </a:r>
            <a:r>
              <a:rPr lang="en-US" sz="1400" b="1" dirty="0"/>
              <a:t>Dec 2008</a:t>
            </a:r>
          </a:p>
        </p:txBody>
      </p:sp>
      <p:pic>
        <p:nvPicPr>
          <p:cNvPr id="1031" name="Picture 7" descr="http://cstar.cestm.albany.edu/PostMortems/CSTARPostMortems/2008/12dec2008icestorm/pictures/nasbikepath121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929643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60968" y="1501842"/>
            <a:ext cx="4077832" cy="5016758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Impacts of Ice: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A trace of ice will cause slippery driving and walking conditions.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One quarter inch of ice glaze accumulation on trees will start to bring down small branches.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One half inch of ice glaze accumulation on trees and wires will cause numerous power outages (outages last a day or two).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One Inch or more of ice glaze accumulation on trees and wires causes widespread power outages (outages may last a week – Dec 2008).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Any wind with the ice will make matters worse.</a:t>
            </a:r>
          </a:p>
        </p:txBody>
      </p:sp>
    </p:spTree>
    <p:extLst>
      <p:ext uri="{BB962C8B-B14F-4D97-AF65-F5344CB8AC3E}">
        <p14:creationId xmlns:p14="http://schemas.microsoft.com/office/powerpoint/2010/main" val="23933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586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Ice Storms</a:t>
            </a:r>
            <a:endParaRPr lang="en-US" b="1" dirty="0"/>
          </a:p>
        </p:txBody>
      </p:sp>
      <p:pic>
        <p:nvPicPr>
          <p:cNvPr id="8194" name="Picture 2" descr="C:\Users\stephen.dirienzo\Desktop\mums354_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124" y="1269079"/>
            <a:ext cx="3176877" cy="55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1" y="6382791"/>
            <a:ext cx="280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Massachusetts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98" y="2057400"/>
            <a:ext cx="3192002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9198" y="5626379"/>
            <a:ext cx="3192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Schenectady County Historical Society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48422" y="1310644"/>
            <a:ext cx="179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Berkshires - 1942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34401" y="206685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29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17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a disaster?</a:t>
            </a:r>
          </a:p>
          <a:p>
            <a:endParaRPr lang="en-US" dirty="0"/>
          </a:p>
          <a:p>
            <a:r>
              <a:rPr lang="en-US" dirty="0" smtClean="0"/>
              <a:t>Local Weather related disaster declarations/FEMA.</a:t>
            </a:r>
          </a:p>
          <a:p>
            <a:endParaRPr lang="en-US" dirty="0"/>
          </a:p>
          <a:p>
            <a:r>
              <a:rPr lang="en-US" dirty="0" smtClean="0"/>
              <a:t>NWS Warning Process.</a:t>
            </a:r>
          </a:p>
          <a:p>
            <a:endParaRPr lang="en-US" dirty="0"/>
          </a:p>
          <a:p>
            <a:r>
              <a:rPr lang="en-US" dirty="0" smtClean="0"/>
              <a:t>What is a credible threat?</a:t>
            </a:r>
          </a:p>
          <a:p>
            <a:endParaRPr lang="en-US" dirty="0"/>
          </a:p>
          <a:p>
            <a:r>
              <a:rPr lang="en-US" dirty="0" smtClean="0"/>
              <a:t>Local Examples.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810" y="152400"/>
            <a:ext cx="7604190" cy="11430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Winter Hazards – </a:t>
            </a:r>
            <a:br>
              <a:rPr lang="en-US" b="1" dirty="0" smtClean="0"/>
            </a:br>
            <a:r>
              <a:rPr lang="en-US" b="1" dirty="0" smtClean="0"/>
              <a:t>Impacts of Wind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777875" cy="777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1"/>
            <a:ext cx="752475" cy="75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21125"/>
            <a:ext cx="4038601" cy="30289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65668" y="4876801"/>
            <a:ext cx="2363533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February 2017 High Winds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32968" y="1782902"/>
            <a:ext cx="4230233" cy="3447098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Impacts of Wind: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Winter storms are usually large and powerful.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Winter </a:t>
            </a:r>
            <a:r>
              <a:rPr lang="en-US" dirty="0">
                <a:solidFill>
                  <a:srgbClr val="FF0000"/>
                </a:solidFill>
              </a:rPr>
              <a:t>storms have the potential to</a:t>
            </a:r>
          </a:p>
          <a:p>
            <a:r>
              <a:rPr lang="en-US" dirty="0">
                <a:solidFill>
                  <a:srgbClr val="FF0000"/>
                </a:solidFill>
              </a:rPr>
              <a:t>     cover large areas with strong winds</a:t>
            </a:r>
          </a:p>
          <a:p>
            <a:r>
              <a:rPr lang="en-US" dirty="0">
                <a:solidFill>
                  <a:srgbClr val="FF0000"/>
                </a:solidFill>
              </a:rPr>
              <a:t>     and cause widespread power </a:t>
            </a:r>
            <a:r>
              <a:rPr lang="en-US" dirty="0" smtClean="0">
                <a:solidFill>
                  <a:srgbClr val="FF0000"/>
                </a:solidFill>
              </a:rPr>
              <a:t>outages.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-     Summer wind storms (on average) tend                           to be more localized and isolated.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61446" y="76200"/>
            <a:ext cx="7468356" cy="9906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Severe Weather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2954" y="1143000"/>
            <a:ext cx="76230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Damaging Winds:  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Usually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isolated from individual thunderstorm downbursts, but can be more widespread (May 4 and May 15, 2018).</a:t>
            </a:r>
          </a:p>
          <a:p>
            <a:pPr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Impacts: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Power outages and debris removal. Some structural damage possible from stronger wind gusts.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048001"/>
            <a:ext cx="3155334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16399"/>
          <a:stretch/>
        </p:blipFill>
        <p:spPr>
          <a:xfrm>
            <a:off x="5105400" y="3048001"/>
            <a:ext cx="5410200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477" y="96170"/>
            <a:ext cx="7623046" cy="1325563"/>
          </a:xfrm>
        </p:spPr>
        <p:txBody>
          <a:bodyPr/>
          <a:lstStyle/>
          <a:p>
            <a:pPr algn="ctr"/>
            <a:r>
              <a:rPr lang="en-US" b="1" dirty="0" smtClean="0"/>
              <a:t>Historic Storms – </a:t>
            </a:r>
            <a:br>
              <a:rPr lang="en-US" b="1" dirty="0" smtClean="0"/>
            </a:br>
            <a:r>
              <a:rPr lang="en-US" b="1" dirty="0" smtClean="0"/>
              <a:t>July 15, 1995 Derecho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7903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July 15, 1995 Derecho:</a:t>
            </a:r>
          </a:p>
          <a:p>
            <a:r>
              <a:rPr lang="en-US" sz="1800" dirty="0" smtClean="0"/>
              <a:t>Widespread wind damage</a:t>
            </a:r>
          </a:p>
          <a:p>
            <a:r>
              <a:rPr lang="en-US" sz="1800" dirty="0" smtClean="0"/>
              <a:t>Large timber blowdown in Adirondacks</a:t>
            </a:r>
          </a:p>
          <a:p>
            <a:r>
              <a:rPr lang="en-US" sz="1800" dirty="0"/>
              <a:t>At the Syracuse Airport, a wind gust of 76 mph was measured at 5:30 AM </a:t>
            </a:r>
            <a:r>
              <a:rPr lang="en-US" sz="1800" dirty="0" smtClean="0"/>
              <a:t>EDT. Less </a:t>
            </a:r>
            <a:r>
              <a:rPr lang="en-US" sz="1800" dirty="0"/>
              <a:t>than an hour later, a gust of 77 mph was recorded at the Albany airport. Several hundred thousand people lost electrical power due to the powerful derecho winds.</a:t>
            </a:r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865418"/>
            <a:ext cx="4790941" cy="28346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r="2791"/>
          <a:stretch/>
        </p:blipFill>
        <p:spPr>
          <a:xfrm>
            <a:off x="6516274" y="3344037"/>
            <a:ext cx="4922039" cy="33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6" y="3586373"/>
            <a:ext cx="5633830" cy="27562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1033"/>
            <a:ext cx="9829799" cy="4351338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September 7, 1998 Derechos:</a:t>
            </a:r>
          </a:p>
          <a:p>
            <a:r>
              <a:rPr lang="en-US" sz="1800" dirty="0" smtClean="0"/>
              <a:t>Widespread wind damage.</a:t>
            </a:r>
          </a:p>
          <a:p>
            <a:r>
              <a:rPr lang="en-US" sz="1800" dirty="0"/>
              <a:t>Three people were killed and 10 were injured in </a:t>
            </a:r>
            <a:r>
              <a:rPr lang="en-US" sz="1800" dirty="0" smtClean="0"/>
              <a:t>Syracuse.</a:t>
            </a:r>
          </a:p>
          <a:p>
            <a:r>
              <a:rPr lang="en-US" sz="1800" dirty="0"/>
              <a:t>Measured wind gusts of 89 mph at the Rochester Airport and 77 mph at the Syracuse airport were recorded. </a:t>
            </a:r>
            <a:r>
              <a:rPr lang="en-US" sz="1800" dirty="0" smtClean="0"/>
              <a:t>Several </a:t>
            </a:r>
            <a:r>
              <a:rPr lang="en-US" sz="1800" dirty="0"/>
              <a:t>hundred thousand people lost electrical power due to the powerful derecho </a:t>
            </a:r>
            <a:r>
              <a:rPr lang="en-US" sz="1800" dirty="0" smtClean="0"/>
              <a:t>winds </a:t>
            </a:r>
            <a:r>
              <a:rPr lang="en-US" sz="1800" dirty="0"/>
              <a:t>some remaining without power for a </a:t>
            </a:r>
            <a:r>
              <a:rPr lang="en-US" sz="1800" dirty="0" smtClean="0"/>
              <a:t>week.</a:t>
            </a:r>
          </a:p>
          <a:p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/>
              <a:t>PA, NJ, NYC</a:t>
            </a:r>
            <a:r>
              <a:rPr lang="en-US" sz="1800" dirty="0" smtClean="0"/>
              <a:t>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4 </a:t>
            </a:r>
            <a:r>
              <a:rPr lang="en-US" sz="1800" dirty="0"/>
              <a:t>people were killed and </a:t>
            </a:r>
            <a:endParaRPr lang="en-U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62 </a:t>
            </a:r>
            <a:r>
              <a:rPr lang="en-US" sz="1800" dirty="0"/>
              <a:t>were injured. </a:t>
            </a:r>
            <a:endParaRPr lang="en-US" sz="1800" dirty="0" smtClean="0"/>
          </a:p>
          <a:p>
            <a:r>
              <a:rPr lang="en-US" sz="1800" dirty="0"/>
              <a:t>Over 300,000 customers lost power, and </a:t>
            </a:r>
            <a:endParaRPr lang="en-U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some </a:t>
            </a:r>
            <a:r>
              <a:rPr lang="en-US" sz="1800" dirty="0"/>
              <a:t>did not get power restored until </a:t>
            </a:r>
            <a:endParaRPr lang="en-U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5 </a:t>
            </a:r>
            <a:r>
              <a:rPr lang="en-US" sz="1800" dirty="0"/>
              <a:t>days after the event.</a:t>
            </a: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477" y="96170"/>
            <a:ext cx="7623046" cy="1325563"/>
          </a:xfrm>
        </p:spPr>
        <p:txBody>
          <a:bodyPr/>
          <a:lstStyle/>
          <a:p>
            <a:pPr algn="ctr"/>
            <a:r>
              <a:rPr lang="en-US" b="1" dirty="0" smtClean="0"/>
              <a:t>Historic Storms – </a:t>
            </a:r>
            <a:br>
              <a:rPr lang="en-US" b="1" dirty="0" smtClean="0"/>
            </a:br>
            <a:r>
              <a:rPr lang="en-US" b="1" dirty="0" smtClean="0"/>
              <a:t>Labor Day, 1998 Derechos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5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365125"/>
            <a:ext cx="7623046" cy="1325563"/>
          </a:xfrm>
        </p:spPr>
        <p:txBody>
          <a:bodyPr/>
          <a:lstStyle/>
          <a:p>
            <a:pPr algn="ctr"/>
            <a:r>
              <a:rPr lang="en-US" b="1" dirty="0" smtClean="0"/>
              <a:t>Historic Storms – </a:t>
            </a:r>
            <a:br>
              <a:rPr lang="en-US" b="1" dirty="0" smtClean="0"/>
            </a:br>
            <a:r>
              <a:rPr lang="en-US" b="1" dirty="0"/>
              <a:t>Great Appalachian </a:t>
            </a:r>
            <a:r>
              <a:rPr lang="en-US" b="1" dirty="0" smtClean="0"/>
              <a:t>Storm 1950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597" y="4472251"/>
            <a:ext cx="4066713" cy="2324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590" y="1907790"/>
            <a:ext cx="4605915" cy="2716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202" y="4835421"/>
            <a:ext cx="2133600" cy="1619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0867" y="5774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5598" y="2116579"/>
            <a:ext cx="4718661" cy="2314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5597" y="1727893"/>
            <a:ext cx="4718662" cy="38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365125"/>
            <a:ext cx="7623046" cy="1325563"/>
          </a:xfrm>
        </p:spPr>
        <p:txBody>
          <a:bodyPr/>
          <a:lstStyle/>
          <a:p>
            <a:pPr algn="ctr"/>
            <a:r>
              <a:rPr lang="en-US" b="1" dirty="0" smtClean="0"/>
              <a:t>Historic Storms – </a:t>
            </a:r>
            <a:br>
              <a:rPr lang="en-US" b="1" dirty="0" smtClean="0"/>
            </a:br>
            <a:r>
              <a:rPr lang="en-US" b="1" dirty="0"/>
              <a:t>Great Appalachian 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2033450"/>
            <a:ext cx="91440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smtClean="0"/>
              <a:t>Great Appalachian Storm, November 24-27, 1950: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Winter Storm</a:t>
            </a:r>
          </a:p>
          <a:p>
            <a:endParaRPr lang="en-US" sz="2400" dirty="0"/>
          </a:p>
          <a:p>
            <a:r>
              <a:rPr lang="en-US" sz="2400" dirty="0" smtClean="0"/>
              <a:t>Mainly </a:t>
            </a:r>
            <a:r>
              <a:rPr lang="en-US" sz="2400" dirty="0"/>
              <a:t>a </a:t>
            </a:r>
            <a:r>
              <a:rPr lang="en-US" sz="2400" b="1" dirty="0"/>
              <a:t>wind storm </a:t>
            </a:r>
            <a:r>
              <a:rPr lang="en-US" sz="2400" dirty="0"/>
              <a:t>for the Albany Forecast Area although heavy rain fell in the </a:t>
            </a:r>
            <a:r>
              <a:rPr lang="en-US" sz="2400" dirty="0" smtClean="0"/>
              <a:t>eastern Catskills</a:t>
            </a:r>
            <a:r>
              <a:rPr lang="en-US" sz="2400" dirty="0"/>
              <a:t>. </a:t>
            </a:r>
            <a:r>
              <a:rPr lang="en-US" sz="2400" dirty="0" smtClean="0"/>
              <a:t>Snow in southwestern NY.</a:t>
            </a:r>
          </a:p>
          <a:p>
            <a:endParaRPr lang="en-US" sz="2400" dirty="0" smtClean="0"/>
          </a:p>
          <a:p>
            <a:r>
              <a:rPr lang="en-US" sz="2400" dirty="0" smtClean="0"/>
              <a:t>Sustained </a:t>
            </a:r>
            <a:r>
              <a:rPr lang="en-US" sz="2400" dirty="0"/>
              <a:t>winds of 50-60 MPH with a gust to 83 MPH here at </a:t>
            </a:r>
            <a:r>
              <a:rPr lang="en-US" sz="2400" dirty="0" smtClean="0"/>
              <a:t>Albany. Measured gust of 94 MPH </a:t>
            </a:r>
            <a:r>
              <a:rPr lang="en-US" sz="2400" dirty="0"/>
              <a:t>at New York City and Hartford, Connecticut gusted to 100 MPH.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Wind </a:t>
            </a:r>
            <a:r>
              <a:rPr lang="en-US" sz="2400" dirty="0"/>
              <a:t>damage </a:t>
            </a:r>
            <a:r>
              <a:rPr lang="en-US" sz="2400" dirty="0" smtClean="0"/>
              <a:t>was extensive </a:t>
            </a:r>
            <a:r>
              <a:rPr lang="en-US" sz="2400" dirty="0"/>
              <a:t>with many trees and power lines were blown down across </a:t>
            </a:r>
            <a:r>
              <a:rPr lang="en-US" sz="2400" dirty="0" smtClean="0"/>
              <a:t>New York State and the </a:t>
            </a:r>
            <a:r>
              <a:rPr lang="en-US" sz="2400" dirty="0"/>
              <a:t>region.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365125"/>
            <a:ext cx="7623046" cy="1325563"/>
          </a:xfrm>
        </p:spPr>
        <p:txBody>
          <a:bodyPr/>
          <a:lstStyle/>
          <a:p>
            <a:pPr algn="ctr"/>
            <a:r>
              <a:rPr lang="en-US" b="1" dirty="0" smtClean="0"/>
              <a:t>Historic Storms – </a:t>
            </a:r>
            <a:br>
              <a:rPr lang="en-US" b="1" dirty="0" smtClean="0"/>
            </a:br>
            <a:r>
              <a:rPr lang="en-US" b="1" dirty="0" smtClean="0"/>
              <a:t>Hurricane Hazel - 1954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70071" y="6124577"/>
            <a:ext cx="396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Track of Hurricane Hazel – October 1954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26" y="2207679"/>
            <a:ext cx="3835674" cy="38356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1" y="2207679"/>
            <a:ext cx="5144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New York, power </a:t>
            </a:r>
            <a:r>
              <a:rPr lang="en-US" dirty="0"/>
              <a:t>was knocked out and trees were </a:t>
            </a:r>
            <a:endParaRPr lang="en-US" dirty="0" smtClean="0"/>
          </a:p>
          <a:p>
            <a:r>
              <a:rPr lang="en-US" dirty="0" smtClean="0"/>
              <a:t>downed</a:t>
            </a:r>
            <a:r>
              <a:rPr lang="en-US" dirty="0"/>
              <a:t>. Wind gusts throughout the area reached </a:t>
            </a:r>
            <a:endParaRPr lang="en-US" dirty="0" smtClean="0"/>
          </a:p>
          <a:p>
            <a:r>
              <a:rPr lang="en-US" dirty="0" smtClean="0"/>
              <a:t>99</a:t>
            </a:r>
            <a:r>
              <a:rPr lang="en-US" dirty="0"/>
              <a:t> </a:t>
            </a:r>
            <a:r>
              <a:rPr lang="en-US" dirty="0" smtClean="0"/>
              <a:t>mph. A </a:t>
            </a:r>
            <a:r>
              <a:rPr lang="en-US" dirty="0"/>
              <a:t>gust of </a:t>
            </a:r>
            <a:r>
              <a:rPr lang="en-US" dirty="0" smtClean="0"/>
              <a:t>113</a:t>
            </a:r>
            <a:r>
              <a:rPr lang="en-US" dirty="0"/>
              <a:t> </a:t>
            </a:r>
            <a:r>
              <a:rPr lang="en-US" dirty="0" smtClean="0"/>
              <a:t>mph </a:t>
            </a:r>
            <a:r>
              <a:rPr lang="en-US" dirty="0"/>
              <a:t>was recorded </a:t>
            </a:r>
            <a:r>
              <a:rPr lang="en-US" dirty="0" smtClean="0"/>
              <a:t>in</a:t>
            </a:r>
          </a:p>
          <a:p>
            <a:r>
              <a:rPr lang="en-US" dirty="0" smtClean="0"/>
              <a:t>Battery </a:t>
            </a:r>
            <a:r>
              <a:rPr lang="en-US" dirty="0"/>
              <a:t>Park, the highest wind speed ever recorded </a:t>
            </a:r>
            <a:endParaRPr lang="en-US" dirty="0" smtClean="0"/>
          </a:p>
          <a:p>
            <a:r>
              <a:rPr lang="en-US" dirty="0" smtClean="0"/>
              <a:t>within </a:t>
            </a:r>
            <a:r>
              <a:rPr lang="en-US" dirty="0"/>
              <a:t>the municipal boundaries of New York City. </a:t>
            </a:r>
          </a:p>
        </p:txBody>
      </p:sp>
    </p:spTree>
    <p:extLst>
      <p:ext uri="{BB962C8B-B14F-4D97-AF65-F5344CB8AC3E}">
        <p14:creationId xmlns:p14="http://schemas.microsoft.com/office/powerpoint/2010/main" val="27485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59187"/>
            <a:ext cx="7623046" cy="1325563"/>
          </a:xfrm>
        </p:spPr>
        <p:txBody>
          <a:bodyPr/>
          <a:lstStyle/>
          <a:p>
            <a:pPr algn="ctr"/>
            <a:r>
              <a:rPr lang="en-US" b="1" dirty="0" err="1" smtClean="0"/>
              <a:t>Multihazard</a:t>
            </a:r>
            <a:r>
              <a:rPr lang="en-US" b="1" dirty="0" smtClean="0"/>
              <a:t> Storm 1948-1949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54" y="1362721"/>
            <a:ext cx="3962400" cy="541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400800" y="1806950"/>
            <a:ext cx="4267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“Precipitation </a:t>
            </a:r>
            <a:r>
              <a:rPr lang="en-US" dirty="0"/>
              <a:t>ranging from 5 to 12 in. in depth </a:t>
            </a:r>
            <a:r>
              <a:rPr lang="en-US" dirty="0" smtClean="0"/>
              <a:t>fell on </a:t>
            </a:r>
            <a:r>
              <a:rPr lang="en-US" dirty="0"/>
              <a:t>a </a:t>
            </a:r>
            <a:r>
              <a:rPr lang="en-US" dirty="0" smtClean="0"/>
              <a:t>4,500 </a:t>
            </a:r>
            <a:r>
              <a:rPr lang="en-US" dirty="0"/>
              <a:t>square-mile area in eastern New York </a:t>
            </a:r>
            <a:r>
              <a:rPr lang="en-US" dirty="0" smtClean="0"/>
              <a:t>and southwestern </a:t>
            </a:r>
            <a:r>
              <a:rPr lang="en-US" dirty="0"/>
              <a:t>New England during the period </a:t>
            </a:r>
            <a:r>
              <a:rPr lang="en-US" dirty="0" smtClean="0"/>
              <a:t>December 29</a:t>
            </a:r>
            <a:r>
              <a:rPr lang="en-US" dirty="0"/>
              <a:t>, 1948 to January 1, 1949</a:t>
            </a:r>
            <a:r>
              <a:rPr lang="en-US" dirty="0" smtClean="0"/>
              <a:t>.” </a:t>
            </a:r>
          </a:p>
          <a:p>
            <a:endParaRPr lang="en-US" dirty="0"/>
          </a:p>
          <a:p>
            <a:r>
              <a:rPr lang="en-US" dirty="0" smtClean="0"/>
              <a:t>“Most </a:t>
            </a:r>
            <a:r>
              <a:rPr lang="en-US" dirty="0"/>
              <a:t>of this </a:t>
            </a:r>
            <a:r>
              <a:rPr lang="en-US" dirty="0" smtClean="0"/>
              <a:t>precipitation fell </a:t>
            </a:r>
            <a:r>
              <a:rPr lang="en-US" dirty="0"/>
              <a:t>as rain. On the morning of December 31 the </a:t>
            </a:r>
            <a:r>
              <a:rPr lang="en-US" dirty="0" smtClean="0"/>
              <a:t>rain began </a:t>
            </a:r>
            <a:r>
              <a:rPr lang="en-US" dirty="0"/>
              <a:t>to freeze; later in the day the rain changed </a:t>
            </a:r>
            <a:r>
              <a:rPr lang="en-US" dirty="0" smtClean="0"/>
              <a:t>to snow.”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5240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Liquid </a:t>
            </a:r>
            <a:r>
              <a:rPr lang="en-US" sz="3200" b="1" dirty="0"/>
              <a:t>Equivalent Precipitation</a:t>
            </a:r>
            <a:br>
              <a:rPr lang="en-US" sz="3200" b="1" dirty="0"/>
            </a:br>
            <a:r>
              <a:rPr lang="en-US" sz="3200" b="1" dirty="0"/>
              <a:t>Dec 29, 1948 - Jan 1, 1949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9510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Norfolk, CT:  10.63”</a:t>
            </a:r>
          </a:p>
          <a:p>
            <a:r>
              <a:rPr lang="en-US" dirty="0" smtClean="0"/>
              <a:t>Slide Mountain, NY:  8.92”</a:t>
            </a:r>
          </a:p>
          <a:p>
            <a:r>
              <a:rPr lang="en-US" dirty="0" err="1" smtClean="0"/>
              <a:t>Conklingville</a:t>
            </a:r>
            <a:r>
              <a:rPr lang="en-US" dirty="0" smtClean="0"/>
              <a:t> Dam, NY:  8.61”</a:t>
            </a:r>
          </a:p>
          <a:p>
            <a:r>
              <a:rPr lang="en-US" dirty="0" smtClean="0"/>
              <a:t>Pittsfield, MA:  8.35”</a:t>
            </a:r>
          </a:p>
          <a:p>
            <a:r>
              <a:rPr lang="en-US" dirty="0" err="1" smtClean="0"/>
              <a:t>Mohonk</a:t>
            </a:r>
            <a:r>
              <a:rPr lang="en-US" dirty="0" smtClean="0"/>
              <a:t> Lake, NY:  7.56”</a:t>
            </a:r>
          </a:p>
          <a:p>
            <a:r>
              <a:rPr lang="en-US" dirty="0" smtClean="0"/>
              <a:t>North Creek, NY: 6.70”</a:t>
            </a:r>
          </a:p>
          <a:p>
            <a:r>
              <a:rPr lang="en-US" dirty="0" smtClean="0"/>
              <a:t>Glens Falls, NY:  6.36”</a:t>
            </a:r>
          </a:p>
          <a:p>
            <a:r>
              <a:rPr lang="en-US" dirty="0" smtClean="0"/>
              <a:t>Albany, NY:  5.80”</a:t>
            </a:r>
          </a:p>
          <a:p>
            <a:r>
              <a:rPr lang="en-US" dirty="0" smtClean="0"/>
              <a:t>Poughkeepsie, NY:  4.47”</a:t>
            </a:r>
          </a:p>
          <a:p>
            <a:r>
              <a:rPr lang="en-US" dirty="0" smtClean="0"/>
              <a:t>Westfield, MA:  4.47”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smtClean="0"/>
              <a:t>1948-1949 Storm Impacts</a:t>
            </a:r>
            <a:endParaRPr lang="en-US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"/>
          <a:stretch/>
        </p:blipFill>
        <p:spPr bwMode="auto">
          <a:xfrm>
            <a:off x="3200400" y="1143000"/>
            <a:ext cx="565910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724525"/>
            <a:ext cx="4838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0"/>
            <a:ext cx="4972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4572000"/>
            <a:ext cx="24574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272087"/>
            <a:ext cx="24860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17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Disaster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Definition:</a:t>
            </a:r>
          </a:p>
          <a:p>
            <a:endParaRPr lang="en-US" dirty="0"/>
          </a:p>
          <a:p>
            <a:r>
              <a:rPr lang="en-US" dirty="0" smtClean="0"/>
              <a:t>Wikipedia: A </a:t>
            </a:r>
            <a:r>
              <a:rPr lang="en-US" b="1" dirty="0" smtClean="0"/>
              <a:t>disaster</a:t>
            </a:r>
            <a:r>
              <a:rPr lang="en-US" dirty="0" smtClean="0"/>
              <a:t> is a serious disruption, occurring over a relatively short time, of the functioning of a community or a society involving </a:t>
            </a:r>
            <a:r>
              <a:rPr lang="en-US" b="1" dirty="0" smtClean="0"/>
              <a:t>widespread human, material, economic or environmental loss and impacts</a:t>
            </a:r>
            <a:r>
              <a:rPr lang="en-US" dirty="0" smtClean="0"/>
              <a:t>, which exceeds the ability of the affected community or society to cope using its own resources.</a:t>
            </a:r>
          </a:p>
          <a:p>
            <a:endParaRPr lang="en-US" dirty="0"/>
          </a:p>
          <a:p>
            <a:r>
              <a:rPr lang="en-US" b="1" dirty="0" smtClean="0"/>
              <a:t>Various phenomena </a:t>
            </a:r>
            <a:r>
              <a:rPr lang="en-US" dirty="0" smtClean="0"/>
              <a:t>like </a:t>
            </a:r>
            <a:r>
              <a:rPr lang="en-US" strike="sngStrike" dirty="0" smtClean="0"/>
              <a:t>earthquakes</a:t>
            </a:r>
            <a:r>
              <a:rPr lang="en-US" dirty="0" smtClean="0"/>
              <a:t>, landslides, </a:t>
            </a:r>
            <a:r>
              <a:rPr lang="en-US" strike="sngStrike" dirty="0" smtClean="0"/>
              <a:t>volcanic eruptions</a:t>
            </a:r>
            <a:r>
              <a:rPr lang="en-US" dirty="0" smtClean="0"/>
              <a:t>, floods, hurricanes, tornadoes, blizzards, tsunamis, and cyclones are all natural hazards that kill thousands of people and destroy billions of dollars of habitat and property each year.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1" y="76200"/>
            <a:ext cx="744378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1948-1949 Storm Impacts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3829050"/>
            <a:ext cx="24479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781676"/>
            <a:ext cx="24669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829050"/>
            <a:ext cx="24669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38726"/>
            <a:ext cx="247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20" y="1066800"/>
            <a:ext cx="741488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95726"/>
            <a:ext cx="2209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5295900"/>
            <a:ext cx="5143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1" y="76200"/>
            <a:ext cx="744378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1948-1949 Storm Impacts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r="3905"/>
          <a:stretch/>
        </p:blipFill>
        <p:spPr bwMode="auto">
          <a:xfrm>
            <a:off x="1828800" y="1219200"/>
            <a:ext cx="8534400" cy="226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57017"/>
            <a:ext cx="6172200" cy="300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Messaging </a:t>
            </a:r>
            <a:r>
              <a:rPr lang="en-US" dirty="0"/>
              <a:t>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1"/>
            <a:ext cx="8229600" cy="4525963"/>
          </a:xfrm>
        </p:spPr>
        <p:txBody>
          <a:bodyPr/>
          <a:lstStyle/>
          <a:p>
            <a:r>
              <a:rPr lang="en-US" i="1" dirty="0" smtClean="0"/>
              <a:t>Timeline</a:t>
            </a:r>
            <a:r>
              <a:rPr lang="en-US" dirty="0" smtClean="0"/>
              <a:t> can be useful to message </a:t>
            </a:r>
            <a:r>
              <a:rPr lang="en-US" dirty="0" err="1" smtClean="0"/>
              <a:t>multihazard</a:t>
            </a:r>
            <a:r>
              <a:rPr lang="en-US" dirty="0" smtClean="0"/>
              <a:t> storm impacts?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3810000"/>
            <a:ext cx="762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09800" y="35052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52800" y="35052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19600" y="35052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62600" y="35052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24800" y="35052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1800" y="35052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067800" y="35052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35052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 29         Dec  30       Dec  31         Jan   1             Jan  2            Jan  3            Jan  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2971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Heavy Rain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162300"/>
            <a:ext cx="1422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394200" y="2667001"/>
            <a:ext cx="154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Freezing</a:t>
            </a:r>
          </a:p>
          <a:p>
            <a:r>
              <a:rPr lang="en-US" dirty="0"/>
              <a:t> Rain to snow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6200" y="434340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Flooding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419600" y="3302001"/>
            <a:ext cx="1676400" cy="113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00600" y="4533900"/>
            <a:ext cx="1981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53000" y="488526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 Outages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6477000" y="5069933"/>
            <a:ext cx="36576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924800" y="5105400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Schools Remain closed due to roads closed for washouts/bridge inspections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077201" y="5715000"/>
            <a:ext cx="255814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365125"/>
            <a:ext cx="7623046" cy="1325563"/>
          </a:xfrm>
        </p:spPr>
        <p:txBody>
          <a:bodyPr/>
          <a:lstStyle/>
          <a:p>
            <a:pPr algn="ctr"/>
            <a:r>
              <a:rPr lang="en-US" b="1" dirty="0" smtClean="0"/>
              <a:t>Historic Storms – </a:t>
            </a:r>
            <a:br>
              <a:rPr lang="en-US" b="1" dirty="0" smtClean="0"/>
            </a:br>
            <a:r>
              <a:rPr lang="en-US" b="1" dirty="0" smtClean="0"/>
              <a:t>Forest Fires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2033450"/>
            <a:ext cx="914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Adirondack Fires, 1903.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54" y="96170"/>
            <a:ext cx="7623046" cy="1325563"/>
          </a:xfrm>
        </p:spPr>
        <p:txBody>
          <a:bodyPr/>
          <a:lstStyle/>
          <a:p>
            <a:pPr algn="ctr"/>
            <a:r>
              <a:rPr lang="en-US" b="1" dirty="0" smtClean="0"/>
              <a:t>Forest Fire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44" y="1642760"/>
            <a:ext cx="4868486" cy="4861995"/>
          </a:xfrm>
        </p:spPr>
        <p:txBody>
          <a:bodyPr>
            <a:noAutofit/>
          </a:bodyPr>
          <a:lstStyle/>
          <a:p>
            <a:r>
              <a:rPr lang="en-US" sz="1800" dirty="0"/>
              <a:t>The </a:t>
            </a:r>
            <a:r>
              <a:rPr lang="en-US" sz="1800" b="1" dirty="0"/>
              <a:t>Camp Fire </a:t>
            </a:r>
            <a:r>
              <a:rPr lang="en-US" sz="1800" b="1" dirty="0" smtClean="0"/>
              <a:t>in 2018 </a:t>
            </a:r>
            <a:r>
              <a:rPr lang="en-US" sz="1800" dirty="0" smtClean="0"/>
              <a:t>was </a:t>
            </a:r>
            <a:r>
              <a:rPr lang="en-US" sz="1800" dirty="0"/>
              <a:t>the deadliest and most </a:t>
            </a:r>
            <a:r>
              <a:rPr lang="en-US" sz="1800" dirty="0" smtClean="0"/>
              <a:t>destructive</a:t>
            </a:r>
            <a:r>
              <a:rPr lang="en-US" sz="1800" dirty="0"/>
              <a:t> wildfire in California history to </a:t>
            </a:r>
            <a:r>
              <a:rPr lang="en-US" sz="1800" dirty="0" smtClean="0"/>
              <a:t>date. </a:t>
            </a:r>
            <a:r>
              <a:rPr lang="en-US" sz="1800" dirty="0"/>
              <a:t>It covered an area of 153,336 acres (62,053 ha) (almost 240 sq. miles)</a:t>
            </a:r>
            <a:endParaRPr lang="en-US" sz="1800" dirty="0" smtClean="0"/>
          </a:p>
          <a:p>
            <a:r>
              <a:rPr lang="en-US" sz="1800" b="1" dirty="0" smtClean="0"/>
              <a:t>Adirondack </a:t>
            </a:r>
            <a:r>
              <a:rPr lang="en-US" sz="1800" b="1" dirty="0"/>
              <a:t>NY Fires, </a:t>
            </a:r>
            <a:r>
              <a:rPr lang="en-US" sz="1800" b="1" dirty="0" smtClean="0"/>
              <a:t>1903</a:t>
            </a:r>
            <a:r>
              <a:rPr lang="en-US" sz="1800" b="1" dirty="0"/>
              <a:t>:  </a:t>
            </a:r>
            <a:r>
              <a:rPr lang="en-US" sz="1800" dirty="0"/>
              <a:t>Fires began in April and lingered into June. Between April 20 and June 8, 1903, over </a:t>
            </a:r>
            <a:r>
              <a:rPr lang="en-US" sz="1800" b="1" dirty="0"/>
              <a:t>600,000 acres </a:t>
            </a:r>
            <a:r>
              <a:rPr lang="en-US" sz="1800" dirty="0" smtClean="0"/>
              <a:t>of timberland </a:t>
            </a:r>
            <a:r>
              <a:rPr lang="en-US" sz="1800" dirty="0"/>
              <a:t>in northern New York were burned over. </a:t>
            </a:r>
            <a:endParaRPr lang="en-US" sz="1800" dirty="0" smtClean="0"/>
          </a:p>
          <a:p>
            <a:r>
              <a:rPr lang="en-US" sz="1800" dirty="0" smtClean="0"/>
              <a:t>Winter </a:t>
            </a:r>
            <a:r>
              <a:rPr lang="en-US" sz="1800" dirty="0"/>
              <a:t>snow was less than normal and valleys </a:t>
            </a:r>
            <a:r>
              <a:rPr lang="en-US" sz="1800" dirty="0" smtClean="0"/>
              <a:t>were bare </a:t>
            </a:r>
            <a:r>
              <a:rPr lang="en-US" sz="1800" dirty="0"/>
              <a:t>of snow by early March. Rain in March was plentiful, but from April 17th through June 7th, </a:t>
            </a:r>
            <a:r>
              <a:rPr lang="en-US" sz="1800" dirty="0" smtClean="0"/>
              <a:t>average precipitation </a:t>
            </a:r>
            <a:r>
              <a:rPr lang="en-US" sz="1800" dirty="0"/>
              <a:t>over the area was only 0.2 inches. The fires were extinguished by heavy rains in June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r>
              <a:rPr lang="en-US" sz="1800" dirty="0">
                <a:hlinkClick r:id="rId2"/>
              </a:rPr>
              <a:t>https://archive.org/details/forestfiresinadi26sute/page/n4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579" y="1623190"/>
            <a:ext cx="2978726" cy="490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3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Conclusion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Goal of NWS </a:t>
            </a:r>
            <a:r>
              <a:rPr lang="en-US" dirty="0"/>
              <a:t>w</a:t>
            </a:r>
            <a:r>
              <a:rPr lang="en-US" dirty="0" smtClean="0"/>
              <a:t>arning process is to communicate impacts/hazards that will result from weather events so that people can take protective measures.</a:t>
            </a:r>
          </a:p>
          <a:p>
            <a:endParaRPr lang="en-US" dirty="0"/>
          </a:p>
          <a:p>
            <a:r>
              <a:rPr lang="en-US" dirty="0" smtClean="0"/>
              <a:t>Extreme events can cause serious disruption of </a:t>
            </a:r>
            <a:r>
              <a:rPr lang="en-US" dirty="0"/>
              <a:t>the functioning of a community or a society involving </a:t>
            </a:r>
            <a:r>
              <a:rPr lang="en-US" b="1" dirty="0"/>
              <a:t>widespread human, material, economic or environmental loss and impacts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Information about impacts from past significant/extreme weather events can shed light on possible impacts from future events.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901" y="76200"/>
            <a:ext cx="7443787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Atwood, R.E. (1927). Stories and pictures of the Vermont flood November, 1927. Burlington, VT: Free Press Printing Co.</a:t>
            </a:r>
          </a:p>
          <a:p>
            <a:r>
              <a:rPr lang="en-US" dirty="0" smtClean="0"/>
              <a:t>U.S. Department Of Commerce Weather Bureau (1956). Hurricane Rains and Floods of August 1955 Carolinas to New England (Technical Paper No.26). Washington D.C.: U.S. Government Printing Office.</a:t>
            </a:r>
          </a:p>
          <a:p>
            <a:r>
              <a:rPr lang="en-US" dirty="0" smtClean="0"/>
              <a:t>U.S. Department of The Interior (1952). The New Year Flood of 1949 in New York and </a:t>
            </a:r>
            <a:r>
              <a:rPr lang="en-US" dirty="0"/>
              <a:t>New England (Geological Survey Circular </a:t>
            </a:r>
            <a:r>
              <a:rPr lang="en-US" dirty="0" smtClean="0"/>
              <a:t>155). </a:t>
            </a:r>
            <a:r>
              <a:rPr lang="en-US" dirty="0"/>
              <a:t>Washington D.C.: U.S. Government Printing Office</a:t>
            </a:r>
            <a:r>
              <a:rPr lang="en-US" dirty="0" smtClean="0"/>
              <a:t>.</a:t>
            </a:r>
          </a:p>
          <a:p>
            <a:r>
              <a:rPr lang="en-US" dirty="0"/>
              <a:t>U.S. Department of The </a:t>
            </a:r>
            <a:r>
              <a:rPr lang="en-US" dirty="0" smtClean="0"/>
              <a:t>Interior U.S. Geological Survey (1998). </a:t>
            </a:r>
            <a:r>
              <a:rPr lang="en-US" dirty="0"/>
              <a:t>Flood of January 19-20, 1996 in New York </a:t>
            </a:r>
            <a:r>
              <a:rPr lang="en-US" dirty="0" smtClean="0"/>
              <a:t>State (</a:t>
            </a:r>
            <a:r>
              <a:rPr lang="en-US" dirty="0"/>
              <a:t>Water-Resources Investigations Report </a:t>
            </a:r>
            <a:r>
              <a:rPr lang="en-US" dirty="0" smtClean="0"/>
              <a:t>97-4252). Albany, NY: </a:t>
            </a:r>
            <a:r>
              <a:rPr lang="en-US" dirty="0"/>
              <a:t>U.S. Geological </a:t>
            </a:r>
            <a:r>
              <a:rPr lang="en-US" dirty="0" smtClean="0"/>
              <a:t>Survey Branch </a:t>
            </a:r>
            <a:r>
              <a:rPr lang="en-US" dirty="0"/>
              <a:t>of Information </a:t>
            </a:r>
            <a:r>
              <a:rPr lang="en-US" dirty="0" smtClean="0"/>
              <a:t>Services.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www.fultonhistory.com/Fulton.html</a:t>
            </a:r>
            <a:r>
              <a:rPr lang="en-US" dirty="0" smtClean="0"/>
              <a:t> (Newspaper search engine.)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9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477" y="96170"/>
            <a:ext cx="762304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Federal Emergency Management Agency (FEMA)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1885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FEMA Mission Statement:   </a:t>
            </a:r>
            <a:r>
              <a:rPr lang="en-US" dirty="0" smtClean="0"/>
              <a:t>Helping people before, during, and after disasters.</a:t>
            </a:r>
          </a:p>
          <a:p>
            <a:endParaRPr lang="en-US" dirty="0"/>
          </a:p>
          <a:p>
            <a:r>
              <a:rPr lang="en-US" dirty="0"/>
              <a:t>The Robert T. Stafford Disaster Relief and Emergency Assistance Act (</a:t>
            </a:r>
            <a:r>
              <a:rPr lang="en-US" b="1" dirty="0"/>
              <a:t>Stafford Act</a:t>
            </a:r>
            <a:r>
              <a:rPr lang="en-US" dirty="0"/>
              <a:t>) is a United States federal law designed to bring an orderly and systemic means of federal natural disaster assistance for state and local governments.</a:t>
            </a:r>
          </a:p>
          <a:p>
            <a:endParaRPr lang="en-US" dirty="0"/>
          </a:p>
          <a:p>
            <a:r>
              <a:rPr lang="en-US" dirty="0"/>
              <a:t>Stafford Act, signed into law November 23, </a:t>
            </a:r>
            <a:r>
              <a:rPr lang="en-US" dirty="0" smtClean="0"/>
              <a:t>1988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This Act constitutes the statutory authority for most Federal disaster response activities especially as they pertain to FEMA and FEMA programs.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https://www.fema.gov/media-library-data/1519395888776-af5f95a1a9237302af7e3fd5b0d07d71/StaffordAct.pdf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1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WFO Albany Forecast Area </a:t>
            </a:r>
            <a:br>
              <a:rPr lang="en-US" b="1" dirty="0" smtClean="0"/>
            </a:br>
            <a:r>
              <a:rPr lang="en-US" b="1" dirty="0" smtClean="0"/>
              <a:t>Weather Related Disaster Declarations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8633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 smtClean="0"/>
              <a:t>Types of weather and hydrologic events that cause disaster declarations ( NY, VT, MA, CT declarations since 1953):</a:t>
            </a:r>
          </a:p>
          <a:p>
            <a:endParaRPr lang="en-US" dirty="0"/>
          </a:p>
          <a:p>
            <a:r>
              <a:rPr lang="en-US" dirty="0" smtClean="0"/>
              <a:t>Tropical Storms/Hurricanes, Thunderstorms, Tornadoes, Blizzards, Snow Storms, Winter Storms, Ice Storms, Heavy Rains/Flooding, Flash Flooding, Land Slides, Ice Jams, Fire Suppression Authorization, Fire Complex, Water Shortage (drought)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National Weather Service (NWS)</a:t>
            </a:r>
            <a:br>
              <a:rPr lang="en-US" b="1" dirty="0" smtClean="0"/>
            </a:br>
            <a:r>
              <a:rPr lang="en-US" b="1" dirty="0" smtClean="0"/>
              <a:t>Warning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000" b="1" dirty="0"/>
              <a:t>1. Detection of the Threat </a:t>
            </a:r>
            <a:endParaRPr lang="en-US" sz="4000" dirty="0"/>
          </a:p>
          <a:p>
            <a:pPr marL="0" indent="0">
              <a:buNone/>
            </a:pPr>
            <a:r>
              <a:rPr lang="en-US" sz="4000" dirty="0"/>
              <a:t>	- Computer models and pattern recognition (days in advance) </a:t>
            </a:r>
          </a:p>
          <a:p>
            <a:pPr marL="0" indent="0">
              <a:buNone/>
            </a:pPr>
            <a:r>
              <a:rPr lang="en-US" sz="4000" dirty="0"/>
              <a:t>	- Radar, Satellite and Observations (as happening) </a:t>
            </a:r>
          </a:p>
          <a:p>
            <a:pPr marL="0" indent="0">
              <a:buNone/>
            </a:pPr>
            <a:r>
              <a:rPr lang="en-US" sz="4000" dirty="0"/>
              <a:t>	- Reports or observations sent to NWS from partners, HAMS, spotters 	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2. Warn on the Threat/Forecast with Message to Take Action </a:t>
            </a:r>
          </a:p>
          <a:p>
            <a:pPr marL="0" indent="0">
              <a:buNone/>
            </a:pPr>
            <a:r>
              <a:rPr lang="en-US" sz="4000" dirty="0"/>
              <a:t>	- Decision Support Briefings </a:t>
            </a:r>
          </a:p>
          <a:p>
            <a:pPr marL="0" indent="0">
              <a:buNone/>
            </a:pPr>
            <a:r>
              <a:rPr lang="en-US" sz="4000" dirty="0"/>
              <a:t>	- Emergency Alert Messages </a:t>
            </a:r>
          </a:p>
          <a:p>
            <a:pPr marL="0" indent="0">
              <a:buNone/>
            </a:pPr>
            <a:r>
              <a:rPr lang="en-US" sz="4000" dirty="0"/>
              <a:t>	- NWS warning products 	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3. Message is Received and Understood </a:t>
            </a:r>
          </a:p>
          <a:p>
            <a:pPr marL="0" indent="0">
              <a:buNone/>
            </a:pPr>
            <a:r>
              <a:rPr lang="en-US" sz="4000" dirty="0"/>
              <a:t>	- Warning message received by radio, TV, mobile device, siren? 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US" sz="4000" dirty="0">
                <a:solidFill>
                  <a:srgbClr val="FF0000"/>
                </a:solidFill>
              </a:rPr>
              <a:t>- Is the threat message understood enough to take necessary actions? </a:t>
            </a:r>
            <a:r>
              <a:rPr lang="en-US" sz="4000" dirty="0"/>
              <a:t>	</a:t>
            </a:r>
          </a:p>
          <a:p>
            <a:endParaRPr lang="en-US" sz="4000" dirty="0"/>
          </a:p>
          <a:p>
            <a:pPr marL="0" indent="0">
              <a:buNone/>
            </a:pPr>
            <a:r>
              <a:rPr lang="en-US" sz="4000" b="1" dirty="0"/>
              <a:t>4. Appropriate Action is Taken </a:t>
            </a:r>
          </a:p>
          <a:p>
            <a:pPr marL="0" indent="0">
              <a:buNone/>
            </a:pPr>
            <a:r>
              <a:rPr lang="en-US" sz="4000" dirty="0"/>
              <a:t>	- </a:t>
            </a:r>
            <a:r>
              <a:rPr lang="en-US" sz="4000" dirty="0">
                <a:solidFill>
                  <a:srgbClr val="FF0000"/>
                </a:solidFill>
              </a:rPr>
              <a:t>Actions are taken in a timely fashion to protect life and property </a:t>
            </a:r>
            <a:r>
              <a:rPr lang="en-US" sz="4000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7DC29-FAAB-48CC-8666-07CAAFA9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8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National Weather Service</a:t>
            </a:r>
            <a:br>
              <a:rPr lang="en-US" b="1" dirty="0" smtClean="0"/>
            </a:br>
            <a:r>
              <a:rPr lang="en-US" b="1" dirty="0" smtClean="0"/>
              <a:t>Warning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NWS has concentrated on sections 3 and 4 above: Did the general public get the message? And did they take action?</a:t>
            </a:r>
          </a:p>
          <a:p>
            <a:endParaRPr lang="en-US" dirty="0"/>
          </a:p>
          <a:p>
            <a:r>
              <a:rPr lang="en-US" dirty="0" smtClean="0"/>
              <a:t>Social scientists have been employed to help the NWS craft the message.</a:t>
            </a:r>
          </a:p>
          <a:p>
            <a:endParaRPr lang="en-US" dirty="0" smtClean="0"/>
          </a:p>
          <a:p>
            <a:r>
              <a:rPr lang="en-US" dirty="0" smtClean="0"/>
              <a:t>However: </a:t>
            </a:r>
            <a:r>
              <a:rPr lang="en-US" dirty="0" smtClean="0">
                <a:solidFill>
                  <a:srgbClr val="FF0000"/>
                </a:solidFill>
              </a:rPr>
              <a:t>The warning process is also highly dependent on forecasters recognizing the scale or severity of an event.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7DC29-FAAB-48CC-8666-07CAAFA9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National Weather Service </a:t>
            </a:r>
            <a:br>
              <a:rPr lang="en-US" b="1" dirty="0" smtClean="0"/>
            </a:br>
            <a:r>
              <a:rPr lang="en-US" b="1" dirty="0" smtClean="0"/>
              <a:t>Warning Process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There is a breakdown in the warning process when the scale of an event is not recognized by forecasters.</a:t>
            </a:r>
          </a:p>
          <a:p>
            <a:endParaRPr lang="en-US" dirty="0" smtClean="0"/>
          </a:p>
          <a:p>
            <a:r>
              <a:rPr lang="en-US" dirty="0" smtClean="0"/>
              <a:t>Much work has been done on forecasters using meteorological field anomalies (</a:t>
            </a:r>
            <a:r>
              <a:rPr lang="en-US" dirty="0" err="1" smtClean="0"/>
              <a:t>eg</a:t>
            </a:r>
            <a:r>
              <a:rPr lang="en-US" dirty="0" smtClean="0"/>
              <a:t>. GEFS/SREFS/HREF) to help recognize a potential high-impact event.</a:t>
            </a:r>
          </a:p>
          <a:p>
            <a:endParaRPr lang="en-US" dirty="0" smtClean="0"/>
          </a:p>
          <a:p>
            <a:r>
              <a:rPr lang="en-US" dirty="0" smtClean="0"/>
              <a:t>What happens when an event is so large, it dwarfs previous high impact events in scale?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This work makes the case for historical research into past weather, water and climate events as a method for scaling </a:t>
            </a:r>
            <a:r>
              <a:rPr lang="en-US" dirty="0" smtClean="0"/>
              <a:t>events, highlighting impacts and </a:t>
            </a:r>
            <a:r>
              <a:rPr lang="en-US" dirty="0" smtClean="0">
                <a:solidFill>
                  <a:srgbClr val="FF0000"/>
                </a:solidFill>
              </a:rPr>
              <a:t>determining credible threats.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7DC29-FAAB-48CC-8666-07CAAFA9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758953" cy="758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1976</Words>
  <Application>Microsoft Office PowerPoint</Application>
  <PresentationFormat>Widescreen</PresentationFormat>
  <Paragraphs>292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1_Office Theme</vt:lpstr>
      <vt:lpstr>2_Office Theme</vt:lpstr>
      <vt:lpstr>Local Extreme  Weather Events Potential for Societal Disruption</vt:lpstr>
      <vt:lpstr>Speaker</vt:lpstr>
      <vt:lpstr>Overview</vt:lpstr>
      <vt:lpstr>Disaster</vt:lpstr>
      <vt:lpstr>Federal Emergency Management Agency (FEMA)</vt:lpstr>
      <vt:lpstr>WFO Albany Forecast Area  Weather Related Disaster Declarations</vt:lpstr>
      <vt:lpstr>National Weather Service (NWS) Warning Process</vt:lpstr>
      <vt:lpstr>National Weather Service Warning Process</vt:lpstr>
      <vt:lpstr>National Weather Service  Warning Process</vt:lpstr>
      <vt:lpstr>Weather Ready Nation – Cataloging High Impact Events</vt:lpstr>
      <vt:lpstr>What is an Extreme Event - Rainfall?</vt:lpstr>
      <vt:lpstr>Tropical Storms  Maximum Rainfall</vt:lpstr>
      <vt:lpstr>What is an Extreme Event - Flooding?</vt:lpstr>
      <vt:lpstr>Peak River Flows</vt:lpstr>
      <vt:lpstr>Catskills – August 2011 - Irene</vt:lpstr>
      <vt:lpstr>Catskills/Mohawk –  August 2011 - Irene</vt:lpstr>
      <vt:lpstr>Peak River Flows</vt:lpstr>
      <vt:lpstr>Northwest Connecticut-  1955 Rainfall</vt:lpstr>
      <vt:lpstr>Mad River –  Winstead, Litchfield County, CT</vt:lpstr>
      <vt:lpstr>Naugatuck River,  Torrington, CT – August 1955</vt:lpstr>
      <vt:lpstr>Peak River Flows -Winooski River, Montpelier, VT</vt:lpstr>
      <vt:lpstr>1927 Flood Rainfall Winter Rainfall Event</vt:lpstr>
      <vt:lpstr>Montpelier, VT 1927</vt:lpstr>
      <vt:lpstr>Springfield, Barre, Berlin, VT - 1927</vt:lpstr>
      <vt:lpstr> Winter - Impacts of Snow </vt:lpstr>
      <vt:lpstr>Snow With Leaves On Trees</vt:lpstr>
      <vt:lpstr>May 10, 1945 Snowstorm</vt:lpstr>
      <vt:lpstr>Winter – Impacts of  Freezing Rain (Glaze)</vt:lpstr>
      <vt:lpstr>Ice Storms</vt:lpstr>
      <vt:lpstr>Winter Hazards –  Impacts of Wind</vt:lpstr>
      <vt:lpstr>Severe Weather</vt:lpstr>
      <vt:lpstr>Historic Storms –  July 15, 1995 Derecho</vt:lpstr>
      <vt:lpstr>Historic Storms –  Labor Day, 1998 Derechos</vt:lpstr>
      <vt:lpstr>Historic Storms –  Great Appalachian Storm 1950</vt:lpstr>
      <vt:lpstr>Historic Storms –  Great Appalachian Storm</vt:lpstr>
      <vt:lpstr>Historic Storms –  Hurricane Hazel - 1954</vt:lpstr>
      <vt:lpstr>Multihazard Storm 1948-1949</vt:lpstr>
      <vt:lpstr>Liquid Equivalent Precipitation Dec 29, 1948 - Jan 1, 1949</vt:lpstr>
      <vt:lpstr>1948-1949 Storm Impacts</vt:lpstr>
      <vt:lpstr>1948-1949 Storm Impacts</vt:lpstr>
      <vt:lpstr>1948-1949 Storm Impacts</vt:lpstr>
      <vt:lpstr>Messaging Impacts</vt:lpstr>
      <vt:lpstr>Historic Storms –  Forest Fires</vt:lpstr>
      <vt:lpstr>Forest Fire</vt:lpstr>
      <vt:lpstr>Conclusion</vt:lpstr>
      <vt:lpstr>References</vt:lpstr>
    </vt:vector>
  </TitlesOfParts>
  <Company>NWS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Extreme  Weather Events</dc:title>
  <dc:creator>stephen dirienzo</dc:creator>
  <cp:lastModifiedBy>stephen dirienzo</cp:lastModifiedBy>
  <cp:revision>70</cp:revision>
  <dcterms:created xsi:type="dcterms:W3CDTF">2019-04-08T16:50:01Z</dcterms:created>
  <dcterms:modified xsi:type="dcterms:W3CDTF">2019-04-15T20:05:30Z</dcterms:modified>
</cp:coreProperties>
</file>