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60" r:id="rId3"/>
    <p:sldId id="259" r:id="rId4"/>
    <p:sldId id="283" r:id="rId5"/>
    <p:sldId id="261" r:id="rId6"/>
    <p:sldId id="275" r:id="rId7"/>
    <p:sldId id="284" r:id="rId8"/>
    <p:sldId id="263" r:id="rId9"/>
    <p:sldId id="276" r:id="rId10"/>
    <p:sldId id="278" r:id="rId11"/>
    <p:sldId id="285" r:id="rId12"/>
    <p:sldId id="286" r:id="rId13"/>
    <p:sldId id="287" r:id="rId14"/>
    <p:sldId id="289" r:id="rId15"/>
    <p:sldId id="288" r:id="rId16"/>
    <p:sldId id="269" r:id="rId17"/>
    <p:sldId id="282" r:id="rId18"/>
    <p:sldId id="281" r:id="rId19"/>
    <p:sldId id="280" r:id="rId20"/>
  </p:sldIdLst>
  <p:sldSz cx="9144000" cy="6858000" type="screen4x3"/>
  <p:notesSz cx="7019925" cy="9305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onna Franklin" initials="DF" lastIdx="2" clrIdx="0"/>
  <p:cmAuthor id="1" name="brian montgomery" initials="bm" lastIdx="2"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2184" autoAdjust="0"/>
  </p:normalViewPr>
  <p:slideViewPr>
    <p:cSldViewPr>
      <p:cViewPr>
        <p:scale>
          <a:sx n="81" d="100"/>
          <a:sy n="81" d="100"/>
        </p:scale>
        <p:origin x="-324" y="-168"/>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CB34B85-FD77-42B3-A8A5-26723F1472C4}"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US"/>
        </a:p>
      </dgm:t>
    </dgm:pt>
    <dgm:pt modelId="{F7E7B394-89AC-4C86-80B2-0F564DF60520}">
      <dgm:prSet phldrT="[Text]"/>
      <dgm:spPr/>
      <dgm:t>
        <a:bodyPr/>
        <a:lstStyle/>
        <a:p>
          <a:r>
            <a:rPr lang="en-US" b="1" dirty="0" smtClean="0"/>
            <a:t>Email</a:t>
          </a:r>
          <a:endParaRPr lang="en-US" b="1" dirty="0"/>
        </a:p>
      </dgm:t>
    </dgm:pt>
    <dgm:pt modelId="{D5C4C157-F1AF-470B-8CED-B05FB16DD0FD}" type="parTrans" cxnId="{71FD3B80-F858-40EF-B0D7-27A39882D11A}">
      <dgm:prSet/>
      <dgm:spPr/>
      <dgm:t>
        <a:bodyPr/>
        <a:lstStyle/>
        <a:p>
          <a:endParaRPr lang="en-US"/>
        </a:p>
      </dgm:t>
    </dgm:pt>
    <dgm:pt modelId="{66A55329-CB18-400D-A8B7-A9BEB4B76426}" type="sibTrans" cxnId="{71FD3B80-F858-40EF-B0D7-27A39882D11A}">
      <dgm:prSet/>
      <dgm:spPr/>
      <dgm:t>
        <a:bodyPr/>
        <a:lstStyle/>
        <a:p>
          <a:endParaRPr lang="en-US"/>
        </a:p>
      </dgm:t>
    </dgm:pt>
    <dgm:pt modelId="{73FB03AA-9578-4533-92D9-1627F5557D8C}">
      <dgm:prSet phldrT="[Text]"/>
      <dgm:spPr/>
      <dgm:t>
        <a:bodyPr/>
        <a:lstStyle/>
        <a:p>
          <a:r>
            <a:rPr lang="en-US" b="1" dirty="0" smtClean="0"/>
            <a:t>Telephone</a:t>
          </a:r>
          <a:endParaRPr lang="en-US" b="1" dirty="0"/>
        </a:p>
      </dgm:t>
    </dgm:pt>
    <dgm:pt modelId="{F265A835-08E3-4BFC-86EC-62D1E54611D7}" type="parTrans" cxnId="{108AD172-EAE8-484B-8FC6-26EB3B1BC5E5}">
      <dgm:prSet/>
      <dgm:spPr/>
      <dgm:t>
        <a:bodyPr/>
        <a:lstStyle/>
        <a:p>
          <a:endParaRPr lang="en-US"/>
        </a:p>
      </dgm:t>
    </dgm:pt>
    <dgm:pt modelId="{4A1F9DAD-C940-4F51-BC5C-A29C1EC3AFB3}" type="sibTrans" cxnId="{108AD172-EAE8-484B-8FC6-26EB3B1BC5E5}">
      <dgm:prSet/>
      <dgm:spPr/>
      <dgm:t>
        <a:bodyPr/>
        <a:lstStyle/>
        <a:p>
          <a:endParaRPr lang="en-US"/>
        </a:p>
      </dgm:t>
    </dgm:pt>
    <dgm:pt modelId="{8C372575-FA78-40E1-A5FA-65BA623502E6}">
      <dgm:prSet phldrT="[Text]"/>
      <dgm:spPr/>
      <dgm:t>
        <a:bodyPr/>
        <a:lstStyle/>
        <a:p>
          <a:r>
            <a:rPr lang="en-US" b="1" dirty="0" smtClean="0"/>
            <a:t>Social Media</a:t>
          </a:r>
          <a:endParaRPr lang="en-US" b="1" dirty="0"/>
        </a:p>
      </dgm:t>
    </dgm:pt>
    <dgm:pt modelId="{48153025-E10D-4B44-B277-2E5812E90F2E}" type="parTrans" cxnId="{09BA1F32-4D90-4FF1-B4E3-ECDC291272C5}">
      <dgm:prSet/>
      <dgm:spPr/>
      <dgm:t>
        <a:bodyPr/>
        <a:lstStyle/>
        <a:p>
          <a:endParaRPr lang="en-US"/>
        </a:p>
      </dgm:t>
    </dgm:pt>
    <dgm:pt modelId="{E9F0BB7C-B016-4673-A987-2B12D1BC0B45}" type="sibTrans" cxnId="{09BA1F32-4D90-4FF1-B4E3-ECDC291272C5}">
      <dgm:prSet/>
      <dgm:spPr/>
      <dgm:t>
        <a:bodyPr/>
        <a:lstStyle/>
        <a:p>
          <a:endParaRPr lang="en-US"/>
        </a:p>
      </dgm:t>
    </dgm:pt>
    <dgm:pt modelId="{8E788D15-3F41-4F60-A295-6C1A9059F504}">
      <dgm:prSet phldrT="[Text]"/>
      <dgm:spPr/>
      <dgm:t>
        <a:bodyPr/>
        <a:lstStyle/>
        <a:p>
          <a:r>
            <a:rPr lang="en-US" b="1" dirty="0" smtClean="0"/>
            <a:t>OEM/EOC</a:t>
          </a:r>
          <a:endParaRPr lang="en-US" b="1" dirty="0"/>
        </a:p>
      </dgm:t>
    </dgm:pt>
    <dgm:pt modelId="{26FF59C3-AFAC-4817-A9BE-17C06460F621}" type="parTrans" cxnId="{E67BAEA9-B728-4F47-AC78-5363094EA0DA}">
      <dgm:prSet/>
      <dgm:spPr/>
      <dgm:t>
        <a:bodyPr/>
        <a:lstStyle/>
        <a:p>
          <a:endParaRPr lang="en-US"/>
        </a:p>
      </dgm:t>
    </dgm:pt>
    <dgm:pt modelId="{3C967C5F-668E-4294-B36E-1D96EFC58161}" type="sibTrans" cxnId="{E67BAEA9-B728-4F47-AC78-5363094EA0DA}">
      <dgm:prSet/>
      <dgm:spPr/>
      <dgm:t>
        <a:bodyPr/>
        <a:lstStyle/>
        <a:p>
          <a:endParaRPr lang="en-US"/>
        </a:p>
      </dgm:t>
    </dgm:pt>
    <dgm:pt modelId="{19A6ACDF-7605-41CC-B175-E9A383A8C055}">
      <dgm:prSet phldrT="[Text]"/>
      <dgm:spPr/>
      <dgm:t>
        <a:bodyPr/>
        <a:lstStyle/>
        <a:p>
          <a:r>
            <a:rPr lang="en-US" b="1" dirty="0" err="1" smtClean="0"/>
            <a:t>NWSChat</a:t>
          </a:r>
          <a:endParaRPr lang="en-US" b="1" dirty="0"/>
        </a:p>
      </dgm:t>
    </dgm:pt>
    <dgm:pt modelId="{E37C8170-3F78-456E-8332-551A35FFFCEF}" type="parTrans" cxnId="{CC88B6E9-6ED3-438A-BA46-B636CF5938E8}">
      <dgm:prSet/>
      <dgm:spPr/>
      <dgm:t>
        <a:bodyPr/>
        <a:lstStyle/>
        <a:p>
          <a:endParaRPr lang="en-US"/>
        </a:p>
      </dgm:t>
    </dgm:pt>
    <dgm:pt modelId="{7870AA9E-AFDB-4C70-BF6F-183E52354E82}" type="sibTrans" cxnId="{CC88B6E9-6ED3-438A-BA46-B636CF5938E8}">
      <dgm:prSet/>
      <dgm:spPr/>
      <dgm:t>
        <a:bodyPr/>
        <a:lstStyle/>
        <a:p>
          <a:endParaRPr lang="en-US"/>
        </a:p>
      </dgm:t>
    </dgm:pt>
    <dgm:pt modelId="{66B867B4-DB9C-4196-B460-10683A9C20DE}" type="pres">
      <dgm:prSet presAssocID="{ACB34B85-FD77-42B3-A8A5-26723F1472C4}" presName="cycle" presStyleCnt="0">
        <dgm:presLayoutVars>
          <dgm:dir/>
          <dgm:resizeHandles val="exact"/>
        </dgm:presLayoutVars>
      </dgm:prSet>
      <dgm:spPr/>
      <dgm:t>
        <a:bodyPr/>
        <a:lstStyle/>
        <a:p>
          <a:endParaRPr lang="en-US"/>
        </a:p>
      </dgm:t>
    </dgm:pt>
    <dgm:pt modelId="{715BE626-0EC5-4388-A894-6DC3AD1711CC}" type="pres">
      <dgm:prSet presAssocID="{F7E7B394-89AC-4C86-80B2-0F564DF60520}" presName="dummy" presStyleCnt="0"/>
      <dgm:spPr/>
    </dgm:pt>
    <dgm:pt modelId="{19848FF1-9D23-4018-9F32-DE5A2C1280B5}" type="pres">
      <dgm:prSet presAssocID="{F7E7B394-89AC-4C86-80B2-0F564DF60520}" presName="node" presStyleLbl="revTx" presStyleIdx="0" presStyleCnt="5">
        <dgm:presLayoutVars>
          <dgm:bulletEnabled val="1"/>
        </dgm:presLayoutVars>
      </dgm:prSet>
      <dgm:spPr/>
      <dgm:t>
        <a:bodyPr/>
        <a:lstStyle/>
        <a:p>
          <a:endParaRPr lang="en-US"/>
        </a:p>
      </dgm:t>
    </dgm:pt>
    <dgm:pt modelId="{C8431209-D8E0-429D-B748-3A5EF4ABF304}" type="pres">
      <dgm:prSet presAssocID="{66A55329-CB18-400D-A8B7-A9BEB4B76426}" presName="sibTrans" presStyleLbl="node1" presStyleIdx="0" presStyleCnt="5"/>
      <dgm:spPr/>
      <dgm:t>
        <a:bodyPr/>
        <a:lstStyle/>
        <a:p>
          <a:endParaRPr lang="en-US"/>
        </a:p>
      </dgm:t>
    </dgm:pt>
    <dgm:pt modelId="{E778F008-5527-42DB-A74D-773E7FD531B6}" type="pres">
      <dgm:prSet presAssocID="{73FB03AA-9578-4533-92D9-1627F5557D8C}" presName="dummy" presStyleCnt="0"/>
      <dgm:spPr/>
    </dgm:pt>
    <dgm:pt modelId="{57C0A7B2-B497-4C29-8C3C-8E16A8956CE9}" type="pres">
      <dgm:prSet presAssocID="{73FB03AA-9578-4533-92D9-1627F5557D8C}" presName="node" presStyleLbl="revTx" presStyleIdx="1" presStyleCnt="5">
        <dgm:presLayoutVars>
          <dgm:bulletEnabled val="1"/>
        </dgm:presLayoutVars>
      </dgm:prSet>
      <dgm:spPr/>
      <dgm:t>
        <a:bodyPr/>
        <a:lstStyle/>
        <a:p>
          <a:endParaRPr lang="en-US"/>
        </a:p>
      </dgm:t>
    </dgm:pt>
    <dgm:pt modelId="{9C96C2C4-5157-468D-B423-01EB4B149CDD}" type="pres">
      <dgm:prSet presAssocID="{4A1F9DAD-C940-4F51-BC5C-A29C1EC3AFB3}" presName="sibTrans" presStyleLbl="node1" presStyleIdx="1" presStyleCnt="5"/>
      <dgm:spPr/>
      <dgm:t>
        <a:bodyPr/>
        <a:lstStyle/>
        <a:p>
          <a:endParaRPr lang="en-US"/>
        </a:p>
      </dgm:t>
    </dgm:pt>
    <dgm:pt modelId="{46A823C9-3340-4EB8-A8B8-E26C7D4DA04B}" type="pres">
      <dgm:prSet presAssocID="{8C372575-FA78-40E1-A5FA-65BA623502E6}" presName="dummy" presStyleCnt="0"/>
      <dgm:spPr/>
    </dgm:pt>
    <dgm:pt modelId="{8E454945-3F07-4EDF-BE31-5BB5661C807A}" type="pres">
      <dgm:prSet presAssocID="{8C372575-FA78-40E1-A5FA-65BA623502E6}" presName="node" presStyleLbl="revTx" presStyleIdx="2" presStyleCnt="5">
        <dgm:presLayoutVars>
          <dgm:bulletEnabled val="1"/>
        </dgm:presLayoutVars>
      </dgm:prSet>
      <dgm:spPr/>
      <dgm:t>
        <a:bodyPr/>
        <a:lstStyle/>
        <a:p>
          <a:endParaRPr lang="en-US"/>
        </a:p>
      </dgm:t>
    </dgm:pt>
    <dgm:pt modelId="{AE838258-6722-47A3-ADDC-94EE412F359E}" type="pres">
      <dgm:prSet presAssocID="{E9F0BB7C-B016-4673-A987-2B12D1BC0B45}" presName="sibTrans" presStyleLbl="node1" presStyleIdx="2" presStyleCnt="5"/>
      <dgm:spPr/>
      <dgm:t>
        <a:bodyPr/>
        <a:lstStyle/>
        <a:p>
          <a:endParaRPr lang="en-US"/>
        </a:p>
      </dgm:t>
    </dgm:pt>
    <dgm:pt modelId="{7271FB41-C858-41B1-B9C3-24AA3A1309A1}" type="pres">
      <dgm:prSet presAssocID="{8E788D15-3F41-4F60-A295-6C1A9059F504}" presName="dummy" presStyleCnt="0"/>
      <dgm:spPr/>
    </dgm:pt>
    <dgm:pt modelId="{741ACA89-D075-4D39-9E7A-03C412E40E67}" type="pres">
      <dgm:prSet presAssocID="{8E788D15-3F41-4F60-A295-6C1A9059F504}" presName="node" presStyleLbl="revTx" presStyleIdx="3" presStyleCnt="5">
        <dgm:presLayoutVars>
          <dgm:bulletEnabled val="1"/>
        </dgm:presLayoutVars>
      </dgm:prSet>
      <dgm:spPr/>
      <dgm:t>
        <a:bodyPr/>
        <a:lstStyle/>
        <a:p>
          <a:endParaRPr lang="en-US"/>
        </a:p>
      </dgm:t>
    </dgm:pt>
    <dgm:pt modelId="{764C1664-98C7-47F8-AE11-06E8B6CF68D5}" type="pres">
      <dgm:prSet presAssocID="{3C967C5F-668E-4294-B36E-1D96EFC58161}" presName="sibTrans" presStyleLbl="node1" presStyleIdx="3" presStyleCnt="5" custScaleY="106195"/>
      <dgm:spPr/>
      <dgm:t>
        <a:bodyPr/>
        <a:lstStyle/>
        <a:p>
          <a:endParaRPr lang="en-US"/>
        </a:p>
      </dgm:t>
    </dgm:pt>
    <dgm:pt modelId="{7FA98C4B-E529-4FE6-975C-2CE7AEC4CC5D}" type="pres">
      <dgm:prSet presAssocID="{19A6ACDF-7605-41CC-B175-E9A383A8C055}" presName="dummy" presStyleCnt="0"/>
      <dgm:spPr/>
    </dgm:pt>
    <dgm:pt modelId="{52A362F8-DFF6-4A05-A42D-3AA8BEFDD6BE}" type="pres">
      <dgm:prSet presAssocID="{19A6ACDF-7605-41CC-B175-E9A383A8C055}" presName="node" presStyleLbl="revTx" presStyleIdx="4" presStyleCnt="5">
        <dgm:presLayoutVars>
          <dgm:bulletEnabled val="1"/>
        </dgm:presLayoutVars>
      </dgm:prSet>
      <dgm:spPr/>
      <dgm:t>
        <a:bodyPr/>
        <a:lstStyle/>
        <a:p>
          <a:endParaRPr lang="en-US"/>
        </a:p>
      </dgm:t>
    </dgm:pt>
    <dgm:pt modelId="{1510FDDB-D5D6-4A93-92DD-79584C5A68C1}" type="pres">
      <dgm:prSet presAssocID="{7870AA9E-AFDB-4C70-BF6F-183E52354E82}" presName="sibTrans" presStyleLbl="node1" presStyleIdx="4" presStyleCnt="5"/>
      <dgm:spPr/>
      <dgm:t>
        <a:bodyPr/>
        <a:lstStyle/>
        <a:p>
          <a:endParaRPr lang="en-US"/>
        </a:p>
      </dgm:t>
    </dgm:pt>
  </dgm:ptLst>
  <dgm:cxnLst>
    <dgm:cxn modelId="{C9238ED1-EF3A-4D7F-B7DA-90B06736BAD8}" type="presOf" srcId="{7870AA9E-AFDB-4C70-BF6F-183E52354E82}" destId="{1510FDDB-D5D6-4A93-92DD-79584C5A68C1}" srcOrd="0" destOrd="0" presId="urn:microsoft.com/office/officeart/2005/8/layout/cycle1"/>
    <dgm:cxn modelId="{13431848-3F88-421E-8400-4471DA74EACC}" type="presOf" srcId="{8C372575-FA78-40E1-A5FA-65BA623502E6}" destId="{8E454945-3F07-4EDF-BE31-5BB5661C807A}" srcOrd="0" destOrd="0" presId="urn:microsoft.com/office/officeart/2005/8/layout/cycle1"/>
    <dgm:cxn modelId="{1A635D8C-C391-4D20-B8B7-0F05E3A886AE}" type="presOf" srcId="{66A55329-CB18-400D-A8B7-A9BEB4B76426}" destId="{C8431209-D8E0-429D-B748-3A5EF4ABF304}" srcOrd="0" destOrd="0" presId="urn:microsoft.com/office/officeart/2005/8/layout/cycle1"/>
    <dgm:cxn modelId="{09BA1F32-4D90-4FF1-B4E3-ECDC291272C5}" srcId="{ACB34B85-FD77-42B3-A8A5-26723F1472C4}" destId="{8C372575-FA78-40E1-A5FA-65BA623502E6}" srcOrd="2" destOrd="0" parTransId="{48153025-E10D-4B44-B277-2E5812E90F2E}" sibTransId="{E9F0BB7C-B016-4673-A987-2B12D1BC0B45}"/>
    <dgm:cxn modelId="{F2C2A8E0-C067-4241-80AD-FA7C627D1F27}" type="presOf" srcId="{3C967C5F-668E-4294-B36E-1D96EFC58161}" destId="{764C1664-98C7-47F8-AE11-06E8B6CF68D5}" srcOrd="0" destOrd="0" presId="urn:microsoft.com/office/officeart/2005/8/layout/cycle1"/>
    <dgm:cxn modelId="{E67BAEA9-B728-4F47-AC78-5363094EA0DA}" srcId="{ACB34B85-FD77-42B3-A8A5-26723F1472C4}" destId="{8E788D15-3F41-4F60-A295-6C1A9059F504}" srcOrd="3" destOrd="0" parTransId="{26FF59C3-AFAC-4817-A9BE-17C06460F621}" sibTransId="{3C967C5F-668E-4294-B36E-1D96EFC58161}"/>
    <dgm:cxn modelId="{B86388FC-16CE-4D4C-BD4B-3AB4C341BE2B}" type="presOf" srcId="{ACB34B85-FD77-42B3-A8A5-26723F1472C4}" destId="{66B867B4-DB9C-4196-B460-10683A9C20DE}" srcOrd="0" destOrd="0" presId="urn:microsoft.com/office/officeart/2005/8/layout/cycle1"/>
    <dgm:cxn modelId="{0C0BDC54-358E-44D3-8447-F64829E3EDE6}" type="presOf" srcId="{19A6ACDF-7605-41CC-B175-E9A383A8C055}" destId="{52A362F8-DFF6-4A05-A42D-3AA8BEFDD6BE}" srcOrd="0" destOrd="0" presId="urn:microsoft.com/office/officeart/2005/8/layout/cycle1"/>
    <dgm:cxn modelId="{F67F3C0D-8928-4007-9DEF-5DB85126816E}" type="presOf" srcId="{E9F0BB7C-B016-4673-A987-2B12D1BC0B45}" destId="{AE838258-6722-47A3-ADDC-94EE412F359E}" srcOrd="0" destOrd="0" presId="urn:microsoft.com/office/officeart/2005/8/layout/cycle1"/>
    <dgm:cxn modelId="{F3A838F7-A239-4A72-B715-01001B0C9C6D}" type="presOf" srcId="{F7E7B394-89AC-4C86-80B2-0F564DF60520}" destId="{19848FF1-9D23-4018-9F32-DE5A2C1280B5}" srcOrd="0" destOrd="0" presId="urn:microsoft.com/office/officeart/2005/8/layout/cycle1"/>
    <dgm:cxn modelId="{7E8F1E30-7976-4B7F-B7B8-0AAFD5D973FB}" type="presOf" srcId="{8E788D15-3F41-4F60-A295-6C1A9059F504}" destId="{741ACA89-D075-4D39-9E7A-03C412E40E67}" srcOrd="0" destOrd="0" presId="urn:microsoft.com/office/officeart/2005/8/layout/cycle1"/>
    <dgm:cxn modelId="{0B14ACD0-E719-4BE2-8FD5-6AD0AD39EE6B}" type="presOf" srcId="{73FB03AA-9578-4533-92D9-1627F5557D8C}" destId="{57C0A7B2-B497-4C29-8C3C-8E16A8956CE9}" srcOrd="0" destOrd="0" presId="urn:microsoft.com/office/officeart/2005/8/layout/cycle1"/>
    <dgm:cxn modelId="{CC88B6E9-6ED3-438A-BA46-B636CF5938E8}" srcId="{ACB34B85-FD77-42B3-A8A5-26723F1472C4}" destId="{19A6ACDF-7605-41CC-B175-E9A383A8C055}" srcOrd="4" destOrd="0" parTransId="{E37C8170-3F78-456E-8332-551A35FFFCEF}" sibTransId="{7870AA9E-AFDB-4C70-BF6F-183E52354E82}"/>
    <dgm:cxn modelId="{F2E01EE3-8533-43E1-947E-AB710A7F41EC}" type="presOf" srcId="{4A1F9DAD-C940-4F51-BC5C-A29C1EC3AFB3}" destId="{9C96C2C4-5157-468D-B423-01EB4B149CDD}" srcOrd="0" destOrd="0" presId="urn:microsoft.com/office/officeart/2005/8/layout/cycle1"/>
    <dgm:cxn modelId="{71FD3B80-F858-40EF-B0D7-27A39882D11A}" srcId="{ACB34B85-FD77-42B3-A8A5-26723F1472C4}" destId="{F7E7B394-89AC-4C86-80B2-0F564DF60520}" srcOrd="0" destOrd="0" parTransId="{D5C4C157-F1AF-470B-8CED-B05FB16DD0FD}" sibTransId="{66A55329-CB18-400D-A8B7-A9BEB4B76426}"/>
    <dgm:cxn modelId="{108AD172-EAE8-484B-8FC6-26EB3B1BC5E5}" srcId="{ACB34B85-FD77-42B3-A8A5-26723F1472C4}" destId="{73FB03AA-9578-4533-92D9-1627F5557D8C}" srcOrd="1" destOrd="0" parTransId="{F265A835-08E3-4BFC-86EC-62D1E54611D7}" sibTransId="{4A1F9DAD-C940-4F51-BC5C-A29C1EC3AFB3}"/>
    <dgm:cxn modelId="{1E0EA094-3701-4B54-A9DC-5BB8D5165FCA}" type="presParOf" srcId="{66B867B4-DB9C-4196-B460-10683A9C20DE}" destId="{715BE626-0EC5-4388-A894-6DC3AD1711CC}" srcOrd="0" destOrd="0" presId="urn:microsoft.com/office/officeart/2005/8/layout/cycle1"/>
    <dgm:cxn modelId="{0E05AA76-D017-4E12-BDA2-4D6391CF6B46}" type="presParOf" srcId="{66B867B4-DB9C-4196-B460-10683A9C20DE}" destId="{19848FF1-9D23-4018-9F32-DE5A2C1280B5}" srcOrd="1" destOrd="0" presId="urn:microsoft.com/office/officeart/2005/8/layout/cycle1"/>
    <dgm:cxn modelId="{D89B77E4-9136-43B4-AAFE-60E85A865283}" type="presParOf" srcId="{66B867B4-DB9C-4196-B460-10683A9C20DE}" destId="{C8431209-D8E0-429D-B748-3A5EF4ABF304}" srcOrd="2" destOrd="0" presId="urn:microsoft.com/office/officeart/2005/8/layout/cycle1"/>
    <dgm:cxn modelId="{B820D756-E644-4257-81CA-D42FF35FF171}" type="presParOf" srcId="{66B867B4-DB9C-4196-B460-10683A9C20DE}" destId="{E778F008-5527-42DB-A74D-773E7FD531B6}" srcOrd="3" destOrd="0" presId="urn:microsoft.com/office/officeart/2005/8/layout/cycle1"/>
    <dgm:cxn modelId="{F98EB39F-1D7D-4C65-889F-30C764496F6F}" type="presParOf" srcId="{66B867B4-DB9C-4196-B460-10683A9C20DE}" destId="{57C0A7B2-B497-4C29-8C3C-8E16A8956CE9}" srcOrd="4" destOrd="0" presId="urn:microsoft.com/office/officeart/2005/8/layout/cycle1"/>
    <dgm:cxn modelId="{385B9561-3EAB-4133-B300-421C16640D5F}" type="presParOf" srcId="{66B867B4-DB9C-4196-B460-10683A9C20DE}" destId="{9C96C2C4-5157-468D-B423-01EB4B149CDD}" srcOrd="5" destOrd="0" presId="urn:microsoft.com/office/officeart/2005/8/layout/cycle1"/>
    <dgm:cxn modelId="{FAC0350D-0A3A-4223-8A09-8AD7A8CF609C}" type="presParOf" srcId="{66B867B4-DB9C-4196-B460-10683A9C20DE}" destId="{46A823C9-3340-4EB8-A8B8-E26C7D4DA04B}" srcOrd="6" destOrd="0" presId="urn:microsoft.com/office/officeart/2005/8/layout/cycle1"/>
    <dgm:cxn modelId="{1F3B333A-EB05-40F4-8890-552D49883980}" type="presParOf" srcId="{66B867B4-DB9C-4196-B460-10683A9C20DE}" destId="{8E454945-3F07-4EDF-BE31-5BB5661C807A}" srcOrd="7" destOrd="0" presId="urn:microsoft.com/office/officeart/2005/8/layout/cycle1"/>
    <dgm:cxn modelId="{A7095150-31D6-4A99-AF6D-7E2CD4D769C8}" type="presParOf" srcId="{66B867B4-DB9C-4196-B460-10683A9C20DE}" destId="{AE838258-6722-47A3-ADDC-94EE412F359E}" srcOrd="8" destOrd="0" presId="urn:microsoft.com/office/officeart/2005/8/layout/cycle1"/>
    <dgm:cxn modelId="{AB78D8EE-F4AB-44F6-BC60-C3FE6E6F468E}" type="presParOf" srcId="{66B867B4-DB9C-4196-B460-10683A9C20DE}" destId="{7271FB41-C858-41B1-B9C3-24AA3A1309A1}" srcOrd="9" destOrd="0" presId="urn:microsoft.com/office/officeart/2005/8/layout/cycle1"/>
    <dgm:cxn modelId="{D97914AB-2BCF-4955-AF44-EB82DCF3FDCB}" type="presParOf" srcId="{66B867B4-DB9C-4196-B460-10683A9C20DE}" destId="{741ACA89-D075-4D39-9E7A-03C412E40E67}" srcOrd="10" destOrd="0" presId="urn:microsoft.com/office/officeart/2005/8/layout/cycle1"/>
    <dgm:cxn modelId="{3F94FD93-996F-4954-AD36-0267E65DBBCA}" type="presParOf" srcId="{66B867B4-DB9C-4196-B460-10683A9C20DE}" destId="{764C1664-98C7-47F8-AE11-06E8B6CF68D5}" srcOrd="11" destOrd="0" presId="urn:microsoft.com/office/officeart/2005/8/layout/cycle1"/>
    <dgm:cxn modelId="{B1CF4DD5-16E3-4CA8-92B1-6376E2D8A719}" type="presParOf" srcId="{66B867B4-DB9C-4196-B460-10683A9C20DE}" destId="{7FA98C4B-E529-4FE6-975C-2CE7AEC4CC5D}" srcOrd="12" destOrd="0" presId="urn:microsoft.com/office/officeart/2005/8/layout/cycle1"/>
    <dgm:cxn modelId="{9B47D0AA-E8E0-46C3-AA06-46A165BD5AA6}" type="presParOf" srcId="{66B867B4-DB9C-4196-B460-10683A9C20DE}" destId="{52A362F8-DFF6-4A05-A42D-3AA8BEFDD6BE}" srcOrd="13" destOrd="0" presId="urn:microsoft.com/office/officeart/2005/8/layout/cycle1"/>
    <dgm:cxn modelId="{07170F08-5518-462F-8D91-37430836D261}" type="presParOf" srcId="{66B867B4-DB9C-4196-B460-10683A9C20DE}" destId="{1510FDDB-D5D6-4A93-92DD-79584C5A68C1}" srcOrd="14" destOrd="0" presId="urn:microsoft.com/office/officeart/2005/8/layout/cycle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848FF1-9D23-4018-9F32-DE5A2C1280B5}">
      <dsp:nvSpPr>
        <dsp:cNvPr id="0" name=""/>
        <dsp:cNvSpPr/>
      </dsp:nvSpPr>
      <dsp:spPr>
        <a:xfrm>
          <a:off x="5011619" y="39886"/>
          <a:ext cx="1320012" cy="13200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b="1" kern="1200" dirty="0" smtClean="0"/>
            <a:t>Email</a:t>
          </a:r>
          <a:endParaRPr lang="en-US" sz="2300" b="1" kern="1200" dirty="0"/>
        </a:p>
      </dsp:txBody>
      <dsp:txXfrm>
        <a:off x="5011619" y="39886"/>
        <a:ext cx="1320012" cy="1320012"/>
      </dsp:txXfrm>
    </dsp:sp>
    <dsp:sp modelId="{C8431209-D8E0-429D-B748-3A5EF4ABF304}">
      <dsp:nvSpPr>
        <dsp:cNvPr id="0" name=""/>
        <dsp:cNvSpPr/>
      </dsp:nvSpPr>
      <dsp:spPr>
        <a:xfrm>
          <a:off x="1907755" y="1853"/>
          <a:ext cx="4947489" cy="4947489"/>
        </a:xfrm>
        <a:prstGeom prst="circularArrow">
          <a:avLst>
            <a:gd name="adj1" fmla="val 5203"/>
            <a:gd name="adj2" fmla="val 336097"/>
            <a:gd name="adj3" fmla="val 21292491"/>
            <a:gd name="adj4" fmla="val 19766896"/>
            <a:gd name="adj5" fmla="val 60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7C0A7B2-B497-4C29-8C3C-8E16A8956CE9}">
      <dsp:nvSpPr>
        <dsp:cNvPr id="0" name=""/>
        <dsp:cNvSpPr/>
      </dsp:nvSpPr>
      <dsp:spPr>
        <a:xfrm>
          <a:off x="5808960" y="2493850"/>
          <a:ext cx="1320012" cy="13200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b="1" kern="1200" dirty="0" smtClean="0"/>
            <a:t>Telephone</a:t>
          </a:r>
          <a:endParaRPr lang="en-US" sz="2300" b="1" kern="1200" dirty="0"/>
        </a:p>
      </dsp:txBody>
      <dsp:txXfrm>
        <a:off x="5808960" y="2493850"/>
        <a:ext cx="1320012" cy="1320012"/>
      </dsp:txXfrm>
    </dsp:sp>
    <dsp:sp modelId="{9C96C2C4-5157-468D-B423-01EB4B149CDD}">
      <dsp:nvSpPr>
        <dsp:cNvPr id="0" name=""/>
        <dsp:cNvSpPr/>
      </dsp:nvSpPr>
      <dsp:spPr>
        <a:xfrm>
          <a:off x="1907755" y="1853"/>
          <a:ext cx="4947489" cy="4947489"/>
        </a:xfrm>
        <a:prstGeom prst="circularArrow">
          <a:avLst>
            <a:gd name="adj1" fmla="val 5203"/>
            <a:gd name="adj2" fmla="val 336097"/>
            <a:gd name="adj3" fmla="val 4013920"/>
            <a:gd name="adj4" fmla="val 2254147"/>
            <a:gd name="adj5" fmla="val 60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E454945-3F07-4EDF-BE31-5BB5661C807A}">
      <dsp:nvSpPr>
        <dsp:cNvPr id="0" name=""/>
        <dsp:cNvSpPr/>
      </dsp:nvSpPr>
      <dsp:spPr>
        <a:xfrm>
          <a:off x="3721493" y="4010484"/>
          <a:ext cx="1320012" cy="13200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b="1" kern="1200" dirty="0" smtClean="0"/>
            <a:t>Social Media</a:t>
          </a:r>
          <a:endParaRPr lang="en-US" sz="2300" b="1" kern="1200" dirty="0"/>
        </a:p>
      </dsp:txBody>
      <dsp:txXfrm>
        <a:off x="3721493" y="4010484"/>
        <a:ext cx="1320012" cy="1320012"/>
      </dsp:txXfrm>
    </dsp:sp>
    <dsp:sp modelId="{AE838258-6722-47A3-ADDC-94EE412F359E}">
      <dsp:nvSpPr>
        <dsp:cNvPr id="0" name=""/>
        <dsp:cNvSpPr/>
      </dsp:nvSpPr>
      <dsp:spPr>
        <a:xfrm>
          <a:off x="1907755" y="1853"/>
          <a:ext cx="4947489" cy="4947489"/>
        </a:xfrm>
        <a:prstGeom prst="circularArrow">
          <a:avLst>
            <a:gd name="adj1" fmla="val 5203"/>
            <a:gd name="adj2" fmla="val 336097"/>
            <a:gd name="adj3" fmla="val 8209756"/>
            <a:gd name="adj4" fmla="val 6449983"/>
            <a:gd name="adj5" fmla="val 60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41ACA89-D075-4D39-9E7A-03C412E40E67}">
      <dsp:nvSpPr>
        <dsp:cNvPr id="0" name=""/>
        <dsp:cNvSpPr/>
      </dsp:nvSpPr>
      <dsp:spPr>
        <a:xfrm>
          <a:off x="1634027" y="2493850"/>
          <a:ext cx="1320012" cy="13200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b="1" kern="1200" dirty="0" smtClean="0"/>
            <a:t>OEM/EOC</a:t>
          </a:r>
          <a:endParaRPr lang="en-US" sz="2300" b="1" kern="1200" dirty="0"/>
        </a:p>
      </dsp:txBody>
      <dsp:txXfrm>
        <a:off x="1634027" y="2493850"/>
        <a:ext cx="1320012" cy="1320012"/>
      </dsp:txXfrm>
    </dsp:sp>
    <dsp:sp modelId="{764C1664-98C7-47F8-AE11-06E8B6CF68D5}">
      <dsp:nvSpPr>
        <dsp:cNvPr id="0" name=""/>
        <dsp:cNvSpPr/>
      </dsp:nvSpPr>
      <dsp:spPr>
        <a:xfrm>
          <a:off x="1907755" y="-151395"/>
          <a:ext cx="4947489" cy="5253986"/>
        </a:xfrm>
        <a:prstGeom prst="circularArrow">
          <a:avLst>
            <a:gd name="adj1" fmla="val 5203"/>
            <a:gd name="adj2" fmla="val 336097"/>
            <a:gd name="adj3" fmla="val 12297006"/>
            <a:gd name="adj4" fmla="val 10771411"/>
            <a:gd name="adj5" fmla="val 60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2A362F8-DFF6-4A05-A42D-3AA8BEFDD6BE}">
      <dsp:nvSpPr>
        <dsp:cNvPr id="0" name=""/>
        <dsp:cNvSpPr/>
      </dsp:nvSpPr>
      <dsp:spPr>
        <a:xfrm>
          <a:off x="2431368" y="39886"/>
          <a:ext cx="1320012" cy="13200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b="1" kern="1200" dirty="0" err="1" smtClean="0"/>
            <a:t>NWSChat</a:t>
          </a:r>
          <a:endParaRPr lang="en-US" sz="2300" b="1" kern="1200" dirty="0"/>
        </a:p>
      </dsp:txBody>
      <dsp:txXfrm>
        <a:off x="2431368" y="39886"/>
        <a:ext cx="1320012" cy="1320012"/>
      </dsp:txXfrm>
    </dsp:sp>
    <dsp:sp modelId="{1510FDDB-D5D6-4A93-92DD-79584C5A68C1}">
      <dsp:nvSpPr>
        <dsp:cNvPr id="0" name=""/>
        <dsp:cNvSpPr/>
      </dsp:nvSpPr>
      <dsp:spPr>
        <a:xfrm>
          <a:off x="1907755" y="1853"/>
          <a:ext cx="4947489" cy="4947489"/>
        </a:xfrm>
        <a:prstGeom prst="circularArrow">
          <a:avLst>
            <a:gd name="adj1" fmla="val 5203"/>
            <a:gd name="adj2" fmla="val 336097"/>
            <a:gd name="adj3" fmla="val 16864911"/>
            <a:gd name="adj4" fmla="val 15198991"/>
            <a:gd name="adj5" fmla="val 60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5296"/>
          </a:xfrm>
          <a:prstGeom prst="rect">
            <a:avLst/>
          </a:prstGeom>
        </p:spPr>
        <p:txBody>
          <a:bodyPr vert="horz" lIns="93287" tIns="46644" rIns="93287" bIns="46644" rtlCol="0"/>
          <a:lstStyle>
            <a:lvl1pPr algn="l">
              <a:defRPr sz="1200"/>
            </a:lvl1pPr>
          </a:lstStyle>
          <a:p>
            <a:endParaRPr lang="en-US"/>
          </a:p>
        </p:txBody>
      </p:sp>
      <p:sp>
        <p:nvSpPr>
          <p:cNvPr id="3" name="Date Placeholder 2"/>
          <p:cNvSpPr>
            <a:spLocks noGrp="1"/>
          </p:cNvSpPr>
          <p:nvPr>
            <p:ph type="dt" idx="1"/>
          </p:nvPr>
        </p:nvSpPr>
        <p:spPr>
          <a:xfrm>
            <a:off x="3976333" y="0"/>
            <a:ext cx="3041968" cy="465296"/>
          </a:xfrm>
          <a:prstGeom prst="rect">
            <a:avLst/>
          </a:prstGeom>
        </p:spPr>
        <p:txBody>
          <a:bodyPr vert="horz" lIns="93287" tIns="46644" rIns="93287" bIns="46644" rtlCol="0"/>
          <a:lstStyle>
            <a:lvl1pPr algn="r">
              <a:defRPr sz="1200"/>
            </a:lvl1pPr>
          </a:lstStyle>
          <a:p>
            <a:fld id="{4A587977-7AAE-4742-9AD7-E58D96BB1562}" type="datetimeFigureOut">
              <a:rPr lang="en-US" smtClean="0"/>
              <a:t>3/26/2019</a:t>
            </a:fld>
            <a:endParaRPr lang="en-US"/>
          </a:p>
        </p:txBody>
      </p:sp>
      <p:sp>
        <p:nvSpPr>
          <p:cNvPr id="4" name="Slide Image Placeholder 3"/>
          <p:cNvSpPr>
            <a:spLocks noGrp="1" noRot="1" noChangeAspect="1"/>
          </p:cNvSpPr>
          <p:nvPr>
            <p:ph type="sldImg" idx="2"/>
          </p:nvPr>
        </p:nvSpPr>
        <p:spPr>
          <a:xfrm>
            <a:off x="1184275" y="698500"/>
            <a:ext cx="4651375" cy="3489325"/>
          </a:xfrm>
          <a:prstGeom prst="rect">
            <a:avLst/>
          </a:prstGeom>
          <a:noFill/>
          <a:ln w="12700">
            <a:solidFill>
              <a:prstClr val="black"/>
            </a:solidFill>
          </a:ln>
        </p:spPr>
        <p:txBody>
          <a:bodyPr vert="horz" lIns="93287" tIns="46644" rIns="93287" bIns="46644" rtlCol="0" anchor="ctr"/>
          <a:lstStyle/>
          <a:p>
            <a:endParaRPr lang="en-US"/>
          </a:p>
        </p:txBody>
      </p:sp>
      <p:sp>
        <p:nvSpPr>
          <p:cNvPr id="5" name="Notes Placeholder 4"/>
          <p:cNvSpPr>
            <a:spLocks noGrp="1"/>
          </p:cNvSpPr>
          <p:nvPr>
            <p:ph type="body" sz="quarter" idx="3"/>
          </p:nvPr>
        </p:nvSpPr>
        <p:spPr>
          <a:xfrm>
            <a:off x="701993" y="4420315"/>
            <a:ext cx="5615940" cy="4187666"/>
          </a:xfrm>
          <a:prstGeom prst="rect">
            <a:avLst/>
          </a:prstGeom>
        </p:spPr>
        <p:txBody>
          <a:bodyPr vert="horz" lIns="93287" tIns="46644" rIns="93287" bIns="4664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39014"/>
            <a:ext cx="3041968" cy="465296"/>
          </a:xfrm>
          <a:prstGeom prst="rect">
            <a:avLst/>
          </a:prstGeom>
        </p:spPr>
        <p:txBody>
          <a:bodyPr vert="horz" lIns="93287" tIns="46644" rIns="93287" bIns="46644" rtlCol="0" anchor="b"/>
          <a:lstStyle>
            <a:lvl1pPr algn="l">
              <a:defRPr sz="1200"/>
            </a:lvl1pPr>
          </a:lstStyle>
          <a:p>
            <a:endParaRPr lang="en-US"/>
          </a:p>
        </p:txBody>
      </p:sp>
      <p:sp>
        <p:nvSpPr>
          <p:cNvPr id="7" name="Slide Number Placeholder 6"/>
          <p:cNvSpPr>
            <a:spLocks noGrp="1"/>
          </p:cNvSpPr>
          <p:nvPr>
            <p:ph type="sldNum" sz="quarter" idx="5"/>
          </p:nvPr>
        </p:nvSpPr>
        <p:spPr>
          <a:xfrm>
            <a:off x="3976333" y="8839014"/>
            <a:ext cx="3041968" cy="465296"/>
          </a:xfrm>
          <a:prstGeom prst="rect">
            <a:avLst/>
          </a:prstGeom>
        </p:spPr>
        <p:txBody>
          <a:bodyPr vert="horz" lIns="93287" tIns="46644" rIns="93287" bIns="46644" rtlCol="0" anchor="b"/>
          <a:lstStyle>
            <a:lvl1pPr algn="r">
              <a:defRPr sz="1200"/>
            </a:lvl1pPr>
          </a:lstStyle>
          <a:p>
            <a:fld id="{FF4680F7-71DB-4423-B519-99F4369B9C99}" type="slidenum">
              <a:rPr lang="en-US" smtClean="0"/>
              <a:t>‹#›</a:t>
            </a:fld>
            <a:endParaRPr lang="en-US"/>
          </a:p>
        </p:txBody>
      </p:sp>
    </p:spTree>
    <p:extLst>
      <p:ext uri="{BB962C8B-B14F-4D97-AF65-F5344CB8AC3E}">
        <p14:creationId xmlns:p14="http://schemas.microsoft.com/office/powerpoint/2010/main" val="38731580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nwschat.weather.gov/"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www.nyalert.gov/"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Picture Inset (left):</a:t>
            </a:r>
          </a:p>
          <a:p>
            <a:r>
              <a:rPr lang="en-US" dirty="0" smtClean="0"/>
              <a:t>Inside NYS OEM as Hurricane</a:t>
            </a:r>
            <a:r>
              <a:rPr lang="en-US" baseline="0" dirty="0" smtClean="0"/>
              <a:t> Sandy made landfall October 29 2012.  Provided critical weather support with wind forecasts, tidal information and rainfall forecasts.</a:t>
            </a:r>
          </a:p>
          <a:p>
            <a:endParaRPr lang="en-US" baseline="0" dirty="0" smtClean="0"/>
          </a:p>
          <a:p>
            <a:r>
              <a:rPr lang="en-US" baseline="0" dirty="0" smtClean="0"/>
              <a:t>Picture Inset (right):</a:t>
            </a:r>
          </a:p>
          <a:p>
            <a:r>
              <a:rPr lang="en-US" baseline="0" dirty="0" smtClean="0"/>
              <a:t>Christina </a:t>
            </a:r>
            <a:r>
              <a:rPr lang="en-US" baseline="0" dirty="0" err="1" smtClean="0"/>
              <a:t>Speciale</a:t>
            </a:r>
            <a:r>
              <a:rPr lang="en-US" baseline="0" dirty="0" smtClean="0"/>
              <a:t> and I deployed during Maybe Farms July 4</a:t>
            </a:r>
            <a:r>
              <a:rPr lang="en-US" baseline="30000" dirty="0" smtClean="0"/>
              <a:t>th</a:t>
            </a:r>
            <a:r>
              <a:rPr lang="en-US" baseline="0" dirty="0" smtClean="0"/>
              <a:t> 2018 festival in Schenectady County</a:t>
            </a:r>
          </a:p>
          <a:p>
            <a:endParaRPr lang="en-US" dirty="0"/>
          </a:p>
        </p:txBody>
      </p:sp>
      <p:sp>
        <p:nvSpPr>
          <p:cNvPr id="4" name="Slide Number Placeholder 3"/>
          <p:cNvSpPr>
            <a:spLocks noGrp="1"/>
          </p:cNvSpPr>
          <p:nvPr>
            <p:ph type="sldNum" sz="quarter" idx="10"/>
          </p:nvPr>
        </p:nvSpPr>
        <p:spPr/>
        <p:txBody>
          <a:bodyPr/>
          <a:lstStyle/>
          <a:p>
            <a:fld id="{FF4680F7-71DB-4423-B519-99F4369B9C99}" type="slidenum">
              <a:rPr lang="en-US" smtClean="0"/>
              <a:t>1</a:t>
            </a:fld>
            <a:endParaRPr lang="en-US"/>
          </a:p>
        </p:txBody>
      </p:sp>
    </p:spTree>
    <p:extLst>
      <p:ext uri="{BB962C8B-B14F-4D97-AF65-F5344CB8AC3E}">
        <p14:creationId xmlns:p14="http://schemas.microsoft.com/office/powerpoint/2010/main" val="11491933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4680F7-71DB-4423-B519-99F4369B9C99}" type="slidenum">
              <a:rPr lang="en-US" smtClean="0"/>
              <a:t>10</a:t>
            </a:fld>
            <a:endParaRPr lang="en-US"/>
          </a:p>
        </p:txBody>
      </p:sp>
    </p:spTree>
    <p:extLst>
      <p:ext uri="{BB962C8B-B14F-4D97-AF65-F5344CB8AC3E}">
        <p14:creationId xmlns:p14="http://schemas.microsoft.com/office/powerpoint/2010/main" val="17918081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Name the 5 senses.</a:t>
            </a:r>
          </a:p>
          <a:p>
            <a:endParaRPr lang="en-US" dirty="0" smtClean="0"/>
          </a:p>
          <a:p>
            <a:r>
              <a:rPr lang="en-US" dirty="0" smtClean="0"/>
              <a:t>One of my</a:t>
            </a:r>
            <a:r>
              <a:rPr lang="en-US" baseline="0" dirty="0" smtClean="0"/>
              <a:t> news directors said, “if you look good on mute, you will do great in broadcasting”</a:t>
            </a:r>
            <a:endParaRPr lang="en-US" dirty="0"/>
          </a:p>
        </p:txBody>
      </p:sp>
      <p:sp>
        <p:nvSpPr>
          <p:cNvPr id="4" name="Slide Number Placeholder 3"/>
          <p:cNvSpPr>
            <a:spLocks noGrp="1"/>
          </p:cNvSpPr>
          <p:nvPr>
            <p:ph type="sldNum" sz="quarter" idx="10"/>
          </p:nvPr>
        </p:nvSpPr>
        <p:spPr/>
        <p:txBody>
          <a:bodyPr/>
          <a:lstStyle/>
          <a:p>
            <a:fld id="{FF4680F7-71DB-4423-B519-99F4369B9C99}" type="slidenum">
              <a:rPr lang="en-US" smtClean="0"/>
              <a:t>12</a:t>
            </a:fld>
            <a:endParaRPr lang="en-US"/>
          </a:p>
        </p:txBody>
      </p:sp>
    </p:spTree>
    <p:extLst>
      <p:ext uri="{BB962C8B-B14F-4D97-AF65-F5344CB8AC3E}">
        <p14:creationId xmlns:p14="http://schemas.microsoft.com/office/powerpoint/2010/main" val="34831392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help with your visual on-camera presence,</a:t>
            </a:r>
            <a:r>
              <a:rPr lang="en-US" baseline="0" dirty="0" smtClean="0"/>
              <a:t> v</a:t>
            </a:r>
            <a:r>
              <a:rPr lang="en-US" dirty="0" smtClean="0"/>
              <a:t>ital to get camera person</a:t>
            </a:r>
            <a:r>
              <a:rPr lang="en-US" baseline="0" dirty="0" smtClean="0"/>
              <a:t> and reporters name before the interview! </a:t>
            </a:r>
          </a:p>
          <a:p>
            <a:r>
              <a:rPr lang="en-US" baseline="0" dirty="0" smtClean="0"/>
              <a:t>Then utilize this technique </a:t>
            </a:r>
          </a:p>
          <a:p>
            <a:endParaRPr lang="en-US" baseline="0" dirty="0" smtClean="0"/>
          </a:p>
          <a:p>
            <a:r>
              <a:rPr lang="en-US" sz="1200" b="0" i="0" u="none" strike="noStrike" kern="1200" baseline="0" dirty="0" smtClean="0">
                <a:solidFill>
                  <a:schemeClr val="tx1"/>
                </a:solidFill>
                <a:latin typeface="+mn-lt"/>
                <a:ea typeface="+mn-ea"/>
                <a:cs typeface="+mn-cs"/>
              </a:rPr>
              <a:t>Look at the diagram again. The left side, the first four seconds – your answer to each different question – will be different, because it’s a different question being asked. </a:t>
            </a:r>
          </a:p>
          <a:p>
            <a:r>
              <a:rPr lang="en-US" sz="1200" b="0" i="1" u="none" strike="noStrike" kern="1200" baseline="0" dirty="0" smtClean="0">
                <a:solidFill>
                  <a:schemeClr val="tx1"/>
                </a:solidFill>
                <a:latin typeface="+mn-lt"/>
                <a:ea typeface="+mn-ea"/>
                <a:cs typeface="+mn-cs"/>
              </a:rPr>
              <a:t>But, your two themes will be the same.</a:t>
            </a:r>
          </a:p>
          <a:p>
            <a:r>
              <a:rPr lang="en-US" sz="1200" b="0" i="0" u="none" strike="noStrike" kern="1200" baseline="0" dirty="0" smtClean="0">
                <a:solidFill>
                  <a:schemeClr val="tx1"/>
                </a:solidFill>
                <a:latin typeface="+mn-lt"/>
                <a:ea typeface="+mn-ea"/>
                <a:cs typeface="+mn-cs"/>
              </a:rPr>
              <a:t>Answer the new question and then bridge to your themes again by saying, “and, John, once again the most important things, etc., etc.”</a:t>
            </a:r>
          </a:p>
          <a:p>
            <a:r>
              <a:rPr lang="en-US" sz="1200" b="0" i="0" u="none" strike="noStrike" kern="1200" baseline="0" dirty="0" smtClean="0">
                <a:solidFill>
                  <a:schemeClr val="tx1"/>
                </a:solidFill>
                <a:latin typeface="+mn-lt"/>
                <a:ea typeface="+mn-ea"/>
                <a:cs typeface="+mn-cs"/>
              </a:rPr>
              <a:t>There’s your 12-second sound bite. And, it can’t be edited! You just insured that you wouldn’t be taken out of context.</a:t>
            </a:r>
            <a:endParaRPr lang="en-US" dirty="0"/>
          </a:p>
        </p:txBody>
      </p:sp>
      <p:sp>
        <p:nvSpPr>
          <p:cNvPr id="4" name="Slide Number Placeholder 3"/>
          <p:cNvSpPr>
            <a:spLocks noGrp="1"/>
          </p:cNvSpPr>
          <p:nvPr>
            <p:ph type="sldNum" sz="quarter" idx="10"/>
          </p:nvPr>
        </p:nvSpPr>
        <p:spPr/>
        <p:txBody>
          <a:bodyPr/>
          <a:lstStyle/>
          <a:p>
            <a:fld id="{FF4680F7-71DB-4423-B519-99F4369B9C99}" type="slidenum">
              <a:rPr lang="en-US" smtClean="0"/>
              <a:t>13</a:t>
            </a:fld>
            <a:endParaRPr lang="en-US"/>
          </a:p>
        </p:txBody>
      </p:sp>
    </p:spTree>
    <p:extLst>
      <p:ext uri="{BB962C8B-B14F-4D97-AF65-F5344CB8AC3E}">
        <p14:creationId xmlns:p14="http://schemas.microsoft.com/office/powerpoint/2010/main" val="18359956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Nearly 20,000+ people arrive downtown for a free concert with many vendors and activities.  Provided special HYSPLT runs for Emergency Management and hourly temperature with heat index updates and forecast due to the above average temperatures. </a:t>
            </a:r>
          </a:p>
          <a:p>
            <a:endParaRPr lang="en-US" baseline="0" dirty="0" smtClean="0"/>
          </a:p>
          <a:p>
            <a:r>
              <a:rPr lang="en-US" baseline="0" dirty="0" smtClean="0"/>
              <a:t>Large impact from a winter storm/blizzard across NY state January 2014.  Our briefings assisted with the Governors decision to “soft close” interstates to reduce stress on the roadways and allow for the DOT and emergency vehicles to respond.</a:t>
            </a:r>
            <a:endParaRPr lang="en-US" dirty="0" smtClean="0"/>
          </a:p>
          <a:p>
            <a:pPr marL="174913" indent="-174913">
              <a:buFont typeface="Arial" panose="020B0604020202020204" pitchFamily="34" charset="0"/>
              <a:buChar char="•"/>
            </a:pPr>
            <a:endParaRPr lang="en-US" dirty="0" smtClean="0"/>
          </a:p>
          <a:p>
            <a:endParaRPr lang="en-US" dirty="0"/>
          </a:p>
        </p:txBody>
      </p:sp>
      <p:sp>
        <p:nvSpPr>
          <p:cNvPr id="4" name="Slide Number Placeholder 3"/>
          <p:cNvSpPr>
            <a:spLocks noGrp="1"/>
          </p:cNvSpPr>
          <p:nvPr>
            <p:ph type="sldNum" sz="quarter" idx="10"/>
          </p:nvPr>
        </p:nvSpPr>
        <p:spPr/>
        <p:txBody>
          <a:bodyPr/>
          <a:lstStyle/>
          <a:p>
            <a:fld id="{FF4680F7-71DB-4423-B519-99F4369B9C99}" type="slidenum">
              <a:rPr lang="en-US" smtClean="0"/>
              <a:t>16</a:t>
            </a:fld>
            <a:endParaRPr lang="en-US"/>
          </a:p>
        </p:txBody>
      </p:sp>
    </p:spTree>
    <p:extLst>
      <p:ext uri="{BB962C8B-B14F-4D97-AF65-F5344CB8AC3E}">
        <p14:creationId xmlns:p14="http://schemas.microsoft.com/office/powerpoint/2010/main" val="4644655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F4680F7-71DB-4423-B519-99F4369B9C99}" type="slidenum">
              <a:rPr lang="en-US" smtClean="0"/>
              <a:t>17</a:t>
            </a:fld>
            <a:endParaRPr lang="en-US"/>
          </a:p>
        </p:txBody>
      </p:sp>
    </p:spTree>
    <p:extLst>
      <p:ext uri="{BB962C8B-B14F-4D97-AF65-F5344CB8AC3E}">
        <p14:creationId xmlns:p14="http://schemas.microsoft.com/office/powerpoint/2010/main" val="13104649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F4680F7-71DB-4423-B519-99F4369B9C99}" type="slidenum">
              <a:rPr lang="en-US" smtClean="0"/>
              <a:t>18</a:t>
            </a:fld>
            <a:endParaRPr lang="en-US"/>
          </a:p>
        </p:txBody>
      </p:sp>
    </p:spTree>
    <p:extLst>
      <p:ext uri="{BB962C8B-B14F-4D97-AF65-F5344CB8AC3E}">
        <p14:creationId xmlns:p14="http://schemas.microsoft.com/office/powerpoint/2010/main" val="3500970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F4680F7-71DB-4423-B519-99F4369B9C99}" type="slidenum">
              <a:rPr lang="en-US" smtClean="0"/>
              <a:t>19</a:t>
            </a:fld>
            <a:endParaRPr lang="en-US"/>
          </a:p>
        </p:txBody>
      </p:sp>
    </p:spTree>
    <p:extLst>
      <p:ext uri="{BB962C8B-B14F-4D97-AF65-F5344CB8AC3E}">
        <p14:creationId xmlns:p14="http://schemas.microsoft.com/office/powerpoint/2010/main" val="10538495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Objectives for</a:t>
            </a:r>
            <a:r>
              <a:rPr lang="en-US" baseline="0" dirty="0" smtClean="0"/>
              <a:t> this presentation.</a:t>
            </a:r>
          </a:p>
          <a:p>
            <a:r>
              <a:rPr lang="en-US" baseline="0" dirty="0" smtClean="0"/>
              <a:t>DSS, @EOC’s, Ways to Communicate </a:t>
            </a:r>
            <a:endParaRPr lang="en-US" dirty="0"/>
          </a:p>
        </p:txBody>
      </p:sp>
      <p:sp>
        <p:nvSpPr>
          <p:cNvPr id="4" name="Slide Number Placeholder 3"/>
          <p:cNvSpPr>
            <a:spLocks noGrp="1"/>
          </p:cNvSpPr>
          <p:nvPr>
            <p:ph type="sldNum" sz="quarter" idx="10"/>
          </p:nvPr>
        </p:nvSpPr>
        <p:spPr/>
        <p:txBody>
          <a:bodyPr/>
          <a:lstStyle/>
          <a:p>
            <a:fld id="{FF4680F7-71DB-4423-B519-99F4369B9C99}" type="slidenum">
              <a:rPr lang="en-US" smtClean="0"/>
              <a:t>2</a:t>
            </a:fld>
            <a:endParaRPr lang="en-US"/>
          </a:p>
        </p:txBody>
      </p:sp>
    </p:spTree>
    <p:extLst>
      <p:ext uri="{BB962C8B-B14F-4D97-AF65-F5344CB8AC3E}">
        <p14:creationId xmlns:p14="http://schemas.microsoft.com/office/powerpoint/2010/main" val="30340223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Per the Hurricane Irene service assessment, Recommendation 20:</a:t>
            </a:r>
          </a:p>
          <a:p>
            <a:r>
              <a:rPr lang="en-US" i="1" dirty="0" smtClean="0"/>
              <a:t>(Strategic): NWS should ensure meteorologists  and hydrologists selected for deployment in an EOC are required to be sufficiently trained  in ICS, including ICS 100, 200, *300, *400, 700, and 800 courses.</a:t>
            </a:r>
          </a:p>
          <a:p>
            <a:endParaRPr lang="en-US" dirty="0" smtClean="0"/>
          </a:p>
          <a:p>
            <a:r>
              <a:rPr lang="en-US" dirty="0" smtClean="0"/>
              <a:t>Training for Meteorologists</a:t>
            </a:r>
          </a:p>
          <a:p>
            <a:pPr marL="408131" lvl="1"/>
            <a:r>
              <a:rPr lang="en-US" dirty="0" smtClean="0"/>
              <a:t>Incident Command System (ICS)</a:t>
            </a:r>
            <a:br>
              <a:rPr lang="en-US" dirty="0" smtClean="0"/>
            </a:br>
            <a:r>
              <a:rPr lang="en-US" dirty="0" smtClean="0"/>
              <a:t>National Incident Management System (NIMS)</a:t>
            </a:r>
          </a:p>
          <a:p>
            <a:r>
              <a:rPr lang="en-US" dirty="0" smtClean="0"/>
              <a:t>ICS 100, 200, 300*, 400*, 700, 800</a:t>
            </a:r>
          </a:p>
          <a:p>
            <a:r>
              <a:rPr lang="en-US" dirty="0" smtClean="0"/>
              <a:t>State Agency Training Seminars</a:t>
            </a:r>
          </a:p>
          <a:p>
            <a:pPr marL="408131" lvl="1"/>
            <a:r>
              <a:rPr lang="en-US" dirty="0" smtClean="0"/>
              <a:t>State Emergency Operations Center Training, Planning Section, Disaster-LAN, </a:t>
            </a:r>
            <a:r>
              <a:rPr lang="en-US" dirty="0" err="1" smtClean="0"/>
              <a:t>Hurrivac</a:t>
            </a:r>
            <a:r>
              <a:rPr lang="en-US" dirty="0" smtClean="0"/>
              <a:t> </a:t>
            </a:r>
          </a:p>
          <a:p>
            <a:pPr marL="408131" lvl="1"/>
            <a:endParaRPr lang="en-US" dirty="0" smtClean="0"/>
          </a:p>
          <a:p>
            <a:pPr marL="0" lvl="0" indent="-49069"/>
            <a:r>
              <a:rPr lang="en-US" dirty="0" smtClean="0"/>
              <a:t>These training courses offer us to understand their mindset,</a:t>
            </a:r>
            <a:r>
              <a:rPr lang="en-US" baseline="0" dirty="0" smtClean="0"/>
              <a:t> effective listening.</a:t>
            </a:r>
            <a:endParaRPr lang="en-US" dirty="0" smtClean="0"/>
          </a:p>
          <a:p>
            <a:pPr marL="408131" lvl="1"/>
            <a:endParaRPr lang="en-US" dirty="0" smtClean="0"/>
          </a:p>
          <a:p>
            <a:pPr marL="408131" lvl="1"/>
            <a:r>
              <a:rPr lang="en-US" dirty="0" smtClean="0"/>
              <a:t>TALK ABOUT STATE LIASION STUFF AND HOW WE COORDINATE WITH SURROUNDING NWS</a:t>
            </a:r>
            <a:r>
              <a:rPr lang="en-US" baseline="0" dirty="0" smtClean="0"/>
              <a:t> OFFICES! (ex. how we work with surrounding WCMs on criteria for briefings, sharing of briefings during deployments – NWSChat)</a:t>
            </a:r>
            <a:endParaRPr lang="en-US" dirty="0" smtClean="0"/>
          </a:p>
          <a:p>
            <a:endParaRPr lang="en-US" dirty="0"/>
          </a:p>
        </p:txBody>
      </p:sp>
      <p:sp>
        <p:nvSpPr>
          <p:cNvPr id="4" name="Slide Number Placeholder 3"/>
          <p:cNvSpPr>
            <a:spLocks noGrp="1"/>
          </p:cNvSpPr>
          <p:nvPr>
            <p:ph type="sldNum" sz="quarter" idx="10"/>
          </p:nvPr>
        </p:nvSpPr>
        <p:spPr/>
        <p:txBody>
          <a:bodyPr/>
          <a:lstStyle/>
          <a:p>
            <a:fld id="{FF4680F7-71DB-4423-B519-99F4369B9C99}" type="slidenum">
              <a:rPr lang="en-US" smtClean="0"/>
              <a:t>3</a:t>
            </a:fld>
            <a:endParaRPr lang="en-US"/>
          </a:p>
        </p:txBody>
      </p:sp>
    </p:spTree>
    <p:extLst>
      <p:ext uri="{BB962C8B-B14F-4D97-AF65-F5344CB8AC3E}">
        <p14:creationId xmlns:p14="http://schemas.microsoft.com/office/powerpoint/2010/main" val="369641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a DSS Trained Meteorologist, you will take your meteorological skills and effectively communicate</a:t>
            </a:r>
            <a:r>
              <a:rPr lang="en-US" baseline="0" dirty="0" smtClean="0"/>
              <a:t> impacts to partners.  This is related to the forecast funnel! </a:t>
            </a:r>
            <a:endParaRPr lang="en-US" dirty="0"/>
          </a:p>
        </p:txBody>
      </p:sp>
      <p:sp>
        <p:nvSpPr>
          <p:cNvPr id="4" name="Slide Number Placeholder 3"/>
          <p:cNvSpPr>
            <a:spLocks noGrp="1"/>
          </p:cNvSpPr>
          <p:nvPr>
            <p:ph type="sldNum" sz="quarter" idx="10"/>
          </p:nvPr>
        </p:nvSpPr>
        <p:spPr/>
        <p:txBody>
          <a:bodyPr/>
          <a:lstStyle/>
          <a:p>
            <a:fld id="{FF4680F7-71DB-4423-B519-99F4369B9C99}" type="slidenum">
              <a:rPr lang="en-US" smtClean="0"/>
              <a:t>4</a:t>
            </a:fld>
            <a:endParaRPr lang="en-US"/>
          </a:p>
        </p:txBody>
      </p:sp>
    </p:spTree>
    <p:extLst>
      <p:ext uri="{BB962C8B-B14F-4D97-AF65-F5344CB8AC3E}">
        <p14:creationId xmlns:p14="http://schemas.microsoft.com/office/powerpoint/2010/main" val="14663854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913" indent="-174913">
              <a:buFont typeface="Arial" panose="020B0604020202020204" pitchFamily="34" charset="0"/>
              <a:buChar char="•"/>
            </a:pPr>
            <a:r>
              <a:rPr lang="en-US" dirty="0" smtClean="0"/>
              <a:t>NOAA’s National Weather Service generates about 90 percent of EAS activations, primarily for short-duration weather warnings and watches.</a:t>
            </a:r>
          </a:p>
          <a:p>
            <a:pPr marL="174913" indent="-174913">
              <a:buFont typeface="Arial" panose="020B0604020202020204" pitchFamily="34" charset="0"/>
              <a:buChar char="•"/>
            </a:pPr>
            <a:r>
              <a:rPr lang="en-US" dirty="0" smtClean="0"/>
              <a:t>Nine out of ten “Presidential Disaster Declarations” result from natural phenomena</a:t>
            </a:r>
          </a:p>
          <a:p>
            <a:pPr marL="174913" indent="-174913">
              <a:buFont typeface="Arial" panose="020B0604020202020204" pitchFamily="34" charset="0"/>
              <a:buChar char="•"/>
            </a:pPr>
            <a:endParaRPr lang="en-US" dirty="0" smtClean="0"/>
          </a:p>
          <a:p>
            <a:endParaRPr lang="en-US" baseline="0" dirty="0" smtClean="0"/>
          </a:p>
          <a:p>
            <a:pPr marL="291522" indent="-291522">
              <a:buFont typeface="Arial" panose="020B0604020202020204" pitchFamily="34" charset="0"/>
              <a:buChar char="•"/>
            </a:pPr>
            <a:r>
              <a:rPr lang="en-US" dirty="0"/>
              <a:t>Emails</a:t>
            </a:r>
          </a:p>
          <a:p>
            <a:pPr marL="291522" indent="-291522">
              <a:buFont typeface="Arial" panose="020B0604020202020204" pitchFamily="34" charset="0"/>
              <a:buChar char="•"/>
            </a:pPr>
            <a:r>
              <a:rPr lang="en-US" dirty="0"/>
              <a:t>Conference Calls</a:t>
            </a:r>
          </a:p>
          <a:p>
            <a:pPr marL="291522" indent="-291522">
              <a:buFont typeface="Arial" panose="020B0604020202020204" pitchFamily="34" charset="0"/>
              <a:buChar char="•"/>
            </a:pPr>
            <a:r>
              <a:rPr lang="en-US" dirty="0"/>
              <a:t>Social Media</a:t>
            </a:r>
          </a:p>
          <a:p>
            <a:pPr marL="291522" indent="-291522">
              <a:buFont typeface="Arial" panose="020B0604020202020204" pitchFamily="34" charset="0"/>
              <a:buChar char="•"/>
            </a:pPr>
            <a:r>
              <a:rPr lang="en-US" dirty="0"/>
              <a:t>Dispatch to EOC</a:t>
            </a:r>
          </a:p>
          <a:p>
            <a:pPr marL="291522" indent="-291522">
              <a:buFont typeface="Arial" panose="020B0604020202020204" pitchFamily="34" charset="0"/>
              <a:buChar char="•"/>
            </a:pPr>
            <a:r>
              <a:rPr lang="en-US" dirty="0"/>
              <a:t>Wireless Emergency Alerts</a:t>
            </a:r>
          </a:p>
          <a:p>
            <a:pPr marL="291522" indent="-291522">
              <a:buFont typeface="Arial" panose="020B0604020202020204" pitchFamily="34" charset="0"/>
              <a:buChar char="•"/>
            </a:pPr>
            <a:r>
              <a:rPr lang="en-US" dirty="0" err="1">
                <a:hlinkClick r:id="rId3"/>
              </a:rPr>
              <a:t>NWSChat</a:t>
            </a:r>
            <a:endParaRPr lang="en-US" dirty="0"/>
          </a:p>
          <a:p>
            <a:pPr marL="291522" indent="-291522">
              <a:buFont typeface="Arial" panose="020B0604020202020204" pitchFamily="34" charset="0"/>
              <a:buChar char="•"/>
            </a:pPr>
            <a:r>
              <a:rPr lang="en-US" dirty="0">
                <a:hlinkClick r:id="rId4"/>
              </a:rPr>
              <a:t>NY-Alert</a:t>
            </a:r>
            <a:r>
              <a:rPr lang="en-US" dirty="0" smtClean="0"/>
              <a:t>*</a:t>
            </a:r>
          </a:p>
          <a:p>
            <a:pPr marL="291522" indent="-291522">
              <a:buFont typeface="Arial" panose="020B0604020202020204" pitchFamily="34" charset="0"/>
              <a:buChar char="•"/>
            </a:pPr>
            <a:endParaRPr lang="en-US" dirty="0" smtClean="0"/>
          </a:p>
          <a:p>
            <a:pPr marL="0" indent="0">
              <a:buFont typeface="Arial" panose="020B0604020202020204" pitchFamily="34" charset="0"/>
              <a:buNone/>
            </a:pPr>
            <a:r>
              <a:rPr lang="en-US" b="1" dirty="0" smtClean="0"/>
              <a:t>Consistency</a:t>
            </a:r>
            <a:r>
              <a:rPr lang="en-US" b="1" baseline="0" dirty="0" smtClean="0"/>
              <a:t> and consolidation </a:t>
            </a:r>
            <a:endParaRPr lang="en-US" b="1" dirty="0"/>
          </a:p>
          <a:p>
            <a:endParaRPr lang="en-US" baseline="0" dirty="0" smtClean="0"/>
          </a:p>
        </p:txBody>
      </p:sp>
      <p:sp>
        <p:nvSpPr>
          <p:cNvPr id="4" name="Slide Number Placeholder 3"/>
          <p:cNvSpPr>
            <a:spLocks noGrp="1"/>
          </p:cNvSpPr>
          <p:nvPr>
            <p:ph type="sldNum" sz="quarter" idx="10"/>
          </p:nvPr>
        </p:nvSpPr>
        <p:spPr/>
        <p:txBody>
          <a:bodyPr/>
          <a:lstStyle/>
          <a:p>
            <a:fld id="{FF4680F7-71DB-4423-B519-99F4369B9C99}" type="slidenum">
              <a:rPr lang="en-US" smtClean="0"/>
              <a:t>5</a:t>
            </a:fld>
            <a:endParaRPr lang="en-US"/>
          </a:p>
        </p:txBody>
      </p:sp>
    </p:spTree>
    <p:extLst>
      <p:ext uri="{BB962C8B-B14F-4D97-AF65-F5344CB8AC3E}">
        <p14:creationId xmlns:p14="http://schemas.microsoft.com/office/powerpoint/2010/main" val="8803221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training</a:t>
            </a:r>
            <a:r>
              <a:rPr lang="en-US" baseline="0" dirty="0" smtClean="0"/>
              <a:t> was a result of input from NY-OEM and county Emergency Managers </a:t>
            </a:r>
            <a:endParaRPr lang="en-US" dirty="0" smtClean="0"/>
          </a:p>
          <a:p>
            <a:endParaRPr lang="en-US" dirty="0" smtClean="0"/>
          </a:p>
          <a:p>
            <a:r>
              <a:rPr lang="en-US" dirty="0" smtClean="0"/>
              <a:t>ICS 100, 200, 300, 400, 700, 800</a:t>
            </a:r>
          </a:p>
          <a:p>
            <a:endParaRPr lang="en-US" dirty="0" smtClean="0"/>
          </a:p>
          <a:p>
            <a:pPr lvl="1"/>
            <a:r>
              <a:rPr lang="en-US" sz="2200" dirty="0" smtClean="0"/>
              <a:t>Dispersion Basics</a:t>
            </a:r>
          </a:p>
          <a:p>
            <a:pPr lvl="1"/>
            <a:r>
              <a:rPr lang="en-US" sz="2200" dirty="0" smtClean="0"/>
              <a:t>HYSPLIT Applications for Emergency Decision Support</a:t>
            </a:r>
          </a:p>
          <a:p>
            <a:pPr lvl="1"/>
            <a:r>
              <a:rPr lang="en-US" sz="2200" dirty="0" smtClean="0"/>
              <a:t>Basic Briefing Training for Incident Support</a:t>
            </a:r>
          </a:p>
          <a:p>
            <a:pPr lvl="1"/>
            <a:r>
              <a:rPr lang="en-US" sz="2200" dirty="0" smtClean="0"/>
              <a:t>Crisis Communication Module 1&amp;2</a:t>
            </a:r>
          </a:p>
          <a:p>
            <a:pPr lvl="1"/>
            <a:r>
              <a:rPr lang="en-US" sz="2200" dirty="0" smtClean="0"/>
              <a:t>Media Training</a:t>
            </a:r>
          </a:p>
          <a:p>
            <a:pPr lvl="0"/>
            <a:endParaRPr lang="en-US" sz="2200" dirty="0" smtClean="0"/>
          </a:p>
          <a:p>
            <a:pPr lvl="0"/>
            <a:r>
              <a:rPr lang="en-US" sz="2200" dirty="0" smtClean="0"/>
              <a:t>2018</a:t>
            </a:r>
            <a:r>
              <a:rPr lang="en-US" sz="2200" baseline="0" dirty="0" smtClean="0"/>
              <a:t> the NWS invested into national training initiative with modules known as Professional Competency Units (PCU’s) to enhance your DSS experiences, including deployments. </a:t>
            </a:r>
            <a:endParaRPr lang="en-US" sz="2200"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FF4680F7-71DB-4423-B519-99F4369B9C99}" type="slidenum">
              <a:rPr lang="en-US" smtClean="0"/>
              <a:t>6</a:t>
            </a:fld>
            <a:endParaRPr lang="en-US"/>
          </a:p>
        </p:txBody>
      </p:sp>
    </p:spTree>
    <p:extLst>
      <p:ext uri="{BB962C8B-B14F-4D97-AF65-F5344CB8AC3E}">
        <p14:creationId xmlns:p14="http://schemas.microsoft.com/office/powerpoint/2010/main" val="24564317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training</a:t>
            </a:r>
            <a:r>
              <a:rPr lang="en-US" baseline="0" dirty="0" smtClean="0"/>
              <a:t> was a result of input from NY-OEM and county Emergency Managers </a:t>
            </a:r>
            <a:endParaRPr lang="en-US" dirty="0" smtClean="0"/>
          </a:p>
          <a:p>
            <a:endParaRPr lang="en-US" dirty="0" smtClean="0"/>
          </a:p>
          <a:p>
            <a:r>
              <a:rPr lang="en-US" dirty="0" smtClean="0"/>
              <a:t>ICS 100, 200, 300, 400, 700, 800</a:t>
            </a:r>
          </a:p>
          <a:p>
            <a:endParaRPr lang="en-US" dirty="0" smtClean="0"/>
          </a:p>
          <a:p>
            <a:pPr lvl="1"/>
            <a:r>
              <a:rPr lang="en-US" sz="2200" dirty="0" smtClean="0"/>
              <a:t>Dispersion Basics</a:t>
            </a:r>
          </a:p>
          <a:p>
            <a:pPr lvl="1"/>
            <a:r>
              <a:rPr lang="en-US" sz="2200" dirty="0" smtClean="0"/>
              <a:t>HYSPLIT Applications for Emergency Decision Support</a:t>
            </a:r>
          </a:p>
          <a:p>
            <a:pPr lvl="1"/>
            <a:r>
              <a:rPr lang="en-US" sz="2200" dirty="0" smtClean="0"/>
              <a:t>Basic Briefing Training for Incident Support</a:t>
            </a:r>
          </a:p>
          <a:p>
            <a:pPr lvl="1"/>
            <a:r>
              <a:rPr lang="en-US" sz="2200" dirty="0" smtClean="0"/>
              <a:t>Crisis Communication Module 1&amp;2</a:t>
            </a:r>
          </a:p>
          <a:p>
            <a:pPr lvl="1"/>
            <a:r>
              <a:rPr lang="en-US" sz="2200" dirty="0" smtClean="0"/>
              <a:t>Media Training</a:t>
            </a:r>
          </a:p>
          <a:p>
            <a:pPr lvl="0"/>
            <a:endParaRPr lang="en-US" sz="2200" dirty="0" smtClean="0"/>
          </a:p>
          <a:p>
            <a:pPr lvl="0"/>
            <a:r>
              <a:rPr lang="en-US" sz="2200" dirty="0" smtClean="0"/>
              <a:t>2018</a:t>
            </a:r>
            <a:r>
              <a:rPr lang="en-US" sz="2200" baseline="0" dirty="0" smtClean="0"/>
              <a:t> the NWS invested into national training initiative with modules known as Professional Competency Units (PCU’s) to enhance your DSS experiences, including deployments. </a:t>
            </a:r>
            <a:endParaRPr lang="en-US" sz="2200"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FF4680F7-71DB-4423-B519-99F4369B9C99}" type="slidenum">
              <a:rPr lang="en-US" smtClean="0"/>
              <a:t>7</a:t>
            </a:fld>
            <a:endParaRPr lang="en-US"/>
          </a:p>
        </p:txBody>
      </p:sp>
    </p:spTree>
    <p:extLst>
      <p:ext uri="{BB962C8B-B14F-4D97-AF65-F5344CB8AC3E}">
        <p14:creationId xmlns:p14="http://schemas.microsoft.com/office/powerpoint/2010/main" val="31510292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2871">
              <a:defRPr/>
            </a:pPr>
            <a:r>
              <a:rPr lang="en-US" dirty="0"/>
              <a:t>Per ICS 700: The Planning Section collects, evaluates, and disseminates incident situation information and intelligence for the Incident Commander/Unified Command and incident management personnel. This Section then prepares status reports, displays situation information, maintains the status of resources assigned to the incident, and prepares and documents the Incident Action Plan, based on Operations Section input and guidance from the Incident Commander/Unified Command</a:t>
            </a:r>
            <a:r>
              <a:rPr lang="en-US" dirty="0" smtClean="0"/>
              <a:t>.</a:t>
            </a:r>
          </a:p>
          <a:p>
            <a:pPr defTabSz="932871">
              <a:defRPr/>
            </a:pPr>
            <a:endParaRPr lang="en-US" dirty="0" smtClean="0"/>
          </a:p>
          <a:p>
            <a:pPr defTabSz="932871">
              <a:defRPr/>
            </a:pPr>
            <a:r>
              <a:rPr lang="en-US" dirty="0"/>
              <a:t>The </a:t>
            </a:r>
            <a:r>
              <a:rPr lang="en-US" b="1" dirty="0"/>
              <a:t>Demobilization Unit </a:t>
            </a:r>
            <a:r>
              <a:rPr lang="en-US" dirty="0"/>
              <a:t>- is responsible for developing the Incident Demobilization Plan. On large incidents, demobilization can be quite complex, requiring a separate planning activity. Note that not all agencies require specific demobilization instructions.</a:t>
            </a:r>
          </a:p>
          <a:p>
            <a:pPr defTabSz="932871">
              <a:defRPr/>
            </a:pPr>
            <a:endParaRPr lang="en-US" dirty="0"/>
          </a:p>
          <a:p>
            <a:pPr defTabSz="932871">
              <a:defRPr/>
            </a:pPr>
            <a:r>
              <a:rPr lang="en-US" b="1" dirty="0"/>
              <a:t>Examples of on-site support </a:t>
            </a:r>
            <a:r>
              <a:rPr lang="en-US" dirty="0"/>
              <a:t>– coordinating with various agencies in the ops area, producing and providing briefings, assisting in creating Executive Situation Reports (ESRs), providing and relaying critical weather information, working with DLAN, using </a:t>
            </a:r>
            <a:r>
              <a:rPr lang="en-US" dirty="0" err="1"/>
              <a:t>ThinClient</a:t>
            </a:r>
            <a:r>
              <a:rPr lang="en-US" dirty="0"/>
              <a:t>, coordinating products that may not be readily available to EOC personnel</a:t>
            </a:r>
            <a:endParaRPr lang="en-US" dirty="0" smtClean="0"/>
          </a:p>
          <a:p>
            <a:endParaRPr lang="en-US" dirty="0"/>
          </a:p>
        </p:txBody>
      </p:sp>
      <p:sp>
        <p:nvSpPr>
          <p:cNvPr id="4" name="Slide Number Placeholder 3"/>
          <p:cNvSpPr>
            <a:spLocks noGrp="1"/>
          </p:cNvSpPr>
          <p:nvPr>
            <p:ph type="sldNum" sz="quarter" idx="10"/>
          </p:nvPr>
        </p:nvSpPr>
        <p:spPr/>
        <p:txBody>
          <a:bodyPr/>
          <a:lstStyle/>
          <a:p>
            <a:fld id="{FF4680F7-71DB-4423-B519-99F4369B9C99}" type="slidenum">
              <a:rPr lang="en-US" smtClean="0"/>
              <a:t>8</a:t>
            </a:fld>
            <a:endParaRPr lang="en-US"/>
          </a:p>
        </p:txBody>
      </p:sp>
    </p:spTree>
    <p:extLst>
      <p:ext uri="{BB962C8B-B14F-4D97-AF65-F5344CB8AC3E}">
        <p14:creationId xmlns:p14="http://schemas.microsoft.com/office/powerpoint/2010/main" val="22390180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Want to keep briefings</a:t>
            </a:r>
            <a:r>
              <a:rPr lang="en-US" baseline="0" dirty="0" smtClean="0"/>
              <a:t> to less than 10 slides normally</a:t>
            </a:r>
          </a:p>
          <a:p>
            <a:endParaRPr lang="en-US" baseline="0" dirty="0" smtClean="0"/>
          </a:p>
          <a:p>
            <a:r>
              <a:rPr lang="en-US" baseline="0" dirty="0" smtClean="0"/>
              <a:t>There are other new ways of delivering information as well through technology such as YouTube and Skype</a:t>
            </a:r>
          </a:p>
          <a:p>
            <a:endParaRPr lang="en-US" baseline="0" dirty="0" smtClean="0"/>
          </a:p>
          <a:p>
            <a:r>
              <a:rPr lang="en-US" b="1" baseline="0" dirty="0" smtClean="0"/>
              <a:t>STAY ON MESSAGE – </a:t>
            </a:r>
            <a:r>
              <a:rPr lang="en-US" baseline="0" dirty="0" smtClean="0"/>
              <a:t>want to do a reverse funnel (not top down but down top) – what we mean is that each office produces their detailed forecast, as state liaison, we have to be able to effectively take each of those local, detailed forecasts and summarize it and apply as a whole, single, highlighted forecast across the entire state</a:t>
            </a:r>
          </a:p>
          <a:p>
            <a:endParaRPr lang="en-US" b="0" baseline="0" dirty="0" smtClean="0"/>
          </a:p>
          <a:p>
            <a:r>
              <a:rPr lang="en-US" b="0" baseline="0" dirty="0" smtClean="0"/>
              <a:t>PowerPoint designed templated with updated graphics with macros have been implemented to easily relay to partners with briefings.  </a:t>
            </a:r>
            <a:endParaRPr lang="en-US" b="1" dirty="0"/>
          </a:p>
        </p:txBody>
      </p:sp>
      <p:sp>
        <p:nvSpPr>
          <p:cNvPr id="4" name="Slide Number Placeholder 3"/>
          <p:cNvSpPr>
            <a:spLocks noGrp="1"/>
          </p:cNvSpPr>
          <p:nvPr>
            <p:ph type="sldNum" sz="quarter" idx="10"/>
          </p:nvPr>
        </p:nvSpPr>
        <p:spPr/>
        <p:txBody>
          <a:bodyPr/>
          <a:lstStyle/>
          <a:p>
            <a:fld id="{FF4680F7-71DB-4423-B519-99F4369B9C99}" type="slidenum">
              <a:rPr lang="en-US" smtClean="0"/>
              <a:t>9</a:t>
            </a:fld>
            <a:endParaRPr lang="en-US"/>
          </a:p>
        </p:txBody>
      </p:sp>
    </p:spTree>
    <p:extLst>
      <p:ext uri="{BB962C8B-B14F-4D97-AF65-F5344CB8AC3E}">
        <p14:creationId xmlns:p14="http://schemas.microsoft.com/office/powerpoint/2010/main" val="33048875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EFB41D9-46BD-49C8-BCFF-CD459290F754}" type="datetime1">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0895BA-1EF0-452A-8AB9-F31D7BDF60C3}" type="slidenum">
              <a:rPr lang="en-US" smtClean="0"/>
              <a:t>‹#›</a:t>
            </a:fld>
            <a:endParaRPr lang="en-US"/>
          </a:p>
        </p:txBody>
      </p:sp>
    </p:spTree>
    <p:extLst>
      <p:ext uri="{BB962C8B-B14F-4D97-AF65-F5344CB8AC3E}">
        <p14:creationId xmlns:p14="http://schemas.microsoft.com/office/powerpoint/2010/main" val="17088138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3BB173-12F0-4D76-B0D5-425C601EDA4A}" type="datetime1">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0895BA-1EF0-452A-8AB9-F31D7BDF60C3}" type="slidenum">
              <a:rPr lang="en-US" smtClean="0"/>
              <a:t>‹#›</a:t>
            </a:fld>
            <a:endParaRPr lang="en-US"/>
          </a:p>
        </p:txBody>
      </p:sp>
    </p:spTree>
    <p:extLst>
      <p:ext uri="{BB962C8B-B14F-4D97-AF65-F5344CB8AC3E}">
        <p14:creationId xmlns:p14="http://schemas.microsoft.com/office/powerpoint/2010/main" val="31563575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434A11-2972-4619-8DDF-2C7DA155C591}" type="datetime1">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0895BA-1EF0-452A-8AB9-F31D7BDF60C3}" type="slidenum">
              <a:rPr lang="en-US" smtClean="0"/>
              <a:t>‹#›</a:t>
            </a:fld>
            <a:endParaRPr lang="en-US"/>
          </a:p>
        </p:txBody>
      </p:sp>
    </p:spTree>
    <p:extLst>
      <p:ext uri="{BB962C8B-B14F-4D97-AF65-F5344CB8AC3E}">
        <p14:creationId xmlns:p14="http://schemas.microsoft.com/office/powerpoint/2010/main" val="21722062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52AB78-4A68-4610-A9C0-167AFC6AB1AE}" type="datetime1">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0895BA-1EF0-452A-8AB9-F31D7BDF60C3}" type="slidenum">
              <a:rPr lang="en-US" smtClean="0"/>
              <a:t>‹#›</a:t>
            </a:fld>
            <a:endParaRPr lang="en-US"/>
          </a:p>
        </p:txBody>
      </p:sp>
    </p:spTree>
    <p:extLst>
      <p:ext uri="{BB962C8B-B14F-4D97-AF65-F5344CB8AC3E}">
        <p14:creationId xmlns:p14="http://schemas.microsoft.com/office/powerpoint/2010/main" val="20912984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A5E4E5B-2D64-42D7-8538-1CD90078FDED}" type="datetime1">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0895BA-1EF0-452A-8AB9-F31D7BDF60C3}" type="slidenum">
              <a:rPr lang="en-US" smtClean="0"/>
              <a:t>‹#›</a:t>
            </a:fld>
            <a:endParaRPr lang="en-US"/>
          </a:p>
        </p:txBody>
      </p:sp>
    </p:spTree>
    <p:extLst>
      <p:ext uri="{BB962C8B-B14F-4D97-AF65-F5344CB8AC3E}">
        <p14:creationId xmlns:p14="http://schemas.microsoft.com/office/powerpoint/2010/main" val="5240835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4951E2E-4F90-4C15-8B7D-0B51513947C0}" type="datetime1">
              <a:rPr lang="en-US" smtClean="0"/>
              <a:t>3/26/2019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0895BA-1EF0-452A-8AB9-F31D7BDF60C3}" type="slidenum">
              <a:rPr lang="en-US" smtClean="0"/>
              <a:t>‹#›</a:t>
            </a:fld>
            <a:endParaRPr lang="en-US"/>
          </a:p>
        </p:txBody>
      </p:sp>
    </p:spTree>
    <p:extLst>
      <p:ext uri="{BB962C8B-B14F-4D97-AF65-F5344CB8AC3E}">
        <p14:creationId xmlns:p14="http://schemas.microsoft.com/office/powerpoint/2010/main" val="21395625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D5171CD-EAAB-4E1D-A0B4-558DE7AD494E}" type="datetime1">
              <a:rPr lang="en-US" smtClean="0"/>
              <a:t>3/26/2019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C0895BA-1EF0-452A-8AB9-F31D7BDF60C3}" type="slidenum">
              <a:rPr lang="en-US" smtClean="0"/>
              <a:t>‹#›</a:t>
            </a:fld>
            <a:endParaRPr lang="en-US"/>
          </a:p>
        </p:txBody>
      </p:sp>
    </p:spTree>
    <p:extLst>
      <p:ext uri="{BB962C8B-B14F-4D97-AF65-F5344CB8AC3E}">
        <p14:creationId xmlns:p14="http://schemas.microsoft.com/office/powerpoint/2010/main" val="39832775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AE844B1-1E43-4F38-BE56-040FC2AF2267}" type="datetime1">
              <a:rPr lang="en-US" smtClean="0"/>
              <a:t>3/26/2019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C0895BA-1EF0-452A-8AB9-F31D7BDF60C3}" type="slidenum">
              <a:rPr lang="en-US" smtClean="0"/>
              <a:t>‹#›</a:t>
            </a:fld>
            <a:endParaRPr lang="en-US"/>
          </a:p>
        </p:txBody>
      </p:sp>
    </p:spTree>
    <p:extLst>
      <p:ext uri="{BB962C8B-B14F-4D97-AF65-F5344CB8AC3E}">
        <p14:creationId xmlns:p14="http://schemas.microsoft.com/office/powerpoint/2010/main" val="20499815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DBF951-DE09-4471-BB44-9FBC365F565D}" type="datetime1">
              <a:rPr lang="en-US" smtClean="0"/>
              <a:t>3/26/2019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C0895BA-1EF0-452A-8AB9-F31D7BDF60C3}" type="slidenum">
              <a:rPr lang="en-US" smtClean="0"/>
              <a:t>‹#›</a:t>
            </a:fld>
            <a:endParaRPr lang="en-US"/>
          </a:p>
        </p:txBody>
      </p:sp>
    </p:spTree>
    <p:extLst>
      <p:ext uri="{BB962C8B-B14F-4D97-AF65-F5344CB8AC3E}">
        <p14:creationId xmlns:p14="http://schemas.microsoft.com/office/powerpoint/2010/main" val="30445475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D06A44B-35CE-4A1C-89E3-8B1DB0C60853}" type="datetime1">
              <a:rPr lang="en-US" smtClean="0"/>
              <a:t>3/26/2019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0895BA-1EF0-452A-8AB9-F31D7BDF60C3}" type="slidenum">
              <a:rPr lang="en-US" smtClean="0"/>
              <a:t>‹#›</a:t>
            </a:fld>
            <a:endParaRPr lang="en-US"/>
          </a:p>
        </p:txBody>
      </p:sp>
    </p:spTree>
    <p:extLst>
      <p:ext uri="{BB962C8B-B14F-4D97-AF65-F5344CB8AC3E}">
        <p14:creationId xmlns:p14="http://schemas.microsoft.com/office/powerpoint/2010/main" val="29653853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873754-8A04-472A-9856-514877C56DC5}" type="datetime1">
              <a:rPr lang="en-US" smtClean="0"/>
              <a:t>3/26/2019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0895BA-1EF0-452A-8AB9-F31D7BDF60C3}" type="slidenum">
              <a:rPr lang="en-US" smtClean="0"/>
              <a:t>‹#›</a:t>
            </a:fld>
            <a:endParaRPr lang="en-US"/>
          </a:p>
        </p:txBody>
      </p:sp>
    </p:spTree>
    <p:extLst>
      <p:ext uri="{BB962C8B-B14F-4D97-AF65-F5344CB8AC3E}">
        <p14:creationId xmlns:p14="http://schemas.microsoft.com/office/powerpoint/2010/main" val="7527276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FB41EF-8B26-4629-B92F-687C3A3129F5}" type="datetime1">
              <a:rPr lang="en-US" smtClean="0"/>
              <a:t>3/26/2019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0895BA-1EF0-452A-8AB9-F31D7BDF60C3}" type="slidenum">
              <a:rPr lang="en-US" smtClean="0"/>
              <a:t>‹#›</a:t>
            </a:fld>
            <a:endParaRPr lang="en-US"/>
          </a:p>
        </p:txBody>
      </p:sp>
    </p:spTree>
    <p:extLst>
      <p:ext uri="{BB962C8B-B14F-4D97-AF65-F5344CB8AC3E}">
        <p14:creationId xmlns:p14="http://schemas.microsoft.com/office/powerpoint/2010/main" val="3642553585"/>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1.png"/><Relationship Id="rId1" Type="http://schemas.openxmlformats.org/officeDocument/2006/relationships/slideLayout" Target="../slideLayouts/slideLayout2.xml"/><Relationship Id="rId5" Type="http://schemas.microsoft.com/office/2007/relationships/hdphoto" Target="../media/hdphoto4.wdp"/><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6.png"/><Relationship Id="rId7" Type="http://schemas.openxmlformats.org/officeDocument/2006/relationships/image" Target="../media/image28.jpe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27.wmf"/></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jpg"/><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image" Target="../media/image34.jpeg"/><Relationship Id="rId5" Type="http://schemas.openxmlformats.org/officeDocument/2006/relationships/image" Target="../media/image33.gif"/><Relationship Id="rId4" Type="http://schemas.openxmlformats.org/officeDocument/2006/relationships/image" Target="../media/image32.gif"/><Relationship Id="rId9"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9.png"/><Relationship Id="rId7" Type="http://schemas.openxmlformats.org/officeDocument/2006/relationships/diagramColors" Target="../diagrams/colors1.xml"/><Relationship Id="rId12"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diagramQuickStyle" Target="../diagrams/quickStyle1.xml"/><Relationship Id="rId11" Type="http://schemas.openxmlformats.org/officeDocument/2006/relationships/image" Target="../media/image2.png"/><Relationship Id="rId5" Type="http://schemas.openxmlformats.org/officeDocument/2006/relationships/diagramLayout" Target="../diagrams/layout1.xml"/><Relationship Id="rId10" Type="http://schemas.openxmlformats.org/officeDocument/2006/relationships/image" Target="../media/image1.png"/><Relationship Id="rId4" Type="http://schemas.openxmlformats.org/officeDocument/2006/relationships/diagramData" Target="../diagrams/data1.xml"/><Relationship Id="rId9" Type="http://schemas.openxmlformats.org/officeDocument/2006/relationships/image" Target="../media/image10.jpeg"/></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2.png"/><Relationship Id="rId7"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image" Target="../media/image2.png"/><Relationship Id="rId11" Type="http://schemas.openxmlformats.org/officeDocument/2006/relationships/image" Target="../media/image16.png"/><Relationship Id="rId5" Type="http://schemas.openxmlformats.org/officeDocument/2006/relationships/image" Target="../media/image1.png"/><Relationship Id="rId10" Type="http://schemas.microsoft.com/office/2007/relationships/hdphoto" Target="../media/hdphoto2.wdp"/><Relationship Id="rId4" Type="http://schemas.microsoft.com/office/2007/relationships/hdphoto" Target="../media/hdphoto1.wdp"/><Relationship Id="rId9"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hyperlink" Target="https://training.fema.gov/nims/" TargetMode="External"/><Relationship Id="rId5" Type="http://schemas.openxmlformats.org/officeDocument/2006/relationships/image" Target="../media/image17.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2.pn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799" y="152400"/>
            <a:ext cx="7772400" cy="2590800"/>
          </a:xfrm>
        </p:spPr>
        <p:txBody>
          <a:bodyPr>
            <a:normAutofit fontScale="90000"/>
          </a:bodyPr>
          <a:lstStyle/>
          <a:p>
            <a:r>
              <a:rPr lang="en-US" dirty="0"/>
              <a:t>Impact Based Decision Support </a:t>
            </a:r>
            <a:r>
              <a:rPr lang="en-US" dirty="0" smtClean="0"/>
              <a:t/>
            </a:r>
            <a:br>
              <a:rPr lang="en-US" dirty="0" smtClean="0"/>
            </a:br>
            <a:r>
              <a:rPr lang="en-US" dirty="0" smtClean="0"/>
              <a:t>Crisis Communications &amp; Challenges</a:t>
            </a:r>
            <a:r>
              <a:rPr lang="en-US" dirty="0"/>
              <a:t/>
            </a:r>
            <a:br>
              <a:rPr lang="en-US" dirty="0"/>
            </a:br>
            <a:endParaRPr lang="en-US" dirty="0"/>
          </a:p>
        </p:txBody>
      </p:sp>
      <p:sp>
        <p:nvSpPr>
          <p:cNvPr id="3" name="Subtitle 2"/>
          <p:cNvSpPr>
            <a:spLocks noGrp="1"/>
          </p:cNvSpPr>
          <p:nvPr>
            <p:ph type="subTitle" idx="1"/>
          </p:nvPr>
        </p:nvSpPr>
        <p:spPr>
          <a:xfrm>
            <a:off x="2649464" y="5062279"/>
            <a:ext cx="6400800" cy="1752600"/>
          </a:xfrm>
        </p:spPr>
        <p:txBody>
          <a:bodyPr>
            <a:noAutofit/>
          </a:bodyPr>
          <a:lstStyle/>
          <a:p>
            <a:pPr algn="r"/>
            <a:r>
              <a:rPr lang="en-US" sz="2800" dirty="0" smtClean="0"/>
              <a:t>Brian Montgomery</a:t>
            </a:r>
          </a:p>
          <a:p>
            <a:pPr algn="r"/>
            <a:r>
              <a:rPr lang="en-US" sz="2800" dirty="0" smtClean="0"/>
              <a:t>NWS Albany</a:t>
            </a:r>
            <a:br>
              <a:rPr lang="en-US" sz="2800" dirty="0" smtClean="0"/>
            </a:br>
            <a:r>
              <a:rPr lang="en-US" sz="2800" i="1" dirty="0" smtClean="0"/>
              <a:t>SUNY Albany – March 25, 2019</a:t>
            </a:r>
            <a:endParaRPr lang="en-US" sz="2800" i="1" dirty="0"/>
          </a:p>
        </p:txBody>
      </p:sp>
      <p:pic>
        <p:nvPicPr>
          <p:cNvPr id="6" name="Picture 1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688" y="109538"/>
            <a:ext cx="64611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489950" y="109538"/>
            <a:ext cx="57626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62744" y="1828800"/>
            <a:ext cx="3904456" cy="41148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2"/>
          </p:nvPr>
        </p:nvSpPr>
        <p:spPr/>
        <p:txBody>
          <a:bodyPr/>
          <a:lstStyle/>
          <a:p>
            <a:fld id="{EC0895BA-1EF0-452A-8AB9-F31D7BDF60C3}" type="slidenum">
              <a:rPr lang="en-US" smtClean="0"/>
              <a:t>1</a:t>
            </a:fld>
            <a:endParaRPr lang="en-US"/>
          </a:p>
        </p:txBody>
      </p:sp>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5400000">
            <a:off x="5918507" y="2234892"/>
            <a:ext cx="3265667" cy="245348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683575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11329"/>
            <a:ext cx="8686800" cy="1143000"/>
          </a:xfrm>
        </p:spPr>
        <p:txBody>
          <a:bodyPr>
            <a:normAutofit/>
          </a:bodyPr>
          <a:lstStyle/>
          <a:p>
            <a:r>
              <a:rPr lang="en-US" dirty="0" smtClean="0"/>
              <a:t>What Should The Briefing Contain?</a:t>
            </a:r>
            <a:endParaRPr lang="en-US" dirty="0"/>
          </a:p>
        </p:txBody>
      </p:sp>
      <p:sp>
        <p:nvSpPr>
          <p:cNvPr id="3" name="Content Placeholder 2"/>
          <p:cNvSpPr>
            <a:spLocks noGrp="1"/>
          </p:cNvSpPr>
          <p:nvPr>
            <p:ph idx="1"/>
          </p:nvPr>
        </p:nvSpPr>
        <p:spPr>
          <a:xfrm>
            <a:off x="304800" y="1447800"/>
            <a:ext cx="8534400" cy="4678363"/>
          </a:xfrm>
        </p:spPr>
        <p:txBody>
          <a:bodyPr>
            <a:normAutofit fontScale="92500" lnSpcReduction="20000"/>
          </a:bodyPr>
          <a:lstStyle/>
          <a:p>
            <a:pPr marL="0" indent="0">
              <a:buNone/>
            </a:pPr>
            <a:r>
              <a:rPr lang="en-US" dirty="0" smtClean="0"/>
              <a:t>Start with an Overview</a:t>
            </a:r>
          </a:p>
          <a:p>
            <a:pPr marL="0" indent="0">
              <a:buNone/>
            </a:pPr>
            <a:r>
              <a:rPr lang="en-US" dirty="0" smtClean="0"/>
              <a:t>Focus on the “3 W’s” of impacts</a:t>
            </a:r>
          </a:p>
          <a:p>
            <a:pPr marL="457200" lvl="1" indent="0">
              <a:buNone/>
            </a:pPr>
            <a:r>
              <a:rPr lang="en-US" u="sng" dirty="0" smtClean="0"/>
              <a:t>What</a:t>
            </a:r>
            <a:r>
              <a:rPr lang="en-US" dirty="0" smtClean="0"/>
              <a:t> are the </a:t>
            </a:r>
            <a:r>
              <a:rPr lang="en-US" i="1" dirty="0" smtClean="0"/>
              <a:t>impacts</a:t>
            </a:r>
          </a:p>
          <a:p>
            <a:pPr marL="457200" lvl="1" indent="0">
              <a:buNone/>
            </a:pPr>
            <a:r>
              <a:rPr lang="en-US" u="sng" dirty="0" smtClean="0"/>
              <a:t>When</a:t>
            </a:r>
            <a:r>
              <a:rPr lang="en-US" dirty="0" smtClean="0"/>
              <a:t> will the </a:t>
            </a:r>
            <a:r>
              <a:rPr lang="en-US" i="1" dirty="0" smtClean="0"/>
              <a:t>impacts</a:t>
            </a:r>
            <a:r>
              <a:rPr lang="en-US" dirty="0" smtClean="0"/>
              <a:t> occur</a:t>
            </a:r>
          </a:p>
          <a:p>
            <a:pPr marL="457200" lvl="1" indent="0">
              <a:buNone/>
            </a:pPr>
            <a:r>
              <a:rPr lang="en-US" u="sng" dirty="0" smtClean="0"/>
              <a:t>Where</a:t>
            </a:r>
            <a:r>
              <a:rPr lang="en-US" dirty="0" smtClean="0"/>
              <a:t> will the </a:t>
            </a:r>
            <a:r>
              <a:rPr lang="en-US" i="1" dirty="0" smtClean="0"/>
              <a:t>impacts</a:t>
            </a:r>
            <a:r>
              <a:rPr lang="en-US" dirty="0" smtClean="0"/>
              <a:t> occur</a:t>
            </a:r>
          </a:p>
          <a:p>
            <a:pPr marL="0" indent="0">
              <a:buNone/>
            </a:pPr>
            <a:r>
              <a:rPr lang="en-US" dirty="0" smtClean="0"/>
              <a:t>Always important to incorporate </a:t>
            </a:r>
            <a:r>
              <a:rPr lang="en-US" u="sng" dirty="0" smtClean="0"/>
              <a:t>confidence</a:t>
            </a:r>
            <a:r>
              <a:rPr lang="en-US" dirty="0" smtClean="0"/>
              <a:t> as well</a:t>
            </a:r>
          </a:p>
          <a:p>
            <a:pPr marL="457200" lvl="1" indent="0">
              <a:buNone/>
            </a:pPr>
            <a:r>
              <a:rPr lang="en-US" dirty="0" smtClean="0"/>
              <a:t>Use probabilistic guidance when available! </a:t>
            </a:r>
          </a:p>
          <a:p>
            <a:pPr marL="0" indent="0">
              <a:buNone/>
            </a:pPr>
            <a:r>
              <a:rPr lang="en-US" dirty="0" smtClean="0"/>
              <a:t>Use regional-based graphics</a:t>
            </a:r>
          </a:p>
          <a:p>
            <a:pPr marL="457200" lvl="1" indent="0">
              <a:buNone/>
            </a:pPr>
            <a:r>
              <a:rPr lang="en-US" dirty="0" smtClean="0"/>
              <a:t>GIS allows for greater customization and appealing graphics</a:t>
            </a:r>
          </a:p>
          <a:p>
            <a:pPr marL="457200" lvl="1" indent="0">
              <a:buNone/>
            </a:pPr>
            <a:r>
              <a:rPr lang="en-US" dirty="0" smtClean="0"/>
              <a:t>Enhanced Digital Display (EDD) and GIS</a:t>
            </a:r>
          </a:p>
          <a:p>
            <a:pPr marL="914400" lvl="2" indent="0">
              <a:buNone/>
            </a:pPr>
            <a:endParaRPr lang="en-US" dirty="0"/>
          </a:p>
        </p:txBody>
      </p:sp>
      <p:pic>
        <p:nvPicPr>
          <p:cNvPr id="4" name="Picture 1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688" y="109538"/>
            <a:ext cx="64611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489950" y="109538"/>
            <a:ext cx="57626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2"/>
          </p:nvPr>
        </p:nvSpPr>
        <p:spPr/>
        <p:txBody>
          <a:bodyPr/>
          <a:lstStyle/>
          <a:p>
            <a:fld id="{EC0895BA-1EF0-452A-8AB9-F31D7BDF60C3}" type="slidenum">
              <a:rPr lang="en-US" smtClean="0"/>
              <a:t>10</a:t>
            </a:fld>
            <a:endParaRPr lang="en-US"/>
          </a:p>
        </p:txBody>
      </p:sp>
    </p:spTree>
    <p:extLst>
      <p:ext uri="{BB962C8B-B14F-4D97-AF65-F5344CB8AC3E}">
        <p14:creationId xmlns:p14="http://schemas.microsoft.com/office/powerpoint/2010/main" val="35984270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Crisis Communications</a:t>
            </a:r>
            <a:endParaRPr lang="en-US" dirty="0"/>
          </a:p>
        </p:txBody>
      </p:sp>
      <p:sp>
        <p:nvSpPr>
          <p:cNvPr id="3" name="Content Placeholder 2"/>
          <p:cNvSpPr>
            <a:spLocks noGrp="1"/>
          </p:cNvSpPr>
          <p:nvPr>
            <p:ph idx="1"/>
          </p:nvPr>
        </p:nvSpPr>
        <p:spPr/>
        <p:txBody>
          <a:bodyPr>
            <a:normAutofit lnSpcReduction="10000"/>
          </a:bodyPr>
          <a:lstStyle/>
          <a:p>
            <a:pPr>
              <a:buFont typeface="Wingdings" panose="05000000000000000000" pitchFamily="2" charset="2"/>
              <a:buChar char="ü"/>
            </a:pPr>
            <a:r>
              <a:rPr lang="en-US" dirty="0" smtClean="0"/>
              <a:t>Meet and develop partnerships</a:t>
            </a:r>
          </a:p>
          <a:p>
            <a:pPr>
              <a:buFont typeface="Wingdings" panose="05000000000000000000" pitchFamily="2" charset="2"/>
              <a:buChar char="ü"/>
            </a:pPr>
            <a:r>
              <a:rPr lang="en-US" dirty="0" smtClean="0"/>
              <a:t>Clear and Concise </a:t>
            </a:r>
          </a:p>
          <a:p>
            <a:pPr>
              <a:buFont typeface="Wingdings" panose="05000000000000000000" pitchFamily="2" charset="2"/>
              <a:buChar char="ü"/>
            </a:pPr>
            <a:r>
              <a:rPr lang="en-US" dirty="0" smtClean="0"/>
              <a:t>Stay in your lane</a:t>
            </a:r>
          </a:p>
          <a:p>
            <a:pPr>
              <a:buFont typeface="Wingdings" panose="05000000000000000000" pitchFamily="2" charset="2"/>
              <a:buChar char="ü"/>
            </a:pPr>
            <a:r>
              <a:rPr lang="en-US" dirty="0" smtClean="0"/>
              <a:t>Only speak facts</a:t>
            </a:r>
          </a:p>
          <a:p>
            <a:pPr>
              <a:buFont typeface="Wingdings" panose="05000000000000000000" pitchFamily="2" charset="2"/>
              <a:buChar char="ü"/>
            </a:pPr>
            <a:r>
              <a:rPr lang="en-US" dirty="0" smtClean="0"/>
              <a:t>No science jargon or acronym's</a:t>
            </a:r>
          </a:p>
          <a:p>
            <a:pPr>
              <a:buFont typeface="Wingdings" panose="05000000000000000000" pitchFamily="2" charset="2"/>
              <a:buChar char="ü"/>
            </a:pPr>
            <a:r>
              <a:rPr lang="en-US" dirty="0" smtClean="0"/>
              <a:t>Prepare two key points to communicate</a:t>
            </a:r>
          </a:p>
          <a:p>
            <a:pPr>
              <a:buFont typeface="Wingdings" panose="05000000000000000000" pitchFamily="2" charset="2"/>
              <a:buChar char="ü"/>
            </a:pPr>
            <a:r>
              <a:rPr lang="en-US" dirty="0" smtClean="0"/>
              <a:t>Show empathy</a:t>
            </a:r>
          </a:p>
          <a:p>
            <a:pPr>
              <a:buFont typeface="Wingdings" panose="05000000000000000000" pitchFamily="2" charset="2"/>
              <a:buChar char="ü"/>
            </a:pPr>
            <a:r>
              <a:rPr lang="en-US" dirty="0" smtClean="0"/>
              <a:t>PRACTICE! </a:t>
            </a:r>
          </a:p>
          <a:p>
            <a:endParaRPr lang="en-US" dirty="0"/>
          </a:p>
        </p:txBody>
      </p:sp>
      <p:sp>
        <p:nvSpPr>
          <p:cNvPr id="4" name="Slide Number Placeholder 3"/>
          <p:cNvSpPr>
            <a:spLocks noGrp="1"/>
          </p:cNvSpPr>
          <p:nvPr>
            <p:ph type="sldNum" sz="quarter" idx="12"/>
          </p:nvPr>
        </p:nvSpPr>
        <p:spPr/>
        <p:txBody>
          <a:bodyPr/>
          <a:lstStyle/>
          <a:p>
            <a:fld id="{EC0895BA-1EF0-452A-8AB9-F31D7BDF60C3}" type="slidenum">
              <a:rPr lang="en-US" smtClean="0"/>
              <a:t>11</a:t>
            </a:fld>
            <a:endParaRPr lang="en-US"/>
          </a:p>
        </p:txBody>
      </p:sp>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Lst>
          </a:blip>
          <a:stretch>
            <a:fillRect/>
          </a:stretch>
        </p:blipFill>
        <p:spPr>
          <a:xfrm>
            <a:off x="4343400" y="2094161"/>
            <a:ext cx="3200400" cy="171583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 name="Picture 5"/>
          <p:cNvPicPr>
            <a:picLocks noChangeAspect="1"/>
          </p:cNvPicPr>
          <p:nvPr/>
        </p:nvPicPr>
        <p:blipFill rotWithShape="1">
          <a:blip r:embed="rId4">
            <a:extLst>
              <a:ext uri="{BEBA8EAE-BF5A-486C-A8C5-ECC9F3942E4B}">
                <a14:imgProps xmlns:a14="http://schemas.microsoft.com/office/drawing/2010/main">
                  <a14:imgLayer r:embed="rId5">
                    <a14:imgEffect>
                      <a14:brightnessContrast bright="20000" contrast="-40000"/>
                    </a14:imgEffect>
                  </a14:imgLayer>
                </a14:imgProps>
              </a:ext>
            </a:extLst>
          </a:blip>
          <a:srcRect r="21428"/>
          <a:stretch/>
        </p:blipFill>
        <p:spPr>
          <a:xfrm>
            <a:off x="4686300" y="4759325"/>
            <a:ext cx="2514600" cy="197358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52170520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50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Information Gathering</a:t>
            </a:r>
            <a:endParaRPr lang="en-US" dirty="0"/>
          </a:p>
        </p:txBody>
      </p:sp>
      <p:sp>
        <p:nvSpPr>
          <p:cNvPr id="3" name="Content Placeholder 2"/>
          <p:cNvSpPr>
            <a:spLocks noGrp="1"/>
          </p:cNvSpPr>
          <p:nvPr>
            <p:ph idx="1"/>
          </p:nvPr>
        </p:nvSpPr>
        <p:spPr/>
        <p:txBody>
          <a:bodyPr/>
          <a:lstStyle/>
          <a:p>
            <a:pPr marL="0" indent="0" algn="ctr">
              <a:buNone/>
            </a:pPr>
            <a:r>
              <a:rPr lang="en-US" dirty="0" smtClean="0"/>
              <a:t>The 5 Senses </a:t>
            </a:r>
            <a:endParaRPr lang="en-US" dirty="0"/>
          </a:p>
        </p:txBody>
      </p:sp>
      <p:sp>
        <p:nvSpPr>
          <p:cNvPr id="4" name="Slide Number Placeholder 3"/>
          <p:cNvSpPr>
            <a:spLocks noGrp="1"/>
          </p:cNvSpPr>
          <p:nvPr>
            <p:ph type="sldNum" sz="quarter" idx="12"/>
          </p:nvPr>
        </p:nvSpPr>
        <p:spPr/>
        <p:txBody>
          <a:bodyPr/>
          <a:lstStyle/>
          <a:p>
            <a:fld id="{EC0895BA-1EF0-452A-8AB9-F31D7BDF60C3}" type="slidenum">
              <a:rPr lang="en-US" smtClean="0"/>
              <a:t>12</a:t>
            </a:fld>
            <a:endParaRPr lang="en-US"/>
          </a:p>
        </p:txBody>
      </p:sp>
      <p:pic>
        <p:nvPicPr>
          <p:cNvPr id="1026" name="Picture 2" descr="Image result for 5 sens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2149475"/>
            <a:ext cx="3724371" cy="438943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6" name="Table 15"/>
          <p:cNvGraphicFramePr>
            <a:graphicFrameLocks noGrp="1"/>
          </p:cNvGraphicFramePr>
          <p:nvPr>
            <p:extLst>
              <p:ext uri="{D42A27DB-BD31-4B8C-83A1-F6EECF244321}">
                <p14:modId xmlns:p14="http://schemas.microsoft.com/office/powerpoint/2010/main" val="4148332381"/>
              </p:ext>
            </p:extLst>
          </p:nvPr>
        </p:nvGraphicFramePr>
        <p:xfrm>
          <a:off x="4419600" y="2149473"/>
          <a:ext cx="3962400" cy="4389438"/>
        </p:xfrm>
        <a:graphic>
          <a:graphicData uri="http://schemas.openxmlformats.org/drawingml/2006/table">
            <a:tbl>
              <a:tblPr firstRow="1" bandRow="1">
                <a:tableStyleId>{5C22544A-7EE6-4342-B048-85BDC9FD1C3A}</a:tableStyleId>
              </a:tblPr>
              <a:tblGrid>
                <a:gridCol w="1981200">
                  <a:extLst>
                    <a:ext uri="{9D8B030D-6E8A-4147-A177-3AD203B41FA5}">
                      <a16:colId xmlns:a16="http://schemas.microsoft.com/office/drawing/2014/main" xmlns="" val="1198903523"/>
                    </a:ext>
                  </a:extLst>
                </a:gridCol>
                <a:gridCol w="1981200">
                  <a:extLst>
                    <a:ext uri="{9D8B030D-6E8A-4147-A177-3AD203B41FA5}">
                      <a16:colId xmlns:a16="http://schemas.microsoft.com/office/drawing/2014/main" xmlns="" val="3224061372"/>
                    </a:ext>
                  </a:extLst>
                </a:gridCol>
              </a:tblGrid>
              <a:tr h="731573">
                <a:tc>
                  <a:txBody>
                    <a:bodyPr/>
                    <a:lstStyle/>
                    <a:p>
                      <a:r>
                        <a:rPr lang="en-US" dirty="0" smtClean="0"/>
                        <a:t>Percentage</a:t>
                      </a:r>
                      <a:endParaRPr lang="en-US" dirty="0"/>
                    </a:p>
                  </a:txBody>
                  <a:tcPr/>
                </a:tc>
                <a:tc>
                  <a:txBody>
                    <a:bodyPr/>
                    <a:lstStyle/>
                    <a:p>
                      <a:r>
                        <a:rPr lang="en-US" dirty="0" smtClean="0"/>
                        <a:t>Sense</a:t>
                      </a:r>
                      <a:endParaRPr lang="en-US" dirty="0"/>
                    </a:p>
                  </a:txBody>
                  <a:tcPr/>
                </a:tc>
                <a:extLst>
                  <a:ext uri="{0D108BD9-81ED-4DB2-BD59-A6C34878D82A}">
                    <a16:rowId xmlns:a16="http://schemas.microsoft.com/office/drawing/2014/main" xmlns="" val="3853509071"/>
                  </a:ext>
                </a:extLst>
              </a:tr>
              <a:tr h="731573">
                <a:tc>
                  <a:txBody>
                    <a:bodyPr/>
                    <a:lstStyle/>
                    <a:p>
                      <a:r>
                        <a:rPr lang="en-US" dirty="0" smtClean="0"/>
                        <a:t>1%</a:t>
                      </a:r>
                      <a:endParaRPr lang="en-US" dirty="0"/>
                    </a:p>
                  </a:txBody>
                  <a:tcPr/>
                </a:tc>
                <a:tc>
                  <a:txBody>
                    <a:bodyPr/>
                    <a:lstStyle/>
                    <a:p>
                      <a:endParaRPr lang="en-US" dirty="0"/>
                    </a:p>
                  </a:txBody>
                  <a:tcPr/>
                </a:tc>
                <a:extLst>
                  <a:ext uri="{0D108BD9-81ED-4DB2-BD59-A6C34878D82A}">
                    <a16:rowId xmlns:a16="http://schemas.microsoft.com/office/drawing/2014/main" xmlns="" val="3186691381"/>
                  </a:ext>
                </a:extLst>
              </a:tr>
              <a:tr h="731573">
                <a:tc>
                  <a:txBody>
                    <a:bodyPr/>
                    <a:lstStyle/>
                    <a:p>
                      <a:r>
                        <a:rPr lang="en-US" dirty="0" smtClean="0"/>
                        <a:t>1.5%</a:t>
                      </a:r>
                      <a:endParaRPr lang="en-US" dirty="0"/>
                    </a:p>
                  </a:txBody>
                  <a:tcPr/>
                </a:tc>
                <a:tc>
                  <a:txBody>
                    <a:bodyPr/>
                    <a:lstStyle/>
                    <a:p>
                      <a:endParaRPr lang="en-US" dirty="0"/>
                    </a:p>
                  </a:txBody>
                  <a:tcPr/>
                </a:tc>
                <a:extLst>
                  <a:ext uri="{0D108BD9-81ED-4DB2-BD59-A6C34878D82A}">
                    <a16:rowId xmlns:a16="http://schemas.microsoft.com/office/drawing/2014/main" xmlns="" val="1408507911"/>
                  </a:ext>
                </a:extLst>
              </a:tr>
              <a:tr h="731573">
                <a:tc>
                  <a:txBody>
                    <a:bodyPr/>
                    <a:lstStyle/>
                    <a:p>
                      <a:r>
                        <a:rPr lang="en-US" dirty="0" smtClean="0"/>
                        <a:t>3.5%</a:t>
                      </a:r>
                      <a:endParaRPr lang="en-US" dirty="0"/>
                    </a:p>
                  </a:txBody>
                  <a:tcPr/>
                </a:tc>
                <a:tc>
                  <a:txBody>
                    <a:bodyPr/>
                    <a:lstStyle/>
                    <a:p>
                      <a:endParaRPr lang="en-US" dirty="0"/>
                    </a:p>
                  </a:txBody>
                  <a:tcPr/>
                </a:tc>
                <a:extLst>
                  <a:ext uri="{0D108BD9-81ED-4DB2-BD59-A6C34878D82A}">
                    <a16:rowId xmlns:a16="http://schemas.microsoft.com/office/drawing/2014/main" xmlns="" val="3009574418"/>
                  </a:ext>
                </a:extLst>
              </a:tr>
              <a:tr h="731573">
                <a:tc>
                  <a:txBody>
                    <a:bodyPr/>
                    <a:lstStyle/>
                    <a:p>
                      <a:r>
                        <a:rPr lang="en-US" dirty="0" smtClean="0"/>
                        <a:t>7%</a:t>
                      </a:r>
                      <a:endParaRPr lang="en-US" dirty="0"/>
                    </a:p>
                  </a:txBody>
                  <a:tcPr/>
                </a:tc>
                <a:tc>
                  <a:txBody>
                    <a:bodyPr/>
                    <a:lstStyle/>
                    <a:p>
                      <a:endParaRPr lang="en-US" dirty="0"/>
                    </a:p>
                  </a:txBody>
                  <a:tcPr/>
                </a:tc>
                <a:extLst>
                  <a:ext uri="{0D108BD9-81ED-4DB2-BD59-A6C34878D82A}">
                    <a16:rowId xmlns:a16="http://schemas.microsoft.com/office/drawing/2014/main" xmlns="" val="2142944904"/>
                  </a:ext>
                </a:extLst>
              </a:tr>
              <a:tr h="731573">
                <a:tc>
                  <a:txBody>
                    <a:bodyPr/>
                    <a:lstStyle/>
                    <a:p>
                      <a:r>
                        <a:rPr lang="en-US" dirty="0" smtClean="0"/>
                        <a:t>87%</a:t>
                      </a:r>
                      <a:endParaRPr lang="en-US" dirty="0"/>
                    </a:p>
                  </a:txBody>
                  <a:tcPr/>
                </a:tc>
                <a:tc>
                  <a:txBody>
                    <a:bodyPr/>
                    <a:lstStyle/>
                    <a:p>
                      <a:endParaRPr lang="en-US" dirty="0"/>
                    </a:p>
                  </a:txBody>
                  <a:tcPr/>
                </a:tc>
                <a:extLst>
                  <a:ext uri="{0D108BD9-81ED-4DB2-BD59-A6C34878D82A}">
                    <a16:rowId xmlns:a16="http://schemas.microsoft.com/office/drawing/2014/main" xmlns="" val="1968657413"/>
                  </a:ext>
                </a:extLst>
              </a:tr>
            </a:tbl>
          </a:graphicData>
        </a:graphic>
      </p:graphicFrame>
      <p:sp>
        <p:nvSpPr>
          <p:cNvPr id="17" name="TextBox 16"/>
          <p:cNvSpPr txBox="1"/>
          <p:nvPr/>
        </p:nvSpPr>
        <p:spPr>
          <a:xfrm>
            <a:off x="6553200" y="3061732"/>
            <a:ext cx="1676400" cy="369332"/>
          </a:xfrm>
          <a:prstGeom prst="rect">
            <a:avLst/>
          </a:prstGeom>
          <a:noFill/>
        </p:spPr>
        <p:txBody>
          <a:bodyPr wrap="square" rtlCol="0">
            <a:spAutoFit/>
          </a:bodyPr>
          <a:lstStyle/>
          <a:p>
            <a:r>
              <a:rPr lang="en-US" b="1" dirty="0" smtClean="0">
                <a:solidFill>
                  <a:schemeClr val="bg1"/>
                </a:solidFill>
              </a:rPr>
              <a:t>Taste</a:t>
            </a:r>
            <a:endParaRPr lang="en-US" b="1" dirty="0">
              <a:solidFill>
                <a:schemeClr val="bg1"/>
              </a:solidFill>
            </a:endParaRPr>
          </a:p>
        </p:txBody>
      </p:sp>
      <p:sp>
        <p:nvSpPr>
          <p:cNvPr id="18" name="TextBox 17"/>
          <p:cNvSpPr txBox="1"/>
          <p:nvPr/>
        </p:nvSpPr>
        <p:spPr>
          <a:xfrm>
            <a:off x="6553200" y="3733800"/>
            <a:ext cx="1676400" cy="369332"/>
          </a:xfrm>
          <a:prstGeom prst="rect">
            <a:avLst/>
          </a:prstGeom>
          <a:noFill/>
        </p:spPr>
        <p:txBody>
          <a:bodyPr wrap="square" rtlCol="0">
            <a:spAutoFit/>
          </a:bodyPr>
          <a:lstStyle/>
          <a:p>
            <a:r>
              <a:rPr lang="en-US" b="1" dirty="0" smtClean="0">
                <a:solidFill>
                  <a:schemeClr val="bg1"/>
                </a:solidFill>
              </a:rPr>
              <a:t>Touch</a:t>
            </a:r>
            <a:endParaRPr lang="en-US" b="1" dirty="0">
              <a:solidFill>
                <a:schemeClr val="bg1"/>
              </a:solidFill>
            </a:endParaRPr>
          </a:p>
        </p:txBody>
      </p:sp>
      <p:sp>
        <p:nvSpPr>
          <p:cNvPr id="19" name="TextBox 18"/>
          <p:cNvSpPr txBox="1"/>
          <p:nvPr/>
        </p:nvSpPr>
        <p:spPr>
          <a:xfrm>
            <a:off x="6553200" y="4419600"/>
            <a:ext cx="1447800" cy="369332"/>
          </a:xfrm>
          <a:prstGeom prst="rect">
            <a:avLst/>
          </a:prstGeom>
          <a:noFill/>
        </p:spPr>
        <p:txBody>
          <a:bodyPr wrap="square" rtlCol="0">
            <a:spAutoFit/>
          </a:bodyPr>
          <a:lstStyle/>
          <a:p>
            <a:r>
              <a:rPr lang="en-US" b="1" dirty="0" smtClean="0">
                <a:solidFill>
                  <a:schemeClr val="bg1"/>
                </a:solidFill>
              </a:rPr>
              <a:t>Smell</a:t>
            </a:r>
            <a:endParaRPr lang="en-US" b="1" dirty="0">
              <a:solidFill>
                <a:schemeClr val="bg1"/>
              </a:solidFill>
            </a:endParaRPr>
          </a:p>
        </p:txBody>
      </p:sp>
      <p:sp>
        <p:nvSpPr>
          <p:cNvPr id="20" name="TextBox 19"/>
          <p:cNvSpPr txBox="1"/>
          <p:nvPr/>
        </p:nvSpPr>
        <p:spPr>
          <a:xfrm>
            <a:off x="6553200" y="5181600"/>
            <a:ext cx="1676400" cy="369332"/>
          </a:xfrm>
          <a:prstGeom prst="rect">
            <a:avLst/>
          </a:prstGeom>
          <a:noFill/>
        </p:spPr>
        <p:txBody>
          <a:bodyPr wrap="square" rtlCol="0">
            <a:spAutoFit/>
          </a:bodyPr>
          <a:lstStyle/>
          <a:p>
            <a:r>
              <a:rPr lang="en-US" b="1" dirty="0" smtClean="0">
                <a:solidFill>
                  <a:schemeClr val="bg1"/>
                </a:solidFill>
              </a:rPr>
              <a:t>Hearing</a:t>
            </a:r>
            <a:endParaRPr lang="en-US" b="1" dirty="0">
              <a:solidFill>
                <a:schemeClr val="bg1"/>
              </a:solidFill>
            </a:endParaRPr>
          </a:p>
        </p:txBody>
      </p:sp>
      <p:sp>
        <p:nvSpPr>
          <p:cNvPr id="21" name="TextBox 20"/>
          <p:cNvSpPr txBox="1"/>
          <p:nvPr/>
        </p:nvSpPr>
        <p:spPr>
          <a:xfrm>
            <a:off x="6553200" y="5867400"/>
            <a:ext cx="1524000" cy="369332"/>
          </a:xfrm>
          <a:prstGeom prst="rect">
            <a:avLst/>
          </a:prstGeom>
          <a:noFill/>
        </p:spPr>
        <p:txBody>
          <a:bodyPr wrap="square" rtlCol="0">
            <a:spAutoFit/>
          </a:bodyPr>
          <a:lstStyle/>
          <a:p>
            <a:r>
              <a:rPr lang="en-US" b="1" dirty="0" smtClean="0">
                <a:solidFill>
                  <a:schemeClr val="bg1"/>
                </a:solidFill>
              </a:rPr>
              <a:t>Seeing</a:t>
            </a:r>
            <a:endParaRPr lang="en-US" b="1" dirty="0">
              <a:solidFill>
                <a:schemeClr val="bg1"/>
              </a:solidFill>
            </a:endParaRPr>
          </a:p>
        </p:txBody>
      </p:sp>
      <p:sp>
        <p:nvSpPr>
          <p:cNvPr id="22" name="Cloud Callout 21"/>
          <p:cNvSpPr/>
          <p:nvPr/>
        </p:nvSpPr>
        <p:spPr>
          <a:xfrm>
            <a:off x="5638800" y="926117"/>
            <a:ext cx="3352800" cy="1817132"/>
          </a:xfrm>
          <a:prstGeom prst="cloudCallout">
            <a:avLst>
              <a:gd name="adj1" fmla="val -103325"/>
              <a:gd name="adj2" fmla="val 5318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FF00"/>
                </a:solidFill>
              </a:rPr>
              <a:t>87% of your audience will determine your credibility by body language alone!</a:t>
            </a:r>
            <a:endParaRPr lang="en-US" b="1" dirty="0">
              <a:solidFill>
                <a:srgbClr val="FFFF00"/>
              </a:solidFill>
            </a:endParaRPr>
          </a:p>
        </p:txBody>
      </p:sp>
    </p:spTree>
    <p:extLst>
      <p:ext uri="{BB962C8B-B14F-4D97-AF65-F5344CB8AC3E}">
        <p14:creationId xmlns:p14="http://schemas.microsoft.com/office/powerpoint/2010/main" val="1961990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randombar(horizontal)">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randombar(horizontal)">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randombar(horizontal)">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randombar(horizontal)">
                                      <p:cBhvr>
                                        <p:cTn id="27" dur="500"/>
                                        <p:tgtEl>
                                          <p:spTgt spid="21"/>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12" fill="hold" grpId="0" nodeType="click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fill="hold"/>
                                        <p:tgtEl>
                                          <p:spTgt spid="22"/>
                                        </p:tgtEl>
                                        <p:attrNameLst>
                                          <p:attrName>ppt_x</p:attrName>
                                        </p:attrNameLst>
                                      </p:cBhvr>
                                      <p:tavLst>
                                        <p:tav tm="0">
                                          <p:val>
                                            <p:strVal val="0-#ppt_w/2"/>
                                          </p:val>
                                        </p:tav>
                                        <p:tav tm="100000">
                                          <p:val>
                                            <p:strVal val="#ppt_x"/>
                                          </p:val>
                                        </p:tav>
                                      </p:tavLst>
                                    </p:anim>
                                    <p:anim calcmode="lin" valueType="num">
                                      <p:cBhvr additive="base">
                                        <p:cTn id="3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0" grpId="0"/>
      <p:bldP spid="21" grpId="0"/>
      <p:bldP spid="2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Richard </a:t>
            </a:r>
            <a:r>
              <a:rPr lang="en-US" dirty="0" err="1" smtClean="0"/>
              <a:t>Brundage</a:t>
            </a:r>
            <a:r>
              <a:rPr lang="en-US" dirty="0" smtClean="0"/>
              <a:t> Technique</a:t>
            </a:r>
            <a:endParaRPr lang="en-US" dirty="0"/>
          </a:p>
        </p:txBody>
      </p:sp>
      <p:sp>
        <p:nvSpPr>
          <p:cNvPr id="4" name="Slide Number Placeholder 3"/>
          <p:cNvSpPr>
            <a:spLocks noGrp="1"/>
          </p:cNvSpPr>
          <p:nvPr>
            <p:ph type="sldNum" sz="quarter" idx="12"/>
          </p:nvPr>
        </p:nvSpPr>
        <p:spPr/>
        <p:txBody>
          <a:bodyPr/>
          <a:lstStyle/>
          <a:p>
            <a:fld id="{EC0895BA-1EF0-452A-8AB9-F31D7BDF60C3}" type="slidenum">
              <a:rPr lang="en-US" smtClean="0"/>
              <a:t>13</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2379334858"/>
              </p:ext>
            </p:extLst>
          </p:nvPr>
        </p:nvGraphicFramePr>
        <p:xfrm>
          <a:off x="190500" y="1448682"/>
          <a:ext cx="533400" cy="4907670"/>
        </p:xfrm>
        <a:graphic>
          <a:graphicData uri="http://schemas.openxmlformats.org/drawingml/2006/table">
            <a:tbl>
              <a:tblPr firstRow="1" bandRow="1">
                <a:tableStyleId>{69CF1AB2-1976-4502-BF36-3FF5EA218861}</a:tableStyleId>
              </a:tblPr>
              <a:tblGrid>
                <a:gridCol w="533400">
                  <a:extLst>
                    <a:ext uri="{9D8B030D-6E8A-4147-A177-3AD203B41FA5}">
                      <a16:colId xmlns:a16="http://schemas.microsoft.com/office/drawing/2014/main" xmlns="" val="2883725746"/>
                    </a:ext>
                  </a:extLst>
                </a:gridCol>
              </a:tblGrid>
              <a:tr h="490767">
                <a:tc>
                  <a:txBody>
                    <a:bodyPr/>
                    <a:lstStyle/>
                    <a:p>
                      <a:r>
                        <a:rPr lang="en-US" b="0" dirty="0" smtClean="0"/>
                        <a:t>1</a:t>
                      </a:r>
                      <a:endParaRPr lang="en-US" b="0" dirty="0"/>
                    </a:p>
                  </a:txBody>
                  <a:tcPr/>
                </a:tc>
                <a:extLst>
                  <a:ext uri="{0D108BD9-81ED-4DB2-BD59-A6C34878D82A}">
                    <a16:rowId xmlns:a16="http://schemas.microsoft.com/office/drawing/2014/main" xmlns="" val="1637056271"/>
                  </a:ext>
                </a:extLst>
              </a:tr>
              <a:tr h="490767">
                <a:tc>
                  <a:txBody>
                    <a:bodyPr/>
                    <a:lstStyle/>
                    <a:p>
                      <a:r>
                        <a:rPr lang="en-US" dirty="0" smtClean="0"/>
                        <a:t>2</a:t>
                      </a:r>
                      <a:endParaRPr lang="en-US" dirty="0"/>
                    </a:p>
                  </a:txBody>
                  <a:tcPr/>
                </a:tc>
                <a:extLst>
                  <a:ext uri="{0D108BD9-81ED-4DB2-BD59-A6C34878D82A}">
                    <a16:rowId xmlns:a16="http://schemas.microsoft.com/office/drawing/2014/main" xmlns="" val="2502659104"/>
                  </a:ext>
                </a:extLst>
              </a:tr>
              <a:tr h="490767">
                <a:tc>
                  <a:txBody>
                    <a:bodyPr/>
                    <a:lstStyle/>
                    <a:p>
                      <a:r>
                        <a:rPr lang="en-US" dirty="0" smtClean="0"/>
                        <a:t>3</a:t>
                      </a:r>
                      <a:endParaRPr lang="en-US" dirty="0"/>
                    </a:p>
                  </a:txBody>
                  <a:tcPr/>
                </a:tc>
                <a:extLst>
                  <a:ext uri="{0D108BD9-81ED-4DB2-BD59-A6C34878D82A}">
                    <a16:rowId xmlns:a16="http://schemas.microsoft.com/office/drawing/2014/main" xmlns="" val="579018381"/>
                  </a:ext>
                </a:extLst>
              </a:tr>
              <a:tr h="490767">
                <a:tc>
                  <a:txBody>
                    <a:bodyPr/>
                    <a:lstStyle/>
                    <a:p>
                      <a:r>
                        <a:rPr lang="en-US" dirty="0" smtClean="0"/>
                        <a:t>4</a:t>
                      </a:r>
                      <a:endParaRPr lang="en-US" dirty="0"/>
                    </a:p>
                  </a:txBody>
                  <a:tcPr/>
                </a:tc>
                <a:extLst>
                  <a:ext uri="{0D108BD9-81ED-4DB2-BD59-A6C34878D82A}">
                    <a16:rowId xmlns:a16="http://schemas.microsoft.com/office/drawing/2014/main" xmlns="" val="391033972"/>
                  </a:ext>
                </a:extLst>
              </a:tr>
              <a:tr h="490767">
                <a:tc>
                  <a:txBody>
                    <a:bodyPr/>
                    <a:lstStyle/>
                    <a:p>
                      <a:r>
                        <a:rPr lang="en-US" dirty="0" smtClean="0"/>
                        <a:t>5</a:t>
                      </a:r>
                      <a:endParaRPr lang="en-US" dirty="0"/>
                    </a:p>
                  </a:txBody>
                  <a:tcPr/>
                </a:tc>
                <a:extLst>
                  <a:ext uri="{0D108BD9-81ED-4DB2-BD59-A6C34878D82A}">
                    <a16:rowId xmlns:a16="http://schemas.microsoft.com/office/drawing/2014/main" xmlns="" val="1255551232"/>
                  </a:ext>
                </a:extLst>
              </a:tr>
              <a:tr h="490767">
                <a:tc>
                  <a:txBody>
                    <a:bodyPr/>
                    <a:lstStyle/>
                    <a:p>
                      <a:r>
                        <a:rPr lang="en-US" dirty="0" smtClean="0"/>
                        <a:t>6</a:t>
                      </a:r>
                      <a:endParaRPr lang="en-US" dirty="0"/>
                    </a:p>
                  </a:txBody>
                  <a:tcPr/>
                </a:tc>
                <a:extLst>
                  <a:ext uri="{0D108BD9-81ED-4DB2-BD59-A6C34878D82A}">
                    <a16:rowId xmlns:a16="http://schemas.microsoft.com/office/drawing/2014/main" xmlns="" val="2866736605"/>
                  </a:ext>
                </a:extLst>
              </a:tr>
              <a:tr h="490767">
                <a:tc>
                  <a:txBody>
                    <a:bodyPr/>
                    <a:lstStyle/>
                    <a:p>
                      <a:r>
                        <a:rPr lang="en-US" dirty="0" smtClean="0"/>
                        <a:t>7</a:t>
                      </a:r>
                      <a:endParaRPr lang="en-US" dirty="0"/>
                    </a:p>
                  </a:txBody>
                  <a:tcPr/>
                </a:tc>
                <a:extLst>
                  <a:ext uri="{0D108BD9-81ED-4DB2-BD59-A6C34878D82A}">
                    <a16:rowId xmlns:a16="http://schemas.microsoft.com/office/drawing/2014/main" xmlns="" val="1575801410"/>
                  </a:ext>
                </a:extLst>
              </a:tr>
              <a:tr h="490767">
                <a:tc>
                  <a:txBody>
                    <a:bodyPr/>
                    <a:lstStyle/>
                    <a:p>
                      <a:r>
                        <a:rPr lang="en-US" dirty="0" smtClean="0"/>
                        <a:t>8</a:t>
                      </a:r>
                      <a:endParaRPr lang="en-US" dirty="0"/>
                    </a:p>
                  </a:txBody>
                  <a:tcPr/>
                </a:tc>
                <a:extLst>
                  <a:ext uri="{0D108BD9-81ED-4DB2-BD59-A6C34878D82A}">
                    <a16:rowId xmlns:a16="http://schemas.microsoft.com/office/drawing/2014/main" xmlns="" val="475133976"/>
                  </a:ext>
                </a:extLst>
              </a:tr>
              <a:tr h="490767">
                <a:tc>
                  <a:txBody>
                    <a:bodyPr/>
                    <a:lstStyle/>
                    <a:p>
                      <a:r>
                        <a:rPr lang="en-US" dirty="0" smtClean="0"/>
                        <a:t>9</a:t>
                      </a:r>
                      <a:endParaRPr lang="en-US" dirty="0"/>
                    </a:p>
                  </a:txBody>
                  <a:tcPr/>
                </a:tc>
                <a:extLst>
                  <a:ext uri="{0D108BD9-81ED-4DB2-BD59-A6C34878D82A}">
                    <a16:rowId xmlns:a16="http://schemas.microsoft.com/office/drawing/2014/main" xmlns="" val="1013031302"/>
                  </a:ext>
                </a:extLst>
              </a:tr>
              <a:tr h="490767">
                <a:tc>
                  <a:txBody>
                    <a:bodyPr/>
                    <a:lstStyle/>
                    <a:p>
                      <a:r>
                        <a:rPr lang="en-US" dirty="0" smtClean="0"/>
                        <a:t>10</a:t>
                      </a:r>
                      <a:endParaRPr lang="en-US" dirty="0"/>
                    </a:p>
                  </a:txBody>
                  <a:tcPr/>
                </a:tc>
                <a:extLst>
                  <a:ext uri="{0D108BD9-81ED-4DB2-BD59-A6C34878D82A}">
                    <a16:rowId xmlns:a16="http://schemas.microsoft.com/office/drawing/2014/main" xmlns="" val="397368057"/>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665815082"/>
              </p:ext>
            </p:extLst>
          </p:nvPr>
        </p:nvGraphicFramePr>
        <p:xfrm>
          <a:off x="8305800" y="1448682"/>
          <a:ext cx="533400" cy="4907670"/>
        </p:xfrm>
        <a:graphic>
          <a:graphicData uri="http://schemas.openxmlformats.org/drawingml/2006/table">
            <a:tbl>
              <a:tblPr firstRow="1" bandRow="1">
                <a:tableStyleId>{69CF1AB2-1976-4502-BF36-3FF5EA218861}</a:tableStyleId>
              </a:tblPr>
              <a:tblGrid>
                <a:gridCol w="533400">
                  <a:extLst>
                    <a:ext uri="{9D8B030D-6E8A-4147-A177-3AD203B41FA5}">
                      <a16:colId xmlns:a16="http://schemas.microsoft.com/office/drawing/2014/main" xmlns="" val="2883725746"/>
                    </a:ext>
                  </a:extLst>
                </a:gridCol>
              </a:tblGrid>
              <a:tr h="490767">
                <a:tc>
                  <a:txBody>
                    <a:bodyPr/>
                    <a:lstStyle/>
                    <a:p>
                      <a:r>
                        <a:rPr lang="en-US" b="0" dirty="0" smtClean="0"/>
                        <a:t>1</a:t>
                      </a:r>
                      <a:endParaRPr lang="en-US" b="0" dirty="0"/>
                    </a:p>
                  </a:txBody>
                  <a:tcPr/>
                </a:tc>
                <a:extLst>
                  <a:ext uri="{0D108BD9-81ED-4DB2-BD59-A6C34878D82A}">
                    <a16:rowId xmlns:a16="http://schemas.microsoft.com/office/drawing/2014/main" xmlns="" val="1637056271"/>
                  </a:ext>
                </a:extLst>
              </a:tr>
              <a:tr h="490767">
                <a:tc>
                  <a:txBody>
                    <a:bodyPr/>
                    <a:lstStyle/>
                    <a:p>
                      <a:r>
                        <a:rPr lang="en-US" dirty="0" smtClean="0"/>
                        <a:t>2</a:t>
                      </a:r>
                      <a:endParaRPr lang="en-US" dirty="0"/>
                    </a:p>
                  </a:txBody>
                  <a:tcPr/>
                </a:tc>
                <a:extLst>
                  <a:ext uri="{0D108BD9-81ED-4DB2-BD59-A6C34878D82A}">
                    <a16:rowId xmlns:a16="http://schemas.microsoft.com/office/drawing/2014/main" xmlns="" val="2502659104"/>
                  </a:ext>
                </a:extLst>
              </a:tr>
              <a:tr h="490767">
                <a:tc>
                  <a:txBody>
                    <a:bodyPr/>
                    <a:lstStyle/>
                    <a:p>
                      <a:r>
                        <a:rPr lang="en-US" dirty="0" smtClean="0"/>
                        <a:t>3</a:t>
                      </a:r>
                      <a:endParaRPr lang="en-US" dirty="0"/>
                    </a:p>
                  </a:txBody>
                  <a:tcPr/>
                </a:tc>
                <a:extLst>
                  <a:ext uri="{0D108BD9-81ED-4DB2-BD59-A6C34878D82A}">
                    <a16:rowId xmlns:a16="http://schemas.microsoft.com/office/drawing/2014/main" xmlns="" val="579018381"/>
                  </a:ext>
                </a:extLst>
              </a:tr>
              <a:tr h="490767">
                <a:tc>
                  <a:txBody>
                    <a:bodyPr/>
                    <a:lstStyle/>
                    <a:p>
                      <a:r>
                        <a:rPr lang="en-US" dirty="0" smtClean="0"/>
                        <a:t>4</a:t>
                      </a:r>
                      <a:endParaRPr lang="en-US" dirty="0"/>
                    </a:p>
                  </a:txBody>
                  <a:tcPr/>
                </a:tc>
                <a:extLst>
                  <a:ext uri="{0D108BD9-81ED-4DB2-BD59-A6C34878D82A}">
                    <a16:rowId xmlns:a16="http://schemas.microsoft.com/office/drawing/2014/main" xmlns="" val="391033972"/>
                  </a:ext>
                </a:extLst>
              </a:tr>
              <a:tr h="490767">
                <a:tc>
                  <a:txBody>
                    <a:bodyPr/>
                    <a:lstStyle/>
                    <a:p>
                      <a:r>
                        <a:rPr lang="en-US" dirty="0" smtClean="0"/>
                        <a:t>5</a:t>
                      </a:r>
                      <a:endParaRPr lang="en-US" dirty="0"/>
                    </a:p>
                  </a:txBody>
                  <a:tcPr/>
                </a:tc>
                <a:extLst>
                  <a:ext uri="{0D108BD9-81ED-4DB2-BD59-A6C34878D82A}">
                    <a16:rowId xmlns:a16="http://schemas.microsoft.com/office/drawing/2014/main" xmlns="" val="1255551232"/>
                  </a:ext>
                </a:extLst>
              </a:tr>
              <a:tr h="490767">
                <a:tc>
                  <a:txBody>
                    <a:bodyPr/>
                    <a:lstStyle/>
                    <a:p>
                      <a:r>
                        <a:rPr lang="en-US" dirty="0" smtClean="0"/>
                        <a:t>6</a:t>
                      </a:r>
                      <a:endParaRPr lang="en-US" dirty="0"/>
                    </a:p>
                  </a:txBody>
                  <a:tcPr/>
                </a:tc>
                <a:extLst>
                  <a:ext uri="{0D108BD9-81ED-4DB2-BD59-A6C34878D82A}">
                    <a16:rowId xmlns:a16="http://schemas.microsoft.com/office/drawing/2014/main" xmlns="" val="2866736605"/>
                  </a:ext>
                </a:extLst>
              </a:tr>
              <a:tr h="490767">
                <a:tc>
                  <a:txBody>
                    <a:bodyPr/>
                    <a:lstStyle/>
                    <a:p>
                      <a:r>
                        <a:rPr lang="en-US" dirty="0" smtClean="0"/>
                        <a:t>7</a:t>
                      </a:r>
                      <a:endParaRPr lang="en-US" dirty="0"/>
                    </a:p>
                  </a:txBody>
                  <a:tcPr/>
                </a:tc>
                <a:extLst>
                  <a:ext uri="{0D108BD9-81ED-4DB2-BD59-A6C34878D82A}">
                    <a16:rowId xmlns:a16="http://schemas.microsoft.com/office/drawing/2014/main" xmlns="" val="1575801410"/>
                  </a:ext>
                </a:extLst>
              </a:tr>
              <a:tr h="490767">
                <a:tc>
                  <a:txBody>
                    <a:bodyPr/>
                    <a:lstStyle/>
                    <a:p>
                      <a:r>
                        <a:rPr lang="en-US" dirty="0" smtClean="0"/>
                        <a:t>8</a:t>
                      </a:r>
                      <a:endParaRPr lang="en-US" dirty="0"/>
                    </a:p>
                  </a:txBody>
                  <a:tcPr/>
                </a:tc>
                <a:extLst>
                  <a:ext uri="{0D108BD9-81ED-4DB2-BD59-A6C34878D82A}">
                    <a16:rowId xmlns:a16="http://schemas.microsoft.com/office/drawing/2014/main" xmlns="" val="475133976"/>
                  </a:ext>
                </a:extLst>
              </a:tr>
              <a:tr h="490767">
                <a:tc>
                  <a:txBody>
                    <a:bodyPr/>
                    <a:lstStyle/>
                    <a:p>
                      <a:r>
                        <a:rPr lang="en-US" dirty="0" smtClean="0"/>
                        <a:t>9</a:t>
                      </a:r>
                      <a:endParaRPr lang="en-US" dirty="0"/>
                    </a:p>
                  </a:txBody>
                  <a:tcPr/>
                </a:tc>
                <a:extLst>
                  <a:ext uri="{0D108BD9-81ED-4DB2-BD59-A6C34878D82A}">
                    <a16:rowId xmlns:a16="http://schemas.microsoft.com/office/drawing/2014/main" xmlns="" val="1013031302"/>
                  </a:ext>
                </a:extLst>
              </a:tr>
              <a:tr h="490767">
                <a:tc>
                  <a:txBody>
                    <a:bodyPr/>
                    <a:lstStyle/>
                    <a:p>
                      <a:r>
                        <a:rPr lang="en-US" dirty="0" smtClean="0"/>
                        <a:t>10</a:t>
                      </a:r>
                      <a:endParaRPr lang="en-US" dirty="0"/>
                    </a:p>
                  </a:txBody>
                  <a:tcPr/>
                </a:tc>
                <a:extLst>
                  <a:ext uri="{0D108BD9-81ED-4DB2-BD59-A6C34878D82A}">
                    <a16:rowId xmlns:a16="http://schemas.microsoft.com/office/drawing/2014/main" xmlns="" val="397368057"/>
                  </a:ext>
                </a:extLst>
              </a:tr>
            </a:tbl>
          </a:graphicData>
        </a:graphic>
      </p:graphicFrame>
      <p:cxnSp>
        <p:nvCxnSpPr>
          <p:cNvPr id="8" name="Straight Connector 7"/>
          <p:cNvCxnSpPr/>
          <p:nvPr/>
        </p:nvCxnSpPr>
        <p:spPr>
          <a:xfrm>
            <a:off x="1066800" y="1448682"/>
            <a:ext cx="0" cy="4907668"/>
          </a:xfrm>
          <a:prstGeom prst="line">
            <a:avLst/>
          </a:prstGeom>
          <a:ln w="76200"/>
        </p:spPr>
        <p:style>
          <a:lnRef idx="1">
            <a:schemeClr val="accent6"/>
          </a:lnRef>
          <a:fillRef idx="0">
            <a:schemeClr val="accent6"/>
          </a:fillRef>
          <a:effectRef idx="0">
            <a:schemeClr val="accent6"/>
          </a:effectRef>
          <a:fontRef idx="minor">
            <a:schemeClr val="tx1"/>
          </a:fontRef>
        </p:style>
      </p:cxnSp>
      <p:cxnSp>
        <p:nvCxnSpPr>
          <p:cNvPr id="9" name="Straight Connector 8"/>
          <p:cNvCxnSpPr/>
          <p:nvPr/>
        </p:nvCxnSpPr>
        <p:spPr>
          <a:xfrm>
            <a:off x="8001000" y="1417638"/>
            <a:ext cx="0" cy="4907668"/>
          </a:xfrm>
          <a:prstGeom prst="line">
            <a:avLst/>
          </a:prstGeom>
          <a:ln w="76200"/>
        </p:spPr>
        <p:style>
          <a:lnRef idx="1">
            <a:schemeClr val="accent6"/>
          </a:lnRef>
          <a:fillRef idx="0">
            <a:schemeClr val="accent6"/>
          </a:fillRef>
          <a:effectRef idx="0">
            <a:schemeClr val="accent6"/>
          </a:effectRef>
          <a:fontRef idx="minor">
            <a:schemeClr val="tx1"/>
          </a:fontRef>
        </p:style>
      </p:cxnSp>
      <p:sp>
        <p:nvSpPr>
          <p:cNvPr id="12" name="Right Arrow 11"/>
          <p:cNvSpPr/>
          <p:nvPr/>
        </p:nvSpPr>
        <p:spPr>
          <a:xfrm>
            <a:off x="838200" y="3505200"/>
            <a:ext cx="2057400" cy="304800"/>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3" name="Right Arrow 12"/>
          <p:cNvSpPr/>
          <p:nvPr/>
        </p:nvSpPr>
        <p:spPr>
          <a:xfrm rot="1544408">
            <a:off x="5683835" y="4341241"/>
            <a:ext cx="2651438" cy="304800"/>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4" name="Right Arrow 13"/>
          <p:cNvSpPr/>
          <p:nvPr/>
        </p:nvSpPr>
        <p:spPr>
          <a:xfrm rot="20314379">
            <a:off x="5765181" y="2926556"/>
            <a:ext cx="2557916" cy="304800"/>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7" name="Arc 16"/>
          <p:cNvSpPr/>
          <p:nvPr/>
        </p:nvSpPr>
        <p:spPr>
          <a:xfrm rot="18384121">
            <a:off x="2550619" y="3027310"/>
            <a:ext cx="3607934" cy="3655126"/>
          </a:xfrm>
          <a:prstGeom prst="arc">
            <a:avLst>
              <a:gd name="adj1" fmla="val 16507893"/>
              <a:gd name="adj2" fmla="val 803918"/>
            </a:avLst>
          </a:prstGeom>
          <a:ln w="76200">
            <a:solidFill>
              <a:schemeClr val="tx1">
                <a:lumMod val="9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TextBox 17"/>
          <p:cNvSpPr txBox="1"/>
          <p:nvPr/>
        </p:nvSpPr>
        <p:spPr>
          <a:xfrm>
            <a:off x="1143000" y="3200400"/>
            <a:ext cx="1600200" cy="923330"/>
          </a:xfrm>
          <a:prstGeom prst="rect">
            <a:avLst/>
          </a:prstGeom>
          <a:noFill/>
        </p:spPr>
        <p:txBody>
          <a:bodyPr wrap="square" rtlCol="0">
            <a:spAutoFit/>
          </a:bodyPr>
          <a:lstStyle/>
          <a:p>
            <a:r>
              <a:rPr lang="en-US" dirty="0" smtClean="0"/>
              <a:t>Answer</a:t>
            </a:r>
          </a:p>
          <a:p>
            <a:endParaRPr lang="en-US" dirty="0"/>
          </a:p>
          <a:p>
            <a:r>
              <a:rPr lang="en-US" dirty="0" smtClean="0"/>
              <a:t>Question</a:t>
            </a:r>
            <a:endParaRPr lang="en-US" dirty="0"/>
          </a:p>
        </p:txBody>
      </p:sp>
      <p:sp>
        <p:nvSpPr>
          <p:cNvPr id="19" name="TextBox 18"/>
          <p:cNvSpPr txBox="1"/>
          <p:nvPr/>
        </p:nvSpPr>
        <p:spPr>
          <a:xfrm>
            <a:off x="3505200" y="2590800"/>
            <a:ext cx="1600200" cy="1200329"/>
          </a:xfrm>
          <a:prstGeom prst="rect">
            <a:avLst/>
          </a:prstGeom>
          <a:noFill/>
        </p:spPr>
        <p:txBody>
          <a:bodyPr wrap="square" rtlCol="0">
            <a:spAutoFit/>
          </a:bodyPr>
          <a:lstStyle/>
          <a:p>
            <a:pPr algn="ctr"/>
            <a:r>
              <a:rPr lang="en-US" dirty="0" smtClean="0"/>
              <a:t>Bridge with </a:t>
            </a:r>
            <a:br>
              <a:rPr lang="en-US" dirty="0" smtClean="0"/>
            </a:br>
            <a:endParaRPr lang="en-US" dirty="0" smtClean="0"/>
          </a:p>
          <a:p>
            <a:pPr algn="ctr"/>
            <a:r>
              <a:rPr lang="en-US" dirty="0" smtClean="0"/>
              <a:t>Reporter Name</a:t>
            </a:r>
            <a:endParaRPr lang="en-US" dirty="0"/>
          </a:p>
        </p:txBody>
      </p:sp>
      <p:sp>
        <p:nvSpPr>
          <p:cNvPr id="20" name="TextBox 19"/>
          <p:cNvSpPr txBox="1"/>
          <p:nvPr/>
        </p:nvSpPr>
        <p:spPr>
          <a:xfrm rot="20212267">
            <a:off x="6170485" y="2609497"/>
            <a:ext cx="1600200" cy="923330"/>
          </a:xfrm>
          <a:prstGeom prst="rect">
            <a:avLst/>
          </a:prstGeom>
          <a:noFill/>
        </p:spPr>
        <p:txBody>
          <a:bodyPr wrap="square" rtlCol="0">
            <a:spAutoFit/>
          </a:bodyPr>
          <a:lstStyle/>
          <a:p>
            <a:pPr algn="ctr"/>
            <a:r>
              <a:rPr lang="en-US" dirty="0" smtClean="0"/>
              <a:t>Theme #1</a:t>
            </a:r>
          </a:p>
          <a:p>
            <a:pPr algn="ctr"/>
            <a:endParaRPr lang="en-US" dirty="0"/>
          </a:p>
          <a:p>
            <a:pPr algn="ctr"/>
            <a:r>
              <a:rPr lang="en-US" dirty="0" smtClean="0"/>
              <a:t>4 Seconds</a:t>
            </a:r>
            <a:endParaRPr lang="en-US" dirty="0"/>
          </a:p>
        </p:txBody>
      </p:sp>
      <p:sp>
        <p:nvSpPr>
          <p:cNvPr id="21" name="TextBox 20"/>
          <p:cNvSpPr txBox="1"/>
          <p:nvPr/>
        </p:nvSpPr>
        <p:spPr>
          <a:xfrm rot="1520094">
            <a:off x="6170485" y="4042557"/>
            <a:ext cx="1600200" cy="923330"/>
          </a:xfrm>
          <a:prstGeom prst="rect">
            <a:avLst/>
          </a:prstGeom>
          <a:noFill/>
        </p:spPr>
        <p:txBody>
          <a:bodyPr wrap="square" rtlCol="0">
            <a:spAutoFit/>
          </a:bodyPr>
          <a:lstStyle/>
          <a:p>
            <a:pPr algn="ctr"/>
            <a:r>
              <a:rPr lang="en-US" dirty="0" smtClean="0"/>
              <a:t>Theme #2</a:t>
            </a:r>
          </a:p>
          <a:p>
            <a:pPr algn="ctr"/>
            <a:endParaRPr lang="en-US" dirty="0"/>
          </a:p>
          <a:p>
            <a:pPr algn="ctr"/>
            <a:r>
              <a:rPr lang="en-US" dirty="0" smtClean="0"/>
              <a:t>4 Seconds</a:t>
            </a:r>
            <a:endParaRPr lang="en-US" dirty="0"/>
          </a:p>
        </p:txBody>
      </p:sp>
      <p:sp>
        <p:nvSpPr>
          <p:cNvPr id="23" name="Right Arrow 22"/>
          <p:cNvSpPr/>
          <p:nvPr/>
        </p:nvSpPr>
        <p:spPr>
          <a:xfrm>
            <a:off x="1066800" y="5486400"/>
            <a:ext cx="2057400" cy="228600"/>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4" name="Right Arrow 23"/>
          <p:cNvSpPr/>
          <p:nvPr/>
        </p:nvSpPr>
        <p:spPr>
          <a:xfrm>
            <a:off x="5105400" y="5486400"/>
            <a:ext cx="2834827" cy="228600"/>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5" name="TextBox 24"/>
          <p:cNvSpPr txBox="1"/>
          <p:nvPr/>
        </p:nvSpPr>
        <p:spPr>
          <a:xfrm>
            <a:off x="1143000" y="5269468"/>
            <a:ext cx="1600200" cy="369332"/>
          </a:xfrm>
          <a:prstGeom prst="rect">
            <a:avLst/>
          </a:prstGeom>
          <a:noFill/>
        </p:spPr>
        <p:txBody>
          <a:bodyPr wrap="square" rtlCol="0">
            <a:spAutoFit/>
          </a:bodyPr>
          <a:lstStyle/>
          <a:p>
            <a:r>
              <a:rPr lang="en-US" dirty="0" smtClean="0"/>
              <a:t>4 Seconds</a:t>
            </a:r>
            <a:endParaRPr lang="en-US" dirty="0"/>
          </a:p>
        </p:txBody>
      </p:sp>
      <p:sp>
        <p:nvSpPr>
          <p:cNvPr id="26" name="TextBox 25"/>
          <p:cNvSpPr txBox="1"/>
          <p:nvPr/>
        </p:nvSpPr>
        <p:spPr>
          <a:xfrm>
            <a:off x="6351857" y="5229485"/>
            <a:ext cx="1600200" cy="369332"/>
          </a:xfrm>
          <a:prstGeom prst="rect">
            <a:avLst/>
          </a:prstGeom>
          <a:noFill/>
        </p:spPr>
        <p:txBody>
          <a:bodyPr wrap="square" rtlCol="0">
            <a:spAutoFit/>
          </a:bodyPr>
          <a:lstStyle/>
          <a:p>
            <a:r>
              <a:rPr lang="en-US" dirty="0" smtClean="0"/>
              <a:t>8 Seconds</a:t>
            </a:r>
            <a:endParaRPr lang="en-US" dirty="0"/>
          </a:p>
        </p:txBody>
      </p:sp>
      <p:sp>
        <p:nvSpPr>
          <p:cNvPr id="27" name="TextBox 26"/>
          <p:cNvSpPr txBox="1"/>
          <p:nvPr/>
        </p:nvSpPr>
        <p:spPr>
          <a:xfrm>
            <a:off x="1142999" y="6477000"/>
            <a:ext cx="6744719" cy="381000"/>
          </a:xfrm>
          <a:prstGeom prst="rect">
            <a:avLst/>
          </a:prstGeom>
          <a:noFill/>
        </p:spPr>
        <p:txBody>
          <a:bodyPr wrap="square" rtlCol="0">
            <a:spAutoFit/>
          </a:bodyPr>
          <a:lstStyle/>
          <a:p>
            <a:pPr algn="ctr"/>
            <a:r>
              <a:rPr lang="en-US" b="1" dirty="0" smtClean="0">
                <a:effectLst>
                  <a:outerShdw blurRad="38100" dist="38100" dir="2700000" algn="tl">
                    <a:srgbClr val="000000">
                      <a:alpha val="43137"/>
                    </a:srgbClr>
                  </a:outerShdw>
                </a:effectLst>
              </a:rPr>
              <a:t>Total Sound Bite Running Time = 12 seconds</a:t>
            </a:r>
            <a:endParaRPr lang="en-US" b="1" dirty="0">
              <a:effectLst>
                <a:outerShdw blurRad="38100" dist="38100" dir="2700000" algn="tl">
                  <a:srgbClr val="000000">
                    <a:alpha val="43137"/>
                  </a:srgbClr>
                </a:outerShdw>
              </a:effectLst>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3700" y="838200"/>
            <a:ext cx="546990" cy="579438"/>
          </a:xfrm>
          <a:prstGeom prst="rect">
            <a:avLst/>
          </a:prstGeom>
        </p:spPr>
      </p:pic>
      <p:pic>
        <p:nvPicPr>
          <p:cNvPr id="28" name="Picture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5800" y="853722"/>
            <a:ext cx="546990" cy="579438"/>
          </a:xfrm>
          <a:prstGeom prst="rect">
            <a:avLst/>
          </a:prstGeom>
        </p:spPr>
      </p:pic>
    </p:spTree>
    <p:extLst>
      <p:ext uri="{BB962C8B-B14F-4D97-AF65-F5344CB8AC3E}">
        <p14:creationId xmlns:p14="http://schemas.microsoft.com/office/powerpoint/2010/main" val="146030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500"/>
                                        <p:tgtEl>
                                          <p:spTgt spid="17"/>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fade">
                                      <p:cBhvr>
                                        <p:cTn id="20" dur="500"/>
                                        <p:tgtEl>
                                          <p:spTgt spid="1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left)">
                                      <p:cBhvr>
                                        <p:cTn id="25" dur="500"/>
                                        <p:tgtEl>
                                          <p:spTgt spid="1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500"/>
                                        <p:tgtEl>
                                          <p:spTgt spid="20"/>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left)">
                                      <p:cBhvr>
                                        <p:cTn id="33" dur="500"/>
                                        <p:tgtEl>
                                          <p:spTgt spid="13"/>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fade">
                                      <p:cBhvr>
                                        <p:cTn id="36" dur="500"/>
                                        <p:tgtEl>
                                          <p:spTgt spid="21"/>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wipe(left)">
                                      <p:cBhvr>
                                        <p:cTn id="41" dur="500"/>
                                        <p:tgtEl>
                                          <p:spTgt spid="25"/>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wipe(left)">
                                      <p:cBhvr>
                                        <p:cTn id="44" dur="500"/>
                                        <p:tgtEl>
                                          <p:spTgt spid="23"/>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left)">
                                      <p:cBhvr>
                                        <p:cTn id="50" dur="500"/>
                                        <p:tgtEl>
                                          <p:spTgt spid="24"/>
                                        </p:tgtEl>
                                      </p:cBhvr>
                                    </p:animEffect>
                                  </p:childTnLst>
                                </p:cTn>
                              </p:par>
                            </p:childTnLst>
                          </p:cTn>
                        </p:par>
                      </p:childTnLst>
                    </p:cTn>
                  </p:par>
                  <p:par>
                    <p:cTn id="51" fill="hold">
                      <p:stCondLst>
                        <p:cond delay="indefinite"/>
                      </p:stCondLst>
                      <p:childTnLst>
                        <p:par>
                          <p:cTn id="52" fill="hold">
                            <p:stCondLst>
                              <p:cond delay="0"/>
                            </p:stCondLst>
                            <p:childTnLst>
                              <p:par>
                                <p:cTn id="53" presetID="26" presetClass="emph" presetSubtype="0" fill="hold" grpId="0" nodeType="clickEffect">
                                  <p:stCondLst>
                                    <p:cond delay="0"/>
                                  </p:stCondLst>
                                  <p:childTnLst>
                                    <p:animEffect transition="out" filter="fade">
                                      <p:cBhvr>
                                        <p:cTn id="54" dur="500" tmFilter="0, 0; .2, .5; .8, .5; 1, 0"/>
                                        <p:tgtEl>
                                          <p:spTgt spid="27"/>
                                        </p:tgtEl>
                                      </p:cBhvr>
                                    </p:animEffect>
                                    <p:animScale>
                                      <p:cBhvr>
                                        <p:cTn id="55" dur="250" autoRev="1" fill="hold"/>
                                        <p:tgtEl>
                                          <p:spTgt spid="2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7" grpId="0" animBg="1"/>
      <p:bldP spid="18" grpId="0"/>
      <p:bldP spid="19" grpId="0"/>
      <p:bldP spid="20" grpId="0"/>
      <p:bldP spid="21" grpId="0"/>
      <p:bldP spid="23" grpId="0" animBg="1"/>
      <p:bldP spid="24" grpId="0" animBg="1"/>
      <p:bldP spid="25" grpId="0"/>
      <p:bldP spid="26" grpId="0"/>
      <p:bldP spid="2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 Time</a:t>
            </a:r>
            <a:endParaRPr lang="en-US" dirty="0"/>
          </a:p>
        </p:txBody>
      </p:sp>
      <p:sp>
        <p:nvSpPr>
          <p:cNvPr id="4" name="Slide Number Placeholder 3"/>
          <p:cNvSpPr>
            <a:spLocks noGrp="1"/>
          </p:cNvSpPr>
          <p:nvPr>
            <p:ph type="sldNum" sz="quarter" idx="12"/>
          </p:nvPr>
        </p:nvSpPr>
        <p:spPr/>
        <p:txBody>
          <a:bodyPr/>
          <a:lstStyle/>
          <a:p>
            <a:fld id="{EC0895BA-1EF0-452A-8AB9-F31D7BDF60C3}" type="slidenum">
              <a:rPr lang="en-US" smtClean="0"/>
              <a:t>14</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426804735"/>
              </p:ext>
            </p:extLst>
          </p:nvPr>
        </p:nvGraphicFramePr>
        <p:xfrm>
          <a:off x="190500" y="1448682"/>
          <a:ext cx="533400" cy="4907670"/>
        </p:xfrm>
        <a:graphic>
          <a:graphicData uri="http://schemas.openxmlformats.org/drawingml/2006/table">
            <a:tbl>
              <a:tblPr firstRow="1" bandRow="1">
                <a:tableStyleId>{69CF1AB2-1976-4502-BF36-3FF5EA218861}</a:tableStyleId>
              </a:tblPr>
              <a:tblGrid>
                <a:gridCol w="533400">
                  <a:extLst>
                    <a:ext uri="{9D8B030D-6E8A-4147-A177-3AD203B41FA5}">
                      <a16:colId xmlns:a16="http://schemas.microsoft.com/office/drawing/2014/main" xmlns="" val="2883725746"/>
                    </a:ext>
                  </a:extLst>
                </a:gridCol>
              </a:tblGrid>
              <a:tr h="490767">
                <a:tc>
                  <a:txBody>
                    <a:bodyPr/>
                    <a:lstStyle/>
                    <a:p>
                      <a:r>
                        <a:rPr lang="en-US" b="0" dirty="0" smtClean="0"/>
                        <a:t>1</a:t>
                      </a:r>
                      <a:endParaRPr lang="en-US" b="0" dirty="0"/>
                    </a:p>
                  </a:txBody>
                  <a:tcPr/>
                </a:tc>
                <a:extLst>
                  <a:ext uri="{0D108BD9-81ED-4DB2-BD59-A6C34878D82A}">
                    <a16:rowId xmlns:a16="http://schemas.microsoft.com/office/drawing/2014/main" xmlns="" val="1637056271"/>
                  </a:ext>
                </a:extLst>
              </a:tr>
              <a:tr h="490767">
                <a:tc>
                  <a:txBody>
                    <a:bodyPr/>
                    <a:lstStyle/>
                    <a:p>
                      <a:r>
                        <a:rPr lang="en-US" dirty="0" smtClean="0"/>
                        <a:t>2</a:t>
                      </a:r>
                      <a:endParaRPr lang="en-US" dirty="0"/>
                    </a:p>
                  </a:txBody>
                  <a:tcPr/>
                </a:tc>
                <a:extLst>
                  <a:ext uri="{0D108BD9-81ED-4DB2-BD59-A6C34878D82A}">
                    <a16:rowId xmlns:a16="http://schemas.microsoft.com/office/drawing/2014/main" xmlns="" val="2502659104"/>
                  </a:ext>
                </a:extLst>
              </a:tr>
              <a:tr h="490767">
                <a:tc>
                  <a:txBody>
                    <a:bodyPr/>
                    <a:lstStyle/>
                    <a:p>
                      <a:r>
                        <a:rPr lang="en-US" dirty="0" smtClean="0"/>
                        <a:t>3</a:t>
                      </a:r>
                      <a:endParaRPr lang="en-US" dirty="0"/>
                    </a:p>
                  </a:txBody>
                  <a:tcPr/>
                </a:tc>
                <a:extLst>
                  <a:ext uri="{0D108BD9-81ED-4DB2-BD59-A6C34878D82A}">
                    <a16:rowId xmlns:a16="http://schemas.microsoft.com/office/drawing/2014/main" xmlns="" val="579018381"/>
                  </a:ext>
                </a:extLst>
              </a:tr>
              <a:tr h="490767">
                <a:tc>
                  <a:txBody>
                    <a:bodyPr/>
                    <a:lstStyle/>
                    <a:p>
                      <a:r>
                        <a:rPr lang="en-US" dirty="0" smtClean="0"/>
                        <a:t>4</a:t>
                      </a:r>
                      <a:endParaRPr lang="en-US" dirty="0"/>
                    </a:p>
                  </a:txBody>
                  <a:tcPr/>
                </a:tc>
                <a:extLst>
                  <a:ext uri="{0D108BD9-81ED-4DB2-BD59-A6C34878D82A}">
                    <a16:rowId xmlns:a16="http://schemas.microsoft.com/office/drawing/2014/main" xmlns="" val="391033972"/>
                  </a:ext>
                </a:extLst>
              </a:tr>
              <a:tr h="490767">
                <a:tc>
                  <a:txBody>
                    <a:bodyPr/>
                    <a:lstStyle/>
                    <a:p>
                      <a:r>
                        <a:rPr lang="en-US" dirty="0" smtClean="0"/>
                        <a:t>5</a:t>
                      </a:r>
                      <a:endParaRPr lang="en-US" dirty="0"/>
                    </a:p>
                  </a:txBody>
                  <a:tcPr/>
                </a:tc>
                <a:extLst>
                  <a:ext uri="{0D108BD9-81ED-4DB2-BD59-A6C34878D82A}">
                    <a16:rowId xmlns:a16="http://schemas.microsoft.com/office/drawing/2014/main" xmlns="" val="1255551232"/>
                  </a:ext>
                </a:extLst>
              </a:tr>
              <a:tr h="490767">
                <a:tc>
                  <a:txBody>
                    <a:bodyPr/>
                    <a:lstStyle/>
                    <a:p>
                      <a:r>
                        <a:rPr lang="en-US" dirty="0" smtClean="0"/>
                        <a:t>6</a:t>
                      </a:r>
                      <a:endParaRPr lang="en-US" dirty="0"/>
                    </a:p>
                  </a:txBody>
                  <a:tcPr/>
                </a:tc>
                <a:extLst>
                  <a:ext uri="{0D108BD9-81ED-4DB2-BD59-A6C34878D82A}">
                    <a16:rowId xmlns:a16="http://schemas.microsoft.com/office/drawing/2014/main" xmlns="" val="2866736605"/>
                  </a:ext>
                </a:extLst>
              </a:tr>
              <a:tr h="490767">
                <a:tc>
                  <a:txBody>
                    <a:bodyPr/>
                    <a:lstStyle/>
                    <a:p>
                      <a:r>
                        <a:rPr lang="en-US" dirty="0" smtClean="0"/>
                        <a:t>7</a:t>
                      </a:r>
                      <a:endParaRPr lang="en-US" dirty="0"/>
                    </a:p>
                  </a:txBody>
                  <a:tcPr/>
                </a:tc>
                <a:extLst>
                  <a:ext uri="{0D108BD9-81ED-4DB2-BD59-A6C34878D82A}">
                    <a16:rowId xmlns:a16="http://schemas.microsoft.com/office/drawing/2014/main" xmlns="" val="1575801410"/>
                  </a:ext>
                </a:extLst>
              </a:tr>
              <a:tr h="490767">
                <a:tc>
                  <a:txBody>
                    <a:bodyPr/>
                    <a:lstStyle/>
                    <a:p>
                      <a:r>
                        <a:rPr lang="en-US" dirty="0" smtClean="0"/>
                        <a:t>8</a:t>
                      </a:r>
                      <a:endParaRPr lang="en-US" dirty="0"/>
                    </a:p>
                  </a:txBody>
                  <a:tcPr/>
                </a:tc>
                <a:extLst>
                  <a:ext uri="{0D108BD9-81ED-4DB2-BD59-A6C34878D82A}">
                    <a16:rowId xmlns:a16="http://schemas.microsoft.com/office/drawing/2014/main" xmlns="" val="475133976"/>
                  </a:ext>
                </a:extLst>
              </a:tr>
              <a:tr h="490767">
                <a:tc>
                  <a:txBody>
                    <a:bodyPr/>
                    <a:lstStyle/>
                    <a:p>
                      <a:r>
                        <a:rPr lang="en-US" dirty="0" smtClean="0"/>
                        <a:t>9</a:t>
                      </a:r>
                      <a:endParaRPr lang="en-US" dirty="0"/>
                    </a:p>
                  </a:txBody>
                  <a:tcPr/>
                </a:tc>
                <a:extLst>
                  <a:ext uri="{0D108BD9-81ED-4DB2-BD59-A6C34878D82A}">
                    <a16:rowId xmlns:a16="http://schemas.microsoft.com/office/drawing/2014/main" xmlns="" val="1013031302"/>
                  </a:ext>
                </a:extLst>
              </a:tr>
              <a:tr h="490767">
                <a:tc>
                  <a:txBody>
                    <a:bodyPr/>
                    <a:lstStyle/>
                    <a:p>
                      <a:r>
                        <a:rPr lang="en-US" dirty="0" smtClean="0"/>
                        <a:t>10</a:t>
                      </a:r>
                      <a:endParaRPr lang="en-US" dirty="0"/>
                    </a:p>
                  </a:txBody>
                  <a:tcPr/>
                </a:tc>
                <a:extLst>
                  <a:ext uri="{0D108BD9-81ED-4DB2-BD59-A6C34878D82A}">
                    <a16:rowId xmlns:a16="http://schemas.microsoft.com/office/drawing/2014/main" xmlns="" val="397368057"/>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160790053"/>
              </p:ext>
            </p:extLst>
          </p:nvPr>
        </p:nvGraphicFramePr>
        <p:xfrm>
          <a:off x="8305800" y="1448682"/>
          <a:ext cx="533400" cy="4907670"/>
        </p:xfrm>
        <a:graphic>
          <a:graphicData uri="http://schemas.openxmlformats.org/drawingml/2006/table">
            <a:tbl>
              <a:tblPr firstRow="1" bandRow="1">
                <a:tableStyleId>{69CF1AB2-1976-4502-BF36-3FF5EA218861}</a:tableStyleId>
              </a:tblPr>
              <a:tblGrid>
                <a:gridCol w="533400">
                  <a:extLst>
                    <a:ext uri="{9D8B030D-6E8A-4147-A177-3AD203B41FA5}">
                      <a16:colId xmlns:a16="http://schemas.microsoft.com/office/drawing/2014/main" xmlns="" val="2883725746"/>
                    </a:ext>
                  </a:extLst>
                </a:gridCol>
              </a:tblGrid>
              <a:tr h="490767">
                <a:tc>
                  <a:txBody>
                    <a:bodyPr/>
                    <a:lstStyle/>
                    <a:p>
                      <a:r>
                        <a:rPr lang="en-US" b="0" dirty="0" smtClean="0"/>
                        <a:t>1</a:t>
                      </a:r>
                      <a:endParaRPr lang="en-US" b="0" dirty="0"/>
                    </a:p>
                  </a:txBody>
                  <a:tcPr/>
                </a:tc>
                <a:extLst>
                  <a:ext uri="{0D108BD9-81ED-4DB2-BD59-A6C34878D82A}">
                    <a16:rowId xmlns:a16="http://schemas.microsoft.com/office/drawing/2014/main" xmlns="" val="1637056271"/>
                  </a:ext>
                </a:extLst>
              </a:tr>
              <a:tr h="490767">
                <a:tc>
                  <a:txBody>
                    <a:bodyPr/>
                    <a:lstStyle/>
                    <a:p>
                      <a:r>
                        <a:rPr lang="en-US" dirty="0" smtClean="0"/>
                        <a:t>2</a:t>
                      </a:r>
                      <a:endParaRPr lang="en-US" dirty="0"/>
                    </a:p>
                  </a:txBody>
                  <a:tcPr/>
                </a:tc>
                <a:extLst>
                  <a:ext uri="{0D108BD9-81ED-4DB2-BD59-A6C34878D82A}">
                    <a16:rowId xmlns:a16="http://schemas.microsoft.com/office/drawing/2014/main" xmlns="" val="2502659104"/>
                  </a:ext>
                </a:extLst>
              </a:tr>
              <a:tr h="490767">
                <a:tc>
                  <a:txBody>
                    <a:bodyPr/>
                    <a:lstStyle/>
                    <a:p>
                      <a:r>
                        <a:rPr lang="en-US" dirty="0" smtClean="0"/>
                        <a:t>3</a:t>
                      </a:r>
                      <a:endParaRPr lang="en-US" dirty="0"/>
                    </a:p>
                  </a:txBody>
                  <a:tcPr/>
                </a:tc>
                <a:extLst>
                  <a:ext uri="{0D108BD9-81ED-4DB2-BD59-A6C34878D82A}">
                    <a16:rowId xmlns:a16="http://schemas.microsoft.com/office/drawing/2014/main" xmlns="" val="579018381"/>
                  </a:ext>
                </a:extLst>
              </a:tr>
              <a:tr h="490767">
                <a:tc>
                  <a:txBody>
                    <a:bodyPr/>
                    <a:lstStyle/>
                    <a:p>
                      <a:r>
                        <a:rPr lang="en-US" dirty="0" smtClean="0"/>
                        <a:t>4</a:t>
                      </a:r>
                      <a:endParaRPr lang="en-US" dirty="0"/>
                    </a:p>
                  </a:txBody>
                  <a:tcPr/>
                </a:tc>
                <a:extLst>
                  <a:ext uri="{0D108BD9-81ED-4DB2-BD59-A6C34878D82A}">
                    <a16:rowId xmlns:a16="http://schemas.microsoft.com/office/drawing/2014/main" xmlns="" val="391033972"/>
                  </a:ext>
                </a:extLst>
              </a:tr>
              <a:tr h="490767">
                <a:tc>
                  <a:txBody>
                    <a:bodyPr/>
                    <a:lstStyle/>
                    <a:p>
                      <a:r>
                        <a:rPr lang="en-US" dirty="0" smtClean="0"/>
                        <a:t>5</a:t>
                      </a:r>
                      <a:endParaRPr lang="en-US" dirty="0"/>
                    </a:p>
                  </a:txBody>
                  <a:tcPr/>
                </a:tc>
                <a:extLst>
                  <a:ext uri="{0D108BD9-81ED-4DB2-BD59-A6C34878D82A}">
                    <a16:rowId xmlns:a16="http://schemas.microsoft.com/office/drawing/2014/main" xmlns="" val="1255551232"/>
                  </a:ext>
                </a:extLst>
              </a:tr>
              <a:tr h="490767">
                <a:tc>
                  <a:txBody>
                    <a:bodyPr/>
                    <a:lstStyle/>
                    <a:p>
                      <a:r>
                        <a:rPr lang="en-US" dirty="0" smtClean="0"/>
                        <a:t>6</a:t>
                      </a:r>
                      <a:endParaRPr lang="en-US" dirty="0"/>
                    </a:p>
                  </a:txBody>
                  <a:tcPr/>
                </a:tc>
                <a:extLst>
                  <a:ext uri="{0D108BD9-81ED-4DB2-BD59-A6C34878D82A}">
                    <a16:rowId xmlns:a16="http://schemas.microsoft.com/office/drawing/2014/main" xmlns="" val="2866736605"/>
                  </a:ext>
                </a:extLst>
              </a:tr>
              <a:tr h="490767">
                <a:tc>
                  <a:txBody>
                    <a:bodyPr/>
                    <a:lstStyle/>
                    <a:p>
                      <a:r>
                        <a:rPr lang="en-US" dirty="0" smtClean="0"/>
                        <a:t>7</a:t>
                      </a:r>
                      <a:endParaRPr lang="en-US" dirty="0"/>
                    </a:p>
                  </a:txBody>
                  <a:tcPr/>
                </a:tc>
                <a:extLst>
                  <a:ext uri="{0D108BD9-81ED-4DB2-BD59-A6C34878D82A}">
                    <a16:rowId xmlns:a16="http://schemas.microsoft.com/office/drawing/2014/main" xmlns="" val="1575801410"/>
                  </a:ext>
                </a:extLst>
              </a:tr>
              <a:tr h="490767">
                <a:tc>
                  <a:txBody>
                    <a:bodyPr/>
                    <a:lstStyle/>
                    <a:p>
                      <a:r>
                        <a:rPr lang="en-US" dirty="0" smtClean="0"/>
                        <a:t>8</a:t>
                      </a:r>
                      <a:endParaRPr lang="en-US" dirty="0"/>
                    </a:p>
                  </a:txBody>
                  <a:tcPr/>
                </a:tc>
                <a:extLst>
                  <a:ext uri="{0D108BD9-81ED-4DB2-BD59-A6C34878D82A}">
                    <a16:rowId xmlns:a16="http://schemas.microsoft.com/office/drawing/2014/main" xmlns="" val="475133976"/>
                  </a:ext>
                </a:extLst>
              </a:tr>
              <a:tr h="490767">
                <a:tc>
                  <a:txBody>
                    <a:bodyPr/>
                    <a:lstStyle/>
                    <a:p>
                      <a:r>
                        <a:rPr lang="en-US" dirty="0" smtClean="0"/>
                        <a:t>9</a:t>
                      </a:r>
                      <a:endParaRPr lang="en-US" dirty="0"/>
                    </a:p>
                  </a:txBody>
                  <a:tcPr/>
                </a:tc>
                <a:extLst>
                  <a:ext uri="{0D108BD9-81ED-4DB2-BD59-A6C34878D82A}">
                    <a16:rowId xmlns:a16="http://schemas.microsoft.com/office/drawing/2014/main" xmlns="" val="1013031302"/>
                  </a:ext>
                </a:extLst>
              </a:tr>
              <a:tr h="490767">
                <a:tc>
                  <a:txBody>
                    <a:bodyPr/>
                    <a:lstStyle/>
                    <a:p>
                      <a:r>
                        <a:rPr lang="en-US" dirty="0" smtClean="0"/>
                        <a:t>10</a:t>
                      </a:r>
                      <a:endParaRPr lang="en-US" dirty="0"/>
                    </a:p>
                  </a:txBody>
                  <a:tcPr/>
                </a:tc>
                <a:extLst>
                  <a:ext uri="{0D108BD9-81ED-4DB2-BD59-A6C34878D82A}">
                    <a16:rowId xmlns:a16="http://schemas.microsoft.com/office/drawing/2014/main" xmlns="" val="397368057"/>
                  </a:ext>
                </a:extLst>
              </a:tr>
            </a:tbl>
          </a:graphicData>
        </a:graphic>
      </p:graphicFrame>
      <p:cxnSp>
        <p:nvCxnSpPr>
          <p:cNvPr id="7" name="Straight Connector 6"/>
          <p:cNvCxnSpPr/>
          <p:nvPr/>
        </p:nvCxnSpPr>
        <p:spPr>
          <a:xfrm>
            <a:off x="1066800" y="1448682"/>
            <a:ext cx="0" cy="4907668"/>
          </a:xfrm>
          <a:prstGeom prst="line">
            <a:avLst/>
          </a:prstGeom>
          <a:ln w="76200"/>
        </p:spPr>
        <p:style>
          <a:lnRef idx="1">
            <a:schemeClr val="accent6"/>
          </a:lnRef>
          <a:fillRef idx="0">
            <a:schemeClr val="accent6"/>
          </a:fillRef>
          <a:effectRef idx="0">
            <a:schemeClr val="accent6"/>
          </a:effectRef>
          <a:fontRef idx="minor">
            <a:schemeClr val="tx1"/>
          </a:fontRef>
        </p:style>
      </p:cxnSp>
      <p:cxnSp>
        <p:nvCxnSpPr>
          <p:cNvPr id="8" name="Straight Connector 7"/>
          <p:cNvCxnSpPr/>
          <p:nvPr/>
        </p:nvCxnSpPr>
        <p:spPr>
          <a:xfrm>
            <a:off x="8001000" y="1417638"/>
            <a:ext cx="0" cy="4907668"/>
          </a:xfrm>
          <a:prstGeom prst="line">
            <a:avLst/>
          </a:prstGeom>
          <a:ln w="76200"/>
        </p:spPr>
        <p:style>
          <a:lnRef idx="1">
            <a:schemeClr val="accent6"/>
          </a:lnRef>
          <a:fillRef idx="0">
            <a:schemeClr val="accent6"/>
          </a:fillRef>
          <a:effectRef idx="0">
            <a:schemeClr val="accent6"/>
          </a:effectRef>
          <a:fontRef idx="minor">
            <a:schemeClr val="tx1"/>
          </a:fontRef>
        </p:style>
      </p:cxnSp>
      <p:sp>
        <p:nvSpPr>
          <p:cNvPr id="9" name="Right Arrow 8"/>
          <p:cNvSpPr/>
          <p:nvPr/>
        </p:nvSpPr>
        <p:spPr>
          <a:xfrm rot="1544408">
            <a:off x="5683835" y="4341241"/>
            <a:ext cx="2651438" cy="304800"/>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0" name="Right Arrow 9"/>
          <p:cNvSpPr/>
          <p:nvPr/>
        </p:nvSpPr>
        <p:spPr>
          <a:xfrm rot="20314379">
            <a:off x="5765181" y="2926556"/>
            <a:ext cx="2557916" cy="304800"/>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1" name="Arc 10"/>
          <p:cNvSpPr/>
          <p:nvPr/>
        </p:nvSpPr>
        <p:spPr>
          <a:xfrm rot="18384121">
            <a:off x="2550619" y="3027310"/>
            <a:ext cx="3607934" cy="3655126"/>
          </a:xfrm>
          <a:prstGeom prst="arc">
            <a:avLst>
              <a:gd name="adj1" fmla="val 16507893"/>
              <a:gd name="adj2" fmla="val 803918"/>
            </a:avLst>
          </a:prstGeom>
          <a:ln w="76200">
            <a:solidFill>
              <a:schemeClr val="tx1">
                <a:lumMod val="9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Right Arrow 12"/>
          <p:cNvSpPr/>
          <p:nvPr/>
        </p:nvSpPr>
        <p:spPr>
          <a:xfrm>
            <a:off x="838200" y="3505200"/>
            <a:ext cx="2057400" cy="304800"/>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0208033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Alan </a:t>
            </a:r>
            <a:r>
              <a:rPr lang="en-US" dirty="0" err="1" smtClean="0"/>
              <a:t>Alda</a:t>
            </a:r>
            <a:r>
              <a:rPr lang="en-US" dirty="0" smtClean="0"/>
              <a:t> Center for</a:t>
            </a:r>
            <a:br>
              <a:rPr lang="en-US" dirty="0" smtClean="0"/>
            </a:br>
            <a:r>
              <a:rPr lang="en-US" dirty="0" smtClean="0"/>
              <a:t> Communicating Science</a:t>
            </a:r>
            <a:endParaRPr lang="en-US" dirty="0"/>
          </a:p>
        </p:txBody>
      </p:sp>
      <p:sp>
        <p:nvSpPr>
          <p:cNvPr id="4" name="Slide Number Placeholder 3"/>
          <p:cNvSpPr>
            <a:spLocks noGrp="1"/>
          </p:cNvSpPr>
          <p:nvPr>
            <p:ph type="sldNum" sz="quarter" idx="12"/>
          </p:nvPr>
        </p:nvSpPr>
        <p:spPr/>
        <p:txBody>
          <a:bodyPr/>
          <a:lstStyle/>
          <a:p>
            <a:fld id="{EC0895BA-1EF0-452A-8AB9-F31D7BDF60C3}" type="slidenum">
              <a:rPr lang="en-US" smtClean="0"/>
              <a:t>15</a:t>
            </a:fld>
            <a:endParaRPr lang="en-US"/>
          </a:p>
        </p:txBody>
      </p:sp>
      <p:pic>
        <p:nvPicPr>
          <p:cNvPr id="5" name="Picture 4"/>
          <p:cNvPicPr>
            <a:picLocks noChangeAspect="1"/>
          </p:cNvPicPr>
          <p:nvPr/>
        </p:nvPicPr>
        <p:blipFill>
          <a:blip r:embed="rId2"/>
          <a:stretch>
            <a:fillRect/>
          </a:stretch>
        </p:blipFill>
        <p:spPr>
          <a:xfrm>
            <a:off x="1066800" y="1447800"/>
            <a:ext cx="6919912" cy="5324624"/>
          </a:xfrm>
          <a:prstGeom prst="rect">
            <a:avLst/>
          </a:prstGeom>
        </p:spPr>
      </p:pic>
      <p:sp>
        <p:nvSpPr>
          <p:cNvPr id="6" name="TextBox 5"/>
          <p:cNvSpPr txBox="1"/>
          <p:nvPr/>
        </p:nvSpPr>
        <p:spPr>
          <a:xfrm>
            <a:off x="3657600" y="4081537"/>
            <a:ext cx="1828800" cy="646331"/>
          </a:xfrm>
          <a:prstGeom prst="rect">
            <a:avLst/>
          </a:prstGeom>
          <a:noFill/>
        </p:spPr>
        <p:txBody>
          <a:bodyPr wrap="square" rtlCol="0">
            <a:spAutoFit/>
          </a:bodyPr>
          <a:lstStyle/>
          <a:p>
            <a:pPr algn="ctr"/>
            <a:r>
              <a:rPr lang="en-US" dirty="0" smtClean="0">
                <a:solidFill>
                  <a:schemeClr val="bg1"/>
                </a:solidFill>
              </a:rPr>
              <a:t>Brilliant SUNY Albany Students</a:t>
            </a:r>
            <a:endParaRPr lang="en-US" dirty="0">
              <a:solidFill>
                <a:schemeClr val="bg1"/>
              </a:solidFill>
            </a:endParaRPr>
          </a:p>
        </p:txBody>
      </p:sp>
      <p:sp>
        <p:nvSpPr>
          <p:cNvPr id="7" name="TextBox 6"/>
          <p:cNvSpPr txBox="1"/>
          <p:nvPr/>
        </p:nvSpPr>
        <p:spPr>
          <a:xfrm>
            <a:off x="1447800" y="2667000"/>
            <a:ext cx="2590800" cy="1477328"/>
          </a:xfrm>
          <a:prstGeom prst="rect">
            <a:avLst/>
          </a:prstGeom>
          <a:noFill/>
        </p:spPr>
        <p:txBody>
          <a:bodyPr wrap="square" rtlCol="0">
            <a:spAutoFit/>
          </a:bodyPr>
          <a:lstStyle/>
          <a:p>
            <a:r>
              <a:rPr lang="en-US" dirty="0" smtClean="0">
                <a:solidFill>
                  <a:schemeClr val="bg1"/>
                </a:solidFill>
              </a:rPr>
              <a:t>Introduce DSS</a:t>
            </a:r>
          </a:p>
          <a:p>
            <a:r>
              <a:rPr lang="en-US" dirty="0" smtClean="0">
                <a:solidFill>
                  <a:schemeClr val="bg1"/>
                </a:solidFill>
              </a:rPr>
              <a:t>Crisis Communications</a:t>
            </a:r>
          </a:p>
          <a:p>
            <a:r>
              <a:rPr lang="en-US" dirty="0" smtClean="0">
                <a:solidFill>
                  <a:schemeClr val="bg1"/>
                </a:solidFill>
              </a:rPr>
              <a:t>Training Opportunities</a:t>
            </a:r>
          </a:p>
          <a:p>
            <a:endParaRPr lang="en-US" dirty="0" smtClean="0">
              <a:solidFill>
                <a:schemeClr val="bg1"/>
              </a:solidFill>
            </a:endParaRPr>
          </a:p>
          <a:p>
            <a:pPr algn="ctr"/>
            <a:endParaRPr lang="en-US" dirty="0">
              <a:solidFill>
                <a:schemeClr val="bg1"/>
              </a:solidFill>
            </a:endParaRPr>
          </a:p>
        </p:txBody>
      </p:sp>
      <p:sp>
        <p:nvSpPr>
          <p:cNvPr id="8" name="TextBox 7"/>
          <p:cNvSpPr txBox="1"/>
          <p:nvPr/>
        </p:nvSpPr>
        <p:spPr>
          <a:xfrm>
            <a:off x="5105400" y="2590800"/>
            <a:ext cx="2805112" cy="1754326"/>
          </a:xfrm>
          <a:prstGeom prst="rect">
            <a:avLst/>
          </a:prstGeom>
          <a:noFill/>
        </p:spPr>
        <p:txBody>
          <a:bodyPr wrap="square" rtlCol="0">
            <a:spAutoFit/>
          </a:bodyPr>
          <a:lstStyle/>
          <a:p>
            <a:r>
              <a:rPr lang="en-US" dirty="0" smtClean="0">
                <a:solidFill>
                  <a:schemeClr val="bg1"/>
                </a:solidFill>
              </a:rPr>
              <a:t>Future NWS Plans</a:t>
            </a:r>
          </a:p>
          <a:p>
            <a:r>
              <a:rPr lang="en-US" dirty="0" smtClean="0">
                <a:solidFill>
                  <a:schemeClr val="bg1"/>
                </a:solidFill>
              </a:rPr>
              <a:t>Career Opportunities</a:t>
            </a:r>
          </a:p>
          <a:p>
            <a:r>
              <a:rPr lang="en-US" dirty="0" smtClean="0">
                <a:solidFill>
                  <a:schemeClr val="bg1"/>
                </a:solidFill>
              </a:rPr>
              <a:t>Passion for communications</a:t>
            </a:r>
          </a:p>
          <a:p>
            <a:r>
              <a:rPr lang="en-US" dirty="0" smtClean="0">
                <a:solidFill>
                  <a:schemeClr val="bg1"/>
                </a:solidFill>
              </a:rPr>
              <a:t>Love of Weather </a:t>
            </a:r>
          </a:p>
          <a:p>
            <a:endParaRPr lang="en-US" dirty="0" smtClean="0">
              <a:solidFill>
                <a:schemeClr val="bg1"/>
              </a:solidFill>
            </a:endParaRPr>
          </a:p>
          <a:p>
            <a:pPr algn="ctr"/>
            <a:endParaRPr lang="en-US" dirty="0">
              <a:solidFill>
                <a:schemeClr val="bg1"/>
              </a:solidFill>
            </a:endParaRPr>
          </a:p>
        </p:txBody>
      </p:sp>
      <p:sp>
        <p:nvSpPr>
          <p:cNvPr id="9" name="TextBox 8"/>
          <p:cNvSpPr txBox="1"/>
          <p:nvPr/>
        </p:nvSpPr>
        <p:spPr>
          <a:xfrm>
            <a:off x="5105400" y="5075099"/>
            <a:ext cx="2805112" cy="2031325"/>
          </a:xfrm>
          <a:prstGeom prst="rect">
            <a:avLst/>
          </a:prstGeom>
          <a:noFill/>
        </p:spPr>
        <p:txBody>
          <a:bodyPr wrap="square" rtlCol="0">
            <a:spAutoFit/>
          </a:bodyPr>
          <a:lstStyle/>
          <a:p>
            <a:r>
              <a:rPr lang="en-US" dirty="0" smtClean="0">
                <a:solidFill>
                  <a:schemeClr val="bg1"/>
                </a:solidFill>
              </a:rPr>
              <a:t>Will they like communications of science?</a:t>
            </a:r>
          </a:p>
          <a:p>
            <a:r>
              <a:rPr lang="en-US" dirty="0" smtClean="0">
                <a:solidFill>
                  <a:schemeClr val="bg1"/>
                </a:solidFill>
              </a:rPr>
              <a:t>Do they want to expand their science education?</a:t>
            </a:r>
          </a:p>
          <a:p>
            <a:endParaRPr lang="en-US" dirty="0" smtClean="0">
              <a:solidFill>
                <a:schemeClr val="bg1"/>
              </a:solidFill>
            </a:endParaRPr>
          </a:p>
          <a:p>
            <a:pPr algn="ctr"/>
            <a:endParaRPr lang="en-US" dirty="0">
              <a:solidFill>
                <a:schemeClr val="bg1"/>
              </a:solidFill>
            </a:endParaRPr>
          </a:p>
        </p:txBody>
      </p:sp>
      <p:sp>
        <p:nvSpPr>
          <p:cNvPr id="10" name="TextBox 9"/>
          <p:cNvSpPr txBox="1"/>
          <p:nvPr/>
        </p:nvSpPr>
        <p:spPr>
          <a:xfrm>
            <a:off x="1385888" y="4944070"/>
            <a:ext cx="2805112" cy="2031325"/>
          </a:xfrm>
          <a:prstGeom prst="rect">
            <a:avLst/>
          </a:prstGeom>
          <a:noFill/>
        </p:spPr>
        <p:txBody>
          <a:bodyPr wrap="square" rtlCol="0">
            <a:spAutoFit/>
          </a:bodyPr>
          <a:lstStyle/>
          <a:p>
            <a:r>
              <a:rPr lang="en-US" dirty="0" smtClean="0">
                <a:solidFill>
                  <a:schemeClr val="bg1"/>
                </a:solidFill>
              </a:rPr>
              <a:t>Show them the NWS Plans</a:t>
            </a:r>
          </a:p>
          <a:p>
            <a:r>
              <a:rPr lang="en-US" dirty="0" smtClean="0">
                <a:solidFill>
                  <a:schemeClr val="bg1"/>
                </a:solidFill>
              </a:rPr>
              <a:t>Be passionate about communications</a:t>
            </a:r>
          </a:p>
          <a:p>
            <a:r>
              <a:rPr lang="en-US" dirty="0" smtClean="0">
                <a:solidFill>
                  <a:schemeClr val="bg1"/>
                </a:solidFill>
              </a:rPr>
              <a:t>Engage them with examples</a:t>
            </a:r>
          </a:p>
          <a:p>
            <a:r>
              <a:rPr lang="en-US" dirty="0" smtClean="0">
                <a:solidFill>
                  <a:schemeClr val="bg1"/>
                </a:solidFill>
              </a:rPr>
              <a:t>Hand out free food </a:t>
            </a:r>
          </a:p>
          <a:p>
            <a:endParaRPr lang="en-US" dirty="0" smtClean="0">
              <a:solidFill>
                <a:schemeClr val="bg1"/>
              </a:solidFill>
            </a:endParaRPr>
          </a:p>
          <a:p>
            <a:pPr algn="ctr"/>
            <a:endParaRPr lang="en-US" dirty="0">
              <a:solidFill>
                <a:schemeClr val="bg1"/>
              </a:solidFill>
            </a:endParaRPr>
          </a:p>
        </p:txBody>
      </p:sp>
    </p:spTree>
    <p:extLst>
      <p:ext uri="{BB962C8B-B14F-4D97-AF65-F5344CB8AC3E}">
        <p14:creationId xmlns:p14="http://schemas.microsoft.com/office/powerpoint/2010/main" val="4125039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Recent DSS Activations</a:t>
            </a:r>
            <a:endParaRPr lang="en-US" dirty="0"/>
          </a:p>
        </p:txBody>
      </p:sp>
      <p:sp>
        <p:nvSpPr>
          <p:cNvPr id="6" name="TextBox 5"/>
          <p:cNvSpPr txBox="1"/>
          <p:nvPr/>
        </p:nvSpPr>
        <p:spPr>
          <a:xfrm>
            <a:off x="81534" y="4267200"/>
            <a:ext cx="4572000" cy="369332"/>
          </a:xfrm>
          <a:prstGeom prst="rect">
            <a:avLst/>
          </a:prstGeom>
          <a:noFill/>
        </p:spPr>
        <p:txBody>
          <a:bodyPr wrap="square" rtlCol="0">
            <a:spAutoFit/>
          </a:bodyPr>
          <a:lstStyle/>
          <a:p>
            <a:r>
              <a:rPr lang="en-US" i="1" dirty="0" smtClean="0"/>
              <a:t>Downtown Schenectady – July 2018</a:t>
            </a:r>
            <a:endParaRPr lang="en-US" i="1" dirty="0"/>
          </a:p>
        </p:txBody>
      </p:sp>
      <p:pic>
        <p:nvPicPr>
          <p:cNvPr id="614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10635" y="1219201"/>
            <a:ext cx="4800599" cy="3200399"/>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4358235" y="4267200"/>
            <a:ext cx="4752999" cy="369332"/>
          </a:xfrm>
          <a:prstGeom prst="rect">
            <a:avLst/>
          </a:prstGeom>
          <a:noFill/>
        </p:spPr>
        <p:txBody>
          <a:bodyPr wrap="square" rtlCol="0">
            <a:spAutoFit/>
          </a:bodyPr>
          <a:lstStyle/>
          <a:p>
            <a:r>
              <a:rPr lang="en-US" i="1" dirty="0" smtClean="0"/>
              <a:t>Blizzard Warnings for Long Island - January 2014</a:t>
            </a:r>
            <a:endParaRPr lang="en-US" i="1" dirty="0"/>
          </a:p>
        </p:txBody>
      </p:sp>
      <p:pic>
        <p:nvPicPr>
          <p:cNvPr id="3074" name="Picture 2" descr="C:\Users\brian.montgomery\AppData\Local\Microsoft\Windows\Temporary Internet Files\Content.IE5\SHDGT3L9\MC900027403[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53200" y="5330300"/>
            <a:ext cx="1524000" cy="147708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9688" y="109538"/>
            <a:ext cx="64611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489950" y="109538"/>
            <a:ext cx="57626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EC0895BA-1EF0-452A-8AB9-F31D7BDF60C3}" type="slidenum">
              <a:rPr lang="en-US" smtClean="0"/>
              <a:t>16</a:t>
            </a:fld>
            <a:endParaRPr lang="en-US"/>
          </a:p>
        </p:txBody>
      </p:sp>
      <p:pic>
        <p:nvPicPr>
          <p:cNvPr id="5124" name="Picture 4" descr="Schenectady County SummerNight"/>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1219201"/>
            <a:ext cx="4276701" cy="320039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0" name="Picture 2" descr="https://pbs.twimg.com/media/D0NB0aHW0AE0PSO.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514600" y="4581752"/>
            <a:ext cx="3752056" cy="227624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2209800" y="6553200"/>
            <a:ext cx="4572000" cy="369332"/>
          </a:xfrm>
          <a:prstGeom prst="rect">
            <a:avLst/>
          </a:prstGeom>
          <a:noFill/>
        </p:spPr>
        <p:txBody>
          <a:bodyPr wrap="square" rtlCol="0">
            <a:spAutoFit/>
          </a:bodyPr>
          <a:lstStyle/>
          <a:p>
            <a:r>
              <a:rPr lang="en-US" i="1" dirty="0" smtClean="0">
                <a:effectLst>
                  <a:outerShdw blurRad="38100" dist="38100" dir="2700000" algn="tl">
                    <a:srgbClr val="000000">
                      <a:alpha val="43137"/>
                    </a:srgbClr>
                  </a:outerShdw>
                </a:effectLst>
              </a:rPr>
              <a:t>Record High Wind Event – February 24, 2019</a:t>
            </a:r>
            <a:endParaRPr lang="en-US"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466298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 Liaison DSS Benefits</a:t>
            </a:r>
            <a:endParaRPr lang="en-US" dirty="0"/>
          </a:p>
        </p:txBody>
      </p:sp>
      <p:sp>
        <p:nvSpPr>
          <p:cNvPr id="3" name="Content Placeholder 2"/>
          <p:cNvSpPr>
            <a:spLocks noGrp="1"/>
          </p:cNvSpPr>
          <p:nvPr>
            <p:ph idx="1"/>
          </p:nvPr>
        </p:nvSpPr>
        <p:spPr/>
        <p:txBody>
          <a:bodyPr>
            <a:normAutofit fontScale="92500"/>
          </a:bodyPr>
          <a:lstStyle/>
          <a:p>
            <a:pPr marL="0" indent="0">
              <a:buNone/>
            </a:pPr>
            <a:r>
              <a:rPr lang="en-US" dirty="0" smtClean="0"/>
              <a:t>Consolidated and coordinated message allows for</a:t>
            </a:r>
            <a:br>
              <a:rPr lang="en-US" dirty="0" smtClean="0"/>
            </a:br>
            <a:r>
              <a:rPr lang="en-US" dirty="0" smtClean="0"/>
              <a:t>1 forecast voice</a:t>
            </a:r>
          </a:p>
          <a:p>
            <a:pPr marL="0" indent="0">
              <a:buNone/>
            </a:pPr>
            <a:r>
              <a:rPr lang="en-US" dirty="0" smtClean="0"/>
              <a:t>On-site deployments to state EOC allow for person to person interactions with various state agencies</a:t>
            </a:r>
          </a:p>
          <a:p>
            <a:pPr marL="0" indent="0">
              <a:buNone/>
            </a:pPr>
            <a:r>
              <a:rPr lang="en-US" dirty="0" smtClean="0"/>
              <a:t>Personally interact with agency and media representatives and share information to the public and other NWS offices (regional and national)</a:t>
            </a:r>
          </a:p>
          <a:p>
            <a:pPr marL="0" indent="0">
              <a:buNone/>
            </a:pPr>
            <a:r>
              <a:rPr lang="en-US" dirty="0" smtClean="0"/>
              <a:t>Co-learning opportunities with FEMA and State Officials </a:t>
            </a:r>
            <a:endParaRPr lang="en-US" dirty="0"/>
          </a:p>
        </p:txBody>
      </p:sp>
      <p:pic>
        <p:nvPicPr>
          <p:cNvPr id="4" name="Picture 1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688" y="109538"/>
            <a:ext cx="64611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489950" y="109538"/>
            <a:ext cx="57626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2"/>
          </p:nvPr>
        </p:nvSpPr>
        <p:spPr/>
        <p:txBody>
          <a:bodyPr/>
          <a:lstStyle/>
          <a:p>
            <a:fld id="{EC0895BA-1EF0-452A-8AB9-F31D7BDF60C3}" type="slidenum">
              <a:rPr lang="en-US" smtClean="0"/>
              <a:t>17</a:t>
            </a:fld>
            <a:endParaRPr lang="en-US"/>
          </a:p>
        </p:txBody>
      </p:sp>
    </p:spTree>
    <p:extLst>
      <p:ext uri="{BB962C8B-B14F-4D97-AF65-F5344CB8AC3E}">
        <p14:creationId xmlns:p14="http://schemas.microsoft.com/office/powerpoint/2010/main" val="11186290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normAutofit fontScale="85000" lnSpcReduction="20000"/>
          </a:bodyPr>
          <a:lstStyle/>
          <a:p>
            <a:pPr>
              <a:buFont typeface="Wingdings" panose="05000000000000000000" pitchFamily="2" charset="2"/>
              <a:buChar char="ü"/>
            </a:pPr>
            <a:r>
              <a:rPr lang="en-US" dirty="0" smtClean="0"/>
              <a:t>DSS critical to fulfilling the WRN initiative</a:t>
            </a:r>
          </a:p>
          <a:p>
            <a:pPr>
              <a:buFont typeface="Wingdings" panose="05000000000000000000" pitchFamily="2" charset="2"/>
              <a:buChar char="ü"/>
            </a:pPr>
            <a:r>
              <a:rPr lang="en-US" dirty="0"/>
              <a:t>Communication Transparency </a:t>
            </a:r>
          </a:p>
          <a:p>
            <a:pPr>
              <a:buFont typeface="Wingdings" panose="05000000000000000000" pitchFamily="2" charset="2"/>
              <a:buChar char="ü"/>
            </a:pPr>
            <a:r>
              <a:rPr lang="en-US" dirty="0" smtClean="0"/>
              <a:t>Co-learning Incident Command Courses</a:t>
            </a:r>
          </a:p>
          <a:p>
            <a:pPr>
              <a:buFont typeface="Wingdings" panose="05000000000000000000" pitchFamily="2" charset="2"/>
              <a:buChar char="ü"/>
            </a:pPr>
            <a:r>
              <a:rPr lang="en-US" dirty="0" smtClean="0"/>
              <a:t>Building Core Partnerships</a:t>
            </a:r>
          </a:p>
          <a:p>
            <a:pPr>
              <a:buFont typeface="Wingdings" panose="05000000000000000000" pitchFamily="2" charset="2"/>
              <a:buChar char="ü"/>
            </a:pPr>
            <a:r>
              <a:rPr lang="en-US" dirty="0" smtClean="0"/>
              <a:t>Integration within Emergency Management </a:t>
            </a:r>
          </a:p>
          <a:p>
            <a:pPr>
              <a:buFont typeface="Wingdings" panose="05000000000000000000" pitchFamily="2" charset="2"/>
              <a:buChar char="ü"/>
            </a:pPr>
            <a:r>
              <a:rPr lang="en-US" dirty="0" smtClean="0"/>
              <a:t>Deployments (physical and virtual)</a:t>
            </a:r>
          </a:p>
          <a:p>
            <a:pPr>
              <a:buFont typeface="Wingdings" panose="05000000000000000000" pitchFamily="2" charset="2"/>
              <a:buChar char="ü"/>
            </a:pPr>
            <a:r>
              <a:rPr lang="en-US" dirty="0" smtClean="0"/>
              <a:t>Crisis Communications  </a:t>
            </a:r>
          </a:p>
          <a:p>
            <a:pPr>
              <a:buFont typeface="Wingdings" panose="05000000000000000000" pitchFamily="2" charset="2"/>
              <a:buChar char="ü"/>
            </a:pPr>
            <a:endParaRPr lang="en-US" dirty="0"/>
          </a:p>
          <a:p>
            <a:pPr marL="0" indent="0">
              <a:buNone/>
            </a:pPr>
            <a:r>
              <a:rPr lang="en-US" b="1" dirty="0" smtClean="0">
                <a:effectLst>
                  <a:outerShdw blurRad="38100" dist="38100" dir="2700000" algn="tl">
                    <a:srgbClr val="000000">
                      <a:alpha val="43137"/>
                    </a:srgbClr>
                  </a:outerShdw>
                </a:effectLst>
              </a:rPr>
              <a:t>From the Governor's Office during Hurricane Sandy:</a:t>
            </a:r>
            <a:br>
              <a:rPr lang="en-US" b="1" dirty="0" smtClean="0">
                <a:effectLst>
                  <a:outerShdw blurRad="38100" dist="38100" dir="2700000" algn="tl">
                    <a:srgbClr val="000000">
                      <a:alpha val="43137"/>
                    </a:srgbClr>
                  </a:outerShdw>
                </a:effectLst>
              </a:rPr>
            </a:br>
            <a:r>
              <a:rPr lang="en-US" b="1" dirty="0" smtClean="0">
                <a:effectLst>
                  <a:outerShdw blurRad="38100" dist="38100" dir="2700000" algn="tl">
                    <a:srgbClr val="000000">
                      <a:alpha val="43137"/>
                    </a:srgbClr>
                  </a:outerShdw>
                </a:effectLst>
              </a:rPr>
              <a:t>“Brian, thank you for taking a complex science and breaking it down to simplistic standards”</a:t>
            </a:r>
            <a:endParaRPr lang="en-US" b="1" dirty="0">
              <a:effectLst>
                <a:outerShdw blurRad="38100" dist="38100" dir="2700000" algn="tl">
                  <a:srgbClr val="000000">
                    <a:alpha val="43137"/>
                  </a:srgbClr>
                </a:outerShdw>
              </a:effectLst>
            </a:endParaRPr>
          </a:p>
        </p:txBody>
      </p:sp>
      <p:pic>
        <p:nvPicPr>
          <p:cNvPr id="6" name="Picture 1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688" y="109538"/>
            <a:ext cx="64611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489950" y="109538"/>
            <a:ext cx="57626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2"/>
          </p:nvPr>
        </p:nvSpPr>
        <p:spPr/>
        <p:txBody>
          <a:bodyPr/>
          <a:lstStyle/>
          <a:p>
            <a:fld id="{EC0895BA-1EF0-452A-8AB9-F31D7BDF60C3}" type="slidenum">
              <a:rPr lang="en-US" smtClean="0"/>
              <a:t>18</a:t>
            </a:fld>
            <a:endParaRPr lang="en-US"/>
          </a:p>
        </p:txBody>
      </p:sp>
      <p:pic>
        <p:nvPicPr>
          <p:cNvPr id="1026" name="Picture 2"/>
          <p:cNvPicPr>
            <a:picLocks noChangeAspect="1" noChangeArrowheads="1"/>
          </p:cNvPicPr>
          <p:nvPr/>
        </p:nvPicPr>
        <p:blipFill>
          <a:blip r:embed="rId5" cstate="print">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3596244" y="6022769"/>
            <a:ext cx="2091266"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99445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6819" y="1219200"/>
            <a:ext cx="8229600" cy="1143000"/>
          </a:xfrm>
        </p:spPr>
        <p:txBody>
          <a:bodyPr/>
          <a:lstStyle/>
          <a:p>
            <a:r>
              <a:rPr lang="en-US" dirty="0" smtClean="0"/>
              <a:t>Thank You!!</a:t>
            </a:r>
            <a:endParaRPr lang="en-US" dirty="0"/>
          </a:p>
        </p:txBody>
      </p:sp>
      <p:sp>
        <p:nvSpPr>
          <p:cNvPr id="3" name="Title 1"/>
          <p:cNvSpPr txBox="1">
            <a:spLocks/>
          </p:cNvSpPr>
          <p:nvPr/>
        </p:nvSpPr>
        <p:spPr>
          <a:xfrm>
            <a:off x="533400" y="40005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Questions?</a:t>
            </a:r>
            <a:endParaRPr lang="en-US" dirty="0"/>
          </a:p>
        </p:txBody>
      </p:sp>
      <p:pic>
        <p:nvPicPr>
          <p:cNvPr id="4" name="Picture 3"/>
          <p:cNvPicPr>
            <a:picLocks noChangeAspect="1" noChangeArrowheads="1"/>
          </p:cNvPicPr>
          <p:nvPr/>
        </p:nvPicPr>
        <p:blipFill>
          <a:blip r:embed="rId3" cstate="print">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7770625" y="100446"/>
            <a:ext cx="1261050" cy="1244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descr="http://www.norman.noaa.gov/assets/logos/noaa.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81886"/>
            <a:ext cx="1289825" cy="129614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11153" y="50223"/>
            <a:ext cx="1274093" cy="1243445"/>
          </a:xfrm>
          <a:prstGeom prst="rect">
            <a:avLst/>
          </a:prstGeom>
        </p:spPr>
      </p:pic>
      <p:pic>
        <p:nvPicPr>
          <p:cNvPr id="8" name="Picture 6" descr="C:\Users\brian.montgomery\AppData\Local\Microsoft\Windows\Temporary Internet Files\Content.IE5\H1FP20VG\MP900442432[1].jpg"/>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14800" y="3040633"/>
            <a:ext cx="2114399" cy="1084532"/>
          </a:xfrm>
          <a:prstGeom prst="rect">
            <a:avLst/>
          </a:prstGeom>
          <a:noFill/>
          <a:extLst>
            <a:ext uri="{909E8E84-426E-40DD-AFC4-6F175D3DCCD1}">
              <a14:hiddenFill xmlns:a14="http://schemas.microsoft.com/office/drawing/2010/main">
                <a:solidFill>
                  <a:srgbClr val="FFFFFF"/>
                </a:solidFill>
              </a14:hiddenFill>
            </a:ext>
          </a:extLst>
        </p:spPr>
      </p:pic>
      <p:pic>
        <p:nvPicPr>
          <p:cNvPr id="10" name="Shape 84"/>
          <p:cNvPicPr preferRelativeResize="0"/>
          <p:nvPr/>
        </p:nvPicPr>
        <p:blipFill rotWithShape="1">
          <a:blip r:embed="rId7">
            <a:clrChange>
              <a:clrFrom>
                <a:srgbClr val="FFFFFF"/>
              </a:clrFrom>
              <a:clrTo>
                <a:srgbClr val="FFFFFF">
                  <a:alpha val="0"/>
                </a:srgbClr>
              </a:clrTo>
            </a:clrChange>
            <a:alphaModFix/>
          </a:blip>
          <a:srcRect/>
          <a:stretch/>
        </p:blipFill>
        <p:spPr>
          <a:xfrm>
            <a:off x="-190449" y="2944065"/>
            <a:ext cx="1790649" cy="1325113"/>
          </a:xfrm>
          <a:prstGeom prst="rect">
            <a:avLst/>
          </a:prstGeom>
          <a:noFill/>
          <a:ln>
            <a:noFill/>
          </a:ln>
        </p:spPr>
      </p:pic>
      <p:pic>
        <p:nvPicPr>
          <p:cNvPr id="11" name="Shape 85"/>
          <p:cNvPicPr preferRelativeResize="0"/>
          <p:nvPr/>
        </p:nvPicPr>
        <p:blipFill rotWithShape="1">
          <a:blip r:embed="rId8">
            <a:alphaModFix/>
          </a:blip>
          <a:srcRect/>
          <a:stretch/>
        </p:blipFill>
        <p:spPr>
          <a:xfrm>
            <a:off x="7924800" y="2944065"/>
            <a:ext cx="1236575" cy="1181100"/>
          </a:xfrm>
          <a:prstGeom prst="rect">
            <a:avLst/>
          </a:prstGeom>
          <a:noFill/>
          <a:ln>
            <a:noFill/>
          </a:ln>
        </p:spPr>
      </p:pic>
      <p:sp>
        <p:nvSpPr>
          <p:cNvPr id="12" name="Content Placeholder 2"/>
          <p:cNvSpPr txBox="1">
            <a:spLocks/>
          </p:cNvSpPr>
          <p:nvPr/>
        </p:nvSpPr>
        <p:spPr>
          <a:xfrm>
            <a:off x="0" y="6202363"/>
            <a:ext cx="9144000" cy="731838"/>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2000" dirty="0" smtClean="0"/>
              <a:t>Brian.Montgomery@noaa.gov | Lead Meteorologist | DSS Lead</a:t>
            </a:r>
          </a:p>
        </p:txBody>
      </p:sp>
      <p:sp>
        <p:nvSpPr>
          <p:cNvPr id="9" name="Slide Number Placeholder 8"/>
          <p:cNvSpPr>
            <a:spLocks noGrp="1"/>
          </p:cNvSpPr>
          <p:nvPr>
            <p:ph type="sldNum" sz="quarter" idx="12"/>
          </p:nvPr>
        </p:nvSpPr>
        <p:spPr/>
        <p:txBody>
          <a:bodyPr/>
          <a:lstStyle/>
          <a:p>
            <a:fld id="{EC0895BA-1EF0-452A-8AB9-F31D7BDF60C3}" type="slidenum">
              <a:rPr lang="en-US" smtClean="0"/>
              <a:t>19</a:t>
            </a:fld>
            <a:endParaRPr lang="en-US"/>
          </a:p>
        </p:txBody>
      </p:sp>
      <p:pic>
        <p:nvPicPr>
          <p:cNvPr id="13" name="Picture 2"/>
          <p:cNvPicPr>
            <a:picLocks noChangeAspect="1" noChangeArrowheads="1"/>
          </p:cNvPicPr>
          <p:nvPr/>
        </p:nvPicPr>
        <p:blipFill>
          <a:blip r:embed="rId9" cstate="print">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3526366" y="2258265"/>
            <a:ext cx="2091266"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162906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a:xfrm>
            <a:off x="381000" y="1600200"/>
            <a:ext cx="8382000" cy="4525963"/>
          </a:xfrm>
        </p:spPr>
        <p:txBody>
          <a:bodyPr/>
          <a:lstStyle/>
          <a:p>
            <a:pPr marL="0" indent="0">
              <a:buNone/>
            </a:pPr>
            <a:r>
              <a:rPr lang="en-US" dirty="0" smtClean="0"/>
              <a:t>Decision Support Services (DSS) as a state liaison office</a:t>
            </a:r>
          </a:p>
          <a:p>
            <a:pPr marL="0" indent="0">
              <a:buNone/>
            </a:pPr>
            <a:r>
              <a:rPr lang="en-US" dirty="0"/>
              <a:t>T</a:t>
            </a:r>
            <a:r>
              <a:rPr lang="en-US" dirty="0" smtClean="0"/>
              <a:t>raining initiatives  </a:t>
            </a:r>
          </a:p>
          <a:p>
            <a:pPr marL="0" indent="0">
              <a:buNone/>
            </a:pPr>
            <a:r>
              <a:rPr lang="en-US" dirty="0"/>
              <a:t>Examples of </a:t>
            </a:r>
            <a:r>
              <a:rPr lang="en-US" dirty="0" smtClean="0"/>
              <a:t>state liaison activities </a:t>
            </a:r>
            <a:endParaRPr lang="en-US" dirty="0"/>
          </a:p>
          <a:p>
            <a:pPr marL="0" indent="0">
              <a:buNone/>
            </a:pPr>
            <a:r>
              <a:rPr lang="en-US" dirty="0" smtClean="0"/>
              <a:t>Benefits of DSS</a:t>
            </a:r>
          </a:p>
          <a:p>
            <a:pPr marL="0" indent="0">
              <a:buNone/>
            </a:pPr>
            <a:r>
              <a:rPr lang="en-US" dirty="0" smtClean="0"/>
              <a:t>Crisis Communications </a:t>
            </a:r>
          </a:p>
          <a:p>
            <a:pPr marL="0" indent="0">
              <a:buNone/>
            </a:pPr>
            <a:r>
              <a:rPr lang="en-US" dirty="0" smtClean="0"/>
              <a:t>NWS Future</a:t>
            </a:r>
          </a:p>
        </p:txBody>
      </p:sp>
      <p:pic>
        <p:nvPicPr>
          <p:cNvPr id="4" name="Picture 1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688" y="109538"/>
            <a:ext cx="64611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489950" y="109538"/>
            <a:ext cx="57626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2"/>
          </p:nvPr>
        </p:nvSpPr>
        <p:spPr/>
        <p:txBody>
          <a:bodyPr/>
          <a:lstStyle/>
          <a:p>
            <a:fld id="{EC0895BA-1EF0-452A-8AB9-F31D7BDF60C3}" type="slidenum">
              <a:rPr lang="en-US" smtClean="0"/>
              <a:t>2</a:t>
            </a:fld>
            <a:endParaRPr lang="en-US"/>
          </a:p>
        </p:txBody>
      </p:sp>
    </p:spTree>
    <p:extLst>
      <p:ext uri="{BB962C8B-B14F-4D97-AF65-F5344CB8AC3E}">
        <p14:creationId xmlns:p14="http://schemas.microsoft.com/office/powerpoint/2010/main" val="17887491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952" y="278676"/>
            <a:ext cx="8229600" cy="1143000"/>
          </a:xfrm>
        </p:spPr>
        <p:txBody>
          <a:bodyPr/>
          <a:lstStyle/>
          <a:p>
            <a:r>
              <a:rPr lang="en-US" dirty="0" smtClean="0"/>
              <a:t>Transparent Communications</a:t>
            </a:r>
            <a:endParaRPr lang="en-US" dirty="0"/>
          </a:p>
        </p:txBody>
      </p:sp>
      <p:sp>
        <p:nvSpPr>
          <p:cNvPr id="5" name="Content Placeholder 4"/>
          <p:cNvSpPr>
            <a:spLocks noGrp="1"/>
          </p:cNvSpPr>
          <p:nvPr>
            <p:ph idx="1"/>
          </p:nvPr>
        </p:nvSpPr>
        <p:spPr/>
        <p:txBody>
          <a:bodyPr/>
          <a:lstStyle/>
          <a:p>
            <a:pPr marL="0" indent="0" algn="ctr">
              <a:buNone/>
            </a:pPr>
            <a:r>
              <a:rPr lang="en-US" b="1" dirty="0" smtClean="0">
                <a:solidFill>
                  <a:srgbClr val="FFFF00"/>
                </a:solidFill>
              </a:rPr>
              <a:t>D</a:t>
            </a:r>
            <a:r>
              <a:rPr lang="en-US" dirty="0" smtClean="0"/>
              <a:t>ecision </a:t>
            </a:r>
            <a:r>
              <a:rPr lang="en-US" b="1" dirty="0" smtClean="0">
                <a:solidFill>
                  <a:srgbClr val="FFFF00"/>
                </a:solidFill>
              </a:rPr>
              <a:t>S</a:t>
            </a:r>
            <a:r>
              <a:rPr lang="en-US" dirty="0" smtClean="0"/>
              <a:t>upport </a:t>
            </a:r>
            <a:r>
              <a:rPr lang="en-US" b="1" dirty="0" smtClean="0">
                <a:solidFill>
                  <a:srgbClr val="FFFF00"/>
                </a:solidFill>
              </a:rPr>
              <a:t>S</a:t>
            </a:r>
            <a:r>
              <a:rPr lang="en-US" dirty="0" smtClean="0"/>
              <a:t>ervices (DSS)</a:t>
            </a:r>
          </a:p>
        </p:txBody>
      </p:sp>
      <p:pic>
        <p:nvPicPr>
          <p:cNvPr id="2050" name="Picture 2" descr="C:\Users\brian.montgomery\AppData\Local\Microsoft\Windows\Temporary Internet Files\Content.IE5\H1FP20VG\MC900432532[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533400"/>
            <a:ext cx="1028590" cy="63355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brian.montgomery\AppData\Local\Microsoft\Windows\Temporary Internet Files\Content.IE5\H1FP20VG\MC900432532[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77857" y="533400"/>
            <a:ext cx="1028590" cy="633552"/>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brian.montgomery\AppData\Local\Microsoft\Windows\Temporary Internet Files\Content.IE5\OOL5Q84G\MP900439345[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9800" y="2264372"/>
            <a:ext cx="4572000" cy="436734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9688" y="109538"/>
            <a:ext cx="64611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489950" y="109538"/>
            <a:ext cx="57626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fld id="{EC0895BA-1EF0-452A-8AB9-F31D7BDF60C3}" type="slidenum">
              <a:rPr lang="en-US" smtClean="0"/>
              <a:t>3</a:t>
            </a:fld>
            <a:endParaRPr lang="en-US"/>
          </a:p>
        </p:txBody>
      </p:sp>
      <p:pic>
        <p:nvPicPr>
          <p:cNvPr id="4" name="Picture 3"/>
          <p:cNvPicPr>
            <a:picLocks noChangeAspect="1"/>
          </p:cNvPicPr>
          <p:nvPr/>
        </p:nvPicPr>
        <p:blipFill>
          <a:blip r:embed="rId7"/>
          <a:stretch>
            <a:fillRect/>
          </a:stretch>
        </p:blipFill>
        <p:spPr>
          <a:xfrm>
            <a:off x="2743200" y="2264372"/>
            <a:ext cx="3250247" cy="4326342"/>
          </a:xfrm>
          <a:prstGeom prst="rect">
            <a:avLst/>
          </a:prstGeom>
        </p:spPr>
      </p:pic>
    </p:spTree>
    <p:extLst>
      <p:ext uri="{BB962C8B-B14F-4D97-AF65-F5344CB8AC3E}">
        <p14:creationId xmlns:p14="http://schemas.microsoft.com/office/powerpoint/2010/main" val="3576584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afterEffect">
                                  <p:stCondLst>
                                    <p:cond delay="1500"/>
                                  </p:stCondLst>
                                  <p:iterate type="lt">
                                    <p:tmAbs val="100"/>
                                  </p:iterate>
                                  <p:childTnLst>
                                    <p:set>
                                      <p:cBhvr rctx="PPT">
                                        <p:cTn id="6" dur="indefinite"/>
                                        <p:tgtEl>
                                          <p:spTgt spid="2"/>
                                        </p:tgtEl>
                                        <p:attrNameLst>
                                          <p:attrName>style.opacity</p:attrName>
                                        </p:attrNameLst>
                                      </p:cBhvr>
                                      <p:to>
                                        <p:strVal val="0.25"/>
                                      </p:to>
                                    </p:set>
                                    <p:animEffect filter="image" prLst="opacity: 0.25">
                                      <p:cBhvr rctx="IE">
                                        <p:cTn id="7" dur="indefinite"/>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anim calcmode="lin" valueType="num">
                                      <p:cBhvr>
                                        <p:cTn id="13" dur="2000" fill="hold"/>
                                        <p:tgtEl>
                                          <p:spTgt spid="4"/>
                                        </p:tgtEl>
                                        <p:attrNameLst>
                                          <p:attrName>ppt_w</p:attrName>
                                        </p:attrNameLst>
                                      </p:cBhvr>
                                      <p:tavLst>
                                        <p:tav tm="0" fmla="#ppt_w*sin(2.5*pi*$)">
                                          <p:val>
                                            <p:fltVal val="0"/>
                                          </p:val>
                                        </p:tav>
                                        <p:tav tm="100000">
                                          <p:val>
                                            <p:fltVal val="1"/>
                                          </p:val>
                                        </p:tav>
                                      </p:tavLst>
                                    </p:anim>
                                    <p:anim calcmode="lin" valueType="num">
                                      <p:cBhvr>
                                        <p:cTn id="14" dur="2000" fill="hold"/>
                                        <p:tgtEl>
                                          <p:spTgt spid="4"/>
                                        </p:tgtEl>
                                        <p:attrNameLst>
                                          <p:attrName>ppt_h</p:attrName>
                                        </p:attrNameLst>
                                      </p:cBhvr>
                                      <p:tavLst>
                                        <p:tav tm="0">
                                          <p:val>
                                            <p:strVal val="#ppt_h"/>
                                          </p:val>
                                        </p:tav>
                                        <p:tav tm="100000">
                                          <p:val>
                                            <p:strVal val="#ppt_h"/>
                                          </p:val>
                                        </p:tav>
                                      </p:tavLst>
                                    </p:anim>
                                  </p:childTnLst>
                                </p:cTn>
                              </p:par>
                            </p:childTnLst>
                          </p:cTn>
                        </p:par>
                        <p:par>
                          <p:cTn id="15" fill="hold">
                            <p:stCondLst>
                              <p:cond delay="2000"/>
                            </p:stCondLst>
                            <p:childTnLst>
                              <p:par>
                                <p:cTn id="16" presetID="10" presetClass="exit" presetSubtype="0" fill="hold" nodeType="afterEffect">
                                  <p:stCondLst>
                                    <p:cond delay="0"/>
                                  </p:stCondLst>
                                  <p:childTnLst>
                                    <p:animEffect transition="out" filter="fade">
                                      <p:cBhvr>
                                        <p:cTn id="17" dur="500"/>
                                        <p:tgtEl>
                                          <p:spTgt spid="2051"/>
                                        </p:tgtEl>
                                      </p:cBhvr>
                                    </p:animEffect>
                                    <p:set>
                                      <p:cBhvr>
                                        <p:cTn id="18" dur="1" fill="hold">
                                          <p:stCondLst>
                                            <p:cond delay="499"/>
                                          </p:stCondLst>
                                        </p:cTn>
                                        <p:tgtEl>
                                          <p:spTgt spid="205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IDSS Information Cycle</a:t>
            </a:r>
            <a:endParaRPr lang="en-US" dirty="0"/>
          </a:p>
        </p:txBody>
      </p:sp>
      <p:sp>
        <p:nvSpPr>
          <p:cNvPr id="4" name="Slide Number Placeholder 3"/>
          <p:cNvSpPr>
            <a:spLocks noGrp="1"/>
          </p:cNvSpPr>
          <p:nvPr>
            <p:ph type="sldNum" sz="quarter" idx="12"/>
          </p:nvPr>
        </p:nvSpPr>
        <p:spPr/>
        <p:txBody>
          <a:bodyPr/>
          <a:lstStyle/>
          <a:p>
            <a:fld id="{EC0895BA-1EF0-452A-8AB9-F31D7BDF60C3}" type="slidenum">
              <a:rPr lang="en-US" smtClean="0"/>
              <a:t>4</a:t>
            </a:fld>
            <a:endParaRPr lang="en-US"/>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70238" y="1524000"/>
            <a:ext cx="8349343" cy="464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14140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3200400" y="3084126"/>
            <a:ext cx="2743200" cy="18831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11" name="Diagram 10"/>
          <p:cNvGraphicFramePr/>
          <p:nvPr>
            <p:extLst>
              <p:ext uri="{D42A27DB-BD31-4B8C-83A1-F6EECF244321}">
                <p14:modId xmlns:p14="http://schemas.microsoft.com/office/powerpoint/2010/main" val="1916205691"/>
              </p:ext>
            </p:extLst>
          </p:nvPr>
        </p:nvGraphicFramePr>
        <p:xfrm>
          <a:off x="152400" y="1524000"/>
          <a:ext cx="8763000" cy="533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Title 3"/>
          <p:cNvSpPr>
            <a:spLocks noGrp="1"/>
          </p:cNvSpPr>
          <p:nvPr>
            <p:ph type="title"/>
          </p:nvPr>
        </p:nvSpPr>
        <p:spPr>
          <a:xfrm>
            <a:off x="1218406" y="174625"/>
            <a:ext cx="6858000" cy="1162050"/>
          </a:xfrm>
        </p:spPr>
        <p:txBody>
          <a:bodyPr>
            <a:normAutofit fontScale="90000"/>
          </a:bodyPr>
          <a:lstStyle/>
          <a:p>
            <a:pPr algn="ctr"/>
            <a:r>
              <a:rPr lang="en-US" sz="4800" b="0" dirty="0" smtClean="0"/>
              <a:t>DSS Communication</a:t>
            </a:r>
            <a:r>
              <a:rPr lang="en-US" sz="4400" b="0" dirty="0" smtClean="0"/>
              <a:t> Channels</a:t>
            </a:r>
            <a:endParaRPr lang="en-US" sz="4400" b="0" dirty="0"/>
          </a:p>
        </p:txBody>
      </p:sp>
      <p:pic>
        <p:nvPicPr>
          <p:cNvPr id="9218" name="Picture 2" descr="A home destroyed by the water and wind of Hurricane Sandy."/>
          <p:cNvPicPr>
            <a:picLocks noChangeAspect="1" noChangeArrowheads="1"/>
          </p:cNvPicPr>
          <p:nvPr/>
        </p:nvPicPr>
        <p:blipFill rotWithShape="1">
          <a:blip r:embed="rId9">
            <a:extLst>
              <a:ext uri="{28A0092B-C50C-407E-A947-70E740481C1C}">
                <a14:useLocalDpi xmlns:a14="http://schemas.microsoft.com/office/drawing/2010/main" val="0"/>
              </a:ext>
            </a:extLst>
          </a:blip>
          <a:srcRect l="22140"/>
          <a:stretch/>
        </p:blipFill>
        <p:spPr bwMode="auto">
          <a:xfrm>
            <a:off x="2572533" y="7010400"/>
            <a:ext cx="3716055" cy="317206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6" name="Picture 12"/>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39688" y="109538"/>
            <a:ext cx="64611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3"/>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8489950" y="109538"/>
            <a:ext cx="57626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9448800" y="2607072"/>
            <a:ext cx="2590800" cy="1323439"/>
          </a:xfrm>
          <a:prstGeom prst="rect">
            <a:avLst/>
          </a:prstGeom>
          <a:noFill/>
        </p:spPr>
        <p:txBody>
          <a:bodyPr wrap="square" rtlCol="0">
            <a:spAutoFit/>
          </a:bodyPr>
          <a:lstStyle/>
          <a:p>
            <a:pPr algn="ctr"/>
            <a:r>
              <a:rPr lang="en-US" sz="2000" b="1" dirty="0" smtClean="0">
                <a:solidFill>
                  <a:srgbClr val="FFFF00"/>
                </a:solidFill>
              </a:rPr>
              <a:t>*Also coordinate with surrounding NWS offices in NY state (BUF, BTV, OKX, BGM)</a:t>
            </a:r>
            <a:endParaRPr lang="en-US" sz="2000" b="1" dirty="0">
              <a:solidFill>
                <a:srgbClr val="FFFF00"/>
              </a:solidFill>
            </a:endParaRPr>
          </a:p>
        </p:txBody>
      </p:sp>
      <p:sp>
        <p:nvSpPr>
          <p:cNvPr id="2" name="TextBox 1"/>
          <p:cNvSpPr txBox="1"/>
          <p:nvPr/>
        </p:nvSpPr>
        <p:spPr>
          <a:xfrm>
            <a:off x="3276600" y="3657600"/>
            <a:ext cx="609600" cy="369332"/>
          </a:xfrm>
          <a:prstGeom prst="rect">
            <a:avLst/>
          </a:prstGeom>
          <a:noFill/>
        </p:spPr>
        <p:txBody>
          <a:bodyPr wrap="square" rtlCol="0">
            <a:spAutoFit/>
          </a:bodyPr>
          <a:lstStyle/>
          <a:p>
            <a:r>
              <a:rPr lang="en-US" b="1" dirty="0">
                <a:solidFill>
                  <a:srgbClr val="FFFF00"/>
                </a:solidFill>
              </a:rPr>
              <a:t>BUF</a:t>
            </a:r>
            <a:endParaRPr lang="en-US" dirty="0"/>
          </a:p>
        </p:txBody>
      </p:sp>
      <p:sp>
        <p:nvSpPr>
          <p:cNvPr id="10" name="TextBox 9"/>
          <p:cNvSpPr txBox="1"/>
          <p:nvPr/>
        </p:nvSpPr>
        <p:spPr>
          <a:xfrm>
            <a:off x="4125760" y="4048689"/>
            <a:ext cx="751040" cy="369332"/>
          </a:xfrm>
          <a:prstGeom prst="rect">
            <a:avLst/>
          </a:prstGeom>
          <a:noFill/>
        </p:spPr>
        <p:txBody>
          <a:bodyPr wrap="square" rtlCol="0">
            <a:spAutoFit/>
          </a:bodyPr>
          <a:lstStyle/>
          <a:p>
            <a:r>
              <a:rPr lang="en-US" b="1" dirty="0" smtClean="0">
                <a:solidFill>
                  <a:srgbClr val="FFFF00"/>
                </a:solidFill>
              </a:rPr>
              <a:t>BGM</a:t>
            </a:r>
            <a:endParaRPr lang="en-US" dirty="0"/>
          </a:p>
        </p:txBody>
      </p:sp>
      <p:sp>
        <p:nvSpPr>
          <p:cNvPr id="12" name="TextBox 11"/>
          <p:cNvSpPr txBox="1"/>
          <p:nvPr/>
        </p:nvSpPr>
        <p:spPr>
          <a:xfrm>
            <a:off x="5029200" y="2899460"/>
            <a:ext cx="751040" cy="369332"/>
          </a:xfrm>
          <a:prstGeom prst="rect">
            <a:avLst/>
          </a:prstGeom>
          <a:noFill/>
        </p:spPr>
        <p:txBody>
          <a:bodyPr wrap="square" rtlCol="0">
            <a:spAutoFit/>
          </a:bodyPr>
          <a:lstStyle/>
          <a:p>
            <a:r>
              <a:rPr lang="en-US" b="1" dirty="0" smtClean="0">
                <a:solidFill>
                  <a:srgbClr val="FFFF00"/>
                </a:solidFill>
              </a:rPr>
              <a:t>BTV</a:t>
            </a:r>
            <a:endParaRPr lang="en-US" dirty="0"/>
          </a:p>
        </p:txBody>
      </p:sp>
      <p:sp>
        <p:nvSpPr>
          <p:cNvPr id="13" name="TextBox 12"/>
          <p:cNvSpPr txBox="1"/>
          <p:nvPr/>
        </p:nvSpPr>
        <p:spPr>
          <a:xfrm>
            <a:off x="5050971" y="4613292"/>
            <a:ext cx="751040" cy="369332"/>
          </a:xfrm>
          <a:prstGeom prst="rect">
            <a:avLst/>
          </a:prstGeom>
          <a:noFill/>
        </p:spPr>
        <p:txBody>
          <a:bodyPr wrap="square" rtlCol="0">
            <a:spAutoFit/>
          </a:bodyPr>
          <a:lstStyle/>
          <a:p>
            <a:r>
              <a:rPr lang="en-US" b="1" dirty="0" smtClean="0">
                <a:solidFill>
                  <a:srgbClr val="FFFF00"/>
                </a:solidFill>
              </a:rPr>
              <a:t>OKX</a:t>
            </a:r>
            <a:endParaRPr lang="en-US" dirty="0"/>
          </a:p>
        </p:txBody>
      </p:sp>
      <p:sp>
        <p:nvSpPr>
          <p:cNvPr id="14" name="TextBox 13"/>
          <p:cNvSpPr txBox="1"/>
          <p:nvPr/>
        </p:nvSpPr>
        <p:spPr>
          <a:xfrm>
            <a:off x="4963960" y="3788629"/>
            <a:ext cx="751040" cy="369332"/>
          </a:xfrm>
          <a:prstGeom prst="rect">
            <a:avLst/>
          </a:prstGeom>
          <a:noFill/>
        </p:spPr>
        <p:txBody>
          <a:bodyPr wrap="square" rtlCol="0">
            <a:spAutoFit/>
          </a:bodyPr>
          <a:lstStyle/>
          <a:p>
            <a:r>
              <a:rPr lang="en-US" b="1" dirty="0" smtClean="0">
                <a:solidFill>
                  <a:srgbClr val="FFFF00"/>
                </a:solidFill>
              </a:rPr>
              <a:t>ALY</a:t>
            </a:r>
            <a:endParaRPr lang="en-US" dirty="0"/>
          </a:p>
        </p:txBody>
      </p:sp>
      <p:sp>
        <p:nvSpPr>
          <p:cNvPr id="3" name="Slide Number Placeholder 2"/>
          <p:cNvSpPr>
            <a:spLocks noGrp="1"/>
          </p:cNvSpPr>
          <p:nvPr>
            <p:ph type="sldNum" sz="quarter" idx="12"/>
          </p:nvPr>
        </p:nvSpPr>
        <p:spPr/>
        <p:txBody>
          <a:bodyPr/>
          <a:lstStyle/>
          <a:p>
            <a:fld id="{EC0895BA-1EF0-452A-8AB9-F31D7BDF60C3}" type="slidenum">
              <a:rPr lang="en-US" smtClean="0"/>
              <a:t>5</a:t>
            </a:fld>
            <a:endParaRPr lang="en-US"/>
          </a:p>
        </p:txBody>
      </p:sp>
      <p:pic>
        <p:nvPicPr>
          <p:cNvPr id="5" name="Picture 4"/>
          <p:cNvPicPr>
            <a:picLocks noChangeAspect="1"/>
          </p:cNvPicPr>
          <p:nvPr/>
        </p:nvPicPr>
        <p:blipFill rotWithShape="1">
          <a:blip r:embed="rId12">
            <a:clrChange>
              <a:clrFrom>
                <a:srgbClr val="003466"/>
              </a:clrFrom>
              <a:clrTo>
                <a:srgbClr val="003466">
                  <a:alpha val="0"/>
                </a:srgbClr>
              </a:clrTo>
            </a:clrChange>
            <a:extLst>
              <a:ext uri="{28A0092B-C50C-407E-A947-70E740481C1C}">
                <a14:useLocalDpi xmlns:a14="http://schemas.microsoft.com/office/drawing/2010/main" val="0"/>
              </a:ext>
            </a:extLst>
          </a:blip>
          <a:srcRect l="22156" t="22203" r="50000" b="17470"/>
          <a:stretch/>
        </p:blipFill>
        <p:spPr>
          <a:xfrm>
            <a:off x="152400" y="5638800"/>
            <a:ext cx="1591294" cy="1149229"/>
          </a:xfrm>
          <a:prstGeom prst="rect">
            <a:avLst/>
          </a:prstGeom>
        </p:spPr>
      </p:pic>
    </p:spTree>
    <p:extLst>
      <p:ext uri="{BB962C8B-B14F-4D97-AF65-F5344CB8AC3E}">
        <p14:creationId xmlns:p14="http://schemas.microsoft.com/office/powerpoint/2010/main" val="68327643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09600" y="1086445"/>
            <a:ext cx="7467600" cy="4832092"/>
          </a:xfrm>
          <a:prstGeom prst="rect">
            <a:avLst/>
          </a:prstGeom>
          <a:noFill/>
        </p:spPr>
        <p:txBody>
          <a:bodyPr wrap="square" rtlCol="0">
            <a:spAutoFit/>
          </a:bodyPr>
          <a:lstStyle/>
          <a:p>
            <a:r>
              <a:rPr lang="en-US" sz="2200" b="1" dirty="0">
                <a:effectLst>
                  <a:outerShdw blurRad="38100" dist="38100" dir="2700000" algn="tl">
                    <a:srgbClr val="000000">
                      <a:alpha val="43137"/>
                    </a:srgbClr>
                  </a:outerShdw>
                </a:effectLst>
              </a:rPr>
              <a:t>Incident Command </a:t>
            </a:r>
            <a:r>
              <a:rPr lang="en-US" sz="2200" b="1" dirty="0" smtClean="0">
                <a:effectLst>
                  <a:outerShdw blurRad="38100" dist="38100" dir="2700000" algn="tl">
                    <a:srgbClr val="000000">
                      <a:alpha val="43137"/>
                    </a:srgbClr>
                  </a:outerShdw>
                </a:effectLst>
              </a:rPr>
              <a:t>courses (ICS)</a:t>
            </a:r>
          </a:p>
          <a:p>
            <a:endParaRPr lang="en-US" sz="2200" b="1" dirty="0">
              <a:effectLst>
                <a:outerShdw blurRad="38100" dist="38100" dir="2700000" algn="tl">
                  <a:srgbClr val="000000">
                    <a:alpha val="43137"/>
                  </a:srgbClr>
                </a:outerShdw>
              </a:effectLst>
            </a:endParaRPr>
          </a:p>
          <a:p>
            <a:pPr lvl="1"/>
            <a:r>
              <a:rPr lang="en-US" sz="2200" dirty="0" smtClean="0"/>
              <a:t/>
            </a:r>
            <a:br>
              <a:rPr lang="en-US" sz="2200" dirty="0" smtClean="0"/>
            </a:br>
            <a:endParaRPr lang="en-US" sz="2200" dirty="0" smtClean="0"/>
          </a:p>
          <a:p>
            <a:r>
              <a:rPr lang="en-US" sz="2200" b="1" dirty="0" smtClean="0">
                <a:effectLst>
                  <a:outerShdw blurRad="38100" dist="38100" dir="2700000" algn="tl">
                    <a:srgbClr val="000000">
                      <a:alpha val="43137"/>
                    </a:srgbClr>
                  </a:outerShdw>
                </a:effectLst>
              </a:rPr>
              <a:t>New </a:t>
            </a:r>
            <a:r>
              <a:rPr lang="en-US" sz="2200" b="1" dirty="0">
                <a:effectLst>
                  <a:outerShdw blurRad="38100" dist="38100" dir="2700000" algn="tl">
                    <a:srgbClr val="000000">
                      <a:alpha val="43137"/>
                    </a:srgbClr>
                  </a:outerShdw>
                </a:effectLst>
              </a:rPr>
              <a:t>York State Emergency Operations </a:t>
            </a:r>
            <a:r>
              <a:rPr lang="en-US" sz="2200" b="1" dirty="0" smtClean="0">
                <a:effectLst>
                  <a:outerShdw blurRad="38100" dist="38100" dir="2700000" algn="tl">
                    <a:srgbClr val="000000">
                      <a:alpha val="43137"/>
                    </a:srgbClr>
                  </a:outerShdw>
                </a:effectLst>
              </a:rPr>
              <a:t>Courses*</a:t>
            </a:r>
            <a:endParaRPr lang="en-US" sz="2200" b="1" dirty="0">
              <a:effectLst>
                <a:outerShdw blurRad="38100" dist="38100" dir="2700000" algn="tl">
                  <a:srgbClr val="000000">
                    <a:alpha val="43137"/>
                  </a:srgbClr>
                </a:outerShdw>
              </a:effectLst>
            </a:endParaRPr>
          </a:p>
          <a:p>
            <a:pPr lvl="1"/>
            <a:endParaRPr lang="en-US" sz="2200" dirty="0" smtClean="0"/>
          </a:p>
          <a:p>
            <a:endParaRPr lang="en-US" sz="2200" b="1" dirty="0" smtClean="0">
              <a:effectLst>
                <a:outerShdw blurRad="38100" dist="38100" dir="2700000" algn="tl">
                  <a:srgbClr val="000000">
                    <a:alpha val="43137"/>
                  </a:srgbClr>
                </a:outerShdw>
              </a:effectLst>
            </a:endParaRPr>
          </a:p>
          <a:p>
            <a:endParaRPr lang="en-US" sz="2200" b="1" dirty="0">
              <a:effectLst>
                <a:outerShdw blurRad="38100" dist="38100" dir="2700000" algn="tl">
                  <a:srgbClr val="000000">
                    <a:alpha val="43137"/>
                  </a:srgbClr>
                </a:outerShdw>
              </a:effectLst>
            </a:endParaRPr>
          </a:p>
          <a:p>
            <a:r>
              <a:rPr lang="en-US" sz="2200" b="1" dirty="0" smtClean="0">
                <a:effectLst>
                  <a:outerShdw blurRad="38100" dist="38100" dir="2700000" algn="tl">
                    <a:srgbClr val="000000">
                      <a:alpha val="43137"/>
                    </a:srgbClr>
                  </a:outerShdw>
                </a:effectLst>
              </a:rPr>
              <a:t>NOAA/NWS Courses</a:t>
            </a:r>
          </a:p>
          <a:p>
            <a:endParaRPr lang="en-US" sz="2200" b="1" dirty="0" smtClean="0">
              <a:effectLst>
                <a:outerShdw blurRad="38100" dist="38100" dir="2700000" algn="tl">
                  <a:srgbClr val="000000">
                    <a:alpha val="43137"/>
                  </a:srgbClr>
                </a:outerShdw>
              </a:effectLst>
            </a:endParaRPr>
          </a:p>
          <a:p>
            <a:endParaRPr lang="en-US" sz="2200" b="1" dirty="0">
              <a:effectLst>
                <a:outerShdw blurRad="38100" dist="38100" dir="2700000" algn="tl">
                  <a:srgbClr val="000000">
                    <a:alpha val="43137"/>
                  </a:srgbClr>
                </a:outerShdw>
              </a:effectLst>
            </a:endParaRPr>
          </a:p>
          <a:p>
            <a:endParaRPr lang="en-US" sz="2200" b="1" dirty="0">
              <a:effectLst>
                <a:outerShdw blurRad="38100" dist="38100" dir="2700000" algn="tl">
                  <a:srgbClr val="000000">
                    <a:alpha val="43137"/>
                  </a:srgbClr>
                </a:outerShdw>
              </a:effectLst>
            </a:endParaRPr>
          </a:p>
          <a:p>
            <a:r>
              <a:rPr lang="en-US" sz="2200" b="1" dirty="0" smtClean="0">
                <a:effectLst>
                  <a:outerShdw blurRad="38100" dist="38100" dir="2700000" algn="tl">
                    <a:srgbClr val="000000">
                      <a:alpha val="43137"/>
                    </a:srgbClr>
                  </a:outerShdw>
                </a:effectLst>
              </a:rPr>
              <a:t>Hurricane Support</a:t>
            </a:r>
          </a:p>
          <a:p>
            <a:endParaRPr lang="en-US" sz="2200" b="1" dirty="0" smtClean="0">
              <a:effectLst>
                <a:outerShdw blurRad="38100" dist="38100" dir="2700000" algn="tl">
                  <a:srgbClr val="000000">
                    <a:alpha val="43137"/>
                  </a:srgbClr>
                </a:outerShdw>
              </a:effectLst>
            </a:endParaRPr>
          </a:p>
        </p:txBody>
      </p:sp>
      <p:pic>
        <p:nvPicPr>
          <p:cNvPr id="8" name="Picture 7"/>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r="56278"/>
          <a:stretch/>
        </p:blipFill>
        <p:spPr>
          <a:xfrm>
            <a:off x="1143000" y="2743200"/>
            <a:ext cx="3997922" cy="952500"/>
          </a:xfrm>
          <a:prstGeom prst="rect">
            <a:avLst/>
          </a:prstGeom>
        </p:spPr>
      </p:pic>
      <p:sp>
        <p:nvSpPr>
          <p:cNvPr id="5" name="TextBox 4"/>
          <p:cNvSpPr txBox="1"/>
          <p:nvPr/>
        </p:nvSpPr>
        <p:spPr>
          <a:xfrm>
            <a:off x="228600" y="301079"/>
            <a:ext cx="8610600" cy="769441"/>
          </a:xfrm>
          <a:prstGeom prst="rect">
            <a:avLst/>
          </a:prstGeom>
          <a:noFill/>
        </p:spPr>
        <p:txBody>
          <a:bodyPr wrap="square" rtlCol="0">
            <a:spAutoFit/>
          </a:bodyPr>
          <a:lstStyle/>
          <a:p>
            <a:pPr algn="ctr"/>
            <a:r>
              <a:rPr lang="en-US" sz="4400" dirty="0" smtClean="0"/>
              <a:t>NWS DSS Training Plan</a:t>
            </a:r>
            <a:endParaRPr lang="en-US" sz="4400" dirty="0"/>
          </a:p>
        </p:txBody>
      </p:sp>
      <p:pic>
        <p:nvPicPr>
          <p:cNvPr id="4" name="Picture 1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9688" y="109538"/>
            <a:ext cx="64611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489950" y="109538"/>
            <a:ext cx="57626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EC0895BA-1EF0-452A-8AB9-F31D7BDF60C3}" type="slidenum">
              <a:rPr lang="en-US" smtClean="0"/>
              <a:t>6</a:t>
            </a:fld>
            <a:endParaRPr lang="en-US"/>
          </a:p>
        </p:txBody>
      </p:sp>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37868" y="4231567"/>
            <a:ext cx="2905531" cy="866896"/>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530214" y="1524000"/>
            <a:ext cx="2584586" cy="795258"/>
          </a:xfrm>
          <a:prstGeom prst="rect">
            <a:avLst/>
          </a:prstGeom>
        </p:spPr>
      </p:pic>
      <p:pic>
        <p:nvPicPr>
          <p:cNvPr id="1028" name="Picture 4"/>
          <p:cNvPicPr>
            <a:picLocks noChangeAspect="1" noChangeArrowheads="1"/>
          </p:cNvPicPr>
          <p:nvPr/>
        </p:nvPicPr>
        <p:blipFill rotWithShape="1">
          <a:blip r:embed="rId9">
            <a:clrChange>
              <a:clrFrom>
                <a:srgbClr val="000000"/>
              </a:clrFrom>
              <a:clrTo>
                <a:srgbClr val="000000">
                  <a:alpha val="0"/>
                </a:srgbClr>
              </a:clrTo>
            </a:clrChange>
            <a:extLst>
              <a:ext uri="{BEBA8EAE-BF5A-486C-A8C5-ECC9F3942E4B}">
                <a14:imgProps xmlns:a14="http://schemas.microsoft.com/office/drawing/2010/main">
                  <a14:imgLayer r:embed="rId10">
                    <a14:imgEffect>
                      <a14:backgroundRemoval t="0" b="100000" l="0" r="98851"/>
                    </a14:imgEffect>
                  </a14:imgLayer>
                </a14:imgProps>
              </a:ext>
              <a:ext uri="{28A0092B-C50C-407E-A947-70E740481C1C}">
                <a14:useLocalDpi xmlns:a14="http://schemas.microsoft.com/office/drawing/2010/main" val="0"/>
              </a:ext>
            </a:extLst>
          </a:blip>
          <a:srcRect/>
          <a:stretch/>
        </p:blipFill>
        <p:spPr bwMode="auto">
          <a:xfrm>
            <a:off x="1828800" y="5638800"/>
            <a:ext cx="1657350" cy="99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p:cNvPicPr>
          <p:nvPr/>
        </p:nvPicPr>
        <p:blipFill>
          <a:blip r:embed="rId11"/>
          <a:stretch>
            <a:fillRect/>
          </a:stretch>
        </p:blipFill>
        <p:spPr>
          <a:xfrm>
            <a:off x="685800" y="933456"/>
            <a:ext cx="7587600" cy="5770851"/>
          </a:xfrm>
          <a:prstGeom prst="rect">
            <a:avLst/>
          </a:prstGeom>
        </p:spPr>
      </p:pic>
    </p:spTree>
    <p:extLst>
      <p:ext uri="{BB962C8B-B14F-4D97-AF65-F5344CB8AC3E}">
        <p14:creationId xmlns:p14="http://schemas.microsoft.com/office/powerpoint/2010/main" val="1691643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6">
                                            <p:txEl>
                                              <p:pRg st="3" end="3"/>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8600" y="301079"/>
            <a:ext cx="8610600" cy="769441"/>
          </a:xfrm>
          <a:prstGeom prst="rect">
            <a:avLst/>
          </a:prstGeom>
          <a:noFill/>
        </p:spPr>
        <p:txBody>
          <a:bodyPr wrap="square" rtlCol="0">
            <a:spAutoFit/>
          </a:bodyPr>
          <a:lstStyle/>
          <a:p>
            <a:pPr algn="ctr"/>
            <a:r>
              <a:rPr lang="en-US" sz="4400" dirty="0" smtClean="0"/>
              <a:t>NWS DSS Training Plan</a:t>
            </a:r>
            <a:endParaRPr lang="en-US" sz="4400" dirty="0"/>
          </a:p>
        </p:txBody>
      </p:sp>
      <p:pic>
        <p:nvPicPr>
          <p:cNvPr id="4" name="Picture 1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688" y="109538"/>
            <a:ext cx="64611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489950" y="109538"/>
            <a:ext cx="57626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EC0895BA-1EF0-452A-8AB9-F31D7BDF60C3}" type="slidenum">
              <a:rPr lang="en-US" smtClean="0"/>
              <a:t>7</a:t>
            </a:fld>
            <a:endParaRPr lang="en-US"/>
          </a:p>
        </p:txBody>
      </p:sp>
      <p:pic>
        <p:nvPicPr>
          <p:cNvPr id="11" name="Picture 10"/>
          <p:cNvPicPr>
            <a:picLocks noChangeAspect="1"/>
          </p:cNvPicPr>
          <p:nvPr/>
        </p:nvPicPr>
        <p:blipFill rotWithShape="1">
          <a:blip r:embed="rId5"/>
          <a:srcRect l="1176" r="3530"/>
          <a:stretch/>
        </p:blipFill>
        <p:spPr>
          <a:xfrm>
            <a:off x="1524000" y="1001114"/>
            <a:ext cx="6172200" cy="5828664"/>
          </a:xfrm>
          <a:prstGeom prst="rect">
            <a:avLst/>
          </a:prstGeom>
        </p:spPr>
      </p:pic>
      <p:sp>
        <p:nvSpPr>
          <p:cNvPr id="12" name="TextBox 11"/>
          <p:cNvSpPr txBox="1"/>
          <p:nvPr/>
        </p:nvSpPr>
        <p:spPr>
          <a:xfrm>
            <a:off x="4838700" y="4648200"/>
            <a:ext cx="3352800" cy="369332"/>
          </a:xfrm>
          <a:prstGeom prst="rect">
            <a:avLst/>
          </a:prstGeom>
          <a:noFill/>
        </p:spPr>
        <p:txBody>
          <a:bodyPr wrap="square" rtlCol="0">
            <a:spAutoFit/>
          </a:bodyPr>
          <a:lstStyle/>
          <a:p>
            <a:r>
              <a:rPr lang="en-US" dirty="0">
                <a:hlinkClick r:id="rId6"/>
              </a:rPr>
              <a:t>https://training.fema.gov/nims/</a:t>
            </a:r>
            <a:endParaRPr lang="en-US" dirty="0"/>
          </a:p>
        </p:txBody>
      </p:sp>
    </p:spTree>
    <p:extLst>
      <p:ext uri="{BB962C8B-B14F-4D97-AF65-F5344CB8AC3E}">
        <p14:creationId xmlns:p14="http://schemas.microsoft.com/office/powerpoint/2010/main" val="2817044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11"/>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16" presetClass="entr" presetSubtype="37"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barn(outVertical)">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29600" cy="5181600"/>
          </a:xfrm>
        </p:spPr>
        <p:txBody>
          <a:bodyPr wrap="square">
            <a:normAutofit/>
          </a:bodyPr>
          <a:lstStyle/>
          <a:p>
            <a:pPr marL="0" indent="0">
              <a:buNone/>
            </a:pPr>
            <a:r>
              <a:rPr lang="en-US" sz="2800" dirty="0" smtClean="0"/>
              <a:t>For major events (partial or full activations)</a:t>
            </a:r>
          </a:p>
          <a:p>
            <a:pPr marL="0" indent="0">
              <a:buNone/>
            </a:pPr>
            <a:r>
              <a:rPr lang="en-US" sz="2800" dirty="0" smtClean="0"/>
              <a:t>Usually embedded in the </a:t>
            </a:r>
            <a:r>
              <a:rPr lang="en-US" sz="2800" dirty="0" smtClean="0">
                <a:solidFill>
                  <a:srgbClr val="FFFF00"/>
                </a:solidFill>
              </a:rPr>
              <a:t>Planning Section*</a:t>
            </a:r>
            <a:endParaRPr lang="en-US" sz="2800" dirty="0">
              <a:solidFill>
                <a:srgbClr val="FFFF00"/>
              </a:solidFill>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2667000"/>
            <a:ext cx="7363903" cy="390689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NYSOEM On Site Support</a:t>
            </a:r>
            <a:endParaRPr lang="en-US" dirty="0"/>
          </a:p>
        </p:txBody>
      </p:sp>
      <p:sp>
        <p:nvSpPr>
          <p:cNvPr id="4" name="Rectangle 3"/>
          <p:cNvSpPr/>
          <p:nvPr/>
        </p:nvSpPr>
        <p:spPr>
          <a:xfrm>
            <a:off x="3048000" y="4214923"/>
            <a:ext cx="1676400" cy="39134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048000" y="4606268"/>
            <a:ext cx="838200" cy="82785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886200" y="4620445"/>
            <a:ext cx="838200" cy="413927"/>
          </a:xfrm>
          <a:prstGeom prst="rect">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1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9688" y="109538"/>
            <a:ext cx="64611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489950" y="109538"/>
            <a:ext cx="57626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l="30077" t="10315" r="29726" b="78655"/>
          <a:stretch/>
        </p:blipFill>
        <p:spPr bwMode="auto">
          <a:xfrm>
            <a:off x="5638800" y="2723592"/>
            <a:ext cx="2615610" cy="574158"/>
          </a:xfrm>
          <a:prstGeom prst="rect">
            <a:avLst/>
          </a:prstGeom>
          <a:noFill/>
          <a:ln w="952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sp>
        <p:nvSpPr>
          <p:cNvPr id="7" name="Slide Number Placeholder 6"/>
          <p:cNvSpPr>
            <a:spLocks noGrp="1"/>
          </p:cNvSpPr>
          <p:nvPr>
            <p:ph type="sldNum" sz="quarter" idx="12"/>
          </p:nvPr>
        </p:nvSpPr>
        <p:spPr/>
        <p:txBody>
          <a:bodyPr/>
          <a:lstStyle/>
          <a:p>
            <a:fld id="{EC0895BA-1EF0-452A-8AB9-F31D7BDF60C3}" type="slidenum">
              <a:rPr lang="en-US" smtClean="0"/>
              <a:t>8</a:t>
            </a:fld>
            <a:endParaRPr lang="en-US"/>
          </a:p>
        </p:txBody>
      </p:sp>
      <p:sp>
        <p:nvSpPr>
          <p:cNvPr id="10" name="TextBox 9"/>
          <p:cNvSpPr txBox="1"/>
          <p:nvPr/>
        </p:nvSpPr>
        <p:spPr>
          <a:xfrm>
            <a:off x="7010400" y="6324600"/>
            <a:ext cx="1267903" cy="307777"/>
          </a:xfrm>
          <a:prstGeom prst="rect">
            <a:avLst/>
          </a:prstGeom>
          <a:noFill/>
        </p:spPr>
        <p:txBody>
          <a:bodyPr wrap="square" rtlCol="0">
            <a:spAutoFit/>
          </a:bodyPr>
          <a:lstStyle/>
          <a:p>
            <a:pPr algn="r"/>
            <a:r>
              <a:rPr lang="en-US" sz="1400" dirty="0" smtClean="0">
                <a:solidFill>
                  <a:schemeClr val="bg1"/>
                </a:solidFill>
              </a:rPr>
              <a:t>ICS 700</a:t>
            </a:r>
            <a:endParaRPr lang="en-US" sz="1400" dirty="0">
              <a:solidFill>
                <a:schemeClr val="bg1"/>
              </a:solidFill>
            </a:endParaRPr>
          </a:p>
        </p:txBody>
      </p:sp>
    </p:spTree>
    <p:extLst>
      <p:ext uri="{BB962C8B-B14F-4D97-AF65-F5344CB8AC3E}">
        <p14:creationId xmlns:p14="http://schemas.microsoft.com/office/powerpoint/2010/main" val="17408937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dirty="0" smtClean="0"/>
              <a:t>Created for a large range of users (e.g. utilities, DOH, DOT, police, Red Cross, Military, Elected Officials)</a:t>
            </a:r>
          </a:p>
          <a:p>
            <a:pPr marL="0" indent="0">
              <a:buNone/>
            </a:pPr>
            <a:endParaRPr lang="en-US" dirty="0" smtClean="0"/>
          </a:p>
          <a:p>
            <a:pPr marL="0" indent="0">
              <a:buNone/>
            </a:pPr>
            <a:r>
              <a:rPr lang="en-US" dirty="0" smtClean="0"/>
              <a:t>Keep briefings </a:t>
            </a:r>
            <a:r>
              <a:rPr lang="en-US" b="1" dirty="0" smtClean="0"/>
              <a:t>brief</a:t>
            </a:r>
            <a:r>
              <a:rPr lang="en-US" dirty="0" smtClean="0"/>
              <a:t> – focus on the highlights</a:t>
            </a:r>
          </a:p>
          <a:p>
            <a:pPr marL="400050" lvl="1" indent="0">
              <a:buNone/>
            </a:pPr>
            <a:r>
              <a:rPr lang="en-US" b="1" dirty="0" smtClean="0"/>
              <a:t>BLUF</a:t>
            </a:r>
            <a:r>
              <a:rPr lang="en-US" dirty="0" smtClean="0"/>
              <a:t> – </a:t>
            </a:r>
            <a:r>
              <a:rPr lang="en-US" b="1" dirty="0" smtClean="0"/>
              <a:t>B</a:t>
            </a:r>
            <a:r>
              <a:rPr lang="en-US" dirty="0" smtClean="0"/>
              <a:t>ottom </a:t>
            </a:r>
            <a:r>
              <a:rPr lang="en-US" b="1" dirty="0" smtClean="0"/>
              <a:t>L</a:t>
            </a:r>
            <a:r>
              <a:rPr lang="en-US" dirty="0" smtClean="0"/>
              <a:t>ine </a:t>
            </a:r>
            <a:r>
              <a:rPr lang="en-US" b="1" dirty="0" smtClean="0"/>
              <a:t>U</a:t>
            </a:r>
            <a:r>
              <a:rPr lang="en-US" dirty="0" smtClean="0"/>
              <a:t>p </a:t>
            </a:r>
            <a:r>
              <a:rPr lang="en-US" b="1" dirty="0" smtClean="0"/>
              <a:t>F</a:t>
            </a:r>
            <a:r>
              <a:rPr lang="en-US" dirty="0" smtClean="0"/>
              <a:t>irst</a:t>
            </a:r>
          </a:p>
          <a:p>
            <a:pPr marL="457200" lvl="1" indent="0">
              <a:buNone/>
            </a:pPr>
            <a:endParaRPr lang="en-US" dirty="0" smtClean="0"/>
          </a:p>
          <a:p>
            <a:pPr marL="0" indent="0">
              <a:buNone/>
            </a:pPr>
            <a:r>
              <a:rPr lang="en-US" dirty="0" smtClean="0"/>
              <a:t>STAY ON MESSAGE</a:t>
            </a:r>
          </a:p>
        </p:txBody>
      </p:sp>
      <p:sp>
        <p:nvSpPr>
          <p:cNvPr id="2" name="Title 1"/>
          <p:cNvSpPr>
            <a:spLocks noGrp="1"/>
          </p:cNvSpPr>
          <p:nvPr>
            <p:ph type="title"/>
          </p:nvPr>
        </p:nvSpPr>
        <p:spPr/>
        <p:txBody>
          <a:bodyPr/>
          <a:lstStyle/>
          <a:p>
            <a:r>
              <a:rPr lang="en-US" dirty="0" smtClean="0"/>
              <a:t>State Liaison DSS Briefings…</a:t>
            </a:r>
            <a:endParaRPr lang="en-US" dirty="0"/>
          </a:p>
        </p:txBody>
      </p:sp>
      <p:pic>
        <p:nvPicPr>
          <p:cNvPr id="4" name="Picture 1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688" y="109538"/>
            <a:ext cx="64611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489950" y="109538"/>
            <a:ext cx="57626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2"/>
          </p:nvPr>
        </p:nvSpPr>
        <p:spPr/>
        <p:txBody>
          <a:bodyPr/>
          <a:lstStyle/>
          <a:p>
            <a:fld id="{EC0895BA-1EF0-452A-8AB9-F31D7BDF60C3}" type="slidenum">
              <a:rPr lang="en-US" smtClean="0"/>
              <a:t>9</a:t>
            </a:fld>
            <a:endParaRPr lang="en-US"/>
          </a:p>
        </p:txBody>
      </p:sp>
      <p:sp>
        <p:nvSpPr>
          <p:cNvPr id="8" name="TextBox 7"/>
          <p:cNvSpPr txBox="1"/>
          <p:nvPr/>
        </p:nvSpPr>
        <p:spPr>
          <a:xfrm>
            <a:off x="1143000" y="6324600"/>
            <a:ext cx="7010400" cy="461665"/>
          </a:xfrm>
          <a:prstGeom prst="rect">
            <a:avLst/>
          </a:prstGeom>
          <a:noFill/>
        </p:spPr>
        <p:txBody>
          <a:bodyPr wrap="square" rtlCol="0">
            <a:spAutoFit/>
          </a:bodyPr>
          <a:lstStyle/>
          <a:p>
            <a:pPr algn="ctr"/>
            <a:r>
              <a:rPr lang="en-US" sz="2400" b="1" dirty="0" smtClean="0"/>
              <a:t>Alb.stormreport@noaa.gov </a:t>
            </a:r>
            <a:endParaRPr lang="en-US" sz="2400" b="1" dirty="0"/>
          </a:p>
        </p:txBody>
      </p:sp>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6775" y="1066800"/>
            <a:ext cx="7134225" cy="535555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757385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wipe(left)">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fade">
                                      <p:cBhvr>
                                        <p:cTn id="12" dur="1000"/>
                                        <p:tgtEl>
                                          <p:spTgt spid="3074"/>
                                        </p:tgtEl>
                                      </p:cBhvr>
                                    </p:animEffect>
                                    <p:anim calcmode="lin" valueType="num">
                                      <p:cBhvr>
                                        <p:cTn id="13" dur="1000" fill="hold"/>
                                        <p:tgtEl>
                                          <p:spTgt spid="3074"/>
                                        </p:tgtEl>
                                        <p:attrNameLst>
                                          <p:attrName>ppt_x</p:attrName>
                                        </p:attrNameLst>
                                      </p:cBhvr>
                                      <p:tavLst>
                                        <p:tav tm="0">
                                          <p:val>
                                            <p:strVal val="#ppt_x"/>
                                          </p:val>
                                        </p:tav>
                                        <p:tav tm="100000">
                                          <p:val>
                                            <p:strVal val="#ppt_x"/>
                                          </p:val>
                                        </p:tav>
                                      </p:tavLst>
                                    </p:anim>
                                    <p:anim calcmode="lin" valueType="num">
                                      <p:cBhvr>
                                        <p:cTn id="14"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2292</TotalTime>
  <Words>1309</Words>
  <Application>Microsoft Office PowerPoint</Application>
  <PresentationFormat>On-screen Show (4:3)</PresentationFormat>
  <Paragraphs>297</Paragraphs>
  <Slides>19</Slides>
  <Notes>16</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Impact Based Decision Support  Crisis Communications &amp; Challenges </vt:lpstr>
      <vt:lpstr>Objectives</vt:lpstr>
      <vt:lpstr>Transparent Communications</vt:lpstr>
      <vt:lpstr>IDSS Information Cycle</vt:lpstr>
      <vt:lpstr>DSS Communication Channels</vt:lpstr>
      <vt:lpstr>PowerPoint Presentation</vt:lpstr>
      <vt:lpstr>PowerPoint Presentation</vt:lpstr>
      <vt:lpstr>NYSOEM On Site Support</vt:lpstr>
      <vt:lpstr>State Liaison DSS Briefings…</vt:lpstr>
      <vt:lpstr>What Should The Briefing Contain?</vt:lpstr>
      <vt:lpstr>Crisis Communications</vt:lpstr>
      <vt:lpstr>Information Gathering</vt:lpstr>
      <vt:lpstr>Richard Brundage Technique</vt:lpstr>
      <vt:lpstr>Exercise Time</vt:lpstr>
      <vt:lpstr>Alan Alda Center for  Communicating Science</vt:lpstr>
      <vt:lpstr>Recent DSS Activations</vt:lpstr>
      <vt:lpstr>State Liaison DSS Benefits</vt:lpstr>
      <vt:lpstr>Summary</vt:lpstr>
      <vt:lpstr>Thank You!!</vt:lpstr>
    </vt:vector>
  </TitlesOfParts>
  <Company>National Weather Service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Seamlessly Blending Cultures</dc:title>
  <dc:creator>Brian Montgomery</dc:creator>
  <cp:lastModifiedBy>zeusman</cp:lastModifiedBy>
  <cp:revision>159</cp:revision>
  <cp:lastPrinted>2015-09-23T12:08:33Z</cp:lastPrinted>
  <dcterms:created xsi:type="dcterms:W3CDTF">2014-02-03T13:32:07Z</dcterms:created>
  <dcterms:modified xsi:type="dcterms:W3CDTF">2019-03-26T15:56:55Z</dcterms:modified>
</cp:coreProperties>
</file>