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60" r:id="rId5"/>
    <p:sldId id="261" r:id="rId6"/>
    <p:sldId id="307" r:id="rId7"/>
    <p:sldId id="263" r:id="rId8"/>
    <p:sldId id="264" r:id="rId9"/>
    <p:sldId id="265" r:id="rId10"/>
    <p:sldId id="266" r:id="rId11"/>
    <p:sldId id="267" r:id="rId12"/>
    <p:sldId id="271" r:id="rId13"/>
    <p:sldId id="273" r:id="rId14"/>
    <p:sldId id="270" r:id="rId15"/>
    <p:sldId id="272" r:id="rId16"/>
    <p:sldId id="274" r:id="rId17"/>
    <p:sldId id="275" r:id="rId18"/>
    <p:sldId id="276" r:id="rId19"/>
    <p:sldId id="277" r:id="rId20"/>
    <p:sldId id="279" r:id="rId21"/>
    <p:sldId id="280" r:id="rId22"/>
    <p:sldId id="281" r:id="rId23"/>
    <p:sldId id="283" r:id="rId24"/>
    <p:sldId id="282" r:id="rId25"/>
    <p:sldId id="284" r:id="rId26"/>
    <p:sldId id="285" r:id="rId27"/>
    <p:sldId id="287" r:id="rId28"/>
    <p:sldId id="288" r:id="rId29"/>
    <p:sldId id="289" r:id="rId30"/>
    <p:sldId id="291" r:id="rId31"/>
    <p:sldId id="290" r:id="rId32"/>
    <p:sldId id="293" r:id="rId33"/>
    <p:sldId id="292" r:id="rId34"/>
    <p:sldId id="294" r:id="rId35"/>
    <p:sldId id="295" r:id="rId36"/>
    <p:sldId id="298" r:id="rId37"/>
    <p:sldId id="297" r:id="rId38"/>
    <p:sldId id="300" r:id="rId39"/>
    <p:sldId id="299" r:id="rId40"/>
    <p:sldId id="301" r:id="rId41"/>
    <p:sldId id="302" r:id="rId42"/>
    <p:sldId id="303" r:id="rId43"/>
    <p:sldId id="304" r:id="rId44"/>
    <p:sldId id="305" r:id="rId45"/>
    <p:sldId id="30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5" autoAdjust="0"/>
    <p:restoredTop sz="94660"/>
  </p:normalViewPr>
  <p:slideViewPr>
    <p:cSldViewPr>
      <p:cViewPr varScale="1">
        <p:scale>
          <a:sx n="94" d="100"/>
          <a:sy n="94" d="100"/>
        </p:scale>
        <p:origin x="33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CABA-026E-46EA-95DB-F5542A06D6E3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872F-FC18-4DBD-9FEE-5EA72E51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0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CABA-026E-46EA-95DB-F5542A06D6E3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872F-FC18-4DBD-9FEE-5EA72E51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8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CABA-026E-46EA-95DB-F5542A06D6E3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872F-FC18-4DBD-9FEE-5EA72E51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63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fld id="{0980E149-B5D2-482D-8578-54F7AEA483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80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CABA-026E-46EA-95DB-F5542A06D6E3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872F-FC18-4DBD-9FEE-5EA72E51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67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CABA-026E-46EA-95DB-F5542A06D6E3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872F-FC18-4DBD-9FEE-5EA72E51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8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CABA-026E-46EA-95DB-F5542A06D6E3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872F-FC18-4DBD-9FEE-5EA72E51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81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CABA-026E-46EA-95DB-F5542A06D6E3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872F-FC18-4DBD-9FEE-5EA72E51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64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CABA-026E-46EA-95DB-F5542A06D6E3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872F-FC18-4DBD-9FEE-5EA72E51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1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CABA-026E-46EA-95DB-F5542A06D6E3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872F-FC18-4DBD-9FEE-5EA72E51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20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CABA-026E-46EA-95DB-F5542A06D6E3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872F-FC18-4DBD-9FEE-5EA72E51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95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CABA-026E-46EA-95DB-F5542A06D6E3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1872F-FC18-4DBD-9FEE-5EA72E51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5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ACABA-026E-46EA-95DB-F5542A06D6E3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1872F-FC18-4DBD-9FEE-5EA72E51BC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4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700" y="2111374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Dual Polarization Radar Interpretation, Applications and Examples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86200"/>
            <a:ext cx="86106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Thomas A. Wasula &amp; Brian J. </a:t>
            </a:r>
            <a:r>
              <a:rPr lang="en-US" b="1" dirty="0" err="1" smtClean="0">
                <a:solidFill>
                  <a:srgbClr val="FF0000"/>
                </a:solidFill>
              </a:rPr>
              <a:t>Frugis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NWS Meteorologists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ATM 362: Forecasting and NWS Operation Course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March 9, 2020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16563"/>
            <a:ext cx="11430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noa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30850"/>
            <a:ext cx="11430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7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Z</a:t>
            </a:r>
            <a:r>
              <a:rPr lang="en-US" b="1" baseline="-25000" dirty="0" smtClean="0"/>
              <a:t>DR</a:t>
            </a:r>
            <a:r>
              <a:rPr lang="en-US" b="1" dirty="0" smtClean="0"/>
              <a:t> (dB) for Rain</a:t>
            </a:r>
            <a:endParaRPr lang="en-US" b="1" dirty="0"/>
          </a:p>
        </p:txBody>
      </p:sp>
      <p:pic>
        <p:nvPicPr>
          <p:cNvPr id="3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16563"/>
            <a:ext cx="11430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:\noa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30850"/>
            <a:ext cx="11430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371599"/>
            <a:ext cx="4648200" cy="50179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2667000"/>
            <a:ext cx="2057400" cy="120032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Direct Relationship</a:t>
            </a:r>
            <a:r>
              <a:rPr lang="en-US" dirty="0" smtClean="0"/>
              <a:t>: The larger the droplet size, the larger the ZDR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09700" y="6389543"/>
            <a:ext cx="5970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https://training.weather.gov/wdtd/courses/rac/products/zdr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96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Z</a:t>
            </a:r>
            <a:r>
              <a:rPr lang="en-US" b="1" baseline="-25000" dirty="0" smtClean="0"/>
              <a:t>DR</a:t>
            </a:r>
            <a:r>
              <a:rPr lang="en-US" b="1" dirty="0" smtClean="0"/>
              <a:t> (dB) for Hail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80583"/>
            <a:ext cx="8610600" cy="43673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74076" y="5911334"/>
            <a:ext cx="7555523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Hail has a high Z (</a:t>
            </a:r>
            <a:r>
              <a:rPr lang="en-US" dirty="0" err="1" smtClean="0"/>
              <a:t>dBZ</a:t>
            </a:r>
            <a:r>
              <a:rPr lang="en-US" dirty="0" smtClean="0"/>
              <a:t>) and low ZDR (~0 dB), especially if falling or tumbling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Small hail that is melting has a high ZDR, like giant rain drops  (5-6 dB’s) </a:t>
            </a:r>
            <a:endParaRPr lang="en-US" dirty="0"/>
          </a:p>
        </p:txBody>
      </p:sp>
      <p:pic>
        <p:nvPicPr>
          <p:cNvPr id="5" name="Picture 4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97327"/>
            <a:ext cx="324734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118" y="6352525"/>
            <a:ext cx="324735" cy="3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33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</a:t>
            </a:r>
            <a:r>
              <a:rPr lang="en-US" baseline="-25000" dirty="0" smtClean="0"/>
              <a:t>DR</a:t>
            </a:r>
            <a:r>
              <a:rPr lang="en-US" dirty="0" smtClean="0"/>
              <a:t> (dB) for Snow or Ice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65736"/>
            <a:ext cx="4848902" cy="51727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89795" y="2438400"/>
            <a:ext cx="1981200" cy="258532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Interpretation is more involved 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Wet or dry snow?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Low or  high density?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What is the preferred orientation?</a:t>
            </a:r>
            <a:endParaRPr lang="en-US" dirty="0"/>
          </a:p>
        </p:txBody>
      </p:sp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16563"/>
            <a:ext cx="11430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30850"/>
            <a:ext cx="11430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54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Z</a:t>
            </a:r>
            <a:r>
              <a:rPr lang="en-US" b="1" baseline="-25000" dirty="0" smtClean="0"/>
              <a:t>DR</a:t>
            </a:r>
            <a:r>
              <a:rPr lang="en-US" b="1" dirty="0" smtClean="0"/>
              <a:t> Uses/Applications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169" y="12954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sz="3000" dirty="0" smtClean="0"/>
              <a:t>Locations of hail shafts if the Z</a:t>
            </a:r>
            <a:r>
              <a:rPr lang="en-US" sz="3000" baseline="-25000" dirty="0" smtClean="0"/>
              <a:t>DR</a:t>
            </a:r>
            <a:r>
              <a:rPr lang="en-US" sz="3000" dirty="0" smtClean="0"/>
              <a:t> ~ 0 dB (near spherical hydrometeors) coincident with high Z (REF)</a:t>
            </a:r>
          </a:p>
          <a:p>
            <a:r>
              <a:rPr lang="en-US" sz="3000" dirty="0" smtClean="0"/>
              <a:t>Z</a:t>
            </a:r>
            <a:r>
              <a:rPr lang="en-US" sz="3000" baseline="-25000" dirty="0" smtClean="0"/>
              <a:t>DR</a:t>
            </a:r>
            <a:r>
              <a:rPr lang="en-US" sz="3000" dirty="0" smtClean="0"/>
              <a:t> much greater than 0 dB indicates large rain drops</a:t>
            </a:r>
          </a:p>
          <a:p>
            <a:r>
              <a:rPr lang="en-US" sz="3000" dirty="0" smtClean="0"/>
              <a:t>Identification of strong updraft area in thunderstorms (Z</a:t>
            </a:r>
            <a:r>
              <a:rPr lang="en-US" sz="3000" baseline="-25000" dirty="0" smtClean="0"/>
              <a:t>DR</a:t>
            </a:r>
            <a:r>
              <a:rPr lang="en-US" sz="3000" dirty="0" smtClean="0"/>
              <a:t> columns) with liquid drops well above freezing/melting Layer</a:t>
            </a:r>
          </a:p>
          <a:p>
            <a:r>
              <a:rPr lang="en-US" sz="3000" dirty="0" smtClean="0"/>
              <a:t>Determination of Wet vs. Dry Snow in Cool Season</a:t>
            </a:r>
          </a:p>
          <a:p>
            <a:r>
              <a:rPr lang="en-US" sz="3000" dirty="0" smtClean="0"/>
              <a:t>Areas of small hail mixed with rain could have high Z</a:t>
            </a:r>
            <a:r>
              <a:rPr lang="en-US" sz="3000" baseline="-25000" dirty="0" smtClean="0"/>
              <a:t>DR</a:t>
            </a:r>
            <a:r>
              <a:rPr lang="en-US" sz="3000" dirty="0" smtClean="0"/>
              <a:t> (water covered hail stones)</a:t>
            </a:r>
          </a:p>
          <a:p>
            <a:endParaRPr lang="en-US" dirty="0"/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16563"/>
            <a:ext cx="11430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noa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30850"/>
            <a:ext cx="11430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64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Severe Weather </a:t>
            </a:r>
            <a:r>
              <a:rPr lang="en-US" sz="3200" b="1" dirty="0"/>
              <a:t>Example of Z</a:t>
            </a:r>
            <a:r>
              <a:rPr lang="en-US" sz="3200" b="1" baseline="-25000" dirty="0"/>
              <a:t>DR</a:t>
            </a:r>
            <a:r>
              <a:rPr lang="en-US" sz="3200" b="1" dirty="0"/>
              <a:t> for a Supercell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1219200" y="6157913"/>
            <a:ext cx="7010400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Values of Z</a:t>
            </a:r>
            <a:r>
              <a:rPr lang="en-US" b="1" baseline="-25000" dirty="0"/>
              <a:t>DR </a:t>
            </a:r>
            <a:r>
              <a:rPr lang="en-US" b="1" dirty="0"/>
              <a:t>near zero along with high values of Z indicate a hail shaft.</a:t>
            </a:r>
          </a:p>
        </p:txBody>
      </p:sp>
      <p:graphicFrame>
        <p:nvGraphicFramePr>
          <p:cNvPr id="20490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1143000" y="2362200"/>
          <a:ext cx="6881813" cy="337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Bitmap Image" r:id="rId3" imgW="8228571" imgH="4038095" progId="PBrush">
                  <p:embed/>
                </p:oleObj>
              </mc:Choice>
              <mc:Fallback>
                <p:oleObj name="Bitmap Image" r:id="rId3" imgW="8228571" imgH="4038095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362200"/>
                        <a:ext cx="6881813" cy="3376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1219200" y="5791200"/>
            <a:ext cx="335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Differential Reflectivity (Z</a:t>
            </a:r>
            <a:r>
              <a:rPr lang="en-US" b="1" baseline="-25000" dirty="0"/>
              <a:t>DR</a:t>
            </a:r>
            <a:r>
              <a:rPr lang="en-US" b="1" dirty="0"/>
              <a:t>)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5096607" y="5761892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Reflectivity (Z)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2133600" y="3657600"/>
            <a:ext cx="990600" cy="1066800"/>
          </a:xfrm>
          <a:prstGeom prst="ellipse">
            <a:avLst/>
          </a:prstGeom>
          <a:noFill/>
          <a:ln w="381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791200" y="3657600"/>
            <a:ext cx="990600" cy="1066800"/>
          </a:xfrm>
          <a:prstGeom prst="ellipse">
            <a:avLst/>
          </a:prstGeom>
          <a:noFill/>
          <a:ln w="381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8" descr="G:\nws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97327"/>
            <a:ext cx="324734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G:\noa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118" y="6352525"/>
            <a:ext cx="324735" cy="3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98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Z</a:t>
            </a:r>
            <a:r>
              <a:rPr lang="en-US" b="1" baseline="-25000" dirty="0" smtClean="0"/>
              <a:t>DR</a:t>
            </a:r>
            <a:r>
              <a:rPr lang="en-US" b="1" dirty="0" smtClean="0"/>
              <a:t> Applications/Uses: ZDR Columns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202286"/>
            <a:ext cx="8001000" cy="1200329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ZDR Columns:  strong/intense updraft identification</a:t>
            </a:r>
          </a:p>
          <a:p>
            <a:r>
              <a:rPr lang="en-US" sz="2400" b="1" dirty="0" smtClean="0"/>
              <a:t>ZDR is usually &gt; 1 above the melting layer/freezing layer</a:t>
            </a:r>
          </a:p>
          <a:p>
            <a:r>
              <a:rPr lang="en-US" sz="2400" b="1" dirty="0" smtClean="0"/>
              <a:t>*Brian F. will review more examples in the next presentation*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2590800"/>
            <a:ext cx="7620000" cy="3564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239608"/>
            <a:ext cx="3314700" cy="3810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Z (</a:t>
            </a:r>
            <a:r>
              <a:rPr lang="en-US" b="1" dirty="0" err="1" smtClean="0"/>
              <a:t>dBZ</a:t>
            </a:r>
            <a:r>
              <a:rPr lang="en-US" b="1" dirty="0" smtClean="0"/>
              <a:t>) above the FZL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06462" y="6170367"/>
            <a:ext cx="3493476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ZDR greater than &gt; 1 dB above FZL </a:t>
            </a:r>
            <a:endParaRPr lang="en-US" b="1" dirty="0"/>
          </a:p>
        </p:txBody>
      </p:sp>
      <p:pic>
        <p:nvPicPr>
          <p:cNvPr id="7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39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/>
              <a:t>Tornadic Debris Signature (TDS) Use</a:t>
            </a:r>
            <a:endParaRPr lang="en-US" b="1" dirty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36111" r="11111" b="12038"/>
          <a:stretch>
            <a:fillRect/>
          </a:stretch>
        </p:blipFill>
        <p:spPr bwMode="auto">
          <a:xfrm>
            <a:off x="1219200" y="1828800"/>
            <a:ext cx="67056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3124200" y="1371600"/>
            <a:ext cx="3352800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Insulation and shingles lofted</a:t>
            </a:r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228600" y="3048000"/>
            <a:ext cx="1524000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Base REF</a:t>
            </a: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152400" y="4953000"/>
            <a:ext cx="1524000" cy="6461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Differential Reflectivity</a:t>
            </a:r>
          </a:p>
        </p:txBody>
      </p:sp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7696200" y="2895600"/>
            <a:ext cx="1295400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SRM</a:t>
            </a:r>
          </a:p>
        </p:txBody>
      </p:sp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7696200" y="4876800"/>
            <a:ext cx="1295400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Corr. </a:t>
            </a:r>
            <a:r>
              <a:rPr lang="en-US" altLang="en-US" dirty="0" err="1"/>
              <a:t>Coeff</a:t>
            </a:r>
            <a:endParaRPr lang="en-US" altLang="en-US" dirty="0"/>
          </a:p>
        </p:txBody>
      </p:sp>
      <p:cxnSp>
        <p:nvCxnSpPr>
          <p:cNvPr id="23561" name="Straight Arrow Connector 9"/>
          <p:cNvCxnSpPr>
            <a:cxnSpLocks noChangeShapeType="1"/>
          </p:cNvCxnSpPr>
          <p:nvPr/>
        </p:nvCxnSpPr>
        <p:spPr bwMode="auto">
          <a:xfrm rot="16200000" flipH="1">
            <a:off x="1981200" y="1981200"/>
            <a:ext cx="1828800" cy="762000"/>
          </a:xfrm>
          <a:prstGeom prst="straightConnector1">
            <a:avLst/>
          </a:prstGeom>
          <a:noFill/>
          <a:ln w="76200" algn="ctr">
            <a:solidFill>
              <a:srgbClr val="2617E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Oval 2"/>
          <p:cNvSpPr/>
          <p:nvPr/>
        </p:nvSpPr>
        <p:spPr>
          <a:xfrm>
            <a:off x="2971800" y="5246688"/>
            <a:ext cx="609600" cy="46871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28800" y="5276056"/>
            <a:ext cx="1066799" cy="2049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752600" y="6211669"/>
            <a:ext cx="2971800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Low Z</a:t>
            </a:r>
            <a:r>
              <a:rPr lang="en-US" baseline="-25000" dirty="0" smtClean="0"/>
              <a:t>DR</a:t>
            </a:r>
            <a:r>
              <a:rPr lang="en-US" dirty="0" smtClean="0"/>
              <a:t> ~ 0 dB in area of possible tornado</a:t>
            </a:r>
            <a:endParaRPr lang="en-US" dirty="0"/>
          </a:p>
        </p:txBody>
      </p:sp>
      <p:pic>
        <p:nvPicPr>
          <p:cNvPr id="13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34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Melting Layer Identification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Identified as region of high Z</a:t>
            </a:r>
            <a:r>
              <a:rPr lang="en-US" baseline="-25000" dirty="0" smtClean="0"/>
              <a:t>DR </a:t>
            </a:r>
            <a:r>
              <a:rPr lang="en-US" dirty="0" smtClean="0"/>
              <a:t>(dB)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97723"/>
            <a:ext cx="8421276" cy="37914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25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Rain vs Snow Usage (Z</a:t>
            </a:r>
            <a:r>
              <a:rPr lang="en-US" b="1" baseline="-25000" dirty="0" smtClean="0"/>
              <a:t>DR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4" y="1352260"/>
            <a:ext cx="8383171" cy="41534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14400" y="5638019"/>
            <a:ext cx="70104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Rain vs Snow lines or transition zones:  (1)  Rain area – &gt; ZDR &gt; 1 dB</a:t>
            </a:r>
          </a:p>
          <a:p>
            <a:r>
              <a:rPr lang="en-US" b="1" dirty="0"/>
              <a:t>	</a:t>
            </a:r>
            <a:r>
              <a:rPr lang="en-US" b="1" dirty="0" smtClean="0"/>
              <a:t>			(2)  Snow area – &gt; ZDR ~ 0 dB 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00" y="5076699"/>
            <a:ext cx="1116623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r>
              <a:rPr lang="en-US" baseline="-25000" dirty="0" smtClean="0"/>
              <a:t>DR</a:t>
            </a:r>
            <a:r>
              <a:rPr lang="en-US" dirty="0" smtClean="0"/>
              <a:t> (dB)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75892" y="5076700"/>
            <a:ext cx="943708" cy="36933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Z (</a:t>
            </a:r>
            <a:r>
              <a:rPr lang="en-US" dirty="0" err="1" smtClean="0"/>
              <a:t>dBZ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59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Correlation Coefficient (CC)</a:t>
            </a:r>
            <a:r>
              <a:rPr lang="en-US" dirty="0"/>
              <a:t>	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 measure of the correlation between the horizontal and vertical </a:t>
            </a:r>
            <a:r>
              <a:rPr lang="en-US" dirty="0" smtClean="0"/>
              <a:t>back-scattered pulses from </a:t>
            </a:r>
            <a:r>
              <a:rPr lang="en-US" dirty="0"/>
              <a:t>the </a:t>
            </a:r>
            <a:r>
              <a:rPr lang="en-US" dirty="0" err="1" smtClean="0"/>
              <a:t>scatterers</a:t>
            </a:r>
            <a:r>
              <a:rPr lang="en-US" dirty="0" smtClean="0"/>
              <a:t> </a:t>
            </a:r>
            <a:r>
              <a:rPr lang="en-US" dirty="0"/>
              <a:t>within a sample </a:t>
            </a:r>
            <a:r>
              <a:rPr lang="en-US" dirty="0" smtClean="0"/>
              <a:t>volume scan of the radar (some similarities to spectrum width)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Mathematically </a:t>
            </a:r>
            <a:r>
              <a:rPr lang="en-US" dirty="0"/>
              <a:t>known as </a:t>
            </a:r>
            <a:r>
              <a:rPr lang="el-GR" dirty="0">
                <a:cs typeface="Arial" charset="0"/>
              </a:rPr>
              <a:t>ρ</a:t>
            </a:r>
            <a:r>
              <a:rPr lang="en-US" baseline="-25000" dirty="0" err="1" smtClean="0">
                <a:cs typeface="Arial" charset="0"/>
              </a:rPr>
              <a:t>hv</a:t>
            </a:r>
            <a:r>
              <a:rPr lang="en-US" baseline="-25000" dirty="0" smtClean="0">
                <a:cs typeface="Arial" charset="0"/>
              </a:rPr>
              <a:t> (unit less)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Can determine precipitation type, meteorological vs. non-meteorological echoes</a:t>
            </a:r>
            <a:endParaRPr lang="en-US" dirty="0"/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noa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90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792" y="1196976"/>
            <a:ext cx="8229600" cy="4525963"/>
          </a:xfrm>
        </p:spPr>
        <p:txBody>
          <a:bodyPr/>
          <a:lstStyle/>
          <a:p>
            <a:r>
              <a:rPr lang="en-US" dirty="0" smtClean="0"/>
              <a:t>Conventional vs. </a:t>
            </a:r>
            <a:r>
              <a:rPr lang="en-US" dirty="0"/>
              <a:t>D</a:t>
            </a:r>
            <a:r>
              <a:rPr lang="en-US" dirty="0" smtClean="0"/>
              <a:t>ual Pol radars (differences)</a:t>
            </a:r>
          </a:p>
          <a:p>
            <a:r>
              <a:rPr lang="en-US" dirty="0" smtClean="0"/>
              <a:t>Dual Polarization base products, uses, and examples</a:t>
            </a:r>
          </a:p>
          <a:p>
            <a:pPr lvl="1"/>
            <a:r>
              <a:rPr lang="en-US" dirty="0" smtClean="0"/>
              <a:t>Differential Reflectivity (Z</a:t>
            </a:r>
            <a:r>
              <a:rPr lang="en-US" baseline="-25000" dirty="0" smtClean="0"/>
              <a:t>DR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Correlation Coefficient (CC)</a:t>
            </a:r>
          </a:p>
          <a:p>
            <a:pPr lvl="1"/>
            <a:r>
              <a:rPr lang="en-US" dirty="0" smtClean="0"/>
              <a:t>Specific Differential Phase (K</a:t>
            </a:r>
            <a:r>
              <a:rPr lang="en-US" baseline="-25000" dirty="0" smtClean="0"/>
              <a:t>DP</a:t>
            </a:r>
            <a:r>
              <a:rPr lang="en-US" dirty="0" smtClean="0"/>
              <a:t>)</a:t>
            </a:r>
          </a:p>
          <a:p>
            <a:r>
              <a:rPr lang="en-US" dirty="0" smtClean="0"/>
              <a:t>Dual Pol Algorithm/Derived product: (</a:t>
            </a:r>
            <a:r>
              <a:rPr lang="en-US" dirty="0" smtClean="0">
                <a:solidFill>
                  <a:srgbClr val="FF0000"/>
                </a:solidFill>
              </a:rPr>
              <a:t>Hydrometeor Classification</a:t>
            </a:r>
            <a:r>
              <a:rPr lang="en-US" dirty="0"/>
              <a:t> </a:t>
            </a:r>
            <a:r>
              <a:rPr lang="en-US" dirty="0" smtClean="0">
                <a:solidFill>
                  <a:srgbClr val="FF0000"/>
                </a:solidFill>
              </a:rPr>
              <a:t>Algorithm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16563"/>
            <a:ext cx="11430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noa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30850"/>
            <a:ext cx="11430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23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CC Interpretation Table</a:t>
            </a:r>
            <a:br>
              <a:rPr lang="en-US" dirty="0" smtClean="0"/>
            </a:br>
            <a:endParaRPr lang="en-US" sz="3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43" y="1914984"/>
            <a:ext cx="5906325" cy="41153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0208" y="1551742"/>
            <a:ext cx="7571796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sz="2000" b="1" dirty="0" smtClean="0"/>
              <a:t>Hydrometeors </a:t>
            </a:r>
            <a:r>
              <a:rPr lang="en-US" sz="2000" b="1" dirty="0"/>
              <a:t>more uniform with high CC values in the right column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0" y="2644949"/>
            <a:ext cx="1370301" cy="34489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2183284"/>
            <a:ext cx="1884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Han Carbonite –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Non-met target (sort of)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Correlation Coefficient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Values &gt; 0.97 indicate a consistent size, shape, orientation, and/or phase of hydrometeors</a:t>
            </a:r>
          </a:p>
          <a:p>
            <a:r>
              <a:rPr lang="en-US" dirty="0"/>
              <a:t> </a:t>
            </a:r>
            <a:r>
              <a:rPr lang="en-US" dirty="0" smtClean="0"/>
              <a:t>CC 0.80 to  </a:t>
            </a:r>
            <a:r>
              <a:rPr lang="en-US" dirty="0"/>
              <a:t>0.97 </a:t>
            </a:r>
            <a:r>
              <a:rPr lang="en-US" dirty="0" smtClean="0"/>
              <a:t>indicates a </a:t>
            </a:r>
            <a:r>
              <a:rPr lang="en-US" dirty="0" smtClean="0">
                <a:solidFill>
                  <a:srgbClr val="FF0000"/>
                </a:solidFill>
              </a:rPr>
              <a:t>mixture</a:t>
            </a:r>
            <a:r>
              <a:rPr lang="en-US" dirty="0" smtClean="0"/>
              <a:t> of the size, shape, and orientation and/or </a:t>
            </a:r>
            <a:r>
              <a:rPr lang="en-US" dirty="0"/>
              <a:t>phase of </a:t>
            </a:r>
            <a:r>
              <a:rPr lang="en-US" dirty="0" smtClean="0"/>
              <a:t>hydrometeors</a:t>
            </a:r>
          </a:p>
          <a:p>
            <a:r>
              <a:rPr lang="en-US" dirty="0" smtClean="0"/>
              <a:t>CC &lt; 0.80 is usually non-meteorological </a:t>
            </a:r>
            <a:r>
              <a:rPr lang="en-US" dirty="0" err="1" smtClean="0"/>
              <a:t>scatterers</a:t>
            </a:r>
            <a:r>
              <a:rPr lang="en-US" dirty="0" smtClean="0"/>
              <a:t> (birds, insects, buildings) and sometime large hail 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5562600"/>
            <a:ext cx="7086600" cy="92333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Values of greater than 1.00 are possible in areas of noisy data at a far range and low SNR (signal to noise ratio) and these values should just be ignored.</a:t>
            </a:r>
            <a:endParaRPr lang="en-US" dirty="0"/>
          </a:p>
        </p:txBody>
      </p:sp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noa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56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Uses/Applications: TDS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62" y="1201615"/>
            <a:ext cx="5020330" cy="5029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239000" y="2371020"/>
            <a:ext cx="1527008" cy="36933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ZDR ~ 0 dB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2371020"/>
            <a:ext cx="1143000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Z &gt; 30 </a:t>
            </a:r>
            <a:r>
              <a:rPr lang="en-US" dirty="0" err="1" smtClean="0"/>
              <a:t>dBZ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39000" y="4724400"/>
            <a:ext cx="1527008" cy="3810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CC &lt; 0.80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30" y="4914900"/>
            <a:ext cx="1822939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Tornadic velocity couplet in SRM </a:t>
            </a:r>
            <a:endParaRPr lang="en-US" dirty="0"/>
          </a:p>
        </p:txBody>
      </p:sp>
      <p:pic>
        <p:nvPicPr>
          <p:cNvPr id="9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38577" y="6196198"/>
            <a:ext cx="6069700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Tornadic Debris Signature (TDS) has low CC due to shingles, leaves, and other non-meteorological debris lofted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Uses/Applications: Severe Hail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590800"/>
            <a:ext cx="3427077" cy="32004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04" y="2590800"/>
            <a:ext cx="3412096" cy="320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6462" y="5791200"/>
            <a:ext cx="7467600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Radar images from KBGM from the evening of April 21, 2012 with Z</a:t>
            </a:r>
            <a:r>
              <a:rPr lang="en-US" sz="1600" dirty="0"/>
              <a:t> </a:t>
            </a:r>
            <a:r>
              <a:rPr lang="en-US" sz="1600" dirty="0" smtClean="0"/>
              <a:t>(REF) on the left and CC (Correlation Coefficient) on the right. Notice the area of lower CC values (0.85-0.90) along with high Z values indicate hail aloft. </a:t>
            </a:r>
            <a:endParaRPr lang="en-US" sz="1600" dirty="0"/>
          </a:p>
        </p:txBody>
      </p:sp>
      <p:sp>
        <p:nvSpPr>
          <p:cNvPr id="12" name="Oval 11"/>
          <p:cNvSpPr/>
          <p:nvPr/>
        </p:nvSpPr>
        <p:spPr bwMode="auto">
          <a:xfrm>
            <a:off x="2438400" y="3733800"/>
            <a:ext cx="609600" cy="533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324600" y="3733800"/>
            <a:ext cx="609600" cy="533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5334000"/>
            <a:ext cx="914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Z (</a:t>
            </a:r>
            <a:r>
              <a:rPr lang="en-US" dirty="0" err="1" smtClean="0"/>
              <a:t>dBZ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04992" y="5334000"/>
            <a:ext cx="533400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4047" y="1500554"/>
            <a:ext cx="6711462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Severe Hail Guidance:  (1) CC &lt; 0.90 is 2”+ diameter hail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          (2) CC &lt; 0.75 can be large, spiky hail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3763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CC Uses/Applications: Meteorological vs. non Meteorological Echoes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6" y="1447800"/>
            <a:ext cx="8402223" cy="39057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599" y="5423231"/>
            <a:ext cx="8198678" cy="64633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General rain, but a tower or some non-meteorological target picked up. </a:t>
            </a:r>
          </a:p>
          <a:p>
            <a:r>
              <a:rPr lang="en-US" dirty="0" smtClean="0"/>
              <a:t>Recall:  CC &gt; 0.80 meteorological  targets, and CC &lt; 0.80 non-meteorological echoes. </a:t>
            </a:r>
            <a:endParaRPr lang="en-US" dirty="0"/>
          </a:p>
        </p:txBody>
      </p:sp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02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/>
          <p:cNvSpPr>
            <a:spLocks noGrp="1" noChangeArrowheads="1"/>
          </p:cNvSpPr>
          <p:nvPr>
            <p:ph type="title"/>
          </p:nvPr>
        </p:nvSpPr>
        <p:spPr>
          <a:xfrm>
            <a:off x="228600" y="762000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CC Use/Applications:  Melting Layer Detection</a:t>
            </a:r>
            <a:endParaRPr lang="en-US" sz="3600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57249" y="1905000"/>
            <a:ext cx="7315200" cy="1447800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400" dirty="0"/>
              <a:t>Good for detecting the melting </a:t>
            </a:r>
            <a:r>
              <a:rPr lang="en-US" sz="2400" dirty="0" smtClean="0"/>
              <a:t>layer (ring of lower CC)</a:t>
            </a:r>
            <a:endParaRPr lang="en-US" sz="2400" dirty="0"/>
          </a:p>
          <a:p>
            <a:r>
              <a:rPr lang="en-US" sz="2400" dirty="0"/>
              <a:t>Look at a higher </a:t>
            </a:r>
            <a:r>
              <a:rPr lang="en-US" sz="2400" dirty="0" smtClean="0"/>
              <a:t>radar elevation angles </a:t>
            </a:r>
            <a:r>
              <a:rPr lang="en-US" sz="2400" dirty="0"/>
              <a:t>for values around </a:t>
            </a:r>
            <a:r>
              <a:rPr lang="en-US" sz="2400" dirty="0" smtClean="0"/>
              <a:t>0.90 or less</a:t>
            </a:r>
            <a:endParaRPr lang="en-US" sz="2400" dirty="0"/>
          </a:p>
        </p:txBody>
      </p:sp>
      <p:graphicFrame>
        <p:nvGraphicFramePr>
          <p:cNvPr id="28676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38342493"/>
              </p:ext>
            </p:extLst>
          </p:nvPr>
        </p:nvGraphicFramePr>
        <p:xfrm>
          <a:off x="685800" y="3733800"/>
          <a:ext cx="8001000" cy="210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Bitmap Image" r:id="rId3" imgW="8876190" imgH="2333333" progId="PBrush">
                  <p:embed/>
                </p:oleObj>
              </mc:Choice>
              <mc:Fallback>
                <p:oleObj name="Bitmap Image" r:id="rId3" imgW="8876190" imgH="2333333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733800"/>
                        <a:ext cx="8001000" cy="210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noa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38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CC Use/Applications: Snow vs Rain/Mixed Precipitation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99431"/>
            <a:ext cx="8229600" cy="3091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6108" y="1371600"/>
            <a:ext cx="6858000" cy="129266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Identification of Precipitation transition zones: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</a:t>
            </a:r>
            <a:r>
              <a:rPr lang="en-US" sz="2000" dirty="0"/>
              <a:t> </a:t>
            </a:r>
            <a:r>
              <a:rPr lang="en-US" sz="2000" dirty="0" smtClean="0"/>
              <a:t>In the example all snow </a:t>
            </a:r>
            <a:r>
              <a:rPr lang="en-US" sz="2000" dirty="0" err="1" smtClean="0"/>
              <a:t>ptype</a:t>
            </a:r>
            <a:r>
              <a:rPr lang="en-US" sz="2000" dirty="0" smtClean="0"/>
              <a:t> where CC &gt; 0.97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 Rain/Icy mix where CC &lt; 0.97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000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Differential Phase (</a:t>
            </a:r>
            <a:r>
              <a:rPr lang="el-GR" sz="4000" b="1" dirty="0">
                <a:cs typeface="Arial" charset="0"/>
              </a:rPr>
              <a:t>Φ</a:t>
            </a:r>
            <a:r>
              <a:rPr lang="en-US" sz="4000" b="1" baseline="-25000" dirty="0" err="1">
                <a:cs typeface="Arial" charset="0"/>
              </a:rPr>
              <a:t>dp</a:t>
            </a:r>
            <a:r>
              <a:rPr lang="en-US" sz="4000" b="1" dirty="0">
                <a:cs typeface="Arial" charset="0"/>
              </a:rPr>
              <a:t>)</a:t>
            </a:r>
          </a:p>
        </p:txBody>
      </p:sp>
      <p:graphicFrame>
        <p:nvGraphicFramePr>
          <p:cNvPr id="3277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727661"/>
              </p:ext>
            </p:extLst>
          </p:nvPr>
        </p:nvGraphicFramePr>
        <p:xfrm>
          <a:off x="1219200" y="1600200"/>
          <a:ext cx="6564313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Bitmap Image" r:id="rId3" imgW="6563641" imgH="2828571" progId="PBrush">
                  <p:embed/>
                </p:oleObj>
              </mc:Choice>
              <mc:Fallback>
                <p:oleObj name="Bitmap Image" r:id="rId3" imgW="6563641" imgH="2828571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600200"/>
                        <a:ext cx="6564313" cy="282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066800" y="4495800"/>
            <a:ext cx="7772400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We are concerned more with Specific </a:t>
            </a:r>
            <a:r>
              <a:rPr lang="en-US" dirty="0"/>
              <a:t>D</a:t>
            </a:r>
            <a:r>
              <a:rPr lang="en-US" dirty="0" smtClean="0"/>
              <a:t>ifferential Phase</a:t>
            </a:r>
            <a:endParaRPr lang="en-US" dirty="0"/>
          </a:p>
        </p:txBody>
      </p:sp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noa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05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Phase Shift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7772400" cy="5105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Phase shift refers to how much the vertical and horizontal difference in wavelength of the propagating beam (due to the beam slowing down as it passes through </a:t>
            </a:r>
            <a:r>
              <a:rPr lang="en-US" sz="2400" dirty="0" err="1"/>
              <a:t>scatterers</a:t>
            </a:r>
            <a:r>
              <a:rPr lang="en-US" sz="2400" dirty="0" smtClean="0"/>
              <a:t>)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Since large rain drops are larger in the horizontal direction, the </a:t>
            </a:r>
            <a:r>
              <a:rPr lang="el-GR" sz="2400" dirty="0">
                <a:cs typeface="Arial" charset="0"/>
              </a:rPr>
              <a:t>Φ</a:t>
            </a:r>
            <a:r>
              <a:rPr lang="en-US" sz="2400" baseline="-25000" dirty="0">
                <a:cs typeface="Arial" charset="0"/>
              </a:rPr>
              <a:t>DP</a:t>
            </a:r>
            <a:r>
              <a:rPr lang="en-US" sz="2400" dirty="0"/>
              <a:t> will be positive since the beam will pass through more in the horizontal than the vertical direction  </a:t>
            </a:r>
            <a:endParaRPr lang="en-US" sz="2400" dirty="0" smtClean="0"/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Since hail is usually spherical, its vertical and horizontal phase shift would cancel each other out. L</a:t>
            </a:r>
            <a:r>
              <a:rPr lang="en-US" sz="2400" dirty="0" smtClean="0"/>
              <a:t>arge </a:t>
            </a:r>
            <a:r>
              <a:rPr lang="en-US" sz="2400" dirty="0"/>
              <a:t>rain droplets in the same volume may still allow for a positive </a:t>
            </a:r>
            <a:r>
              <a:rPr lang="el-GR" sz="2400" dirty="0">
                <a:cs typeface="Arial" charset="0"/>
              </a:rPr>
              <a:t>Φ</a:t>
            </a:r>
            <a:r>
              <a:rPr lang="en-US" sz="2400" baseline="-25000" dirty="0">
                <a:cs typeface="Arial" charset="0"/>
              </a:rPr>
              <a:t>DP.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This will greatly help estimating rainfall in areas where rain and hail are mixed together. </a:t>
            </a:r>
          </a:p>
        </p:txBody>
      </p:sp>
    </p:spTree>
    <p:extLst>
      <p:ext uri="{BB962C8B-B14F-4D97-AF65-F5344CB8AC3E}">
        <p14:creationId xmlns:p14="http://schemas.microsoft.com/office/powerpoint/2010/main" val="195383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Differential Phase (</a:t>
            </a:r>
            <a:r>
              <a:rPr lang="el-GR" sz="4000" b="1" dirty="0">
                <a:cs typeface="Arial" charset="0"/>
              </a:rPr>
              <a:t>Φ</a:t>
            </a:r>
            <a:r>
              <a:rPr lang="en-US" sz="4000" b="1" baseline="-25000" dirty="0" err="1">
                <a:cs typeface="Arial" charset="0"/>
              </a:rPr>
              <a:t>dp</a:t>
            </a:r>
            <a:r>
              <a:rPr lang="en-US" sz="4000" b="1" dirty="0" smtClean="0">
                <a:cs typeface="Arial" charset="0"/>
              </a:rPr>
              <a:t>) Interpretation</a:t>
            </a:r>
            <a:endParaRPr lang="en-US" sz="4000" b="1" dirty="0"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1"/>
          <a:stretch/>
        </p:blipFill>
        <p:spPr>
          <a:xfrm>
            <a:off x="1641231" y="1559169"/>
            <a:ext cx="5715000" cy="46402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19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Dual Polarization Radar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The KENX radar was upgraded to Dual-Pol: 23-27 April 2012</a:t>
            </a:r>
          </a:p>
          <a:p>
            <a:r>
              <a:rPr lang="en-US" dirty="0" smtClean="0"/>
              <a:t>The radar now has the </a:t>
            </a:r>
            <a:r>
              <a:rPr lang="en-US" dirty="0"/>
              <a:t>ability to transmit and receive both </a:t>
            </a:r>
            <a:r>
              <a:rPr lang="en-US" dirty="0">
                <a:solidFill>
                  <a:srgbClr val="FF0000"/>
                </a:solidFill>
              </a:rPr>
              <a:t>horizontal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vertical</a:t>
            </a:r>
            <a:r>
              <a:rPr lang="en-US" dirty="0"/>
              <a:t> pulses</a:t>
            </a:r>
          </a:p>
          <a:p>
            <a:r>
              <a:rPr lang="en-US" dirty="0"/>
              <a:t>H</a:t>
            </a:r>
            <a:r>
              <a:rPr lang="en-US" dirty="0" smtClean="0"/>
              <a:t>elps forecasters gain </a:t>
            </a:r>
            <a:r>
              <a:rPr lang="en-US" dirty="0"/>
              <a:t>more </a:t>
            </a:r>
            <a:r>
              <a:rPr lang="en-US" dirty="0" smtClean="0"/>
              <a:t>info. </a:t>
            </a:r>
            <a:r>
              <a:rPr lang="en-US" dirty="0"/>
              <a:t>about particle (droplet) size and </a:t>
            </a:r>
            <a:r>
              <a:rPr lang="en-US" dirty="0" smtClean="0"/>
              <a:t>distribution and </a:t>
            </a:r>
            <a:r>
              <a:rPr lang="en-US" dirty="0"/>
              <a:t>helping to more accurately determine precipitation type and rate</a:t>
            </a:r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16563"/>
            <a:ext cx="11430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noa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30850"/>
            <a:ext cx="11430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69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Differential Phase (K</a:t>
            </a:r>
            <a:r>
              <a:rPr lang="en-US" baseline="-25000"/>
              <a:t>DP</a:t>
            </a:r>
            <a:r>
              <a:rPr lang="en-US"/>
              <a:t>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3505200"/>
            <a:ext cx="7620000" cy="2895600"/>
          </a:xfrm>
          <a:ln w="12700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A derived product </a:t>
            </a:r>
            <a:r>
              <a:rPr lang="en-US" sz="2400" dirty="0" smtClean="0"/>
              <a:t>display </a:t>
            </a:r>
            <a:r>
              <a:rPr lang="en-US" sz="2400" dirty="0"/>
              <a:t>what we learn from </a:t>
            </a:r>
            <a:r>
              <a:rPr lang="el-GR" sz="2400" dirty="0">
                <a:cs typeface="Arial" charset="0"/>
              </a:rPr>
              <a:t>Φ</a:t>
            </a:r>
            <a:r>
              <a:rPr lang="en-US" sz="2400" baseline="-25000" dirty="0">
                <a:cs typeface="Arial" charset="0"/>
              </a:rPr>
              <a:t>DP.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Since </a:t>
            </a:r>
            <a:r>
              <a:rPr lang="el-GR" sz="2400" dirty="0">
                <a:cs typeface="Arial" charset="0"/>
              </a:rPr>
              <a:t>Φ</a:t>
            </a:r>
            <a:r>
              <a:rPr lang="en-US" sz="2400" baseline="-25000" dirty="0">
                <a:cs typeface="Arial" charset="0"/>
              </a:rPr>
              <a:t>DP </a:t>
            </a:r>
            <a:r>
              <a:rPr lang="en-US" sz="2400" baseline="-25000" dirty="0" smtClean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is cumulative, we use K</a:t>
            </a:r>
            <a:r>
              <a:rPr lang="en-US" sz="2400" baseline="-25000" dirty="0" smtClean="0">
                <a:cs typeface="Arial" charset="0"/>
              </a:rPr>
              <a:t>DP</a:t>
            </a:r>
            <a:endParaRPr lang="en-US" sz="2400" dirty="0">
              <a:cs typeface="Arial" charset="0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It’s basically the range derivative </a:t>
            </a:r>
            <a:r>
              <a:rPr lang="el-GR" sz="2400" dirty="0" smtClean="0">
                <a:cs typeface="Arial" charset="0"/>
              </a:rPr>
              <a:t>Φ</a:t>
            </a:r>
            <a:r>
              <a:rPr lang="en-US" sz="2400" baseline="-25000" dirty="0">
                <a:cs typeface="Arial" charset="0"/>
              </a:rPr>
              <a:t>DP </a:t>
            </a:r>
            <a:r>
              <a:rPr lang="en-US" sz="2400" dirty="0"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, but integrated along a radar radial</a:t>
            </a:r>
            <a:endParaRPr lang="en-US" sz="2400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Increasing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values </a:t>
            </a:r>
            <a:r>
              <a:rPr lang="en-US" sz="2400" dirty="0" smtClean="0">
                <a:solidFill>
                  <a:srgbClr val="FF0000"/>
                </a:solidFill>
                <a:cs typeface="Arial" charset="0"/>
              </a:rPr>
              <a:t>of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K</a:t>
            </a:r>
            <a:r>
              <a:rPr lang="en-US" sz="2400" baseline="-25000" dirty="0">
                <a:solidFill>
                  <a:srgbClr val="FF0000"/>
                </a:solidFill>
                <a:cs typeface="Arial" charset="0"/>
              </a:rPr>
              <a:t>DP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400" dirty="0">
                <a:cs typeface="Arial" charset="0"/>
              </a:rPr>
              <a:t>imply </a:t>
            </a:r>
            <a:r>
              <a:rPr lang="en-US" sz="2400" dirty="0">
                <a:solidFill>
                  <a:srgbClr val="FF0000"/>
                </a:solidFill>
                <a:cs typeface="Arial" charset="0"/>
              </a:rPr>
              <a:t>significant amounts of liquid water </a:t>
            </a:r>
            <a:r>
              <a:rPr lang="en-US" sz="2400" dirty="0">
                <a:cs typeface="Arial" charset="0"/>
              </a:rPr>
              <a:t>regardless of ice content in a radar cross </a:t>
            </a:r>
            <a:r>
              <a:rPr lang="en-US" sz="2400" dirty="0" smtClean="0">
                <a:cs typeface="Arial" charset="0"/>
              </a:rPr>
              <a:t>section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cs typeface="Arial" charset="0"/>
              </a:rPr>
              <a:t>Cannot be calculated for areas of very low CC (&lt;0.90)</a:t>
            </a:r>
            <a:endParaRPr lang="en-US" sz="2400" dirty="0">
              <a:cs typeface="Arial" charset="0"/>
            </a:endParaRPr>
          </a:p>
          <a:p>
            <a:pPr>
              <a:lnSpc>
                <a:spcPct val="90000"/>
              </a:lnSpc>
            </a:pPr>
            <a:endParaRPr lang="en-US" sz="1800" dirty="0">
              <a:cs typeface="Arial" charset="0"/>
            </a:endParaRPr>
          </a:p>
        </p:txBody>
      </p:sp>
      <p:graphicFrame>
        <p:nvGraphicFramePr>
          <p:cNvPr id="31748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87303151"/>
              </p:ext>
            </p:extLst>
          </p:nvPr>
        </p:nvGraphicFramePr>
        <p:xfrm>
          <a:off x="2895600" y="2209800"/>
          <a:ext cx="3770313" cy="125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Bitmap Image" r:id="rId3" imgW="4352381" imgH="1448002" progId="PBrush">
                  <p:embed/>
                </p:oleObj>
              </mc:Choice>
              <mc:Fallback>
                <p:oleObj name="Bitmap Image" r:id="rId3" imgW="4352381" imgH="1448002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209800"/>
                        <a:ext cx="3770313" cy="125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241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cs typeface="Arial" charset="0"/>
              </a:rPr>
              <a:t>Φ</a:t>
            </a:r>
            <a:r>
              <a:rPr lang="en-US" b="1" baseline="-25000" dirty="0" err="1" smtClean="0">
                <a:cs typeface="Arial" charset="0"/>
              </a:rPr>
              <a:t>dp</a:t>
            </a:r>
            <a:r>
              <a:rPr lang="en-US" b="1" baseline="-25000" dirty="0" smtClean="0">
                <a:cs typeface="Arial" charset="0"/>
              </a:rPr>
              <a:t> </a:t>
            </a:r>
            <a:r>
              <a:rPr lang="en-US" b="1" dirty="0" smtClean="0">
                <a:cs typeface="Arial" charset="0"/>
              </a:rPr>
              <a:t>vs. K</a:t>
            </a:r>
            <a:r>
              <a:rPr lang="en-US" b="1" baseline="-25000" dirty="0" smtClean="0">
                <a:cs typeface="Arial" charset="0"/>
              </a:rPr>
              <a:t>DP</a:t>
            </a:r>
            <a:r>
              <a:rPr lang="en-US" b="1" dirty="0" smtClean="0">
                <a:cs typeface="Arial" charset="0"/>
              </a:rPr>
              <a:t> (</a:t>
            </a:r>
            <a:r>
              <a:rPr lang="en-US" b="1" dirty="0" err="1" smtClean="0">
                <a:cs typeface="Arial" charset="0"/>
              </a:rPr>
              <a:t>deg</a:t>
            </a:r>
            <a:r>
              <a:rPr lang="en-US" b="1" dirty="0" smtClean="0">
                <a:cs typeface="Arial" charset="0"/>
              </a:rPr>
              <a:t>/km)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39" y="1600200"/>
            <a:ext cx="3810000" cy="4395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20216"/>
            <a:ext cx="3581400" cy="437553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19750" y="3065284"/>
            <a:ext cx="647700" cy="762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22839" y="6130359"/>
            <a:ext cx="7239000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We use KDP since rain from a thunderstorm is easily able to be identified</a:t>
            </a:r>
            <a:endParaRPr lang="en-US" dirty="0"/>
          </a:p>
        </p:txBody>
      </p:sp>
      <p:pic>
        <p:nvPicPr>
          <p:cNvPr id="7" name="Picture 2" descr="G:\nws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G:\noa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84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 Radar Example of K</a:t>
            </a:r>
            <a:r>
              <a:rPr lang="en-US" sz="4000" baseline="-25000" dirty="0"/>
              <a:t>DP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990600" y="5548435"/>
            <a:ext cx="7848600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The higher the values of K</a:t>
            </a:r>
            <a:r>
              <a:rPr lang="en-US" baseline="-25000" dirty="0"/>
              <a:t>DP</a:t>
            </a:r>
            <a:r>
              <a:rPr lang="en-US" dirty="0"/>
              <a:t>, the higher the concentration of large liquid </a:t>
            </a:r>
            <a:r>
              <a:rPr lang="en-US" dirty="0" smtClean="0"/>
              <a:t>raindrops. </a:t>
            </a:r>
            <a:endParaRPr lang="en-US" dirty="0"/>
          </a:p>
        </p:txBody>
      </p:sp>
      <p:graphicFrame>
        <p:nvGraphicFramePr>
          <p:cNvPr id="36870" name="Object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4670574"/>
              </p:ext>
            </p:extLst>
          </p:nvPr>
        </p:nvGraphicFramePr>
        <p:xfrm>
          <a:off x="2057400" y="1676400"/>
          <a:ext cx="5307012" cy="372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Bitmap Image" r:id="rId3" imgW="8809524" imgH="6180952" progId="PBrush">
                  <p:embed/>
                </p:oleObj>
              </mc:Choice>
              <mc:Fallback>
                <p:oleObj name="Bitmap Image" r:id="rId3" imgW="8809524" imgH="6180952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676400"/>
                        <a:ext cx="5307012" cy="372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noa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74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Values of K</a:t>
            </a:r>
            <a:r>
              <a:rPr lang="en-US" baseline="-25000" dirty="0" smtClean="0"/>
              <a:t>DP</a:t>
            </a:r>
            <a:r>
              <a:rPr lang="en-US" dirty="0" smtClean="0"/>
              <a:t> (</a:t>
            </a:r>
            <a:r>
              <a:rPr lang="en-US" dirty="0" err="1" smtClean="0"/>
              <a:t>deg</a:t>
            </a:r>
            <a:r>
              <a:rPr lang="en-US" dirty="0" smtClean="0"/>
              <a:t>/km)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50" y="1447800"/>
            <a:ext cx="8392697" cy="34390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447800" y="5257800"/>
            <a:ext cx="5867400" cy="83099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Wide range of values for rain</a:t>
            </a:r>
          </a:p>
          <a:p>
            <a:r>
              <a:rPr lang="en-US" sz="2400" dirty="0" smtClean="0"/>
              <a:t>- CC &lt;0.90 ,then no KDP calculation </a:t>
            </a:r>
            <a:endParaRPr lang="en-US" sz="2400" dirty="0"/>
          </a:p>
        </p:txBody>
      </p:sp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27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KDP Uses/Applications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Heavy Rain (examples shown)</a:t>
            </a:r>
          </a:p>
          <a:p>
            <a:r>
              <a:rPr lang="en-US" dirty="0" smtClean="0"/>
              <a:t>Rain/Hail Mixtures</a:t>
            </a:r>
          </a:p>
          <a:p>
            <a:r>
              <a:rPr lang="en-US" dirty="0" smtClean="0"/>
              <a:t>Small Hail Caveat (high KDP with rain, and melting hail or small hail stones)</a:t>
            </a:r>
          </a:p>
          <a:p>
            <a:r>
              <a:rPr lang="en-US" dirty="0" smtClean="0"/>
              <a:t>Warm vs Cold Rain (example next slide)</a:t>
            </a:r>
          </a:p>
          <a:p>
            <a:endParaRPr lang="en-US" dirty="0"/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noa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26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Warm vs Cold Rain Example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9994"/>
            <a:ext cx="8534400" cy="39632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47700" y="5987534"/>
            <a:ext cx="7848600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Identification of  warm (efficient) rain processes vs. Cold (inefficient) processes </a:t>
            </a:r>
            <a:endParaRPr lang="en-US" dirty="0"/>
          </a:p>
        </p:txBody>
      </p:sp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6356865"/>
            <a:ext cx="292060" cy="28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359299"/>
            <a:ext cx="317989" cy="31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51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295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/>
              <a:t>Hydrometeor Classification Algorithm (HCA) Example</a:t>
            </a:r>
            <a:endParaRPr lang="en-US" b="1" dirty="0"/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1" t="44444" r="9029" b="12038"/>
          <a:stretch>
            <a:fillRect/>
          </a:stretch>
        </p:blipFill>
        <p:spPr bwMode="auto">
          <a:xfrm>
            <a:off x="1143000" y="1671638"/>
            <a:ext cx="7000875" cy="37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1295400" y="5715000"/>
            <a:ext cx="6858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Reflectivity </a:t>
            </a:r>
            <a:r>
              <a:rPr lang="en-US" altLang="en-US" dirty="0" smtClean="0"/>
              <a:t>(Z) image </a:t>
            </a:r>
            <a:r>
              <a:rPr lang="en-US" altLang="en-US" dirty="0"/>
              <a:t>on left vs. HC Algorithm output on right</a:t>
            </a:r>
          </a:p>
        </p:txBody>
      </p:sp>
      <p:cxnSp>
        <p:nvCxnSpPr>
          <p:cNvPr id="5125" name="Straight Arrow Connector 3"/>
          <p:cNvCxnSpPr>
            <a:cxnSpLocks noChangeShapeType="1"/>
          </p:cNvCxnSpPr>
          <p:nvPr/>
        </p:nvCxnSpPr>
        <p:spPr bwMode="auto">
          <a:xfrm flipH="1" flipV="1">
            <a:off x="6324600" y="3541713"/>
            <a:ext cx="2057400" cy="1106487"/>
          </a:xfrm>
          <a:prstGeom prst="straightConnector1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7772400" y="4648200"/>
            <a:ext cx="1219200" cy="36988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Hail-Rain</a:t>
            </a:r>
          </a:p>
        </p:txBody>
      </p:sp>
      <p:pic>
        <p:nvPicPr>
          <p:cNvPr id="9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11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Hydrometeor Classification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47800"/>
            <a:ext cx="7239000" cy="4195200"/>
          </a:xfrm>
          <a:prstGeom prst="rect">
            <a:avLst/>
          </a:prstGeom>
        </p:spPr>
      </p:pic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7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Visualization of the HC Types</a:t>
            </a:r>
            <a:endParaRPr lang="en-US" b="1" dirty="0"/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6910388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83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73162"/>
          </a:xfrm>
        </p:spPr>
        <p:txBody>
          <a:bodyPr/>
          <a:lstStyle/>
          <a:p>
            <a:r>
              <a:rPr lang="en-US" altLang="en-US" sz="3600" smtClean="0"/>
              <a:t>Hail Size Discrimination Algorithm (HSDA)</a:t>
            </a:r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1295400"/>
            <a:ext cx="4467225" cy="41148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4" name="Picture 4" descr="noaa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26138"/>
            <a:ext cx="6858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5" descr="nw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942013"/>
            <a:ext cx="70485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3"/>
          <p:cNvSpPr txBox="1">
            <a:spLocks noChangeArrowheads="1"/>
          </p:cNvSpPr>
          <p:nvPr/>
        </p:nvSpPr>
        <p:spPr bwMode="auto">
          <a:xfrm>
            <a:off x="76200" y="1371600"/>
            <a:ext cx="4038600" cy="20313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dirty="0">
                <a:latin typeface="Arial" charset="0"/>
              </a:rPr>
              <a:t>2 New Hydrometeor Classifications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en-US" altLang="en-US" sz="1800" dirty="0">
                <a:latin typeface="Arial" charset="0"/>
              </a:rPr>
              <a:t>Large Hail: 1-2”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en-US" altLang="en-US" sz="1800" dirty="0">
                <a:latin typeface="Arial" charset="0"/>
              </a:rPr>
              <a:t>Giant Hail: ≥ 2”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dirty="0">
                <a:latin typeface="Arial" charset="0"/>
              </a:rPr>
              <a:t>Displayed on the HCA Product</a:t>
            </a:r>
          </a:p>
          <a:p>
            <a:pPr lvl="1">
              <a:spcBef>
                <a:spcPct val="0"/>
              </a:spcBef>
              <a:buFont typeface="Arial" charset="0"/>
              <a:buChar char="•"/>
            </a:pPr>
            <a:r>
              <a:rPr lang="en-US" altLang="en-US" sz="1800" dirty="0">
                <a:latin typeface="Arial" charset="0"/>
              </a:rPr>
              <a:t>HC is a key dual pol benefit</a:t>
            </a:r>
          </a:p>
          <a:p>
            <a:pPr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dirty="0">
                <a:latin typeface="Arial" charset="0"/>
              </a:rPr>
              <a:t>Requires height of the 0ºC &amp; -25ºC Wet bulb zero </a:t>
            </a:r>
            <a:r>
              <a:rPr lang="en-US" altLang="en-US" sz="1800" dirty="0" smtClean="0">
                <a:latin typeface="Arial" charset="0"/>
              </a:rPr>
              <a:t>height</a:t>
            </a:r>
            <a:endParaRPr lang="en-US" altLang="en-US" sz="1800" dirty="0">
              <a:latin typeface="Arial" charset="0"/>
            </a:endParaRPr>
          </a:p>
        </p:txBody>
      </p:sp>
      <p:sp>
        <p:nvSpPr>
          <p:cNvPr id="25607" name="TextBox 6"/>
          <p:cNvSpPr txBox="1">
            <a:spLocks noChangeArrowheads="1"/>
          </p:cNvSpPr>
          <p:nvPr/>
        </p:nvSpPr>
        <p:spPr bwMode="auto">
          <a:xfrm>
            <a:off x="3962400" y="6407150"/>
            <a:ext cx="3505200" cy="3683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From: WDTB Build 17.0 training </a:t>
            </a:r>
          </a:p>
        </p:txBody>
      </p:sp>
      <p:pic>
        <p:nvPicPr>
          <p:cNvPr id="2560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3738563"/>
            <a:ext cx="3314700" cy="25114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TextBox 8"/>
          <p:cNvSpPr txBox="1">
            <a:spLocks noChangeArrowheads="1"/>
          </p:cNvSpPr>
          <p:nvPr/>
        </p:nvSpPr>
        <p:spPr bwMode="auto">
          <a:xfrm>
            <a:off x="4800600" y="5638800"/>
            <a:ext cx="2743200" cy="646113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R(KDP): Hail hydro Classes (HA, LH &amp; GH)  </a:t>
            </a:r>
          </a:p>
        </p:txBody>
      </p:sp>
      <p:sp>
        <p:nvSpPr>
          <p:cNvPr id="2561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9FE719D-A986-4632-83CE-E30944250C81}" type="slidenum"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pPr/>
              <a:t>39</a:t>
            </a:fld>
            <a:endParaRPr lang="en-US" alt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81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Difference between Conventional  WSR-88D Radar </a:t>
            </a:r>
            <a:r>
              <a:rPr lang="en-US" b="1" dirty="0"/>
              <a:t>&amp;</a:t>
            </a:r>
            <a:r>
              <a:rPr lang="en-US" b="1" dirty="0" smtClean="0"/>
              <a:t> Dual-Pol </a:t>
            </a:r>
            <a:r>
              <a:rPr lang="en-US" b="1" dirty="0"/>
              <a:t>Radar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05000"/>
            <a:ext cx="6276225" cy="3839034"/>
          </a:xfrm>
          <a:ln w="38100">
            <a:solidFill>
              <a:schemeClr val="tx1"/>
            </a:solidFill>
          </a:ln>
        </p:spPr>
      </p:pic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16563"/>
            <a:ext cx="11430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30850"/>
            <a:ext cx="11430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68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HCA Application/Strengths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Safety net for base data analysis (use in conjunction with Dual Pol products)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Key Input </a:t>
            </a:r>
            <a:r>
              <a:rPr lang="en-US" dirty="0" smtClean="0"/>
              <a:t>for precipitation algorithms</a:t>
            </a:r>
          </a:p>
          <a:p>
            <a:pPr>
              <a:defRPr/>
            </a:pPr>
            <a:r>
              <a:rPr lang="en-US" dirty="0" smtClean="0"/>
              <a:t>“</a:t>
            </a:r>
            <a:r>
              <a:rPr lang="en-US" dirty="0" smtClean="0">
                <a:solidFill>
                  <a:srgbClr val="FF0000"/>
                </a:solidFill>
              </a:rPr>
              <a:t>Quick look</a:t>
            </a:r>
            <a:r>
              <a:rPr lang="en-US" dirty="0" smtClean="0"/>
              <a:t>” for areas of concern (i.e. where the most intense storms are located in a severe weather event)</a:t>
            </a:r>
          </a:p>
          <a:p>
            <a:pPr>
              <a:defRPr/>
            </a:pPr>
            <a:r>
              <a:rPr lang="en-US" dirty="0" smtClean="0"/>
              <a:t>Can help an individuals situational awareness rapidly.  Remember first guess only!</a:t>
            </a:r>
            <a:endParaRPr lang="en-US" dirty="0"/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noa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4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HCA Limitations/Weaknesses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676400"/>
            <a:ext cx="8537575" cy="5029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Overlapping </a:t>
            </a:r>
            <a:r>
              <a:rPr lang="en-US" dirty="0" err="1" smtClean="0"/>
              <a:t>polarimetric</a:t>
            </a:r>
            <a:r>
              <a:rPr lang="en-US" dirty="0" smtClean="0"/>
              <a:t> characteristics between classes</a:t>
            </a:r>
          </a:p>
          <a:p>
            <a:pPr>
              <a:defRPr/>
            </a:pPr>
            <a:r>
              <a:rPr lang="en-US" dirty="0" smtClean="0"/>
              <a:t>Subjective and empirical fuzzy-logic membership functions and weights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Uncertainty</a:t>
            </a:r>
            <a:r>
              <a:rPr lang="en-US" dirty="0" smtClean="0"/>
              <a:t> not given </a:t>
            </a:r>
          </a:p>
          <a:p>
            <a:pPr>
              <a:defRPr/>
            </a:pPr>
            <a:r>
              <a:rPr lang="en-US" dirty="0" smtClean="0"/>
              <a:t>It is an algorithm (garbage in = garbage out) 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Ground Truth(below the beam radar effects)</a:t>
            </a:r>
          </a:p>
          <a:p>
            <a:pPr>
              <a:defRPr/>
            </a:pPr>
            <a:r>
              <a:rPr lang="en-US" dirty="0" smtClean="0"/>
              <a:t>Limited </a:t>
            </a:r>
            <a:r>
              <a:rPr lang="en-US" dirty="0" err="1" smtClean="0"/>
              <a:t>ptype</a:t>
            </a:r>
            <a:r>
              <a:rPr lang="en-US" dirty="0" smtClean="0"/>
              <a:t> characteristics: no sleet, ash, etc.</a:t>
            </a:r>
            <a:endParaRPr lang="en-US" dirty="0"/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noa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69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/>
              <a:t>Ground Truth Example: HC Weakness</a:t>
            </a:r>
            <a:endParaRPr lang="en-US" b="1" dirty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600200"/>
            <a:ext cx="8972550" cy="393382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1371600" y="5670921"/>
            <a:ext cx="6096000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>
                <a:solidFill>
                  <a:srgbClr val="FFFF00"/>
                </a:solidFill>
              </a:rPr>
              <a:t> </a:t>
            </a:r>
            <a:r>
              <a:rPr lang="en-US" altLang="en-US" dirty="0"/>
              <a:t>Below the radar beam effects are illustrated here !!!</a:t>
            </a:r>
          </a:p>
        </p:txBody>
      </p:sp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04731"/>
            <a:ext cx="54738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11" y="6128945"/>
            <a:ext cx="547387" cy="54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57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Dual Pol QPE “</a:t>
            </a:r>
            <a:r>
              <a:rPr lang="en-US" b="1" dirty="0" err="1" smtClean="0"/>
              <a:t>Precip</a:t>
            </a:r>
            <a:r>
              <a:rPr lang="en-US" b="1" dirty="0" smtClean="0"/>
              <a:t>” Products</a:t>
            </a:r>
            <a:endParaRPr lang="en-US" b="1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301262"/>
            <a:ext cx="6781800" cy="4432300"/>
          </a:xfrm>
          <a:prstGeom prst="rect">
            <a:avLst/>
          </a:prstGeom>
          <a:noFill/>
          <a:ln w="9525">
            <a:solidFill>
              <a:schemeClr val="tx2">
                <a:lumMod val="10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152400" y="5803900"/>
            <a:ext cx="8763000" cy="92333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The HHC product is used as input for a variety of rainfall rate relationships used for a particular location that is specific to the dominant hydrometeor type at that location, potentially improving rainfall rate compared to estimations based only on reflectivity.</a:t>
            </a:r>
          </a:p>
        </p:txBody>
      </p:sp>
      <p:sp>
        <p:nvSpPr>
          <p:cNvPr id="16389" name="Down Arrow 3"/>
          <p:cNvSpPr>
            <a:spLocks noChangeArrowheads="1"/>
          </p:cNvSpPr>
          <p:nvPr/>
        </p:nvSpPr>
        <p:spPr bwMode="auto">
          <a:xfrm>
            <a:off x="3924300" y="4953000"/>
            <a:ext cx="609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69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9 “Newer” QPE Products</a:t>
            </a:r>
            <a:endParaRPr lang="en-US" b="1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229600" cy="5167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Right Arrow 2"/>
          <p:cNvSpPr>
            <a:spLocks noChangeArrowheads="1"/>
          </p:cNvSpPr>
          <p:nvPr/>
        </p:nvSpPr>
        <p:spPr bwMode="auto">
          <a:xfrm>
            <a:off x="914400" y="2362200"/>
            <a:ext cx="685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7413" name="Right Arrow 3"/>
          <p:cNvSpPr>
            <a:spLocks noChangeArrowheads="1"/>
          </p:cNvSpPr>
          <p:nvPr/>
        </p:nvSpPr>
        <p:spPr bwMode="auto">
          <a:xfrm>
            <a:off x="882650" y="3332163"/>
            <a:ext cx="685800" cy="301625"/>
          </a:xfrm>
          <a:prstGeom prst="rightArrow">
            <a:avLst>
              <a:gd name="adj1" fmla="val 50000"/>
              <a:gd name="adj2" fmla="val 5002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7414" name="Right Arrow 4"/>
          <p:cNvSpPr>
            <a:spLocks noChangeArrowheads="1"/>
          </p:cNvSpPr>
          <p:nvPr/>
        </p:nvSpPr>
        <p:spPr bwMode="auto">
          <a:xfrm>
            <a:off x="862013" y="3879850"/>
            <a:ext cx="685800" cy="301625"/>
          </a:xfrm>
          <a:prstGeom prst="rightArrow">
            <a:avLst>
              <a:gd name="adj1" fmla="val 50000"/>
              <a:gd name="adj2" fmla="val 5002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7415" name="Right Arrow 2"/>
          <p:cNvSpPr>
            <a:spLocks noChangeArrowheads="1"/>
          </p:cNvSpPr>
          <p:nvPr/>
        </p:nvSpPr>
        <p:spPr bwMode="auto">
          <a:xfrm>
            <a:off x="762000" y="5181600"/>
            <a:ext cx="685800" cy="60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7416" name="TextBox 2"/>
          <p:cNvSpPr txBox="1">
            <a:spLocks noChangeArrowheads="1"/>
          </p:cNvSpPr>
          <p:nvPr/>
        </p:nvSpPr>
        <p:spPr bwMode="auto">
          <a:xfrm>
            <a:off x="4038600" y="63246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1,2,3,6,12,24</a:t>
            </a:r>
          </a:p>
        </p:txBody>
      </p:sp>
    </p:spTree>
    <p:extLst>
      <p:ext uri="{BB962C8B-B14F-4D97-AF65-F5344CB8AC3E}">
        <p14:creationId xmlns:p14="http://schemas.microsoft.com/office/powerpoint/2010/main" val="101557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Polarization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Dual Pol data helps improve hydrometeor detection, shape, distribution and orientation</a:t>
            </a:r>
          </a:p>
          <a:p>
            <a:r>
              <a:rPr lang="en-US" dirty="0" smtClean="0"/>
              <a:t>Identification of non-meteorological targets more easily</a:t>
            </a:r>
          </a:p>
          <a:p>
            <a:r>
              <a:rPr lang="en-US" dirty="0" smtClean="0"/>
              <a:t>Improvement on the detection of hail in a thunderstorm (Large Hail, Hail vs. Rain, etc.)</a:t>
            </a:r>
          </a:p>
          <a:p>
            <a:r>
              <a:rPr lang="en-US" dirty="0" smtClean="0"/>
              <a:t>Differentiate between rain, snow, and mixed </a:t>
            </a:r>
            <a:r>
              <a:rPr lang="en-US" dirty="0" err="1" smtClean="0"/>
              <a:t>pcpn</a:t>
            </a:r>
            <a:endParaRPr lang="en-US" dirty="0" smtClean="0"/>
          </a:p>
          <a:p>
            <a:r>
              <a:rPr lang="en-US" dirty="0" smtClean="0"/>
              <a:t>Detection of areas of heavy rain/flooding better</a:t>
            </a:r>
          </a:p>
          <a:p>
            <a:r>
              <a:rPr lang="en-US" dirty="0" smtClean="0"/>
              <a:t>Tornado Debris Signature (TDS) identification</a:t>
            </a:r>
          </a:p>
          <a:p>
            <a:r>
              <a:rPr lang="en-US" dirty="0" smtClean="0"/>
              <a:t>Identification of the melting layer/bright band</a:t>
            </a:r>
            <a:endParaRPr lang="en-US" dirty="0"/>
          </a:p>
        </p:txBody>
      </p:sp>
      <p:pic>
        <p:nvPicPr>
          <p:cNvPr id="4" name="Picture 4" descr="noaa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26138"/>
            <a:ext cx="6858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5" descr="nw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942013"/>
            <a:ext cx="70485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05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Impacts of Dual-Pol Radar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We still receive the 3 legacy </a:t>
            </a:r>
            <a:r>
              <a:rPr lang="en-US" sz="2400" dirty="0" smtClean="0">
                <a:solidFill>
                  <a:srgbClr val="FF0000"/>
                </a:solidFill>
              </a:rPr>
              <a:t>base</a:t>
            </a:r>
            <a:r>
              <a:rPr lang="en-US" sz="2400" dirty="0" smtClean="0"/>
              <a:t> products</a:t>
            </a:r>
            <a:endParaRPr lang="en-US" sz="2400" dirty="0"/>
          </a:p>
          <a:p>
            <a:pPr lvl="1"/>
            <a:r>
              <a:rPr lang="en-US" sz="2400" dirty="0"/>
              <a:t>Reflectivity (in the horizontal), Velocity and Spectrum </a:t>
            </a:r>
            <a:r>
              <a:rPr lang="en-US" sz="2400" dirty="0" smtClean="0"/>
              <a:t>Width (</a:t>
            </a:r>
            <a:r>
              <a:rPr lang="en-US" sz="2400" dirty="0" smtClean="0">
                <a:solidFill>
                  <a:srgbClr val="FF0000"/>
                </a:solidFill>
              </a:rPr>
              <a:t>determines turbulent flow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400" dirty="0"/>
              <a:t>The </a:t>
            </a:r>
            <a:r>
              <a:rPr lang="en-US" sz="2400" dirty="0" smtClean="0"/>
              <a:t>Dual </a:t>
            </a:r>
            <a:r>
              <a:rPr lang="en-US" sz="2400" dirty="0"/>
              <a:t>Polarization Radar </a:t>
            </a:r>
            <a:r>
              <a:rPr lang="en-US" sz="2400" dirty="0" smtClean="0"/>
              <a:t>now gives us </a:t>
            </a:r>
            <a:r>
              <a:rPr lang="en-US" sz="2400" dirty="0"/>
              <a:t>3 brand new additional base products</a:t>
            </a:r>
          </a:p>
          <a:p>
            <a:pPr lvl="1"/>
            <a:r>
              <a:rPr lang="en-US" sz="2400" dirty="0" smtClean="0"/>
              <a:t>Also, several new derived and precipitation products as well (</a:t>
            </a:r>
            <a:r>
              <a:rPr lang="en-US" sz="2400" dirty="0" smtClean="0">
                <a:solidFill>
                  <a:srgbClr val="FF0000"/>
                </a:solidFill>
              </a:rPr>
              <a:t>We will not have time to review </a:t>
            </a:r>
            <a:r>
              <a:rPr lang="en-US" sz="2400" dirty="0" err="1" smtClean="0">
                <a:solidFill>
                  <a:srgbClr val="FF0000"/>
                </a:solidFill>
              </a:rPr>
              <a:t>Precip</a:t>
            </a:r>
            <a:r>
              <a:rPr lang="en-US" sz="2400" dirty="0" smtClean="0">
                <a:solidFill>
                  <a:srgbClr val="FF0000"/>
                </a:solidFill>
              </a:rPr>
              <a:t>/QPE products in great detai</a:t>
            </a:r>
            <a:r>
              <a:rPr lang="en-US" sz="2400" dirty="0">
                <a:solidFill>
                  <a:srgbClr val="FF0000"/>
                </a:solidFill>
              </a:rPr>
              <a:t>l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400" dirty="0"/>
              <a:t>Gives us more physical data to use during storm interrogation </a:t>
            </a:r>
            <a:r>
              <a:rPr lang="en-US" sz="2400" dirty="0" smtClean="0"/>
              <a:t>(Warm and Cool season) for Warning Decision Making</a:t>
            </a:r>
            <a:endParaRPr lang="en-US" sz="2400" dirty="0"/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91809"/>
            <a:ext cx="1066800" cy="105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noa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91809"/>
            <a:ext cx="1082294" cy="108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39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Width Severe Example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12383"/>
            <a:ext cx="5638800" cy="484632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800100" y="2483311"/>
            <a:ext cx="1524000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/>
              <a:t>Base REF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09600" y="4370926"/>
            <a:ext cx="1905000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 smtClean="0"/>
              <a:t>Spectrum Width</a:t>
            </a:r>
            <a:endParaRPr lang="en-US" altLang="en-US" dirty="0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7620000" y="2524394"/>
            <a:ext cx="1295400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 smtClean="0"/>
              <a:t>SRM</a:t>
            </a:r>
            <a:endParaRPr lang="en-US" altLang="en-US" dirty="0"/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714593" y="4876800"/>
            <a:ext cx="1295400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dirty="0" smtClean="0"/>
              <a:t>Velocity</a:t>
            </a:r>
            <a:endParaRPr lang="en-US" altLang="en-US" dirty="0"/>
          </a:p>
        </p:txBody>
      </p:sp>
      <p:pic>
        <p:nvPicPr>
          <p:cNvPr id="8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91809"/>
            <a:ext cx="1066800" cy="105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91809"/>
            <a:ext cx="1082294" cy="108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09800" y="10668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May 2, 2010 Distant supercell example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1524" y="6241134"/>
            <a:ext cx="640080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EF-0 tornado tied to circulation in white circle is 10-15 </a:t>
            </a:r>
            <a:r>
              <a:rPr lang="en-US" sz="1600" dirty="0" err="1" smtClean="0"/>
              <a:t>mins</a:t>
            </a:r>
            <a:r>
              <a:rPr lang="en-US" sz="1600" dirty="0" smtClean="0"/>
              <a:t> before touchdown. Spectrum width showed high values due to turbulent flow.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7150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Dual Pol Base </a:t>
            </a:r>
            <a:r>
              <a:rPr lang="en-US" b="1" dirty="0"/>
              <a:t>Products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Differential Reflectivity (Z</a:t>
            </a:r>
            <a:r>
              <a:rPr lang="en-US" baseline="-25000" dirty="0"/>
              <a:t>DR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Correlation Coefficient (CC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Differential Phase (</a:t>
            </a:r>
            <a:r>
              <a:rPr lang="el-GR" dirty="0">
                <a:cs typeface="Arial" charset="0"/>
              </a:rPr>
              <a:t>Φ</a:t>
            </a:r>
            <a:r>
              <a:rPr lang="en-US" baseline="-25000" dirty="0" err="1" smtClean="0">
                <a:cs typeface="Arial" charset="0"/>
              </a:rPr>
              <a:t>dp</a:t>
            </a:r>
            <a:r>
              <a:rPr lang="en-US" dirty="0" smtClean="0">
                <a:cs typeface="Arial" charset="0"/>
              </a:rPr>
              <a:t>)</a:t>
            </a:r>
          </a:p>
          <a:p>
            <a:pPr lvl="1"/>
            <a:r>
              <a:rPr lang="en-US" sz="2000" dirty="0" smtClean="0">
                <a:cs typeface="Arial" charset="0"/>
              </a:rPr>
              <a:t>We will use this product as </a:t>
            </a:r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Specific Differential Phase (K</a:t>
            </a:r>
            <a:r>
              <a:rPr lang="en-US" sz="2000" baseline="-25000" dirty="0" smtClean="0">
                <a:solidFill>
                  <a:srgbClr val="FF0000"/>
                </a:solidFill>
                <a:cs typeface="Arial" charset="0"/>
              </a:rPr>
              <a:t>DP</a:t>
            </a:r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)</a:t>
            </a:r>
          </a:p>
        </p:txBody>
      </p:sp>
      <p:pic>
        <p:nvPicPr>
          <p:cNvPr id="4" name="Picture 2" descr="G:\nws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16563"/>
            <a:ext cx="11430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noa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30850"/>
            <a:ext cx="11430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2600" y="5416223"/>
            <a:ext cx="5486400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Info. Dual Polarization Products:</a:t>
            </a:r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training.weather.gov/wdtd/courses/rac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Z</a:t>
            </a:r>
            <a:r>
              <a:rPr lang="en-US" b="1" baseline="-25000" dirty="0" smtClean="0"/>
              <a:t>DR</a:t>
            </a:r>
            <a:r>
              <a:rPr lang="en-US" b="1" dirty="0" smtClean="0"/>
              <a:t> – Differential Reflectivity (dB)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7797"/>
            <a:ext cx="5096587" cy="48679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4" name="Object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12957129"/>
              </p:ext>
            </p:extLst>
          </p:nvPr>
        </p:nvGraphicFramePr>
        <p:xfrm>
          <a:off x="5257800" y="2514600"/>
          <a:ext cx="3770312" cy="150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Bitmap Image" r:id="rId4" imgW="3885714" imgH="1552792" progId="PBrush">
                  <p:embed/>
                </p:oleObj>
              </mc:Choice>
              <mc:Fallback>
                <p:oleObj name="Bitmap Image" r:id="rId4" imgW="3885714" imgH="1552792" progId="PBrush">
                  <p:embed/>
                  <p:pic>
                    <p:nvPicPr>
                      <p:cNvPr id="0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514600"/>
                        <a:ext cx="3770312" cy="150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10200" y="4419600"/>
            <a:ext cx="3352800" cy="147732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Z</a:t>
            </a:r>
            <a:r>
              <a:rPr lang="en-US" baseline="-25000" dirty="0" smtClean="0"/>
              <a:t>DR</a:t>
            </a:r>
            <a:r>
              <a:rPr lang="en-US" dirty="0" smtClean="0"/>
              <a:t> is a ratio of the horizontal and vertical power returns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Z</a:t>
            </a:r>
            <a:r>
              <a:rPr lang="en-US" baseline="-25000" dirty="0" smtClean="0"/>
              <a:t>DR</a:t>
            </a:r>
            <a:r>
              <a:rPr lang="en-US" dirty="0" smtClean="0"/>
              <a:t> will give the forecaster a good idea of the mean droplet size and shape </a:t>
            </a:r>
            <a:endParaRPr lang="en-US" dirty="0"/>
          </a:p>
        </p:txBody>
      </p:sp>
      <p:pic>
        <p:nvPicPr>
          <p:cNvPr id="6" name="Picture 2" descr="G:\nwslogo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892799"/>
            <a:ext cx="7620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G:\noaa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913438"/>
            <a:ext cx="762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45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Z</a:t>
            </a:r>
            <a:r>
              <a:rPr lang="en-US" b="1" baseline="-25000" dirty="0" smtClean="0"/>
              <a:t>DR</a:t>
            </a:r>
            <a:r>
              <a:rPr lang="en-US" b="1" dirty="0" smtClean="0"/>
              <a:t> (dB) Interpretation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19200"/>
            <a:ext cx="5558928" cy="53417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6200" y="3891228"/>
            <a:ext cx="1633251" cy="92333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Key</a:t>
            </a:r>
            <a:r>
              <a:rPr lang="en-US" dirty="0" smtClean="0"/>
              <a:t>: Indicator of dominant drop shape</a:t>
            </a:r>
            <a:endParaRPr lang="en-US" dirty="0"/>
          </a:p>
        </p:txBody>
      </p:sp>
      <p:pic>
        <p:nvPicPr>
          <p:cNvPr id="5" name="Picture 2" descr="G:\nws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16563"/>
            <a:ext cx="11430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no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530850"/>
            <a:ext cx="11430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81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1765</Words>
  <Application>Microsoft Office PowerPoint</Application>
  <PresentationFormat>On-screen Show (4:3)</PresentationFormat>
  <Paragraphs>192</Paragraphs>
  <Slides>45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Wingdings</vt:lpstr>
      <vt:lpstr>Office Theme</vt:lpstr>
      <vt:lpstr>Bitmap Image</vt:lpstr>
      <vt:lpstr>Dual Polarization Radar Interpretation, Applications and Examples</vt:lpstr>
      <vt:lpstr>Outline</vt:lpstr>
      <vt:lpstr>Dual Polarization Radar</vt:lpstr>
      <vt:lpstr>Difference between Conventional  WSR-88D Radar &amp; Dual-Pol Radar</vt:lpstr>
      <vt:lpstr>Impacts of Dual-Pol Radar</vt:lpstr>
      <vt:lpstr>Spectrum Width Severe Example</vt:lpstr>
      <vt:lpstr>Dual Pol Base Products</vt:lpstr>
      <vt:lpstr>ZDR – Differential Reflectivity (dB)</vt:lpstr>
      <vt:lpstr>ZDR (dB) Interpretation</vt:lpstr>
      <vt:lpstr>ZDR (dB) for Rain</vt:lpstr>
      <vt:lpstr>ZDR (dB) for Hail</vt:lpstr>
      <vt:lpstr>ZDR (dB) for Snow or Ice</vt:lpstr>
      <vt:lpstr>ZDR Uses/Applications</vt:lpstr>
      <vt:lpstr>Severe Weather Example of ZDR for a Supercell</vt:lpstr>
      <vt:lpstr>ZDR Applications/Uses: ZDR Columns</vt:lpstr>
      <vt:lpstr>Tornadic Debris Signature (TDS) Use</vt:lpstr>
      <vt:lpstr>Melting Layer Identification</vt:lpstr>
      <vt:lpstr>Rain vs Snow Usage (ZDR)</vt:lpstr>
      <vt:lpstr>Correlation Coefficient (CC) </vt:lpstr>
      <vt:lpstr>CC Interpretation Table </vt:lpstr>
      <vt:lpstr>Correlation Coefficient</vt:lpstr>
      <vt:lpstr>CC Uses/Applications: TDS</vt:lpstr>
      <vt:lpstr>CC Uses/Applications: Severe Hail</vt:lpstr>
      <vt:lpstr>CC Uses/Applications: Meteorological vs. non Meteorological Echoes</vt:lpstr>
      <vt:lpstr>CC Use/Applications:  Melting Layer Detection</vt:lpstr>
      <vt:lpstr>CC Use/Applications: Snow vs Rain/Mixed Precipitation</vt:lpstr>
      <vt:lpstr>Differential Phase (Φdp)</vt:lpstr>
      <vt:lpstr>Differential Phase Shift</vt:lpstr>
      <vt:lpstr>Differential Phase (Φdp) Interpretation</vt:lpstr>
      <vt:lpstr>Specific Differential Phase (KDP)</vt:lpstr>
      <vt:lpstr>Φdp vs. KDP (deg/km)</vt:lpstr>
      <vt:lpstr>A Radar Example of KDP</vt:lpstr>
      <vt:lpstr>Values of KDP (deg/km)</vt:lpstr>
      <vt:lpstr>KDP Uses/Applications</vt:lpstr>
      <vt:lpstr>Warm vs Cold Rain Example</vt:lpstr>
      <vt:lpstr>Hydrometeor Classification Algorithm (HCA) Example</vt:lpstr>
      <vt:lpstr>Hydrometeor Classification</vt:lpstr>
      <vt:lpstr>Visualization of the HC Types</vt:lpstr>
      <vt:lpstr>Hail Size Discrimination Algorithm (HSDA)</vt:lpstr>
      <vt:lpstr>HCA Application/Strengths</vt:lpstr>
      <vt:lpstr>HCA Limitations/Weaknesses</vt:lpstr>
      <vt:lpstr>Ground Truth Example: HC Weakness</vt:lpstr>
      <vt:lpstr>Dual Pol QPE “Precip” Products</vt:lpstr>
      <vt:lpstr>9 “Newer” QPE Products</vt:lpstr>
      <vt:lpstr>Dual Polarization Summary</vt:lpstr>
    </vt:vector>
  </TitlesOfParts>
  <Company>National Weather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Dual Polarization Interpretation</dc:title>
  <dc:creator>tom wasula</dc:creator>
  <cp:lastModifiedBy>Michael Evans</cp:lastModifiedBy>
  <cp:revision>49</cp:revision>
  <dcterms:created xsi:type="dcterms:W3CDTF">2019-02-05T20:11:04Z</dcterms:created>
  <dcterms:modified xsi:type="dcterms:W3CDTF">2020-03-10T15:46:39Z</dcterms:modified>
</cp:coreProperties>
</file>