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8" r:id="rId2"/>
    <p:sldId id="282" r:id="rId3"/>
    <p:sldId id="271" r:id="rId4"/>
    <p:sldId id="283" r:id="rId5"/>
    <p:sldId id="284" r:id="rId6"/>
    <p:sldId id="287" r:id="rId7"/>
    <p:sldId id="290" r:id="rId8"/>
    <p:sldId id="293" r:id="rId9"/>
    <p:sldId id="289" r:id="rId10"/>
    <p:sldId id="291" r:id="rId11"/>
    <p:sldId id="333" r:id="rId12"/>
    <p:sldId id="294" r:id="rId13"/>
    <p:sldId id="322" r:id="rId14"/>
    <p:sldId id="296" r:id="rId15"/>
    <p:sldId id="297" r:id="rId16"/>
    <p:sldId id="298" r:id="rId17"/>
    <p:sldId id="299" r:id="rId18"/>
    <p:sldId id="304" r:id="rId19"/>
    <p:sldId id="332" r:id="rId20"/>
    <p:sldId id="303" r:id="rId21"/>
    <p:sldId id="307" r:id="rId22"/>
    <p:sldId id="308" r:id="rId23"/>
    <p:sldId id="309" r:id="rId24"/>
    <p:sldId id="311" r:id="rId25"/>
    <p:sldId id="313" r:id="rId26"/>
    <p:sldId id="314" r:id="rId27"/>
    <p:sldId id="323" r:id="rId28"/>
    <p:sldId id="316" r:id="rId29"/>
    <p:sldId id="318" r:id="rId30"/>
    <p:sldId id="327" r:id="rId31"/>
    <p:sldId id="328" r:id="rId32"/>
    <p:sldId id="329" r:id="rId33"/>
    <p:sldId id="330" r:id="rId34"/>
    <p:sldId id="331" r:id="rId35"/>
    <p:sldId id="317" r:id="rId36"/>
    <p:sldId id="319" r:id="rId37"/>
    <p:sldId id="326" r:id="rId38"/>
    <p:sldId id="324" r:id="rId39"/>
    <p:sldId id="31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9999"/>
    <a:srgbClr val="FF9999"/>
    <a:srgbClr val="FF9933"/>
    <a:srgbClr val="993300"/>
    <a:srgbClr val="00FFFF"/>
    <a:srgbClr val="B2B2B2"/>
    <a:srgbClr val="99003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25" autoAdjust="0"/>
    <p:restoredTop sz="82692" autoAdjust="0"/>
  </p:normalViewPr>
  <p:slideViewPr>
    <p:cSldViewPr>
      <p:cViewPr varScale="1">
        <p:scale>
          <a:sx n="88" d="100"/>
          <a:sy n="88" d="100"/>
        </p:scale>
        <p:origin x="4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8142A-5536-4B1A-80FB-8786F30EDC01}" type="datetimeFigureOut">
              <a:rPr lang="en-US" smtClean="0"/>
              <a:t>4/15/2020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AF98D-5BE9-4DFE-9E42-C6DEA4D837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913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National_Weather_Servic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n.wikipedia.org/wiki/Air_Route_Traffic_Control_Center" TargetMode="External"/><Relationship Id="rId4" Type="http://schemas.openxmlformats.org/officeDocument/2006/relationships/hyperlink" Target="https://en.wikipedia.org/wiki/Federal_Aviation_Administration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/>
        </p:nvSpPr>
        <p:spPr>
          <a:xfrm>
            <a:off x="3884560" y="8686273"/>
            <a:ext cx="2972267" cy="455617"/>
          </a:xfrm>
          <a:prstGeom prst="rect">
            <a:avLst/>
          </a:prstGeom>
          <a:noFill/>
          <a:ln>
            <a:noFill/>
          </a:ln>
        </p:spPr>
        <p:txBody>
          <a:bodyPr lIns="91287" tIns="45643" rIns="91287" bIns="45643" anchor="b" anchorCtr="0">
            <a:noAutofit/>
          </a:bodyPr>
          <a:lstStyle/>
          <a:p>
            <a:pPr algn="r">
              <a:buSzPct val="25000"/>
            </a:pPr>
            <a:r>
              <a:rPr lang="en-US" sz="1200" kern="0" dirty="0">
                <a:solidFill>
                  <a:srgbClr val="000000"/>
                </a:solidFill>
                <a:latin typeface="Arial"/>
                <a:cs typeface="Arial"/>
                <a:sym typeface="Arial"/>
                <a:rtl val="0"/>
              </a:rPr>
              <a:t>*</a:t>
            </a:r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6270" y="4343133"/>
            <a:ext cx="5485463" cy="4113218"/>
          </a:xfrm>
          <a:prstGeom prst="rect">
            <a:avLst/>
          </a:prstGeom>
          <a:noFill/>
          <a:ln>
            <a:noFill/>
          </a:ln>
        </p:spPr>
        <p:txBody>
          <a:bodyPr lIns="91287" tIns="45643" rIns="91287" bIns="45643" anchor="t" anchorCtr="0">
            <a:noAutofit/>
          </a:bodyPr>
          <a:lstStyle/>
          <a:p>
            <a:endParaRPr dirty="0"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3884560" y="8686273"/>
            <a:ext cx="2972267" cy="455617"/>
          </a:xfrm>
          <a:prstGeom prst="rect">
            <a:avLst/>
          </a:prstGeom>
          <a:noFill/>
          <a:ln>
            <a:noFill/>
          </a:ln>
        </p:spPr>
        <p:txBody>
          <a:bodyPr lIns="91287" tIns="45643" rIns="91287" bIns="45643" anchor="b" anchorCtr="0">
            <a:noAutofit/>
          </a:bodyPr>
          <a:lstStyle/>
          <a:p>
            <a:pPr>
              <a:buSzPct val="25000"/>
            </a:pP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dirty="0"/>
              <a:t>Serves 19 counties in Eastern New York and Western New England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Population - about 2 million (about 1 million seasonal visitors)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Area – around 15,000 square miles</a:t>
            </a:r>
          </a:p>
          <a:p>
            <a:pPr>
              <a:lnSpc>
                <a:spcPct val="80000"/>
              </a:lnSpc>
            </a:pPr>
            <a:r>
              <a:rPr lang="en-US" altLang="en-US" dirty="0"/>
              <a:t>Staff – 24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CA01F-770A-47C3-B690-0ED0022CB45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4014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Fully staffed – 24 Mission first people always.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NOAA Administrator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  <a:p>
            <a:r>
              <a:rPr lang="en-US" dirty="0">
                <a:effectLst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858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Warnings for Sandy from Hurricane to Blizzard; High wind warnings in 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7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Tornado over Schenectady, NY.</a:t>
            </a:r>
            <a:r>
              <a:rPr lang="en-US" baseline="0" dirty="0"/>
              <a:t> </a:t>
            </a:r>
            <a:r>
              <a:rPr lang="en-US" dirty="0"/>
              <a:t>Tornado rated an EF2.  Strongest tornado in the Albany area since July 21, 2003 (F2). Average lead time about 8 minutes.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835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Flash Flooding in Fort Plain, NY </a:t>
            </a:r>
          </a:p>
          <a:p>
            <a:endParaRPr lang="en-US" sz="1800" b="1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Flooding…probably our most significant threat; 4 season threat</a:t>
            </a:r>
          </a:p>
          <a:p>
            <a:endParaRPr lang="en-US" sz="1800" b="1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 Flood Warning</a:t>
            </a:r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issued for parts of Fulton, Herkimer, and Montgomery Counties, NY valid 12:32 am June 28 </a:t>
            </a:r>
          </a:p>
          <a:p>
            <a:r>
              <a:rPr lang="en-US" sz="18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 Flood Emergency</a:t>
            </a:r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issued for parts of Fulton, Herkimer, and Montgomery Counties, NY valid 5:12 am June 28</a:t>
            </a:r>
          </a:p>
          <a:p>
            <a:r>
              <a:rPr lang="en-US" sz="18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Verification</a:t>
            </a:r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8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 Flood Warning:</a:t>
            </a:r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First report of flash flooding received at 4:30 am June 28 in Ilion, NY, Herkimer County.  Flash Flood Warning lead time: 3 hours 58 minutes</a:t>
            </a:r>
          </a:p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582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08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587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1782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26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13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57958" indent="-291522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66089" indent="-233218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32524" indent="-233218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98959" indent="-233218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65395" indent="-23321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031830" indent="-23321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98266" indent="-23321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964701" indent="-23321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89F2280-757F-4FB9-8F7B-151CD091B173}" type="slidenum">
              <a:rPr lang="en-US" altLang="en-US">
                <a:solidFill>
                  <a:prstClr val="black"/>
                </a:solidFill>
                <a:latin typeface="Times New Roman" pitchFamily="18" charset="0"/>
              </a:rPr>
              <a:pPr/>
              <a:t>4</a:t>
            </a:fld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1375" cy="3489325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122 offices </a:t>
            </a:r>
          </a:p>
        </p:txBody>
      </p:sp>
    </p:spTree>
    <p:extLst>
      <p:ext uri="{BB962C8B-B14F-4D97-AF65-F5344CB8AC3E}">
        <p14:creationId xmlns:p14="http://schemas.microsoft.com/office/powerpoint/2010/main" val="2461980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1041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455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easy on me – references.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selecting official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705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easy on me – references.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selecting official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621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easy on me – references.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selecting official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005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easy on me – references.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selecting official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027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easy on me – references.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selecting official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8124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easy on me – references.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selecting official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5598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easy on me – references.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selecting official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886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easy on me – references.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selecting official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292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57958" indent="-291522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66089" indent="-233218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32524" indent="-233218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98959" indent="-233218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65395" indent="-23321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3031830" indent="-23321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98266" indent="-23321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964701" indent="-233218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89F2280-757F-4FB9-8F7B-151CD091B173}" type="slidenum">
              <a:rPr lang="en-US" altLang="en-US">
                <a:solidFill>
                  <a:prstClr val="black"/>
                </a:solidFill>
                <a:latin typeface="Times New Roman" pitchFamily="18" charset="0"/>
              </a:rPr>
              <a:pPr/>
              <a:t>5</a:t>
            </a:fld>
            <a:endParaRPr lang="en-US" altLang="en-US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51375" cy="3489325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122 offices </a:t>
            </a:r>
          </a:p>
        </p:txBody>
      </p:sp>
    </p:spTree>
    <p:extLst>
      <p:ext uri="{BB962C8B-B14F-4D97-AF65-F5344CB8AC3E}">
        <p14:creationId xmlns:p14="http://schemas.microsoft.com/office/powerpoint/2010/main" val="21013678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easy on me – references.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selecting official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3744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easy on me – references.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selecting official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2829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easy on me – references.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selecting official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368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easy on me – references.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selecting official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1395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easy on me – references.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selecting official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7627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it easy on me – references.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selecting official</a:t>
            </a: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800" b="0" i="0" u="none" strike="noStrike" kern="1200" cap="none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49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4000 people in </a:t>
            </a:r>
            <a:r>
              <a:rPr lang="en-US" dirty="0" err="1"/>
              <a:t>nws</a:t>
            </a:r>
            <a:r>
              <a:rPr lang="en-US" dirty="0"/>
              <a:t>, 2000 </a:t>
            </a:r>
            <a:r>
              <a:rPr lang="en-US" dirty="0" err="1"/>
              <a:t>mets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AF98D-5BE9-4DFE-9E42-C6DEA4D837B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78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AF98D-5BE9-4DFE-9E42-C6DEA4D837B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747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AF98D-5BE9-4DFE-9E42-C6DEA4D837B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00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AF98D-5BE9-4DFE-9E42-C6DEA4D837B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103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AF98D-5BE9-4DFE-9E42-C6DEA4D837B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42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Center Weather Service Unit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CWSU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a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National Weather Service"/>
              </a:rPr>
              <a:t>National Weather Service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(NWS) unit located inside each of the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Federal Aviation Administration"/>
              </a:rPr>
              <a:t>Federal Aviation Administration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's 22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Air Route Traffic Control Centers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(ARTCC).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AF98D-5BE9-4DFE-9E42-C6DEA4D837B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568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675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990600" y="228600"/>
            <a:ext cx="7162799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defRPr sz="1400" b="0" i="0" u="none" strike="noStrike" cap="non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buClr>
                <a:srgbClr val="000000"/>
              </a:buClr>
            </a:pPr>
            <a:endParaRPr dirty="0"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300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buClr>
                <a:srgbClr val="000000"/>
              </a:buClr>
            </a:pPr>
            <a:fld id="{A8A12355-4AF8-4C20-9595-1D994CAFA8CD}" type="datetime1">
              <a:rPr lang="en-US" smtClean="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4/15/2020</a:t>
            </a:fld>
            <a:endParaRPr dirty="0">
              <a:solidFill>
                <a:srgbClr val="000000"/>
              </a:solidFill>
            </a:endParaRPr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4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1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88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60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32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2004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7600" marR="0" indent="0" algn="l" rtl="0"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>
              <a:buClr>
                <a:srgbClr val="000000"/>
              </a:buClr>
            </a:pPr>
            <a:endParaRPr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502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0F3B6-EA25-4579-8331-D80A0E852B5A}" type="datetime1">
              <a:rPr lang="en-US" smtClean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DC29-FAAB-48CC-8666-07CAAFA9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901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1BDE88AF-5E19-4DF3-9181-4B7BE731F275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06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7696200" y="228600"/>
            <a:ext cx="1219198" cy="1212848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sp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447800" y="228600"/>
            <a:ext cx="61721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7772400" cy="441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33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742950" marR="0" indent="-10477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143000" marR="0" indent="-47625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600200" marR="0" indent="-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057400" marR="0" indent="-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514600" marR="0" indent="-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971800" marR="0" indent="-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429000" marR="0" indent="-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886200" marR="0" indent="-76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0" y="64008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Clr>
                <a:srgbClr val="000000"/>
              </a:buClr>
            </a:pPr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Clr>
                <a:srgbClr val="000000"/>
              </a:buClr>
            </a:pPr>
            <a:endParaRPr kern="0" dirty="0">
              <a:solidFill>
                <a:srgbClr val="000000"/>
              </a:solidFill>
            </a:endParaRPr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7239000" y="64008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Clr>
                <a:srgbClr val="000000"/>
              </a:buClr>
            </a:pPr>
            <a:endParaRPr kern="0" dirty="0">
              <a:solidFill>
                <a:srgbClr val="000000"/>
              </a:solidFill>
            </a:endParaRPr>
          </a:p>
        </p:txBody>
      </p:sp>
      <p:cxnSp>
        <p:nvCxnSpPr>
          <p:cNvPr id="15" name="Shape 15"/>
          <p:cNvCxnSpPr/>
          <p:nvPr/>
        </p:nvCxnSpPr>
        <p:spPr>
          <a:xfrm>
            <a:off x="228600" y="1524000"/>
            <a:ext cx="8686800" cy="0"/>
          </a:xfrm>
          <a:prstGeom prst="straightConnector1">
            <a:avLst/>
          </a:prstGeom>
          <a:noFill/>
          <a:ln w="57150" cap="rnd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</p:cxnSp>
      <p:sp>
        <p:nvSpPr>
          <p:cNvPr id="16" name="Shape 16"/>
          <p:cNvSpPr/>
          <p:nvPr/>
        </p:nvSpPr>
        <p:spPr>
          <a:xfrm>
            <a:off x="203200" y="225425"/>
            <a:ext cx="1216023" cy="1216023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544103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6" r:id="rId3"/>
    <p:sldLayoutId id="2147483667" r:id="rId4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usajobs.gov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usajobs.gov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524000"/>
            <a:ext cx="9158926" cy="198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6000" kern="0" dirty="0"/>
              <a:t>National Weather Service Careers…</a:t>
            </a:r>
          </a:p>
          <a:p>
            <a:pPr algn="ctr"/>
            <a:r>
              <a:rPr lang="en-US" sz="6000" kern="0" dirty="0"/>
              <a:t>Getting Started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26" y="4584918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Raymond G. O’Keefe</a:t>
            </a:r>
          </a:p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Meteorologist in Charge</a:t>
            </a:r>
          </a:p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National Weather Service</a:t>
            </a:r>
          </a:p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Albany, NY</a:t>
            </a:r>
          </a:p>
          <a:p>
            <a:pPr algn="ctr"/>
            <a:r>
              <a:rPr lang="en-US" sz="2800" b="1" dirty="0" err="1">
                <a:solidFill>
                  <a:schemeClr val="bg1">
                    <a:lumMod val="50000"/>
                  </a:schemeClr>
                </a:solidFill>
              </a:rPr>
              <a:t>raymond.okeefe@noaa.gov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80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Who We Are – Weather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9A6F2-F7B7-CF48-8EB6-71BFF4B6A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828800"/>
            <a:ext cx="7512672" cy="47205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0220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Who We Are - Water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8CA05B-8427-FC46-A3AA-1A03DA1EB8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" t="10556" r="7778" b="18564"/>
          <a:stretch/>
        </p:blipFill>
        <p:spPr>
          <a:xfrm>
            <a:off x="1271738" y="1828800"/>
            <a:ext cx="6600524" cy="4267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429000" y="1828800"/>
            <a:ext cx="2286000" cy="369332"/>
          </a:xfrm>
          <a:prstGeom prst="rect">
            <a:avLst/>
          </a:prstGeom>
          <a:solidFill>
            <a:srgbClr val="999999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5-Point Star 5"/>
          <p:cNvSpPr/>
          <p:nvPr/>
        </p:nvSpPr>
        <p:spPr>
          <a:xfrm>
            <a:off x="5715000" y="4648200"/>
            <a:ext cx="152400" cy="1524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99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Who We Are - CWSU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10000" y="2209800"/>
            <a:ext cx="2819400" cy="7620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6096000"/>
            <a:ext cx="13716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2AD6C6-F5D4-484F-B0C8-03B3198DA5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" t="3540" r="6930" b="10862"/>
          <a:stretch/>
        </p:blipFill>
        <p:spPr>
          <a:xfrm>
            <a:off x="1369094" y="1752600"/>
            <a:ext cx="6405813" cy="485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34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044" y="1605280"/>
            <a:ext cx="620191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371601" y="203200"/>
            <a:ext cx="63245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/>
              <a:t>Who We Are </a:t>
            </a:r>
            <a:r>
              <a:rPr lang="en-US" sz="4000"/>
              <a:t>– Albany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2869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" y="1676400"/>
            <a:ext cx="478536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b="1" dirty="0">
                <a:latin typeface="+mn-lt"/>
              </a:rPr>
              <a:t>1 Meteorologist in Charge</a:t>
            </a:r>
          </a:p>
          <a:p>
            <a:pPr>
              <a:lnSpc>
                <a:spcPct val="80000"/>
              </a:lnSpc>
            </a:pPr>
            <a:r>
              <a:rPr lang="en-US" sz="1800" b="1" dirty="0">
                <a:latin typeface="+mn-lt"/>
              </a:rPr>
              <a:t>1 Science and Operation Officer</a:t>
            </a:r>
          </a:p>
          <a:p>
            <a:pPr>
              <a:lnSpc>
                <a:spcPct val="80000"/>
              </a:lnSpc>
            </a:pPr>
            <a:r>
              <a:rPr lang="en-US" sz="1800" b="1" dirty="0">
                <a:latin typeface="+mn-lt"/>
              </a:rPr>
              <a:t>1 Warning Coordination Meteorologist</a:t>
            </a:r>
          </a:p>
          <a:p>
            <a:pPr>
              <a:lnSpc>
                <a:spcPct val="80000"/>
              </a:lnSpc>
            </a:pPr>
            <a:r>
              <a:rPr lang="en-US" sz="1800" b="1" dirty="0">
                <a:latin typeface="+mn-lt"/>
              </a:rPr>
              <a:t>1 Senior Service Hydrologist</a:t>
            </a:r>
          </a:p>
          <a:p>
            <a:pPr>
              <a:lnSpc>
                <a:spcPct val="80000"/>
              </a:lnSpc>
            </a:pPr>
            <a:r>
              <a:rPr lang="en-US" sz="1800" b="1" dirty="0">
                <a:latin typeface="+mn-lt"/>
              </a:rPr>
              <a:t>1 Electronic Systems Analyst</a:t>
            </a:r>
          </a:p>
          <a:p>
            <a:pPr>
              <a:lnSpc>
                <a:spcPct val="80000"/>
              </a:lnSpc>
            </a:pPr>
            <a:r>
              <a:rPr lang="en-US" sz="1800" b="1" dirty="0">
                <a:latin typeface="+mn-lt"/>
              </a:rPr>
              <a:t>1 Information Technology Officer</a:t>
            </a:r>
          </a:p>
          <a:p>
            <a:pPr>
              <a:lnSpc>
                <a:spcPct val="80000"/>
              </a:lnSpc>
            </a:pPr>
            <a:r>
              <a:rPr lang="en-US" sz="1800" b="1" dirty="0">
                <a:latin typeface="+mn-lt"/>
              </a:rPr>
              <a:t>1 Observing Program Leader</a:t>
            </a:r>
          </a:p>
          <a:p>
            <a:pPr>
              <a:lnSpc>
                <a:spcPct val="80000"/>
              </a:lnSpc>
            </a:pPr>
            <a:r>
              <a:rPr lang="en-US" sz="1800" b="1" dirty="0">
                <a:latin typeface="+mn-lt"/>
              </a:rPr>
              <a:t>5 Lead Meteorologists</a:t>
            </a:r>
          </a:p>
          <a:p>
            <a:pPr>
              <a:lnSpc>
                <a:spcPct val="80000"/>
              </a:lnSpc>
            </a:pPr>
            <a:r>
              <a:rPr lang="en-US" sz="1800" b="1" dirty="0">
                <a:latin typeface="+mn-lt"/>
              </a:rPr>
              <a:t>8 Meteorologists </a:t>
            </a:r>
          </a:p>
          <a:p>
            <a:pPr>
              <a:lnSpc>
                <a:spcPct val="80000"/>
              </a:lnSpc>
            </a:pPr>
            <a:r>
              <a:rPr lang="en-US" sz="1800" b="1" dirty="0">
                <a:latin typeface="+mn-lt"/>
              </a:rPr>
              <a:t>3 Electronics Technicians</a:t>
            </a:r>
          </a:p>
          <a:p>
            <a:pPr>
              <a:lnSpc>
                <a:spcPct val="80000"/>
              </a:lnSpc>
            </a:pPr>
            <a:r>
              <a:rPr lang="en-US" sz="1800" b="1" dirty="0">
                <a:latin typeface="+mn-lt"/>
              </a:rPr>
              <a:t>1 Administrative Support Assistant</a:t>
            </a:r>
          </a:p>
          <a:p>
            <a:pPr>
              <a:lnSpc>
                <a:spcPct val="80000"/>
              </a:lnSpc>
            </a:pPr>
            <a:r>
              <a:rPr lang="en-US" sz="1800" b="1" dirty="0">
                <a:latin typeface="+mn-lt"/>
              </a:rPr>
              <a:t>6/3 Student Volunteers (Academic Year/ Summer)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3733800"/>
            <a:ext cx="3361944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 Lead Meteorologist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9220" name="Object 4"/>
          <p:cNvGraphicFramePr>
            <a:graphicFrameLocks noGrp="1" noChangeAspect="1"/>
          </p:cNvGraphicFramePr>
          <p:nvPr>
            <p:ph sz="quarter" idx="2"/>
            <p:extLst/>
          </p:nvPr>
        </p:nvGraphicFramePr>
        <p:xfrm>
          <a:off x="4914900" y="1676400"/>
          <a:ext cx="323850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Photo Editor Photo" r:id="rId4" imgW="10352381" imgH="6335009" progId="MSPhotoEd.3">
                  <p:embed/>
                </p:oleObj>
              </mc:Choice>
              <mc:Fallback>
                <p:oleObj name="Photo Editor Photo" r:id="rId4" imgW="10352381" imgH="6335009" progId="MSPhotoEd.3">
                  <p:embed/>
                  <p:pic>
                    <p:nvPicPr>
                      <p:cNvPr id="9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4900" y="1676400"/>
                        <a:ext cx="323850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1371601" y="203200"/>
            <a:ext cx="63245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 sz="36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000" dirty="0"/>
              <a:t>Who We Are – ALY </a:t>
            </a:r>
          </a:p>
        </p:txBody>
      </p:sp>
      <p:pic>
        <p:nvPicPr>
          <p:cNvPr id="1034" name="Picture 10" descr="C:\Users\raymond.okeefe\AppData\Local\Temp\6\IMAG04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054" y="1600200"/>
            <a:ext cx="3853346" cy="230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JPEG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363684"/>
            <a:ext cx="1676401" cy="3113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289425"/>
            <a:ext cx="3400404" cy="2187575"/>
          </a:xfrm>
        </p:spPr>
      </p:pic>
      <p:sp>
        <p:nvSpPr>
          <p:cNvPr id="4" name="TextBox 3"/>
          <p:cNvSpPr txBox="1"/>
          <p:nvPr/>
        </p:nvSpPr>
        <p:spPr>
          <a:xfrm>
            <a:off x="381000" y="3438144"/>
            <a:ext cx="3364992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0 Observing Program Leader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BC4D0F-6361-694D-8080-A37F352DF3D4}"/>
              </a:ext>
            </a:extLst>
          </p:cNvPr>
          <p:cNvSpPr txBox="1"/>
          <p:nvPr/>
        </p:nvSpPr>
        <p:spPr>
          <a:xfrm>
            <a:off x="384048" y="4303412"/>
            <a:ext cx="3328416" cy="369332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1 Electronics Technician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02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What We Do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167640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…Protect Life and Property…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87"/>
          <a:stretch/>
        </p:blipFill>
        <p:spPr bwMode="auto">
          <a:xfrm>
            <a:off x="45718" y="2438400"/>
            <a:ext cx="4379099" cy="322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486" y="2261175"/>
            <a:ext cx="4487669" cy="400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613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What We Do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160020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…Protect Life and Property…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354549"/>
            <a:ext cx="3348149" cy="368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3" r="9789"/>
          <a:stretch/>
        </p:blipFill>
        <p:spPr bwMode="auto">
          <a:xfrm>
            <a:off x="3637280" y="2369789"/>
            <a:ext cx="5430520" cy="393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4274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What We Do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160020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…Protect Life and Property…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56" y="2667000"/>
            <a:ext cx="429550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4"/>
          <a:stretch/>
        </p:blipFill>
        <p:spPr bwMode="auto">
          <a:xfrm>
            <a:off x="3505200" y="2342198"/>
            <a:ext cx="5353050" cy="3830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8053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What We 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5F4BE5-734E-4043-9A54-8BCC717D7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4" y="1752600"/>
            <a:ext cx="815601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05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What We Do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B074C3-2353-1846-B559-93FC7447CF4B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66" b="8198"/>
          <a:stretch/>
        </p:blipFill>
        <p:spPr>
          <a:xfrm>
            <a:off x="493776" y="1752601"/>
            <a:ext cx="8156448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323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+mn-lt"/>
              </a:rPr>
              <a:t>Outline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600" dirty="0">
                <a:latin typeface="+mn-lt"/>
              </a:rPr>
              <a:t>Who We Are</a:t>
            </a:r>
          </a:p>
          <a:p>
            <a:r>
              <a:rPr lang="en-US" sz="3600" dirty="0">
                <a:latin typeface="+mn-lt"/>
              </a:rPr>
              <a:t>What We Do</a:t>
            </a:r>
          </a:p>
          <a:p>
            <a:r>
              <a:rPr lang="en-US" sz="3600" dirty="0">
                <a:latin typeface="+mn-lt"/>
              </a:rPr>
              <a:t>NWS Careers</a:t>
            </a:r>
          </a:p>
          <a:p>
            <a:r>
              <a:rPr lang="en-US" sz="3600" dirty="0">
                <a:latin typeface="+mn-lt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746253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NWS Careers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406" t="2500" r="1563" b="7500"/>
          <a:stretch/>
        </p:blipFill>
        <p:spPr>
          <a:xfrm>
            <a:off x="482599" y="2057400"/>
            <a:ext cx="8178802" cy="426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352" t="3204" r="76868" b="87337"/>
          <a:stretch/>
        </p:blipFill>
        <p:spPr>
          <a:xfrm>
            <a:off x="360903" y="2590800"/>
            <a:ext cx="8422194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769" t="15385" r="50000" b="69231"/>
          <a:stretch/>
        </p:blipFill>
        <p:spPr>
          <a:xfrm>
            <a:off x="231948" y="2667000"/>
            <a:ext cx="8551149" cy="1673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CBCC0A-8186-784C-8BEF-D99D0E86CBAA}"/>
              </a:ext>
            </a:extLst>
          </p:cNvPr>
          <p:cNvSpPr txBox="1"/>
          <p:nvPr/>
        </p:nvSpPr>
        <p:spPr>
          <a:xfrm>
            <a:off x="3048000" y="107096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www.usajobs.gov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60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NWS Careers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7544" r="2304" b="5264"/>
          <a:stretch/>
        </p:blipFill>
        <p:spPr>
          <a:xfrm>
            <a:off x="432079" y="1981200"/>
            <a:ext cx="8572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380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NWS Careers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669" t="11321" r="39387" b="13208"/>
          <a:stretch/>
        </p:blipFill>
        <p:spPr>
          <a:xfrm>
            <a:off x="1828800" y="1676400"/>
            <a:ext cx="5852160" cy="48768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28800" y="5867400"/>
            <a:ext cx="1676400" cy="7620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NWS Careers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114" t="25454" r="39773" b="29091"/>
          <a:stretch/>
        </p:blipFill>
        <p:spPr>
          <a:xfrm>
            <a:off x="838200" y="1905000"/>
            <a:ext cx="7467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22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NWS Careers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466" t="16321" r="38158" b="10527"/>
          <a:stretch/>
        </p:blipFill>
        <p:spPr>
          <a:xfrm>
            <a:off x="1523999" y="1676400"/>
            <a:ext cx="6088913" cy="4876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38200" y="6019800"/>
            <a:ext cx="7315200" cy="762000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43000" y="4191000"/>
            <a:ext cx="6469912" cy="156670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9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NWS Careers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045" t="16070" r="37723" b="8929"/>
          <a:stretch/>
        </p:blipFill>
        <p:spPr>
          <a:xfrm>
            <a:off x="1562100" y="1752600"/>
            <a:ext cx="6019800" cy="486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62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NWS Careers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828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Vacancy Questions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4107" t="30159" r="23214" b="36508"/>
          <a:stretch/>
        </p:blipFill>
        <p:spPr>
          <a:xfrm>
            <a:off x="152400" y="2763182"/>
            <a:ext cx="8293203" cy="295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84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NWS Careers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6800" y="2512874"/>
            <a:ext cx="7086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Which of the following best describes your experience with National Weather Service Doppler radar?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What’s radar?</a:t>
            </a:r>
          </a:p>
          <a:p>
            <a:pPr marL="342900" indent="-342900">
              <a:buAutoNum type="arabicPeriod"/>
            </a:pPr>
            <a:r>
              <a:rPr lang="en-US" dirty="0" err="1"/>
              <a:t>Xxxxx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Xxxxx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I invented radar.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828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Vacancy Questions…Thus…</a:t>
            </a:r>
          </a:p>
        </p:txBody>
      </p:sp>
      <p:sp>
        <p:nvSpPr>
          <p:cNvPr id="7" name="Curved Right Arrow 6"/>
          <p:cNvSpPr/>
          <p:nvPr/>
        </p:nvSpPr>
        <p:spPr>
          <a:xfrm>
            <a:off x="65314" y="4191000"/>
            <a:ext cx="876300" cy="1852136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3644" y="54864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your resume better be… </a:t>
            </a:r>
          </a:p>
          <a:p>
            <a:r>
              <a:rPr lang="en-US" i="1" dirty="0"/>
              <a:t>“I won the Nobel Prize for Physics for the invention radar”</a:t>
            </a:r>
          </a:p>
        </p:txBody>
      </p:sp>
    </p:spTree>
    <p:extLst>
      <p:ext uri="{BB962C8B-B14F-4D97-AF65-F5344CB8AC3E}">
        <p14:creationId xmlns:p14="http://schemas.microsoft.com/office/powerpoint/2010/main" val="322358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NWS Careers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524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Resume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2133600"/>
            <a:ext cx="8991600" cy="3611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2400" dirty="0"/>
              <a:t>Resume must validate answers to vacancy questions</a:t>
            </a:r>
          </a:p>
          <a:p>
            <a:r>
              <a:rPr lang="en-US" sz="2400" dirty="0"/>
              <a:t> Don’t be afraid to tell how great you are</a:t>
            </a:r>
          </a:p>
          <a:p>
            <a:r>
              <a:rPr lang="en-US" sz="2400" dirty="0"/>
              <a:t> </a:t>
            </a:r>
            <a:r>
              <a:rPr lang="en-US" sz="2400" strike="sngStrike" dirty="0"/>
              <a:t>List</a:t>
            </a:r>
            <a:r>
              <a:rPr lang="en-US" sz="2400" dirty="0"/>
              <a:t> Detail your accomplishments</a:t>
            </a:r>
          </a:p>
          <a:p>
            <a:pPr lvl="1"/>
            <a:r>
              <a:rPr lang="en-US" sz="2000" strike="sngStrike" dirty="0"/>
              <a:t> numerous</a:t>
            </a:r>
            <a:r>
              <a:rPr lang="en-US" sz="2000" dirty="0"/>
              <a:t>, </a:t>
            </a:r>
            <a:r>
              <a:rPr lang="en-US" sz="2000" strike="sngStrike" dirty="0"/>
              <a:t>many</a:t>
            </a:r>
            <a:r>
              <a:rPr lang="en-US" sz="2000" dirty="0"/>
              <a:t>, </a:t>
            </a:r>
            <a:r>
              <a:rPr lang="en-US" sz="2000" strike="sngStrike" dirty="0"/>
              <a:t>a lot</a:t>
            </a:r>
            <a:r>
              <a:rPr lang="en-US" sz="2000" dirty="0"/>
              <a:t>… – Be specific!</a:t>
            </a:r>
          </a:p>
          <a:p>
            <a:r>
              <a:rPr lang="en-US" sz="2400" dirty="0"/>
              <a:t> References – include them – Make my job easy</a:t>
            </a:r>
          </a:p>
          <a:p>
            <a:r>
              <a:rPr lang="en-US" sz="2400" dirty="0"/>
              <a:t> Have someone read it over – Preferably someone who got an “A” in English grammar</a:t>
            </a:r>
          </a:p>
          <a:p>
            <a:pPr marL="209550" indent="0">
              <a:buNone/>
            </a:pPr>
            <a:endParaRPr lang="en-US" sz="2400" dirty="0"/>
          </a:p>
          <a:p>
            <a:r>
              <a:rPr lang="en-US" b="1" dirty="0"/>
              <a:t> </a:t>
            </a:r>
            <a:r>
              <a:rPr lang="en-US" b="1" dirty="0">
                <a:solidFill>
                  <a:srgbClr val="FF0000"/>
                </a:solidFill>
              </a:rPr>
              <a:t>IF IT IS NOT IN THE RESUME IT DOESN’T COUNT</a:t>
            </a:r>
          </a:p>
        </p:txBody>
      </p:sp>
    </p:spTree>
    <p:extLst>
      <p:ext uri="{BB962C8B-B14F-4D97-AF65-F5344CB8AC3E}">
        <p14:creationId xmlns:p14="http://schemas.microsoft.com/office/powerpoint/2010/main" val="2612810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NWS Careers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524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Cover Letter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653" t="14239" r="42885" b="9871"/>
          <a:stretch/>
        </p:blipFill>
        <p:spPr>
          <a:xfrm>
            <a:off x="2590800" y="2082389"/>
            <a:ext cx="3962400" cy="463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86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110E9-0180-A944-9CC6-8F44538BE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+mn-lt"/>
              </a:rPr>
              <a:t>NWS Mission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AA29E-CC77-6E4B-A6F5-4328F801D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81200"/>
            <a:ext cx="7772400" cy="4114800"/>
          </a:xfrm>
        </p:spPr>
        <p:txBody>
          <a:bodyPr/>
          <a:lstStyle/>
          <a:p>
            <a:pPr marL="120650" indent="0" fontAlgn="base">
              <a:buNone/>
            </a:pPr>
            <a:r>
              <a:rPr lang="en-US" i="1" dirty="0">
                <a:latin typeface="+mn-lt"/>
              </a:rPr>
              <a:t>Provide weather, water, and climate data, forecasts and warnings for the protection of life and property and enhancement of the national economy.</a:t>
            </a:r>
          </a:p>
          <a:p>
            <a:pPr marL="12065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004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NWS Careers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524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Cover Letter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2C8F5-B780-D240-8D82-E116344F1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" r="6961" b="1"/>
          <a:stretch/>
        </p:blipFill>
        <p:spPr>
          <a:xfrm>
            <a:off x="2595298" y="2047220"/>
            <a:ext cx="3953405" cy="47778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61C08E-E962-6740-AB33-52F8A2FBC5EC}"/>
              </a:ext>
            </a:extLst>
          </p:cNvPr>
          <p:cNvSpPr/>
          <p:nvPr/>
        </p:nvSpPr>
        <p:spPr>
          <a:xfrm>
            <a:off x="2595298" y="2286000"/>
            <a:ext cx="4110302" cy="533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1FE839-4843-E24D-9AC3-E3AD5C77A4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7" t="14239" r="43586" b="74913"/>
          <a:stretch/>
        </p:blipFill>
        <p:spPr>
          <a:xfrm>
            <a:off x="0" y="3012214"/>
            <a:ext cx="3657601" cy="66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9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NWS Careers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524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Cover Letter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2C8F5-B780-D240-8D82-E116344F1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" r="6961" b="1"/>
          <a:stretch/>
        </p:blipFill>
        <p:spPr>
          <a:xfrm>
            <a:off x="2595298" y="2047220"/>
            <a:ext cx="3953405" cy="47778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61C08E-E962-6740-AB33-52F8A2FBC5EC}"/>
              </a:ext>
            </a:extLst>
          </p:cNvPr>
          <p:cNvSpPr/>
          <p:nvPr/>
        </p:nvSpPr>
        <p:spPr>
          <a:xfrm>
            <a:off x="2593239" y="2819400"/>
            <a:ext cx="4110302" cy="1143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4DAC3F-CD96-2D49-8964-0E07FFD9FA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7" t="26296" r="44287" b="55005"/>
          <a:stretch/>
        </p:blipFill>
        <p:spPr>
          <a:xfrm>
            <a:off x="152400" y="4163080"/>
            <a:ext cx="358140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77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NWS Careers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524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Cover Letter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2C8F5-B780-D240-8D82-E116344F1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" r="6961" b="1"/>
          <a:stretch/>
        </p:blipFill>
        <p:spPr>
          <a:xfrm>
            <a:off x="2595298" y="2047220"/>
            <a:ext cx="3953405" cy="47778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61C08E-E962-6740-AB33-52F8A2FBC5EC}"/>
              </a:ext>
            </a:extLst>
          </p:cNvPr>
          <p:cNvSpPr/>
          <p:nvPr/>
        </p:nvSpPr>
        <p:spPr>
          <a:xfrm>
            <a:off x="2605595" y="3962400"/>
            <a:ext cx="4110302" cy="990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B10A31-C7D1-E245-A4FB-F9705D6F2D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7" t="26296" r="44287" b="55005"/>
          <a:stretch/>
        </p:blipFill>
        <p:spPr>
          <a:xfrm>
            <a:off x="304800" y="2387042"/>
            <a:ext cx="358140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0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NWS Careers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524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Cover Letter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2C8F5-B780-D240-8D82-E116344F1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" r="6961" b="1"/>
          <a:stretch/>
        </p:blipFill>
        <p:spPr>
          <a:xfrm>
            <a:off x="2595298" y="2047220"/>
            <a:ext cx="3953405" cy="47778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61C08E-E962-6740-AB33-52F8A2FBC5EC}"/>
              </a:ext>
            </a:extLst>
          </p:cNvPr>
          <p:cNvSpPr/>
          <p:nvPr/>
        </p:nvSpPr>
        <p:spPr>
          <a:xfrm>
            <a:off x="2595298" y="4876800"/>
            <a:ext cx="4110302" cy="990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F34F7A-CA45-6D40-8DFF-C9A72C80AB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7" t="26296" r="44287" b="55005"/>
          <a:stretch/>
        </p:blipFill>
        <p:spPr>
          <a:xfrm>
            <a:off x="0" y="3130991"/>
            <a:ext cx="3581401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5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NWS Careers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524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Cover Letter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B2C8F5-B780-D240-8D82-E116344F1D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" r="6961" b="1"/>
          <a:stretch/>
        </p:blipFill>
        <p:spPr>
          <a:xfrm>
            <a:off x="2595298" y="2047220"/>
            <a:ext cx="3953405" cy="47778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61C08E-E962-6740-AB33-52F8A2FBC5EC}"/>
              </a:ext>
            </a:extLst>
          </p:cNvPr>
          <p:cNvSpPr/>
          <p:nvPr/>
        </p:nvSpPr>
        <p:spPr>
          <a:xfrm>
            <a:off x="2568525" y="5867400"/>
            <a:ext cx="4110302" cy="76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EAD9AD-B29B-EB4B-A0E8-866C0A39CD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53" t="73667" r="46391" b="9871"/>
          <a:stretch/>
        </p:blipFill>
        <p:spPr>
          <a:xfrm>
            <a:off x="0" y="4496483"/>
            <a:ext cx="3581400" cy="100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8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NWS Careers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5240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Interview</a:t>
            </a:r>
          </a:p>
          <a:p>
            <a:pPr algn="ctr"/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044" t="22126" r="23986" b="10306"/>
          <a:stretch/>
        </p:blipFill>
        <p:spPr>
          <a:xfrm>
            <a:off x="1446085" y="2057400"/>
            <a:ext cx="6251830" cy="4648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269F6D-916A-CC4E-B55A-DE6FFABF3B20}"/>
              </a:ext>
            </a:extLst>
          </p:cNvPr>
          <p:cNvSpPr txBox="1"/>
          <p:nvPr/>
        </p:nvSpPr>
        <p:spPr>
          <a:xfrm>
            <a:off x="3086100" y="107096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</a:t>
            </a:r>
            <a:r>
              <a:rPr lang="en-US" b="1" dirty="0" err="1">
                <a:solidFill>
                  <a:schemeClr val="accent4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www.usajobs.gov</a:t>
            </a: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30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32F51C-D4EB-8943-87D4-8F29C251F8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5" b="7414"/>
          <a:stretch/>
        </p:blipFill>
        <p:spPr>
          <a:xfrm>
            <a:off x="876926" y="1600200"/>
            <a:ext cx="7390149" cy="5181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NW$ Career$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3314699"/>
            <a:ext cx="685800" cy="24765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Your First Day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212" t="51931" r="34525" b="37133"/>
          <a:stretch/>
        </p:blipFill>
        <p:spPr>
          <a:xfrm>
            <a:off x="-1" y="2057400"/>
            <a:ext cx="8983579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212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8A10CA-4FAD-E148-919E-BBFBA137BC3C}"/>
              </a:ext>
            </a:extLst>
          </p:cNvPr>
          <p:cNvSpPr txBox="1"/>
          <p:nvPr/>
        </p:nvSpPr>
        <p:spPr>
          <a:xfrm>
            <a:off x="0" y="26670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142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dirty="0"/>
              <a:t>53% MS</a:t>
            </a:r>
          </a:p>
          <a:p>
            <a:r>
              <a:rPr lang="en-US" dirty="0"/>
              <a:t>33% BS</a:t>
            </a:r>
          </a:p>
          <a:p>
            <a:r>
              <a:rPr lang="en-US" dirty="0"/>
              <a:t>13% BS </a:t>
            </a:r>
            <a:r>
              <a:rPr lang="en-US"/>
              <a:t>+ experience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69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248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000" dirty="0">
                <a:solidFill>
                  <a:schemeClr val="tx1"/>
                </a:solidFill>
              </a:rPr>
              <a:t>Who We Are?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t="15613" r="21609" b="5195"/>
          <a:stretch/>
        </p:blipFill>
        <p:spPr bwMode="auto">
          <a:xfrm>
            <a:off x="958789" y="1752600"/>
            <a:ext cx="7226423" cy="446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057400" y="3733800"/>
            <a:ext cx="838200" cy="609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1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228600"/>
            <a:ext cx="6248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000" dirty="0">
                <a:solidFill>
                  <a:schemeClr val="tx1"/>
                </a:solidFill>
              </a:rPr>
              <a:t>Who We Are?</a:t>
            </a:r>
          </a:p>
        </p:txBody>
      </p:sp>
      <p:pic>
        <p:nvPicPr>
          <p:cNvPr id="5124" name="Picture 4" descr="commer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0474"/>
            <a:ext cx="12192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029200"/>
            <a:ext cx="121920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nsslnoa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56" y="3456900"/>
            <a:ext cx="1219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2347503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Department of Commerce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3600" y="37338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National Oceanic and Atmospheric Administration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3600" y="5474642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National Weather Service</a:t>
            </a:r>
          </a:p>
        </p:txBody>
      </p:sp>
    </p:spTree>
    <p:extLst>
      <p:ext uri="{BB962C8B-B14F-4D97-AF65-F5344CB8AC3E}">
        <p14:creationId xmlns:p14="http://schemas.microsoft.com/office/powerpoint/2010/main" val="346897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Who We 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57401"/>
            <a:ext cx="8458200" cy="4419599"/>
          </a:xfrm>
        </p:spPr>
        <p:txBody>
          <a:bodyPr/>
          <a:lstStyle/>
          <a:p>
            <a:r>
              <a:rPr lang="en-US" dirty="0"/>
              <a:t> National Headquarters</a:t>
            </a:r>
          </a:p>
          <a:p>
            <a:r>
              <a:rPr lang="en-US" dirty="0"/>
              <a:t> Regional Headquarters</a:t>
            </a:r>
          </a:p>
          <a:p>
            <a:r>
              <a:rPr lang="en-US" dirty="0"/>
              <a:t> Weather Forecast Offices</a:t>
            </a:r>
          </a:p>
          <a:p>
            <a:r>
              <a:rPr lang="en-US" dirty="0"/>
              <a:t> River Forecast Centers/National Water Center</a:t>
            </a:r>
          </a:p>
          <a:p>
            <a:r>
              <a:rPr lang="en-US" dirty="0"/>
              <a:t> National Centers</a:t>
            </a:r>
          </a:p>
          <a:p>
            <a:r>
              <a:rPr lang="en-US" dirty="0"/>
              <a:t> Center Weather Service Units</a:t>
            </a:r>
          </a:p>
          <a:p>
            <a:pPr marL="2095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07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Who We Are – HQ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BE0F27-08A9-194A-89C0-229EC35A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1766" r="5494"/>
          <a:stretch/>
        </p:blipFill>
        <p:spPr>
          <a:xfrm>
            <a:off x="2819400" y="1676400"/>
            <a:ext cx="3733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92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Who We Are - Centers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D10D69-03E5-1149-9AD5-3996FE65C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460" y="1752600"/>
            <a:ext cx="5413080" cy="48768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810000" y="2209800"/>
            <a:ext cx="2819400" cy="76200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10000" y="6096000"/>
            <a:ext cx="13716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205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Who We Are – HQ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BE87A7-F8A6-724F-A9E4-4F36AC9AF2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" t="6044" r="10212" b="3295"/>
          <a:stretch/>
        </p:blipFill>
        <p:spPr>
          <a:xfrm>
            <a:off x="1752600" y="1676400"/>
            <a:ext cx="5783580" cy="5029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387094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NEP NOAA N Prime Mar 4_3Marupd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9319</TotalTime>
  <Words>834</Words>
  <Application>Microsoft Office PowerPoint</Application>
  <PresentationFormat>On-screen Show (4:3)</PresentationFormat>
  <Paragraphs>182</Paragraphs>
  <Slides>39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Times New Roman</vt:lpstr>
      <vt:lpstr>1_Office Theme</vt:lpstr>
      <vt:lpstr>Photo Editor Photo</vt:lpstr>
      <vt:lpstr>PowerPoint Presentation</vt:lpstr>
      <vt:lpstr>Outline</vt:lpstr>
      <vt:lpstr>NWS Mission</vt:lpstr>
      <vt:lpstr>Who We Are?</vt:lpstr>
      <vt:lpstr>Who We Are?</vt:lpstr>
      <vt:lpstr>Who We Are</vt:lpstr>
      <vt:lpstr>Who We Are – HQ </vt:lpstr>
      <vt:lpstr>Who We Are - Centers</vt:lpstr>
      <vt:lpstr>Who We Are – HQ</vt:lpstr>
      <vt:lpstr>Who We Are – Weather</vt:lpstr>
      <vt:lpstr>Who We Are - Water</vt:lpstr>
      <vt:lpstr>Who We Are - CWSU</vt:lpstr>
      <vt:lpstr>PowerPoint Presentation</vt:lpstr>
      <vt:lpstr>PowerPoint Presentation</vt:lpstr>
      <vt:lpstr>What We Do</vt:lpstr>
      <vt:lpstr>What We Do</vt:lpstr>
      <vt:lpstr>What We Do</vt:lpstr>
      <vt:lpstr>What We Do</vt:lpstr>
      <vt:lpstr>What We Do</vt:lpstr>
      <vt:lpstr>NWS Careers</vt:lpstr>
      <vt:lpstr>NWS Careers</vt:lpstr>
      <vt:lpstr>NWS Careers</vt:lpstr>
      <vt:lpstr>NWS Careers</vt:lpstr>
      <vt:lpstr>NWS Careers</vt:lpstr>
      <vt:lpstr>NWS Careers</vt:lpstr>
      <vt:lpstr>NWS Careers</vt:lpstr>
      <vt:lpstr>NWS Careers</vt:lpstr>
      <vt:lpstr>NWS Careers</vt:lpstr>
      <vt:lpstr>NWS Careers</vt:lpstr>
      <vt:lpstr>NWS Careers</vt:lpstr>
      <vt:lpstr>NWS Careers</vt:lpstr>
      <vt:lpstr>NWS Careers</vt:lpstr>
      <vt:lpstr>NWS Careers</vt:lpstr>
      <vt:lpstr>NWS Careers</vt:lpstr>
      <vt:lpstr>NWS Careers</vt:lpstr>
      <vt:lpstr>NW$ Career$</vt:lpstr>
      <vt:lpstr>Your First Day</vt:lpstr>
      <vt:lpstr>PowerPoint Presentation</vt:lpstr>
      <vt:lpstr>PowerPoint Presentation</vt:lpstr>
    </vt:vector>
  </TitlesOfParts>
  <Company>National Weather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zeusman</dc:creator>
  <cp:lastModifiedBy>Michael Evans</cp:lastModifiedBy>
  <cp:revision>129</cp:revision>
  <dcterms:created xsi:type="dcterms:W3CDTF">2016-11-05T22:55:47Z</dcterms:created>
  <dcterms:modified xsi:type="dcterms:W3CDTF">2020-04-15T12:52:24Z</dcterms:modified>
</cp:coreProperties>
</file>