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notesSlides/notesSlide1.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drawings/drawing2.xml" ContentType="application/vnd.openxmlformats-officedocument.drawingml.chartshapes+xml"/>
  <Override PartName="/ppt/charts/chart5.xml" ContentType="application/vnd.openxmlformats-officedocument.drawingml.chart+xml"/>
  <Override PartName="/ppt/charts/chart6.xml" ContentType="application/vnd.openxmlformats-officedocument.drawingml.chart+xml"/>
  <Override PartName="/ppt/drawings/drawing3.xml" ContentType="application/vnd.openxmlformats-officedocument.drawingml.chartshapes+xml"/>
  <Override PartName="/ppt/charts/chart7.xml" ContentType="application/vnd.openxmlformats-officedocument.drawingml.chart+xml"/>
  <Override PartName="/ppt/charts/chart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57" r:id="rId3"/>
    <p:sldId id="268" r:id="rId4"/>
    <p:sldId id="277" r:id="rId5"/>
    <p:sldId id="259" r:id="rId6"/>
    <p:sldId id="261" r:id="rId7"/>
    <p:sldId id="262" r:id="rId8"/>
    <p:sldId id="263" r:id="rId9"/>
    <p:sldId id="264" r:id="rId10"/>
    <p:sldId id="265" r:id="rId11"/>
    <p:sldId id="266" r:id="rId12"/>
    <p:sldId id="267" r:id="rId13"/>
    <p:sldId id="269" r:id="rId14"/>
    <p:sldId id="270" r:id="rId15"/>
    <p:sldId id="271" r:id="rId16"/>
    <p:sldId id="272" r:id="rId17"/>
    <p:sldId id="274" r:id="rId18"/>
    <p:sldId id="296" r:id="rId19"/>
    <p:sldId id="275" r:id="rId20"/>
    <p:sldId id="298" r:id="rId21"/>
    <p:sldId id="276" r:id="rId22"/>
    <p:sldId id="278" r:id="rId23"/>
    <p:sldId id="279" r:id="rId24"/>
    <p:sldId id="280" r:id="rId25"/>
    <p:sldId id="281" r:id="rId26"/>
    <p:sldId id="282" r:id="rId27"/>
    <p:sldId id="285" r:id="rId28"/>
    <p:sldId id="283" r:id="rId29"/>
    <p:sldId id="284" r:id="rId30"/>
    <p:sldId id="286" r:id="rId31"/>
    <p:sldId id="287" r:id="rId32"/>
    <p:sldId id="288" r:id="rId33"/>
    <p:sldId id="289" r:id="rId34"/>
    <p:sldId id="290" r:id="rId35"/>
    <p:sldId id="291" r:id="rId36"/>
    <p:sldId id="292" r:id="rId37"/>
    <p:sldId id="293" r:id="rId38"/>
    <p:sldId id="294" r:id="rId39"/>
    <p:sldId id="295" r:id="rId40"/>
    <p:sldId id="297"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4" d="100"/>
          <a:sy n="94" d="100"/>
        </p:scale>
        <p:origin x="318"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4.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latin typeface="+mj-lt"/>
                <a:cs typeface="Times New Roman" pitchFamily="18" charset="0"/>
              </a:defRPr>
            </a:pPr>
            <a:r>
              <a:rPr lang="en-US" sz="2400">
                <a:latin typeface="+mj-lt"/>
                <a:cs typeface="Times New Roman" pitchFamily="18" charset="0"/>
              </a:rPr>
              <a:t>Severe Hail (n=177)</a:t>
            </a:r>
          </a:p>
        </c:rich>
      </c:tx>
      <c:layout>
        <c:manualLayout>
          <c:xMode val="edge"/>
          <c:yMode val="edge"/>
          <c:x val="0.31796975574487468"/>
          <c:y val="1.7429193899782161E-2"/>
        </c:manualLayout>
      </c:layout>
      <c:overlay val="0"/>
    </c:title>
    <c:autoTitleDeleted val="0"/>
    <c:plotArea>
      <c:layout>
        <c:manualLayout>
          <c:layoutTarget val="inner"/>
          <c:xMode val="edge"/>
          <c:yMode val="edge"/>
          <c:x val="0.14115829688657391"/>
          <c:y val="0.16220769789397241"/>
          <c:w val="0.83240166141013461"/>
          <c:h val="0.62762984692273505"/>
        </c:manualLayout>
      </c:layout>
      <c:barChart>
        <c:barDir val="col"/>
        <c:grouping val="stacked"/>
        <c:varyColors val="0"/>
        <c:ser>
          <c:idx val="0"/>
          <c:order val="0"/>
          <c:tx>
            <c:strRef>
              <c:f>'Severe Hail Box n Whisker'!$C$9</c:f>
              <c:strCache>
                <c:ptCount val="1"/>
                <c:pt idx="0">
                  <c:v>25th percentile</c:v>
                </c:pt>
              </c:strCache>
            </c:strRef>
          </c:tx>
          <c:spPr>
            <a:noFill/>
            <a:ln>
              <a:noFill/>
            </a:ln>
          </c:spPr>
          <c:invertIfNegative val="0"/>
          <c:dLbls>
            <c:dLbl>
              <c:idx val="0"/>
              <c:layout>
                <c:manualLayout>
                  <c:x val="7.1765827480363698E-2"/>
                  <c:y val="-0.19172113289760404"/>
                </c:manualLayout>
              </c:layout>
              <c:tx>
                <c:rich>
                  <a:bodyPr/>
                  <a:lstStyle/>
                  <a:p>
                    <a:r>
                      <a:rPr lang="en-US" b="1">
                        <a:latin typeface="Times New Roman" pitchFamily="18" charset="0"/>
                        <a:cs typeface="Times New Roman" pitchFamily="18" charset="0"/>
                      </a:rPr>
                      <a:t>26.5</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9DAA-4089-8704-93ED8A7124C3}"/>
                </c:ext>
              </c:extLst>
            </c:dLbl>
            <c:dLbl>
              <c:idx val="1"/>
              <c:layout>
                <c:manualLayout>
                  <c:x val="7.554297629511969E-2"/>
                  <c:y val="-0.15976761074800291"/>
                </c:manualLayout>
              </c:layout>
              <c:tx>
                <c:rich>
                  <a:bodyPr/>
                  <a:lstStyle/>
                  <a:p>
                    <a:r>
                      <a:rPr lang="en-US" b="1">
                        <a:latin typeface="Times New Roman" pitchFamily="18" charset="0"/>
                        <a:cs typeface="Times New Roman" pitchFamily="18" charset="0"/>
                      </a:rPr>
                      <a:t>22.5</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9DAA-4089-8704-93ED8A7124C3}"/>
                </c:ext>
              </c:extLst>
            </c:dLbl>
            <c:dLbl>
              <c:idx val="2"/>
              <c:layout>
                <c:manualLayout>
                  <c:x val="7.365440188774193E-2"/>
                  <c:y val="-0.13071895424836621"/>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9DAA-4089-8704-93ED8A7124C3}"/>
                </c:ext>
              </c:extLst>
            </c:dLbl>
            <c:dLbl>
              <c:idx val="3"/>
              <c:layout>
                <c:manualLayout>
                  <c:x val="7.176582748036367E-2"/>
                  <c:y val="-8.714596949891069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9DAA-4089-8704-93ED8A7124C3}"/>
                </c:ext>
              </c:extLst>
            </c:dLbl>
            <c:spPr>
              <a:noFill/>
              <a:ln>
                <a:noFill/>
              </a:ln>
              <a:effectLst/>
            </c:spPr>
            <c:txPr>
              <a:bodyPr/>
              <a:lstStyle/>
              <a:p>
                <a:pPr>
                  <a:defRPr b="1">
                    <a:latin typeface="Times New Roman" pitchFamily="18" charset="0"/>
                    <a:cs typeface="Times New Roman"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minus"/>
            <c:errValType val="cust"/>
            <c:noEndCap val="0"/>
            <c:plus>
              <c:numLit>
                <c:formatCode>General</c:formatCode>
                <c:ptCount val="1"/>
                <c:pt idx="0">
                  <c:v>1</c:v>
                </c:pt>
              </c:numLit>
            </c:plus>
            <c:minus>
              <c:numRef>
                <c:f>'Severe Hail Box n Whisker'!$F$10:$F$13</c:f>
                <c:numCache>
                  <c:formatCode>General</c:formatCode>
                  <c:ptCount val="4"/>
                  <c:pt idx="0">
                    <c:v>5</c:v>
                  </c:pt>
                  <c:pt idx="1">
                    <c:v>4.9800000000000004</c:v>
                  </c:pt>
                  <c:pt idx="2">
                    <c:v>5.0399999999999991</c:v>
                  </c:pt>
                  <c:pt idx="3">
                    <c:v>3.8400000000000007</c:v>
                  </c:pt>
                </c:numCache>
              </c:numRef>
            </c:minus>
          </c:errBars>
          <c:cat>
            <c:strRef>
              <c:f>'Severe Hail Box n Whisker'!$A$10:$B$13</c:f>
              <c:strCache>
                <c:ptCount val="4"/>
                <c:pt idx="0">
                  <c:v>50 dBZ</c:v>
                </c:pt>
                <c:pt idx="1">
                  <c:v>55 dBZ</c:v>
                </c:pt>
                <c:pt idx="2">
                  <c:v>60 dBZ</c:v>
                </c:pt>
                <c:pt idx="3">
                  <c:v>65 dBZ</c:v>
                </c:pt>
              </c:strCache>
            </c:strRef>
          </c:cat>
          <c:val>
            <c:numRef>
              <c:f>'Severe Hail Box n Whisker'!$C$10:$C$13</c:f>
              <c:numCache>
                <c:formatCode>0.00</c:formatCode>
                <c:ptCount val="4"/>
                <c:pt idx="0">
                  <c:v>26.5</c:v>
                </c:pt>
                <c:pt idx="1">
                  <c:v>22.5</c:v>
                </c:pt>
                <c:pt idx="2" formatCode="0.0">
                  <c:v>18</c:v>
                </c:pt>
                <c:pt idx="3" formatCode="0.0">
                  <c:v>11.8</c:v>
                </c:pt>
              </c:numCache>
            </c:numRef>
          </c:val>
          <c:extLst>
            <c:ext xmlns:c16="http://schemas.microsoft.com/office/drawing/2014/chart" uri="{C3380CC4-5D6E-409C-BE32-E72D297353CC}">
              <c16:uniqueId val="{00000004-9DAA-4089-8704-93ED8A7124C3}"/>
            </c:ext>
          </c:extLst>
        </c:ser>
        <c:ser>
          <c:idx val="1"/>
          <c:order val="1"/>
          <c:tx>
            <c:strRef>
              <c:f>'Severe Hail Box n Whisker'!$D$9</c:f>
              <c:strCache>
                <c:ptCount val="1"/>
                <c:pt idx="0">
                  <c:v>25th-median</c:v>
                </c:pt>
              </c:strCache>
            </c:strRef>
          </c:tx>
          <c:spPr>
            <a:ln w="15875">
              <a:solidFill>
                <a:prstClr val="black"/>
              </a:solidFill>
            </a:ln>
          </c:spPr>
          <c:invertIfNegative val="0"/>
          <c:dLbls>
            <c:dLbl>
              <c:idx val="0"/>
              <c:layout>
                <c:manualLayout>
                  <c:x val="0"/>
                  <c:y val="0.14233841684822152"/>
                </c:manualLayout>
              </c:layout>
              <c:tx>
                <c:rich>
                  <a:bodyPr/>
                  <a:lstStyle/>
                  <a:p>
                    <a:r>
                      <a:rPr lang="en-US" b="1">
                        <a:latin typeface="Times New Roman" pitchFamily="18" charset="0"/>
                        <a:cs typeface="Times New Roman" pitchFamily="18" charset="0"/>
                      </a:rPr>
                      <a:t>21.5</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9DAA-4089-8704-93ED8A7124C3}"/>
                </c:ext>
              </c:extLst>
            </c:dLbl>
            <c:dLbl>
              <c:idx val="1"/>
              <c:layout>
                <c:manualLayout>
                  <c:x val="0"/>
                  <c:y val="0.13943355119825709"/>
                </c:manualLayout>
              </c:layout>
              <c:tx>
                <c:rich>
                  <a:bodyPr/>
                  <a:lstStyle/>
                  <a:p>
                    <a:r>
                      <a:rPr lang="en-US" b="1">
                        <a:latin typeface="Times New Roman" pitchFamily="18" charset="0"/>
                        <a:cs typeface="Times New Roman" pitchFamily="18" charset="0"/>
                      </a:rPr>
                      <a:t>17.5</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9DAA-4089-8704-93ED8A7124C3}"/>
                </c:ext>
              </c:extLst>
            </c:dLbl>
            <c:dLbl>
              <c:idx val="2"/>
              <c:layout>
                <c:manualLayout>
                  <c:x val="-1.8885744073779921E-3"/>
                  <c:y val="0.13943355119825709"/>
                </c:manualLayout>
              </c:layout>
              <c:tx>
                <c:rich>
                  <a:bodyPr/>
                  <a:lstStyle/>
                  <a:p>
                    <a:r>
                      <a:rPr lang="en-US" b="1">
                        <a:latin typeface="Times New Roman" pitchFamily="18" charset="0"/>
                        <a:cs typeface="Times New Roman" pitchFamily="18" charset="0"/>
                      </a:rPr>
                      <a:t>13.0</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9DAA-4089-8704-93ED8A7124C3}"/>
                </c:ext>
              </c:extLst>
            </c:dLbl>
            <c:dLbl>
              <c:idx val="3"/>
              <c:layout>
                <c:manualLayout>
                  <c:x val="1.8885744073779921E-3"/>
                  <c:y val="0.13362381989832969"/>
                </c:manualLayout>
              </c:layout>
              <c:tx>
                <c:rich>
                  <a:bodyPr/>
                  <a:lstStyle/>
                  <a:p>
                    <a:r>
                      <a:rPr lang="en-US" b="1">
                        <a:latin typeface="Times New Roman" pitchFamily="18" charset="0"/>
                        <a:cs typeface="Times New Roman" pitchFamily="18" charset="0"/>
                      </a:rPr>
                      <a:t>8.0</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9DAA-4089-8704-93ED8A7124C3}"/>
                </c:ext>
              </c:extLst>
            </c:dLbl>
            <c:spPr>
              <a:noFill/>
              <a:ln>
                <a:noFill/>
              </a:ln>
              <a:effectLst/>
            </c:spPr>
            <c:txPr>
              <a:bodyPr/>
              <a:lstStyle/>
              <a:p>
                <a:pPr>
                  <a:defRPr b="1">
                    <a:latin typeface="Times New Roman" pitchFamily="18" charset="0"/>
                    <a:cs typeface="Times New Roman"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'Severe Hail Box n Whisker'!$A$10:$B$13</c:f>
              <c:strCache>
                <c:ptCount val="4"/>
                <c:pt idx="0">
                  <c:v>50 dBZ</c:v>
                </c:pt>
                <c:pt idx="1">
                  <c:v>55 dBZ</c:v>
                </c:pt>
                <c:pt idx="2">
                  <c:v>60 dBZ</c:v>
                </c:pt>
                <c:pt idx="3">
                  <c:v>65 dBZ</c:v>
                </c:pt>
              </c:strCache>
            </c:strRef>
          </c:cat>
          <c:val>
            <c:numRef>
              <c:f>'Severe Hail Box n Whisker'!$D$10:$D$13</c:f>
              <c:numCache>
                <c:formatCode>0.0</c:formatCode>
                <c:ptCount val="4"/>
                <c:pt idx="0">
                  <c:v>4.3000000000000007</c:v>
                </c:pt>
                <c:pt idx="1">
                  <c:v>5.3999999999999986</c:v>
                </c:pt>
                <c:pt idx="2">
                  <c:v>5.5</c:v>
                </c:pt>
                <c:pt idx="3">
                  <c:v>6.6999999999999975</c:v>
                </c:pt>
              </c:numCache>
            </c:numRef>
          </c:val>
          <c:extLst>
            <c:ext xmlns:c16="http://schemas.microsoft.com/office/drawing/2014/chart" uri="{C3380CC4-5D6E-409C-BE32-E72D297353CC}">
              <c16:uniqueId val="{00000009-9DAA-4089-8704-93ED8A7124C3}"/>
            </c:ext>
          </c:extLst>
        </c:ser>
        <c:ser>
          <c:idx val="2"/>
          <c:order val="2"/>
          <c:tx>
            <c:strRef>
              <c:f>'Severe Hail Box n Whisker'!$E$9</c:f>
              <c:strCache>
                <c:ptCount val="1"/>
                <c:pt idx="0">
                  <c:v>75th-median</c:v>
                </c:pt>
              </c:strCache>
            </c:strRef>
          </c:tx>
          <c:spPr>
            <a:ln w="15875">
              <a:solidFill>
                <a:sysClr val="windowText" lastClr="000000"/>
              </a:solidFill>
            </a:ln>
            <a:effectLst>
              <a:outerShdw blurRad="50800" dist="50800" dir="5400000" algn="ctr" rotWithShape="0">
                <a:schemeClr val="bg1"/>
              </a:outerShdw>
            </a:effectLst>
          </c:spPr>
          <c:invertIfNegative val="0"/>
          <c:dLbls>
            <c:dLbl>
              <c:idx val="0"/>
              <c:layout>
                <c:manualLayout>
                  <c:x val="6.9877253072985701E-2"/>
                  <c:y val="-4.3572984749455403E-2"/>
                </c:manualLayout>
              </c:layout>
              <c:tx>
                <c:rich>
                  <a:bodyPr/>
                  <a:lstStyle/>
                  <a:p>
                    <a:r>
                      <a:rPr lang="en-US" b="1">
                        <a:latin typeface="Times New Roman" pitchFamily="18" charset="0"/>
                        <a:cs typeface="Times New Roman" pitchFamily="18" charset="0"/>
                      </a:rPr>
                      <a:t>36.3</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9DAA-4089-8704-93ED8A7124C3}"/>
                </c:ext>
              </c:extLst>
            </c:dLbl>
            <c:dLbl>
              <c:idx val="1"/>
              <c:layout>
                <c:manualLayout>
                  <c:x val="7.7431550702497631E-2"/>
                  <c:y val="-4.0668119099491674E-2"/>
                </c:manualLayout>
              </c:layout>
              <c:tx>
                <c:rich>
                  <a:bodyPr/>
                  <a:lstStyle/>
                  <a:p>
                    <a:r>
                      <a:rPr lang="en-US" b="1">
                        <a:latin typeface="Times New Roman" pitchFamily="18" charset="0"/>
                        <a:cs typeface="Times New Roman" pitchFamily="18" charset="0"/>
                      </a:rPr>
                      <a:t>33.0</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9DAA-4089-8704-93ED8A7124C3}"/>
                </c:ext>
              </c:extLst>
            </c:dLbl>
            <c:dLbl>
              <c:idx val="2"/>
              <c:layout>
                <c:manualLayout>
                  <c:x val="6.9877253072985673E-2"/>
                  <c:y val="-5.8097312999273822E-2"/>
                </c:manualLayout>
              </c:layout>
              <c:tx>
                <c:rich>
                  <a:bodyPr/>
                  <a:lstStyle/>
                  <a:p>
                    <a:r>
                      <a:rPr lang="en-US" b="1">
                        <a:latin typeface="Times New Roman" pitchFamily="18" charset="0"/>
                        <a:cs typeface="Times New Roman" pitchFamily="18" charset="0"/>
                      </a:rPr>
                      <a:t>30.0</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9DAA-4089-8704-93ED8A7124C3}"/>
                </c:ext>
              </c:extLst>
            </c:dLbl>
            <c:dLbl>
              <c:idx val="3"/>
              <c:layout>
                <c:manualLayout>
                  <c:x val="7.365440188774193E-2"/>
                  <c:y val="-6.1002407378816445E-2"/>
                </c:manualLayout>
              </c:layout>
              <c:tx>
                <c:rich>
                  <a:bodyPr/>
                  <a:lstStyle/>
                  <a:p>
                    <a:r>
                      <a:rPr lang="en-US" b="1">
                        <a:latin typeface="Times New Roman" pitchFamily="18" charset="0"/>
                        <a:cs typeface="Times New Roman" pitchFamily="18" charset="0"/>
                      </a:rPr>
                      <a:t>24.8</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9DAA-4089-8704-93ED8A7124C3}"/>
                </c:ext>
              </c:extLst>
            </c:dLbl>
            <c:spPr>
              <a:noFill/>
              <a:ln>
                <a:noFill/>
              </a:ln>
              <a:effectLst/>
            </c:spPr>
            <c:txPr>
              <a:bodyPr/>
              <a:lstStyle/>
              <a:p>
                <a:pPr>
                  <a:defRPr b="1">
                    <a:latin typeface="Times New Roman" pitchFamily="18" charset="0"/>
                    <a:cs typeface="Times New Roman"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plus"/>
            <c:errValType val="cust"/>
            <c:noEndCap val="0"/>
            <c:plus>
              <c:numRef>
                <c:f>'Severe Hail Box n Whisker'!$G$10:$G$13</c:f>
                <c:numCache>
                  <c:formatCode>General</c:formatCode>
                  <c:ptCount val="4"/>
                  <c:pt idx="0">
                    <c:v>2.5</c:v>
                  </c:pt>
                  <c:pt idx="1">
                    <c:v>2.7000000000000042</c:v>
                  </c:pt>
                  <c:pt idx="2">
                    <c:v>2</c:v>
                  </c:pt>
                  <c:pt idx="3">
                    <c:v>4.3999999999999986</c:v>
                  </c:pt>
                </c:numCache>
              </c:numRef>
            </c:plus>
            <c:minus>
              <c:numLit>
                <c:formatCode>General</c:formatCode>
                <c:ptCount val="1"/>
                <c:pt idx="0">
                  <c:v>1</c:v>
                </c:pt>
              </c:numLit>
            </c:minus>
          </c:errBars>
          <c:cat>
            <c:strRef>
              <c:f>'Severe Hail Box n Whisker'!$A$10:$B$13</c:f>
              <c:strCache>
                <c:ptCount val="4"/>
                <c:pt idx="0">
                  <c:v>50 dBZ</c:v>
                </c:pt>
                <c:pt idx="1">
                  <c:v>55 dBZ</c:v>
                </c:pt>
                <c:pt idx="2">
                  <c:v>60 dBZ</c:v>
                </c:pt>
                <c:pt idx="3">
                  <c:v>65 dBZ</c:v>
                </c:pt>
              </c:strCache>
            </c:strRef>
          </c:cat>
          <c:val>
            <c:numRef>
              <c:f>'Severe Hail Box n Whisker'!$E$10:$E$13</c:f>
              <c:numCache>
                <c:formatCode>0.0</c:formatCode>
                <c:ptCount val="4"/>
                <c:pt idx="0">
                  <c:v>5.4999999999999964</c:v>
                </c:pt>
                <c:pt idx="1">
                  <c:v>5.1000000000000005</c:v>
                </c:pt>
                <c:pt idx="2">
                  <c:v>6.5</c:v>
                </c:pt>
                <c:pt idx="3">
                  <c:v>6.3000000000000007</c:v>
                </c:pt>
              </c:numCache>
            </c:numRef>
          </c:val>
          <c:extLst>
            <c:ext xmlns:c16="http://schemas.microsoft.com/office/drawing/2014/chart" uri="{C3380CC4-5D6E-409C-BE32-E72D297353CC}">
              <c16:uniqueId val="{0000000E-9DAA-4089-8704-93ED8A7124C3}"/>
            </c:ext>
          </c:extLst>
        </c:ser>
        <c:dLbls>
          <c:showLegendKey val="0"/>
          <c:showVal val="0"/>
          <c:showCatName val="0"/>
          <c:showSerName val="0"/>
          <c:showPercent val="0"/>
          <c:showBubbleSize val="0"/>
        </c:dLbls>
        <c:gapWidth val="147"/>
        <c:overlap val="100"/>
        <c:axId val="97680000"/>
        <c:axId val="97846016"/>
      </c:barChart>
      <c:catAx>
        <c:axId val="97680000"/>
        <c:scaling>
          <c:orientation val="minMax"/>
        </c:scaling>
        <c:delete val="0"/>
        <c:axPos val="b"/>
        <c:title>
          <c:tx>
            <c:rich>
              <a:bodyPr/>
              <a:lstStyle/>
              <a:p>
                <a:pPr>
                  <a:defRPr>
                    <a:latin typeface="+mn-lt"/>
                    <a:cs typeface="Times New Roman" pitchFamily="18" charset="0"/>
                  </a:defRPr>
                </a:pPr>
                <a:r>
                  <a:rPr lang="en-US" sz="1800" baseline="0">
                    <a:latin typeface="+mn-lt"/>
                    <a:cs typeface="Times New Roman" pitchFamily="18" charset="0"/>
                  </a:rPr>
                  <a:t>Reflectivity Echo Top</a:t>
                </a:r>
              </a:p>
            </c:rich>
          </c:tx>
          <c:layout/>
          <c:overlay val="0"/>
        </c:title>
        <c:numFmt formatCode="General" sourceLinked="0"/>
        <c:majorTickMark val="out"/>
        <c:minorTickMark val="none"/>
        <c:tickLblPos val="nextTo"/>
        <c:txPr>
          <a:bodyPr/>
          <a:lstStyle/>
          <a:p>
            <a:pPr>
              <a:defRPr sz="1600" baseline="0">
                <a:latin typeface="+mn-lt"/>
                <a:cs typeface="Times New Roman" pitchFamily="18" charset="0"/>
              </a:defRPr>
            </a:pPr>
            <a:endParaRPr lang="en-US"/>
          </a:p>
        </c:txPr>
        <c:crossAx val="97846016"/>
        <c:crosses val="autoZero"/>
        <c:auto val="1"/>
        <c:lblAlgn val="ctr"/>
        <c:lblOffset val="100"/>
        <c:noMultiLvlLbl val="0"/>
      </c:catAx>
      <c:valAx>
        <c:axId val="97846016"/>
        <c:scaling>
          <c:orientation val="minMax"/>
          <c:max val="45"/>
        </c:scaling>
        <c:delete val="0"/>
        <c:axPos val="l"/>
        <c:majorGridlines/>
        <c:title>
          <c:tx>
            <c:rich>
              <a:bodyPr rot="0" vert="wordArtVert"/>
              <a:lstStyle/>
              <a:p>
                <a:pPr>
                  <a:defRPr>
                    <a:latin typeface="+mn-lt"/>
                    <a:cs typeface="Times New Roman" pitchFamily="18" charset="0"/>
                  </a:defRPr>
                </a:pPr>
                <a:r>
                  <a:rPr lang="en-US" sz="1400">
                    <a:latin typeface="+mn-lt"/>
                    <a:cs typeface="Times New Roman" pitchFamily="18" charset="0"/>
                  </a:rPr>
                  <a:t>Height</a:t>
                </a:r>
                <a:r>
                  <a:rPr lang="en-US" sz="1400" baseline="0">
                    <a:latin typeface="+mn-lt"/>
                    <a:cs typeface="Times New Roman" pitchFamily="18" charset="0"/>
                  </a:rPr>
                  <a:t> (kft)</a:t>
                </a:r>
                <a:endParaRPr lang="en-US" sz="1400">
                  <a:latin typeface="+mn-lt"/>
                  <a:cs typeface="Times New Roman" pitchFamily="18" charset="0"/>
                </a:endParaRPr>
              </a:p>
            </c:rich>
          </c:tx>
          <c:layout/>
          <c:overlay val="0"/>
        </c:title>
        <c:numFmt formatCode="0.0" sourceLinked="0"/>
        <c:majorTickMark val="out"/>
        <c:minorTickMark val="none"/>
        <c:tickLblPos val="nextTo"/>
        <c:txPr>
          <a:bodyPr/>
          <a:lstStyle/>
          <a:p>
            <a:pPr>
              <a:defRPr sz="1400">
                <a:latin typeface="+mn-lt"/>
                <a:cs typeface="Times New Roman" pitchFamily="18" charset="0"/>
              </a:defRPr>
            </a:pPr>
            <a:endParaRPr lang="en-US"/>
          </a:p>
        </c:txPr>
        <c:crossAx val="97680000"/>
        <c:crosses val="autoZero"/>
        <c:crossBetween val="between"/>
      </c:valAx>
    </c:plotArea>
    <c:plotVisOnly val="1"/>
    <c:dispBlanksAs val="gap"/>
    <c:showDLblsOverMax val="0"/>
  </c:chart>
  <c:spPr>
    <a:ln>
      <a:noFill/>
    </a:ln>
  </c:sp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000" dirty="0"/>
              <a:t>Maximum</a:t>
            </a:r>
            <a:r>
              <a:rPr lang="en-US" sz="2000" baseline="0" dirty="0"/>
              <a:t> </a:t>
            </a:r>
            <a:r>
              <a:rPr lang="en-US" sz="2000" dirty="0"/>
              <a:t>Height of Tornadic </a:t>
            </a:r>
            <a:r>
              <a:rPr lang="en-US" sz="2000" dirty="0" smtClean="0"/>
              <a:t>Debris</a:t>
            </a:r>
          </a:p>
          <a:p>
            <a:pPr>
              <a:defRPr/>
            </a:pPr>
            <a:r>
              <a:rPr lang="en-US" sz="2000" baseline="0" dirty="0" smtClean="0"/>
              <a:t> </a:t>
            </a:r>
            <a:r>
              <a:rPr lang="en-US" sz="2000" dirty="0"/>
              <a:t>(in feet)</a:t>
            </a:r>
          </a:p>
        </c:rich>
      </c:tx>
      <c:layout/>
      <c:overlay val="0"/>
    </c:title>
    <c:autoTitleDeleted val="0"/>
    <c:plotArea>
      <c:layout/>
      <c:barChart>
        <c:barDir val="col"/>
        <c:grouping val="clustered"/>
        <c:varyColors val="0"/>
        <c:ser>
          <c:idx val="0"/>
          <c:order val="0"/>
          <c:tx>
            <c:strRef>
              <c:f>Sheet1!$B$2:$B$3</c:f>
              <c:strCache>
                <c:ptCount val="1"/>
                <c:pt idx="0">
                  <c:v>Average</c:v>
                </c:pt>
              </c:strCache>
            </c:strRef>
          </c:tx>
          <c:invertIfNegative val="0"/>
          <c:cat>
            <c:strRef>
              <c:f>Sheet1!$A$4:$A$6</c:f>
              <c:strCache>
                <c:ptCount val="3"/>
                <c:pt idx="0">
                  <c:v>EF0 (5)</c:v>
                </c:pt>
                <c:pt idx="1">
                  <c:v>EF1 (14)</c:v>
                </c:pt>
                <c:pt idx="2">
                  <c:v>EF2+ (5)</c:v>
                </c:pt>
              </c:strCache>
            </c:strRef>
          </c:cat>
          <c:val>
            <c:numRef>
              <c:f>Sheet1!$B$4:$B$6</c:f>
              <c:numCache>
                <c:formatCode>General</c:formatCode>
                <c:ptCount val="3"/>
                <c:pt idx="0">
                  <c:v>5600</c:v>
                </c:pt>
                <c:pt idx="1">
                  <c:v>6543</c:v>
                </c:pt>
                <c:pt idx="2">
                  <c:v>7440</c:v>
                </c:pt>
              </c:numCache>
            </c:numRef>
          </c:val>
          <c:extLst>
            <c:ext xmlns:c16="http://schemas.microsoft.com/office/drawing/2014/chart" uri="{C3380CC4-5D6E-409C-BE32-E72D297353CC}">
              <c16:uniqueId val="{00000000-DA84-4BC5-9DF5-50E1F66EA23C}"/>
            </c:ext>
          </c:extLst>
        </c:ser>
        <c:ser>
          <c:idx val="1"/>
          <c:order val="1"/>
          <c:tx>
            <c:strRef>
              <c:f>Sheet1!$C$2:$C$3</c:f>
              <c:strCache>
                <c:ptCount val="1"/>
                <c:pt idx="0">
                  <c:v>Median</c:v>
                </c:pt>
              </c:strCache>
            </c:strRef>
          </c:tx>
          <c:invertIfNegative val="0"/>
          <c:cat>
            <c:strRef>
              <c:f>Sheet1!$A$4:$A$6</c:f>
              <c:strCache>
                <c:ptCount val="3"/>
                <c:pt idx="0">
                  <c:v>EF0 (5)</c:v>
                </c:pt>
                <c:pt idx="1">
                  <c:v>EF1 (14)</c:v>
                </c:pt>
                <c:pt idx="2">
                  <c:v>EF2+ (5)</c:v>
                </c:pt>
              </c:strCache>
            </c:strRef>
          </c:cat>
          <c:val>
            <c:numRef>
              <c:f>Sheet1!$C$4:$C$6</c:f>
              <c:numCache>
                <c:formatCode>General</c:formatCode>
                <c:ptCount val="3"/>
                <c:pt idx="0">
                  <c:v>5500</c:v>
                </c:pt>
                <c:pt idx="1">
                  <c:v>5650</c:v>
                </c:pt>
                <c:pt idx="2">
                  <c:v>7900</c:v>
                </c:pt>
              </c:numCache>
            </c:numRef>
          </c:val>
          <c:extLst>
            <c:ext xmlns:c16="http://schemas.microsoft.com/office/drawing/2014/chart" uri="{C3380CC4-5D6E-409C-BE32-E72D297353CC}">
              <c16:uniqueId val="{00000001-DA84-4BC5-9DF5-50E1F66EA23C}"/>
            </c:ext>
          </c:extLst>
        </c:ser>
        <c:dLbls>
          <c:showLegendKey val="0"/>
          <c:showVal val="0"/>
          <c:showCatName val="0"/>
          <c:showSerName val="0"/>
          <c:showPercent val="0"/>
          <c:showBubbleSize val="0"/>
        </c:dLbls>
        <c:gapWidth val="150"/>
        <c:axId val="122572800"/>
        <c:axId val="122574336"/>
      </c:barChart>
      <c:catAx>
        <c:axId val="122572800"/>
        <c:scaling>
          <c:orientation val="minMax"/>
        </c:scaling>
        <c:delete val="0"/>
        <c:axPos val="b"/>
        <c:numFmt formatCode="General" sourceLinked="0"/>
        <c:majorTickMark val="out"/>
        <c:minorTickMark val="none"/>
        <c:tickLblPos val="nextTo"/>
        <c:txPr>
          <a:bodyPr/>
          <a:lstStyle/>
          <a:p>
            <a:pPr>
              <a:defRPr sz="1400" b="1"/>
            </a:pPr>
            <a:endParaRPr lang="en-US"/>
          </a:p>
        </c:txPr>
        <c:crossAx val="122574336"/>
        <c:crosses val="autoZero"/>
        <c:auto val="1"/>
        <c:lblAlgn val="ctr"/>
        <c:lblOffset val="100"/>
        <c:noMultiLvlLbl val="0"/>
      </c:catAx>
      <c:valAx>
        <c:axId val="122574336"/>
        <c:scaling>
          <c:orientation val="minMax"/>
        </c:scaling>
        <c:delete val="0"/>
        <c:axPos val="l"/>
        <c:majorGridlines/>
        <c:numFmt formatCode="General" sourceLinked="1"/>
        <c:majorTickMark val="out"/>
        <c:minorTickMark val="none"/>
        <c:tickLblPos val="nextTo"/>
        <c:txPr>
          <a:bodyPr/>
          <a:lstStyle/>
          <a:p>
            <a:pPr>
              <a:defRPr sz="1400"/>
            </a:pPr>
            <a:endParaRPr lang="en-US"/>
          </a:p>
        </c:txPr>
        <c:crossAx val="122572800"/>
        <c:crosses val="autoZero"/>
        <c:crossBetween val="between"/>
      </c:valAx>
    </c:plotArea>
    <c:legend>
      <c:legendPos val="b"/>
      <c:layout/>
      <c:overlay val="0"/>
      <c:txPr>
        <a:bodyPr/>
        <a:lstStyle/>
        <a:p>
          <a:pPr>
            <a:defRPr sz="1400"/>
          </a:pPr>
          <a:endParaRPr lang="en-US"/>
        </a:p>
      </c:txPr>
    </c:legend>
    <c:plotVisOnly val="1"/>
    <c:dispBlanksAs val="gap"/>
    <c:showDLblsOverMax val="0"/>
  </c:chart>
  <c:spPr>
    <a:ln>
      <a:solidFill>
        <a:schemeClr val="tx1"/>
      </a:solid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000" dirty="0"/>
              <a:t>Max TDS Height</a:t>
            </a:r>
            <a:r>
              <a:rPr lang="en-US" sz="2000" baseline="0" dirty="0"/>
              <a:t> vs. EF Scale Strength vs. </a:t>
            </a:r>
            <a:r>
              <a:rPr lang="en-US" sz="2000" baseline="0" dirty="0" smtClean="0"/>
              <a:t>Range (n=24)</a:t>
            </a:r>
            <a:endParaRPr lang="en-US" sz="2000" dirty="0"/>
          </a:p>
        </c:rich>
      </c:tx>
      <c:layout/>
      <c:overlay val="0"/>
    </c:title>
    <c:autoTitleDeleted val="0"/>
    <c:plotArea>
      <c:layout/>
      <c:scatterChart>
        <c:scatterStyle val="lineMarker"/>
        <c:varyColors val="0"/>
        <c:ser>
          <c:idx val="0"/>
          <c:order val="0"/>
          <c:tx>
            <c:v>EF0</c:v>
          </c:tx>
          <c:spPr>
            <a:ln w="28575">
              <a:noFill/>
            </a:ln>
          </c:spPr>
          <c:marker>
            <c:symbol val="diamond"/>
            <c:size val="5"/>
          </c:marker>
          <c:xVal>
            <c:numRef>
              <c:f>'Only TDS Events'!$H$2:$H$6</c:f>
              <c:numCache>
                <c:formatCode>General</c:formatCode>
                <c:ptCount val="5"/>
                <c:pt idx="0">
                  <c:v>17</c:v>
                </c:pt>
                <c:pt idx="1">
                  <c:v>50</c:v>
                </c:pt>
                <c:pt idx="2">
                  <c:v>35</c:v>
                </c:pt>
                <c:pt idx="3">
                  <c:v>47</c:v>
                </c:pt>
                <c:pt idx="4">
                  <c:v>38</c:v>
                </c:pt>
              </c:numCache>
            </c:numRef>
          </c:xVal>
          <c:yVal>
            <c:numRef>
              <c:f>'Only TDS Events'!$I$2:$I$6</c:f>
              <c:numCache>
                <c:formatCode>General</c:formatCode>
                <c:ptCount val="5"/>
                <c:pt idx="0">
                  <c:v>9600</c:v>
                </c:pt>
                <c:pt idx="1">
                  <c:v>6100</c:v>
                </c:pt>
                <c:pt idx="2">
                  <c:v>5500</c:v>
                </c:pt>
                <c:pt idx="3">
                  <c:v>3900</c:v>
                </c:pt>
                <c:pt idx="4">
                  <c:v>2900</c:v>
                </c:pt>
              </c:numCache>
            </c:numRef>
          </c:yVal>
          <c:smooth val="0"/>
          <c:extLst>
            <c:ext xmlns:c16="http://schemas.microsoft.com/office/drawing/2014/chart" uri="{C3380CC4-5D6E-409C-BE32-E72D297353CC}">
              <c16:uniqueId val="{00000000-F27D-4A62-BB4A-5981BF28F83D}"/>
            </c:ext>
          </c:extLst>
        </c:ser>
        <c:ser>
          <c:idx val="1"/>
          <c:order val="1"/>
          <c:tx>
            <c:v>EF1</c:v>
          </c:tx>
          <c:spPr>
            <a:ln w="28575">
              <a:noFill/>
            </a:ln>
          </c:spPr>
          <c:marker>
            <c:symbol val="diamond"/>
            <c:size val="7"/>
          </c:marker>
          <c:xVal>
            <c:numRef>
              <c:f>'Only TDS Events'!$H$7:$H$20</c:f>
              <c:numCache>
                <c:formatCode>General</c:formatCode>
                <c:ptCount val="14"/>
                <c:pt idx="0">
                  <c:v>74</c:v>
                </c:pt>
                <c:pt idx="1">
                  <c:v>32</c:v>
                </c:pt>
                <c:pt idx="2">
                  <c:v>44</c:v>
                </c:pt>
                <c:pt idx="3">
                  <c:v>69</c:v>
                </c:pt>
                <c:pt idx="4">
                  <c:v>5</c:v>
                </c:pt>
                <c:pt idx="5">
                  <c:v>67</c:v>
                </c:pt>
                <c:pt idx="6">
                  <c:v>60</c:v>
                </c:pt>
                <c:pt idx="7">
                  <c:v>23</c:v>
                </c:pt>
                <c:pt idx="8">
                  <c:v>9</c:v>
                </c:pt>
                <c:pt idx="9">
                  <c:v>16</c:v>
                </c:pt>
                <c:pt idx="10">
                  <c:v>42</c:v>
                </c:pt>
                <c:pt idx="11">
                  <c:v>30</c:v>
                </c:pt>
                <c:pt idx="12">
                  <c:v>17</c:v>
                </c:pt>
                <c:pt idx="13">
                  <c:v>25</c:v>
                </c:pt>
              </c:numCache>
            </c:numRef>
          </c:xVal>
          <c:yVal>
            <c:numRef>
              <c:f>'Only TDS Events'!$I$7:$I$20</c:f>
              <c:numCache>
                <c:formatCode>General</c:formatCode>
                <c:ptCount val="14"/>
                <c:pt idx="0">
                  <c:v>15500</c:v>
                </c:pt>
                <c:pt idx="1">
                  <c:v>10500</c:v>
                </c:pt>
                <c:pt idx="2">
                  <c:v>9600</c:v>
                </c:pt>
                <c:pt idx="3">
                  <c:v>9200</c:v>
                </c:pt>
                <c:pt idx="4">
                  <c:v>8600</c:v>
                </c:pt>
                <c:pt idx="5">
                  <c:v>6400</c:v>
                </c:pt>
                <c:pt idx="6">
                  <c:v>5700</c:v>
                </c:pt>
                <c:pt idx="7">
                  <c:v>5600</c:v>
                </c:pt>
                <c:pt idx="8">
                  <c:v>4600</c:v>
                </c:pt>
                <c:pt idx="9">
                  <c:v>4200</c:v>
                </c:pt>
                <c:pt idx="10">
                  <c:v>3500</c:v>
                </c:pt>
                <c:pt idx="11">
                  <c:v>3400</c:v>
                </c:pt>
                <c:pt idx="12">
                  <c:v>3000</c:v>
                </c:pt>
                <c:pt idx="13">
                  <c:v>1800</c:v>
                </c:pt>
              </c:numCache>
            </c:numRef>
          </c:yVal>
          <c:smooth val="0"/>
          <c:extLst>
            <c:ext xmlns:c16="http://schemas.microsoft.com/office/drawing/2014/chart" uri="{C3380CC4-5D6E-409C-BE32-E72D297353CC}">
              <c16:uniqueId val="{00000001-F27D-4A62-BB4A-5981BF28F83D}"/>
            </c:ext>
          </c:extLst>
        </c:ser>
        <c:ser>
          <c:idx val="2"/>
          <c:order val="2"/>
          <c:tx>
            <c:v>EF2+</c:v>
          </c:tx>
          <c:spPr>
            <a:ln w="28575">
              <a:noFill/>
            </a:ln>
          </c:spPr>
          <c:marker>
            <c:symbol val="diamond"/>
            <c:size val="10"/>
          </c:marker>
          <c:xVal>
            <c:numRef>
              <c:f>'Only TDS Events'!$H$21:$H$25</c:f>
              <c:numCache>
                <c:formatCode>General</c:formatCode>
                <c:ptCount val="5"/>
                <c:pt idx="0">
                  <c:v>14</c:v>
                </c:pt>
                <c:pt idx="1">
                  <c:v>50</c:v>
                </c:pt>
                <c:pt idx="2">
                  <c:v>28</c:v>
                </c:pt>
                <c:pt idx="3">
                  <c:v>44</c:v>
                </c:pt>
                <c:pt idx="4">
                  <c:v>10</c:v>
                </c:pt>
              </c:numCache>
            </c:numRef>
          </c:xVal>
          <c:yVal>
            <c:numRef>
              <c:f>'Only TDS Events'!$I$21:$I$25</c:f>
              <c:numCache>
                <c:formatCode>General</c:formatCode>
                <c:ptCount val="5"/>
                <c:pt idx="0">
                  <c:v>10500</c:v>
                </c:pt>
                <c:pt idx="1">
                  <c:v>7900</c:v>
                </c:pt>
                <c:pt idx="2">
                  <c:v>6100</c:v>
                </c:pt>
                <c:pt idx="3">
                  <c:v>3800</c:v>
                </c:pt>
                <c:pt idx="4">
                  <c:v>8900</c:v>
                </c:pt>
              </c:numCache>
            </c:numRef>
          </c:yVal>
          <c:smooth val="0"/>
          <c:extLst>
            <c:ext xmlns:c16="http://schemas.microsoft.com/office/drawing/2014/chart" uri="{C3380CC4-5D6E-409C-BE32-E72D297353CC}">
              <c16:uniqueId val="{00000002-F27D-4A62-BB4A-5981BF28F83D}"/>
            </c:ext>
          </c:extLst>
        </c:ser>
        <c:dLbls>
          <c:showLegendKey val="0"/>
          <c:showVal val="0"/>
          <c:showCatName val="0"/>
          <c:showSerName val="0"/>
          <c:showPercent val="0"/>
          <c:showBubbleSize val="0"/>
        </c:dLbls>
        <c:axId val="123678080"/>
        <c:axId val="156286336"/>
      </c:scatterChart>
      <c:valAx>
        <c:axId val="123678080"/>
        <c:scaling>
          <c:orientation val="minMax"/>
        </c:scaling>
        <c:delete val="0"/>
        <c:axPos val="b"/>
        <c:title>
          <c:tx>
            <c:rich>
              <a:bodyPr/>
              <a:lstStyle/>
              <a:p>
                <a:pPr>
                  <a:defRPr/>
                </a:pPr>
                <a:r>
                  <a:rPr lang="en-US" sz="1600"/>
                  <a:t>Range (nm)</a:t>
                </a:r>
              </a:p>
            </c:rich>
          </c:tx>
          <c:layout/>
          <c:overlay val="0"/>
        </c:title>
        <c:numFmt formatCode="General" sourceLinked="1"/>
        <c:majorTickMark val="out"/>
        <c:minorTickMark val="none"/>
        <c:tickLblPos val="nextTo"/>
        <c:txPr>
          <a:bodyPr/>
          <a:lstStyle/>
          <a:p>
            <a:pPr>
              <a:defRPr sz="1400"/>
            </a:pPr>
            <a:endParaRPr lang="en-US"/>
          </a:p>
        </c:txPr>
        <c:crossAx val="156286336"/>
        <c:crosses val="autoZero"/>
        <c:crossBetween val="midCat"/>
      </c:valAx>
      <c:valAx>
        <c:axId val="156286336"/>
        <c:scaling>
          <c:orientation val="minMax"/>
        </c:scaling>
        <c:delete val="0"/>
        <c:axPos val="l"/>
        <c:majorGridlines/>
        <c:title>
          <c:tx>
            <c:rich>
              <a:bodyPr rot="-5400000" vert="horz"/>
              <a:lstStyle/>
              <a:p>
                <a:pPr>
                  <a:defRPr sz="1400"/>
                </a:pPr>
                <a:r>
                  <a:rPr lang="en-US" sz="1400"/>
                  <a:t> Max</a:t>
                </a:r>
                <a:r>
                  <a:rPr lang="en-US" sz="1400" baseline="0"/>
                  <a:t> </a:t>
                </a:r>
                <a:r>
                  <a:rPr lang="en-US" sz="1400"/>
                  <a:t>TDS Height (feet)</a:t>
                </a:r>
              </a:p>
            </c:rich>
          </c:tx>
          <c:layout/>
          <c:overlay val="0"/>
        </c:title>
        <c:numFmt formatCode="General" sourceLinked="1"/>
        <c:majorTickMark val="out"/>
        <c:minorTickMark val="none"/>
        <c:tickLblPos val="nextTo"/>
        <c:txPr>
          <a:bodyPr/>
          <a:lstStyle/>
          <a:p>
            <a:pPr>
              <a:defRPr sz="1400"/>
            </a:pPr>
            <a:endParaRPr lang="en-US"/>
          </a:p>
        </c:txPr>
        <c:crossAx val="123678080"/>
        <c:crosses val="autoZero"/>
        <c:crossBetween val="midCat"/>
      </c:valAx>
    </c:plotArea>
    <c:legend>
      <c:legendPos val="b"/>
      <c:layout/>
      <c:overlay val="0"/>
      <c:txPr>
        <a:bodyPr/>
        <a:lstStyle/>
        <a:p>
          <a:pPr>
            <a:defRPr sz="1400"/>
          </a:pPr>
          <a:endParaRPr lang="en-US"/>
        </a:p>
      </c:txPr>
    </c:legend>
    <c:plotVisOnly val="1"/>
    <c:dispBlanksAs val="gap"/>
    <c:showDLblsOverMax val="0"/>
  </c:chart>
  <c:spPr>
    <a:solidFill>
      <a:schemeClr val="bg2"/>
    </a:solidFill>
    <a:ln>
      <a:solidFill>
        <a:schemeClr val="tx1"/>
      </a:solid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115829688657391"/>
          <c:y val="0.16220769789397241"/>
          <c:w val="0.82271177786604677"/>
          <c:h val="0.64577046916754455"/>
        </c:manualLayout>
      </c:layout>
      <c:barChart>
        <c:barDir val="col"/>
        <c:grouping val="stacked"/>
        <c:varyColors val="0"/>
        <c:ser>
          <c:idx val="0"/>
          <c:order val="0"/>
          <c:tx>
            <c:strRef>
              <c:f>'TDS Box+Whisker'!$C$9</c:f>
              <c:strCache>
                <c:ptCount val="1"/>
                <c:pt idx="0">
                  <c:v>25th percentile</c:v>
                </c:pt>
              </c:strCache>
            </c:strRef>
          </c:tx>
          <c:spPr>
            <a:noFill/>
            <a:ln>
              <a:noFill/>
            </a:ln>
          </c:spPr>
          <c:invertIfNegative val="0"/>
          <c:errBars>
            <c:errBarType val="minus"/>
            <c:errValType val="cust"/>
            <c:noEndCap val="0"/>
            <c:plus>
              <c:numLit>
                <c:formatCode>General</c:formatCode>
                <c:ptCount val="1"/>
                <c:pt idx="0">
                  <c:v>1</c:v>
                </c:pt>
              </c:numLit>
            </c:plus>
            <c:minus>
              <c:numRef>
                <c:f>'TDS Box+Whisker'!$F$10:$F$13</c:f>
                <c:numCache>
                  <c:formatCode>General</c:formatCode>
                  <c:ptCount val="4"/>
                  <c:pt idx="0">
                    <c:v>600</c:v>
                  </c:pt>
                  <c:pt idx="1">
                    <c:v>555</c:v>
                  </c:pt>
                  <c:pt idx="2">
                    <c:v>1380</c:v>
                  </c:pt>
                </c:numCache>
              </c:numRef>
            </c:minus>
          </c:errBars>
          <c:cat>
            <c:strRef>
              <c:f>'TDS Box+Whisker'!$A$10:$B$12</c:f>
              <c:strCache>
                <c:ptCount val="3"/>
                <c:pt idx="0">
                  <c:v>EF0 (5)</c:v>
                </c:pt>
                <c:pt idx="1">
                  <c:v>EF1 (14)</c:v>
                </c:pt>
                <c:pt idx="2">
                  <c:v>EF2+ (5)</c:v>
                </c:pt>
              </c:strCache>
            </c:strRef>
          </c:cat>
          <c:val>
            <c:numRef>
              <c:f>'TDS Box+Whisker'!$C$10:$C$12</c:f>
              <c:numCache>
                <c:formatCode>0</c:formatCode>
                <c:ptCount val="3"/>
                <c:pt idx="0">
                  <c:v>3900</c:v>
                </c:pt>
                <c:pt idx="1">
                  <c:v>3675</c:v>
                </c:pt>
                <c:pt idx="2">
                  <c:v>6100</c:v>
                </c:pt>
              </c:numCache>
            </c:numRef>
          </c:val>
          <c:extLst>
            <c:ext xmlns:c16="http://schemas.microsoft.com/office/drawing/2014/chart" uri="{C3380CC4-5D6E-409C-BE32-E72D297353CC}">
              <c16:uniqueId val="{00000000-62FF-4E7D-A517-75E98FBF831E}"/>
            </c:ext>
          </c:extLst>
        </c:ser>
        <c:ser>
          <c:idx val="1"/>
          <c:order val="1"/>
          <c:tx>
            <c:strRef>
              <c:f>'TDS Box+Whisker'!$D$9</c:f>
              <c:strCache>
                <c:ptCount val="1"/>
                <c:pt idx="0">
                  <c:v>25th-median</c:v>
                </c:pt>
              </c:strCache>
            </c:strRef>
          </c:tx>
          <c:spPr>
            <a:ln w="15875">
              <a:solidFill>
                <a:prstClr val="black"/>
              </a:solidFill>
            </a:ln>
          </c:spPr>
          <c:invertIfNegative val="0"/>
          <c:cat>
            <c:strRef>
              <c:f>'TDS Box+Whisker'!$A$10:$B$12</c:f>
              <c:strCache>
                <c:ptCount val="3"/>
                <c:pt idx="0">
                  <c:v>EF0 (5)</c:v>
                </c:pt>
                <c:pt idx="1">
                  <c:v>EF1 (14)</c:v>
                </c:pt>
                <c:pt idx="2">
                  <c:v>EF2+ (5)</c:v>
                </c:pt>
              </c:strCache>
            </c:strRef>
          </c:cat>
          <c:val>
            <c:numRef>
              <c:f>'TDS Box+Whisker'!$D$10:$D$12</c:f>
              <c:numCache>
                <c:formatCode>0</c:formatCode>
                <c:ptCount val="3"/>
                <c:pt idx="0">
                  <c:v>1600</c:v>
                </c:pt>
                <c:pt idx="1">
                  <c:v>1975</c:v>
                </c:pt>
                <c:pt idx="2">
                  <c:v>1800</c:v>
                </c:pt>
              </c:numCache>
            </c:numRef>
          </c:val>
          <c:extLst>
            <c:ext xmlns:c16="http://schemas.microsoft.com/office/drawing/2014/chart" uri="{C3380CC4-5D6E-409C-BE32-E72D297353CC}">
              <c16:uniqueId val="{00000001-62FF-4E7D-A517-75E98FBF831E}"/>
            </c:ext>
          </c:extLst>
        </c:ser>
        <c:ser>
          <c:idx val="2"/>
          <c:order val="2"/>
          <c:tx>
            <c:strRef>
              <c:f>'TDS Box+Whisker'!$E$9</c:f>
              <c:strCache>
                <c:ptCount val="1"/>
                <c:pt idx="0">
                  <c:v>75th-median</c:v>
                </c:pt>
              </c:strCache>
            </c:strRef>
          </c:tx>
          <c:spPr>
            <a:ln w="15875">
              <a:solidFill>
                <a:sysClr val="windowText" lastClr="000000"/>
              </a:solidFill>
            </a:ln>
            <a:effectLst>
              <a:outerShdw blurRad="50800" dist="50800" dir="5400000" algn="ctr" rotWithShape="0">
                <a:schemeClr val="bg1"/>
              </a:outerShdw>
            </a:effectLst>
          </c:spPr>
          <c:invertIfNegative val="0"/>
          <c:errBars>
            <c:errBarType val="plus"/>
            <c:errValType val="cust"/>
            <c:noEndCap val="0"/>
            <c:plus>
              <c:numRef>
                <c:f>'TDS Box+Whisker'!$G$10:$G$13</c:f>
                <c:numCache>
                  <c:formatCode>General</c:formatCode>
                  <c:ptCount val="4"/>
                  <c:pt idx="0">
                    <c:v>2100</c:v>
                  </c:pt>
                  <c:pt idx="1">
                    <c:v>1180</c:v>
                  </c:pt>
                  <c:pt idx="2">
                    <c:v>960</c:v>
                  </c:pt>
                </c:numCache>
              </c:numRef>
            </c:plus>
            <c:minus>
              <c:numLit>
                <c:formatCode>General</c:formatCode>
                <c:ptCount val="1"/>
                <c:pt idx="0">
                  <c:v>1</c:v>
                </c:pt>
              </c:numLit>
            </c:minus>
          </c:errBars>
          <c:cat>
            <c:strRef>
              <c:f>'TDS Box+Whisker'!$A$10:$B$12</c:f>
              <c:strCache>
                <c:ptCount val="3"/>
                <c:pt idx="0">
                  <c:v>EF0 (5)</c:v>
                </c:pt>
                <c:pt idx="1">
                  <c:v>EF1 (14)</c:v>
                </c:pt>
                <c:pt idx="2">
                  <c:v>EF2+ (5)</c:v>
                </c:pt>
              </c:strCache>
            </c:strRef>
          </c:cat>
          <c:val>
            <c:numRef>
              <c:f>'TDS Box+Whisker'!$E$10:$E$12</c:f>
              <c:numCache>
                <c:formatCode>0</c:formatCode>
                <c:ptCount val="3"/>
                <c:pt idx="0">
                  <c:v>600</c:v>
                </c:pt>
                <c:pt idx="1">
                  <c:v>3400</c:v>
                </c:pt>
                <c:pt idx="2">
                  <c:v>1000</c:v>
                </c:pt>
              </c:numCache>
            </c:numRef>
          </c:val>
          <c:extLst>
            <c:ext xmlns:c16="http://schemas.microsoft.com/office/drawing/2014/chart" uri="{C3380CC4-5D6E-409C-BE32-E72D297353CC}">
              <c16:uniqueId val="{00000002-62FF-4E7D-A517-75E98FBF831E}"/>
            </c:ext>
          </c:extLst>
        </c:ser>
        <c:dLbls>
          <c:showLegendKey val="0"/>
          <c:showVal val="0"/>
          <c:showCatName val="0"/>
          <c:showSerName val="0"/>
          <c:showPercent val="0"/>
          <c:showBubbleSize val="0"/>
        </c:dLbls>
        <c:gapWidth val="147"/>
        <c:overlap val="100"/>
        <c:axId val="99560064"/>
        <c:axId val="126431616"/>
      </c:barChart>
      <c:catAx>
        <c:axId val="99560064"/>
        <c:scaling>
          <c:orientation val="minMax"/>
        </c:scaling>
        <c:delete val="0"/>
        <c:axPos val="b"/>
        <c:numFmt formatCode="General" sourceLinked="0"/>
        <c:majorTickMark val="out"/>
        <c:minorTickMark val="none"/>
        <c:tickLblPos val="nextTo"/>
        <c:txPr>
          <a:bodyPr/>
          <a:lstStyle/>
          <a:p>
            <a:pPr>
              <a:defRPr sz="1600" baseline="0">
                <a:latin typeface="Times New Roman" panose="02020603050405020304" pitchFamily="18" charset="0"/>
                <a:cs typeface="Times New Roman" panose="02020603050405020304" pitchFamily="18" charset="0"/>
              </a:defRPr>
            </a:pPr>
            <a:endParaRPr lang="en-US"/>
          </a:p>
        </c:txPr>
        <c:crossAx val="126431616"/>
        <c:crosses val="autoZero"/>
        <c:auto val="1"/>
        <c:lblAlgn val="ctr"/>
        <c:lblOffset val="100"/>
        <c:noMultiLvlLbl val="0"/>
      </c:catAx>
      <c:valAx>
        <c:axId val="126431616"/>
        <c:scaling>
          <c:orientation val="minMax"/>
        </c:scaling>
        <c:delete val="0"/>
        <c:axPos val="l"/>
        <c:majorGridlines/>
        <c:title>
          <c:tx>
            <c:rich>
              <a:bodyPr rot="0" vert="wordArtVert"/>
              <a:lstStyle/>
              <a:p>
                <a:pPr>
                  <a:defRPr sz="1200">
                    <a:latin typeface="Times New Roman" panose="02020603050405020304" pitchFamily="18" charset="0"/>
                    <a:cs typeface="Times New Roman" panose="02020603050405020304" pitchFamily="18" charset="0"/>
                  </a:defRPr>
                </a:pPr>
                <a:r>
                  <a:rPr lang="en-US" sz="1200" baseline="0">
                    <a:latin typeface="Times New Roman" panose="02020603050405020304" pitchFamily="18" charset="0"/>
                    <a:cs typeface="Times New Roman" panose="02020603050405020304" pitchFamily="18" charset="0"/>
                  </a:rPr>
                  <a:t>TDS Height (ft)</a:t>
                </a:r>
                <a:endParaRPr lang="en-US" sz="1200">
                  <a:latin typeface="Times New Roman" panose="02020603050405020304" pitchFamily="18" charset="0"/>
                  <a:cs typeface="Times New Roman" panose="02020603050405020304" pitchFamily="18" charset="0"/>
                </a:endParaRPr>
              </a:p>
            </c:rich>
          </c:tx>
          <c:layout/>
          <c:overlay val="0"/>
        </c:title>
        <c:numFmt formatCode="0" sourceLinked="1"/>
        <c:majorTickMark val="out"/>
        <c:minorTickMark val="none"/>
        <c:tickLblPos val="nextTo"/>
        <c:txPr>
          <a:bodyPr/>
          <a:lstStyle/>
          <a:p>
            <a:pPr>
              <a:defRPr sz="1600" baseline="0">
                <a:latin typeface="Times New Roman" panose="02020603050405020304" pitchFamily="18" charset="0"/>
                <a:cs typeface="Times New Roman" panose="02020603050405020304" pitchFamily="18" charset="0"/>
              </a:defRPr>
            </a:pPr>
            <a:endParaRPr lang="en-US"/>
          </a:p>
        </c:txPr>
        <c:crossAx val="99560064"/>
        <c:crosses val="autoZero"/>
        <c:crossBetween val="between"/>
      </c:valAx>
      <c:spPr>
        <a:solidFill>
          <a:schemeClr val="tx2">
            <a:lumMod val="20000"/>
            <a:lumOff val="80000"/>
          </a:schemeClr>
        </a:solidFill>
      </c:spPr>
    </c:plotArea>
    <c:plotVisOnly val="1"/>
    <c:dispBlanksAs val="gap"/>
    <c:showDLblsOverMax val="0"/>
  </c:chart>
  <c:spPr>
    <a:solidFill>
      <a:schemeClr val="accent1">
        <a:lumMod val="20000"/>
        <a:lumOff val="80000"/>
      </a:schemeClr>
    </a:solidFill>
    <a:ln>
      <a:solidFill>
        <a:schemeClr val="tx1"/>
      </a:solidFill>
    </a:ln>
  </c:sp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000" dirty="0"/>
              <a:t>Significant Wind </a:t>
            </a:r>
            <a:r>
              <a:rPr lang="en-US" sz="2000" dirty="0" smtClean="0"/>
              <a:t>Damage</a:t>
            </a:r>
          </a:p>
          <a:p>
            <a:pPr>
              <a:defRPr/>
            </a:pPr>
            <a:r>
              <a:rPr lang="en-US" sz="2000" dirty="0" smtClean="0"/>
              <a:t> </a:t>
            </a:r>
            <a:r>
              <a:rPr lang="en-US" sz="2000" dirty="0"/>
              <a:t>Storm Type</a:t>
            </a:r>
          </a:p>
          <a:p>
            <a:pPr>
              <a:defRPr/>
            </a:pPr>
            <a:r>
              <a:rPr lang="en-US" sz="2000" dirty="0"/>
              <a:t>WFO</a:t>
            </a:r>
            <a:r>
              <a:rPr lang="en-US" sz="2000" baseline="0" dirty="0"/>
              <a:t> Albany CWA 2012-2017</a:t>
            </a:r>
            <a:endParaRPr lang="en-US" sz="2000" dirty="0"/>
          </a:p>
          <a:p>
            <a:pPr>
              <a:defRPr/>
            </a:pPr>
            <a:endParaRPr lang="en-US" dirty="0"/>
          </a:p>
        </c:rich>
      </c:tx>
      <c:layout/>
      <c:overlay val="0"/>
    </c:title>
    <c:autoTitleDeleted val="0"/>
    <c:plotArea>
      <c:layout/>
      <c:pieChart>
        <c:varyColors val="1"/>
        <c:ser>
          <c:idx val="0"/>
          <c:order val="0"/>
          <c:dLbls>
            <c:dLbl>
              <c:idx val="0"/>
              <c:layout>
                <c:manualLayout>
                  <c:x val="-0.15994400699912512"/>
                  <c:y val="0.17952724377921228"/>
                </c:manualLayout>
              </c:layout>
              <c:tx>
                <c:rich>
                  <a:bodyPr/>
                  <a:lstStyle/>
                  <a:p>
                    <a:r>
                      <a:rPr lang="en-US" dirty="0"/>
                      <a:t>QLCS</a:t>
                    </a:r>
                    <a:r>
                      <a:rPr lang="en-US" baseline="0" dirty="0"/>
                      <a:t> or </a:t>
                    </a:r>
                    <a:r>
                      <a:rPr lang="en-US" dirty="0"/>
                      <a:t>Squall Line
</a:t>
                    </a:r>
                    <a:r>
                      <a:rPr lang="en-US" dirty="0" smtClean="0"/>
                      <a:t>37%</a:t>
                    </a:r>
                    <a:endParaRPr lang="en-US" dirty="0"/>
                  </a:p>
                </c:rich>
              </c:tx>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0-A11B-499D-BBAB-AF038D26B260}"/>
                </c:ext>
              </c:extLst>
            </c:dLbl>
            <c:dLbl>
              <c:idx val="2"/>
              <c:layout>
                <c:manualLayout>
                  <c:x val="-0.11054656641160848"/>
                  <c:y val="3.253941705974104E-2"/>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A11B-499D-BBAB-AF038D26B260}"/>
                </c:ext>
              </c:extLst>
            </c:dLbl>
            <c:spPr>
              <a:noFill/>
              <a:ln>
                <a:noFill/>
              </a:ln>
              <a:effectLst/>
            </c:spPr>
            <c:txPr>
              <a:bodyPr/>
              <a:lstStyle/>
              <a:p>
                <a:pPr>
                  <a:defRPr sz="1600">
                    <a:latin typeface="+mn-lt"/>
                  </a:defRPr>
                </a:pPr>
                <a:endParaRPr lang="en-US"/>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'Type of Storm'!$A$59:$A$61</c:f>
              <c:strCache>
                <c:ptCount val="3"/>
                <c:pt idx="0">
                  <c:v>QLCS/Squall Line</c:v>
                </c:pt>
                <c:pt idx="1">
                  <c:v>Supercell</c:v>
                </c:pt>
                <c:pt idx="2">
                  <c:v>Other</c:v>
                </c:pt>
              </c:strCache>
            </c:strRef>
          </c:cat>
          <c:val>
            <c:numRef>
              <c:f>'Type of Storm'!$B$59:$B$61</c:f>
              <c:numCache>
                <c:formatCode>General</c:formatCode>
                <c:ptCount val="3"/>
                <c:pt idx="0">
                  <c:v>17</c:v>
                </c:pt>
                <c:pt idx="1">
                  <c:v>27</c:v>
                </c:pt>
                <c:pt idx="2">
                  <c:v>2</c:v>
                </c:pt>
              </c:numCache>
            </c:numRef>
          </c:val>
          <c:extLst>
            <c:ext xmlns:c16="http://schemas.microsoft.com/office/drawing/2014/chart" uri="{C3380CC4-5D6E-409C-BE32-E72D297353CC}">
              <c16:uniqueId val="{00000002-A11B-499D-BBAB-AF038D26B260}"/>
            </c:ext>
          </c:extLst>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a:latin typeface="Arial" panose="020B0604020202020204" pitchFamily="34" charset="0"/>
                <a:cs typeface="Arial" panose="020B0604020202020204" pitchFamily="34" charset="0"/>
              </a:defRPr>
            </a:pPr>
            <a:r>
              <a:rPr lang="en-US" sz="1600" dirty="0">
                <a:latin typeface="Arial" panose="020B0604020202020204" pitchFamily="34" charset="0"/>
                <a:cs typeface="Arial" panose="020B0604020202020204" pitchFamily="34" charset="0"/>
              </a:rPr>
              <a:t>Max K</a:t>
            </a:r>
            <a:r>
              <a:rPr lang="en-US" sz="1600" baseline="-25000" dirty="0">
                <a:latin typeface="Arial" panose="020B0604020202020204" pitchFamily="34" charset="0"/>
                <a:cs typeface="Arial" panose="020B0604020202020204" pitchFamily="34" charset="0"/>
              </a:rPr>
              <a:t>DP</a:t>
            </a: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Value </a:t>
            </a:r>
            <a:r>
              <a:rPr lang="en-US" sz="1600" dirty="0">
                <a:latin typeface="Arial" panose="020B0604020202020204" pitchFamily="34" charset="0"/>
                <a:cs typeface="Arial" panose="020B0604020202020204" pitchFamily="34" charset="0"/>
              </a:rPr>
              <a:t>Aloft Before Significant Severe Thunderstorm Wind Damage</a:t>
            </a:r>
          </a:p>
          <a:p>
            <a:pPr algn="ctr">
              <a:defRPr>
                <a:latin typeface="Arial" panose="020B0604020202020204" pitchFamily="34" charset="0"/>
                <a:cs typeface="Arial" panose="020B0604020202020204" pitchFamily="34" charset="0"/>
              </a:defRPr>
            </a:pPr>
            <a:r>
              <a:rPr lang="en-US" sz="1600" dirty="0">
                <a:latin typeface="Arial" panose="020B0604020202020204" pitchFamily="34" charset="0"/>
                <a:cs typeface="Arial" panose="020B0604020202020204" pitchFamily="34" charset="0"/>
              </a:rPr>
              <a:t>(n=30)</a:t>
            </a:r>
          </a:p>
        </c:rich>
      </c:tx>
      <c:layout>
        <c:manualLayout>
          <c:xMode val="edge"/>
          <c:yMode val="edge"/>
          <c:x val="0.1631464266536084"/>
          <c:y val="1.5117157974300832E-2"/>
        </c:manualLayout>
      </c:layout>
      <c:overlay val="0"/>
    </c:title>
    <c:autoTitleDeleted val="0"/>
    <c:plotArea>
      <c:layout>
        <c:manualLayout>
          <c:layoutTarget val="inner"/>
          <c:xMode val="edge"/>
          <c:yMode val="edge"/>
          <c:x val="0.22296170365068002"/>
          <c:y val="0.21189720850111127"/>
          <c:w val="0.59591296826533047"/>
          <c:h val="0.57794036614988342"/>
        </c:manualLayout>
      </c:layout>
      <c:barChart>
        <c:barDir val="col"/>
        <c:grouping val="stacked"/>
        <c:varyColors val="0"/>
        <c:ser>
          <c:idx val="0"/>
          <c:order val="0"/>
          <c:tx>
            <c:strRef>
              <c:f>'Box n Whisker'!$C$5</c:f>
              <c:strCache>
                <c:ptCount val="1"/>
                <c:pt idx="0">
                  <c:v>25th percentile</c:v>
                </c:pt>
              </c:strCache>
            </c:strRef>
          </c:tx>
          <c:spPr>
            <a:noFill/>
            <a:ln>
              <a:noFill/>
            </a:ln>
          </c:spPr>
          <c:invertIfNegative val="0"/>
          <c:dLbls>
            <c:dLbl>
              <c:idx val="0"/>
              <c:layout>
                <c:manualLayout>
                  <c:x val="0.23225795570734381"/>
                  <c:y val="-0.15688804722194535"/>
                </c:manualLayout>
              </c:layout>
              <c:tx>
                <c:rich>
                  <a:bodyPr/>
                  <a:lstStyle/>
                  <a:p>
                    <a:r>
                      <a:rPr lang="en-US" sz="1200" b="1">
                        <a:latin typeface="Arial" panose="020B0604020202020204" pitchFamily="34" charset="0"/>
                        <a:cs typeface="Arial" panose="020B0604020202020204" pitchFamily="34" charset="0"/>
                      </a:rPr>
                      <a:t>6.60</a:t>
                    </a:r>
                    <a:endParaRPr lang="en-US" sz="1200" b="1"/>
                  </a:p>
                </c:rich>
              </c:tx>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9BAC-4074-96D7-40DBA3013F5E}"/>
                </c:ext>
              </c:extLst>
            </c:dLbl>
            <c:spPr>
              <a:noFill/>
              <a:ln>
                <a:noFill/>
              </a:ln>
              <a:effectLst/>
            </c:spPr>
            <c:txPr>
              <a:bodyPr/>
              <a:lstStyle/>
              <a:p>
                <a:pPr>
                  <a:defRPr>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minus"/>
            <c:errValType val="cust"/>
            <c:noEndCap val="0"/>
            <c:plus>
              <c:numLit>
                <c:formatCode>General</c:formatCode>
                <c:ptCount val="1"/>
                <c:pt idx="0">
                  <c:v>1</c:v>
                </c:pt>
              </c:numLit>
            </c:plus>
            <c:minus>
              <c:numRef>
                <c:f>'Box n Whisker'!$F$6</c:f>
                <c:numCache>
                  <c:formatCode>General</c:formatCode>
                  <c:ptCount val="1"/>
                  <c:pt idx="0">
                    <c:v>0.59999999999999964</c:v>
                  </c:pt>
                </c:numCache>
              </c:numRef>
            </c:minus>
          </c:errBars>
          <c:cat>
            <c:strRef>
              <c:f>'Box n Whisker'!$A$6:$B$6</c:f>
              <c:strCache>
                <c:ptCount val="2"/>
                <c:pt idx="1">
                  <c:v>Max KDP Value</c:v>
                </c:pt>
              </c:strCache>
            </c:strRef>
          </c:cat>
          <c:val>
            <c:numRef>
              <c:f>'Box n Whisker'!$C$6</c:f>
              <c:numCache>
                <c:formatCode>0.00</c:formatCode>
                <c:ptCount val="1"/>
                <c:pt idx="0">
                  <c:v>6.6</c:v>
                </c:pt>
              </c:numCache>
            </c:numRef>
          </c:val>
          <c:extLst>
            <c:ext xmlns:c16="http://schemas.microsoft.com/office/drawing/2014/chart" uri="{C3380CC4-5D6E-409C-BE32-E72D297353CC}">
              <c16:uniqueId val="{00000001-9BAC-4074-96D7-40DBA3013F5E}"/>
            </c:ext>
          </c:extLst>
        </c:ser>
        <c:ser>
          <c:idx val="1"/>
          <c:order val="1"/>
          <c:tx>
            <c:strRef>
              <c:f>'Box n Whisker'!$D$5</c:f>
              <c:strCache>
                <c:ptCount val="1"/>
                <c:pt idx="0">
                  <c:v>25th-median</c:v>
                </c:pt>
              </c:strCache>
            </c:strRef>
          </c:tx>
          <c:spPr>
            <a:ln w="15875">
              <a:solidFill>
                <a:prstClr val="black"/>
              </a:solidFill>
            </a:ln>
          </c:spPr>
          <c:invertIfNegative val="0"/>
          <c:dLbls>
            <c:delete val="1"/>
          </c:dLbls>
          <c:cat>
            <c:strRef>
              <c:f>'Box n Whisker'!$A$6:$B$6</c:f>
              <c:strCache>
                <c:ptCount val="2"/>
                <c:pt idx="1">
                  <c:v>Max KDP Value</c:v>
                </c:pt>
              </c:strCache>
            </c:strRef>
          </c:cat>
          <c:val>
            <c:numRef>
              <c:f>'Box n Whisker'!$D$6</c:f>
              <c:numCache>
                <c:formatCode>0.00</c:formatCode>
                <c:ptCount val="1"/>
                <c:pt idx="0">
                  <c:v>0.40000000000000036</c:v>
                </c:pt>
              </c:numCache>
            </c:numRef>
          </c:val>
          <c:extLst>
            <c:ext xmlns:c16="http://schemas.microsoft.com/office/drawing/2014/chart" uri="{C3380CC4-5D6E-409C-BE32-E72D297353CC}">
              <c16:uniqueId val="{00000002-9BAC-4074-96D7-40DBA3013F5E}"/>
            </c:ext>
          </c:extLst>
        </c:ser>
        <c:ser>
          <c:idx val="2"/>
          <c:order val="2"/>
          <c:tx>
            <c:strRef>
              <c:f>'Box n Whisker'!$E$5</c:f>
              <c:strCache>
                <c:ptCount val="1"/>
                <c:pt idx="0">
                  <c:v>75th-median</c:v>
                </c:pt>
              </c:strCache>
            </c:strRef>
          </c:tx>
          <c:spPr>
            <a:ln w="15875">
              <a:solidFill>
                <a:sysClr val="windowText" lastClr="000000"/>
              </a:solidFill>
            </a:ln>
            <a:effectLst>
              <a:outerShdw blurRad="50800" dist="50800" dir="5400000" algn="ctr" rotWithShape="0">
                <a:schemeClr val="bg1"/>
              </a:outerShdw>
            </a:effectLst>
          </c:spPr>
          <c:invertIfNegative val="0"/>
          <c:dLbls>
            <c:dLbl>
              <c:idx val="0"/>
              <c:layout>
                <c:manualLayout>
                  <c:x val="0.23890461244791952"/>
                  <c:y val="-3.5131140522328325E-2"/>
                </c:manualLayout>
              </c:layout>
              <c:tx>
                <c:rich>
                  <a:bodyPr/>
                  <a:lstStyle/>
                  <a:p>
                    <a:r>
                      <a:rPr lang="en-US" sz="1200" b="1" baseline="0">
                        <a:latin typeface="Arial" panose="020B0604020202020204" pitchFamily="34" charset="0"/>
                        <a:cs typeface="Arial" panose="020B0604020202020204" pitchFamily="34" charset="0"/>
                      </a:rPr>
                      <a:t>8.00</a:t>
                    </a:r>
                    <a:endParaRPr lang="en-US" sz="1200" b="1" baseline="0"/>
                  </a:p>
                </c:rich>
              </c:tx>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9BAC-4074-96D7-40DBA3013F5E}"/>
                </c:ext>
              </c:extLst>
            </c:dLbl>
            <c:spPr>
              <a:noFill/>
              <a:ln>
                <a:noFill/>
              </a:ln>
              <a:effectLst/>
            </c:spPr>
            <c:txPr>
              <a:bodyPr/>
              <a:lstStyle/>
              <a:p>
                <a:pPr>
                  <a:defRPr baseline="0">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plus"/>
            <c:errValType val="cust"/>
            <c:noEndCap val="0"/>
            <c:plus>
              <c:numRef>
                <c:f>'Box n Whisker'!$G$6</c:f>
                <c:numCache>
                  <c:formatCode>General</c:formatCode>
                  <c:ptCount val="1"/>
                  <c:pt idx="0">
                    <c:v>1.4000000000000004</c:v>
                  </c:pt>
                </c:numCache>
              </c:numRef>
            </c:plus>
            <c:minus>
              <c:numLit>
                <c:formatCode>General</c:formatCode>
                <c:ptCount val="1"/>
                <c:pt idx="0">
                  <c:v>1</c:v>
                </c:pt>
              </c:numLit>
            </c:minus>
          </c:errBars>
          <c:cat>
            <c:strRef>
              <c:f>'Box n Whisker'!$A$6:$B$6</c:f>
              <c:strCache>
                <c:ptCount val="2"/>
                <c:pt idx="1">
                  <c:v>Max KDP Value</c:v>
                </c:pt>
              </c:strCache>
            </c:strRef>
          </c:cat>
          <c:val>
            <c:numRef>
              <c:f>'Box n Whisker'!$E$6</c:f>
              <c:numCache>
                <c:formatCode>0.00</c:formatCode>
                <c:ptCount val="1"/>
                <c:pt idx="0">
                  <c:v>1.5999999999999996</c:v>
                </c:pt>
              </c:numCache>
            </c:numRef>
          </c:val>
          <c:extLst>
            <c:ext xmlns:c16="http://schemas.microsoft.com/office/drawing/2014/chart" uri="{C3380CC4-5D6E-409C-BE32-E72D297353CC}">
              <c16:uniqueId val="{00000004-9BAC-4074-96D7-40DBA3013F5E}"/>
            </c:ext>
          </c:extLst>
        </c:ser>
        <c:dLbls>
          <c:dLblPos val="ctr"/>
          <c:showLegendKey val="0"/>
          <c:showVal val="1"/>
          <c:showCatName val="0"/>
          <c:showSerName val="0"/>
          <c:showPercent val="0"/>
          <c:showBubbleSize val="0"/>
        </c:dLbls>
        <c:gapWidth val="147"/>
        <c:overlap val="100"/>
        <c:axId val="145270272"/>
        <c:axId val="145272192"/>
      </c:barChart>
      <c:catAx>
        <c:axId val="145270272"/>
        <c:scaling>
          <c:orientation val="minMax"/>
        </c:scaling>
        <c:delete val="1"/>
        <c:axPos val="b"/>
        <c:numFmt formatCode="General" sourceLinked="1"/>
        <c:majorTickMark val="out"/>
        <c:minorTickMark val="none"/>
        <c:tickLblPos val="nextTo"/>
        <c:crossAx val="145272192"/>
        <c:crosses val="autoZero"/>
        <c:auto val="1"/>
        <c:lblAlgn val="ctr"/>
        <c:lblOffset val="100"/>
        <c:noMultiLvlLbl val="0"/>
      </c:catAx>
      <c:valAx>
        <c:axId val="145272192"/>
        <c:scaling>
          <c:orientation val="minMax"/>
        </c:scaling>
        <c:delete val="0"/>
        <c:axPos val="l"/>
        <c:majorGridlines/>
        <c:title>
          <c:tx>
            <c:rich>
              <a:bodyPr rot="0" vert="wordArtVert"/>
              <a:lstStyle/>
              <a:p>
                <a:pPr>
                  <a:defRPr baseline="0">
                    <a:latin typeface="Arial" panose="020B0604020202020204" pitchFamily="34" charset="0"/>
                    <a:cs typeface="Arial" panose="020B0604020202020204" pitchFamily="34" charset="0"/>
                  </a:defRPr>
                </a:pPr>
                <a:r>
                  <a:rPr lang="en-US" baseline="0">
                    <a:latin typeface="Arial" panose="020B0604020202020204" pitchFamily="34" charset="0"/>
                    <a:cs typeface="Arial" panose="020B0604020202020204" pitchFamily="34" charset="0"/>
                  </a:rPr>
                  <a:t>KDP</a:t>
                </a:r>
              </a:p>
            </c:rich>
          </c:tx>
          <c:layout>
            <c:manualLayout>
              <c:xMode val="edge"/>
              <c:yMode val="edge"/>
              <c:x val="0"/>
              <c:y val="0.39642468585232155"/>
            </c:manualLayout>
          </c:layout>
          <c:overlay val="0"/>
        </c:title>
        <c:numFmt formatCode="0.00" sourceLinked="1"/>
        <c:majorTickMark val="out"/>
        <c:minorTickMark val="none"/>
        <c:tickLblPos val="nextTo"/>
        <c:txPr>
          <a:bodyPr/>
          <a:lstStyle/>
          <a:p>
            <a:pPr>
              <a:defRPr>
                <a:latin typeface="Arial" panose="020B0604020202020204" pitchFamily="34" charset="0"/>
                <a:cs typeface="Arial" panose="020B0604020202020204" pitchFamily="34" charset="0"/>
              </a:defRPr>
            </a:pPr>
            <a:endParaRPr lang="en-US"/>
          </a:p>
        </c:txPr>
        <c:crossAx val="145270272"/>
        <c:crosses val="autoZero"/>
        <c:crossBetween val="between"/>
      </c:valAx>
    </c:plotArea>
    <c:plotVisOnly val="1"/>
    <c:dispBlanksAs val="gap"/>
    <c:showDLblsOverMax val="0"/>
  </c:chart>
  <c:spPr>
    <a:ln>
      <a:solidFill>
        <a:schemeClr val="tx1"/>
      </a:solidFill>
    </a:ln>
  </c:spPr>
  <c:txPr>
    <a:bodyPr/>
    <a:lstStyle/>
    <a:p>
      <a:pPr>
        <a:defRPr sz="1200" baseline="0">
          <a:latin typeface="Times New Roman" panose="02020603050405020304" pitchFamily="18" charset="0"/>
          <a:cs typeface="Times New Roman" panose="02020603050405020304" pitchFamily="18" charset="0"/>
        </a:defRPr>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a:pPr>
            <a:r>
              <a:rPr lang="en-US" sz="2800" dirty="0"/>
              <a:t>Height of Max K</a:t>
            </a:r>
            <a:r>
              <a:rPr lang="en-US" sz="2800" baseline="-25000" dirty="0"/>
              <a:t>DP</a:t>
            </a:r>
            <a:r>
              <a:rPr lang="en-US" sz="2800" baseline="0" dirty="0"/>
              <a:t> Aloft </a:t>
            </a:r>
            <a:r>
              <a:rPr lang="en-US" sz="2800" dirty="0"/>
              <a:t>(n=30)</a:t>
            </a:r>
          </a:p>
        </c:rich>
      </c:tx>
      <c:layout/>
      <c:overlay val="0"/>
    </c:title>
    <c:autoTitleDeleted val="0"/>
    <c:plotArea>
      <c:layout>
        <c:manualLayout>
          <c:layoutTarget val="inner"/>
          <c:xMode val="edge"/>
          <c:yMode val="edge"/>
          <c:x val="0.14115829688657391"/>
          <c:y val="0.16220769789397241"/>
          <c:w val="0.83240166141013461"/>
          <c:h val="0.62762984692273138"/>
        </c:manualLayout>
      </c:layout>
      <c:barChart>
        <c:barDir val="col"/>
        <c:grouping val="stacked"/>
        <c:varyColors val="0"/>
        <c:ser>
          <c:idx val="0"/>
          <c:order val="0"/>
          <c:tx>
            <c:strRef>
              <c:f>'Max KDP Height Vs. Time'!$C$9</c:f>
              <c:strCache>
                <c:ptCount val="1"/>
                <c:pt idx="0">
                  <c:v>25th percentile</c:v>
                </c:pt>
              </c:strCache>
            </c:strRef>
          </c:tx>
          <c:spPr>
            <a:noFill/>
            <a:ln>
              <a:noFill/>
            </a:ln>
          </c:spPr>
          <c:invertIfNegative val="0"/>
          <c:errBars>
            <c:errBarType val="minus"/>
            <c:errValType val="cust"/>
            <c:noEndCap val="0"/>
            <c:plus>
              <c:numLit>
                <c:formatCode>General</c:formatCode>
                <c:ptCount val="1"/>
                <c:pt idx="0">
                  <c:v>1</c:v>
                </c:pt>
              </c:numLit>
            </c:plus>
            <c:minus>
              <c:numRef>
                <c:f>'Max KDP Height Vs. Time'!$F$10:$F$13</c:f>
                <c:numCache>
                  <c:formatCode>General</c:formatCode>
                  <c:ptCount val="4"/>
                  <c:pt idx="0">
                    <c:v>555</c:v>
                  </c:pt>
                  <c:pt idx="1">
                    <c:v>1700</c:v>
                  </c:pt>
                  <c:pt idx="2">
                    <c:v>1020</c:v>
                  </c:pt>
                </c:numCache>
              </c:numRef>
            </c:minus>
          </c:errBars>
          <c:cat>
            <c:strRef>
              <c:f>'Max KDP Height Vs. Time'!$A$10:$B$12</c:f>
              <c:strCache>
                <c:ptCount val="3"/>
                <c:pt idx="0">
                  <c:v>2 Scans Before Damage </c:v>
                </c:pt>
                <c:pt idx="1">
                  <c:v>1 Scan Before Damage</c:v>
                </c:pt>
                <c:pt idx="2">
                  <c:v>Scan at Damage</c:v>
                </c:pt>
              </c:strCache>
            </c:strRef>
          </c:cat>
          <c:val>
            <c:numRef>
              <c:f>'Max KDP Height Vs. Time'!$C$10:$C$12</c:f>
              <c:numCache>
                <c:formatCode>0</c:formatCode>
                <c:ptCount val="3"/>
                <c:pt idx="0">
                  <c:v>5025</c:v>
                </c:pt>
                <c:pt idx="1">
                  <c:v>4400</c:v>
                </c:pt>
                <c:pt idx="2">
                  <c:v>2400</c:v>
                </c:pt>
              </c:numCache>
            </c:numRef>
          </c:val>
          <c:extLst>
            <c:ext xmlns:c16="http://schemas.microsoft.com/office/drawing/2014/chart" uri="{C3380CC4-5D6E-409C-BE32-E72D297353CC}">
              <c16:uniqueId val="{00000000-E865-481F-9699-29A98E0B9C9A}"/>
            </c:ext>
          </c:extLst>
        </c:ser>
        <c:ser>
          <c:idx val="1"/>
          <c:order val="1"/>
          <c:tx>
            <c:strRef>
              <c:f>'Max KDP Height Vs. Time'!$D$9</c:f>
              <c:strCache>
                <c:ptCount val="1"/>
                <c:pt idx="0">
                  <c:v>25th-median</c:v>
                </c:pt>
              </c:strCache>
            </c:strRef>
          </c:tx>
          <c:spPr>
            <a:ln w="15875">
              <a:solidFill>
                <a:prstClr val="black"/>
              </a:solidFill>
            </a:ln>
          </c:spPr>
          <c:invertIfNegative val="0"/>
          <c:cat>
            <c:strRef>
              <c:f>'Max KDP Height Vs. Time'!$A$10:$B$12</c:f>
              <c:strCache>
                <c:ptCount val="3"/>
                <c:pt idx="0">
                  <c:v>2 Scans Before Damage </c:v>
                </c:pt>
                <c:pt idx="1">
                  <c:v>1 Scan Before Damage</c:v>
                </c:pt>
                <c:pt idx="2">
                  <c:v>Scan at Damage</c:v>
                </c:pt>
              </c:strCache>
            </c:strRef>
          </c:cat>
          <c:val>
            <c:numRef>
              <c:f>'Max KDP Height Vs. Time'!$D$10:$D$12</c:f>
              <c:numCache>
                <c:formatCode>0</c:formatCode>
                <c:ptCount val="3"/>
                <c:pt idx="0">
                  <c:v>1025</c:v>
                </c:pt>
                <c:pt idx="1">
                  <c:v>600</c:v>
                </c:pt>
                <c:pt idx="2">
                  <c:v>1400</c:v>
                </c:pt>
              </c:numCache>
            </c:numRef>
          </c:val>
          <c:extLst>
            <c:ext xmlns:c16="http://schemas.microsoft.com/office/drawing/2014/chart" uri="{C3380CC4-5D6E-409C-BE32-E72D297353CC}">
              <c16:uniqueId val="{00000001-E865-481F-9699-29A98E0B9C9A}"/>
            </c:ext>
          </c:extLst>
        </c:ser>
        <c:ser>
          <c:idx val="2"/>
          <c:order val="2"/>
          <c:tx>
            <c:strRef>
              <c:f>'Max KDP Height Vs. Time'!$E$9</c:f>
              <c:strCache>
                <c:ptCount val="1"/>
                <c:pt idx="0">
                  <c:v>75th-median</c:v>
                </c:pt>
              </c:strCache>
            </c:strRef>
          </c:tx>
          <c:spPr>
            <a:ln w="15875">
              <a:solidFill>
                <a:sysClr val="windowText" lastClr="000000"/>
              </a:solidFill>
            </a:ln>
            <a:effectLst>
              <a:outerShdw blurRad="50800" dist="50800" dir="5400000" algn="ctr" rotWithShape="0">
                <a:schemeClr val="bg1"/>
              </a:outerShdw>
            </a:effectLst>
          </c:spPr>
          <c:invertIfNegative val="0"/>
          <c:errBars>
            <c:errBarType val="plus"/>
            <c:errValType val="cust"/>
            <c:noEndCap val="0"/>
            <c:plus>
              <c:numRef>
                <c:f>'Max KDP Height Vs. Time'!$G$10:$G$13</c:f>
                <c:numCache>
                  <c:formatCode>General</c:formatCode>
                  <c:ptCount val="4"/>
                  <c:pt idx="0">
                    <c:v>2375</c:v>
                  </c:pt>
                  <c:pt idx="1">
                    <c:v>4450</c:v>
                  </c:pt>
                  <c:pt idx="2">
                    <c:v>360</c:v>
                  </c:pt>
                </c:numCache>
              </c:numRef>
            </c:plus>
            <c:minus>
              <c:numLit>
                <c:formatCode>General</c:formatCode>
                <c:ptCount val="1"/>
                <c:pt idx="0">
                  <c:v>1</c:v>
                </c:pt>
              </c:numLit>
            </c:minus>
          </c:errBars>
          <c:cat>
            <c:strRef>
              <c:f>'Max KDP Height Vs. Time'!$A$10:$B$12</c:f>
              <c:strCache>
                <c:ptCount val="3"/>
                <c:pt idx="0">
                  <c:v>2 Scans Before Damage </c:v>
                </c:pt>
                <c:pt idx="1">
                  <c:v>1 Scan Before Damage</c:v>
                </c:pt>
                <c:pt idx="2">
                  <c:v>Scan at Damage</c:v>
                </c:pt>
              </c:strCache>
            </c:strRef>
          </c:cat>
          <c:val>
            <c:numRef>
              <c:f>'Max KDP Height Vs. Time'!$E$10:$E$12</c:f>
              <c:numCache>
                <c:formatCode>0</c:formatCode>
                <c:ptCount val="3"/>
                <c:pt idx="0">
                  <c:v>4575</c:v>
                </c:pt>
                <c:pt idx="1">
                  <c:v>1550</c:v>
                </c:pt>
                <c:pt idx="2">
                  <c:v>1150</c:v>
                </c:pt>
              </c:numCache>
            </c:numRef>
          </c:val>
          <c:extLst>
            <c:ext xmlns:c16="http://schemas.microsoft.com/office/drawing/2014/chart" uri="{C3380CC4-5D6E-409C-BE32-E72D297353CC}">
              <c16:uniqueId val="{00000002-E865-481F-9699-29A98E0B9C9A}"/>
            </c:ext>
          </c:extLst>
        </c:ser>
        <c:dLbls>
          <c:showLegendKey val="0"/>
          <c:showVal val="0"/>
          <c:showCatName val="0"/>
          <c:showSerName val="0"/>
          <c:showPercent val="0"/>
          <c:showBubbleSize val="0"/>
        </c:dLbls>
        <c:gapWidth val="147"/>
        <c:overlap val="100"/>
        <c:axId val="179219072"/>
        <c:axId val="179491200"/>
      </c:barChart>
      <c:catAx>
        <c:axId val="179219072"/>
        <c:scaling>
          <c:orientation val="minMax"/>
        </c:scaling>
        <c:delete val="0"/>
        <c:axPos val="b"/>
        <c:numFmt formatCode="General" sourceLinked="0"/>
        <c:majorTickMark val="out"/>
        <c:minorTickMark val="none"/>
        <c:tickLblPos val="nextTo"/>
        <c:txPr>
          <a:bodyPr/>
          <a:lstStyle/>
          <a:p>
            <a:pPr>
              <a:defRPr sz="1600" baseline="0"/>
            </a:pPr>
            <a:endParaRPr lang="en-US"/>
          </a:p>
        </c:txPr>
        <c:crossAx val="179491200"/>
        <c:crosses val="autoZero"/>
        <c:auto val="1"/>
        <c:lblAlgn val="ctr"/>
        <c:lblOffset val="100"/>
        <c:noMultiLvlLbl val="0"/>
      </c:catAx>
      <c:valAx>
        <c:axId val="179491200"/>
        <c:scaling>
          <c:orientation val="minMax"/>
        </c:scaling>
        <c:delete val="0"/>
        <c:axPos val="l"/>
        <c:majorGridlines/>
        <c:title>
          <c:tx>
            <c:rich>
              <a:bodyPr rot="0" vert="wordArtVert"/>
              <a:lstStyle/>
              <a:p>
                <a:pPr>
                  <a:defRPr/>
                </a:pPr>
                <a:r>
                  <a:rPr lang="en-US" sz="1400" baseline="0"/>
                  <a:t>Height (feet)</a:t>
                </a:r>
                <a:endParaRPr lang="en-US" sz="1400"/>
              </a:p>
            </c:rich>
          </c:tx>
          <c:layout/>
          <c:overlay val="0"/>
        </c:title>
        <c:numFmt formatCode="0" sourceLinked="1"/>
        <c:majorTickMark val="out"/>
        <c:minorTickMark val="none"/>
        <c:tickLblPos val="nextTo"/>
        <c:txPr>
          <a:bodyPr/>
          <a:lstStyle/>
          <a:p>
            <a:pPr>
              <a:defRPr sz="1400"/>
            </a:pPr>
            <a:endParaRPr lang="en-US"/>
          </a:p>
        </c:txPr>
        <c:crossAx val="179219072"/>
        <c:crosses val="autoZero"/>
        <c:crossBetween val="between"/>
      </c:valAx>
    </c:plotArea>
    <c:plotVisOnly val="1"/>
    <c:dispBlanksAs val="gap"/>
    <c:showDLblsOverMax val="0"/>
  </c:chart>
  <c:spPr>
    <a:ln>
      <a:solidFill>
        <a:schemeClr val="tx1"/>
      </a:solidFill>
    </a:ln>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400"/>
              <a:t>Max KDP</a:t>
            </a:r>
            <a:r>
              <a:rPr lang="en-US" sz="2400" baseline="0"/>
              <a:t> Aloft </a:t>
            </a:r>
            <a:r>
              <a:rPr lang="en-US" sz="2400"/>
              <a:t>(n=30)</a:t>
            </a:r>
          </a:p>
        </c:rich>
      </c:tx>
      <c:layout/>
      <c:overlay val="0"/>
    </c:title>
    <c:autoTitleDeleted val="0"/>
    <c:plotArea>
      <c:layout>
        <c:manualLayout>
          <c:layoutTarget val="inner"/>
          <c:xMode val="edge"/>
          <c:yMode val="edge"/>
          <c:x val="0.14115829688657391"/>
          <c:y val="0.16220769789397241"/>
          <c:w val="0.83240166141013461"/>
          <c:h val="0.62762984692273138"/>
        </c:manualLayout>
      </c:layout>
      <c:barChart>
        <c:barDir val="col"/>
        <c:grouping val="stacked"/>
        <c:varyColors val="0"/>
        <c:ser>
          <c:idx val="0"/>
          <c:order val="0"/>
          <c:tx>
            <c:strRef>
              <c:f>'Max KDP Values Vs. Scan Time'!$C$9</c:f>
              <c:strCache>
                <c:ptCount val="1"/>
                <c:pt idx="0">
                  <c:v>25th percentile</c:v>
                </c:pt>
              </c:strCache>
            </c:strRef>
          </c:tx>
          <c:spPr>
            <a:noFill/>
            <a:ln>
              <a:noFill/>
            </a:ln>
          </c:spPr>
          <c:invertIfNegative val="0"/>
          <c:errBars>
            <c:errBarType val="minus"/>
            <c:errValType val="cust"/>
            <c:noEndCap val="0"/>
            <c:plus>
              <c:numLit>
                <c:formatCode>General</c:formatCode>
                <c:ptCount val="1"/>
                <c:pt idx="0">
                  <c:v>1</c:v>
                </c:pt>
              </c:numLit>
            </c:plus>
            <c:minus>
              <c:numRef>
                <c:f>'Max KDP Values Vs. Scan Time'!$F$10:$F$13</c:f>
                <c:numCache>
                  <c:formatCode>General</c:formatCode>
                  <c:ptCount val="4"/>
                  <c:pt idx="0">
                    <c:v>0.29999999999999982</c:v>
                  </c:pt>
                  <c:pt idx="1">
                    <c:v>1.1000000000000005</c:v>
                  </c:pt>
                  <c:pt idx="2">
                    <c:v>0.90000000000000036</c:v>
                  </c:pt>
                </c:numCache>
              </c:numRef>
            </c:minus>
          </c:errBars>
          <c:cat>
            <c:strRef>
              <c:f>'Max KDP Values Vs. Scan Time'!$A$10:$B$12</c:f>
              <c:strCache>
                <c:ptCount val="3"/>
                <c:pt idx="0">
                  <c:v>2 Scans Before Damage </c:v>
                </c:pt>
                <c:pt idx="1">
                  <c:v>1 Scan Before Damage</c:v>
                </c:pt>
                <c:pt idx="2">
                  <c:v>Scan at Damage</c:v>
                </c:pt>
              </c:strCache>
            </c:strRef>
          </c:cat>
          <c:val>
            <c:numRef>
              <c:f>'Max KDP Values Vs. Scan Time'!$C$10:$C$12</c:f>
              <c:numCache>
                <c:formatCode>0.0</c:formatCode>
                <c:ptCount val="3"/>
                <c:pt idx="0">
                  <c:v>5.7</c:v>
                </c:pt>
                <c:pt idx="1">
                  <c:v>5.7</c:v>
                </c:pt>
                <c:pt idx="2">
                  <c:v>5.4</c:v>
                </c:pt>
              </c:numCache>
            </c:numRef>
          </c:val>
          <c:extLst>
            <c:ext xmlns:c16="http://schemas.microsoft.com/office/drawing/2014/chart" uri="{C3380CC4-5D6E-409C-BE32-E72D297353CC}">
              <c16:uniqueId val="{00000000-5414-44E1-8669-CBBDB4D82C22}"/>
            </c:ext>
          </c:extLst>
        </c:ser>
        <c:ser>
          <c:idx val="1"/>
          <c:order val="1"/>
          <c:tx>
            <c:strRef>
              <c:f>'Max KDP Values Vs. Scan Time'!$D$9</c:f>
              <c:strCache>
                <c:ptCount val="1"/>
                <c:pt idx="0">
                  <c:v>25th-median</c:v>
                </c:pt>
              </c:strCache>
            </c:strRef>
          </c:tx>
          <c:spPr>
            <a:ln w="15875">
              <a:solidFill>
                <a:prstClr val="black"/>
              </a:solidFill>
            </a:ln>
          </c:spPr>
          <c:invertIfNegative val="0"/>
          <c:cat>
            <c:strRef>
              <c:f>'Max KDP Values Vs. Scan Time'!$A$10:$B$12</c:f>
              <c:strCache>
                <c:ptCount val="3"/>
                <c:pt idx="0">
                  <c:v>2 Scans Before Damage </c:v>
                </c:pt>
                <c:pt idx="1">
                  <c:v>1 Scan Before Damage</c:v>
                </c:pt>
                <c:pt idx="2">
                  <c:v>Scan at Damage</c:v>
                </c:pt>
              </c:strCache>
            </c:strRef>
          </c:cat>
          <c:val>
            <c:numRef>
              <c:f>'Max KDP Values Vs. Scan Time'!$D$10:$D$12</c:f>
              <c:numCache>
                <c:formatCode>0.0</c:formatCode>
                <c:ptCount val="3"/>
                <c:pt idx="0">
                  <c:v>0.59999999999999964</c:v>
                </c:pt>
                <c:pt idx="1">
                  <c:v>0.39999999999999947</c:v>
                </c:pt>
                <c:pt idx="2">
                  <c:v>0.69999999999999929</c:v>
                </c:pt>
              </c:numCache>
            </c:numRef>
          </c:val>
          <c:extLst>
            <c:ext xmlns:c16="http://schemas.microsoft.com/office/drawing/2014/chart" uri="{C3380CC4-5D6E-409C-BE32-E72D297353CC}">
              <c16:uniqueId val="{00000001-5414-44E1-8669-CBBDB4D82C22}"/>
            </c:ext>
          </c:extLst>
        </c:ser>
        <c:ser>
          <c:idx val="2"/>
          <c:order val="2"/>
          <c:tx>
            <c:strRef>
              <c:f>'Max KDP Values Vs. Scan Time'!$E$9</c:f>
              <c:strCache>
                <c:ptCount val="1"/>
                <c:pt idx="0">
                  <c:v>75th-median</c:v>
                </c:pt>
              </c:strCache>
            </c:strRef>
          </c:tx>
          <c:spPr>
            <a:ln w="15875">
              <a:solidFill>
                <a:sysClr val="windowText" lastClr="000000"/>
              </a:solidFill>
            </a:ln>
            <a:effectLst>
              <a:outerShdw blurRad="50800" dist="50800" dir="5400000" algn="ctr" rotWithShape="0">
                <a:schemeClr val="bg1"/>
              </a:outerShdw>
            </a:effectLst>
          </c:spPr>
          <c:invertIfNegative val="0"/>
          <c:errBars>
            <c:errBarType val="plus"/>
            <c:errValType val="cust"/>
            <c:noEndCap val="0"/>
            <c:plus>
              <c:numRef>
                <c:f>'Max KDP Values Vs. Scan Time'!$G$10:$G$13</c:f>
                <c:numCache>
                  <c:formatCode>General</c:formatCode>
                  <c:ptCount val="4"/>
                  <c:pt idx="0">
                    <c:v>2.6000000000000005</c:v>
                  </c:pt>
                  <c:pt idx="1">
                    <c:v>9.9999999999999645E-2</c:v>
                  </c:pt>
                  <c:pt idx="2">
                    <c:v>0.5</c:v>
                  </c:pt>
                </c:numCache>
              </c:numRef>
            </c:plus>
            <c:minus>
              <c:numLit>
                <c:formatCode>General</c:formatCode>
                <c:ptCount val="1"/>
                <c:pt idx="0">
                  <c:v>1</c:v>
                </c:pt>
              </c:numLit>
            </c:minus>
          </c:errBars>
          <c:cat>
            <c:strRef>
              <c:f>'Max KDP Values Vs. Scan Time'!$A$10:$B$12</c:f>
              <c:strCache>
                <c:ptCount val="3"/>
                <c:pt idx="0">
                  <c:v>2 Scans Before Damage </c:v>
                </c:pt>
                <c:pt idx="1">
                  <c:v>1 Scan Before Damage</c:v>
                </c:pt>
                <c:pt idx="2">
                  <c:v>Scan at Damage</c:v>
                </c:pt>
              </c:strCache>
            </c:strRef>
          </c:cat>
          <c:val>
            <c:numRef>
              <c:f>'Max KDP Values Vs. Scan Time'!$E$10:$E$12</c:f>
              <c:numCache>
                <c:formatCode>0.0</c:formatCode>
                <c:ptCount val="3"/>
                <c:pt idx="0">
                  <c:v>1</c:v>
                </c:pt>
                <c:pt idx="1">
                  <c:v>1.6000000000000005</c:v>
                </c:pt>
                <c:pt idx="2">
                  <c:v>0.60000000000000053</c:v>
                </c:pt>
              </c:numCache>
            </c:numRef>
          </c:val>
          <c:extLst>
            <c:ext xmlns:c16="http://schemas.microsoft.com/office/drawing/2014/chart" uri="{C3380CC4-5D6E-409C-BE32-E72D297353CC}">
              <c16:uniqueId val="{00000002-5414-44E1-8669-CBBDB4D82C22}"/>
            </c:ext>
          </c:extLst>
        </c:ser>
        <c:dLbls>
          <c:showLegendKey val="0"/>
          <c:showVal val="0"/>
          <c:showCatName val="0"/>
          <c:showSerName val="0"/>
          <c:showPercent val="0"/>
          <c:showBubbleSize val="0"/>
        </c:dLbls>
        <c:gapWidth val="147"/>
        <c:overlap val="100"/>
        <c:axId val="201019776"/>
        <c:axId val="201021312"/>
      </c:barChart>
      <c:catAx>
        <c:axId val="201019776"/>
        <c:scaling>
          <c:orientation val="minMax"/>
        </c:scaling>
        <c:delete val="0"/>
        <c:axPos val="b"/>
        <c:numFmt formatCode="General" sourceLinked="0"/>
        <c:majorTickMark val="out"/>
        <c:minorTickMark val="none"/>
        <c:tickLblPos val="nextTo"/>
        <c:txPr>
          <a:bodyPr/>
          <a:lstStyle/>
          <a:p>
            <a:pPr>
              <a:defRPr sz="1600" baseline="0"/>
            </a:pPr>
            <a:endParaRPr lang="en-US"/>
          </a:p>
        </c:txPr>
        <c:crossAx val="201021312"/>
        <c:crosses val="autoZero"/>
        <c:auto val="1"/>
        <c:lblAlgn val="ctr"/>
        <c:lblOffset val="100"/>
        <c:noMultiLvlLbl val="0"/>
      </c:catAx>
      <c:valAx>
        <c:axId val="201021312"/>
        <c:scaling>
          <c:orientation val="minMax"/>
        </c:scaling>
        <c:delete val="0"/>
        <c:axPos val="l"/>
        <c:majorGridlines/>
        <c:title>
          <c:tx>
            <c:rich>
              <a:bodyPr rot="0" vert="wordArtVert"/>
              <a:lstStyle/>
              <a:p>
                <a:pPr>
                  <a:defRPr/>
                </a:pPr>
                <a:r>
                  <a:rPr lang="en-US" sz="1400"/>
                  <a:t>KDP</a:t>
                </a:r>
                <a:r>
                  <a:rPr lang="en-US" sz="1400" baseline="0"/>
                  <a:t> (</a:t>
                </a:r>
                <a:r>
                  <a:rPr lang="en-US" sz="1400" baseline="0">
                    <a:latin typeface="Calibri"/>
                  </a:rPr>
                  <a:t>°</a:t>
                </a:r>
                <a:r>
                  <a:rPr lang="en-US" sz="1400" baseline="0"/>
                  <a:t>/km)</a:t>
                </a:r>
                <a:endParaRPr lang="en-US" sz="1400"/>
              </a:p>
            </c:rich>
          </c:tx>
          <c:layout/>
          <c:overlay val="0"/>
        </c:title>
        <c:numFmt formatCode="0.0" sourceLinked="1"/>
        <c:majorTickMark val="out"/>
        <c:minorTickMark val="none"/>
        <c:tickLblPos val="nextTo"/>
        <c:txPr>
          <a:bodyPr/>
          <a:lstStyle/>
          <a:p>
            <a:pPr>
              <a:defRPr sz="1400"/>
            </a:pPr>
            <a:endParaRPr lang="en-US"/>
          </a:p>
        </c:txPr>
        <c:crossAx val="201019776"/>
        <c:crosses val="autoZero"/>
        <c:crossBetween val="between"/>
      </c:valAx>
    </c:plotArea>
    <c:plotVisOnly val="1"/>
    <c:dispBlanksAs val="gap"/>
    <c:showDLblsOverMax val="0"/>
  </c:chart>
  <c:spPr>
    <a:ln>
      <a:solidFill>
        <a:schemeClr val="tx1"/>
      </a:solidFill>
    </a:ln>
  </c:sp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0.2153</cdr:x>
      <cdr:y>0.18518</cdr:y>
    </cdr:from>
    <cdr:to>
      <cdr:x>0.30021</cdr:x>
      <cdr:y>0.23377</cdr:y>
    </cdr:to>
    <cdr:sp macro="" textlink="">
      <cdr:nvSpPr>
        <cdr:cNvPr id="2" name="TextBox 1"/>
        <cdr:cNvSpPr txBox="1"/>
      </cdr:nvSpPr>
      <cdr:spPr>
        <a:xfrm xmlns:a="http://schemas.openxmlformats.org/drawingml/2006/main">
          <a:off x="1349559" y="755844"/>
          <a:ext cx="532249" cy="19831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00" b="1" dirty="0">
              <a:latin typeface="Times New Roman" pitchFamily="18" charset="0"/>
              <a:cs typeface="Times New Roman" pitchFamily="18" charset="0"/>
            </a:rPr>
            <a:t>38.8</a:t>
          </a:r>
        </a:p>
      </cdr:txBody>
    </cdr:sp>
  </cdr:relSizeAnchor>
  <cdr:relSizeAnchor xmlns:cdr="http://schemas.openxmlformats.org/drawingml/2006/chartDrawing">
    <cdr:from>
      <cdr:x>0.42493</cdr:x>
      <cdr:y>0.23965</cdr:y>
    </cdr:from>
    <cdr:to>
      <cdr:x>0.52008</cdr:x>
      <cdr:y>0.30519</cdr:y>
    </cdr:to>
    <cdr:sp macro="" textlink="">
      <cdr:nvSpPr>
        <cdr:cNvPr id="4" name="TextBox 1"/>
        <cdr:cNvSpPr txBox="1"/>
      </cdr:nvSpPr>
      <cdr:spPr>
        <a:xfrm xmlns:a="http://schemas.openxmlformats.org/drawingml/2006/main">
          <a:off x="2663579" y="978172"/>
          <a:ext cx="596456" cy="26753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000" b="1">
              <a:latin typeface="Times New Roman" pitchFamily="18" charset="0"/>
              <a:cs typeface="Times New Roman" pitchFamily="18" charset="0"/>
            </a:rPr>
            <a:t>35.7</a:t>
          </a:r>
        </a:p>
      </cdr:txBody>
    </cdr:sp>
  </cdr:relSizeAnchor>
  <cdr:relSizeAnchor xmlns:cdr="http://schemas.openxmlformats.org/drawingml/2006/chartDrawing">
    <cdr:from>
      <cdr:x>0.63173</cdr:x>
      <cdr:y>0.28976</cdr:y>
    </cdr:from>
    <cdr:to>
      <cdr:x>0.71882</cdr:x>
      <cdr:y>0.3474</cdr:y>
    </cdr:to>
    <cdr:sp macro="" textlink="">
      <cdr:nvSpPr>
        <cdr:cNvPr id="5" name="TextBox 1"/>
        <cdr:cNvSpPr txBox="1"/>
      </cdr:nvSpPr>
      <cdr:spPr>
        <a:xfrm xmlns:a="http://schemas.openxmlformats.org/drawingml/2006/main">
          <a:off x="3959859" y="1182705"/>
          <a:ext cx="545880" cy="23527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000" b="1">
              <a:latin typeface="Times New Roman" pitchFamily="18" charset="0"/>
              <a:cs typeface="Times New Roman" pitchFamily="18" charset="0"/>
            </a:rPr>
            <a:t>32.0</a:t>
          </a:r>
        </a:p>
      </cdr:txBody>
    </cdr:sp>
  </cdr:relSizeAnchor>
  <cdr:relSizeAnchor xmlns:cdr="http://schemas.openxmlformats.org/drawingml/2006/chartDrawing">
    <cdr:from>
      <cdr:x>0.83711</cdr:x>
      <cdr:y>0.32026</cdr:y>
    </cdr:from>
    <cdr:to>
      <cdr:x>0.93023</cdr:x>
      <cdr:y>0.37338</cdr:y>
    </cdr:to>
    <cdr:sp macro="" textlink="">
      <cdr:nvSpPr>
        <cdr:cNvPr id="6" name="TextBox 1"/>
        <cdr:cNvSpPr txBox="1"/>
      </cdr:nvSpPr>
      <cdr:spPr>
        <a:xfrm xmlns:a="http://schemas.openxmlformats.org/drawingml/2006/main">
          <a:off x="5247237" y="1307196"/>
          <a:ext cx="583719" cy="21680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000" b="1">
              <a:latin typeface="Times New Roman" pitchFamily="18" charset="0"/>
              <a:cs typeface="Times New Roman" pitchFamily="18" charset="0"/>
            </a:rPr>
            <a:t>29.2</a:t>
          </a:r>
        </a:p>
      </cdr:txBody>
    </cdr:sp>
  </cdr:relSizeAnchor>
  <cdr:relSizeAnchor xmlns:cdr="http://schemas.openxmlformats.org/drawingml/2006/chartDrawing">
    <cdr:from>
      <cdr:x>0.21107</cdr:x>
      <cdr:y>0.30283</cdr:y>
    </cdr:from>
    <cdr:to>
      <cdr:x>0.28541</cdr:x>
      <cdr:y>0.36039</cdr:y>
    </cdr:to>
    <cdr:sp macro="" textlink="">
      <cdr:nvSpPr>
        <cdr:cNvPr id="7" name="TextBox 1"/>
        <cdr:cNvSpPr txBox="1"/>
      </cdr:nvSpPr>
      <cdr:spPr>
        <a:xfrm xmlns:a="http://schemas.openxmlformats.org/drawingml/2006/main">
          <a:off x="1323055" y="1236052"/>
          <a:ext cx="465988" cy="23493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000" b="1">
              <a:latin typeface="Times New Roman" pitchFamily="18" charset="0"/>
              <a:cs typeface="Times New Roman" pitchFamily="18" charset="0"/>
            </a:rPr>
            <a:t>30.8</a:t>
          </a:r>
        </a:p>
      </cdr:txBody>
    </cdr:sp>
  </cdr:relSizeAnchor>
  <cdr:relSizeAnchor xmlns:cdr="http://schemas.openxmlformats.org/drawingml/2006/chartDrawing">
    <cdr:from>
      <cdr:x>0.42635</cdr:x>
      <cdr:y>0.35076</cdr:y>
    </cdr:from>
    <cdr:to>
      <cdr:x>0.49894</cdr:x>
      <cdr:y>0.4026</cdr:y>
    </cdr:to>
    <cdr:sp macro="" textlink="">
      <cdr:nvSpPr>
        <cdr:cNvPr id="8" name="TextBox 1"/>
        <cdr:cNvSpPr txBox="1"/>
      </cdr:nvSpPr>
      <cdr:spPr>
        <a:xfrm xmlns:a="http://schemas.openxmlformats.org/drawingml/2006/main">
          <a:off x="2672479" y="1431687"/>
          <a:ext cx="455033" cy="21158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000" b="1">
              <a:latin typeface="Times New Roman" pitchFamily="18" charset="0"/>
              <a:cs typeface="Times New Roman" pitchFamily="18" charset="0"/>
            </a:rPr>
            <a:t>27.9</a:t>
          </a:r>
        </a:p>
      </cdr:txBody>
    </cdr:sp>
  </cdr:relSizeAnchor>
  <cdr:relSizeAnchor xmlns:cdr="http://schemas.openxmlformats.org/drawingml/2006/chartDrawing">
    <cdr:from>
      <cdr:x>0.63314</cdr:x>
      <cdr:y>0.40305</cdr:y>
    </cdr:from>
    <cdr:to>
      <cdr:x>0.71882</cdr:x>
      <cdr:y>0.45779</cdr:y>
    </cdr:to>
    <cdr:sp macro="" textlink="">
      <cdr:nvSpPr>
        <cdr:cNvPr id="9" name="TextBox 1"/>
        <cdr:cNvSpPr txBox="1"/>
      </cdr:nvSpPr>
      <cdr:spPr>
        <a:xfrm xmlns:a="http://schemas.openxmlformats.org/drawingml/2006/main">
          <a:off x="3968697" y="1645117"/>
          <a:ext cx="537041" cy="22343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000" b="1">
              <a:latin typeface="Times New Roman" pitchFamily="18" charset="0"/>
              <a:cs typeface="Times New Roman" pitchFamily="18" charset="0"/>
            </a:rPr>
            <a:t>23.5</a:t>
          </a:r>
        </a:p>
      </cdr:txBody>
    </cdr:sp>
  </cdr:relSizeAnchor>
  <cdr:relSizeAnchor xmlns:cdr="http://schemas.openxmlformats.org/drawingml/2006/chartDrawing">
    <cdr:from>
      <cdr:x>0.83994</cdr:x>
      <cdr:y>0.47495</cdr:y>
    </cdr:from>
    <cdr:to>
      <cdr:x>0.93023</cdr:x>
      <cdr:y>0.52922</cdr:y>
    </cdr:to>
    <cdr:sp macro="" textlink="">
      <cdr:nvSpPr>
        <cdr:cNvPr id="10" name="TextBox 1"/>
        <cdr:cNvSpPr txBox="1"/>
      </cdr:nvSpPr>
      <cdr:spPr>
        <a:xfrm xmlns:a="http://schemas.openxmlformats.org/drawingml/2006/main">
          <a:off x="5264977" y="1938589"/>
          <a:ext cx="565980" cy="22151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000" b="1">
              <a:latin typeface="Times New Roman" pitchFamily="18" charset="0"/>
              <a:cs typeface="Times New Roman" pitchFamily="18" charset="0"/>
            </a:rPr>
            <a:t>18.5</a:t>
          </a:r>
        </a:p>
      </cdr:txBody>
    </cdr:sp>
  </cdr:relSizeAnchor>
</c:userShapes>
</file>

<file path=ppt/drawings/drawing2.xml><?xml version="1.0" encoding="utf-8"?>
<c:userShapes xmlns:c="http://schemas.openxmlformats.org/drawingml/2006/chart">
  <cdr:relSizeAnchor xmlns:cdr="http://schemas.openxmlformats.org/drawingml/2006/chartDrawing">
    <cdr:from>
      <cdr:x>0.13978</cdr:x>
      <cdr:y>0.00192</cdr:y>
    </cdr:from>
    <cdr:to>
      <cdr:x>0.92473</cdr:x>
      <cdr:y>0.14001</cdr:y>
    </cdr:to>
    <cdr:sp macro="" textlink="">
      <cdr:nvSpPr>
        <cdr:cNvPr id="2" name="TextBox 1"/>
        <cdr:cNvSpPr txBox="1"/>
      </cdr:nvSpPr>
      <cdr:spPr>
        <a:xfrm xmlns:a="http://schemas.openxmlformats.org/drawingml/2006/main">
          <a:off x="990600" y="7435"/>
          <a:ext cx="5562600" cy="533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800" dirty="0" smtClean="0"/>
            <a:t>Max TDS Height vs. Tornado Strength (n=24)</a:t>
          </a:r>
          <a:endParaRPr lang="en-US" sz="1800" dirty="0"/>
        </a:p>
      </cdr:txBody>
    </cdr:sp>
  </cdr:relSizeAnchor>
</c:userShapes>
</file>

<file path=ppt/drawings/drawing3.xml><?xml version="1.0" encoding="utf-8"?>
<c:userShapes xmlns:c="http://schemas.openxmlformats.org/drawingml/2006/chart">
  <cdr:relSizeAnchor xmlns:cdr="http://schemas.openxmlformats.org/drawingml/2006/chartDrawing">
    <cdr:from>
      <cdr:x>0.44177</cdr:x>
      <cdr:y>0.50589</cdr:y>
    </cdr:from>
    <cdr:to>
      <cdr:x>0.6443</cdr:x>
      <cdr:y>0.54937</cdr:y>
    </cdr:to>
    <cdr:sp macro="" textlink="">
      <cdr:nvSpPr>
        <cdr:cNvPr id="5" name="TextBox 4"/>
        <cdr:cNvSpPr txBox="1"/>
      </cdr:nvSpPr>
      <cdr:spPr>
        <a:xfrm xmlns:a="http://schemas.openxmlformats.org/drawingml/2006/main">
          <a:off x="1253942" y="2722510"/>
          <a:ext cx="574858" cy="23399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b="1">
              <a:latin typeface="Arial" panose="020B0604020202020204" pitchFamily="34" charset="0"/>
              <a:cs typeface="Arial" panose="020B0604020202020204" pitchFamily="34" charset="0"/>
            </a:rPr>
            <a:t>6.00</a:t>
          </a:r>
        </a:p>
      </cdr:txBody>
    </cdr:sp>
  </cdr:relSizeAnchor>
  <cdr:relSizeAnchor xmlns:cdr="http://schemas.openxmlformats.org/drawingml/2006/chartDrawing">
    <cdr:from>
      <cdr:x>0.44578</cdr:x>
      <cdr:y>0.26036</cdr:y>
    </cdr:from>
    <cdr:to>
      <cdr:x>0.62416</cdr:x>
      <cdr:y>0.31036</cdr:y>
    </cdr:to>
    <cdr:sp macro="" textlink="">
      <cdr:nvSpPr>
        <cdr:cNvPr id="6" name="TextBox 5"/>
        <cdr:cNvSpPr txBox="1"/>
      </cdr:nvSpPr>
      <cdr:spPr>
        <a:xfrm xmlns:a="http://schemas.openxmlformats.org/drawingml/2006/main">
          <a:off x="1265324" y="1401160"/>
          <a:ext cx="506326" cy="26908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b="1">
              <a:latin typeface="Arial" panose="020B0604020202020204" pitchFamily="34" charset="0"/>
              <a:cs typeface="Arial" panose="020B0604020202020204" pitchFamily="34" charset="0"/>
            </a:rPr>
            <a:t>10.0</a:t>
          </a:r>
        </a:p>
      </cdr:txBody>
    </cdr:sp>
  </cdr:relSizeAnchor>
  <cdr:relSizeAnchor xmlns:cdr="http://schemas.openxmlformats.org/drawingml/2006/chartDrawing">
    <cdr:from>
      <cdr:x>0.44177</cdr:x>
      <cdr:y>0.50589</cdr:y>
    </cdr:from>
    <cdr:to>
      <cdr:x>0.56813</cdr:x>
      <cdr:y>0.54937</cdr:y>
    </cdr:to>
    <cdr:sp macro="" textlink="">
      <cdr:nvSpPr>
        <cdr:cNvPr id="2" name="TextBox 4"/>
        <cdr:cNvSpPr txBox="1"/>
      </cdr:nvSpPr>
      <cdr:spPr>
        <a:xfrm xmlns:a="http://schemas.openxmlformats.org/drawingml/2006/main">
          <a:off x="2095500" y="3426036"/>
          <a:ext cx="599382" cy="29444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200" b="1">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0.44578</cdr:x>
      <cdr:y>0.26036</cdr:y>
    </cdr:from>
    <cdr:to>
      <cdr:x>0.55938</cdr:x>
      <cdr:y>0.31036</cdr:y>
    </cdr:to>
    <cdr:sp macro="" textlink="">
      <cdr:nvSpPr>
        <cdr:cNvPr id="3" name="TextBox 5"/>
        <cdr:cNvSpPr txBox="1"/>
      </cdr:nvSpPr>
      <cdr:spPr>
        <a:xfrm xmlns:a="http://schemas.openxmlformats.org/drawingml/2006/main">
          <a:off x="2114550" y="1763241"/>
          <a:ext cx="538843" cy="33861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200" b="1">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0.44578</cdr:x>
      <cdr:y>0.26036</cdr:y>
    </cdr:from>
    <cdr:to>
      <cdr:x>0.55938</cdr:x>
      <cdr:y>0.31036</cdr:y>
    </cdr:to>
    <cdr:sp macro="" textlink="">
      <cdr:nvSpPr>
        <cdr:cNvPr id="9" name="TextBox 5"/>
        <cdr:cNvSpPr txBox="1"/>
      </cdr:nvSpPr>
      <cdr:spPr>
        <a:xfrm xmlns:a="http://schemas.openxmlformats.org/drawingml/2006/main">
          <a:off x="2114550" y="1763241"/>
          <a:ext cx="538843" cy="33861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200" b="1">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0.69839</cdr:x>
      <cdr:y>0.41527</cdr:y>
    </cdr:from>
    <cdr:to>
      <cdr:x>0.8952</cdr:x>
      <cdr:y>0.45875</cdr:y>
    </cdr:to>
    <cdr:sp macro="" textlink="">
      <cdr:nvSpPr>
        <cdr:cNvPr id="12" name="TextBox 4"/>
        <cdr:cNvSpPr txBox="1"/>
      </cdr:nvSpPr>
      <cdr:spPr>
        <a:xfrm xmlns:a="http://schemas.openxmlformats.org/drawingml/2006/main">
          <a:off x="3110019" y="2583022"/>
          <a:ext cx="876415" cy="27044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b="1" dirty="0">
              <a:latin typeface="Arial" panose="020B0604020202020204" pitchFamily="34" charset="0"/>
              <a:cs typeface="Arial" panose="020B0604020202020204" pitchFamily="34" charset="0"/>
            </a:rPr>
            <a:t>7.00</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37CE94-F2E2-428B-ACDF-9AEF84554B78}" type="datetimeFigureOut">
              <a:rPr lang="en-US" smtClean="0"/>
              <a:t>3/10/2020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414071-0877-4788-AEE5-55627CA2A332}" type="slidenum">
              <a:rPr lang="en-US" smtClean="0"/>
              <a:t>‹#›</a:t>
            </a:fld>
            <a:endParaRPr lang="en-US"/>
          </a:p>
        </p:txBody>
      </p:sp>
    </p:spTree>
    <p:extLst>
      <p:ext uri="{BB962C8B-B14F-4D97-AF65-F5344CB8AC3E}">
        <p14:creationId xmlns:p14="http://schemas.microsoft.com/office/powerpoint/2010/main" val="1124655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E4A829AA-6030-498A-9F7D-BF9CFD958126}" type="slidenum">
              <a:rPr lang="en-US" altLang="en-US" smtClean="0"/>
              <a:pPr/>
              <a:t>18</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9EDC8F-E2D5-4312-AE69-963D5E33D198}" type="datetimeFigureOut">
              <a:rPr lang="en-US" smtClean="0"/>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75897-A9D0-449B-9866-FCD9BED3AD5C}" type="slidenum">
              <a:rPr lang="en-US" smtClean="0"/>
              <a:t>‹#›</a:t>
            </a:fld>
            <a:endParaRPr lang="en-US"/>
          </a:p>
        </p:txBody>
      </p:sp>
    </p:spTree>
    <p:extLst>
      <p:ext uri="{BB962C8B-B14F-4D97-AF65-F5344CB8AC3E}">
        <p14:creationId xmlns:p14="http://schemas.microsoft.com/office/powerpoint/2010/main" val="1830797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9EDC8F-E2D5-4312-AE69-963D5E33D198}" type="datetimeFigureOut">
              <a:rPr lang="en-US" smtClean="0"/>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75897-A9D0-449B-9866-FCD9BED3AD5C}" type="slidenum">
              <a:rPr lang="en-US" smtClean="0"/>
              <a:t>‹#›</a:t>
            </a:fld>
            <a:endParaRPr lang="en-US"/>
          </a:p>
        </p:txBody>
      </p:sp>
    </p:spTree>
    <p:extLst>
      <p:ext uri="{BB962C8B-B14F-4D97-AF65-F5344CB8AC3E}">
        <p14:creationId xmlns:p14="http://schemas.microsoft.com/office/powerpoint/2010/main" val="323567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9EDC8F-E2D5-4312-AE69-963D5E33D198}" type="datetimeFigureOut">
              <a:rPr lang="en-US" smtClean="0"/>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75897-A9D0-449B-9866-FCD9BED3AD5C}" type="slidenum">
              <a:rPr lang="en-US" smtClean="0"/>
              <a:t>‹#›</a:t>
            </a:fld>
            <a:endParaRPr lang="en-US"/>
          </a:p>
        </p:txBody>
      </p:sp>
    </p:spTree>
    <p:extLst>
      <p:ext uri="{BB962C8B-B14F-4D97-AF65-F5344CB8AC3E}">
        <p14:creationId xmlns:p14="http://schemas.microsoft.com/office/powerpoint/2010/main" val="2925781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9EDC8F-E2D5-4312-AE69-963D5E33D198}" type="datetimeFigureOut">
              <a:rPr lang="en-US" smtClean="0"/>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75897-A9D0-449B-9866-FCD9BED3AD5C}" type="slidenum">
              <a:rPr lang="en-US" smtClean="0"/>
              <a:t>‹#›</a:t>
            </a:fld>
            <a:endParaRPr lang="en-US"/>
          </a:p>
        </p:txBody>
      </p:sp>
    </p:spTree>
    <p:extLst>
      <p:ext uri="{BB962C8B-B14F-4D97-AF65-F5344CB8AC3E}">
        <p14:creationId xmlns:p14="http://schemas.microsoft.com/office/powerpoint/2010/main" val="1442846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9EDC8F-E2D5-4312-AE69-963D5E33D198}" type="datetimeFigureOut">
              <a:rPr lang="en-US" smtClean="0"/>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75897-A9D0-449B-9866-FCD9BED3AD5C}" type="slidenum">
              <a:rPr lang="en-US" smtClean="0"/>
              <a:t>‹#›</a:t>
            </a:fld>
            <a:endParaRPr lang="en-US"/>
          </a:p>
        </p:txBody>
      </p:sp>
    </p:spTree>
    <p:extLst>
      <p:ext uri="{BB962C8B-B14F-4D97-AF65-F5344CB8AC3E}">
        <p14:creationId xmlns:p14="http://schemas.microsoft.com/office/powerpoint/2010/main" val="2906440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49EDC8F-E2D5-4312-AE69-963D5E33D198}" type="datetimeFigureOut">
              <a:rPr lang="en-US" smtClean="0"/>
              <a:t>3/10/2020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075897-A9D0-449B-9866-FCD9BED3AD5C}" type="slidenum">
              <a:rPr lang="en-US" smtClean="0"/>
              <a:t>‹#›</a:t>
            </a:fld>
            <a:endParaRPr lang="en-US"/>
          </a:p>
        </p:txBody>
      </p:sp>
    </p:spTree>
    <p:extLst>
      <p:ext uri="{BB962C8B-B14F-4D97-AF65-F5344CB8AC3E}">
        <p14:creationId xmlns:p14="http://schemas.microsoft.com/office/powerpoint/2010/main" val="1162928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49EDC8F-E2D5-4312-AE69-963D5E33D198}" type="datetimeFigureOut">
              <a:rPr lang="en-US" smtClean="0"/>
              <a:t>3/10/2020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075897-A9D0-449B-9866-FCD9BED3AD5C}" type="slidenum">
              <a:rPr lang="en-US" smtClean="0"/>
              <a:t>‹#›</a:t>
            </a:fld>
            <a:endParaRPr lang="en-US"/>
          </a:p>
        </p:txBody>
      </p:sp>
    </p:spTree>
    <p:extLst>
      <p:ext uri="{BB962C8B-B14F-4D97-AF65-F5344CB8AC3E}">
        <p14:creationId xmlns:p14="http://schemas.microsoft.com/office/powerpoint/2010/main" val="448635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9EDC8F-E2D5-4312-AE69-963D5E33D198}" type="datetimeFigureOut">
              <a:rPr lang="en-US" smtClean="0"/>
              <a:t>3/10/2020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075897-A9D0-449B-9866-FCD9BED3AD5C}" type="slidenum">
              <a:rPr lang="en-US" smtClean="0"/>
              <a:t>‹#›</a:t>
            </a:fld>
            <a:endParaRPr lang="en-US"/>
          </a:p>
        </p:txBody>
      </p:sp>
    </p:spTree>
    <p:extLst>
      <p:ext uri="{BB962C8B-B14F-4D97-AF65-F5344CB8AC3E}">
        <p14:creationId xmlns:p14="http://schemas.microsoft.com/office/powerpoint/2010/main" val="2119858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9EDC8F-E2D5-4312-AE69-963D5E33D198}" type="datetimeFigureOut">
              <a:rPr lang="en-US" smtClean="0"/>
              <a:t>3/10/2020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075897-A9D0-449B-9866-FCD9BED3AD5C}" type="slidenum">
              <a:rPr lang="en-US" smtClean="0"/>
              <a:t>‹#›</a:t>
            </a:fld>
            <a:endParaRPr lang="en-US"/>
          </a:p>
        </p:txBody>
      </p:sp>
    </p:spTree>
    <p:extLst>
      <p:ext uri="{BB962C8B-B14F-4D97-AF65-F5344CB8AC3E}">
        <p14:creationId xmlns:p14="http://schemas.microsoft.com/office/powerpoint/2010/main" val="3870545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9EDC8F-E2D5-4312-AE69-963D5E33D198}" type="datetimeFigureOut">
              <a:rPr lang="en-US" smtClean="0"/>
              <a:t>3/10/2020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075897-A9D0-449B-9866-FCD9BED3AD5C}" type="slidenum">
              <a:rPr lang="en-US" smtClean="0"/>
              <a:t>‹#›</a:t>
            </a:fld>
            <a:endParaRPr lang="en-US"/>
          </a:p>
        </p:txBody>
      </p:sp>
    </p:spTree>
    <p:extLst>
      <p:ext uri="{BB962C8B-B14F-4D97-AF65-F5344CB8AC3E}">
        <p14:creationId xmlns:p14="http://schemas.microsoft.com/office/powerpoint/2010/main" val="1508805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9EDC8F-E2D5-4312-AE69-963D5E33D198}" type="datetimeFigureOut">
              <a:rPr lang="en-US" smtClean="0"/>
              <a:t>3/10/2020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075897-A9D0-449B-9866-FCD9BED3AD5C}" type="slidenum">
              <a:rPr lang="en-US" smtClean="0"/>
              <a:t>‹#›</a:t>
            </a:fld>
            <a:endParaRPr lang="en-US"/>
          </a:p>
        </p:txBody>
      </p:sp>
    </p:spTree>
    <p:extLst>
      <p:ext uri="{BB962C8B-B14F-4D97-AF65-F5344CB8AC3E}">
        <p14:creationId xmlns:p14="http://schemas.microsoft.com/office/powerpoint/2010/main" val="1164506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9EDC8F-E2D5-4312-AE69-963D5E33D198}" type="datetimeFigureOut">
              <a:rPr lang="en-US" smtClean="0"/>
              <a:t>3/10/2020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075897-A9D0-449B-9866-FCD9BED3AD5C}" type="slidenum">
              <a:rPr lang="en-US" smtClean="0"/>
              <a:t>‹#›</a:t>
            </a:fld>
            <a:endParaRPr lang="en-US"/>
          </a:p>
        </p:txBody>
      </p:sp>
    </p:spTree>
    <p:extLst>
      <p:ext uri="{BB962C8B-B14F-4D97-AF65-F5344CB8AC3E}">
        <p14:creationId xmlns:p14="http://schemas.microsoft.com/office/powerpoint/2010/main" val="3714002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eg"/><Relationship Id="rId1" Type="http://schemas.openxmlformats.org/officeDocument/2006/relationships/slideLayout" Target="../slideLayouts/slideLayout6.xml"/><Relationship Id="rId4" Type="http://schemas.openxmlformats.org/officeDocument/2006/relationships/image" Target="../media/image19.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mailto:Tom.Wasula@noaa.gov" TargetMode="External"/><Relationship Id="rId2" Type="http://schemas.openxmlformats.org/officeDocument/2006/relationships/hyperlink" Target="mailto:Brian.Frugis@noaa.gov" TargetMode="External"/><Relationship Id="rId1" Type="http://schemas.openxmlformats.org/officeDocument/2006/relationships/slideLayout" Target="../slideLayouts/slideLayout1.xml"/><Relationship Id="rId4" Type="http://schemas.openxmlformats.org/officeDocument/2006/relationships/image" Target="../media/image33.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Severe Weather Applications of Dual-Pol Radar</a:t>
            </a:r>
            <a:endParaRPr lang="en-US" dirty="0"/>
          </a:p>
        </p:txBody>
      </p:sp>
      <p:sp>
        <p:nvSpPr>
          <p:cNvPr id="3" name="Subtitle 2"/>
          <p:cNvSpPr>
            <a:spLocks noGrp="1"/>
          </p:cNvSpPr>
          <p:nvPr>
            <p:ph type="subTitle" idx="1"/>
          </p:nvPr>
        </p:nvSpPr>
        <p:spPr>
          <a:xfrm>
            <a:off x="533400" y="3886200"/>
            <a:ext cx="7924800" cy="1752600"/>
          </a:xfrm>
        </p:spPr>
        <p:txBody>
          <a:bodyPr>
            <a:noAutofit/>
          </a:bodyPr>
          <a:lstStyle/>
          <a:p>
            <a:r>
              <a:rPr lang="en-US" sz="2400" dirty="0" smtClean="0">
                <a:solidFill>
                  <a:schemeClr val="accent6"/>
                </a:solidFill>
              </a:rPr>
              <a:t>Brian </a:t>
            </a:r>
            <a:r>
              <a:rPr lang="en-US" sz="2400" dirty="0" err="1" smtClean="0">
                <a:solidFill>
                  <a:schemeClr val="accent6"/>
                </a:solidFill>
              </a:rPr>
              <a:t>Frugis</a:t>
            </a:r>
            <a:r>
              <a:rPr lang="en-US" sz="2400" dirty="0" smtClean="0">
                <a:solidFill>
                  <a:schemeClr val="accent6"/>
                </a:solidFill>
              </a:rPr>
              <a:t> &amp; Tom </a:t>
            </a:r>
            <a:r>
              <a:rPr lang="en-US" sz="2400" dirty="0" err="1" smtClean="0">
                <a:solidFill>
                  <a:schemeClr val="accent6"/>
                </a:solidFill>
              </a:rPr>
              <a:t>Wasula</a:t>
            </a:r>
            <a:endParaRPr lang="en-US" sz="2400" dirty="0" smtClean="0">
              <a:solidFill>
                <a:schemeClr val="accent6"/>
              </a:solidFill>
            </a:endParaRPr>
          </a:p>
          <a:p>
            <a:r>
              <a:rPr lang="en-US" sz="2400" dirty="0" smtClean="0">
                <a:solidFill>
                  <a:schemeClr val="accent6"/>
                </a:solidFill>
              </a:rPr>
              <a:t>NWS Albany</a:t>
            </a:r>
          </a:p>
          <a:p>
            <a:endParaRPr lang="en-US" sz="2400" dirty="0">
              <a:solidFill>
                <a:schemeClr val="accent6"/>
              </a:solidFill>
            </a:endParaRPr>
          </a:p>
          <a:p>
            <a:r>
              <a:rPr lang="en-US" sz="2000" dirty="0" smtClean="0">
                <a:solidFill>
                  <a:schemeClr val="accent6"/>
                </a:solidFill>
              </a:rPr>
              <a:t>ATM362: Forecasting &amp; National Weather Service Operations</a:t>
            </a:r>
          </a:p>
          <a:p>
            <a:r>
              <a:rPr lang="en-US" sz="1800" dirty="0" smtClean="0">
                <a:solidFill>
                  <a:schemeClr val="accent6"/>
                </a:solidFill>
              </a:rPr>
              <a:t>March 9, 2020</a:t>
            </a:r>
          </a:p>
        </p:txBody>
      </p:sp>
    </p:spTree>
    <p:extLst>
      <p:ext uri="{BB962C8B-B14F-4D97-AF65-F5344CB8AC3E}">
        <p14:creationId xmlns:p14="http://schemas.microsoft.com/office/powerpoint/2010/main" val="3416466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16 May 2012</a:t>
            </a:r>
            <a:br>
              <a:rPr lang="en-US" dirty="0" smtClean="0"/>
            </a:br>
            <a:r>
              <a:rPr lang="en-US" dirty="0" smtClean="0"/>
              <a:t>Vertical Cross-Section Reflectivity (Z)</a:t>
            </a:r>
            <a:endParaRPr lang="en-US"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45726" y="1828800"/>
            <a:ext cx="6017274" cy="4157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04800" y="1447800"/>
            <a:ext cx="2362200" cy="5016758"/>
          </a:xfrm>
          <a:prstGeom prst="rect">
            <a:avLst/>
          </a:prstGeom>
          <a:noFill/>
        </p:spPr>
        <p:txBody>
          <a:bodyPr wrap="square" rtlCol="0">
            <a:spAutoFit/>
          </a:bodyPr>
          <a:lstStyle/>
          <a:p>
            <a:r>
              <a:rPr lang="en-US" sz="1600" dirty="0" smtClean="0"/>
              <a:t>A vertical cross-section of a thunderstorm over Washington County, NY from 2135Z (5:35 pm EDT) on 16 May 2012. Using information from the ALY Hail Study would suggest that severe hail would occur when the 50 </a:t>
            </a:r>
            <a:r>
              <a:rPr lang="en-US" sz="1600" dirty="0" err="1" smtClean="0"/>
              <a:t>dBZ</a:t>
            </a:r>
            <a:r>
              <a:rPr lang="en-US" sz="1600" dirty="0" smtClean="0"/>
              <a:t> level reached 8.7 </a:t>
            </a:r>
            <a:r>
              <a:rPr lang="en-US" sz="1600" dirty="0" err="1" smtClean="0"/>
              <a:t>kft</a:t>
            </a:r>
            <a:r>
              <a:rPr lang="en-US" sz="1600" dirty="0" smtClean="0"/>
              <a:t> higher than the -20°C level (28.9 </a:t>
            </a:r>
            <a:r>
              <a:rPr lang="en-US" sz="1600" dirty="0" err="1" smtClean="0"/>
              <a:t>kft</a:t>
            </a:r>
            <a:r>
              <a:rPr lang="en-US" sz="1600" dirty="0" smtClean="0"/>
              <a:t> in this case). The 50 </a:t>
            </a:r>
            <a:r>
              <a:rPr lang="en-US" sz="1600" dirty="0" err="1" smtClean="0"/>
              <a:t>dBZ</a:t>
            </a:r>
            <a:r>
              <a:rPr lang="en-US" sz="1600" dirty="0" smtClean="0"/>
              <a:t> values only reached an echo top of around 24.8 </a:t>
            </a:r>
            <a:r>
              <a:rPr lang="en-US" sz="1600" dirty="0" err="1" smtClean="0"/>
              <a:t>kft</a:t>
            </a:r>
            <a:r>
              <a:rPr lang="en-US" sz="1600" dirty="0" smtClean="0"/>
              <a:t>. This level, also short of the hail study’s average 50 </a:t>
            </a:r>
            <a:r>
              <a:rPr lang="en-US" sz="1600" dirty="0" err="1" smtClean="0"/>
              <a:t>dBZ</a:t>
            </a:r>
            <a:r>
              <a:rPr lang="en-US" sz="1600" dirty="0" smtClean="0"/>
              <a:t> height of 30.9 </a:t>
            </a:r>
            <a:r>
              <a:rPr lang="en-US" sz="1600" dirty="0" err="1" smtClean="0"/>
              <a:t>kft</a:t>
            </a:r>
            <a:r>
              <a:rPr lang="en-US" sz="1600" dirty="0" smtClean="0"/>
              <a:t>, would suggest severe hail is unlikely from this storm. </a:t>
            </a:r>
            <a:endParaRPr lang="en-US" sz="1600" dirty="0"/>
          </a:p>
        </p:txBody>
      </p:sp>
      <p:sp>
        <p:nvSpPr>
          <p:cNvPr id="3" name="Slide Number Placeholder 2"/>
          <p:cNvSpPr>
            <a:spLocks noGrp="1"/>
          </p:cNvSpPr>
          <p:nvPr>
            <p:ph type="sldNum" sz="quarter" idx="12"/>
          </p:nvPr>
        </p:nvSpPr>
        <p:spPr/>
        <p:txBody>
          <a:bodyPr/>
          <a:lstStyle/>
          <a:p>
            <a:fld id="{9FD7AC2E-75F5-4CB0-AA37-DB72E6422B43}" type="slidenum">
              <a:rPr lang="en-US" smtClean="0"/>
              <a:t>10</a:t>
            </a:fld>
            <a:endParaRPr lang="en-US"/>
          </a:p>
        </p:txBody>
      </p:sp>
    </p:spTree>
    <p:extLst>
      <p:ext uri="{BB962C8B-B14F-4D97-AF65-F5344CB8AC3E}">
        <p14:creationId xmlns:p14="http://schemas.microsoft.com/office/powerpoint/2010/main" val="359434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16 May 2012</a:t>
            </a:r>
            <a:br>
              <a:rPr lang="en-US" dirty="0" smtClean="0"/>
            </a:br>
            <a:r>
              <a:rPr lang="en-US" dirty="0" smtClean="0"/>
              <a:t>Reflectivity (Z)</a:t>
            </a:r>
            <a:endParaRPr lang="en-US"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81000" y="1828800"/>
            <a:ext cx="3884822" cy="3429000"/>
          </a:xfrm>
          <a:prstGeom prst="rect">
            <a:avLst/>
          </a:prstGeo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91997" y="2195560"/>
            <a:ext cx="4147203" cy="2909840"/>
          </a:xfrm>
          <a:prstGeom prst="rect">
            <a:avLst/>
          </a:prstGeom>
        </p:spPr>
      </p:pic>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5344115"/>
            <a:ext cx="3367088" cy="1209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2373" y="5374899"/>
            <a:ext cx="4323027" cy="1102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9FD7AC2E-75F5-4CB0-AA37-DB72E6422B43}" type="slidenum">
              <a:rPr lang="en-US" smtClean="0"/>
              <a:t>11</a:t>
            </a:fld>
            <a:endParaRPr lang="en-US"/>
          </a:p>
        </p:txBody>
      </p:sp>
    </p:spTree>
    <p:extLst>
      <p:ext uri="{BB962C8B-B14F-4D97-AF65-F5344CB8AC3E}">
        <p14:creationId xmlns:p14="http://schemas.microsoft.com/office/powerpoint/2010/main" val="199953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29 May 2012</a:t>
            </a:r>
            <a:br>
              <a:rPr lang="en-US" dirty="0" smtClean="0"/>
            </a:br>
            <a:r>
              <a:rPr lang="en-US" dirty="0" smtClean="0"/>
              <a:t>Vertical Cross-Section Reflectivity (Z)</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85522" y="1447800"/>
            <a:ext cx="5772956" cy="4077269"/>
          </a:xfrm>
          <a:prstGeom prst="rect">
            <a:avLst/>
          </a:prstGeom>
        </p:spPr>
      </p:pic>
      <p:sp>
        <p:nvSpPr>
          <p:cNvPr id="7" name="TextBox 6"/>
          <p:cNvSpPr txBox="1"/>
          <p:nvPr/>
        </p:nvSpPr>
        <p:spPr>
          <a:xfrm>
            <a:off x="990600" y="5534561"/>
            <a:ext cx="7239000" cy="1323439"/>
          </a:xfrm>
          <a:prstGeom prst="rect">
            <a:avLst/>
          </a:prstGeom>
          <a:noFill/>
        </p:spPr>
        <p:txBody>
          <a:bodyPr wrap="square" rtlCol="0">
            <a:spAutoFit/>
          </a:bodyPr>
          <a:lstStyle/>
          <a:p>
            <a:r>
              <a:rPr lang="en-US" sz="1600" dirty="0"/>
              <a:t>A vertical cross-section of a thunderstorm over Fulton County, New York from 1649z (12:49 pm </a:t>
            </a:r>
            <a:r>
              <a:rPr lang="en-US" sz="1600" dirty="0" err="1" smtClean="0"/>
              <a:t>edt</a:t>
            </a:r>
            <a:r>
              <a:rPr lang="en-US" sz="1600" dirty="0" smtClean="0"/>
              <a:t>).  </a:t>
            </a:r>
            <a:r>
              <a:rPr lang="en-US" sz="1600" dirty="0"/>
              <a:t>The 65 </a:t>
            </a:r>
            <a:r>
              <a:rPr lang="en-US" sz="1600" dirty="0" err="1"/>
              <a:t>dBZ</a:t>
            </a:r>
            <a:r>
              <a:rPr lang="en-US" sz="1600" dirty="0"/>
              <a:t> echo top exceeded the hail study’s 75</a:t>
            </a:r>
            <a:r>
              <a:rPr lang="en-US" sz="1600" baseline="30000" dirty="0"/>
              <a:t>th</a:t>
            </a:r>
            <a:r>
              <a:rPr lang="en-US" sz="1600" dirty="0"/>
              <a:t> percentile by about 10.0 </a:t>
            </a:r>
            <a:r>
              <a:rPr lang="en-US" sz="1600" dirty="0" err="1"/>
              <a:t>kft</a:t>
            </a:r>
            <a:r>
              <a:rPr lang="en-US" sz="1600" dirty="0"/>
              <a:t>, suggesting severe hail was extremely likely and potentially very large. Hail reached the size of a baseball, which is considered very rare for Upstate New York</a:t>
            </a:r>
            <a:r>
              <a:rPr lang="en-US" sz="1600" dirty="0" smtClean="0"/>
              <a:t>.</a:t>
            </a:r>
            <a:endParaRPr lang="en-US" sz="1600" dirty="0"/>
          </a:p>
        </p:txBody>
      </p:sp>
      <p:sp>
        <p:nvSpPr>
          <p:cNvPr id="3" name="Slide Number Placeholder 2"/>
          <p:cNvSpPr>
            <a:spLocks noGrp="1"/>
          </p:cNvSpPr>
          <p:nvPr>
            <p:ph type="sldNum" sz="quarter" idx="12"/>
          </p:nvPr>
        </p:nvSpPr>
        <p:spPr/>
        <p:txBody>
          <a:bodyPr/>
          <a:lstStyle/>
          <a:p>
            <a:fld id="{9FD7AC2E-75F5-4CB0-AA37-DB72E6422B43}" type="slidenum">
              <a:rPr lang="en-US" smtClean="0"/>
              <a:t>12</a:t>
            </a:fld>
            <a:endParaRPr lang="en-US"/>
          </a:p>
        </p:txBody>
      </p:sp>
    </p:spTree>
    <p:extLst>
      <p:ext uri="{BB962C8B-B14F-4D97-AF65-F5344CB8AC3E}">
        <p14:creationId xmlns:p14="http://schemas.microsoft.com/office/powerpoint/2010/main" val="4242023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29 May 2012 1731 UTC</a:t>
            </a:r>
            <a:br>
              <a:rPr lang="en-US" sz="3600" dirty="0" smtClean="0"/>
            </a:br>
            <a:r>
              <a:rPr lang="en-US" sz="3600" dirty="0" smtClean="0"/>
              <a:t> KENX 0.5° Reflectivity (Z)</a:t>
            </a:r>
            <a:endParaRPr lang="en-US" sz="3600" dirty="0"/>
          </a:p>
        </p:txBody>
      </p:sp>
      <p:pic>
        <p:nvPicPr>
          <p:cNvPr id="7170" name="Picture 2" descr="F:\ER_DP_BrownBag\kenx_0.5_Z_20120529_1731.png"/>
          <p:cNvPicPr>
            <a:picLocks noChangeAspect="1" noChangeArrowheads="1"/>
          </p:cNvPicPr>
          <p:nvPr/>
        </p:nvPicPr>
        <p:blipFill>
          <a:blip r:embed="rId2" cstate="print"/>
          <a:srcRect/>
          <a:stretch>
            <a:fillRect/>
          </a:stretch>
        </p:blipFill>
        <p:spPr bwMode="auto">
          <a:xfrm>
            <a:off x="1981200" y="1466830"/>
            <a:ext cx="5169485" cy="5010170"/>
          </a:xfrm>
          <a:prstGeom prst="rect">
            <a:avLst/>
          </a:prstGeom>
          <a:noFill/>
        </p:spPr>
      </p:pic>
      <p:sp>
        <p:nvSpPr>
          <p:cNvPr id="4" name="Oval 3"/>
          <p:cNvSpPr/>
          <p:nvPr/>
        </p:nvSpPr>
        <p:spPr>
          <a:xfrm>
            <a:off x="4876800" y="2438400"/>
            <a:ext cx="609600" cy="6096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59016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29 May 2012 1731 UTC </a:t>
            </a:r>
            <a:br>
              <a:rPr lang="en-US" dirty="0" smtClean="0"/>
            </a:br>
            <a:r>
              <a:rPr lang="en-US" dirty="0" smtClean="0"/>
              <a:t>Cross-section near Bolton, NY</a:t>
            </a:r>
            <a:endParaRPr lang="en-US" dirty="0"/>
          </a:p>
        </p:txBody>
      </p:sp>
      <p:pic>
        <p:nvPicPr>
          <p:cNvPr id="6146" name="Picture 2" descr="F:\ER_DP_BrownBag\1731z_fsi_annotated_bolton.png"/>
          <p:cNvPicPr>
            <a:picLocks noChangeAspect="1" noChangeArrowheads="1"/>
          </p:cNvPicPr>
          <p:nvPr/>
        </p:nvPicPr>
        <p:blipFill>
          <a:blip r:embed="rId2" cstate="print"/>
          <a:srcRect/>
          <a:stretch>
            <a:fillRect/>
          </a:stretch>
        </p:blipFill>
        <p:spPr bwMode="auto">
          <a:xfrm>
            <a:off x="1828800" y="1752600"/>
            <a:ext cx="5773737" cy="4076700"/>
          </a:xfrm>
          <a:prstGeom prst="rect">
            <a:avLst/>
          </a:prstGeom>
          <a:noFill/>
        </p:spPr>
      </p:pic>
      <p:sp>
        <p:nvSpPr>
          <p:cNvPr id="4" name="TextBox 3"/>
          <p:cNvSpPr txBox="1"/>
          <p:nvPr/>
        </p:nvSpPr>
        <p:spPr>
          <a:xfrm>
            <a:off x="7696200" y="3810000"/>
            <a:ext cx="1447800" cy="1477328"/>
          </a:xfrm>
          <a:prstGeom prst="rect">
            <a:avLst/>
          </a:prstGeom>
          <a:solidFill>
            <a:srgbClr val="FFFF00"/>
          </a:solidFill>
          <a:ln>
            <a:solidFill>
              <a:srgbClr val="FF0000"/>
            </a:solidFill>
          </a:ln>
        </p:spPr>
        <p:txBody>
          <a:bodyPr wrap="square" rtlCol="0">
            <a:spAutoFit/>
          </a:bodyPr>
          <a:lstStyle/>
          <a:p>
            <a:r>
              <a:rPr lang="en-US" dirty="0" smtClean="0"/>
              <a:t>-20°C height=</a:t>
            </a:r>
          </a:p>
          <a:p>
            <a:r>
              <a:rPr lang="en-US" dirty="0" smtClean="0"/>
              <a:t>23.7 </a:t>
            </a:r>
            <a:r>
              <a:rPr lang="en-US" dirty="0" err="1" smtClean="0"/>
              <a:t>kft</a:t>
            </a:r>
            <a:r>
              <a:rPr lang="en-US" dirty="0" smtClean="0"/>
              <a:t> AGL</a:t>
            </a:r>
          </a:p>
          <a:p>
            <a:r>
              <a:rPr lang="en-US" dirty="0" smtClean="0"/>
              <a:t>-30°C height=</a:t>
            </a:r>
          </a:p>
          <a:p>
            <a:r>
              <a:rPr lang="en-US" dirty="0" smtClean="0"/>
              <a:t>27.9 </a:t>
            </a:r>
            <a:r>
              <a:rPr lang="en-US" dirty="0" err="1" smtClean="0"/>
              <a:t>kft</a:t>
            </a:r>
            <a:r>
              <a:rPr lang="en-US" dirty="0" smtClean="0"/>
              <a:t> AGL</a:t>
            </a:r>
          </a:p>
          <a:p>
            <a:endParaRPr lang="en-US" dirty="0"/>
          </a:p>
        </p:txBody>
      </p:sp>
      <p:sp>
        <p:nvSpPr>
          <p:cNvPr id="6" name="TextBox 5"/>
          <p:cNvSpPr txBox="1"/>
          <p:nvPr/>
        </p:nvSpPr>
        <p:spPr>
          <a:xfrm>
            <a:off x="0" y="3276600"/>
            <a:ext cx="1676400" cy="1200329"/>
          </a:xfrm>
          <a:prstGeom prst="rect">
            <a:avLst/>
          </a:prstGeom>
          <a:solidFill>
            <a:srgbClr val="FFFF00"/>
          </a:solidFill>
          <a:ln>
            <a:solidFill>
              <a:srgbClr val="FF0000"/>
            </a:solidFill>
          </a:ln>
        </p:spPr>
        <p:txBody>
          <a:bodyPr wrap="square" rtlCol="0">
            <a:spAutoFit/>
          </a:bodyPr>
          <a:lstStyle/>
          <a:p>
            <a:r>
              <a:rPr lang="en-US" dirty="0" smtClean="0"/>
              <a:t>Hail stones of at least golf-ball size (1.75” expected) !!!</a:t>
            </a:r>
            <a:endParaRPr lang="en-US" dirty="0"/>
          </a:p>
        </p:txBody>
      </p:sp>
    </p:spTree>
    <p:extLst>
      <p:ext uri="{BB962C8B-B14F-4D97-AF65-F5344CB8AC3E}">
        <p14:creationId xmlns:p14="http://schemas.microsoft.com/office/powerpoint/2010/main" val="25090006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ER_DP_BrownBag\SVR_14.png"/>
          <p:cNvPicPr>
            <a:picLocks noChangeAspect="1" noChangeArrowheads="1"/>
          </p:cNvPicPr>
          <p:nvPr/>
        </p:nvPicPr>
        <p:blipFill>
          <a:blip r:embed="rId2" cstate="print"/>
          <a:srcRect/>
          <a:stretch>
            <a:fillRect/>
          </a:stretch>
        </p:blipFill>
        <p:spPr bwMode="auto">
          <a:xfrm>
            <a:off x="2362200" y="124690"/>
            <a:ext cx="5029200" cy="6733310"/>
          </a:xfrm>
          <a:prstGeom prst="rect">
            <a:avLst/>
          </a:prstGeom>
          <a:noFill/>
        </p:spPr>
      </p:pic>
      <p:sp>
        <p:nvSpPr>
          <p:cNvPr id="4" name="Rectangle 3"/>
          <p:cNvSpPr/>
          <p:nvPr/>
        </p:nvSpPr>
        <p:spPr>
          <a:xfrm>
            <a:off x="2286000" y="1676400"/>
            <a:ext cx="5105400" cy="685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7200" y="1981200"/>
            <a:ext cx="1752600" cy="1754326"/>
          </a:xfrm>
          <a:prstGeom prst="rect">
            <a:avLst/>
          </a:prstGeom>
          <a:noFill/>
          <a:ln>
            <a:solidFill>
              <a:schemeClr val="tx2"/>
            </a:solidFill>
          </a:ln>
        </p:spPr>
        <p:txBody>
          <a:bodyPr wrap="square" rtlCol="0">
            <a:spAutoFit/>
          </a:bodyPr>
          <a:lstStyle/>
          <a:p>
            <a:r>
              <a:rPr lang="en-US" dirty="0" smtClean="0"/>
              <a:t>Hail Size was increased based on FSI cross-section and application of research</a:t>
            </a:r>
            <a:endParaRPr lang="en-US" dirty="0"/>
          </a:p>
        </p:txBody>
      </p:sp>
    </p:spTree>
    <p:extLst>
      <p:ext uri="{BB962C8B-B14F-4D97-AF65-F5344CB8AC3E}">
        <p14:creationId xmlns:p14="http://schemas.microsoft.com/office/powerpoint/2010/main" val="22653877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sz="2800" b="1" dirty="0" smtClean="0"/>
              <a:t>29 May 2012 1735 UTC </a:t>
            </a:r>
            <a:br>
              <a:rPr lang="en-US" sz="2800" b="1" dirty="0" smtClean="0"/>
            </a:br>
            <a:r>
              <a:rPr lang="en-US" sz="2800" b="1" dirty="0" smtClean="0"/>
              <a:t>0.5° </a:t>
            </a:r>
            <a:r>
              <a:rPr lang="en-US" sz="2800" b="1" dirty="0"/>
              <a:t>Z</a:t>
            </a:r>
            <a:r>
              <a:rPr lang="en-US" sz="2800" b="1" dirty="0" smtClean="0"/>
              <a:t>, ZDR,KDP,CC near Bolton, NY</a:t>
            </a:r>
            <a:endParaRPr lang="en-US" sz="2800" b="1" dirty="0"/>
          </a:p>
        </p:txBody>
      </p:sp>
      <p:pic>
        <p:nvPicPr>
          <p:cNvPr id="2050" name="Picture 2" descr="N:\15_Post Mortem\2012\May_29_2012\Dual_Pol\1735Z_DP.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8446" y="1295400"/>
            <a:ext cx="5562599" cy="539062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2400" y="2362200"/>
            <a:ext cx="1600200" cy="369332"/>
          </a:xfrm>
          <a:prstGeom prst="rect">
            <a:avLst/>
          </a:prstGeom>
          <a:noFill/>
          <a:ln>
            <a:solidFill>
              <a:srgbClr val="FF0000"/>
            </a:solidFill>
          </a:ln>
        </p:spPr>
        <p:txBody>
          <a:bodyPr wrap="square" rtlCol="0">
            <a:spAutoFit/>
          </a:bodyPr>
          <a:lstStyle/>
          <a:p>
            <a:pPr algn="ctr"/>
            <a:r>
              <a:rPr lang="en-US" b="1" dirty="0" smtClean="0"/>
              <a:t>0.5° Z</a:t>
            </a:r>
            <a:endParaRPr lang="en-US" b="1" dirty="0"/>
          </a:p>
        </p:txBody>
      </p:sp>
      <p:sp>
        <p:nvSpPr>
          <p:cNvPr id="5" name="TextBox 4"/>
          <p:cNvSpPr txBox="1"/>
          <p:nvPr/>
        </p:nvSpPr>
        <p:spPr>
          <a:xfrm>
            <a:off x="0" y="5257800"/>
            <a:ext cx="1928446" cy="923330"/>
          </a:xfrm>
          <a:prstGeom prst="rect">
            <a:avLst/>
          </a:prstGeom>
          <a:noFill/>
          <a:ln>
            <a:solidFill>
              <a:srgbClr val="FF0000"/>
            </a:solidFill>
          </a:ln>
        </p:spPr>
        <p:txBody>
          <a:bodyPr wrap="square" rtlCol="0">
            <a:spAutoFit/>
          </a:bodyPr>
          <a:lstStyle/>
          <a:p>
            <a:pPr algn="ctr"/>
            <a:r>
              <a:rPr lang="en-US" b="1" dirty="0" smtClean="0"/>
              <a:t>Specific Differential Phase</a:t>
            </a:r>
          </a:p>
          <a:p>
            <a:pPr algn="ctr"/>
            <a:r>
              <a:rPr lang="en-US" b="1" dirty="0" smtClean="0"/>
              <a:t>(KDP)</a:t>
            </a:r>
            <a:endParaRPr lang="en-US" b="1" dirty="0"/>
          </a:p>
        </p:txBody>
      </p:sp>
      <p:sp>
        <p:nvSpPr>
          <p:cNvPr id="6" name="TextBox 5"/>
          <p:cNvSpPr txBox="1"/>
          <p:nvPr/>
        </p:nvSpPr>
        <p:spPr>
          <a:xfrm>
            <a:off x="7543800" y="2362200"/>
            <a:ext cx="1447800" cy="923330"/>
          </a:xfrm>
          <a:prstGeom prst="rect">
            <a:avLst/>
          </a:prstGeom>
          <a:noFill/>
          <a:ln>
            <a:solidFill>
              <a:srgbClr val="FF0000"/>
            </a:solidFill>
          </a:ln>
        </p:spPr>
        <p:txBody>
          <a:bodyPr wrap="square" rtlCol="0">
            <a:spAutoFit/>
          </a:bodyPr>
          <a:lstStyle/>
          <a:p>
            <a:r>
              <a:rPr lang="en-US" b="1" dirty="0" smtClean="0"/>
              <a:t>Differential Reflectivity (ZDR)</a:t>
            </a:r>
            <a:endParaRPr lang="en-US" b="1" dirty="0"/>
          </a:p>
        </p:txBody>
      </p:sp>
      <p:sp>
        <p:nvSpPr>
          <p:cNvPr id="7" name="TextBox 6"/>
          <p:cNvSpPr txBox="1"/>
          <p:nvPr/>
        </p:nvSpPr>
        <p:spPr>
          <a:xfrm>
            <a:off x="7573108" y="5181600"/>
            <a:ext cx="1447800" cy="923330"/>
          </a:xfrm>
          <a:prstGeom prst="rect">
            <a:avLst/>
          </a:prstGeom>
          <a:noFill/>
          <a:ln>
            <a:solidFill>
              <a:srgbClr val="FF0000"/>
            </a:solidFill>
          </a:ln>
        </p:spPr>
        <p:txBody>
          <a:bodyPr wrap="square" rtlCol="0">
            <a:spAutoFit/>
          </a:bodyPr>
          <a:lstStyle/>
          <a:p>
            <a:r>
              <a:rPr lang="en-US" b="1" dirty="0" smtClean="0"/>
              <a:t>Correlation Coefficient (CC)</a:t>
            </a:r>
            <a:endParaRPr lang="en-US" b="1" dirty="0"/>
          </a:p>
        </p:txBody>
      </p:sp>
    </p:spTree>
    <p:extLst>
      <p:ext uri="{BB962C8B-B14F-4D97-AF65-F5344CB8AC3E}">
        <p14:creationId xmlns:p14="http://schemas.microsoft.com/office/powerpoint/2010/main" val="10596904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29 May 2012 1735 UTC</a:t>
            </a:r>
            <a:br>
              <a:rPr lang="en-US" sz="3200" dirty="0" smtClean="0"/>
            </a:br>
            <a:r>
              <a:rPr lang="en-US" sz="3200" dirty="0" smtClean="0"/>
              <a:t>Hydrometeor Classification 0.5°</a:t>
            </a:r>
            <a:endParaRPr lang="en-US" sz="3200" dirty="0"/>
          </a:p>
        </p:txBody>
      </p:sp>
      <p:pic>
        <p:nvPicPr>
          <p:cNvPr id="9218" name="Picture 2"/>
          <p:cNvPicPr>
            <a:picLocks noChangeAspect="1" noChangeArrowheads="1"/>
          </p:cNvPicPr>
          <p:nvPr/>
        </p:nvPicPr>
        <p:blipFill>
          <a:blip r:embed="rId2" cstate="print"/>
          <a:srcRect/>
          <a:stretch>
            <a:fillRect/>
          </a:stretch>
        </p:blipFill>
        <p:spPr bwMode="auto">
          <a:xfrm>
            <a:off x="2133600" y="1370811"/>
            <a:ext cx="5334000" cy="5029989"/>
          </a:xfrm>
          <a:prstGeom prst="rect">
            <a:avLst/>
          </a:prstGeom>
          <a:noFill/>
          <a:ln w="9525">
            <a:noFill/>
            <a:miter lim="800000"/>
            <a:headEnd/>
            <a:tailEnd/>
          </a:ln>
        </p:spPr>
      </p:pic>
    </p:spTree>
    <p:extLst>
      <p:ext uri="{BB962C8B-B14F-4D97-AF65-F5344CB8AC3E}">
        <p14:creationId xmlns:p14="http://schemas.microsoft.com/office/powerpoint/2010/main" val="23867146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W:\zdr.png"/>
          <p:cNvPicPr>
            <a:picLocks noChangeAspect="1" noChangeArrowheads="1"/>
          </p:cNvPicPr>
          <p:nvPr/>
        </p:nvPicPr>
        <p:blipFill>
          <a:blip r:embed="rId3">
            <a:extLst>
              <a:ext uri="{28A0092B-C50C-407E-A947-70E740481C1C}">
                <a14:useLocalDpi xmlns:a14="http://schemas.microsoft.com/office/drawing/2010/main" val="0"/>
              </a:ext>
            </a:extLst>
          </a:blip>
          <a:srcRect l="17787" t="57834" r="43175" b="5130"/>
          <a:stretch>
            <a:fillRect/>
          </a:stretch>
        </p:blipFill>
        <p:spPr bwMode="auto">
          <a:xfrm>
            <a:off x="709613" y="2525713"/>
            <a:ext cx="381317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2" descr="W:\cc.png"/>
          <p:cNvPicPr>
            <a:picLocks noChangeAspect="1" noChangeArrowheads="1"/>
          </p:cNvPicPr>
          <p:nvPr/>
        </p:nvPicPr>
        <p:blipFill>
          <a:blip r:embed="rId4">
            <a:extLst>
              <a:ext uri="{28A0092B-C50C-407E-A947-70E740481C1C}">
                <a14:useLocalDpi xmlns:a14="http://schemas.microsoft.com/office/drawing/2010/main" val="0"/>
              </a:ext>
            </a:extLst>
          </a:blip>
          <a:srcRect l="18027" t="57211" r="42192" b="5023"/>
          <a:stretch>
            <a:fillRect/>
          </a:stretch>
        </p:blipFill>
        <p:spPr bwMode="auto">
          <a:xfrm>
            <a:off x="4876800" y="2498725"/>
            <a:ext cx="3848100" cy="292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itle 1"/>
          <p:cNvSpPr>
            <a:spLocks noGrp="1"/>
          </p:cNvSpPr>
          <p:nvPr>
            <p:ph type="title"/>
          </p:nvPr>
        </p:nvSpPr>
        <p:spPr>
          <a:xfrm>
            <a:off x="457200" y="609600"/>
            <a:ext cx="8229600" cy="1143000"/>
          </a:xfrm>
        </p:spPr>
        <p:txBody>
          <a:bodyPr>
            <a:normAutofit fontScale="90000"/>
          </a:bodyPr>
          <a:lstStyle/>
          <a:p>
            <a:r>
              <a:rPr lang="en-US" altLang="en-US" sz="3600" b="1" dirty="0" smtClean="0"/>
              <a:t>29 May 2012 1735 UTC</a:t>
            </a:r>
            <a:br>
              <a:rPr lang="en-US" altLang="en-US" sz="3600" b="1" dirty="0" smtClean="0"/>
            </a:br>
            <a:r>
              <a:rPr lang="en-US" altLang="en-US" sz="3600" b="1" dirty="0" smtClean="0"/>
              <a:t>Differential Reflectivity (ZDR) &amp; Correlation Coefficient Vertical Cross-sections</a:t>
            </a:r>
            <a:r>
              <a:rPr lang="en-US" altLang="en-US" dirty="0" smtClean="0"/>
              <a:t/>
            </a:r>
            <a:br>
              <a:rPr lang="en-US" altLang="en-US" dirty="0" smtClean="0"/>
            </a:br>
            <a:endParaRPr lang="en-US" altLang="en-US" sz="3200" dirty="0" smtClean="0"/>
          </a:p>
        </p:txBody>
      </p:sp>
      <p:cxnSp>
        <p:nvCxnSpPr>
          <p:cNvPr id="4" name="Straight Connector 3"/>
          <p:cNvCxnSpPr/>
          <p:nvPr/>
        </p:nvCxnSpPr>
        <p:spPr>
          <a:xfrm>
            <a:off x="4991100" y="4648200"/>
            <a:ext cx="2667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991100" y="4330700"/>
            <a:ext cx="27432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709613" y="4648200"/>
            <a:ext cx="3733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709613" y="4319588"/>
            <a:ext cx="3733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9465" name="TextBox 15"/>
          <p:cNvSpPr txBox="1">
            <a:spLocks noChangeArrowheads="1"/>
          </p:cNvSpPr>
          <p:nvPr/>
        </p:nvSpPr>
        <p:spPr bwMode="auto">
          <a:xfrm>
            <a:off x="7734300" y="4267200"/>
            <a:ext cx="990600" cy="276225"/>
          </a:xfrm>
          <a:prstGeom prst="rect">
            <a:avLst/>
          </a:prstGeom>
          <a:solidFill>
            <a:srgbClr val="FFFF00"/>
          </a:solidFill>
          <a:ln w="9525">
            <a:solidFill>
              <a:schemeClr val="tx1"/>
            </a:solidFill>
            <a:miter lim="800000"/>
            <a:headEnd/>
            <a:tailEnd/>
          </a:ln>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200"/>
              <a:t>-10°C height</a:t>
            </a:r>
          </a:p>
        </p:txBody>
      </p:sp>
      <p:sp>
        <p:nvSpPr>
          <p:cNvPr id="19466" name="TextBox 16"/>
          <p:cNvSpPr txBox="1">
            <a:spLocks noChangeArrowheads="1"/>
          </p:cNvSpPr>
          <p:nvPr/>
        </p:nvSpPr>
        <p:spPr bwMode="auto">
          <a:xfrm>
            <a:off x="7715250" y="4624388"/>
            <a:ext cx="1066800" cy="276225"/>
          </a:xfrm>
          <a:prstGeom prst="rect">
            <a:avLst/>
          </a:prstGeom>
          <a:solidFill>
            <a:srgbClr val="FFFF00"/>
          </a:solidFill>
          <a:ln w="9525">
            <a:solidFill>
              <a:schemeClr val="tx1"/>
            </a:solidFill>
            <a:miter lim="800000"/>
            <a:headEnd/>
            <a:tailEnd/>
          </a:ln>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200"/>
              <a:t>0°C height</a:t>
            </a:r>
          </a:p>
        </p:txBody>
      </p:sp>
      <p:sp>
        <p:nvSpPr>
          <p:cNvPr id="19467" name="TextBox 17"/>
          <p:cNvSpPr txBox="1">
            <a:spLocks noChangeArrowheads="1"/>
          </p:cNvSpPr>
          <p:nvPr/>
        </p:nvSpPr>
        <p:spPr bwMode="auto">
          <a:xfrm>
            <a:off x="304800" y="5421313"/>
            <a:ext cx="8763000" cy="1200150"/>
          </a:xfrm>
          <a:prstGeom prst="rect">
            <a:avLst/>
          </a:prstGeom>
          <a:solidFill>
            <a:srgbClr val="FFFF00"/>
          </a:solidFill>
          <a:ln w="9525">
            <a:solidFill>
              <a:schemeClr val="tx1"/>
            </a:solidFill>
            <a:miter lim="800000"/>
            <a:headEnd/>
            <a:tailEnd/>
          </a:ln>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800" dirty="0"/>
              <a:t>ZDR Column extends above -20°C height (23.7 </a:t>
            </a:r>
            <a:r>
              <a:rPr lang="en-US" altLang="en-US" sz="1800" dirty="0" err="1"/>
              <a:t>kft</a:t>
            </a:r>
            <a:r>
              <a:rPr lang="en-US" altLang="en-US" sz="1800" dirty="0"/>
              <a:t>), and CC values in the 0.90-0.95 range in the hail growth zone. Based on local research by </a:t>
            </a:r>
            <a:r>
              <a:rPr lang="en-US" altLang="en-US" sz="1800" dirty="0" smtClean="0"/>
              <a:t>Ian Lee, </a:t>
            </a:r>
            <a:r>
              <a:rPr lang="en-US" altLang="en-US" sz="1800" dirty="0"/>
              <a:t>this indicates </a:t>
            </a:r>
            <a:r>
              <a:rPr lang="en-US" altLang="en-US" sz="1800" dirty="0" err="1"/>
              <a:t>supercooled</a:t>
            </a:r>
            <a:r>
              <a:rPr lang="en-US" altLang="en-US" sz="1800" dirty="0"/>
              <a:t> hydrometeors have transitioned to frozen hydrometeors (large hailstones). Hailstones fallen to ground (white circle area). The strength of the updraft is indicative by the ZDR column.</a:t>
            </a:r>
          </a:p>
        </p:txBody>
      </p:sp>
      <p:cxnSp>
        <p:nvCxnSpPr>
          <p:cNvPr id="20" name="Straight Connector 19"/>
          <p:cNvCxnSpPr/>
          <p:nvPr/>
        </p:nvCxnSpPr>
        <p:spPr>
          <a:xfrm>
            <a:off x="5002213" y="4132263"/>
            <a:ext cx="27432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9469" name="TextBox 20"/>
          <p:cNvSpPr txBox="1">
            <a:spLocks noChangeArrowheads="1"/>
          </p:cNvSpPr>
          <p:nvPr/>
        </p:nvSpPr>
        <p:spPr bwMode="auto">
          <a:xfrm>
            <a:off x="7745413" y="3948113"/>
            <a:ext cx="1006475" cy="277812"/>
          </a:xfrm>
          <a:prstGeom prst="rect">
            <a:avLst/>
          </a:prstGeom>
          <a:solidFill>
            <a:srgbClr val="FFFF00"/>
          </a:solidFill>
          <a:ln w="9525">
            <a:solidFill>
              <a:srgbClr val="000000"/>
            </a:solidFill>
            <a:miter lim="800000"/>
            <a:headEnd/>
            <a:tailEnd/>
          </a:ln>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200"/>
              <a:t>-20°C height</a:t>
            </a:r>
          </a:p>
        </p:txBody>
      </p:sp>
      <p:cxnSp>
        <p:nvCxnSpPr>
          <p:cNvPr id="23" name="Straight Connector 22"/>
          <p:cNvCxnSpPr/>
          <p:nvPr/>
        </p:nvCxnSpPr>
        <p:spPr>
          <a:xfrm flipH="1">
            <a:off x="717550" y="4132263"/>
            <a:ext cx="3733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9471" name="TextBox 1"/>
          <p:cNvSpPr txBox="1">
            <a:spLocks noChangeArrowheads="1"/>
          </p:cNvSpPr>
          <p:nvPr/>
        </p:nvSpPr>
        <p:spPr bwMode="auto">
          <a:xfrm>
            <a:off x="1441450" y="2014538"/>
            <a:ext cx="2286000"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altLang="en-US"/>
              <a:t>ZDR </a:t>
            </a:r>
          </a:p>
        </p:txBody>
      </p:sp>
      <p:sp>
        <p:nvSpPr>
          <p:cNvPr id="19472" name="TextBox 2"/>
          <p:cNvSpPr txBox="1">
            <a:spLocks noChangeArrowheads="1"/>
          </p:cNvSpPr>
          <p:nvPr/>
        </p:nvSpPr>
        <p:spPr bwMode="auto">
          <a:xfrm>
            <a:off x="5562600" y="2006600"/>
            <a:ext cx="2514600" cy="368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a:t>Correlation Coefficient</a:t>
            </a:r>
          </a:p>
        </p:txBody>
      </p:sp>
      <p:sp>
        <p:nvSpPr>
          <p:cNvPr id="5" name="Oval 4"/>
          <p:cNvSpPr/>
          <p:nvPr/>
        </p:nvSpPr>
        <p:spPr>
          <a:xfrm>
            <a:off x="6705600" y="4729163"/>
            <a:ext cx="457200" cy="3429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8829446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May 29, 2012: Bolton 3.5” hail stones in Lake George, Warren County</a:t>
            </a:r>
            <a:endParaRPr lang="en-US" b="1" dirty="0"/>
          </a:p>
        </p:txBody>
      </p:sp>
      <p:pic>
        <p:nvPicPr>
          <p:cNvPr id="1026" name="Picture 2" descr="N:\15_Post Mortem\2012\May_29_2012\Photos\boltonhail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1600200"/>
            <a:ext cx="7554258" cy="451484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G:\nws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5892911"/>
            <a:ext cx="762000" cy="7519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G:\noaa.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96200" y="5913556"/>
            <a:ext cx="762000" cy="765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45917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Numerous Applications for Dual-Pol Radar With Severe Local Storms</a:t>
            </a:r>
            <a:endParaRPr lang="en-US" dirty="0"/>
          </a:p>
        </p:txBody>
      </p:sp>
      <p:sp>
        <p:nvSpPr>
          <p:cNvPr id="3" name="Content Placeholder 2"/>
          <p:cNvSpPr>
            <a:spLocks noGrp="1"/>
          </p:cNvSpPr>
          <p:nvPr>
            <p:ph idx="1"/>
          </p:nvPr>
        </p:nvSpPr>
        <p:spPr>
          <a:xfrm>
            <a:off x="457200" y="1722437"/>
            <a:ext cx="8229600" cy="4525963"/>
          </a:xfrm>
        </p:spPr>
        <p:txBody>
          <a:bodyPr/>
          <a:lstStyle/>
          <a:p>
            <a:r>
              <a:rPr lang="en-US" dirty="0" smtClean="0"/>
              <a:t>Locating hail &amp; differentiating between severe and non-severe hail</a:t>
            </a:r>
          </a:p>
          <a:p>
            <a:endParaRPr lang="en-US" dirty="0"/>
          </a:p>
          <a:p>
            <a:r>
              <a:rPr lang="en-US" dirty="0" smtClean="0"/>
              <a:t>Identifying tornadic </a:t>
            </a:r>
            <a:r>
              <a:rPr lang="en-US" dirty="0"/>
              <a:t>d</a:t>
            </a:r>
            <a:r>
              <a:rPr lang="en-US" dirty="0" smtClean="0"/>
              <a:t>ebris</a:t>
            </a:r>
          </a:p>
          <a:p>
            <a:endParaRPr lang="en-US" dirty="0"/>
          </a:p>
          <a:p>
            <a:r>
              <a:rPr lang="en-US" dirty="0" smtClean="0"/>
              <a:t>Helping predict the possibility of significant </a:t>
            </a:r>
            <a:r>
              <a:rPr lang="en-US" dirty="0"/>
              <a:t>s</a:t>
            </a:r>
            <a:r>
              <a:rPr lang="en-US" dirty="0" smtClean="0"/>
              <a:t>evere wind gusts</a:t>
            </a:r>
          </a:p>
          <a:p>
            <a:endParaRPr lang="en-US" dirty="0" smtClean="0"/>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41298030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635211" cy="1096962"/>
          </a:xfrm>
        </p:spPr>
        <p:txBody>
          <a:bodyPr>
            <a:noAutofit/>
          </a:bodyPr>
          <a:lstStyle/>
          <a:p>
            <a:r>
              <a:rPr lang="en-US" b="1" dirty="0" smtClean="0"/>
              <a:t>Three-Body</a:t>
            </a:r>
            <a:br>
              <a:rPr lang="en-US" b="1" dirty="0" smtClean="0"/>
            </a:br>
            <a:r>
              <a:rPr lang="en-US" b="1" dirty="0" smtClean="0"/>
              <a:t> Scatter Spike</a:t>
            </a:r>
            <a:endParaRPr lang="en-US" b="1" dirty="0"/>
          </a:p>
        </p:txBody>
      </p:sp>
      <p:pic>
        <p:nvPicPr>
          <p:cNvPr id="2052"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248400" y="4495800"/>
            <a:ext cx="2809875" cy="2152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76200" y="1542871"/>
            <a:ext cx="4800600" cy="1477328"/>
          </a:xfrm>
          <a:prstGeom prst="rect">
            <a:avLst/>
          </a:prstGeom>
          <a:noFill/>
        </p:spPr>
        <p:txBody>
          <a:bodyPr wrap="square" rtlCol="0">
            <a:spAutoFit/>
          </a:bodyPr>
          <a:lstStyle/>
          <a:p>
            <a:r>
              <a:rPr lang="en-US" b="1" dirty="0" smtClean="0"/>
              <a:t>Three-body Scatter Spikes (TBSS) </a:t>
            </a:r>
            <a:r>
              <a:rPr lang="en-US" dirty="0" smtClean="0"/>
              <a:t>are a radar artifact caused by the radar beam interacting with large hail within a thunderstorm.  These can be a clue to the warning forecaster that large hail is present. </a:t>
            </a:r>
            <a:endParaRPr lang="en-US" dirty="0"/>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90500"/>
            <a:ext cx="4048125" cy="3695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5029199" y="3886200"/>
            <a:ext cx="4048125" cy="369332"/>
          </a:xfrm>
          <a:prstGeom prst="rect">
            <a:avLst/>
          </a:prstGeom>
          <a:noFill/>
        </p:spPr>
        <p:txBody>
          <a:bodyPr wrap="square" rtlCol="0">
            <a:spAutoFit/>
          </a:bodyPr>
          <a:lstStyle/>
          <a:p>
            <a:pPr algn="ctr"/>
            <a:r>
              <a:rPr lang="en-US" dirty="0" smtClean="0">
                <a:latin typeface="+mj-lt"/>
              </a:rPr>
              <a:t>KENX 1.3</a:t>
            </a:r>
            <a:r>
              <a:rPr lang="en-US" dirty="0" smtClean="0">
                <a:latin typeface="+mj-lt"/>
                <a:cs typeface="Arial"/>
              </a:rPr>
              <a:t>° Z from 21 Jul 2010 19:43 UTC</a:t>
            </a:r>
            <a:endParaRPr lang="en-US" dirty="0">
              <a:latin typeface="+mj-lt"/>
            </a:endParaRPr>
          </a:p>
        </p:txBody>
      </p:sp>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25" y="3571875"/>
            <a:ext cx="4905375" cy="3209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17217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Tornadic Debris</a:t>
            </a:r>
            <a:endParaRPr lang="en-US" dirty="0"/>
          </a:p>
        </p:txBody>
      </p:sp>
      <p:sp>
        <p:nvSpPr>
          <p:cNvPr id="3" name="Content Placeholder 2"/>
          <p:cNvSpPr>
            <a:spLocks noGrp="1"/>
          </p:cNvSpPr>
          <p:nvPr>
            <p:ph idx="1"/>
          </p:nvPr>
        </p:nvSpPr>
        <p:spPr/>
        <p:txBody>
          <a:bodyPr>
            <a:normAutofit fontScale="92500"/>
          </a:bodyPr>
          <a:lstStyle/>
          <a:p>
            <a:r>
              <a:rPr lang="en-US" dirty="0" smtClean="0"/>
              <a:t>Dual-pol radar can be used to determine if debris is present within a thunderstorm</a:t>
            </a:r>
          </a:p>
          <a:p>
            <a:pPr lvl="1"/>
            <a:r>
              <a:rPr lang="en-US" dirty="0" smtClean="0"/>
              <a:t>This would suggest a tornado is occurring or has recently occurred and has caused damage</a:t>
            </a:r>
          </a:p>
          <a:p>
            <a:r>
              <a:rPr lang="en-US" dirty="0" smtClean="0"/>
              <a:t>A Tornadic Debris Signature (TDS) helps confirm tornadoes and help suggest how strong they may be</a:t>
            </a:r>
          </a:p>
          <a:p>
            <a:pPr lvl="1"/>
            <a:r>
              <a:rPr lang="en-US" dirty="0" smtClean="0"/>
              <a:t>Provides info for Tornadic Warning Update Statements</a:t>
            </a:r>
          </a:p>
          <a:p>
            <a:pPr lvl="1"/>
            <a:r>
              <a:rPr lang="en-US" dirty="0" smtClean="0"/>
              <a:t>Does NOT help you initially warn on the tornado</a:t>
            </a:r>
            <a:endParaRPr lang="en-US" dirty="0"/>
          </a:p>
        </p:txBody>
      </p:sp>
    </p:spTree>
    <p:extLst>
      <p:ext uri="{BB962C8B-B14F-4D97-AF65-F5344CB8AC3E}">
        <p14:creationId xmlns:p14="http://schemas.microsoft.com/office/powerpoint/2010/main" val="14342966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Tornadic Debris Signature Detection (TDS) Methodology</a:t>
            </a:r>
            <a:br>
              <a:rPr lang="en-US" sz="2800" dirty="0" smtClean="0"/>
            </a:br>
            <a:r>
              <a:rPr lang="en-US" sz="2000" dirty="0" smtClean="0"/>
              <a:t>(Adapted from </a:t>
            </a:r>
            <a:r>
              <a:rPr lang="en-US" sz="2000" dirty="0" err="1" smtClean="0"/>
              <a:t>Entremont</a:t>
            </a:r>
            <a:r>
              <a:rPr lang="en-US" sz="2000" dirty="0" smtClean="0"/>
              <a:t> and Lamb 2015)</a:t>
            </a:r>
            <a:endParaRPr lang="en-US" sz="2000" dirty="0"/>
          </a:p>
        </p:txBody>
      </p:sp>
      <p:sp>
        <p:nvSpPr>
          <p:cNvPr id="4" name="Content Placeholder 3"/>
          <p:cNvSpPr>
            <a:spLocks noGrp="1"/>
          </p:cNvSpPr>
          <p:nvPr>
            <p:ph sz="half" idx="2"/>
          </p:nvPr>
        </p:nvSpPr>
        <p:spPr>
          <a:xfrm>
            <a:off x="4648200" y="1600200"/>
            <a:ext cx="4343400" cy="4771311"/>
          </a:xfrm>
        </p:spPr>
        <p:txBody>
          <a:bodyPr>
            <a:normAutofit fontScale="40000" lnSpcReduction="20000"/>
          </a:bodyPr>
          <a:lstStyle/>
          <a:p>
            <a:pPr marL="457200" indent="-457200">
              <a:buAutoNum type="arabicParenR"/>
            </a:pPr>
            <a:r>
              <a:rPr lang="en-US" sz="4500" dirty="0"/>
              <a:t>Find a tornadic couplet in </a:t>
            </a:r>
            <a:r>
              <a:rPr lang="en-US" sz="4500" dirty="0" smtClean="0"/>
              <a:t>SRM with gate-to-gate rotation.</a:t>
            </a:r>
            <a:endParaRPr lang="en-US" sz="4500" dirty="0"/>
          </a:p>
          <a:p>
            <a:pPr marL="457200" indent="-457200">
              <a:buAutoNum type="arabicParenR"/>
            </a:pPr>
            <a:endParaRPr lang="en-US" sz="4500" dirty="0" smtClean="0"/>
          </a:p>
          <a:p>
            <a:pPr marL="457200" indent="-457200">
              <a:buAutoNum type="arabicParenR"/>
            </a:pPr>
            <a:r>
              <a:rPr lang="en-US" sz="4500" dirty="0" smtClean="0"/>
              <a:t>Have </a:t>
            </a:r>
            <a:r>
              <a:rPr lang="en-US" sz="4500" dirty="0"/>
              <a:t>Correlation Coefficient (CC) less than 0.90 co-located with the </a:t>
            </a:r>
            <a:r>
              <a:rPr lang="en-US" sz="4500" dirty="0" smtClean="0"/>
              <a:t>couplet.</a:t>
            </a:r>
          </a:p>
          <a:p>
            <a:pPr marL="457200" indent="-457200">
              <a:buAutoNum type="arabicParenR"/>
            </a:pPr>
            <a:endParaRPr lang="en-US" sz="4500" dirty="0"/>
          </a:p>
          <a:p>
            <a:pPr marL="457200" indent="-457200">
              <a:buAutoNum type="arabicParenR"/>
            </a:pPr>
            <a:r>
              <a:rPr lang="en-US" sz="4500" dirty="0"/>
              <a:t>Have Reflectivity (Z) values 35 </a:t>
            </a:r>
            <a:r>
              <a:rPr lang="en-US" sz="4500" dirty="0" err="1"/>
              <a:t>dBZ</a:t>
            </a:r>
            <a:r>
              <a:rPr lang="en-US" sz="4500" dirty="0"/>
              <a:t> or greater co-located with the </a:t>
            </a:r>
            <a:r>
              <a:rPr lang="en-US" sz="4500" dirty="0" smtClean="0"/>
              <a:t>couplet.</a:t>
            </a:r>
          </a:p>
          <a:p>
            <a:pPr marL="457200" indent="-457200">
              <a:buAutoNum type="arabicParenR"/>
            </a:pPr>
            <a:endParaRPr lang="en-US" sz="4500" dirty="0"/>
          </a:p>
          <a:p>
            <a:pPr marL="457200" indent="-457200">
              <a:buAutoNum type="arabicParenR"/>
            </a:pPr>
            <a:r>
              <a:rPr lang="en-US" sz="4500" dirty="0"/>
              <a:t>Have Differential Reflectivity (ZDR) values around zero co-located with the </a:t>
            </a:r>
            <a:r>
              <a:rPr lang="en-US" sz="4500" dirty="0" smtClean="0"/>
              <a:t>couplet.</a:t>
            </a:r>
          </a:p>
          <a:p>
            <a:pPr marL="457200" indent="-457200">
              <a:buAutoNum type="arabicParenR"/>
            </a:pPr>
            <a:endParaRPr lang="en-US" sz="4500" dirty="0"/>
          </a:p>
          <a:p>
            <a:pPr marL="457200" indent="-457200">
              <a:buAutoNum type="arabicParenR"/>
            </a:pPr>
            <a:r>
              <a:rPr lang="en-US" sz="4500" dirty="0"/>
              <a:t>If all these criteria are met, check next radar elevation slice above and continue the process until they are not met anymore.  The top slice where all criteria is met is the Max TDS Height.</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518387"/>
            <a:ext cx="4323434" cy="3739413"/>
          </a:xfrm>
          <a:prstGeom prst="rect">
            <a:avLst/>
          </a:prstGeom>
        </p:spPr>
      </p:pic>
      <p:sp>
        <p:nvSpPr>
          <p:cNvPr id="7" name="TextBox 6"/>
          <p:cNvSpPr txBox="1"/>
          <p:nvPr/>
        </p:nvSpPr>
        <p:spPr>
          <a:xfrm>
            <a:off x="152400" y="5294293"/>
            <a:ext cx="4343400" cy="1077218"/>
          </a:xfrm>
          <a:prstGeom prst="rect">
            <a:avLst/>
          </a:prstGeom>
          <a:noFill/>
          <a:ln>
            <a:solidFill>
              <a:schemeClr val="tx1"/>
            </a:solidFill>
          </a:ln>
        </p:spPr>
        <p:txBody>
          <a:bodyPr wrap="square" rtlCol="0">
            <a:spAutoFit/>
          </a:bodyPr>
          <a:lstStyle/>
          <a:p>
            <a:r>
              <a:rPr lang="en-US" sz="1600" dirty="0" smtClean="0"/>
              <a:t>1951 UTC 22 May 2014 </a:t>
            </a:r>
            <a:r>
              <a:rPr lang="en-US" sz="1600" dirty="0" err="1" smtClean="0"/>
              <a:t>Duanesburg</a:t>
            </a:r>
            <a:r>
              <a:rPr lang="en-US" sz="1600" dirty="0" smtClean="0"/>
              <a:t>-Delanson, NY EF3</a:t>
            </a:r>
            <a:r>
              <a:rPr lang="en-US" sz="1600" dirty="0"/>
              <a:t> </a:t>
            </a:r>
            <a:r>
              <a:rPr lang="en-US" sz="1600" dirty="0" smtClean="0"/>
              <a:t>KENX Radar 0.5° Elevation Angle</a:t>
            </a:r>
          </a:p>
          <a:p>
            <a:r>
              <a:rPr lang="en-US" sz="1600" b="1" dirty="0" smtClean="0"/>
              <a:t>Top-left</a:t>
            </a:r>
            <a:r>
              <a:rPr lang="en-US" sz="1600" dirty="0" smtClean="0"/>
              <a:t>: SRM (</a:t>
            </a:r>
            <a:r>
              <a:rPr lang="en-US" sz="1600" dirty="0" err="1" smtClean="0"/>
              <a:t>kts</a:t>
            </a:r>
            <a:r>
              <a:rPr lang="en-US" sz="1600" dirty="0" smtClean="0"/>
              <a:t>), </a:t>
            </a:r>
            <a:r>
              <a:rPr lang="en-US" sz="1600" b="1" dirty="0" smtClean="0"/>
              <a:t>Top-right</a:t>
            </a:r>
            <a:r>
              <a:rPr lang="en-US" sz="1600" dirty="0" smtClean="0"/>
              <a:t>: CC</a:t>
            </a:r>
          </a:p>
          <a:p>
            <a:r>
              <a:rPr lang="en-US" sz="1600" b="1" dirty="0" smtClean="0"/>
              <a:t>Bottom-left</a:t>
            </a:r>
            <a:r>
              <a:rPr lang="en-US" sz="1600" dirty="0" smtClean="0"/>
              <a:t>: Z (</a:t>
            </a:r>
            <a:r>
              <a:rPr lang="en-US" sz="1600" dirty="0" err="1" smtClean="0"/>
              <a:t>dBZ</a:t>
            </a:r>
            <a:r>
              <a:rPr lang="en-US" sz="1600" dirty="0" smtClean="0"/>
              <a:t>), </a:t>
            </a:r>
            <a:r>
              <a:rPr lang="en-US" sz="1600" b="1" dirty="0" smtClean="0"/>
              <a:t>Bottom-right</a:t>
            </a:r>
            <a:r>
              <a:rPr lang="en-US" sz="1600" dirty="0" smtClean="0"/>
              <a:t>: ZDR (dB)</a:t>
            </a:r>
          </a:p>
        </p:txBody>
      </p:sp>
    </p:spTree>
    <p:extLst>
      <p:ext uri="{BB962C8B-B14F-4D97-AF65-F5344CB8AC3E}">
        <p14:creationId xmlns:p14="http://schemas.microsoft.com/office/powerpoint/2010/main" val="15586877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Tornadic Debris Signature Statistics</a:t>
            </a:r>
            <a:br>
              <a:rPr lang="en-US" dirty="0" smtClean="0"/>
            </a:br>
            <a:r>
              <a:rPr lang="en-US" dirty="0" smtClean="0"/>
              <a:t>Northeastern US Events 2012-2015</a:t>
            </a:r>
            <a:endParaRPr lang="en-US" sz="3600" dirty="0"/>
          </a:p>
        </p:txBody>
      </p:sp>
      <p:sp>
        <p:nvSpPr>
          <p:cNvPr id="4" name="Content Placeholder 3"/>
          <p:cNvSpPr>
            <a:spLocks noGrp="1"/>
          </p:cNvSpPr>
          <p:nvPr>
            <p:ph sz="half" idx="2"/>
          </p:nvPr>
        </p:nvSpPr>
        <p:spPr>
          <a:xfrm>
            <a:off x="228600" y="3276600"/>
            <a:ext cx="8839200" cy="3200400"/>
          </a:xfrm>
        </p:spPr>
        <p:txBody>
          <a:bodyPr>
            <a:normAutofit fontScale="55000" lnSpcReduction="20000"/>
          </a:bodyPr>
          <a:lstStyle/>
          <a:p>
            <a:pPr marL="0" indent="0">
              <a:buNone/>
            </a:pPr>
            <a:r>
              <a:rPr lang="en-US" sz="3700" dirty="0" smtClean="0"/>
              <a:t>69 tornadic events from 2012-2015 from the Northeastern United States were examined for the presence of a Tornadic Debris Signature (TDS).  </a:t>
            </a:r>
          </a:p>
          <a:p>
            <a:pPr marL="0" indent="0">
              <a:buNone/>
            </a:pPr>
            <a:endParaRPr lang="en-US" sz="3700" dirty="0" smtClean="0"/>
          </a:p>
          <a:p>
            <a:pPr marL="0" indent="0">
              <a:buNone/>
            </a:pPr>
            <a:r>
              <a:rPr lang="en-US" sz="3700" dirty="0" smtClean="0"/>
              <a:t>Out of those 69 tornadoes, a TDS was present in 24 of them (35%).  </a:t>
            </a:r>
          </a:p>
          <a:p>
            <a:pPr marL="0" indent="0">
              <a:buNone/>
            </a:pPr>
            <a:endParaRPr lang="en-US" sz="3700" dirty="0" smtClean="0"/>
          </a:p>
          <a:p>
            <a:pPr marL="0" indent="0">
              <a:buNone/>
            </a:pPr>
            <a:r>
              <a:rPr lang="en-US" sz="3700" dirty="0" smtClean="0"/>
              <a:t>Of these 24, 12 tornadic  events occurred within supercell thunderstorms and 12 were within Quasi-Linear Convective System (QLCS) thunderstorms.</a:t>
            </a:r>
          </a:p>
          <a:p>
            <a:pPr marL="0" indent="0">
              <a:buNone/>
            </a:pPr>
            <a:endParaRPr lang="en-US" sz="3700" dirty="0" smtClean="0"/>
          </a:p>
          <a:p>
            <a:pPr marL="0" indent="0">
              <a:buNone/>
            </a:pPr>
            <a:r>
              <a:rPr lang="en-US" sz="3700" dirty="0" smtClean="0"/>
              <a:t> All EF2+ strength tornadoes occurring in the Northeastern US between 2012-2015 displayed a TDS.</a:t>
            </a:r>
          </a:p>
          <a:p>
            <a:pPr marL="0" indent="0">
              <a:buNone/>
            </a:pPr>
            <a:endParaRPr lang="en-US" dirty="0"/>
          </a:p>
        </p:txBody>
      </p:sp>
      <p:graphicFrame>
        <p:nvGraphicFramePr>
          <p:cNvPr id="6" name="Content Placeholder 6"/>
          <p:cNvGraphicFramePr>
            <a:graphicFrameLocks noGrp="1"/>
          </p:cNvGraphicFramePr>
          <p:nvPr>
            <p:ph idx="1"/>
            <p:extLst>
              <p:ext uri="{D42A27DB-BD31-4B8C-83A1-F6EECF244321}">
                <p14:modId xmlns:p14="http://schemas.microsoft.com/office/powerpoint/2010/main" val="382159621"/>
              </p:ext>
            </p:extLst>
          </p:nvPr>
        </p:nvGraphicFramePr>
        <p:xfrm>
          <a:off x="685800" y="1534823"/>
          <a:ext cx="7696200" cy="1436977"/>
        </p:xfrm>
        <a:graphic>
          <a:graphicData uri="http://schemas.openxmlformats.org/drawingml/2006/table">
            <a:tbl>
              <a:tblPr firstRow="1" bandRow="1">
                <a:tableStyleId>{5C22544A-7EE6-4342-B048-85BDC9FD1C3A}</a:tableStyleId>
              </a:tblPr>
              <a:tblGrid>
                <a:gridCol w="1282700">
                  <a:extLst>
                    <a:ext uri="{9D8B030D-6E8A-4147-A177-3AD203B41FA5}">
                      <a16:colId xmlns:a16="http://schemas.microsoft.com/office/drawing/2014/main" val="20000"/>
                    </a:ext>
                  </a:extLst>
                </a:gridCol>
                <a:gridCol w="1282700">
                  <a:extLst>
                    <a:ext uri="{9D8B030D-6E8A-4147-A177-3AD203B41FA5}">
                      <a16:colId xmlns:a16="http://schemas.microsoft.com/office/drawing/2014/main" val="20001"/>
                    </a:ext>
                  </a:extLst>
                </a:gridCol>
                <a:gridCol w="1282700">
                  <a:extLst>
                    <a:ext uri="{9D8B030D-6E8A-4147-A177-3AD203B41FA5}">
                      <a16:colId xmlns:a16="http://schemas.microsoft.com/office/drawing/2014/main" val="20002"/>
                    </a:ext>
                  </a:extLst>
                </a:gridCol>
                <a:gridCol w="1282700">
                  <a:extLst>
                    <a:ext uri="{9D8B030D-6E8A-4147-A177-3AD203B41FA5}">
                      <a16:colId xmlns:a16="http://schemas.microsoft.com/office/drawing/2014/main" val="20003"/>
                    </a:ext>
                  </a:extLst>
                </a:gridCol>
                <a:gridCol w="1282700">
                  <a:extLst>
                    <a:ext uri="{9D8B030D-6E8A-4147-A177-3AD203B41FA5}">
                      <a16:colId xmlns:a16="http://schemas.microsoft.com/office/drawing/2014/main" val="20004"/>
                    </a:ext>
                  </a:extLst>
                </a:gridCol>
                <a:gridCol w="1282700">
                  <a:extLst>
                    <a:ext uri="{9D8B030D-6E8A-4147-A177-3AD203B41FA5}">
                      <a16:colId xmlns:a16="http://schemas.microsoft.com/office/drawing/2014/main" val="20005"/>
                    </a:ext>
                  </a:extLst>
                </a:gridCol>
              </a:tblGrid>
              <a:tr h="918817">
                <a:tc>
                  <a:txBody>
                    <a:bodyPr/>
                    <a:lstStyle/>
                    <a:p>
                      <a:pPr algn="ctr"/>
                      <a:r>
                        <a:rPr lang="en-US" sz="2800" dirty="0" smtClean="0"/>
                        <a:t>EF</a:t>
                      </a:r>
                      <a:r>
                        <a:rPr lang="en-US" sz="2800" baseline="0" dirty="0" smtClean="0"/>
                        <a:t>-0</a:t>
                      </a:r>
                      <a:endParaRPr lang="en-US" sz="2800" dirty="0"/>
                    </a:p>
                  </a:txBody>
                  <a:tcPr/>
                </a:tc>
                <a:tc>
                  <a:txBody>
                    <a:bodyPr/>
                    <a:lstStyle/>
                    <a:p>
                      <a:pPr algn="ctr"/>
                      <a:r>
                        <a:rPr lang="en-US" sz="2800" dirty="0" smtClean="0"/>
                        <a:t>EF-1</a:t>
                      </a:r>
                      <a:endParaRPr lang="en-US" sz="2800" dirty="0"/>
                    </a:p>
                  </a:txBody>
                  <a:tcPr/>
                </a:tc>
                <a:tc>
                  <a:txBody>
                    <a:bodyPr/>
                    <a:lstStyle/>
                    <a:p>
                      <a:pPr algn="ctr"/>
                      <a:r>
                        <a:rPr lang="en-US" sz="2800" dirty="0" smtClean="0"/>
                        <a:t>EF-2</a:t>
                      </a:r>
                      <a:endParaRPr lang="en-US" sz="2800" dirty="0"/>
                    </a:p>
                  </a:txBody>
                  <a:tcPr/>
                </a:tc>
                <a:tc>
                  <a:txBody>
                    <a:bodyPr/>
                    <a:lstStyle/>
                    <a:p>
                      <a:pPr algn="ctr"/>
                      <a:r>
                        <a:rPr lang="en-US" sz="2800" dirty="0" smtClean="0"/>
                        <a:t>EF-3</a:t>
                      </a:r>
                      <a:endParaRPr lang="en-US" sz="2800" dirty="0"/>
                    </a:p>
                  </a:txBody>
                  <a:tcPr/>
                </a:tc>
                <a:tc>
                  <a:txBody>
                    <a:bodyPr/>
                    <a:lstStyle/>
                    <a:p>
                      <a:pPr algn="ctr"/>
                      <a:r>
                        <a:rPr lang="en-US" sz="2800" dirty="0" smtClean="0"/>
                        <a:t>EF-4</a:t>
                      </a:r>
                      <a:endParaRPr lang="en-US" sz="2800" dirty="0"/>
                    </a:p>
                  </a:txBody>
                  <a:tcPr/>
                </a:tc>
                <a:tc>
                  <a:txBody>
                    <a:bodyPr/>
                    <a:lstStyle/>
                    <a:p>
                      <a:pPr algn="ctr"/>
                      <a:r>
                        <a:rPr lang="en-US" sz="2800" dirty="0" smtClean="0"/>
                        <a:t>EF-5</a:t>
                      </a:r>
                      <a:endParaRPr lang="en-US" sz="2800" dirty="0"/>
                    </a:p>
                  </a:txBody>
                  <a:tcPr/>
                </a:tc>
                <a:extLst>
                  <a:ext uri="{0D108BD9-81ED-4DB2-BD59-A6C34878D82A}">
                    <a16:rowId xmlns:a16="http://schemas.microsoft.com/office/drawing/2014/main" val="10000"/>
                  </a:ext>
                </a:extLst>
              </a:tr>
              <a:tr h="300383">
                <a:tc>
                  <a:txBody>
                    <a:bodyPr/>
                    <a:lstStyle/>
                    <a:p>
                      <a:pPr algn="ctr"/>
                      <a:r>
                        <a:rPr lang="en-US" sz="2800" b="1" dirty="0" smtClean="0"/>
                        <a:t>5</a:t>
                      </a:r>
                      <a:endParaRPr lang="en-US" sz="2800" b="1" dirty="0"/>
                    </a:p>
                  </a:txBody>
                  <a:tcPr/>
                </a:tc>
                <a:tc>
                  <a:txBody>
                    <a:bodyPr/>
                    <a:lstStyle/>
                    <a:p>
                      <a:pPr algn="ctr"/>
                      <a:r>
                        <a:rPr lang="en-US" sz="2800" b="1" dirty="0" smtClean="0"/>
                        <a:t>14</a:t>
                      </a:r>
                      <a:endParaRPr lang="en-US" sz="2800" b="1" dirty="0"/>
                    </a:p>
                  </a:txBody>
                  <a:tcPr/>
                </a:tc>
                <a:tc>
                  <a:txBody>
                    <a:bodyPr/>
                    <a:lstStyle/>
                    <a:p>
                      <a:pPr algn="ctr"/>
                      <a:r>
                        <a:rPr lang="en-US" sz="2800" b="1" dirty="0" smtClean="0"/>
                        <a:t>4</a:t>
                      </a:r>
                      <a:endParaRPr lang="en-US" sz="2800" b="1" dirty="0"/>
                    </a:p>
                  </a:txBody>
                  <a:tcPr/>
                </a:tc>
                <a:tc>
                  <a:txBody>
                    <a:bodyPr/>
                    <a:lstStyle/>
                    <a:p>
                      <a:pPr algn="ctr"/>
                      <a:r>
                        <a:rPr lang="en-US" sz="2800" b="1" dirty="0" smtClean="0"/>
                        <a:t>1</a:t>
                      </a:r>
                      <a:endParaRPr lang="en-US" sz="2800" b="1" dirty="0"/>
                    </a:p>
                  </a:txBody>
                  <a:tcPr/>
                </a:tc>
                <a:tc>
                  <a:txBody>
                    <a:bodyPr/>
                    <a:lstStyle/>
                    <a:p>
                      <a:pPr algn="ctr"/>
                      <a:r>
                        <a:rPr lang="en-US" sz="2800" b="1" dirty="0" smtClean="0"/>
                        <a:t>0</a:t>
                      </a:r>
                      <a:endParaRPr lang="en-US" sz="2800" b="1" dirty="0"/>
                    </a:p>
                  </a:txBody>
                  <a:tcPr/>
                </a:tc>
                <a:tc>
                  <a:txBody>
                    <a:bodyPr/>
                    <a:lstStyle/>
                    <a:p>
                      <a:pPr algn="ctr"/>
                      <a:r>
                        <a:rPr lang="en-US" sz="2800" b="1" dirty="0" smtClean="0"/>
                        <a:t>0</a:t>
                      </a:r>
                      <a:endParaRPr lang="en-US" sz="2800" b="1"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643166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Maximum Height of TDS</a:t>
            </a:r>
            <a:br>
              <a:rPr lang="en-US" sz="4000" dirty="0" smtClean="0"/>
            </a:br>
            <a:r>
              <a:rPr lang="en-US" sz="4000" dirty="0" smtClean="0"/>
              <a:t>Average &amp; Median Values</a:t>
            </a:r>
            <a:endParaRPr lang="en-US" sz="4000" dirty="0"/>
          </a:p>
        </p:txBody>
      </p:sp>
      <p:graphicFrame>
        <p:nvGraphicFramePr>
          <p:cNvPr id="5" name="Chart 4"/>
          <p:cNvGraphicFramePr>
            <a:graphicFrameLocks/>
          </p:cNvGraphicFramePr>
          <p:nvPr>
            <p:extLst>
              <p:ext uri="{D42A27DB-BD31-4B8C-83A1-F6EECF244321}">
                <p14:modId xmlns:p14="http://schemas.microsoft.com/office/powerpoint/2010/main" val="3609037491"/>
              </p:ext>
            </p:extLst>
          </p:nvPr>
        </p:nvGraphicFramePr>
        <p:xfrm>
          <a:off x="152400" y="1676400"/>
          <a:ext cx="6142180" cy="4547082"/>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6400800" y="1551087"/>
            <a:ext cx="2514600" cy="5078313"/>
          </a:xfrm>
          <a:prstGeom prst="rect">
            <a:avLst/>
          </a:prstGeom>
          <a:noFill/>
        </p:spPr>
        <p:txBody>
          <a:bodyPr wrap="square" rtlCol="0">
            <a:spAutoFit/>
          </a:bodyPr>
          <a:lstStyle/>
          <a:p>
            <a:r>
              <a:rPr lang="en-US" dirty="0" smtClean="0"/>
              <a:t>For the 24 events examined between 2012-2015, the average &amp; median values increase with increasing tornadic strength, especially once reaching the EF2 level.</a:t>
            </a:r>
          </a:p>
          <a:p>
            <a:endParaRPr lang="en-US" dirty="0"/>
          </a:p>
          <a:p>
            <a:r>
              <a:rPr lang="en-US" dirty="0" smtClean="0"/>
              <a:t>This is similar to results found by </a:t>
            </a:r>
            <a:r>
              <a:rPr lang="en-US" dirty="0" err="1" smtClean="0"/>
              <a:t>Entremont</a:t>
            </a:r>
            <a:r>
              <a:rPr lang="en-US" dirty="0" smtClean="0"/>
              <a:t> and Lamb (2015).</a:t>
            </a:r>
          </a:p>
          <a:p>
            <a:endParaRPr lang="en-US" dirty="0"/>
          </a:p>
          <a:p>
            <a:r>
              <a:rPr lang="en-US" dirty="0" smtClean="0"/>
              <a:t>More storms will be examined in future years as the dataset expands to see if these trends continue.</a:t>
            </a:r>
            <a:endParaRPr lang="en-US" dirty="0"/>
          </a:p>
        </p:txBody>
      </p:sp>
    </p:spTree>
    <p:extLst>
      <p:ext uri="{BB962C8B-B14F-4D97-AF65-F5344CB8AC3E}">
        <p14:creationId xmlns:p14="http://schemas.microsoft.com/office/powerpoint/2010/main" val="31174283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Maximum Height of TDS</a:t>
            </a:r>
            <a:r>
              <a:rPr lang="en-US" sz="4000" dirty="0"/>
              <a:t> </a:t>
            </a:r>
            <a:r>
              <a:rPr lang="en-US" sz="4000" dirty="0" smtClean="0"/>
              <a:t>vs. EF Scale Strength vs. Range</a:t>
            </a:r>
            <a:endParaRPr lang="en-US" sz="4000" dirty="0"/>
          </a:p>
        </p:txBody>
      </p:sp>
      <p:sp>
        <p:nvSpPr>
          <p:cNvPr id="8" name="TextBox 7"/>
          <p:cNvSpPr txBox="1"/>
          <p:nvPr/>
        </p:nvSpPr>
        <p:spPr>
          <a:xfrm>
            <a:off x="6248400" y="1828800"/>
            <a:ext cx="2514600" cy="4524315"/>
          </a:xfrm>
          <a:prstGeom prst="rect">
            <a:avLst/>
          </a:prstGeom>
          <a:noFill/>
        </p:spPr>
        <p:txBody>
          <a:bodyPr wrap="square" rtlCol="0">
            <a:spAutoFit/>
          </a:bodyPr>
          <a:lstStyle/>
          <a:p>
            <a:r>
              <a:rPr lang="en-US" dirty="0" smtClean="0"/>
              <a:t>Weak tornadic events (EF0) were generally only see close to the radar, as debris generally didn’t get very high and beam height rising over distance would prevent these further away storms from being seen.</a:t>
            </a:r>
          </a:p>
          <a:p>
            <a:endParaRPr lang="en-US" dirty="0"/>
          </a:p>
          <a:p>
            <a:r>
              <a:rPr lang="en-US" dirty="0" smtClean="0"/>
              <a:t>Hard to seen much difference between EF0/EF1 storms with this plot.</a:t>
            </a:r>
          </a:p>
          <a:p>
            <a:endParaRPr lang="en-US" dirty="0" smtClean="0"/>
          </a:p>
          <a:p>
            <a:endParaRPr lang="en-US" dirty="0" smtClean="0"/>
          </a:p>
        </p:txBody>
      </p:sp>
      <p:graphicFrame>
        <p:nvGraphicFramePr>
          <p:cNvPr id="6" name="Chart 5"/>
          <p:cNvGraphicFramePr>
            <a:graphicFrameLocks/>
          </p:cNvGraphicFramePr>
          <p:nvPr>
            <p:extLst>
              <p:ext uri="{D42A27DB-BD31-4B8C-83A1-F6EECF244321}">
                <p14:modId xmlns:p14="http://schemas.microsoft.com/office/powerpoint/2010/main" val="3627174007"/>
              </p:ext>
            </p:extLst>
          </p:nvPr>
        </p:nvGraphicFramePr>
        <p:xfrm>
          <a:off x="381000" y="1828800"/>
          <a:ext cx="5356411" cy="42291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296158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r>
              <a:rPr lang="en-US" sz="4000" dirty="0" smtClean="0"/>
              <a:t>Maximum Height of TDS</a:t>
            </a:r>
            <a:br>
              <a:rPr lang="en-US" sz="4000" dirty="0" smtClean="0"/>
            </a:br>
            <a:r>
              <a:rPr lang="en-US" sz="2800" dirty="0" smtClean="0"/>
              <a:t>Northeastern US Tornados 2012-2015</a:t>
            </a:r>
            <a:br>
              <a:rPr lang="en-US" sz="2800" dirty="0" smtClean="0"/>
            </a:br>
            <a:r>
              <a:rPr lang="en-US" sz="2800" dirty="0" smtClean="0"/>
              <a:t>Box and Whisker Plot</a:t>
            </a:r>
            <a:br>
              <a:rPr lang="en-US" sz="2800" dirty="0" smtClean="0"/>
            </a:br>
            <a:endParaRPr lang="en-US" sz="2800" dirty="0"/>
          </a:p>
        </p:txBody>
      </p:sp>
      <p:graphicFrame>
        <p:nvGraphicFramePr>
          <p:cNvPr id="5" name="Chart 4"/>
          <p:cNvGraphicFramePr>
            <a:graphicFrameLocks/>
          </p:cNvGraphicFramePr>
          <p:nvPr>
            <p:extLst>
              <p:ext uri="{D42A27DB-BD31-4B8C-83A1-F6EECF244321}">
                <p14:modId xmlns:p14="http://schemas.microsoft.com/office/powerpoint/2010/main" val="1269571485"/>
              </p:ext>
            </p:extLst>
          </p:nvPr>
        </p:nvGraphicFramePr>
        <p:xfrm>
          <a:off x="990600" y="1745165"/>
          <a:ext cx="7086600" cy="3862813"/>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914400" y="5638800"/>
            <a:ext cx="7467600" cy="923330"/>
          </a:xfrm>
          <a:prstGeom prst="rect">
            <a:avLst/>
          </a:prstGeom>
          <a:noFill/>
        </p:spPr>
        <p:txBody>
          <a:bodyPr wrap="square" rtlCol="0">
            <a:spAutoFit/>
          </a:bodyPr>
          <a:lstStyle/>
          <a:p>
            <a:r>
              <a:rPr lang="en-US" dirty="0" smtClean="0"/>
              <a:t>EF0/EF1 are similar, but jump up seen with EF2+ events.  </a:t>
            </a:r>
            <a:r>
              <a:rPr lang="en-US" dirty="0" err="1" smtClean="0"/>
              <a:t>Entremont</a:t>
            </a:r>
            <a:r>
              <a:rPr lang="en-US" dirty="0" smtClean="0"/>
              <a:t> and Lamb (2015) also saw a similar signal in their data as well (which contained 181 events).</a:t>
            </a:r>
            <a:endParaRPr lang="en-US" dirty="0"/>
          </a:p>
        </p:txBody>
      </p:sp>
    </p:spTree>
    <p:extLst>
      <p:ext uri="{BB962C8B-B14F-4D97-AF65-F5344CB8AC3E}">
        <p14:creationId xmlns:p14="http://schemas.microsoft.com/office/powerpoint/2010/main" val="22082195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Determining Significant Severe Wind Gusts</a:t>
            </a:r>
            <a:endParaRPr lang="en-US" dirty="0"/>
          </a:p>
        </p:txBody>
      </p:sp>
      <p:sp>
        <p:nvSpPr>
          <p:cNvPr id="5" name="Content Placeholder 4"/>
          <p:cNvSpPr>
            <a:spLocks noGrp="1"/>
          </p:cNvSpPr>
          <p:nvPr>
            <p:ph idx="1"/>
          </p:nvPr>
        </p:nvSpPr>
        <p:spPr/>
        <p:txBody>
          <a:bodyPr>
            <a:normAutofit fontScale="92500" lnSpcReduction="10000"/>
          </a:bodyPr>
          <a:lstStyle/>
          <a:p>
            <a:r>
              <a:rPr lang="en-US" dirty="0" smtClean="0"/>
              <a:t>Typically, velocity (V) is used to help determine how strong thunderstorm wind gusts will be</a:t>
            </a:r>
          </a:p>
          <a:p>
            <a:r>
              <a:rPr lang="en-US" dirty="0" smtClean="0"/>
              <a:t>However, velocity doesn’t always show the full potential of the wind due to some limitations</a:t>
            </a:r>
          </a:p>
          <a:p>
            <a:pPr lvl="1"/>
            <a:r>
              <a:rPr lang="en-US" dirty="0" smtClean="0"/>
              <a:t>Beam blockage, too large of an angle, distance from radar site can all play a role in this</a:t>
            </a:r>
          </a:p>
          <a:p>
            <a:r>
              <a:rPr lang="en-US" dirty="0" smtClean="0"/>
              <a:t>Local research has determined that dual-pol product Specific Differential Phase (KDP) may be useful in helping predict significant severe wind gusts</a:t>
            </a:r>
            <a:endParaRPr lang="en-US" dirty="0"/>
          </a:p>
        </p:txBody>
      </p:sp>
    </p:spTree>
    <p:extLst>
      <p:ext uri="{BB962C8B-B14F-4D97-AF65-F5344CB8AC3E}">
        <p14:creationId xmlns:p14="http://schemas.microsoft.com/office/powerpoint/2010/main" val="15637479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Motivation for Research</a:t>
            </a:r>
            <a:endParaRPr lang="en-US" dirty="0"/>
          </a:p>
        </p:txBody>
      </p:sp>
      <p:sp>
        <p:nvSpPr>
          <p:cNvPr id="7" name="Content Placeholder 6"/>
          <p:cNvSpPr>
            <a:spLocks noGrp="1"/>
          </p:cNvSpPr>
          <p:nvPr>
            <p:ph idx="1"/>
          </p:nvPr>
        </p:nvSpPr>
        <p:spPr/>
        <p:txBody>
          <a:bodyPr>
            <a:normAutofit fontScale="77500" lnSpcReduction="20000"/>
          </a:bodyPr>
          <a:lstStyle/>
          <a:p>
            <a:pPr defTabSz="5014435">
              <a:spcBef>
                <a:spcPct val="50000"/>
              </a:spcBef>
            </a:pPr>
            <a:r>
              <a:rPr lang="en-US" dirty="0"/>
              <a:t>Determining severe vs. significant severe thunderstorms can be difficult for a warning meteorologist.</a:t>
            </a:r>
          </a:p>
          <a:p>
            <a:pPr defTabSz="5014435">
              <a:spcBef>
                <a:spcPct val="50000"/>
              </a:spcBef>
            </a:pPr>
            <a:r>
              <a:rPr lang="en-US" dirty="0" smtClean="0"/>
              <a:t>This </a:t>
            </a:r>
            <a:r>
              <a:rPr lang="en-US" dirty="0"/>
              <a:t>has been a challenge for NWS Albany (ALY) forecasters on several occasions during the summers of 2016 &amp; 2017.  Several significant thunderstorms were either missed or under warned. </a:t>
            </a:r>
          </a:p>
          <a:p>
            <a:pPr defTabSz="5014435">
              <a:spcBef>
                <a:spcPct val="50000"/>
              </a:spcBef>
            </a:pPr>
            <a:r>
              <a:rPr lang="en-US" dirty="0" smtClean="0"/>
              <a:t>Impact-based </a:t>
            </a:r>
            <a:r>
              <a:rPr lang="en-US" dirty="0"/>
              <a:t>warnings requires the warning forecaster to have specific knowledge of wind speeds &amp; damage potential for warning text/graphics.</a:t>
            </a:r>
          </a:p>
          <a:p>
            <a:pPr defTabSz="5014435">
              <a:spcBef>
                <a:spcPct val="50000"/>
              </a:spcBef>
            </a:pPr>
            <a:r>
              <a:rPr lang="en-US" dirty="0" smtClean="0"/>
              <a:t>New </a:t>
            </a:r>
            <a:r>
              <a:rPr lang="en-US" dirty="0"/>
              <a:t>technology and warning techniques being investigated in research need to be implemented into operations</a:t>
            </a:r>
            <a:r>
              <a:rPr lang="en-US" dirty="0" smtClean="0"/>
              <a:t>.</a:t>
            </a:r>
            <a:endParaRPr lang="en-US" dirty="0"/>
          </a:p>
        </p:txBody>
      </p:sp>
    </p:spTree>
    <p:extLst>
      <p:ext uri="{BB962C8B-B14F-4D97-AF65-F5344CB8AC3E}">
        <p14:creationId xmlns:p14="http://schemas.microsoft.com/office/powerpoint/2010/main" val="36806071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What is a Significant Severe Thunderstorm?</a:t>
            </a:r>
            <a:endParaRPr lang="en-US" dirty="0"/>
          </a:p>
        </p:txBody>
      </p:sp>
      <p:sp>
        <p:nvSpPr>
          <p:cNvPr id="7" name="Content Placeholder 6"/>
          <p:cNvSpPr>
            <a:spLocks noGrp="1"/>
          </p:cNvSpPr>
          <p:nvPr>
            <p:ph idx="1"/>
          </p:nvPr>
        </p:nvSpPr>
        <p:spPr/>
        <p:txBody>
          <a:bodyPr/>
          <a:lstStyle/>
          <a:p>
            <a:r>
              <a:rPr lang="en-US" dirty="0" smtClean="0"/>
              <a:t>SPC considers thunderstorms that produce wind gust of 65 </a:t>
            </a:r>
            <a:r>
              <a:rPr lang="en-US" dirty="0" err="1" smtClean="0"/>
              <a:t>kts</a:t>
            </a:r>
            <a:r>
              <a:rPr lang="en-US" dirty="0" smtClean="0"/>
              <a:t> (75 MPH), hail two inches in diameter or greater, and/or an EF2+ tornado to be significant</a:t>
            </a:r>
          </a:p>
          <a:p>
            <a:endParaRPr lang="en-US" dirty="0"/>
          </a:p>
          <a:p>
            <a:r>
              <a:rPr lang="en-US" dirty="0" smtClean="0"/>
              <a:t>For the purpose of this study, will also consider thunderstorms that produce injuries or deaths to be significant as well</a:t>
            </a:r>
            <a:endParaRPr lang="en-US" dirty="0"/>
          </a:p>
        </p:txBody>
      </p:sp>
    </p:spTree>
    <p:extLst>
      <p:ext uri="{BB962C8B-B14F-4D97-AF65-F5344CB8AC3E}">
        <p14:creationId xmlns:p14="http://schemas.microsoft.com/office/powerpoint/2010/main" val="35782573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Locating Hail &amp; Differentiating Between Severe &amp; Non-Severe Hail</a:t>
            </a:r>
            <a:endParaRPr lang="en-US" dirty="0"/>
          </a:p>
        </p:txBody>
      </p:sp>
      <p:sp>
        <p:nvSpPr>
          <p:cNvPr id="3" name="Content Placeholder 2"/>
          <p:cNvSpPr>
            <a:spLocks noGrp="1"/>
          </p:cNvSpPr>
          <p:nvPr>
            <p:ph idx="1"/>
          </p:nvPr>
        </p:nvSpPr>
        <p:spPr/>
        <p:txBody>
          <a:bodyPr/>
          <a:lstStyle/>
          <a:p>
            <a:r>
              <a:rPr lang="en-US" dirty="0" smtClean="0"/>
              <a:t>With cross-sections of reflectivity (Z), </a:t>
            </a:r>
            <a:r>
              <a:rPr lang="en-US" dirty="0"/>
              <a:t>v</a:t>
            </a:r>
            <a:r>
              <a:rPr lang="en-US" dirty="0" smtClean="0"/>
              <a:t>ery high values (50+ </a:t>
            </a:r>
            <a:r>
              <a:rPr lang="en-US" dirty="0" err="1" smtClean="0"/>
              <a:t>dBZ</a:t>
            </a:r>
            <a:r>
              <a:rPr lang="en-US" dirty="0" smtClean="0"/>
              <a:t>) can be used to locate possible areas of hail </a:t>
            </a:r>
          </a:p>
          <a:p>
            <a:r>
              <a:rPr lang="en-US" dirty="0" smtClean="0"/>
              <a:t>Correlation Coefficient (CC) can be used to help determine hail or hail/rain mix compared to just rain</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4343400"/>
            <a:ext cx="5972174" cy="2275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70865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924800" cy="990600"/>
          </a:xfrm>
        </p:spPr>
        <p:txBody>
          <a:bodyPr>
            <a:normAutofit/>
          </a:bodyPr>
          <a:lstStyle/>
          <a:p>
            <a:r>
              <a:rPr lang="en-US" sz="2400" b="1" dirty="0" smtClean="0"/>
              <a:t>Significant Severe Thunderstorm Climatology for Northeast</a:t>
            </a:r>
            <a:r>
              <a:rPr lang="en-US" b="1" baseline="30000" dirty="0" smtClean="0"/>
              <a:t>*</a:t>
            </a:r>
            <a:endParaRPr lang="en-US" b="1" baseline="30000" dirty="0"/>
          </a:p>
        </p:txBody>
      </p:sp>
      <p:sp>
        <p:nvSpPr>
          <p:cNvPr id="4" name="TextBox 3"/>
          <p:cNvSpPr txBox="1"/>
          <p:nvPr/>
        </p:nvSpPr>
        <p:spPr>
          <a:xfrm>
            <a:off x="5410200" y="5029200"/>
            <a:ext cx="3581400" cy="1323439"/>
          </a:xfrm>
          <a:prstGeom prst="rect">
            <a:avLst/>
          </a:prstGeom>
          <a:noFill/>
        </p:spPr>
        <p:txBody>
          <a:bodyPr wrap="square" rtlCol="0">
            <a:spAutoFit/>
          </a:bodyPr>
          <a:lstStyle/>
          <a:p>
            <a:pPr algn="ctr"/>
            <a:r>
              <a:rPr lang="en-US" sz="1600" dirty="0" smtClean="0"/>
              <a:t>*For the purpose of this study, Northeast is considered New England, New York, New Jersey, Delaware, northeastern Maryland &amp; Central and Eastern Pennsylvania</a:t>
            </a:r>
            <a:endParaRPr lang="en-US" sz="16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382" y="846388"/>
            <a:ext cx="5129618" cy="5677299"/>
          </a:xfrm>
          <a:prstGeom prst="rect">
            <a:avLst/>
          </a:prstGeom>
        </p:spPr>
      </p:pic>
    </p:spTree>
    <p:extLst>
      <p:ext uri="{BB962C8B-B14F-4D97-AF65-F5344CB8AC3E}">
        <p14:creationId xmlns:p14="http://schemas.microsoft.com/office/powerpoint/2010/main" val="3671899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487" y="76200"/>
            <a:ext cx="3008313" cy="1162050"/>
          </a:xfrm>
        </p:spPr>
        <p:txBody>
          <a:bodyPr>
            <a:noAutofit/>
          </a:bodyPr>
          <a:lstStyle/>
          <a:p>
            <a:r>
              <a:rPr lang="en-US" sz="2400" dirty="0" smtClean="0"/>
              <a:t>Radar Analysis of Significant Severe Thunderstorms</a:t>
            </a:r>
            <a:endParaRPr lang="en-US" sz="2400" dirty="0"/>
          </a:p>
        </p:txBody>
      </p:sp>
      <p:sp>
        <p:nvSpPr>
          <p:cNvPr id="5" name="Text Placeholder 4"/>
          <p:cNvSpPr>
            <a:spLocks noGrp="1"/>
          </p:cNvSpPr>
          <p:nvPr>
            <p:ph type="body" sz="half" idx="2"/>
          </p:nvPr>
        </p:nvSpPr>
        <p:spPr>
          <a:xfrm>
            <a:off x="304800" y="1447800"/>
            <a:ext cx="3657600" cy="4051299"/>
          </a:xfrm>
        </p:spPr>
        <p:txBody>
          <a:bodyPr>
            <a:normAutofit lnSpcReduction="10000"/>
          </a:bodyPr>
          <a:lstStyle/>
          <a:p>
            <a:r>
              <a:rPr lang="en-US" sz="1900" dirty="0" smtClean="0"/>
              <a:t>Radar </a:t>
            </a:r>
            <a:r>
              <a:rPr lang="en-US" sz="1900" dirty="0"/>
              <a:t>data from the Albany KENX WSR-88D was examined for the </a:t>
            </a:r>
            <a:r>
              <a:rPr lang="en-US" sz="1900" b="1" dirty="0"/>
              <a:t>46</a:t>
            </a:r>
            <a:r>
              <a:rPr lang="en-US" sz="1900" dirty="0"/>
              <a:t> thunderstorms that produced significant wind damage across the Albany WFO CWA from 2012 to 2017.  </a:t>
            </a:r>
            <a:endParaRPr lang="en-US" sz="1900" dirty="0" smtClean="0"/>
          </a:p>
          <a:p>
            <a:endParaRPr lang="en-US" sz="1900" dirty="0" smtClean="0"/>
          </a:p>
          <a:p>
            <a:r>
              <a:rPr lang="en-US" sz="1900" dirty="0" smtClean="0"/>
              <a:t>Several </a:t>
            </a:r>
            <a:r>
              <a:rPr lang="en-US" sz="1900" dirty="0"/>
              <a:t>radar-based parameters, such </a:t>
            </a:r>
            <a:r>
              <a:rPr lang="en-US" sz="1900" dirty="0" smtClean="0"/>
              <a:t>as storm type, </a:t>
            </a:r>
            <a:r>
              <a:rPr lang="en-US" sz="1900" dirty="0"/>
              <a:t>radial velocity </a:t>
            </a:r>
            <a:r>
              <a:rPr lang="en-US" sz="1900" dirty="0" smtClean="0"/>
              <a:t> and </a:t>
            </a:r>
            <a:r>
              <a:rPr lang="en-US" sz="1900" dirty="0"/>
              <a:t>Specific Differential Phase (K</a:t>
            </a:r>
            <a:r>
              <a:rPr lang="en-US" sz="1900" baseline="-25000" dirty="0"/>
              <a:t>DP</a:t>
            </a:r>
            <a:r>
              <a:rPr lang="en-US" sz="1900" dirty="0"/>
              <a:t>), were collected at the time of and just prior to the time of the damage report via GR2Analyst software</a:t>
            </a:r>
            <a:r>
              <a:rPr lang="en-US" dirty="0" smtClean="0"/>
              <a:t>.</a:t>
            </a:r>
            <a:endParaRPr lang="en-US" dirty="0"/>
          </a:p>
          <a:p>
            <a:endParaRPr lang="en-US" dirty="0"/>
          </a:p>
        </p:txBody>
      </p:sp>
      <p:graphicFrame>
        <p:nvGraphicFramePr>
          <p:cNvPr id="6" name="Storm Type"/>
          <p:cNvGraphicFramePr>
            <a:graphicFrameLocks noGrp="1"/>
          </p:cNvGraphicFramePr>
          <p:nvPr>
            <p:ph idx="1"/>
            <p:extLst>
              <p:ext uri="{D42A27DB-BD31-4B8C-83A1-F6EECF244321}">
                <p14:modId xmlns:p14="http://schemas.microsoft.com/office/powerpoint/2010/main" val="3642993217"/>
              </p:ext>
            </p:extLst>
          </p:nvPr>
        </p:nvGraphicFramePr>
        <p:xfrm>
          <a:off x="3581400" y="381000"/>
          <a:ext cx="5111750" cy="58531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861030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Radial Velocity Analysis</a:t>
            </a:r>
            <a:endParaRPr lang="en-US"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9200" y="1316189"/>
            <a:ext cx="6276085" cy="3789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5334000"/>
            <a:ext cx="6224587" cy="104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08795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Specific Differential Phase (K</a:t>
            </a:r>
            <a:r>
              <a:rPr lang="en-US" baseline="-25000" dirty="0" smtClean="0"/>
              <a:t>DP</a:t>
            </a:r>
            <a:r>
              <a:rPr lang="en-US" dirty="0" smtClean="0"/>
              <a:t>)</a:t>
            </a:r>
            <a:endParaRPr lang="en-US" dirty="0"/>
          </a:p>
        </p:txBody>
      </p:sp>
      <p:sp>
        <p:nvSpPr>
          <p:cNvPr id="4" name="Content Placeholder 3"/>
          <p:cNvSpPr>
            <a:spLocks noGrp="1"/>
          </p:cNvSpPr>
          <p:nvPr>
            <p:ph sz="half" idx="1"/>
          </p:nvPr>
        </p:nvSpPr>
        <p:spPr>
          <a:xfrm>
            <a:off x="304800" y="1295400"/>
            <a:ext cx="3657600" cy="4800600"/>
          </a:xfrm>
        </p:spPr>
        <p:txBody>
          <a:bodyPr>
            <a:normAutofit fontScale="77500" lnSpcReduction="20000"/>
          </a:bodyPr>
          <a:lstStyle/>
          <a:p>
            <a:r>
              <a:rPr lang="en-US" dirty="0"/>
              <a:t>Out of the 46 storms analyzed, 30 of them showed an elevated K</a:t>
            </a:r>
            <a:r>
              <a:rPr lang="en-US" baseline="-25000" dirty="0"/>
              <a:t>DP</a:t>
            </a:r>
            <a:r>
              <a:rPr lang="en-US" dirty="0"/>
              <a:t> column suspended aloft for several scans before the wind damage occurred.  </a:t>
            </a:r>
            <a:endParaRPr lang="en-US" dirty="0" smtClean="0"/>
          </a:p>
          <a:p>
            <a:r>
              <a:rPr lang="en-US" dirty="0" smtClean="0">
                <a:solidFill>
                  <a:prstClr val="black"/>
                </a:solidFill>
              </a:rPr>
              <a:t>This </a:t>
            </a:r>
            <a:r>
              <a:rPr lang="en-US" dirty="0">
                <a:solidFill>
                  <a:prstClr val="black"/>
                </a:solidFill>
              </a:rPr>
              <a:t>K</a:t>
            </a:r>
            <a:r>
              <a:rPr lang="en-US" baseline="-25000" dirty="0">
                <a:solidFill>
                  <a:prstClr val="black"/>
                </a:solidFill>
              </a:rPr>
              <a:t>DP</a:t>
            </a:r>
            <a:r>
              <a:rPr lang="en-US" dirty="0">
                <a:solidFill>
                  <a:prstClr val="black"/>
                </a:solidFill>
              </a:rPr>
              <a:t> column collapsed towards the surface at the time of the wind damage report as a result of a wet microburst.  </a:t>
            </a:r>
            <a:endParaRPr lang="en-US" dirty="0" smtClean="0">
              <a:solidFill>
                <a:prstClr val="black"/>
              </a:solidFill>
            </a:endParaRPr>
          </a:p>
          <a:p>
            <a:r>
              <a:rPr lang="en-US" dirty="0" smtClean="0">
                <a:solidFill>
                  <a:prstClr val="black"/>
                </a:solidFill>
              </a:rPr>
              <a:t>Within </a:t>
            </a:r>
            <a:r>
              <a:rPr lang="en-US" dirty="0">
                <a:solidFill>
                  <a:prstClr val="black"/>
                </a:solidFill>
              </a:rPr>
              <a:t>the 30 times this was noted, 22 of those events were associated with supercell thunderstorms.</a:t>
            </a:r>
          </a:p>
          <a:p>
            <a:endParaRPr lang="en-US" dirty="0"/>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3196153109"/>
              </p:ext>
            </p:extLst>
          </p:nvPr>
        </p:nvGraphicFramePr>
        <p:xfrm>
          <a:off x="4219254" y="1143000"/>
          <a:ext cx="4724400" cy="526821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4387921" y="5410200"/>
            <a:ext cx="4495800" cy="1077218"/>
          </a:xfrm>
          <a:prstGeom prst="rect">
            <a:avLst/>
          </a:prstGeom>
          <a:noFill/>
        </p:spPr>
        <p:txBody>
          <a:bodyPr wrap="square" rtlCol="0">
            <a:spAutoFit/>
          </a:bodyPr>
          <a:lstStyle/>
          <a:p>
            <a:r>
              <a:rPr lang="en-US" sz="1600" b="1" dirty="0">
                <a:solidFill>
                  <a:prstClr val="black"/>
                </a:solidFill>
              </a:rPr>
              <a:t>The highest K</a:t>
            </a:r>
            <a:r>
              <a:rPr lang="en-US" sz="1600" b="1" baseline="-25000" dirty="0">
                <a:solidFill>
                  <a:prstClr val="black"/>
                </a:solidFill>
              </a:rPr>
              <a:t>DP</a:t>
            </a:r>
            <a:r>
              <a:rPr lang="en-US" sz="1600" b="1" dirty="0">
                <a:solidFill>
                  <a:prstClr val="black"/>
                </a:solidFill>
              </a:rPr>
              <a:t> value within the suspended column aloft averaged to be 7.6 </a:t>
            </a:r>
            <a:r>
              <a:rPr lang="en-US" sz="1600" b="1" dirty="0" err="1">
                <a:solidFill>
                  <a:prstClr val="black"/>
                </a:solidFill>
              </a:rPr>
              <a:t>deg</a:t>
            </a:r>
            <a:r>
              <a:rPr lang="en-US" sz="1600" b="1" dirty="0">
                <a:solidFill>
                  <a:prstClr val="black"/>
                </a:solidFill>
              </a:rPr>
              <a:t>/km within these thunderstorms &amp; the median value was 7.0 </a:t>
            </a:r>
            <a:r>
              <a:rPr lang="en-US" sz="1600" b="1" dirty="0" err="1">
                <a:solidFill>
                  <a:prstClr val="black"/>
                </a:solidFill>
              </a:rPr>
              <a:t>deg</a:t>
            </a:r>
            <a:r>
              <a:rPr lang="en-US" sz="1600" b="1" dirty="0">
                <a:solidFill>
                  <a:prstClr val="black"/>
                </a:solidFill>
              </a:rPr>
              <a:t>/km.</a:t>
            </a:r>
            <a:endParaRPr lang="en-US" sz="1600" dirty="0">
              <a:solidFill>
                <a:prstClr val="black"/>
              </a:solidFill>
            </a:endParaRPr>
          </a:p>
        </p:txBody>
      </p:sp>
    </p:spTree>
    <p:extLst>
      <p:ext uri="{BB962C8B-B14F-4D97-AF65-F5344CB8AC3E}">
        <p14:creationId xmlns:p14="http://schemas.microsoft.com/office/powerpoint/2010/main" val="31742828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Max K</a:t>
            </a:r>
            <a:r>
              <a:rPr lang="en-US" baseline="-25000" dirty="0" smtClean="0"/>
              <a:t>DP</a:t>
            </a:r>
            <a:r>
              <a:rPr lang="en-US" dirty="0" smtClean="0"/>
              <a:t> Height Over Time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87577032"/>
              </p:ext>
            </p:extLst>
          </p:nvPr>
        </p:nvGraphicFramePr>
        <p:xfrm>
          <a:off x="457200" y="12954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457200" y="5943600"/>
            <a:ext cx="8229600" cy="461665"/>
          </a:xfrm>
          <a:prstGeom prst="rect">
            <a:avLst/>
          </a:prstGeom>
          <a:noFill/>
        </p:spPr>
        <p:txBody>
          <a:bodyPr wrap="square" rtlCol="0">
            <a:spAutoFit/>
          </a:bodyPr>
          <a:lstStyle/>
          <a:p>
            <a:pPr algn="ctr"/>
            <a:r>
              <a:rPr lang="en-US" sz="2400" dirty="0" smtClean="0"/>
              <a:t>Typical Radar Volume Scan Lasts 4 to 6 minutes</a:t>
            </a:r>
            <a:endParaRPr lang="en-US" sz="2400" dirty="0"/>
          </a:p>
        </p:txBody>
      </p:sp>
    </p:spTree>
    <p:extLst>
      <p:ext uri="{BB962C8B-B14F-4D97-AF65-F5344CB8AC3E}">
        <p14:creationId xmlns:p14="http://schemas.microsoft.com/office/powerpoint/2010/main" val="6035125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Max K</a:t>
            </a:r>
            <a:r>
              <a:rPr lang="en-US" baseline="-25000" dirty="0" smtClean="0"/>
              <a:t>DP</a:t>
            </a:r>
            <a:r>
              <a:rPr lang="en-US" dirty="0" smtClean="0"/>
              <a:t> Value Over Time</a:t>
            </a:r>
            <a:endParaRPr lang="en-US" dirty="0"/>
          </a:p>
        </p:txBody>
      </p:sp>
      <p:sp>
        <p:nvSpPr>
          <p:cNvPr id="5" name="TextBox 4"/>
          <p:cNvSpPr txBox="1"/>
          <p:nvPr/>
        </p:nvSpPr>
        <p:spPr>
          <a:xfrm>
            <a:off x="457200" y="5943600"/>
            <a:ext cx="8229600" cy="461665"/>
          </a:xfrm>
          <a:prstGeom prst="rect">
            <a:avLst/>
          </a:prstGeom>
          <a:noFill/>
        </p:spPr>
        <p:txBody>
          <a:bodyPr wrap="square" rtlCol="0">
            <a:spAutoFit/>
          </a:bodyPr>
          <a:lstStyle/>
          <a:p>
            <a:pPr algn="ctr"/>
            <a:r>
              <a:rPr lang="en-US" sz="2400" dirty="0" smtClean="0"/>
              <a:t>Typical Radar Volume Scan Lasts 4 to 6 minutes</a:t>
            </a:r>
            <a:endParaRPr lang="en-US" sz="24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4793666"/>
              </p:ext>
            </p:extLst>
          </p:nvPr>
        </p:nvGraphicFramePr>
        <p:xfrm>
          <a:off x="488022" y="1415068"/>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923693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Example of Lowering K</a:t>
            </a:r>
            <a:r>
              <a:rPr lang="en-US" baseline="-25000" dirty="0" smtClean="0"/>
              <a:t>DP</a:t>
            </a:r>
            <a:r>
              <a:rPr lang="en-US" dirty="0" smtClean="0"/>
              <a:t> Core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1447800"/>
            <a:ext cx="5016297" cy="4831992"/>
          </a:xfrm>
        </p:spPr>
      </p:pic>
      <p:sp>
        <p:nvSpPr>
          <p:cNvPr id="6" name="TextBox 5"/>
          <p:cNvSpPr txBox="1"/>
          <p:nvPr/>
        </p:nvSpPr>
        <p:spPr>
          <a:xfrm>
            <a:off x="5486400" y="1676400"/>
            <a:ext cx="3352800" cy="4370427"/>
          </a:xfrm>
          <a:prstGeom prst="rect">
            <a:avLst/>
          </a:prstGeom>
          <a:noFill/>
        </p:spPr>
        <p:txBody>
          <a:bodyPr wrap="square" rtlCol="0">
            <a:spAutoFit/>
          </a:bodyPr>
          <a:lstStyle/>
          <a:p>
            <a:endParaRPr lang="en-US" dirty="0"/>
          </a:p>
          <a:p>
            <a:r>
              <a:rPr lang="en-US" sz="2000" dirty="0" smtClean="0"/>
              <a:t>3 July 2014 over southern Herkimer County, New York</a:t>
            </a:r>
          </a:p>
          <a:p>
            <a:endParaRPr lang="en-US" sz="2000" dirty="0" smtClean="0"/>
          </a:p>
          <a:p>
            <a:r>
              <a:rPr lang="en-US" sz="2000" dirty="0" smtClean="0"/>
              <a:t>Type </a:t>
            </a:r>
            <a:r>
              <a:rPr lang="en-US" sz="2000" dirty="0"/>
              <a:t>of storm: Supercell</a:t>
            </a:r>
          </a:p>
          <a:p>
            <a:r>
              <a:rPr lang="en-US" sz="2000" dirty="0" smtClean="0"/>
              <a:t>Max KDP Value: 8.8 </a:t>
            </a:r>
            <a:r>
              <a:rPr lang="en-US" sz="2000" dirty="0" err="1" smtClean="0"/>
              <a:t>deg</a:t>
            </a:r>
            <a:r>
              <a:rPr lang="en-US" sz="2000" dirty="0" smtClean="0"/>
              <a:t>/km</a:t>
            </a:r>
          </a:p>
          <a:p>
            <a:endParaRPr lang="en-US" sz="2000" dirty="0" smtClean="0"/>
          </a:p>
          <a:p>
            <a:r>
              <a:rPr lang="en-US" sz="2000" dirty="0" smtClean="0"/>
              <a:t>Significant damage occurred at 2014Z in hamlet of </a:t>
            </a:r>
            <a:r>
              <a:rPr lang="en-US" sz="2000" dirty="0" err="1" smtClean="0"/>
              <a:t>Jordanville</a:t>
            </a:r>
            <a:r>
              <a:rPr lang="en-US" sz="2000" dirty="0" smtClean="0"/>
              <a:t>.</a:t>
            </a:r>
          </a:p>
          <a:p>
            <a:endParaRPr lang="en-US" sz="2000" dirty="0"/>
          </a:p>
          <a:p>
            <a:r>
              <a:rPr lang="en-US" sz="2000" dirty="0" smtClean="0"/>
              <a:t>Elevated KDP core was seen at least 12 minutes before significant damage occurred</a:t>
            </a:r>
          </a:p>
        </p:txBody>
      </p:sp>
    </p:spTree>
    <p:extLst>
      <p:ext uri="{BB962C8B-B14F-4D97-AF65-F5344CB8AC3E}">
        <p14:creationId xmlns:p14="http://schemas.microsoft.com/office/powerpoint/2010/main" val="35558824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Descending K</a:t>
            </a:r>
            <a:r>
              <a:rPr lang="en-US" baseline="-25000" dirty="0" smtClean="0"/>
              <a:t>DP</a:t>
            </a:r>
            <a:r>
              <a:rPr lang="en-US" dirty="0" smtClean="0"/>
              <a:t> Column During a Squall Line Event</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905000"/>
            <a:ext cx="2819400" cy="239604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1905000"/>
            <a:ext cx="2819400" cy="239604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2045" y="1924662"/>
            <a:ext cx="2796264" cy="2376378"/>
          </a:xfrm>
          <a:prstGeom prst="rect">
            <a:avLst/>
          </a:prstGeom>
        </p:spPr>
      </p:pic>
      <p:sp>
        <p:nvSpPr>
          <p:cNvPr id="9" name="TextBox 8"/>
          <p:cNvSpPr txBox="1"/>
          <p:nvPr/>
        </p:nvSpPr>
        <p:spPr>
          <a:xfrm>
            <a:off x="76201" y="4343400"/>
            <a:ext cx="2819400" cy="754053"/>
          </a:xfrm>
          <a:prstGeom prst="rect">
            <a:avLst/>
          </a:prstGeom>
          <a:noFill/>
        </p:spPr>
        <p:txBody>
          <a:bodyPr wrap="square" lIns="104498" tIns="52249" rIns="104498" bIns="52249" rtlCol="0">
            <a:spAutoFit/>
          </a:bodyPr>
          <a:lstStyle/>
          <a:p>
            <a:r>
              <a:rPr lang="en-US" sz="2100" dirty="0"/>
              <a:t>KENX K</a:t>
            </a:r>
            <a:r>
              <a:rPr lang="en-US" sz="2100" baseline="-25000" dirty="0"/>
              <a:t>DP</a:t>
            </a:r>
            <a:r>
              <a:rPr lang="en-US" sz="2100" dirty="0"/>
              <a:t> Cross-section</a:t>
            </a:r>
          </a:p>
          <a:p>
            <a:r>
              <a:rPr lang="en-US" sz="2100" dirty="0"/>
              <a:t>13 Aug 2016 </a:t>
            </a:r>
            <a:r>
              <a:rPr lang="en-US" sz="2100" dirty="0" smtClean="0"/>
              <a:t>2214Z</a:t>
            </a:r>
            <a:endParaRPr lang="en-US" sz="2100" dirty="0"/>
          </a:p>
        </p:txBody>
      </p:sp>
      <p:sp>
        <p:nvSpPr>
          <p:cNvPr id="10" name="TextBox 9"/>
          <p:cNvSpPr txBox="1"/>
          <p:nvPr/>
        </p:nvSpPr>
        <p:spPr>
          <a:xfrm>
            <a:off x="3182471" y="4343400"/>
            <a:ext cx="2819400" cy="754053"/>
          </a:xfrm>
          <a:prstGeom prst="rect">
            <a:avLst/>
          </a:prstGeom>
          <a:noFill/>
        </p:spPr>
        <p:txBody>
          <a:bodyPr wrap="square" lIns="104498" tIns="52249" rIns="104498" bIns="52249" rtlCol="0">
            <a:spAutoFit/>
          </a:bodyPr>
          <a:lstStyle/>
          <a:p>
            <a:r>
              <a:rPr lang="en-US" sz="2100" dirty="0"/>
              <a:t>KENX K</a:t>
            </a:r>
            <a:r>
              <a:rPr lang="en-US" sz="2100" baseline="-25000" dirty="0"/>
              <a:t>DP</a:t>
            </a:r>
            <a:r>
              <a:rPr lang="en-US" sz="2100" dirty="0"/>
              <a:t> Cross-section</a:t>
            </a:r>
          </a:p>
          <a:p>
            <a:r>
              <a:rPr lang="en-US" sz="2100" dirty="0"/>
              <a:t>13 Aug 2016 </a:t>
            </a:r>
            <a:r>
              <a:rPr lang="en-US" sz="2100" dirty="0" smtClean="0"/>
              <a:t>2220Z</a:t>
            </a:r>
            <a:endParaRPr lang="en-US" sz="2100" dirty="0"/>
          </a:p>
        </p:txBody>
      </p:sp>
      <p:sp>
        <p:nvSpPr>
          <p:cNvPr id="11" name="TextBox 10"/>
          <p:cNvSpPr txBox="1"/>
          <p:nvPr/>
        </p:nvSpPr>
        <p:spPr>
          <a:xfrm>
            <a:off x="6222045" y="4343400"/>
            <a:ext cx="2819400" cy="754053"/>
          </a:xfrm>
          <a:prstGeom prst="rect">
            <a:avLst/>
          </a:prstGeom>
          <a:noFill/>
        </p:spPr>
        <p:txBody>
          <a:bodyPr wrap="square" lIns="104498" tIns="52249" rIns="104498" bIns="52249" rtlCol="0">
            <a:spAutoFit/>
          </a:bodyPr>
          <a:lstStyle/>
          <a:p>
            <a:r>
              <a:rPr lang="en-US" sz="2100" dirty="0"/>
              <a:t>KENX K</a:t>
            </a:r>
            <a:r>
              <a:rPr lang="en-US" sz="2100" baseline="-25000" dirty="0"/>
              <a:t>DP</a:t>
            </a:r>
            <a:r>
              <a:rPr lang="en-US" sz="2100" dirty="0"/>
              <a:t> Cross-section</a:t>
            </a:r>
          </a:p>
          <a:p>
            <a:r>
              <a:rPr lang="en-US" sz="2100" dirty="0"/>
              <a:t>13 Aug 2016 </a:t>
            </a:r>
            <a:r>
              <a:rPr lang="en-US" sz="2100" dirty="0" smtClean="0"/>
              <a:t>2226Z</a:t>
            </a:r>
            <a:endParaRPr lang="en-US" sz="2100" dirty="0"/>
          </a:p>
        </p:txBody>
      </p:sp>
      <p:sp>
        <p:nvSpPr>
          <p:cNvPr id="12" name="TextBox 11"/>
          <p:cNvSpPr txBox="1"/>
          <p:nvPr/>
        </p:nvSpPr>
        <p:spPr>
          <a:xfrm>
            <a:off x="152400" y="5200471"/>
            <a:ext cx="8789709" cy="1200329"/>
          </a:xfrm>
          <a:prstGeom prst="rect">
            <a:avLst/>
          </a:prstGeom>
          <a:noFill/>
        </p:spPr>
        <p:txBody>
          <a:bodyPr wrap="square" rtlCol="0">
            <a:spAutoFit/>
          </a:bodyPr>
          <a:lstStyle/>
          <a:p>
            <a:r>
              <a:rPr lang="en-US" dirty="0"/>
              <a:t>Cross-section of K</a:t>
            </a:r>
            <a:r>
              <a:rPr lang="en-US" baseline="-25000" dirty="0"/>
              <a:t>DP</a:t>
            </a:r>
            <a:r>
              <a:rPr lang="en-US" dirty="0"/>
              <a:t> from KENX show the elevated K</a:t>
            </a:r>
            <a:r>
              <a:rPr lang="en-US" baseline="-25000" dirty="0"/>
              <a:t>DP</a:t>
            </a:r>
            <a:r>
              <a:rPr lang="en-US" dirty="0"/>
              <a:t> column falling down to the surface on 13 </a:t>
            </a:r>
            <a:r>
              <a:rPr lang="en-US" dirty="0" smtClean="0"/>
              <a:t>August </a:t>
            </a:r>
            <a:r>
              <a:rPr lang="en-US" dirty="0"/>
              <a:t>2016 thanks to a strong microburst within a severe squall line.  Significant damage occurred at </a:t>
            </a:r>
            <a:r>
              <a:rPr lang="en-US" dirty="0" smtClean="0"/>
              <a:t>2225Z </a:t>
            </a:r>
            <a:r>
              <a:rPr lang="en-US" dirty="0"/>
              <a:t>at the Pine Lake Campground in the town of Caroga in Fulton County, New York. The max value of the K</a:t>
            </a:r>
            <a:r>
              <a:rPr lang="en-US" baseline="-25000" dirty="0"/>
              <a:t>DP</a:t>
            </a:r>
            <a:r>
              <a:rPr lang="en-US" dirty="0"/>
              <a:t> within the elevated column was around 5.6 </a:t>
            </a:r>
            <a:r>
              <a:rPr lang="en-US" dirty="0" err="1"/>
              <a:t>deg</a:t>
            </a:r>
            <a:r>
              <a:rPr lang="en-US" dirty="0"/>
              <a:t>/km.</a:t>
            </a:r>
          </a:p>
        </p:txBody>
      </p:sp>
    </p:spTree>
    <p:extLst>
      <p:ext uri="{BB962C8B-B14F-4D97-AF65-F5344CB8AC3E}">
        <p14:creationId xmlns:p14="http://schemas.microsoft.com/office/powerpoint/2010/main" val="22996817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a:t>
            </a:r>
            <a:r>
              <a:rPr lang="en-US" baseline="-25000" dirty="0" smtClean="0"/>
              <a:t>DP</a:t>
            </a:r>
            <a:r>
              <a:rPr lang="en-US" dirty="0" smtClean="0"/>
              <a:t> vs. Z</a:t>
            </a:r>
            <a:endParaRPr lang="en-US" dirty="0"/>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1524000"/>
            <a:ext cx="4038600" cy="3309587"/>
          </a:xfrm>
        </p:spPr>
      </p:pic>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1524000"/>
            <a:ext cx="4038600" cy="3309587"/>
          </a:xfrm>
        </p:spPr>
      </p:pic>
      <p:sp>
        <p:nvSpPr>
          <p:cNvPr id="8" name="TextBox 7"/>
          <p:cNvSpPr txBox="1"/>
          <p:nvPr/>
        </p:nvSpPr>
        <p:spPr>
          <a:xfrm>
            <a:off x="381000" y="4876800"/>
            <a:ext cx="8382000" cy="1477328"/>
          </a:xfrm>
          <a:prstGeom prst="rect">
            <a:avLst/>
          </a:prstGeom>
          <a:noFill/>
        </p:spPr>
        <p:txBody>
          <a:bodyPr wrap="square" rtlCol="0">
            <a:spAutoFit/>
          </a:bodyPr>
          <a:lstStyle/>
          <a:p>
            <a:r>
              <a:rPr lang="en-US" dirty="0" smtClean="0"/>
              <a:t>A comparison of vertical cross-sections of K</a:t>
            </a:r>
            <a:r>
              <a:rPr lang="en-US" baseline="-25000" dirty="0" smtClean="0"/>
              <a:t>DP</a:t>
            </a:r>
            <a:r>
              <a:rPr lang="en-US" dirty="0" smtClean="0"/>
              <a:t> and Z from 30 June 2017 at 2016Z near </a:t>
            </a:r>
            <a:r>
              <a:rPr lang="en-US" dirty="0" err="1" smtClean="0"/>
              <a:t>Ravena</a:t>
            </a:r>
            <a:r>
              <a:rPr lang="en-US" dirty="0" smtClean="0"/>
              <a:t>, NY.  This storm would go on to produce significant damage in South </a:t>
            </a:r>
            <a:r>
              <a:rPr lang="en-US" dirty="0" err="1" smtClean="0"/>
              <a:t>Schodack</a:t>
            </a:r>
            <a:r>
              <a:rPr lang="en-US" dirty="0" smtClean="0"/>
              <a:t>, NY at 2028Z.  The elevated K</a:t>
            </a:r>
            <a:r>
              <a:rPr lang="en-US" baseline="-25000" dirty="0" smtClean="0"/>
              <a:t>DP</a:t>
            </a:r>
            <a:r>
              <a:rPr lang="en-US" dirty="0" smtClean="0"/>
              <a:t> core was around 8 </a:t>
            </a:r>
            <a:r>
              <a:rPr lang="en-US" dirty="0" err="1" smtClean="0"/>
              <a:t>deg</a:t>
            </a:r>
            <a:r>
              <a:rPr lang="en-US" dirty="0" smtClean="0"/>
              <a:t>/km around 10,000 ft. The K</a:t>
            </a:r>
            <a:r>
              <a:rPr lang="en-US" baseline="-25000" dirty="0" smtClean="0"/>
              <a:t>DP</a:t>
            </a:r>
            <a:r>
              <a:rPr lang="en-US" dirty="0" smtClean="0"/>
              <a:t> core aloft is easier to pick out for a warning forecaster compared to the broad area of 50+ </a:t>
            </a:r>
            <a:r>
              <a:rPr lang="en-US" dirty="0" err="1" smtClean="0"/>
              <a:t>dBZ</a:t>
            </a:r>
            <a:r>
              <a:rPr lang="en-US" dirty="0"/>
              <a:t> </a:t>
            </a:r>
            <a:r>
              <a:rPr lang="en-US" dirty="0" smtClean="0"/>
              <a:t>within the Z cross-section. </a:t>
            </a:r>
            <a:endParaRPr lang="en-US" dirty="0"/>
          </a:p>
        </p:txBody>
      </p:sp>
    </p:spTree>
    <p:extLst>
      <p:ext uri="{BB962C8B-B14F-4D97-AF65-F5344CB8AC3E}">
        <p14:creationId xmlns:p14="http://schemas.microsoft.com/office/powerpoint/2010/main" val="26183143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Use During Warning Process</a:t>
            </a:r>
            <a:endParaRPr lang="en-US" dirty="0"/>
          </a:p>
        </p:txBody>
      </p:sp>
      <p:sp>
        <p:nvSpPr>
          <p:cNvPr id="3" name="Content Placeholder 2"/>
          <p:cNvSpPr>
            <a:spLocks noGrp="1"/>
          </p:cNvSpPr>
          <p:nvPr>
            <p:ph idx="1"/>
          </p:nvPr>
        </p:nvSpPr>
        <p:spPr>
          <a:xfrm>
            <a:off x="457200" y="1371600"/>
            <a:ext cx="8229600" cy="4525963"/>
          </a:xfrm>
        </p:spPr>
        <p:txBody>
          <a:bodyPr>
            <a:normAutofit fontScale="70000" lnSpcReduction="20000"/>
          </a:bodyPr>
          <a:lstStyle/>
          <a:p>
            <a:endParaRPr lang="en-US" dirty="0"/>
          </a:p>
          <a:p>
            <a:r>
              <a:rPr lang="en-US" dirty="0" smtClean="0"/>
              <a:t>While </a:t>
            </a:r>
            <a:r>
              <a:rPr lang="en-US" dirty="0"/>
              <a:t>a warning forecaster is interrogating other base data products, they can look for building columns of K</a:t>
            </a:r>
            <a:r>
              <a:rPr lang="en-US" baseline="-25000" dirty="0"/>
              <a:t>DP</a:t>
            </a:r>
            <a:r>
              <a:rPr lang="en-US" dirty="0"/>
              <a:t> within a thunderstorm. </a:t>
            </a:r>
            <a:endParaRPr lang="en-US" dirty="0" smtClean="0"/>
          </a:p>
          <a:p>
            <a:r>
              <a:rPr lang="en-US" dirty="0" smtClean="0"/>
              <a:t>If </a:t>
            </a:r>
            <a:r>
              <a:rPr lang="en-US" dirty="0"/>
              <a:t>values appear to remain elevated and reach critical values (around 6 </a:t>
            </a:r>
            <a:r>
              <a:rPr lang="en-US" dirty="0" err="1"/>
              <a:t>deg</a:t>
            </a:r>
            <a:r>
              <a:rPr lang="en-US" dirty="0"/>
              <a:t>/km based off this study), a warning decision forecaster can anticipate an increased chance for significant damage when this column collapses towards the surface. </a:t>
            </a:r>
            <a:endParaRPr lang="en-US" dirty="0" smtClean="0"/>
          </a:p>
          <a:p>
            <a:r>
              <a:rPr lang="en-US" dirty="0" smtClean="0"/>
              <a:t>While </a:t>
            </a:r>
            <a:r>
              <a:rPr lang="en-US" dirty="0"/>
              <a:t>base velocity can have its flaws based on beam angle and direction, K</a:t>
            </a:r>
            <a:r>
              <a:rPr lang="en-US" baseline="-25000" dirty="0"/>
              <a:t>DP</a:t>
            </a:r>
            <a:r>
              <a:rPr lang="en-US" dirty="0"/>
              <a:t> columns can help alleviate this limitation. </a:t>
            </a:r>
            <a:endParaRPr lang="en-US" dirty="0" smtClean="0"/>
          </a:p>
          <a:p>
            <a:r>
              <a:rPr lang="en-US" dirty="0" smtClean="0"/>
              <a:t>Still</a:t>
            </a:r>
            <a:r>
              <a:rPr lang="en-US" dirty="0"/>
              <a:t>, inherent issues with beam width and terrain blockage will cause issues when evaluating K</a:t>
            </a:r>
            <a:r>
              <a:rPr lang="en-US" baseline="-25000" dirty="0"/>
              <a:t>DP</a:t>
            </a:r>
            <a:r>
              <a:rPr lang="en-US" dirty="0"/>
              <a:t> as well. </a:t>
            </a:r>
            <a:endParaRPr lang="en-US" dirty="0" smtClean="0"/>
          </a:p>
          <a:p>
            <a:r>
              <a:rPr lang="en-US" dirty="0" smtClean="0"/>
              <a:t>In </a:t>
            </a:r>
            <a:r>
              <a:rPr lang="en-US" dirty="0"/>
              <a:t>addition, storms that contain large hail may not always show K</a:t>
            </a:r>
            <a:r>
              <a:rPr lang="en-US" baseline="-25000" dirty="0"/>
              <a:t>DP</a:t>
            </a:r>
            <a:r>
              <a:rPr lang="en-US" dirty="0"/>
              <a:t> columns, as K</a:t>
            </a:r>
            <a:r>
              <a:rPr lang="en-US" baseline="-25000" dirty="0"/>
              <a:t>DP</a:t>
            </a:r>
            <a:r>
              <a:rPr lang="en-US" dirty="0"/>
              <a:t> is not plotted when associated with low values of correlation coefficient (&lt;0.90). </a:t>
            </a:r>
          </a:p>
        </p:txBody>
      </p:sp>
    </p:spTree>
    <p:extLst>
      <p:ext uri="{BB962C8B-B14F-4D97-AF65-F5344CB8AC3E}">
        <p14:creationId xmlns:p14="http://schemas.microsoft.com/office/powerpoint/2010/main" val="35152303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Use of Radar During the Warning Decision Process</a:t>
            </a:r>
            <a:endParaRPr lang="en-US" dirty="0"/>
          </a:p>
        </p:txBody>
      </p:sp>
      <p:sp>
        <p:nvSpPr>
          <p:cNvPr id="3" name="Content Placeholder 2"/>
          <p:cNvSpPr>
            <a:spLocks noGrp="1"/>
          </p:cNvSpPr>
          <p:nvPr>
            <p:ph idx="1"/>
          </p:nvPr>
        </p:nvSpPr>
        <p:spPr/>
        <p:txBody>
          <a:bodyPr/>
          <a:lstStyle/>
          <a:p>
            <a:r>
              <a:rPr lang="en-US" dirty="0" smtClean="0"/>
              <a:t>NWS Meteorologists must make decisions for warnings knowing the size of the hail</a:t>
            </a:r>
          </a:p>
          <a:p>
            <a:endParaRPr lang="en-US" dirty="0"/>
          </a:p>
          <a:p>
            <a:r>
              <a:rPr lang="en-US" dirty="0" smtClean="0"/>
              <a:t>But how we do we know how big the hail is?</a:t>
            </a:r>
            <a:endParaRPr lang="en-US" dirty="0"/>
          </a:p>
        </p:txBody>
      </p:sp>
    </p:spTree>
    <p:extLst>
      <p:ext uri="{BB962C8B-B14F-4D97-AF65-F5344CB8AC3E}">
        <p14:creationId xmlns:p14="http://schemas.microsoft.com/office/powerpoint/2010/main" val="10953110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381000"/>
            <a:ext cx="7772400" cy="1470025"/>
          </a:xfrm>
        </p:spPr>
        <p:txBody>
          <a:bodyPr/>
          <a:lstStyle/>
          <a:p>
            <a:r>
              <a:rPr lang="en-US" dirty="0" smtClean="0"/>
              <a:t>Thanks for listening! </a:t>
            </a:r>
            <a:br>
              <a:rPr lang="en-US" dirty="0" smtClean="0"/>
            </a:br>
            <a:r>
              <a:rPr lang="en-US" dirty="0" smtClean="0"/>
              <a:t>Any questions?!</a:t>
            </a:r>
            <a:endParaRPr lang="en-US" dirty="0"/>
          </a:p>
        </p:txBody>
      </p:sp>
      <p:sp>
        <p:nvSpPr>
          <p:cNvPr id="6" name="Subtitle 5"/>
          <p:cNvSpPr>
            <a:spLocks noGrp="1"/>
          </p:cNvSpPr>
          <p:nvPr>
            <p:ph type="subTitle" idx="1"/>
          </p:nvPr>
        </p:nvSpPr>
        <p:spPr>
          <a:xfrm>
            <a:off x="1371600" y="5791200"/>
            <a:ext cx="6400800" cy="685800"/>
          </a:xfrm>
        </p:spPr>
        <p:txBody>
          <a:bodyPr>
            <a:normAutofit fontScale="62500" lnSpcReduction="20000"/>
          </a:bodyPr>
          <a:lstStyle/>
          <a:p>
            <a:r>
              <a:rPr lang="en-US" dirty="0" smtClean="0">
                <a:solidFill>
                  <a:schemeClr val="accent6">
                    <a:lumMod val="75000"/>
                  </a:schemeClr>
                </a:solidFill>
                <a:hlinkClick r:id="rId2"/>
              </a:rPr>
              <a:t>Brian.Frugis@noaa.gov</a:t>
            </a:r>
            <a:endParaRPr lang="en-US" dirty="0" smtClean="0">
              <a:solidFill>
                <a:schemeClr val="accent6">
                  <a:lumMod val="75000"/>
                </a:schemeClr>
              </a:solidFill>
            </a:endParaRPr>
          </a:p>
          <a:p>
            <a:r>
              <a:rPr lang="en-US" dirty="0" smtClean="0">
                <a:solidFill>
                  <a:schemeClr val="accent6">
                    <a:lumMod val="75000"/>
                  </a:schemeClr>
                </a:solidFill>
                <a:hlinkClick r:id="rId3"/>
              </a:rPr>
              <a:t>Tom.Wasula@noaa.gov</a:t>
            </a:r>
            <a:endParaRPr lang="en-US" dirty="0" smtClean="0">
              <a:solidFill>
                <a:schemeClr val="accent6">
                  <a:lumMod val="75000"/>
                </a:schemeClr>
              </a:solidFill>
            </a:endParaRPr>
          </a:p>
          <a:p>
            <a:endParaRPr lang="en-US" dirty="0">
              <a:solidFill>
                <a:schemeClr val="accent6">
                  <a:lumMod val="75000"/>
                </a:schemeClr>
              </a:solidFill>
            </a:endParaRPr>
          </a:p>
        </p:txBody>
      </p:sp>
      <p:pic>
        <p:nvPicPr>
          <p:cNvPr id="1026" name="Picture 2" descr="C:\Documents and Settings\brian.frugis.ER\Local Settings\Temporary Internet Files\Content.IE5\QVTCJY2E\MC900434403[1].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1752600"/>
            <a:ext cx="2890838" cy="4049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2039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Motivation for Local Hail Study</a:t>
            </a:r>
            <a:endParaRPr lang="en-US" sz="3600" b="1" dirty="0"/>
          </a:p>
        </p:txBody>
      </p:sp>
      <p:sp>
        <p:nvSpPr>
          <p:cNvPr id="3" name="Content Placeholder 2"/>
          <p:cNvSpPr>
            <a:spLocks noGrp="1"/>
          </p:cNvSpPr>
          <p:nvPr>
            <p:ph idx="1"/>
          </p:nvPr>
        </p:nvSpPr>
        <p:spPr/>
        <p:txBody>
          <a:bodyPr>
            <a:normAutofit fontScale="62500" lnSpcReduction="20000"/>
          </a:bodyPr>
          <a:lstStyle/>
          <a:p>
            <a:r>
              <a:rPr lang="en-US" dirty="0" smtClean="0"/>
              <a:t>The official National Weather Service criterion for severe hail was changed from 1.9 cm (0.75 in) to 2.5 cm (1.00 in) on 5 January 2010.</a:t>
            </a:r>
          </a:p>
          <a:p>
            <a:pPr marL="0" indent="0">
              <a:buNone/>
            </a:pPr>
            <a:endParaRPr lang="en-US" dirty="0" smtClean="0"/>
          </a:p>
          <a:p>
            <a:r>
              <a:rPr lang="en-US" dirty="0" smtClean="0"/>
              <a:t>Previous local severe hail warning guidance was based off the legacy criterion and other previous local studies have only focused on pulse thunderstorms, while the majority of hail producing storms in the Albany County Warning Area (CWA) are from </a:t>
            </a:r>
            <a:r>
              <a:rPr lang="en-US" dirty="0" err="1" smtClean="0"/>
              <a:t>multicells</a:t>
            </a:r>
            <a:r>
              <a:rPr lang="en-US" dirty="0" smtClean="0"/>
              <a:t> or </a:t>
            </a:r>
            <a:r>
              <a:rPr lang="en-US" dirty="0" err="1" smtClean="0"/>
              <a:t>supercells</a:t>
            </a:r>
            <a:r>
              <a:rPr lang="en-US" dirty="0" smtClean="0"/>
              <a:t>. </a:t>
            </a:r>
          </a:p>
          <a:p>
            <a:endParaRPr lang="en-US" dirty="0"/>
          </a:p>
          <a:p>
            <a:r>
              <a:rPr lang="en-US" dirty="0" smtClean="0"/>
              <a:t>Other national studies for hail have not focused on the Northeast, whose thunderstorms generally do not grow as tall as storms occurring across the Plains.</a:t>
            </a:r>
          </a:p>
          <a:p>
            <a:endParaRPr lang="en-US" dirty="0" smtClean="0"/>
          </a:p>
          <a:p>
            <a:r>
              <a:rPr lang="en-US" dirty="0" smtClean="0"/>
              <a:t>Differentiating between severe and non severe hail in the Northeast can be difficult due to many storms only containing marginally strong updrafts.  Also, radar coverage is compromised in areas of high terrain and verification can be difficult in rural and mountainous areas.</a:t>
            </a:r>
            <a:endParaRPr lang="en-US" dirty="0"/>
          </a:p>
        </p:txBody>
      </p:sp>
      <p:sp>
        <p:nvSpPr>
          <p:cNvPr id="4" name="Slide Number Placeholder 3"/>
          <p:cNvSpPr>
            <a:spLocks noGrp="1"/>
          </p:cNvSpPr>
          <p:nvPr>
            <p:ph type="sldNum" sz="quarter" idx="12"/>
          </p:nvPr>
        </p:nvSpPr>
        <p:spPr/>
        <p:txBody>
          <a:bodyPr/>
          <a:lstStyle/>
          <a:p>
            <a:fld id="{9FD7AC2E-75F5-4CB0-AA37-DB72E6422B43}" type="slidenum">
              <a:rPr lang="en-US" smtClean="0"/>
              <a:t>5</a:t>
            </a:fld>
            <a:endParaRPr lang="en-US"/>
          </a:p>
        </p:txBody>
      </p:sp>
    </p:spTree>
    <p:extLst>
      <p:ext uri="{BB962C8B-B14F-4D97-AF65-F5344CB8AC3E}">
        <p14:creationId xmlns:p14="http://schemas.microsoft.com/office/powerpoint/2010/main" val="8258131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Data and Methodology</a:t>
            </a:r>
            <a:endParaRPr lang="en-US" sz="3600" dirty="0"/>
          </a:p>
        </p:txBody>
      </p:sp>
      <p:sp>
        <p:nvSpPr>
          <p:cNvPr id="3" name="Content Placeholder 2"/>
          <p:cNvSpPr>
            <a:spLocks noGrp="1"/>
          </p:cNvSpPr>
          <p:nvPr>
            <p:ph idx="1"/>
          </p:nvPr>
        </p:nvSpPr>
        <p:spPr/>
        <p:txBody>
          <a:bodyPr>
            <a:normAutofit fontScale="70000" lnSpcReduction="20000"/>
          </a:bodyPr>
          <a:lstStyle/>
          <a:p>
            <a:r>
              <a:rPr lang="en-US" dirty="0" smtClean="0"/>
              <a:t>384 hail events from 2005-2010 from the Albany CWA were compiled in a database. Hail events were obtained from local storm reports entered into </a:t>
            </a:r>
            <a:r>
              <a:rPr lang="en-US" i="1" dirty="0" err="1" smtClean="0"/>
              <a:t>StormData</a:t>
            </a:r>
            <a:r>
              <a:rPr lang="en-US" dirty="0" smtClean="0"/>
              <a:t>. 177 of these events would be considered severe under the new criterion.</a:t>
            </a:r>
          </a:p>
          <a:p>
            <a:endParaRPr lang="en-US" dirty="0"/>
          </a:p>
          <a:p>
            <a:r>
              <a:rPr lang="en-US" dirty="0" smtClean="0"/>
              <a:t>Radar data (mainly from KENX) was examined for each hail event on the Weather Event Simulator (WES) using both the Four-Dimensional Storm Investigator (FSI) and plane view graphics from Display Two-Dimensions (D-2D).</a:t>
            </a:r>
          </a:p>
          <a:p>
            <a:endParaRPr lang="en-US" dirty="0"/>
          </a:p>
          <a:p>
            <a:r>
              <a:rPr lang="en-US" dirty="0" smtClean="0"/>
              <a:t>The height of the top of 50, 55, 60 and 65 </a:t>
            </a:r>
            <a:r>
              <a:rPr lang="en-US" dirty="0" err="1" smtClean="0"/>
              <a:t>dBZ</a:t>
            </a:r>
            <a:r>
              <a:rPr lang="en-US" dirty="0" smtClean="0"/>
              <a:t> echoes were recorded from the radar time closest to the hail report for the location in which it occurred. In addition, these values were also examined in relation to the 0°C and -20°C levels, as obtained from the most recent  Albany, NY (KALY) upper air sounding.</a:t>
            </a:r>
          </a:p>
          <a:p>
            <a:endParaRPr lang="en-US" dirty="0"/>
          </a:p>
        </p:txBody>
      </p:sp>
      <p:sp>
        <p:nvSpPr>
          <p:cNvPr id="4" name="Slide Number Placeholder 3"/>
          <p:cNvSpPr>
            <a:spLocks noGrp="1"/>
          </p:cNvSpPr>
          <p:nvPr>
            <p:ph type="sldNum" sz="quarter" idx="12"/>
          </p:nvPr>
        </p:nvSpPr>
        <p:spPr/>
        <p:txBody>
          <a:bodyPr/>
          <a:lstStyle/>
          <a:p>
            <a:fld id="{9FD7AC2E-75F5-4CB0-AA37-DB72E6422B43}" type="slidenum">
              <a:rPr lang="en-US" smtClean="0"/>
              <a:t>6</a:t>
            </a:fld>
            <a:endParaRPr lang="en-US"/>
          </a:p>
        </p:txBody>
      </p:sp>
    </p:spTree>
    <p:extLst>
      <p:ext uri="{BB962C8B-B14F-4D97-AF65-F5344CB8AC3E}">
        <p14:creationId xmlns:p14="http://schemas.microsoft.com/office/powerpoint/2010/main" val="29397872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b="1" dirty="0" smtClean="0"/>
              <a:t>Charts for Operational Use:</a:t>
            </a:r>
            <a:br>
              <a:rPr lang="en-US" sz="3600" b="1" dirty="0" smtClean="0"/>
            </a:br>
            <a:r>
              <a:rPr lang="en-US" sz="3100" b="1" dirty="0" smtClean="0"/>
              <a:t>Average Values</a:t>
            </a:r>
            <a:endParaRPr lang="en-US" sz="3100" b="1"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1240" y="1428679"/>
            <a:ext cx="4291960" cy="5124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9FD7AC2E-75F5-4CB0-AA37-DB72E6422B43}" type="slidenum">
              <a:rPr lang="en-US" smtClean="0"/>
              <a:t>7</a:t>
            </a:fld>
            <a:endParaRPr lang="en-US"/>
          </a:p>
        </p:txBody>
      </p:sp>
    </p:spTree>
    <p:extLst>
      <p:ext uri="{BB962C8B-B14F-4D97-AF65-F5344CB8AC3E}">
        <p14:creationId xmlns:p14="http://schemas.microsoft.com/office/powerpoint/2010/main" val="31245281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t>Charts for Operational Use:</a:t>
            </a:r>
            <a:br>
              <a:rPr lang="en-US" sz="4000" b="1" dirty="0" smtClean="0"/>
            </a:br>
            <a:r>
              <a:rPr lang="en-US" sz="3400" b="1" dirty="0" smtClean="0"/>
              <a:t>Average Values</a:t>
            </a:r>
            <a:endParaRPr lang="en-US" sz="34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766887"/>
            <a:ext cx="6675437" cy="463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9FD7AC2E-75F5-4CB0-AA37-DB72E6422B43}" type="slidenum">
              <a:rPr lang="en-US" smtClean="0"/>
              <a:t>8</a:t>
            </a:fld>
            <a:endParaRPr lang="en-US"/>
          </a:p>
        </p:txBody>
      </p:sp>
    </p:spTree>
    <p:extLst>
      <p:ext uri="{BB962C8B-B14F-4D97-AF65-F5344CB8AC3E}">
        <p14:creationId xmlns:p14="http://schemas.microsoft.com/office/powerpoint/2010/main" val="22373674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t>Charts for Operational Use:</a:t>
            </a:r>
            <a:r>
              <a:rPr lang="en-US" b="1" dirty="0" smtClean="0"/>
              <a:t/>
            </a:r>
            <a:br>
              <a:rPr lang="en-US" b="1" dirty="0" smtClean="0"/>
            </a:br>
            <a:r>
              <a:rPr lang="en-US" sz="3400" b="1" dirty="0" smtClean="0"/>
              <a:t>Box and Whisker Plot</a:t>
            </a:r>
            <a:endParaRPr lang="en-US" sz="3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03540988"/>
              </p:ext>
            </p:extLst>
          </p:nvPr>
        </p:nvGraphicFramePr>
        <p:xfrm>
          <a:off x="609600" y="1981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2"/>
          </p:nvPr>
        </p:nvSpPr>
        <p:spPr/>
        <p:txBody>
          <a:bodyPr/>
          <a:lstStyle/>
          <a:p>
            <a:fld id="{9FD7AC2E-75F5-4CB0-AA37-DB72E6422B43}" type="slidenum">
              <a:rPr lang="en-US" smtClean="0"/>
              <a:t>9</a:t>
            </a:fld>
            <a:endParaRPr lang="en-US"/>
          </a:p>
        </p:txBody>
      </p:sp>
    </p:spTree>
    <p:extLst>
      <p:ext uri="{BB962C8B-B14F-4D97-AF65-F5344CB8AC3E}">
        <p14:creationId xmlns:p14="http://schemas.microsoft.com/office/powerpoint/2010/main" val="38435672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301</TotalTime>
  <Words>2411</Words>
  <Application>Microsoft Office PowerPoint</Application>
  <PresentationFormat>On-screen Show (4:3)</PresentationFormat>
  <Paragraphs>237</Paragraphs>
  <Slides>40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Calibri</vt:lpstr>
      <vt:lpstr>Times New Roman</vt:lpstr>
      <vt:lpstr>Office Theme</vt:lpstr>
      <vt:lpstr>Severe Weather Applications of Dual-Pol Radar</vt:lpstr>
      <vt:lpstr>Numerous Applications for Dual-Pol Radar With Severe Local Storms</vt:lpstr>
      <vt:lpstr>Locating Hail &amp; Differentiating Between Severe &amp; Non-Severe Hail</vt:lpstr>
      <vt:lpstr>Use of Radar During the Warning Decision Process</vt:lpstr>
      <vt:lpstr>Motivation for Local Hail Study</vt:lpstr>
      <vt:lpstr>Data and Methodology</vt:lpstr>
      <vt:lpstr>Charts for Operational Use: Average Values</vt:lpstr>
      <vt:lpstr>Charts for Operational Use: Average Values</vt:lpstr>
      <vt:lpstr>Charts for Operational Use: Box and Whisker Plot</vt:lpstr>
      <vt:lpstr>16 May 2012 Vertical Cross-Section Reflectivity (Z)</vt:lpstr>
      <vt:lpstr>16 May 2012 Reflectivity (Z)</vt:lpstr>
      <vt:lpstr>29 May 2012 Vertical Cross-Section Reflectivity (Z)</vt:lpstr>
      <vt:lpstr>29 May 2012 1731 UTC  KENX 0.5° Reflectivity (Z)</vt:lpstr>
      <vt:lpstr>29 May 2012 1731 UTC  Cross-section near Bolton, NY</vt:lpstr>
      <vt:lpstr>PowerPoint Presentation</vt:lpstr>
      <vt:lpstr>29 May 2012 1735 UTC  0.5° Z, ZDR,KDP,CC near Bolton, NY</vt:lpstr>
      <vt:lpstr>29 May 2012 1735 UTC Hydrometeor Classification 0.5°</vt:lpstr>
      <vt:lpstr>29 May 2012 1735 UTC Differential Reflectivity (ZDR) &amp; Correlation Coefficient Vertical Cross-sections </vt:lpstr>
      <vt:lpstr>May 29, 2012: Bolton 3.5” hail stones in Lake George, Warren County</vt:lpstr>
      <vt:lpstr>Three-Body  Scatter Spike</vt:lpstr>
      <vt:lpstr>Identifying Tornadic Debris</vt:lpstr>
      <vt:lpstr>Tornadic Debris Signature Detection (TDS) Methodology (Adapted from Entremont and Lamb 2015)</vt:lpstr>
      <vt:lpstr>Tornadic Debris Signature Statistics Northeastern US Events 2012-2015</vt:lpstr>
      <vt:lpstr>Maximum Height of TDS Average &amp; Median Values</vt:lpstr>
      <vt:lpstr>Maximum Height of TDS vs. EF Scale Strength vs. Range</vt:lpstr>
      <vt:lpstr>Maximum Height of TDS Northeastern US Tornados 2012-2015 Box and Whisker Plot </vt:lpstr>
      <vt:lpstr>Determining Significant Severe Wind Gusts</vt:lpstr>
      <vt:lpstr>Motivation for Research</vt:lpstr>
      <vt:lpstr>What is a Significant Severe Thunderstorm?</vt:lpstr>
      <vt:lpstr>Significant Severe Thunderstorm Climatology for Northeast*</vt:lpstr>
      <vt:lpstr>Radar Analysis of Significant Severe Thunderstorms</vt:lpstr>
      <vt:lpstr>Radial Velocity Analysis</vt:lpstr>
      <vt:lpstr>Specific Differential Phase (KDP)</vt:lpstr>
      <vt:lpstr>Max KDP Height Over Time</vt:lpstr>
      <vt:lpstr>Max KDP Value Over Time</vt:lpstr>
      <vt:lpstr>Example of Lowering KDP Core</vt:lpstr>
      <vt:lpstr>Descending KDP Column During a Squall Line Event</vt:lpstr>
      <vt:lpstr>KDP vs. Z</vt:lpstr>
      <vt:lpstr>Use During Warning Process</vt:lpstr>
      <vt:lpstr>Thanks for listening!  Any questions?!</vt:lpstr>
    </vt:vector>
  </TitlesOfParts>
  <Company>National Weather Service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Severe Weather Applications of Dual-Pol Radar</dc:title>
  <dc:creator>zeusman</dc:creator>
  <cp:lastModifiedBy>Michael Evans</cp:lastModifiedBy>
  <cp:revision>18</cp:revision>
  <dcterms:created xsi:type="dcterms:W3CDTF">2019-02-06T13:28:59Z</dcterms:created>
  <dcterms:modified xsi:type="dcterms:W3CDTF">2020-03-10T15:43:58Z</dcterms:modified>
</cp:coreProperties>
</file>