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9" r:id="rId3"/>
    <p:sldId id="261" r:id="rId4"/>
    <p:sldId id="262" r:id="rId5"/>
    <p:sldId id="263" r:id="rId6"/>
    <p:sldId id="264" r:id="rId7"/>
    <p:sldId id="265" r:id="rId8"/>
    <p:sldId id="266" r:id="rId9"/>
    <p:sldId id="267" r:id="rId10"/>
    <p:sldId id="268" r:id="rId11"/>
    <p:sldId id="269" r:id="rId12"/>
    <p:sldId id="276" r:id="rId13"/>
    <p:sldId id="277" r:id="rId14"/>
    <p:sldId id="270" r:id="rId15"/>
    <p:sldId id="273" r:id="rId16"/>
    <p:sldId id="284" r:id="rId17"/>
    <p:sldId id="280" r:id="rId18"/>
    <p:sldId id="281" r:id="rId19"/>
    <p:sldId id="282" r:id="rId20"/>
    <p:sldId id="283" r:id="rId21"/>
    <p:sldId id="285" r:id="rId22"/>
    <p:sldId id="272" r:id="rId23"/>
    <p:sldId id="275"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907" autoAdjust="0"/>
  </p:normalViewPr>
  <p:slideViewPr>
    <p:cSldViewPr>
      <p:cViewPr varScale="1">
        <p:scale>
          <a:sx n="91" d="100"/>
          <a:sy n="91" d="100"/>
        </p:scale>
        <p:origin x="636"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C0CD42-EB8B-41E4-9318-CFBF0925F5B3}" type="datetimeFigureOut">
              <a:rPr lang="en-US" smtClean="0"/>
              <a:t>2/2/2020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37A120-2426-4FF6-A656-FC4CB6F9B32C}" type="slidenum">
              <a:rPr lang="en-US" smtClean="0"/>
              <a:t>‹#›</a:t>
            </a:fld>
            <a:endParaRPr lang="en-US"/>
          </a:p>
        </p:txBody>
      </p:sp>
    </p:spTree>
    <p:extLst>
      <p:ext uri="{BB962C8B-B14F-4D97-AF65-F5344CB8AC3E}">
        <p14:creationId xmlns:p14="http://schemas.microsoft.com/office/powerpoint/2010/main" val="1492741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part of the presentation will focus on the effects of topography</a:t>
            </a:r>
            <a:r>
              <a:rPr lang="en-US" baseline="0" dirty="0" smtClean="0"/>
              <a:t> on winter storms over the eastern U.S.  We’ll start with a brief look at the topography of the northeast and mid-Atlantic region, then a quick look at the average annual snowfall in those areas, which highlights the variety in both topography and snowfall across the area. Next, we’ll take a look at cold-air damming, which can impact winter storm affects over large areas of the eastern U.S.  Then we’ll work our way down in scale, taking a look at some other, smaller-scale topographical factors that can impact winter storms. </a:t>
            </a:r>
            <a:endParaRPr lang="en-US" dirty="0"/>
          </a:p>
        </p:txBody>
      </p:sp>
      <p:sp>
        <p:nvSpPr>
          <p:cNvPr id="4" name="Slide Number Placeholder 3"/>
          <p:cNvSpPr>
            <a:spLocks noGrp="1"/>
          </p:cNvSpPr>
          <p:nvPr>
            <p:ph type="sldNum" sz="quarter" idx="10"/>
          </p:nvPr>
        </p:nvSpPr>
        <p:spPr/>
        <p:txBody>
          <a:bodyPr/>
          <a:lstStyle/>
          <a:p>
            <a:fld id="{3037A120-2426-4FF6-A656-FC4CB6F9B32C}" type="slidenum">
              <a:rPr lang="en-US" smtClean="0"/>
              <a:t>2</a:t>
            </a:fld>
            <a:endParaRPr lang="en-US"/>
          </a:p>
        </p:txBody>
      </p:sp>
    </p:spTree>
    <p:extLst>
      <p:ext uri="{BB962C8B-B14F-4D97-AF65-F5344CB8AC3E}">
        <p14:creationId xmlns:p14="http://schemas.microsoft.com/office/powerpoint/2010/main" val="33522684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topography of</a:t>
            </a:r>
            <a:r>
              <a:rPr lang="en-US" baseline="0" dirty="0" smtClean="0"/>
              <a:t> the eastern U.S., shown on the left, is dominated by the coastline stretching from Maine to Florida, also by the Appalachian mountains which run from southwest to northeast approximately 100 to 250 miles inland from the coast.  The Great Lakes are located farther to the north and west, and play a large role in patterns of average annual snowfall observed across the area.  The average annual snowfall, shown on the right varies widely across the area. Snowfall generally increases from south to north but with lots of variations; for example one can easily see the enhancement of the snowfall east and southeast of the Great Lakes on these maps, and also the enhancement of snowfall at higher elevations. </a:t>
            </a:r>
            <a:endParaRPr lang="en-US" dirty="0"/>
          </a:p>
        </p:txBody>
      </p:sp>
      <p:sp>
        <p:nvSpPr>
          <p:cNvPr id="4" name="Slide Number Placeholder 3"/>
          <p:cNvSpPr>
            <a:spLocks noGrp="1"/>
          </p:cNvSpPr>
          <p:nvPr>
            <p:ph type="sldNum" sz="quarter" idx="10"/>
          </p:nvPr>
        </p:nvSpPr>
        <p:spPr/>
        <p:txBody>
          <a:bodyPr/>
          <a:lstStyle/>
          <a:p>
            <a:fld id="{3037A120-2426-4FF6-A656-FC4CB6F9B32C}" type="slidenum">
              <a:rPr lang="en-US" smtClean="0"/>
              <a:t>3</a:t>
            </a:fld>
            <a:endParaRPr lang="en-US"/>
          </a:p>
        </p:txBody>
      </p:sp>
    </p:spTree>
    <p:extLst>
      <p:ext uri="{BB962C8B-B14F-4D97-AF65-F5344CB8AC3E}">
        <p14:creationId xmlns:p14="http://schemas.microsoft.com/office/powerpoint/2010/main" val="3353645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topographic impacts on snowfall are highlighted on this map. Maxima can be seen</a:t>
            </a:r>
            <a:r>
              <a:rPr lang="en-US" baseline="0" dirty="0" smtClean="0"/>
              <a:t> east of Lakes Erie and Ontario due to impacts from those lakes.  In both of snow belts highlighted in this area, the heaviest snow falls east of the lakes in areas of higher terrain, specifically the Tug Hill plateau east of Lake Ontario and the Chautauqua ridge southeast of Lake Erie.  Higher terrain also plays a major role in enhancing the snowfall across areas from southwest Pennsylvania southwest along the central and southern Appalachian mountains, and also over higher elevations in New England. Relative minima in snowfall can also be seen east of these terrain features, in places like eastern West Virginia and portions of central New York.  Coastal fronts also play a large role in determining precipitation type and snowfall amounts near the east coast from New England southward. </a:t>
            </a:r>
            <a:endParaRPr lang="en-US" dirty="0"/>
          </a:p>
        </p:txBody>
      </p:sp>
      <p:sp>
        <p:nvSpPr>
          <p:cNvPr id="4" name="Slide Number Placeholder 3"/>
          <p:cNvSpPr>
            <a:spLocks noGrp="1"/>
          </p:cNvSpPr>
          <p:nvPr>
            <p:ph type="sldNum" sz="quarter" idx="10"/>
          </p:nvPr>
        </p:nvSpPr>
        <p:spPr/>
        <p:txBody>
          <a:bodyPr/>
          <a:lstStyle/>
          <a:p>
            <a:fld id="{3037A120-2426-4FF6-A656-FC4CB6F9B32C}" type="slidenum">
              <a:rPr lang="en-US" smtClean="0"/>
              <a:t>4</a:t>
            </a:fld>
            <a:endParaRPr lang="en-US"/>
          </a:p>
        </p:txBody>
      </p:sp>
    </p:spTree>
    <p:extLst>
      <p:ext uri="{BB962C8B-B14F-4D97-AF65-F5344CB8AC3E}">
        <p14:creationId xmlns:p14="http://schemas.microsoft.com/office/powerpoint/2010/main" val="544658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factor that we will briefly describe is cold-air</a:t>
            </a:r>
            <a:r>
              <a:rPr lang="en-US" baseline="0" dirty="0" smtClean="0"/>
              <a:t> damming which was also discussed </a:t>
            </a:r>
            <a:endParaRPr lang="en-US" dirty="0"/>
          </a:p>
        </p:txBody>
      </p:sp>
      <p:sp>
        <p:nvSpPr>
          <p:cNvPr id="4" name="Slide Number Placeholder 3"/>
          <p:cNvSpPr>
            <a:spLocks noGrp="1"/>
          </p:cNvSpPr>
          <p:nvPr>
            <p:ph type="sldNum" sz="quarter" idx="10"/>
          </p:nvPr>
        </p:nvSpPr>
        <p:spPr/>
        <p:txBody>
          <a:bodyPr/>
          <a:lstStyle/>
          <a:p>
            <a:fld id="{3037A120-2426-4FF6-A656-FC4CB6F9B32C}" type="slidenum">
              <a:rPr lang="en-US" smtClean="0"/>
              <a:t>5</a:t>
            </a:fld>
            <a:endParaRPr lang="en-US"/>
          </a:p>
        </p:txBody>
      </p:sp>
    </p:spTree>
    <p:extLst>
      <p:ext uri="{BB962C8B-B14F-4D97-AF65-F5344CB8AC3E}">
        <p14:creationId xmlns:p14="http://schemas.microsoft.com/office/powerpoint/2010/main" val="848285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D87D84-5478-49ED-8DA1-7752027DDF23}" type="datetimeFigureOut">
              <a:rPr lang="en-US" smtClean="0"/>
              <a:t>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81F9CC-4DA4-45C3-A2B5-98622C4E9186}" type="slidenum">
              <a:rPr lang="en-US" smtClean="0"/>
              <a:t>‹#›</a:t>
            </a:fld>
            <a:endParaRPr lang="en-US"/>
          </a:p>
        </p:txBody>
      </p:sp>
    </p:spTree>
    <p:extLst>
      <p:ext uri="{BB962C8B-B14F-4D97-AF65-F5344CB8AC3E}">
        <p14:creationId xmlns:p14="http://schemas.microsoft.com/office/powerpoint/2010/main" val="1073750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D87D84-5478-49ED-8DA1-7752027DDF23}" type="datetimeFigureOut">
              <a:rPr lang="en-US" smtClean="0"/>
              <a:t>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81F9CC-4DA4-45C3-A2B5-98622C4E9186}" type="slidenum">
              <a:rPr lang="en-US" smtClean="0"/>
              <a:t>‹#›</a:t>
            </a:fld>
            <a:endParaRPr lang="en-US"/>
          </a:p>
        </p:txBody>
      </p:sp>
    </p:spTree>
    <p:extLst>
      <p:ext uri="{BB962C8B-B14F-4D97-AF65-F5344CB8AC3E}">
        <p14:creationId xmlns:p14="http://schemas.microsoft.com/office/powerpoint/2010/main" val="2333662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D87D84-5478-49ED-8DA1-7752027DDF23}" type="datetimeFigureOut">
              <a:rPr lang="en-US" smtClean="0"/>
              <a:t>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81F9CC-4DA4-45C3-A2B5-98622C4E9186}" type="slidenum">
              <a:rPr lang="en-US" smtClean="0"/>
              <a:t>‹#›</a:t>
            </a:fld>
            <a:endParaRPr lang="en-US"/>
          </a:p>
        </p:txBody>
      </p:sp>
    </p:spTree>
    <p:extLst>
      <p:ext uri="{BB962C8B-B14F-4D97-AF65-F5344CB8AC3E}">
        <p14:creationId xmlns:p14="http://schemas.microsoft.com/office/powerpoint/2010/main" val="91698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D87D84-5478-49ED-8DA1-7752027DDF23}" type="datetimeFigureOut">
              <a:rPr lang="en-US" smtClean="0"/>
              <a:t>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81F9CC-4DA4-45C3-A2B5-98622C4E9186}" type="slidenum">
              <a:rPr lang="en-US" smtClean="0"/>
              <a:t>‹#›</a:t>
            </a:fld>
            <a:endParaRPr lang="en-US"/>
          </a:p>
        </p:txBody>
      </p:sp>
    </p:spTree>
    <p:extLst>
      <p:ext uri="{BB962C8B-B14F-4D97-AF65-F5344CB8AC3E}">
        <p14:creationId xmlns:p14="http://schemas.microsoft.com/office/powerpoint/2010/main" val="2392587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D87D84-5478-49ED-8DA1-7752027DDF23}" type="datetimeFigureOut">
              <a:rPr lang="en-US" smtClean="0"/>
              <a:t>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81F9CC-4DA4-45C3-A2B5-98622C4E9186}" type="slidenum">
              <a:rPr lang="en-US" smtClean="0"/>
              <a:t>‹#›</a:t>
            </a:fld>
            <a:endParaRPr lang="en-US"/>
          </a:p>
        </p:txBody>
      </p:sp>
    </p:spTree>
    <p:extLst>
      <p:ext uri="{BB962C8B-B14F-4D97-AF65-F5344CB8AC3E}">
        <p14:creationId xmlns:p14="http://schemas.microsoft.com/office/powerpoint/2010/main" val="3325521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D87D84-5478-49ED-8DA1-7752027DDF23}" type="datetimeFigureOut">
              <a:rPr lang="en-US" smtClean="0"/>
              <a:t>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81F9CC-4DA4-45C3-A2B5-98622C4E9186}" type="slidenum">
              <a:rPr lang="en-US" smtClean="0"/>
              <a:t>‹#›</a:t>
            </a:fld>
            <a:endParaRPr lang="en-US"/>
          </a:p>
        </p:txBody>
      </p:sp>
    </p:spTree>
    <p:extLst>
      <p:ext uri="{BB962C8B-B14F-4D97-AF65-F5344CB8AC3E}">
        <p14:creationId xmlns:p14="http://schemas.microsoft.com/office/powerpoint/2010/main" val="749401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D87D84-5478-49ED-8DA1-7752027DDF23}" type="datetimeFigureOut">
              <a:rPr lang="en-US" smtClean="0"/>
              <a:t>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81F9CC-4DA4-45C3-A2B5-98622C4E9186}" type="slidenum">
              <a:rPr lang="en-US" smtClean="0"/>
              <a:t>‹#›</a:t>
            </a:fld>
            <a:endParaRPr lang="en-US"/>
          </a:p>
        </p:txBody>
      </p:sp>
    </p:spTree>
    <p:extLst>
      <p:ext uri="{BB962C8B-B14F-4D97-AF65-F5344CB8AC3E}">
        <p14:creationId xmlns:p14="http://schemas.microsoft.com/office/powerpoint/2010/main" val="1389788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D87D84-5478-49ED-8DA1-7752027DDF23}" type="datetimeFigureOut">
              <a:rPr lang="en-US" smtClean="0"/>
              <a:t>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81F9CC-4DA4-45C3-A2B5-98622C4E9186}" type="slidenum">
              <a:rPr lang="en-US" smtClean="0"/>
              <a:t>‹#›</a:t>
            </a:fld>
            <a:endParaRPr lang="en-US"/>
          </a:p>
        </p:txBody>
      </p:sp>
    </p:spTree>
    <p:extLst>
      <p:ext uri="{BB962C8B-B14F-4D97-AF65-F5344CB8AC3E}">
        <p14:creationId xmlns:p14="http://schemas.microsoft.com/office/powerpoint/2010/main" val="3664017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D87D84-5478-49ED-8DA1-7752027DDF23}" type="datetimeFigureOut">
              <a:rPr lang="en-US" smtClean="0"/>
              <a:t>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81F9CC-4DA4-45C3-A2B5-98622C4E9186}" type="slidenum">
              <a:rPr lang="en-US" smtClean="0"/>
              <a:t>‹#›</a:t>
            </a:fld>
            <a:endParaRPr lang="en-US"/>
          </a:p>
        </p:txBody>
      </p:sp>
    </p:spTree>
    <p:extLst>
      <p:ext uri="{BB962C8B-B14F-4D97-AF65-F5344CB8AC3E}">
        <p14:creationId xmlns:p14="http://schemas.microsoft.com/office/powerpoint/2010/main" val="16457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D87D84-5478-49ED-8DA1-7752027DDF23}" type="datetimeFigureOut">
              <a:rPr lang="en-US" smtClean="0"/>
              <a:t>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81F9CC-4DA4-45C3-A2B5-98622C4E9186}" type="slidenum">
              <a:rPr lang="en-US" smtClean="0"/>
              <a:t>‹#›</a:t>
            </a:fld>
            <a:endParaRPr lang="en-US"/>
          </a:p>
        </p:txBody>
      </p:sp>
    </p:spTree>
    <p:extLst>
      <p:ext uri="{BB962C8B-B14F-4D97-AF65-F5344CB8AC3E}">
        <p14:creationId xmlns:p14="http://schemas.microsoft.com/office/powerpoint/2010/main" val="964440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D87D84-5478-49ED-8DA1-7752027DDF23}" type="datetimeFigureOut">
              <a:rPr lang="en-US" smtClean="0"/>
              <a:t>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81F9CC-4DA4-45C3-A2B5-98622C4E9186}" type="slidenum">
              <a:rPr lang="en-US" smtClean="0"/>
              <a:t>‹#›</a:t>
            </a:fld>
            <a:endParaRPr lang="en-US"/>
          </a:p>
        </p:txBody>
      </p:sp>
    </p:spTree>
    <p:extLst>
      <p:ext uri="{BB962C8B-B14F-4D97-AF65-F5344CB8AC3E}">
        <p14:creationId xmlns:p14="http://schemas.microsoft.com/office/powerpoint/2010/main" val="3273534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D87D84-5478-49ED-8DA1-7752027DDF23}" type="datetimeFigureOut">
              <a:rPr lang="en-US" smtClean="0"/>
              <a:t>2/2/2020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81F9CC-4DA4-45C3-A2B5-98622C4E9186}" type="slidenum">
              <a:rPr lang="en-US" smtClean="0"/>
              <a:t>‹#›</a:t>
            </a:fld>
            <a:endParaRPr lang="en-US"/>
          </a:p>
        </p:txBody>
      </p:sp>
    </p:spTree>
    <p:extLst>
      <p:ext uri="{BB962C8B-B14F-4D97-AF65-F5344CB8AC3E}">
        <p14:creationId xmlns:p14="http://schemas.microsoft.com/office/powerpoint/2010/main" val="33749804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Forecasting Topographically-generated winter weather hazards (focus on the eastern U.S.) </a:t>
            </a:r>
            <a:endParaRPr lang="en-US" dirty="0"/>
          </a:p>
        </p:txBody>
      </p:sp>
      <p:sp>
        <p:nvSpPr>
          <p:cNvPr id="3" name="Subtitle 2"/>
          <p:cNvSpPr>
            <a:spLocks noGrp="1"/>
          </p:cNvSpPr>
          <p:nvPr>
            <p:ph type="subTitle" idx="1"/>
          </p:nvPr>
        </p:nvSpPr>
        <p:spPr>
          <a:xfrm>
            <a:off x="1371600" y="4343400"/>
            <a:ext cx="6400800" cy="1752600"/>
          </a:xfrm>
        </p:spPr>
        <p:txBody>
          <a:bodyPr/>
          <a:lstStyle/>
          <a:p>
            <a:r>
              <a:rPr lang="en-US" dirty="0" smtClean="0"/>
              <a:t>Mike Evans SOO / WFO Albany NY</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381000"/>
            <a:ext cx="1486598"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1" y="376880"/>
            <a:ext cx="1549398" cy="1549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16211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Froude number and snowfall</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714" y="2281882"/>
            <a:ext cx="4461093" cy="3428999"/>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0" y="2205681"/>
            <a:ext cx="4489962" cy="3505200"/>
          </a:xfrm>
          <a:prstGeom prst="rect">
            <a:avLst/>
          </a:prstGeom>
        </p:spPr>
      </p:pic>
      <p:sp>
        <p:nvSpPr>
          <p:cNvPr id="3" name="TextBox 2"/>
          <p:cNvSpPr txBox="1"/>
          <p:nvPr/>
        </p:nvSpPr>
        <p:spPr>
          <a:xfrm>
            <a:off x="1282622" y="1263135"/>
            <a:ext cx="5943600" cy="369332"/>
          </a:xfrm>
          <a:prstGeom prst="rect">
            <a:avLst/>
          </a:prstGeom>
          <a:noFill/>
        </p:spPr>
        <p:txBody>
          <a:bodyPr wrap="square" rtlCol="0">
            <a:spAutoFit/>
          </a:bodyPr>
          <a:lstStyle/>
          <a:p>
            <a:r>
              <a:rPr lang="en-US" dirty="0" smtClean="0"/>
              <a:t>Froude number = (Wind Speed) / (Stability) x (Barrier Height)</a:t>
            </a:r>
            <a:endParaRPr lang="en-US" dirty="0"/>
          </a:p>
        </p:txBody>
      </p:sp>
      <p:sp>
        <p:nvSpPr>
          <p:cNvPr id="6" name="TextBox 5"/>
          <p:cNvSpPr txBox="1"/>
          <p:nvPr/>
        </p:nvSpPr>
        <p:spPr>
          <a:xfrm>
            <a:off x="1905000" y="1711415"/>
            <a:ext cx="5943600" cy="369332"/>
          </a:xfrm>
          <a:prstGeom prst="rect">
            <a:avLst/>
          </a:prstGeom>
          <a:noFill/>
        </p:spPr>
        <p:txBody>
          <a:bodyPr wrap="square" rtlCol="0">
            <a:spAutoFit/>
          </a:bodyPr>
          <a:lstStyle/>
          <a:p>
            <a:r>
              <a:rPr lang="en-US" dirty="0" smtClean="0"/>
              <a:t>Fr &lt; 1 – Blocked Flow.    Fr &gt; 1 – Unblocked Flow</a:t>
            </a:r>
            <a:endParaRPr lang="en-US" dirty="0"/>
          </a:p>
        </p:txBody>
      </p:sp>
      <p:sp>
        <p:nvSpPr>
          <p:cNvPr id="7" name="TextBox 6"/>
          <p:cNvSpPr txBox="1"/>
          <p:nvPr/>
        </p:nvSpPr>
        <p:spPr>
          <a:xfrm>
            <a:off x="457200" y="5867400"/>
            <a:ext cx="7848600" cy="646331"/>
          </a:xfrm>
          <a:prstGeom prst="rect">
            <a:avLst/>
          </a:prstGeom>
          <a:noFill/>
        </p:spPr>
        <p:txBody>
          <a:bodyPr wrap="square" rtlCol="0">
            <a:spAutoFit/>
          </a:bodyPr>
          <a:lstStyle/>
          <a:p>
            <a:r>
              <a:rPr lang="en-US" dirty="0" smtClean="0"/>
              <a:t>Burlington (in the valley) gets heavy snow with blocked flow</a:t>
            </a:r>
          </a:p>
          <a:p>
            <a:r>
              <a:rPr lang="en-US" dirty="0" smtClean="0"/>
              <a:t>Jay Peak gets heavy snow over a wider range of flow patterns</a:t>
            </a:r>
            <a:endParaRPr lang="en-US" dirty="0"/>
          </a:p>
        </p:txBody>
      </p:sp>
    </p:spTree>
    <p:extLst>
      <p:ext uri="{BB962C8B-B14F-4D97-AF65-F5344CB8AC3E}">
        <p14:creationId xmlns:p14="http://schemas.microsoft.com/office/powerpoint/2010/main" val="30592081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effects – northeast Pa</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1600201"/>
            <a:ext cx="4539150" cy="3253241"/>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1" y="1600200"/>
            <a:ext cx="4463086" cy="3253242"/>
          </a:xfrm>
          <a:prstGeom prst="rect">
            <a:avLst/>
          </a:prstGeom>
        </p:spPr>
      </p:pic>
      <p:sp>
        <p:nvSpPr>
          <p:cNvPr id="3" name="TextBox 2"/>
          <p:cNvSpPr txBox="1"/>
          <p:nvPr/>
        </p:nvSpPr>
        <p:spPr>
          <a:xfrm>
            <a:off x="381000" y="5181600"/>
            <a:ext cx="8305800" cy="1477328"/>
          </a:xfrm>
          <a:prstGeom prst="rect">
            <a:avLst/>
          </a:prstGeom>
          <a:noFill/>
        </p:spPr>
        <p:txBody>
          <a:bodyPr wrap="square" rtlCol="0">
            <a:spAutoFit/>
          </a:bodyPr>
          <a:lstStyle/>
          <a:p>
            <a:r>
              <a:rPr lang="en-US" dirty="0" smtClean="0"/>
              <a:t>Blocked Flow (stable / light winds) associated with lower orographic ratio</a:t>
            </a:r>
          </a:p>
          <a:p>
            <a:endParaRPr lang="en-US" dirty="0"/>
          </a:p>
          <a:p>
            <a:r>
              <a:rPr lang="en-US" dirty="0" smtClean="0"/>
              <a:t>Unblocked Flow (less stable / stronger winds) associated with larger orographic ratio</a:t>
            </a:r>
          </a:p>
          <a:p>
            <a:endParaRPr lang="en-US" dirty="0"/>
          </a:p>
          <a:p>
            <a:r>
              <a:rPr lang="en-US" dirty="0" smtClean="0"/>
              <a:t>Other factors – included surface temperature (near 32 associated with larger ratio)</a:t>
            </a:r>
            <a:endParaRPr lang="en-US" dirty="0"/>
          </a:p>
        </p:txBody>
      </p:sp>
    </p:spTree>
    <p:extLst>
      <p:ext uri="{BB962C8B-B14F-4D97-AF65-F5344CB8AC3E}">
        <p14:creationId xmlns:p14="http://schemas.microsoft.com/office/powerpoint/2010/main" val="4524980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Terrain and composite snowfall – southeast flow</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1600200"/>
            <a:ext cx="4300695" cy="36576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600200"/>
            <a:ext cx="4363863" cy="3657600"/>
          </a:xfrm>
          <a:prstGeom prst="rect">
            <a:avLst/>
          </a:prstGeom>
        </p:spPr>
      </p:pic>
    </p:spTree>
    <p:extLst>
      <p:ext uri="{BB962C8B-B14F-4D97-AF65-F5344CB8AC3E}">
        <p14:creationId xmlns:p14="http://schemas.microsoft.com/office/powerpoint/2010/main" val="7275056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Terrain and composite snowfall – southwest flow</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1606376"/>
            <a:ext cx="4031900" cy="3428999"/>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1600198"/>
            <a:ext cx="4034703" cy="3392621"/>
          </a:xfrm>
          <a:prstGeom prst="rect">
            <a:avLst/>
          </a:prstGeom>
        </p:spPr>
      </p:pic>
    </p:spTree>
    <p:extLst>
      <p:ext uri="{BB962C8B-B14F-4D97-AF65-F5344CB8AC3E}">
        <p14:creationId xmlns:p14="http://schemas.microsoft.com/office/powerpoint/2010/main" val="11883622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Local effects – Hudson / Mohawk convergence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1578427"/>
            <a:ext cx="3676190" cy="4525963"/>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1589313"/>
            <a:ext cx="3733800" cy="4781371"/>
          </a:xfrm>
          <a:prstGeom prst="rect">
            <a:avLst/>
          </a:prstGeom>
        </p:spPr>
      </p:pic>
    </p:spTree>
    <p:extLst>
      <p:ext uri="{BB962C8B-B14F-4D97-AF65-F5344CB8AC3E}">
        <p14:creationId xmlns:p14="http://schemas.microsoft.com/office/powerpoint/2010/main" val="39334797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High resolution model snowfall forecasts – March 14, 2017 blizzard</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1" y="1676401"/>
            <a:ext cx="4073538" cy="4267199"/>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8175" y="1752599"/>
            <a:ext cx="4923164" cy="4191001"/>
          </a:xfrm>
          <a:prstGeom prst="rect">
            <a:avLst/>
          </a:prstGeom>
        </p:spPr>
      </p:pic>
    </p:spTree>
    <p:extLst>
      <p:ext uri="{BB962C8B-B14F-4D97-AF65-F5344CB8AC3E}">
        <p14:creationId xmlns:p14="http://schemas.microsoft.com/office/powerpoint/2010/main" val="10785212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Examination of high resolution model performance – </a:t>
            </a:r>
            <a:r>
              <a:rPr lang="en-US" dirty="0" err="1" smtClean="0"/>
              <a:t>Gowan</a:t>
            </a:r>
            <a:r>
              <a:rPr lang="en-US" dirty="0" smtClean="0"/>
              <a:t> et al. 2018</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36510" y="1600200"/>
            <a:ext cx="4270979" cy="4525963"/>
          </a:xfrm>
        </p:spPr>
      </p:pic>
    </p:spTree>
    <p:extLst>
      <p:ext uri="{BB962C8B-B14F-4D97-AF65-F5344CB8AC3E}">
        <p14:creationId xmlns:p14="http://schemas.microsoft.com/office/powerpoint/2010/main" val="36645913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Model biases at SNOTEL stations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18236" y="1600200"/>
            <a:ext cx="4307528" cy="4525963"/>
          </a:xfrm>
        </p:spPr>
      </p:pic>
    </p:spTree>
    <p:extLst>
      <p:ext uri="{BB962C8B-B14F-4D97-AF65-F5344CB8AC3E}">
        <p14:creationId xmlns:p14="http://schemas.microsoft.com/office/powerpoint/2010/main" val="9122398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Frequency biases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09018" y="1600200"/>
            <a:ext cx="4525963" cy="4525963"/>
          </a:xfrm>
        </p:spPr>
      </p:pic>
    </p:spTree>
    <p:extLst>
      <p:ext uri="{BB962C8B-B14F-4D97-AF65-F5344CB8AC3E}">
        <p14:creationId xmlns:p14="http://schemas.microsoft.com/office/powerpoint/2010/main" val="42863407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smtClean="0"/>
              <a:t>Localized biases – too much precipitation downstream from the Sierra crest</a:t>
            </a:r>
            <a:endParaRPr lang="en-US" sz="30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85121" y="1600200"/>
            <a:ext cx="2573758" cy="4525963"/>
          </a:xfrm>
        </p:spPr>
      </p:pic>
    </p:spTree>
    <p:extLst>
      <p:ext uri="{BB962C8B-B14F-4D97-AF65-F5344CB8AC3E}">
        <p14:creationId xmlns:p14="http://schemas.microsoft.com/office/powerpoint/2010/main" val="28918551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Snowfall Climatology and Elevation</a:t>
            </a:r>
          </a:p>
          <a:p>
            <a:r>
              <a:rPr lang="en-US" dirty="0" smtClean="0"/>
              <a:t>Cold-air damming</a:t>
            </a:r>
          </a:p>
          <a:p>
            <a:r>
              <a:rPr lang="en-US" dirty="0" smtClean="0"/>
              <a:t>Effects of stability and wind</a:t>
            </a:r>
          </a:p>
          <a:p>
            <a:r>
              <a:rPr lang="en-US" dirty="0" smtClean="0"/>
              <a:t>High resolution model forecasts</a:t>
            </a:r>
          </a:p>
          <a:p>
            <a:r>
              <a:rPr lang="en-US" dirty="0" smtClean="0"/>
              <a:t>Summary</a:t>
            </a:r>
          </a:p>
          <a:p>
            <a:endParaRPr lang="en-US" dirty="0"/>
          </a:p>
        </p:txBody>
      </p:sp>
    </p:spTree>
    <p:extLst>
      <p:ext uri="{BB962C8B-B14F-4D97-AF65-F5344CB8AC3E}">
        <p14:creationId xmlns:p14="http://schemas.microsoft.com/office/powerpoint/2010/main" val="13372463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WFO Albany Study</a:t>
            </a:r>
            <a:endParaRPr lang="en-US" dirty="0"/>
          </a:p>
        </p:txBody>
      </p:sp>
      <p:sp>
        <p:nvSpPr>
          <p:cNvPr id="5" name="Content Placeholder 4"/>
          <p:cNvSpPr>
            <a:spLocks noGrp="1"/>
          </p:cNvSpPr>
          <p:nvPr>
            <p:ph idx="1"/>
          </p:nvPr>
        </p:nvSpPr>
        <p:spPr/>
        <p:txBody>
          <a:bodyPr>
            <a:normAutofit fontScale="92500" lnSpcReduction="20000"/>
          </a:bodyPr>
          <a:lstStyle/>
          <a:p>
            <a:r>
              <a:rPr lang="en-US" dirty="0" smtClean="0"/>
              <a:t>Examine several winter storms from 2017-2019.</a:t>
            </a:r>
          </a:p>
          <a:p>
            <a:r>
              <a:rPr lang="en-US" dirty="0" smtClean="0"/>
              <a:t>Compare observations to high resolution model forecasts.</a:t>
            </a:r>
          </a:p>
          <a:p>
            <a:r>
              <a:rPr lang="en-US" dirty="0" smtClean="0"/>
              <a:t>Partition cases into categories such as high / low stability,  northeast / southeast flow, high / low Froude number, high / low orographic number.</a:t>
            </a:r>
          </a:p>
          <a:p>
            <a:r>
              <a:rPr lang="en-US" dirty="0" smtClean="0"/>
              <a:t>Do these factors contribute to model performance?</a:t>
            </a:r>
          </a:p>
          <a:p>
            <a:r>
              <a:rPr lang="en-US" dirty="0" smtClean="0"/>
              <a:t>Do models have biases related to elevation / topography?</a:t>
            </a:r>
          </a:p>
          <a:p>
            <a:pPr marL="0" indent="0">
              <a:buNone/>
            </a:pPr>
            <a:endParaRPr lang="en-US" dirty="0"/>
          </a:p>
        </p:txBody>
      </p:sp>
    </p:spTree>
    <p:extLst>
      <p:ext uri="{BB962C8B-B14F-4D97-AF65-F5344CB8AC3E}">
        <p14:creationId xmlns:p14="http://schemas.microsoft.com/office/powerpoint/2010/main" val="21341764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Initial results from </a:t>
            </a:r>
            <a:r>
              <a:rPr lang="en-US" dirty="0" smtClean="0"/>
              <a:t>12 events 2017-2018 </a:t>
            </a:r>
            <a:endParaRPr lang="en-US" dirty="0"/>
          </a:p>
        </p:txBody>
      </p:sp>
      <p:sp>
        <p:nvSpPr>
          <p:cNvPr id="3" name="Content Placeholder 2"/>
          <p:cNvSpPr>
            <a:spLocks noGrp="1"/>
          </p:cNvSpPr>
          <p:nvPr>
            <p:ph idx="1"/>
          </p:nvPr>
        </p:nvSpPr>
        <p:spPr/>
        <p:txBody>
          <a:bodyPr/>
          <a:lstStyle/>
          <a:p>
            <a:r>
              <a:rPr lang="en-US" sz="2500" dirty="0" smtClean="0"/>
              <a:t>Average elevation ratio was 1.3</a:t>
            </a:r>
          </a:p>
          <a:p>
            <a:r>
              <a:rPr lang="en-US" sz="2500" dirty="0" smtClean="0"/>
              <a:t>Strong correlations between stability, Froude number and elevation ratio (weaker with </a:t>
            </a:r>
            <a:r>
              <a:rPr lang="en-US" sz="2500" dirty="0" err="1" smtClean="0"/>
              <a:t>sfc</a:t>
            </a:r>
            <a:r>
              <a:rPr lang="en-US" sz="2500" dirty="0" smtClean="0"/>
              <a:t> temp)</a:t>
            </a:r>
            <a:endParaRPr lang="en-US" sz="2500" dirty="0" smtClean="0"/>
          </a:p>
          <a:p>
            <a:r>
              <a:rPr lang="en-US" dirty="0" smtClean="0"/>
              <a:t>Model bias of snow depth change</a:t>
            </a:r>
            <a:endParaRPr lang="en-US" dirty="0" smtClean="0"/>
          </a:p>
          <a:p>
            <a:pPr marL="0" indent="0">
              <a:buNone/>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3581400"/>
            <a:ext cx="2743200" cy="230807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1265" y="3584028"/>
            <a:ext cx="2423066" cy="232121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4223" y="3590340"/>
            <a:ext cx="2734173" cy="2299139"/>
          </a:xfrm>
          <a:prstGeom prst="rect">
            <a:avLst/>
          </a:prstGeom>
        </p:spPr>
      </p:pic>
    </p:spTree>
    <p:extLst>
      <p:ext uri="{BB962C8B-B14F-4D97-AF65-F5344CB8AC3E}">
        <p14:creationId xmlns:p14="http://schemas.microsoft.com/office/powerpoint/2010/main" val="32930979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Complex terrain results in a myriad of topographically enhanced winter weather hazards.</a:t>
            </a:r>
          </a:p>
          <a:p>
            <a:r>
              <a:rPr lang="en-US" dirty="0" smtClean="0"/>
              <a:t>Many of these hazards occur at small-scales.</a:t>
            </a:r>
          </a:p>
          <a:p>
            <a:r>
              <a:rPr lang="en-US" dirty="0" smtClean="0"/>
              <a:t>High-resolution models can be very helpful to determine impacts of terrain, but biases and errors exist.</a:t>
            </a:r>
          </a:p>
          <a:p>
            <a:r>
              <a:rPr lang="en-US" dirty="0" smtClean="0"/>
              <a:t>Local experience and expertise is critical for effective forecasts, warnings and decision support.</a:t>
            </a:r>
            <a:endParaRPr lang="en-US" dirty="0"/>
          </a:p>
        </p:txBody>
      </p:sp>
    </p:spTree>
    <p:extLst>
      <p:ext uri="{BB962C8B-B14F-4D97-AF65-F5344CB8AC3E}">
        <p14:creationId xmlns:p14="http://schemas.microsoft.com/office/powerpoint/2010/main" val="38367243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sz="1800" dirty="0"/>
              <a:t>Bell, G.D., and L. F. </a:t>
            </a:r>
            <a:r>
              <a:rPr lang="en-US" sz="1800" dirty="0" err="1"/>
              <a:t>Bosart</a:t>
            </a:r>
            <a:r>
              <a:rPr lang="en-US" sz="1800" dirty="0"/>
              <a:t>: Appalachian cold-air damming, MWR 1987.</a:t>
            </a:r>
          </a:p>
          <a:p>
            <a:pPr marL="0" indent="0">
              <a:buNone/>
            </a:pPr>
            <a:endParaRPr lang="en-US" sz="1800" dirty="0"/>
          </a:p>
          <a:p>
            <a:pPr marL="0" indent="0">
              <a:buNone/>
            </a:pPr>
            <a:r>
              <a:rPr lang="en-US" sz="1800" dirty="0"/>
              <a:t>Evans, M.S, M. </a:t>
            </a:r>
            <a:r>
              <a:rPr lang="en-US" sz="1800" dirty="0" err="1"/>
              <a:t>Jurewicz</a:t>
            </a:r>
            <a:r>
              <a:rPr lang="en-US" sz="1800" dirty="0"/>
              <a:t> and R. Kline:  The elevation </a:t>
            </a:r>
            <a:r>
              <a:rPr lang="en-US" sz="1800" dirty="0" err="1"/>
              <a:t>dependance</a:t>
            </a:r>
            <a:r>
              <a:rPr lang="en-US" sz="1800" dirty="0"/>
              <a:t> of snowfall in the Appalachian Ridge and Valley  region of northeast Pennsylvania, Journal of Operational Meteorology, 2017.</a:t>
            </a:r>
          </a:p>
          <a:p>
            <a:pPr marL="0" indent="0">
              <a:buNone/>
            </a:pPr>
            <a:endParaRPr lang="en-US" sz="1800" dirty="0" smtClean="0"/>
          </a:p>
          <a:p>
            <a:pPr marL="0" indent="0">
              <a:buNone/>
            </a:pPr>
            <a:endParaRPr lang="en-US" sz="1800" dirty="0"/>
          </a:p>
          <a:p>
            <a:pPr marL="0" indent="0">
              <a:buNone/>
            </a:pPr>
            <a:r>
              <a:rPr lang="en-US" sz="1800" dirty="0" err="1" smtClean="0"/>
              <a:t>Gowan</a:t>
            </a:r>
            <a:r>
              <a:rPr lang="en-US" sz="1800" dirty="0" smtClean="0"/>
              <a:t>, T.M., J.W. </a:t>
            </a:r>
            <a:r>
              <a:rPr lang="en-US" sz="1800" dirty="0" err="1" smtClean="0"/>
              <a:t>Steenburgh</a:t>
            </a:r>
            <a:r>
              <a:rPr lang="en-US" sz="1800" dirty="0" smtClean="0"/>
              <a:t> and C.S. Schwartz: </a:t>
            </a:r>
            <a:r>
              <a:rPr lang="en-US" sz="1800" dirty="0"/>
              <a:t>Validation of mountain precipitation forecasts from the convection-permitting NCAR ensemble and operational forecast systems over the western United States.   WAF 2018.  </a:t>
            </a:r>
            <a:endParaRPr lang="en-US" sz="1800" dirty="0" smtClean="0"/>
          </a:p>
          <a:p>
            <a:pPr marL="0" indent="0">
              <a:buNone/>
            </a:pPr>
            <a:endParaRPr lang="en-US" sz="1800" dirty="0" smtClean="0"/>
          </a:p>
          <a:p>
            <a:pPr marL="0" indent="0">
              <a:buNone/>
            </a:pPr>
            <a:r>
              <a:rPr lang="en-US" sz="1800" dirty="0" err="1"/>
              <a:t>Keighton</a:t>
            </a:r>
            <a:r>
              <a:rPr lang="en-US" sz="1800" dirty="0"/>
              <a:t>, S., D. Miller, D.K. Holtz, P.D. Moore, L.B. Perry, L.G. Lee and D.T.  Martin: Northwest flow snow aspects of hurricane Sandy, </a:t>
            </a:r>
            <a:r>
              <a:rPr lang="en-US" sz="1800" dirty="0" smtClean="0"/>
              <a:t>WAF, 2015.</a:t>
            </a:r>
            <a:endParaRPr lang="en-US" sz="1800" dirty="0"/>
          </a:p>
          <a:p>
            <a:pPr marL="0" indent="0">
              <a:buNone/>
            </a:pPr>
            <a:endParaRPr lang="en-US" sz="1800" dirty="0"/>
          </a:p>
          <a:p>
            <a:pPr marL="0" indent="0">
              <a:buNone/>
            </a:pPr>
            <a:endParaRPr lang="en-US" sz="1800" dirty="0" smtClean="0"/>
          </a:p>
          <a:p>
            <a:pPr marL="0" indent="0">
              <a:buNone/>
            </a:pPr>
            <a:r>
              <a:rPr lang="en-US" sz="1800" dirty="0" err="1" smtClean="0"/>
              <a:t>Muccilli</a:t>
            </a:r>
            <a:r>
              <a:rPr lang="en-US" sz="1800" dirty="0" smtClean="0"/>
              <a:t>, M.: Using the Froude number to improve orographic snow forecasts in  the Green Mountains of Vermont.  ER Tech Attachment, 2015.</a:t>
            </a:r>
          </a:p>
          <a:p>
            <a:pPr marL="0" indent="0">
              <a:buNone/>
            </a:pPr>
            <a:endParaRPr lang="en-US" sz="1800" dirty="0"/>
          </a:p>
          <a:p>
            <a:pPr marL="0" indent="0">
              <a:buNone/>
            </a:pPr>
            <a:endParaRPr lang="en-US" sz="1800" dirty="0"/>
          </a:p>
          <a:p>
            <a:pPr marL="0" indent="0">
              <a:buNone/>
            </a:pPr>
            <a:endParaRPr lang="en-US" dirty="0"/>
          </a:p>
          <a:p>
            <a:pPr marL="0" indent="0">
              <a:buNone/>
            </a:pPr>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34812825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Elevation vs. annual snowfall</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8601" y="1600202"/>
            <a:ext cx="4267200" cy="3626046"/>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2400" y="1523999"/>
            <a:ext cx="4918308" cy="3780949"/>
          </a:xfrm>
          <a:prstGeom prst="rect">
            <a:avLst/>
          </a:prstGeom>
        </p:spPr>
      </p:pic>
      <p:sp>
        <p:nvSpPr>
          <p:cNvPr id="6" name="TextBox 5"/>
          <p:cNvSpPr txBox="1"/>
          <p:nvPr/>
        </p:nvSpPr>
        <p:spPr>
          <a:xfrm>
            <a:off x="533400" y="5410200"/>
            <a:ext cx="3124200" cy="369332"/>
          </a:xfrm>
          <a:prstGeom prst="rect">
            <a:avLst/>
          </a:prstGeom>
          <a:noFill/>
        </p:spPr>
        <p:txBody>
          <a:bodyPr wrap="square" rtlCol="0">
            <a:spAutoFit/>
          </a:bodyPr>
          <a:lstStyle/>
          <a:p>
            <a:r>
              <a:rPr lang="en-US" dirty="0" smtClean="0"/>
              <a:t>Eastern U.S. topography</a:t>
            </a:r>
            <a:endParaRPr lang="en-US" dirty="0"/>
          </a:p>
        </p:txBody>
      </p:sp>
      <p:sp>
        <p:nvSpPr>
          <p:cNvPr id="7" name="TextBox 6"/>
          <p:cNvSpPr txBox="1"/>
          <p:nvPr/>
        </p:nvSpPr>
        <p:spPr>
          <a:xfrm>
            <a:off x="4343400" y="5410200"/>
            <a:ext cx="3810000" cy="369332"/>
          </a:xfrm>
          <a:prstGeom prst="rect">
            <a:avLst/>
          </a:prstGeom>
          <a:noFill/>
        </p:spPr>
        <p:txBody>
          <a:bodyPr wrap="square" rtlCol="0">
            <a:spAutoFit/>
          </a:bodyPr>
          <a:lstStyle/>
          <a:p>
            <a:r>
              <a:rPr lang="en-US" dirty="0" smtClean="0"/>
              <a:t>Average annual snowfall</a:t>
            </a:r>
            <a:endParaRPr lang="en-US" dirty="0"/>
          </a:p>
        </p:txBody>
      </p:sp>
    </p:spTree>
    <p:extLst>
      <p:ext uri="{BB962C8B-B14F-4D97-AF65-F5344CB8AC3E}">
        <p14:creationId xmlns:p14="http://schemas.microsoft.com/office/powerpoint/2010/main" val="13826859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Eastern U.S. topographic factors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95400" y="1447800"/>
            <a:ext cx="6677515" cy="5133340"/>
          </a:xfrm>
        </p:spPr>
      </p:pic>
      <p:cxnSp>
        <p:nvCxnSpPr>
          <p:cNvPr id="6" name="Straight Arrow Connector 5"/>
          <p:cNvCxnSpPr/>
          <p:nvPr/>
        </p:nvCxnSpPr>
        <p:spPr>
          <a:xfrm>
            <a:off x="2971800" y="3124200"/>
            <a:ext cx="6096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209800" y="3124200"/>
            <a:ext cx="76200" cy="1295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905000" y="2743200"/>
            <a:ext cx="1371600" cy="369332"/>
          </a:xfrm>
          <a:prstGeom prst="rect">
            <a:avLst/>
          </a:prstGeom>
          <a:noFill/>
        </p:spPr>
        <p:txBody>
          <a:bodyPr wrap="square" rtlCol="0">
            <a:spAutoFit/>
          </a:bodyPr>
          <a:lstStyle/>
          <a:p>
            <a:r>
              <a:rPr lang="en-US" dirty="0" smtClean="0"/>
              <a:t>Lake effect</a:t>
            </a:r>
            <a:endParaRPr lang="en-US" dirty="0"/>
          </a:p>
        </p:txBody>
      </p:sp>
      <p:cxnSp>
        <p:nvCxnSpPr>
          <p:cNvPr id="11" name="Straight Arrow Connector 10"/>
          <p:cNvCxnSpPr/>
          <p:nvPr/>
        </p:nvCxnSpPr>
        <p:spPr>
          <a:xfrm>
            <a:off x="1371600" y="5076817"/>
            <a:ext cx="838200" cy="63818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6200" y="4430486"/>
            <a:ext cx="1676400" cy="646331"/>
          </a:xfrm>
          <a:prstGeom prst="rect">
            <a:avLst/>
          </a:prstGeom>
          <a:noFill/>
        </p:spPr>
        <p:txBody>
          <a:bodyPr wrap="square" rtlCol="0">
            <a:spAutoFit/>
          </a:bodyPr>
          <a:lstStyle/>
          <a:p>
            <a:pPr algn="ctr"/>
            <a:r>
              <a:rPr lang="en-US" dirty="0" smtClean="0"/>
              <a:t>Northwest flow</a:t>
            </a:r>
          </a:p>
          <a:p>
            <a:pPr algn="ctr"/>
            <a:r>
              <a:rPr lang="en-US" dirty="0" smtClean="0"/>
              <a:t>upslope</a:t>
            </a:r>
            <a:endParaRPr lang="en-US" dirty="0"/>
          </a:p>
        </p:txBody>
      </p:sp>
      <p:cxnSp>
        <p:nvCxnSpPr>
          <p:cNvPr id="15" name="Straight Arrow Connector 14"/>
          <p:cNvCxnSpPr>
            <a:stCxn id="18" idx="1"/>
          </p:cNvCxnSpPr>
          <p:nvPr/>
        </p:nvCxnSpPr>
        <p:spPr>
          <a:xfrm flipH="1">
            <a:off x="5486400" y="4299466"/>
            <a:ext cx="685800" cy="439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172200" y="4114800"/>
            <a:ext cx="1600200" cy="369332"/>
          </a:xfrm>
          <a:prstGeom prst="rect">
            <a:avLst/>
          </a:prstGeom>
          <a:noFill/>
        </p:spPr>
        <p:txBody>
          <a:bodyPr wrap="square" rtlCol="0">
            <a:spAutoFit/>
          </a:bodyPr>
          <a:lstStyle/>
          <a:p>
            <a:r>
              <a:rPr lang="en-US" dirty="0" smtClean="0"/>
              <a:t>Coastal fronts</a:t>
            </a:r>
            <a:endParaRPr lang="en-US" dirty="0"/>
          </a:p>
        </p:txBody>
      </p:sp>
      <p:cxnSp>
        <p:nvCxnSpPr>
          <p:cNvPr id="21" name="Straight Arrow Connector 20"/>
          <p:cNvCxnSpPr/>
          <p:nvPr/>
        </p:nvCxnSpPr>
        <p:spPr>
          <a:xfrm flipH="1" flipV="1">
            <a:off x="3962400" y="5029200"/>
            <a:ext cx="9144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876800" y="5395908"/>
            <a:ext cx="2095500" cy="369332"/>
          </a:xfrm>
          <a:prstGeom prst="rect">
            <a:avLst/>
          </a:prstGeom>
          <a:noFill/>
        </p:spPr>
        <p:txBody>
          <a:bodyPr wrap="square" rtlCol="0">
            <a:spAutoFit/>
          </a:bodyPr>
          <a:lstStyle/>
          <a:p>
            <a:r>
              <a:rPr lang="en-US" dirty="0" smtClean="0"/>
              <a:t>High elevations</a:t>
            </a:r>
            <a:endParaRPr lang="en-US" dirty="0"/>
          </a:p>
        </p:txBody>
      </p:sp>
      <p:cxnSp>
        <p:nvCxnSpPr>
          <p:cNvPr id="24" name="Straight Arrow Connector 23"/>
          <p:cNvCxnSpPr/>
          <p:nvPr/>
        </p:nvCxnSpPr>
        <p:spPr>
          <a:xfrm flipH="1" flipV="1">
            <a:off x="2667000" y="5905500"/>
            <a:ext cx="914400" cy="38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581400" y="5834743"/>
            <a:ext cx="1676400" cy="369332"/>
          </a:xfrm>
          <a:prstGeom prst="rect">
            <a:avLst/>
          </a:prstGeom>
          <a:solidFill>
            <a:schemeClr val="bg1"/>
          </a:solidFill>
        </p:spPr>
        <p:txBody>
          <a:bodyPr wrap="square" rtlCol="0">
            <a:spAutoFit/>
          </a:bodyPr>
          <a:lstStyle/>
          <a:p>
            <a:r>
              <a:rPr lang="en-US" dirty="0" smtClean="0"/>
              <a:t>Valley shadows</a:t>
            </a:r>
            <a:endParaRPr lang="en-US" dirty="0"/>
          </a:p>
        </p:txBody>
      </p:sp>
      <p:cxnSp>
        <p:nvCxnSpPr>
          <p:cNvPr id="27" name="Straight Arrow Connector 26"/>
          <p:cNvCxnSpPr/>
          <p:nvPr/>
        </p:nvCxnSpPr>
        <p:spPr>
          <a:xfrm flipV="1">
            <a:off x="3733800" y="4430486"/>
            <a:ext cx="838200" cy="12845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4871357" y="2549489"/>
            <a:ext cx="6477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4572000" y="2775075"/>
            <a:ext cx="326571" cy="419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3260271" y="2281535"/>
            <a:ext cx="1638300" cy="646331"/>
          </a:xfrm>
          <a:prstGeom prst="rect">
            <a:avLst/>
          </a:prstGeom>
          <a:noFill/>
        </p:spPr>
        <p:txBody>
          <a:bodyPr wrap="square" rtlCol="0">
            <a:spAutoFit/>
          </a:bodyPr>
          <a:lstStyle/>
          <a:p>
            <a:pPr algn="ctr"/>
            <a:r>
              <a:rPr lang="en-US" dirty="0" smtClean="0"/>
              <a:t>Northwest flow upslope</a:t>
            </a:r>
            <a:endParaRPr lang="en-US" dirty="0"/>
          </a:p>
        </p:txBody>
      </p:sp>
      <p:cxnSp>
        <p:nvCxnSpPr>
          <p:cNvPr id="39" name="Straight Arrow Connector 38"/>
          <p:cNvCxnSpPr/>
          <p:nvPr/>
        </p:nvCxnSpPr>
        <p:spPr>
          <a:xfrm flipH="1" flipV="1">
            <a:off x="4876800" y="4191000"/>
            <a:ext cx="318407" cy="12049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H="1" flipV="1">
            <a:off x="5829300" y="3467100"/>
            <a:ext cx="571500" cy="647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5410200" y="4484132"/>
            <a:ext cx="990600" cy="5450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22158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Cold-air damming</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95400" y="1289222"/>
            <a:ext cx="3810000" cy="2818047"/>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5000" y="1295400"/>
            <a:ext cx="2635798" cy="5382078"/>
          </a:xfrm>
          <a:prstGeom prst="rect">
            <a:avLst/>
          </a:prstGeom>
        </p:spPr>
      </p:pic>
      <p:sp>
        <p:nvSpPr>
          <p:cNvPr id="3" name="TextBox 2"/>
          <p:cNvSpPr txBox="1"/>
          <p:nvPr/>
        </p:nvSpPr>
        <p:spPr>
          <a:xfrm>
            <a:off x="1779373" y="3986439"/>
            <a:ext cx="3505200" cy="369332"/>
          </a:xfrm>
          <a:prstGeom prst="rect">
            <a:avLst/>
          </a:prstGeom>
          <a:noFill/>
        </p:spPr>
        <p:txBody>
          <a:bodyPr wrap="square" rtlCol="0">
            <a:spAutoFit/>
          </a:bodyPr>
          <a:lstStyle/>
          <a:p>
            <a:r>
              <a:rPr lang="en-US" dirty="0" smtClean="0"/>
              <a:t>Bell and </a:t>
            </a:r>
            <a:r>
              <a:rPr lang="en-US" dirty="0" err="1" smtClean="0"/>
              <a:t>Bosart</a:t>
            </a:r>
            <a:r>
              <a:rPr lang="en-US" dirty="0" smtClean="0"/>
              <a:t> 1985</a:t>
            </a:r>
            <a:endParaRPr lang="en-US" dirty="0"/>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71600" y="4386662"/>
            <a:ext cx="3912973" cy="2190059"/>
          </a:xfrm>
          <a:prstGeom prst="rect">
            <a:avLst/>
          </a:prstGeom>
        </p:spPr>
      </p:pic>
      <p:sp>
        <p:nvSpPr>
          <p:cNvPr id="7" name="TextBox 6"/>
          <p:cNvSpPr txBox="1"/>
          <p:nvPr/>
        </p:nvSpPr>
        <p:spPr>
          <a:xfrm>
            <a:off x="1779373" y="6202407"/>
            <a:ext cx="3505200" cy="369332"/>
          </a:xfrm>
          <a:prstGeom prst="rect">
            <a:avLst/>
          </a:prstGeom>
          <a:solidFill>
            <a:schemeClr val="bg1"/>
          </a:solidFill>
        </p:spPr>
        <p:txBody>
          <a:bodyPr wrap="square" rtlCol="0">
            <a:spAutoFit/>
          </a:bodyPr>
          <a:lstStyle/>
          <a:p>
            <a:r>
              <a:rPr lang="en-US" dirty="0" smtClean="0"/>
              <a:t>Hoffman et al.  – NESC - 2018</a:t>
            </a:r>
            <a:endParaRPr lang="en-US" dirty="0"/>
          </a:p>
        </p:txBody>
      </p:sp>
    </p:spTree>
    <p:extLst>
      <p:ext uri="{BB962C8B-B14F-4D97-AF65-F5344CB8AC3E}">
        <p14:creationId xmlns:p14="http://schemas.microsoft.com/office/powerpoint/2010/main" val="28583126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Cold-air damming</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1233189"/>
            <a:ext cx="2667000" cy="5414576"/>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0" y="1295400"/>
            <a:ext cx="3115110" cy="5163271"/>
          </a:xfrm>
          <a:prstGeom prst="rect">
            <a:avLst/>
          </a:prstGeom>
        </p:spPr>
      </p:pic>
      <p:sp>
        <p:nvSpPr>
          <p:cNvPr id="6" name="TextBox 5"/>
          <p:cNvSpPr txBox="1"/>
          <p:nvPr/>
        </p:nvSpPr>
        <p:spPr>
          <a:xfrm>
            <a:off x="3124200" y="6324600"/>
            <a:ext cx="3080657" cy="646331"/>
          </a:xfrm>
          <a:prstGeom prst="rect">
            <a:avLst/>
          </a:prstGeom>
          <a:noFill/>
        </p:spPr>
        <p:txBody>
          <a:bodyPr wrap="square" rtlCol="0">
            <a:spAutoFit/>
          </a:bodyPr>
          <a:lstStyle/>
          <a:p>
            <a:r>
              <a:rPr lang="en-US" dirty="0" err="1" smtClean="0"/>
              <a:t>Keeter</a:t>
            </a:r>
            <a:r>
              <a:rPr lang="en-US" dirty="0" smtClean="0"/>
              <a:t> et al. 1995</a:t>
            </a:r>
          </a:p>
          <a:p>
            <a:endParaRPr lang="en-US" dirty="0"/>
          </a:p>
        </p:txBody>
      </p:sp>
    </p:spTree>
    <p:extLst>
      <p:ext uri="{BB962C8B-B14F-4D97-AF65-F5344CB8AC3E}">
        <p14:creationId xmlns:p14="http://schemas.microsoft.com/office/powerpoint/2010/main" val="11985776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Northwest flow upslope</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67200" y="1142999"/>
            <a:ext cx="3200400" cy="5571067"/>
          </a:xfr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1" y="4191404"/>
            <a:ext cx="1447800" cy="1520018"/>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 y="1295400"/>
            <a:ext cx="2896004" cy="2896004"/>
          </a:xfrm>
          <a:prstGeom prst="rect">
            <a:avLst/>
          </a:prstGeom>
        </p:spPr>
      </p:pic>
      <p:sp>
        <p:nvSpPr>
          <p:cNvPr id="4" name="TextBox 3"/>
          <p:cNvSpPr txBox="1"/>
          <p:nvPr/>
        </p:nvSpPr>
        <p:spPr>
          <a:xfrm>
            <a:off x="228600" y="5725463"/>
            <a:ext cx="4114800" cy="830997"/>
          </a:xfrm>
          <a:prstGeom prst="rect">
            <a:avLst/>
          </a:prstGeom>
          <a:noFill/>
        </p:spPr>
        <p:txBody>
          <a:bodyPr wrap="square" rtlCol="0">
            <a:spAutoFit/>
          </a:bodyPr>
          <a:lstStyle/>
          <a:p>
            <a:pPr marL="171450" indent="-171450">
              <a:buFont typeface="Arial" panose="020B0604020202020204" pitchFamily="34" charset="0"/>
              <a:buChar char="•"/>
            </a:pPr>
            <a:r>
              <a:rPr lang="en-US" sz="1200" dirty="0" smtClean="0"/>
              <a:t>Most often occur with shallow moisture / subsidence inversion.</a:t>
            </a:r>
          </a:p>
          <a:p>
            <a:pPr marL="171450" indent="-171450">
              <a:buFont typeface="Arial" panose="020B0604020202020204" pitchFamily="34" charset="0"/>
              <a:buChar char="•"/>
            </a:pPr>
            <a:r>
              <a:rPr lang="en-US" sz="1200" dirty="0" smtClean="0"/>
              <a:t>Moisture  often in  the  -10 to -20 C snow growth zone.</a:t>
            </a:r>
          </a:p>
          <a:p>
            <a:pPr marL="171450" indent="-171450">
              <a:buFont typeface="Arial" panose="020B0604020202020204" pitchFamily="34" charset="0"/>
              <a:buChar char="•"/>
            </a:pPr>
            <a:r>
              <a:rPr lang="en-US" sz="1200" dirty="0" smtClean="0"/>
              <a:t>Can occur with deeper moisture (next slide).</a:t>
            </a:r>
            <a:endParaRPr lang="en-US" sz="1200" dirty="0"/>
          </a:p>
        </p:txBody>
      </p:sp>
    </p:spTree>
    <p:extLst>
      <p:ext uri="{BB962C8B-B14F-4D97-AF65-F5344CB8AC3E}">
        <p14:creationId xmlns:p14="http://schemas.microsoft.com/office/powerpoint/2010/main" val="35120624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Northwest flow upslope and Sandy</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1752600"/>
            <a:ext cx="4724400" cy="4262108"/>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0" y="1219201"/>
            <a:ext cx="2995190" cy="25146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0" y="3755572"/>
            <a:ext cx="2842790" cy="2508629"/>
          </a:xfrm>
          <a:prstGeom prst="rect">
            <a:avLst/>
          </a:prstGeom>
        </p:spPr>
      </p:pic>
    </p:spTree>
    <p:extLst>
      <p:ext uri="{BB962C8B-B14F-4D97-AF65-F5344CB8AC3E}">
        <p14:creationId xmlns:p14="http://schemas.microsoft.com/office/powerpoint/2010/main" val="31954642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effects – northern Vermont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10200" y="1752600"/>
            <a:ext cx="3376919" cy="3916363"/>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676400"/>
            <a:ext cx="4610563" cy="3477795"/>
          </a:xfrm>
          <a:prstGeom prst="rect">
            <a:avLst/>
          </a:prstGeom>
        </p:spPr>
      </p:pic>
      <p:sp>
        <p:nvSpPr>
          <p:cNvPr id="6" name="TextBox 5"/>
          <p:cNvSpPr txBox="1"/>
          <p:nvPr/>
        </p:nvSpPr>
        <p:spPr>
          <a:xfrm>
            <a:off x="685800" y="5715000"/>
            <a:ext cx="7162800" cy="646331"/>
          </a:xfrm>
          <a:prstGeom prst="rect">
            <a:avLst/>
          </a:prstGeom>
          <a:noFill/>
        </p:spPr>
        <p:txBody>
          <a:bodyPr wrap="square" rtlCol="0">
            <a:spAutoFit/>
          </a:bodyPr>
          <a:lstStyle/>
          <a:p>
            <a:r>
              <a:rPr lang="en-US" dirty="0" smtClean="0"/>
              <a:t>Blocked flow – heavy snow upstream from the mountain barrier.</a:t>
            </a:r>
          </a:p>
          <a:p>
            <a:r>
              <a:rPr lang="en-US" dirty="0" smtClean="0"/>
              <a:t>Unblocked flow  – heavy snow over and downstream from the barrier.</a:t>
            </a:r>
            <a:endParaRPr lang="en-US" dirty="0"/>
          </a:p>
        </p:txBody>
      </p:sp>
    </p:spTree>
    <p:extLst>
      <p:ext uri="{BB962C8B-B14F-4D97-AF65-F5344CB8AC3E}">
        <p14:creationId xmlns:p14="http://schemas.microsoft.com/office/powerpoint/2010/main" val="32320963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740</TotalTime>
  <Words>1046</Words>
  <Application>Microsoft Office PowerPoint</Application>
  <PresentationFormat>On-screen Show (4:3)</PresentationFormat>
  <Paragraphs>92</Paragraphs>
  <Slides>23</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Calibri</vt:lpstr>
      <vt:lpstr>Office Theme</vt:lpstr>
      <vt:lpstr>Forecasting Topographically-generated winter weather hazards (focus on the eastern U.S.) </vt:lpstr>
      <vt:lpstr>Outline</vt:lpstr>
      <vt:lpstr>Elevation vs. annual snowfall</vt:lpstr>
      <vt:lpstr>Eastern U.S. topographic factors</vt:lpstr>
      <vt:lpstr>Cold-air damming</vt:lpstr>
      <vt:lpstr>Cold-air damming</vt:lpstr>
      <vt:lpstr>Northwest flow upslope</vt:lpstr>
      <vt:lpstr>Northwest flow upslope and Sandy</vt:lpstr>
      <vt:lpstr>Local effects – northern Vermont</vt:lpstr>
      <vt:lpstr>Froude number and snowfall</vt:lpstr>
      <vt:lpstr>Local effects – northeast Pa</vt:lpstr>
      <vt:lpstr>Terrain and composite snowfall – southeast flow</vt:lpstr>
      <vt:lpstr>Terrain and composite snowfall – southwest flow</vt:lpstr>
      <vt:lpstr>Local effects – Hudson / Mohawk convergence</vt:lpstr>
      <vt:lpstr>High resolution model snowfall forecasts – March 14, 2017 blizzard</vt:lpstr>
      <vt:lpstr>Examination of high resolution model performance – Gowan et al. 2018</vt:lpstr>
      <vt:lpstr>Model biases at SNOTEL stations</vt:lpstr>
      <vt:lpstr>Frequency biases</vt:lpstr>
      <vt:lpstr>Localized biases – too much precipitation downstream from the Sierra crest</vt:lpstr>
      <vt:lpstr>Local WFO Albany Study</vt:lpstr>
      <vt:lpstr>Initial results from 12 events 2017-2018 </vt:lpstr>
      <vt:lpstr>Summary</vt:lpstr>
      <vt:lpstr>References</vt:lpstr>
    </vt:vector>
  </TitlesOfParts>
  <Company>National Weather Service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Eastern Topographic Effects on Winter Storms</dc:title>
  <dc:creator>Michael Evans</dc:creator>
  <cp:lastModifiedBy>Michael Evans</cp:lastModifiedBy>
  <cp:revision>47</cp:revision>
  <dcterms:created xsi:type="dcterms:W3CDTF">2017-05-12T13:10:37Z</dcterms:created>
  <dcterms:modified xsi:type="dcterms:W3CDTF">2020-02-02T16:56:49Z</dcterms:modified>
</cp:coreProperties>
</file>