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7" r:id="rId2"/>
    <p:sldId id="258" r:id="rId3"/>
    <p:sldId id="259" r:id="rId4"/>
    <p:sldId id="260" r:id="rId5"/>
    <p:sldId id="261" r:id="rId6"/>
    <p:sldId id="297" r:id="rId7"/>
    <p:sldId id="262" r:id="rId8"/>
    <p:sldId id="263" r:id="rId9"/>
    <p:sldId id="264" r:id="rId10"/>
    <p:sldId id="265" r:id="rId11"/>
    <p:sldId id="289" r:id="rId12"/>
    <p:sldId id="266" r:id="rId13"/>
    <p:sldId id="267" r:id="rId14"/>
    <p:sldId id="288" r:id="rId15"/>
    <p:sldId id="268" r:id="rId16"/>
    <p:sldId id="269" r:id="rId17"/>
    <p:sldId id="270" r:id="rId18"/>
    <p:sldId id="271" r:id="rId19"/>
    <p:sldId id="272" r:id="rId20"/>
    <p:sldId id="290" r:id="rId21"/>
    <p:sldId id="273" r:id="rId22"/>
    <p:sldId id="274" r:id="rId23"/>
    <p:sldId id="275" r:id="rId24"/>
    <p:sldId id="276" r:id="rId25"/>
    <p:sldId id="277" r:id="rId26"/>
    <p:sldId id="278" r:id="rId27"/>
    <p:sldId id="279" r:id="rId28"/>
    <p:sldId id="280" r:id="rId29"/>
    <p:sldId id="281" r:id="rId30"/>
    <p:sldId id="282" r:id="rId31"/>
    <p:sldId id="283" r:id="rId32"/>
    <p:sldId id="292" r:id="rId33"/>
    <p:sldId id="291" r:id="rId34"/>
    <p:sldId id="284" r:id="rId35"/>
    <p:sldId id="285" r:id="rId36"/>
    <p:sldId id="286" r:id="rId37"/>
    <p:sldId id="287" r:id="rId38"/>
    <p:sldId id="293" r:id="rId39"/>
    <p:sldId id="294" r:id="rId40"/>
    <p:sldId id="295" r:id="rId41"/>
    <p:sldId id="300" r:id="rId42"/>
    <p:sldId id="301" r:id="rId43"/>
    <p:sldId id="299" r:id="rId44"/>
    <p:sldId id="302" r:id="rId45"/>
    <p:sldId id="303" r:id="rId46"/>
    <p:sldId id="304" r:id="rId47"/>
    <p:sldId id="305" r:id="rId48"/>
    <p:sldId id="306" r:id="rId49"/>
    <p:sldId id="296"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E792F12-ACA9-4EC3-9D0C-048C2B159629}">
          <p14:sldIdLst>
            <p14:sldId id="257"/>
            <p14:sldId id="258"/>
            <p14:sldId id="259"/>
            <p14:sldId id="260"/>
            <p14:sldId id="261"/>
            <p14:sldId id="297"/>
            <p14:sldId id="262"/>
            <p14:sldId id="263"/>
            <p14:sldId id="264"/>
            <p14:sldId id="265"/>
            <p14:sldId id="289"/>
            <p14:sldId id="266"/>
            <p14:sldId id="267"/>
            <p14:sldId id="288"/>
            <p14:sldId id="268"/>
            <p14:sldId id="269"/>
            <p14:sldId id="270"/>
            <p14:sldId id="271"/>
            <p14:sldId id="272"/>
            <p14:sldId id="290"/>
            <p14:sldId id="273"/>
            <p14:sldId id="274"/>
            <p14:sldId id="275"/>
            <p14:sldId id="276"/>
            <p14:sldId id="277"/>
            <p14:sldId id="278"/>
            <p14:sldId id="279"/>
            <p14:sldId id="280"/>
            <p14:sldId id="281"/>
            <p14:sldId id="282"/>
            <p14:sldId id="283"/>
            <p14:sldId id="292"/>
            <p14:sldId id="291"/>
            <p14:sldId id="284"/>
            <p14:sldId id="285"/>
            <p14:sldId id="286"/>
            <p14:sldId id="287"/>
            <p14:sldId id="293"/>
            <p14:sldId id="294"/>
            <p14:sldId id="295"/>
          </p14:sldIdLst>
        </p14:section>
        <p14:section name="Forecasting Lake Effect Snow" id="{BA06A052-7917-45FE-BD8E-EF07BA8B554F}">
          <p14:sldIdLst>
            <p14:sldId id="300"/>
            <p14:sldId id="301"/>
            <p14:sldId id="299"/>
            <p14:sldId id="302"/>
            <p14:sldId id="303"/>
            <p14:sldId id="304"/>
            <p14:sldId id="305"/>
            <p14:sldId id="306"/>
            <p14:sldId id="29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94660"/>
  </p:normalViewPr>
  <p:slideViewPr>
    <p:cSldViewPr>
      <p:cViewPr varScale="1">
        <p:scale>
          <a:sx n="94" d="100"/>
          <a:sy n="94" d="100"/>
        </p:scale>
        <p:origin x="348"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5.6874850870913873E-2"/>
          <c:y val="5.128205128205128E-2"/>
        </c:manualLayout>
      </c:layout>
      <c:overlay val="0"/>
      <c:txPr>
        <a:bodyPr/>
        <a:lstStyle/>
        <a:p>
          <a:pPr>
            <a:defRPr sz="2800"/>
          </a:pPr>
          <a:endParaRPr lang="en-US"/>
        </a:p>
      </c:txPr>
    </c:title>
    <c:autoTitleDeleted val="0"/>
    <c:plotArea>
      <c:layout/>
      <c:pieChart>
        <c:varyColors val="1"/>
        <c:ser>
          <c:idx val="0"/>
          <c:order val="0"/>
          <c:tx>
            <c:strRef>
              <c:f>Sheet1!$B$1</c:f>
              <c:strCache>
                <c:ptCount val="1"/>
                <c:pt idx="0">
                  <c:v>Quadrants</c:v>
                </c:pt>
              </c:strCache>
            </c:strRef>
          </c:tx>
          <c:spPr>
            <a:ln w="12700">
              <a:solidFill>
                <a:schemeClr val="tx1"/>
              </a:solidFill>
            </a:ln>
          </c:spPr>
          <c:dPt>
            <c:idx val="0"/>
            <c:bubble3D val="0"/>
            <c:spPr>
              <a:solidFill>
                <a:srgbClr val="FFFF00"/>
              </a:solidFill>
              <a:ln w="12700">
                <a:solidFill>
                  <a:schemeClr val="tx1"/>
                </a:solidFill>
              </a:ln>
            </c:spPr>
            <c:extLst>
              <c:ext xmlns:c16="http://schemas.microsoft.com/office/drawing/2014/chart" uri="{C3380CC4-5D6E-409C-BE32-E72D297353CC}">
                <c16:uniqueId val="{00000001-5148-443C-9C93-048040A235C6}"/>
              </c:ext>
            </c:extLst>
          </c:dPt>
          <c:dPt>
            <c:idx val="1"/>
            <c:bubble3D val="0"/>
            <c:spPr>
              <a:solidFill>
                <a:srgbClr val="3366FF"/>
              </a:solidFill>
              <a:ln w="12700">
                <a:solidFill>
                  <a:schemeClr val="tx1"/>
                </a:solidFill>
              </a:ln>
            </c:spPr>
            <c:extLst>
              <c:ext xmlns:c16="http://schemas.microsoft.com/office/drawing/2014/chart" uri="{C3380CC4-5D6E-409C-BE32-E72D297353CC}">
                <c16:uniqueId val="{00000003-5148-443C-9C93-048040A235C6}"/>
              </c:ext>
            </c:extLst>
          </c:dPt>
          <c:dPt>
            <c:idx val="2"/>
            <c:bubble3D val="0"/>
            <c:spPr>
              <a:solidFill>
                <a:srgbClr val="FF9933"/>
              </a:solidFill>
              <a:ln w="12700">
                <a:solidFill>
                  <a:schemeClr val="tx1"/>
                </a:solidFill>
              </a:ln>
            </c:spPr>
            <c:extLst>
              <c:ext xmlns:c16="http://schemas.microsoft.com/office/drawing/2014/chart" uri="{C3380CC4-5D6E-409C-BE32-E72D297353CC}">
                <c16:uniqueId val="{00000005-5148-443C-9C93-048040A235C6}"/>
              </c:ext>
            </c:extLst>
          </c:dPt>
          <c:dPt>
            <c:idx val="3"/>
            <c:bubble3D val="0"/>
            <c:explosion val="1"/>
            <c:spPr>
              <a:solidFill>
                <a:srgbClr val="9966FF"/>
              </a:solidFill>
              <a:ln w="12700">
                <a:solidFill>
                  <a:schemeClr val="tx1"/>
                </a:solidFill>
              </a:ln>
            </c:spPr>
            <c:extLst>
              <c:ext xmlns:c16="http://schemas.microsoft.com/office/drawing/2014/chart" uri="{C3380CC4-5D6E-409C-BE32-E72D297353CC}">
                <c16:uniqueId val="{00000007-5148-443C-9C93-048040A235C6}"/>
              </c:ext>
            </c:extLst>
          </c:dPt>
          <c:cat>
            <c:strRef>
              <c:f>Sheet1!$A$2:$A$5</c:f>
              <c:strCache>
                <c:ptCount val="4"/>
                <c:pt idx="0">
                  <c:v>i</c:v>
                </c:pt>
                <c:pt idx="1">
                  <c:v>ii </c:v>
                </c:pt>
                <c:pt idx="2">
                  <c:v>iii</c:v>
                </c:pt>
                <c:pt idx="3">
                  <c:v>iv</c:v>
                </c:pt>
              </c:strCache>
            </c:strRef>
          </c:cat>
          <c:val>
            <c:numRef>
              <c:f>Sheet1!$B$2:$B$5</c:f>
              <c:numCache>
                <c:formatCode>General</c:formatCode>
                <c:ptCount val="4"/>
                <c:pt idx="0">
                  <c:v>10</c:v>
                </c:pt>
                <c:pt idx="1">
                  <c:v>10</c:v>
                </c:pt>
                <c:pt idx="2">
                  <c:v>10</c:v>
                </c:pt>
                <c:pt idx="3">
                  <c:v>10</c:v>
                </c:pt>
              </c:numCache>
            </c:numRef>
          </c:val>
          <c:extLst>
            <c:ext xmlns:c16="http://schemas.microsoft.com/office/drawing/2014/chart" uri="{C3380CC4-5D6E-409C-BE32-E72D297353CC}">
              <c16:uniqueId val="{00000008-5148-443C-9C93-048040A235C6}"/>
            </c:ext>
          </c:extLst>
        </c:ser>
        <c:dLbls>
          <c:showLegendKey val="0"/>
          <c:showVal val="0"/>
          <c:showCatName val="0"/>
          <c:showSerName val="0"/>
          <c:showPercent val="0"/>
          <c:showBubbleSize val="0"/>
          <c:showLeaderLines val="1"/>
        </c:dLbls>
        <c:firstSliceAng val="0"/>
      </c:pieChart>
    </c:plotArea>
    <c:legend>
      <c:legendPos val="r"/>
      <c:legendEntry>
        <c:idx val="0"/>
        <c:txPr>
          <a:bodyPr/>
          <a:lstStyle/>
          <a:p>
            <a:pPr>
              <a:defRPr b="1"/>
            </a:pPr>
            <a:endParaRPr lang="en-US"/>
          </a:p>
        </c:txPr>
      </c:legendEntry>
      <c:legendEntry>
        <c:idx val="1"/>
        <c:txPr>
          <a:bodyPr/>
          <a:lstStyle/>
          <a:p>
            <a:pPr>
              <a:defRPr b="1"/>
            </a:pPr>
            <a:endParaRPr lang="en-US"/>
          </a:p>
        </c:txPr>
      </c:legendEntry>
      <c:legendEntry>
        <c:idx val="2"/>
        <c:txPr>
          <a:bodyPr/>
          <a:lstStyle/>
          <a:p>
            <a:pPr>
              <a:defRPr b="1">
                <a:solidFill>
                  <a:schemeClr val="tx1"/>
                </a:solidFill>
              </a:defRPr>
            </a:pPr>
            <a:endParaRPr lang="en-US"/>
          </a:p>
        </c:txPr>
      </c:legendEntry>
      <c:legendEntry>
        <c:idx val="3"/>
        <c:txPr>
          <a:bodyPr/>
          <a:lstStyle/>
          <a:p>
            <a:pPr>
              <a:defRPr b="1"/>
            </a:pPr>
            <a:endParaRPr lang="en-US"/>
          </a:p>
        </c:txPr>
      </c:legendEntry>
      <c:overlay val="0"/>
    </c:legend>
    <c:plotVisOnly val="1"/>
    <c:dispBlanksAs val="gap"/>
    <c:showDLblsOverMax val="0"/>
  </c:chart>
  <c:spPr>
    <a:ln w="12700">
      <a:noFill/>
    </a:ln>
  </c:spPr>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06FF1E-3A0E-4FF5-BCF3-5388569A5891}" type="datetimeFigureOut">
              <a:rPr lang="en-US" smtClean="0"/>
              <a:t>3/4/2020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548C63-7B9C-4EF9-985C-AAEDB3E54A85}" type="slidenum">
              <a:rPr lang="en-US" smtClean="0"/>
              <a:t>‹#›</a:t>
            </a:fld>
            <a:endParaRPr lang="en-US" dirty="0"/>
          </a:p>
        </p:txBody>
      </p:sp>
    </p:spTree>
    <p:extLst>
      <p:ext uri="{BB962C8B-B14F-4D97-AF65-F5344CB8AC3E}">
        <p14:creationId xmlns:p14="http://schemas.microsoft.com/office/powerpoint/2010/main" val="890892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4</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13</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14</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15</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16</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17</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18</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19</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20</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21</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22</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5</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23</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24</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25</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26</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27</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28</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29</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30</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31</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32</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6</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33</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34</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35</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36</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37</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38</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39</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40</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41</a:t>
            </a:fld>
            <a:endParaRPr lang="en-US" dirty="0"/>
          </a:p>
        </p:txBody>
      </p:sp>
    </p:spTree>
    <p:extLst>
      <p:ext uri="{BB962C8B-B14F-4D97-AF65-F5344CB8AC3E}">
        <p14:creationId xmlns:p14="http://schemas.microsoft.com/office/powerpoint/2010/main" val="42869997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42</a:t>
            </a:fld>
            <a:endParaRPr lang="en-US" dirty="0"/>
          </a:p>
        </p:txBody>
      </p:sp>
    </p:spTree>
    <p:extLst>
      <p:ext uri="{BB962C8B-B14F-4D97-AF65-F5344CB8AC3E}">
        <p14:creationId xmlns:p14="http://schemas.microsoft.com/office/powerpoint/2010/main" val="417370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7</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43</a:t>
            </a:fld>
            <a:endParaRPr lang="en-US" dirty="0"/>
          </a:p>
        </p:txBody>
      </p:sp>
    </p:spTree>
    <p:extLst>
      <p:ext uri="{BB962C8B-B14F-4D97-AF65-F5344CB8AC3E}">
        <p14:creationId xmlns:p14="http://schemas.microsoft.com/office/powerpoint/2010/main" val="4528941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44</a:t>
            </a:fld>
            <a:endParaRPr lang="en-US" dirty="0"/>
          </a:p>
        </p:txBody>
      </p:sp>
    </p:spTree>
    <p:extLst>
      <p:ext uri="{BB962C8B-B14F-4D97-AF65-F5344CB8AC3E}">
        <p14:creationId xmlns:p14="http://schemas.microsoft.com/office/powerpoint/2010/main" val="21282199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45</a:t>
            </a:fld>
            <a:endParaRPr lang="en-US" dirty="0"/>
          </a:p>
        </p:txBody>
      </p:sp>
    </p:spTree>
    <p:extLst>
      <p:ext uri="{BB962C8B-B14F-4D97-AF65-F5344CB8AC3E}">
        <p14:creationId xmlns:p14="http://schemas.microsoft.com/office/powerpoint/2010/main" val="30171695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46</a:t>
            </a:fld>
            <a:endParaRPr lang="en-US" dirty="0"/>
          </a:p>
        </p:txBody>
      </p:sp>
    </p:spTree>
    <p:extLst>
      <p:ext uri="{BB962C8B-B14F-4D97-AF65-F5344CB8AC3E}">
        <p14:creationId xmlns:p14="http://schemas.microsoft.com/office/powerpoint/2010/main" val="24919448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Favorable environments were categorized as Type A, and exhibited conditional to low-end moderate instability and the existence of an MLC. Only the first two most strongly correlated parameters were used for simplification.</a:t>
            </a:r>
          </a:p>
        </p:txBody>
      </p:sp>
      <p:sp>
        <p:nvSpPr>
          <p:cNvPr id="4" name="Slide Number Placeholder 3"/>
          <p:cNvSpPr>
            <a:spLocks noGrp="1"/>
          </p:cNvSpPr>
          <p:nvPr>
            <p:ph type="sldNum" sz="quarter" idx="10"/>
          </p:nvPr>
        </p:nvSpPr>
        <p:spPr/>
        <p:txBody>
          <a:bodyPr/>
          <a:lstStyle/>
          <a:p>
            <a:fld id="{DED99D24-8821-4C6A-A705-00923D271E6B}" type="slidenum">
              <a:rPr lang="en-US" smtClean="0"/>
              <a:t>47</a:t>
            </a:fld>
            <a:endParaRPr lang="en-US" dirty="0"/>
          </a:p>
        </p:txBody>
      </p:sp>
    </p:spTree>
    <p:extLst>
      <p:ext uri="{BB962C8B-B14F-4D97-AF65-F5344CB8AC3E}">
        <p14:creationId xmlns:p14="http://schemas.microsoft.com/office/powerpoint/2010/main" val="6438140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Non-favorable environments were categorized as Type B and depicted by time steps that exhibited high-end moderate to extreme instability and no MLC present.</a:t>
            </a:r>
          </a:p>
        </p:txBody>
      </p:sp>
      <p:sp>
        <p:nvSpPr>
          <p:cNvPr id="4" name="Slide Number Placeholder 3"/>
          <p:cNvSpPr>
            <a:spLocks noGrp="1"/>
          </p:cNvSpPr>
          <p:nvPr>
            <p:ph type="sldNum" sz="quarter" idx="10"/>
          </p:nvPr>
        </p:nvSpPr>
        <p:spPr/>
        <p:txBody>
          <a:bodyPr/>
          <a:lstStyle/>
          <a:p>
            <a:fld id="{DED99D24-8821-4C6A-A705-00923D271E6B}" type="slidenum">
              <a:rPr lang="en-US" smtClean="0"/>
              <a:t>48</a:t>
            </a:fld>
            <a:endParaRPr lang="en-US" dirty="0"/>
          </a:p>
        </p:txBody>
      </p:sp>
    </p:spTree>
    <p:extLst>
      <p:ext uri="{BB962C8B-B14F-4D97-AF65-F5344CB8AC3E}">
        <p14:creationId xmlns:p14="http://schemas.microsoft.com/office/powerpoint/2010/main" val="13955453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49</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8</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9</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10</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11</a:t>
            </a:fld>
            <a:endParaRPr lang="en-US" dirty="0"/>
          </a:p>
        </p:txBody>
      </p:sp>
    </p:spTree>
    <p:extLst>
      <p:ext uri="{BB962C8B-B14F-4D97-AF65-F5344CB8AC3E}">
        <p14:creationId xmlns:p14="http://schemas.microsoft.com/office/powerpoint/2010/main" val="2192415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48C63-7B9C-4EF9-985C-AAEDB3E54A85}" type="slidenum">
              <a:rPr lang="en-US" smtClean="0"/>
              <a:t>12</a:t>
            </a:fld>
            <a:endParaRPr lang="en-US" dirty="0"/>
          </a:p>
        </p:txBody>
      </p:sp>
    </p:spTree>
    <p:extLst>
      <p:ext uri="{BB962C8B-B14F-4D97-AF65-F5344CB8AC3E}">
        <p14:creationId xmlns:p14="http://schemas.microsoft.com/office/powerpoint/2010/main" val="2192415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7F53F4-DB23-4833-8702-1ED705F71FAD}" type="datetimeFigureOut">
              <a:rPr lang="en-US" smtClean="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A8D2AD-A1F7-40DC-8F54-A86BC7577DC9}" type="slidenum">
              <a:rPr lang="en-US" smtClean="0"/>
              <a:t>‹#›</a:t>
            </a:fld>
            <a:endParaRPr lang="en-US" dirty="0"/>
          </a:p>
        </p:txBody>
      </p:sp>
    </p:spTree>
    <p:extLst>
      <p:ext uri="{BB962C8B-B14F-4D97-AF65-F5344CB8AC3E}">
        <p14:creationId xmlns:p14="http://schemas.microsoft.com/office/powerpoint/2010/main" val="346527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7F53F4-DB23-4833-8702-1ED705F71FAD}" type="datetimeFigureOut">
              <a:rPr lang="en-US" smtClean="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A8D2AD-A1F7-40DC-8F54-A86BC7577DC9}" type="slidenum">
              <a:rPr lang="en-US" smtClean="0"/>
              <a:t>‹#›</a:t>
            </a:fld>
            <a:endParaRPr lang="en-US" dirty="0"/>
          </a:p>
        </p:txBody>
      </p:sp>
    </p:spTree>
    <p:extLst>
      <p:ext uri="{BB962C8B-B14F-4D97-AF65-F5344CB8AC3E}">
        <p14:creationId xmlns:p14="http://schemas.microsoft.com/office/powerpoint/2010/main" val="2027067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7F53F4-DB23-4833-8702-1ED705F71FAD}" type="datetimeFigureOut">
              <a:rPr lang="en-US" smtClean="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A8D2AD-A1F7-40DC-8F54-A86BC7577DC9}" type="slidenum">
              <a:rPr lang="en-US" smtClean="0"/>
              <a:t>‹#›</a:t>
            </a:fld>
            <a:endParaRPr lang="en-US" dirty="0"/>
          </a:p>
        </p:txBody>
      </p:sp>
    </p:spTree>
    <p:extLst>
      <p:ext uri="{BB962C8B-B14F-4D97-AF65-F5344CB8AC3E}">
        <p14:creationId xmlns:p14="http://schemas.microsoft.com/office/powerpoint/2010/main" val="2596385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7F53F4-DB23-4833-8702-1ED705F71FAD}" type="datetimeFigureOut">
              <a:rPr lang="en-US" smtClean="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A8D2AD-A1F7-40DC-8F54-A86BC7577DC9}" type="slidenum">
              <a:rPr lang="en-US" smtClean="0"/>
              <a:t>‹#›</a:t>
            </a:fld>
            <a:endParaRPr lang="en-US" dirty="0"/>
          </a:p>
        </p:txBody>
      </p:sp>
    </p:spTree>
    <p:extLst>
      <p:ext uri="{BB962C8B-B14F-4D97-AF65-F5344CB8AC3E}">
        <p14:creationId xmlns:p14="http://schemas.microsoft.com/office/powerpoint/2010/main" val="2585053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7F53F4-DB23-4833-8702-1ED705F71FAD}" type="datetimeFigureOut">
              <a:rPr lang="en-US" smtClean="0"/>
              <a:t>3/4/2020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A8D2AD-A1F7-40DC-8F54-A86BC7577DC9}" type="slidenum">
              <a:rPr lang="en-US" smtClean="0"/>
              <a:t>‹#›</a:t>
            </a:fld>
            <a:endParaRPr lang="en-US" dirty="0"/>
          </a:p>
        </p:txBody>
      </p:sp>
    </p:spTree>
    <p:extLst>
      <p:ext uri="{BB962C8B-B14F-4D97-AF65-F5344CB8AC3E}">
        <p14:creationId xmlns:p14="http://schemas.microsoft.com/office/powerpoint/2010/main" val="1848096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7F53F4-DB23-4833-8702-1ED705F71FAD}" type="datetimeFigureOut">
              <a:rPr lang="en-US" smtClean="0"/>
              <a:t>3/4/2020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A8D2AD-A1F7-40DC-8F54-A86BC7577DC9}" type="slidenum">
              <a:rPr lang="en-US" smtClean="0"/>
              <a:t>‹#›</a:t>
            </a:fld>
            <a:endParaRPr lang="en-US" dirty="0"/>
          </a:p>
        </p:txBody>
      </p:sp>
    </p:spTree>
    <p:extLst>
      <p:ext uri="{BB962C8B-B14F-4D97-AF65-F5344CB8AC3E}">
        <p14:creationId xmlns:p14="http://schemas.microsoft.com/office/powerpoint/2010/main" val="1408961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7F53F4-DB23-4833-8702-1ED705F71FAD}" type="datetimeFigureOut">
              <a:rPr lang="en-US" smtClean="0"/>
              <a:t>3/4/2020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A8D2AD-A1F7-40DC-8F54-A86BC7577DC9}" type="slidenum">
              <a:rPr lang="en-US" smtClean="0"/>
              <a:t>‹#›</a:t>
            </a:fld>
            <a:endParaRPr lang="en-US" dirty="0"/>
          </a:p>
        </p:txBody>
      </p:sp>
    </p:spTree>
    <p:extLst>
      <p:ext uri="{BB962C8B-B14F-4D97-AF65-F5344CB8AC3E}">
        <p14:creationId xmlns:p14="http://schemas.microsoft.com/office/powerpoint/2010/main" val="2881568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7F53F4-DB23-4833-8702-1ED705F71FAD}" type="datetimeFigureOut">
              <a:rPr lang="en-US" smtClean="0"/>
              <a:t>3/4/2020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A8D2AD-A1F7-40DC-8F54-A86BC7577DC9}" type="slidenum">
              <a:rPr lang="en-US" smtClean="0"/>
              <a:t>‹#›</a:t>
            </a:fld>
            <a:endParaRPr lang="en-US" dirty="0"/>
          </a:p>
        </p:txBody>
      </p:sp>
    </p:spTree>
    <p:extLst>
      <p:ext uri="{BB962C8B-B14F-4D97-AF65-F5344CB8AC3E}">
        <p14:creationId xmlns:p14="http://schemas.microsoft.com/office/powerpoint/2010/main" val="3657773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7F53F4-DB23-4833-8702-1ED705F71FAD}" type="datetimeFigureOut">
              <a:rPr lang="en-US" smtClean="0"/>
              <a:t>3/4/2020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A8D2AD-A1F7-40DC-8F54-A86BC7577DC9}" type="slidenum">
              <a:rPr lang="en-US" smtClean="0"/>
              <a:t>‹#›</a:t>
            </a:fld>
            <a:endParaRPr lang="en-US" dirty="0"/>
          </a:p>
        </p:txBody>
      </p:sp>
    </p:spTree>
    <p:extLst>
      <p:ext uri="{BB962C8B-B14F-4D97-AF65-F5344CB8AC3E}">
        <p14:creationId xmlns:p14="http://schemas.microsoft.com/office/powerpoint/2010/main" val="3458212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7F53F4-DB23-4833-8702-1ED705F71FAD}" type="datetimeFigureOut">
              <a:rPr lang="en-US" smtClean="0"/>
              <a:t>3/4/2020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A8D2AD-A1F7-40DC-8F54-A86BC7577DC9}" type="slidenum">
              <a:rPr lang="en-US" smtClean="0"/>
              <a:t>‹#›</a:t>
            </a:fld>
            <a:endParaRPr lang="en-US" dirty="0"/>
          </a:p>
        </p:txBody>
      </p:sp>
    </p:spTree>
    <p:extLst>
      <p:ext uri="{BB962C8B-B14F-4D97-AF65-F5344CB8AC3E}">
        <p14:creationId xmlns:p14="http://schemas.microsoft.com/office/powerpoint/2010/main" val="1160596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7F53F4-DB23-4833-8702-1ED705F71FAD}" type="datetimeFigureOut">
              <a:rPr lang="en-US" smtClean="0"/>
              <a:t>3/4/2020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A8D2AD-A1F7-40DC-8F54-A86BC7577DC9}" type="slidenum">
              <a:rPr lang="en-US" smtClean="0"/>
              <a:t>‹#›</a:t>
            </a:fld>
            <a:endParaRPr lang="en-US" dirty="0"/>
          </a:p>
        </p:txBody>
      </p:sp>
    </p:spTree>
    <p:extLst>
      <p:ext uri="{BB962C8B-B14F-4D97-AF65-F5344CB8AC3E}">
        <p14:creationId xmlns:p14="http://schemas.microsoft.com/office/powerpoint/2010/main" val="4229327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7F53F4-DB23-4833-8702-1ED705F71FAD}" type="datetimeFigureOut">
              <a:rPr lang="en-US" smtClean="0"/>
              <a:t>3/4/2020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A8D2AD-A1F7-40DC-8F54-A86BC7577DC9}" type="slidenum">
              <a:rPr lang="en-US" smtClean="0"/>
              <a:t>‹#›</a:t>
            </a:fld>
            <a:endParaRPr lang="en-US" dirty="0"/>
          </a:p>
        </p:txBody>
      </p:sp>
    </p:spTree>
    <p:extLst>
      <p:ext uri="{BB962C8B-B14F-4D97-AF65-F5344CB8AC3E}">
        <p14:creationId xmlns:p14="http://schemas.microsoft.com/office/powerpoint/2010/main" val="2930693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pn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4.pn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57.jpe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4.png"/><Relationship Id="rId9"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855"/>
            <a:ext cx="7772400" cy="2057400"/>
          </a:xfrm>
        </p:spPr>
        <p:txBody>
          <a:bodyPr>
            <a:normAutofit fontScale="90000"/>
          </a:bodyPr>
          <a:lstStyle/>
          <a:p>
            <a:r>
              <a:rPr lang="en-US" b="1" dirty="0" smtClean="0">
                <a:effectLst>
                  <a:outerShdw blurRad="38100" dist="38100" dir="2700000" algn="tl">
                    <a:srgbClr val="000000">
                      <a:alpha val="43137"/>
                    </a:srgbClr>
                  </a:outerShdw>
                </a:effectLst>
              </a:rPr>
              <a:t>GIS Applications in NWS Operations &amp; Lake Effect Snow Forecasting</a:t>
            </a:r>
            <a:endParaRPr lang="en-US"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28600" y="1981200"/>
            <a:ext cx="8686800" cy="3429000"/>
          </a:xfrm>
        </p:spPr>
        <p:txBody>
          <a:bodyPr>
            <a:normAutofit fontScale="92500"/>
          </a:bodyPr>
          <a:lstStyle/>
          <a:p>
            <a:r>
              <a:rPr lang="en-US" sz="3500" b="1" dirty="0" smtClean="0">
                <a:solidFill>
                  <a:schemeClr val="tx1"/>
                </a:solidFill>
              </a:rPr>
              <a:t>ATM 362 – Forecasting &amp; NWS Operations Course</a:t>
            </a:r>
          </a:p>
          <a:p>
            <a:endParaRPr lang="en-US" b="1" dirty="0" smtClean="0">
              <a:solidFill>
                <a:schemeClr val="tx1"/>
              </a:solidFill>
            </a:endParaRPr>
          </a:p>
          <a:p>
            <a:r>
              <a:rPr lang="en-US" b="1" dirty="0" smtClean="0">
                <a:solidFill>
                  <a:schemeClr val="tx1"/>
                </a:solidFill>
              </a:rPr>
              <a:t>Joe Villani  </a:t>
            </a:r>
          </a:p>
          <a:p>
            <a:r>
              <a:rPr lang="en-US" b="1" dirty="0" smtClean="0">
                <a:solidFill>
                  <a:schemeClr val="tx1"/>
                </a:solidFill>
              </a:rPr>
              <a:t>Meteorologist - WFO Albany NY</a:t>
            </a:r>
          </a:p>
          <a:p>
            <a:endParaRPr lang="en-US" b="1" dirty="0" smtClean="0">
              <a:solidFill>
                <a:schemeClr val="tx1"/>
              </a:solidFill>
            </a:endParaRPr>
          </a:p>
          <a:p>
            <a:r>
              <a:rPr lang="en-US" sz="3000" dirty="0" smtClean="0">
                <a:solidFill>
                  <a:schemeClr val="tx1"/>
                </a:solidFill>
              </a:rPr>
              <a:t>March 2, 2020</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5299867"/>
            <a:ext cx="1486598"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7285" y="5257800"/>
            <a:ext cx="1549398" cy="154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7070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845778"/>
          </a:xfrm>
        </p:spPr>
        <p:txBody>
          <a:bodyPr>
            <a:normAutofit/>
          </a:bodyPr>
          <a:lstStyle/>
          <a:p>
            <a:r>
              <a:rPr lang="en-US" sz="4000" b="1" dirty="0" smtClean="0">
                <a:effectLst>
                  <a:outerShdw blurRad="38100" dist="38100" dir="2700000" algn="tl">
                    <a:srgbClr val="000000">
                      <a:alpha val="43137"/>
                    </a:srgbClr>
                  </a:outerShdw>
                </a:effectLst>
              </a:rPr>
              <a:t>Flash Flood Potential Index (FFPI)</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845778"/>
            <a:ext cx="4072854" cy="5936022"/>
          </a:xfrm>
        </p:spPr>
        <p:txBody>
          <a:bodyPr>
            <a:noAutofit/>
          </a:bodyPr>
          <a:lstStyle/>
          <a:p>
            <a:pPr marL="457200" indent="-457200" algn="l">
              <a:buFont typeface="Arial" panose="020B0604020202020204" pitchFamily="34" charset="0"/>
              <a:buChar char="•"/>
            </a:pPr>
            <a:r>
              <a:rPr lang="en-US" sz="2800" dirty="0" smtClean="0">
                <a:solidFill>
                  <a:schemeClr val="tx1"/>
                </a:solidFill>
              </a:rPr>
              <a:t>Combine slope, land use, soil type and forest density using the following formula:</a:t>
            </a:r>
          </a:p>
          <a:p>
            <a:pPr marL="457200" indent="-457200" algn="l">
              <a:buFont typeface="Arial" panose="020B0604020202020204" pitchFamily="34" charset="0"/>
              <a:buChar char="•"/>
            </a:pPr>
            <a:endParaRPr lang="en-US" sz="2800" dirty="0" smtClean="0">
              <a:solidFill>
                <a:schemeClr val="tx1"/>
              </a:solidFill>
            </a:endParaRPr>
          </a:p>
          <a:p>
            <a:pPr marL="457200" indent="-457200" algn="l">
              <a:buFont typeface="Arial" panose="020B0604020202020204" pitchFamily="34" charset="0"/>
              <a:buChar char="•"/>
            </a:pPr>
            <a:r>
              <a:rPr lang="en-US" sz="2800" b="1" dirty="0" smtClean="0">
                <a:solidFill>
                  <a:srgbClr val="008000"/>
                </a:solidFill>
              </a:rPr>
              <a:t>FFPI</a:t>
            </a:r>
            <a:r>
              <a:rPr lang="en-US" sz="2800" b="1" dirty="0">
                <a:solidFill>
                  <a:srgbClr val="008000"/>
                </a:solidFill>
              </a:rPr>
              <a:t>=(1.5*Slope + LU + FD + Soil)/ N</a:t>
            </a:r>
          </a:p>
          <a:p>
            <a:pPr marL="457200" indent="-457200" algn="l">
              <a:buFont typeface="Arial" panose="020B0604020202020204" pitchFamily="34" charset="0"/>
              <a:buChar char="•"/>
            </a:pPr>
            <a:endParaRPr lang="en-US" sz="2800" dirty="0" smtClean="0">
              <a:solidFill>
                <a:schemeClr val="tx1"/>
              </a:solidFill>
            </a:endParaRPr>
          </a:p>
          <a:p>
            <a:pPr marL="457200" indent="-457200" algn="l">
              <a:buFont typeface="Arial" panose="020B0604020202020204" pitchFamily="34" charset="0"/>
              <a:buChar char="•"/>
            </a:pPr>
            <a:r>
              <a:rPr lang="en-US" sz="2800" dirty="0">
                <a:solidFill>
                  <a:schemeClr val="tx1"/>
                </a:solidFill>
              </a:rPr>
              <a:t>Average the index over </a:t>
            </a:r>
            <a:r>
              <a:rPr lang="en-US" sz="2800" dirty="0" smtClean="0">
                <a:solidFill>
                  <a:schemeClr val="tx1"/>
                </a:solidFill>
              </a:rPr>
              <a:t>each basin</a:t>
            </a:r>
            <a:endParaRPr lang="en-US" sz="2800" dirty="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X:\Research\FFPI\slope.JPG"/>
          <p:cNvPicPr>
            <a:picLocks noChangeAspect="1" noChangeArrowheads="1"/>
          </p:cNvPicPr>
          <p:nvPr/>
        </p:nvPicPr>
        <p:blipFill>
          <a:blip r:embed="rId5" cstate="print"/>
          <a:srcRect r="2020" b="1228"/>
          <a:stretch>
            <a:fillRect/>
          </a:stretch>
        </p:blipFill>
        <p:spPr bwMode="auto">
          <a:xfrm>
            <a:off x="4343399" y="880414"/>
            <a:ext cx="1931031" cy="1771771"/>
          </a:xfrm>
          <a:prstGeom prst="rect">
            <a:avLst/>
          </a:prstGeom>
          <a:noFill/>
        </p:spPr>
      </p:pic>
      <p:pic>
        <p:nvPicPr>
          <p:cNvPr id="12" name="Picture 2" descr="X:\Research\FFPI\soil_class.JPG"/>
          <p:cNvPicPr>
            <a:picLocks noChangeAspect="1" noChangeArrowheads="1"/>
          </p:cNvPicPr>
          <p:nvPr/>
        </p:nvPicPr>
        <p:blipFill>
          <a:blip r:embed="rId6" cstate="print"/>
          <a:srcRect t="2222" r="4752" b="1111"/>
          <a:stretch>
            <a:fillRect/>
          </a:stretch>
        </p:blipFill>
        <p:spPr bwMode="auto">
          <a:xfrm>
            <a:off x="6532489" y="2652185"/>
            <a:ext cx="2087786" cy="1996015"/>
          </a:xfrm>
          <a:prstGeom prst="rect">
            <a:avLst/>
          </a:prstGeom>
          <a:noFill/>
        </p:spPr>
      </p:pic>
      <p:pic>
        <p:nvPicPr>
          <p:cNvPr id="13" name="Picture 2" descr="X:\Research\FFPI\land_use.JPG"/>
          <p:cNvPicPr>
            <a:picLocks noChangeAspect="1" noChangeArrowheads="1"/>
          </p:cNvPicPr>
          <p:nvPr/>
        </p:nvPicPr>
        <p:blipFill>
          <a:blip r:embed="rId7" cstate="print"/>
          <a:srcRect r="1966" b="4444"/>
          <a:stretch>
            <a:fillRect/>
          </a:stretch>
        </p:blipFill>
        <p:spPr bwMode="auto">
          <a:xfrm>
            <a:off x="6532489" y="794105"/>
            <a:ext cx="2009320" cy="1858080"/>
          </a:xfrm>
          <a:prstGeom prst="rect">
            <a:avLst/>
          </a:prstGeom>
          <a:noFill/>
        </p:spPr>
      </p:pic>
      <p:pic>
        <p:nvPicPr>
          <p:cNvPr id="14" name="Picture 2" descr="X:\Research\FFPI\forest_density.JPG"/>
          <p:cNvPicPr>
            <a:picLocks noChangeAspect="1" noChangeArrowheads="1"/>
          </p:cNvPicPr>
          <p:nvPr/>
        </p:nvPicPr>
        <p:blipFill>
          <a:blip r:embed="rId8" cstate="print"/>
          <a:srcRect/>
          <a:stretch>
            <a:fillRect/>
          </a:stretch>
        </p:blipFill>
        <p:spPr bwMode="auto">
          <a:xfrm>
            <a:off x="4352924" y="2710786"/>
            <a:ext cx="2008355" cy="1937414"/>
          </a:xfrm>
          <a:prstGeom prst="rect">
            <a:avLst/>
          </a:prstGeom>
          <a:noFill/>
        </p:spPr>
      </p:pic>
      <p:cxnSp>
        <p:nvCxnSpPr>
          <p:cNvPr id="5" name="Straight Connector 4"/>
          <p:cNvCxnSpPr/>
          <p:nvPr/>
        </p:nvCxnSpPr>
        <p:spPr>
          <a:xfrm>
            <a:off x="4072854" y="4648200"/>
            <a:ext cx="48341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2" descr="X:\Research\FFPI\FFPI_basins_zones.JPG"/>
          <p:cNvPicPr>
            <a:picLocks noChangeAspect="1" noChangeArrowheads="1"/>
          </p:cNvPicPr>
          <p:nvPr/>
        </p:nvPicPr>
        <p:blipFill>
          <a:blip r:embed="rId9" cstate="print"/>
          <a:srcRect l="3005" r="1408" b="2908"/>
          <a:stretch>
            <a:fillRect/>
          </a:stretch>
        </p:blipFill>
        <p:spPr bwMode="auto">
          <a:xfrm>
            <a:off x="5715001" y="4724400"/>
            <a:ext cx="2262504" cy="2133600"/>
          </a:xfrm>
          <a:prstGeom prst="rect">
            <a:avLst/>
          </a:prstGeom>
          <a:noFill/>
        </p:spPr>
      </p:pic>
      <p:pic>
        <p:nvPicPr>
          <p:cNvPr id="16" name="Picture 4" descr="X:\Research\FFPI\basin_scale.JPG"/>
          <p:cNvPicPr>
            <a:picLocks noChangeAspect="1" noChangeArrowheads="1"/>
          </p:cNvPicPr>
          <p:nvPr/>
        </p:nvPicPr>
        <p:blipFill>
          <a:blip r:embed="rId10" cstate="print"/>
          <a:srcRect l="671" r="87913" b="88249"/>
          <a:stretch>
            <a:fillRect/>
          </a:stretch>
        </p:blipFill>
        <p:spPr bwMode="auto">
          <a:xfrm>
            <a:off x="4435928" y="5334000"/>
            <a:ext cx="1126671" cy="927847"/>
          </a:xfrm>
          <a:prstGeom prst="rect">
            <a:avLst/>
          </a:prstGeom>
          <a:noFill/>
        </p:spPr>
      </p:pic>
    </p:spTree>
    <p:extLst>
      <p:ext uri="{BB962C8B-B14F-4D97-AF65-F5344CB8AC3E}">
        <p14:creationId xmlns:p14="http://schemas.microsoft.com/office/powerpoint/2010/main" val="26018464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845778"/>
          </a:xfrm>
        </p:spPr>
        <p:txBody>
          <a:bodyPr>
            <a:normAutofit/>
          </a:bodyPr>
          <a:lstStyle/>
          <a:p>
            <a:r>
              <a:rPr lang="en-US" sz="4000" b="1" dirty="0" smtClean="0">
                <a:effectLst>
                  <a:outerShdw blurRad="38100" dist="38100" dir="2700000" algn="tl">
                    <a:srgbClr val="000000">
                      <a:alpha val="43137"/>
                    </a:srgbClr>
                  </a:outerShdw>
                </a:effectLst>
              </a:rPr>
              <a:t>Flash Flood Potential Index (FFPI)</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1066800"/>
            <a:ext cx="3657600" cy="5715000"/>
          </a:xfrm>
        </p:spPr>
        <p:txBody>
          <a:bodyPr>
            <a:noAutofit/>
          </a:bodyPr>
          <a:lstStyle/>
          <a:p>
            <a:pPr marL="457200" indent="-457200" algn="l">
              <a:buFont typeface="Arial" panose="020B0604020202020204" pitchFamily="34" charset="0"/>
              <a:buChar char="•"/>
            </a:pPr>
            <a:r>
              <a:rPr lang="en-US" sz="2800" dirty="0" smtClean="0">
                <a:solidFill>
                  <a:schemeClr val="tx1"/>
                </a:solidFill>
              </a:rPr>
              <a:t>Helps identify areas of greater/lesser Flash Flood Potential</a:t>
            </a:r>
          </a:p>
          <a:p>
            <a:pPr marL="457200" indent="-457200" algn="l">
              <a:buFont typeface="Arial" panose="020B0604020202020204" pitchFamily="34" charset="0"/>
              <a:buChar char="•"/>
            </a:pPr>
            <a:r>
              <a:rPr lang="en-US" sz="2800" dirty="0" smtClean="0">
                <a:solidFill>
                  <a:schemeClr val="tx1"/>
                </a:solidFill>
              </a:rPr>
              <a:t>Areas of steep slope, agricultural use, and urban areas have higher FF potential</a:t>
            </a:r>
          </a:p>
          <a:p>
            <a:pPr marL="457200" indent="-457200" algn="l">
              <a:buFont typeface="Arial" panose="020B0604020202020204" pitchFamily="34" charset="0"/>
              <a:buChar char="•"/>
            </a:pPr>
            <a:r>
              <a:rPr lang="en-US" sz="2800" dirty="0" smtClean="0">
                <a:solidFill>
                  <a:schemeClr val="tx1"/>
                </a:solidFill>
              </a:rPr>
              <a:t>Areas of dense forest, lakes/ponds, and less slope have lower FF potential</a:t>
            </a:r>
            <a:endParaRPr lang="en-US" sz="2800" dirty="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X:\Research\FFPI\FFPI_basins_zones.JPG"/>
          <p:cNvPicPr>
            <a:picLocks noChangeAspect="1" noChangeArrowheads="1"/>
          </p:cNvPicPr>
          <p:nvPr/>
        </p:nvPicPr>
        <p:blipFill>
          <a:blip r:embed="rId5" cstate="print"/>
          <a:srcRect l="3005" r="1408" b="2908"/>
          <a:stretch>
            <a:fillRect/>
          </a:stretch>
        </p:blipFill>
        <p:spPr bwMode="auto">
          <a:xfrm>
            <a:off x="3657600" y="990600"/>
            <a:ext cx="5457825" cy="5146869"/>
          </a:xfrm>
          <a:prstGeom prst="rect">
            <a:avLst/>
          </a:prstGeom>
          <a:noFill/>
        </p:spPr>
      </p:pic>
      <p:pic>
        <p:nvPicPr>
          <p:cNvPr id="16" name="Picture 4" descr="X:\Research\FFPI\basin_scale.JPG"/>
          <p:cNvPicPr>
            <a:picLocks noChangeAspect="1" noChangeArrowheads="1"/>
          </p:cNvPicPr>
          <p:nvPr/>
        </p:nvPicPr>
        <p:blipFill>
          <a:blip r:embed="rId6" cstate="print"/>
          <a:srcRect l="671" r="87913" b="88249"/>
          <a:stretch>
            <a:fillRect/>
          </a:stretch>
        </p:blipFill>
        <p:spPr bwMode="auto">
          <a:xfrm>
            <a:off x="3505200" y="3752849"/>
            <a:ext cx="1202871" cy="990600"/>
          </a:xfrm>
          <a:prstGeom prst="rect">
            <a:avLst/>
          </a:prstGeom>
          <a:noFill/>
        </p:spPr>
      </p:pic>
    </p:spTree>
    <p:extLst>
      <p:ext uri="{BB962C8B-B14F-4D97-AF65-F5344CB8AC3E}">
        <p14:creationId xmlns:p14="http://schemas.microsoft.com/office/powerpoint/2010/main" val="27305307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845778"/>
          </a:xfrm>
        </p:spPr>
        <p:txBody>
          <a:bodyPr>
            <a:normAutofit/>
          </a:bodyPr>
          <a:lstStyle/>
          <a:p>
            <a:r>
              <a:rPr lang="en-US" sz="4000" b="1" dirty="0" smtClean="0">
                <a:effectLst>
                  <a:outerShdw blurRad="38100" dist="38100" dir="2700000" algn="tl">
                    <a:srgbClr val="000000">
                      <a:alpha val="43137"/>
                    </a:srgbClr>
                  </a:outerShdw>
                </a:effectLst>
              </a:rPr>
              <a:t>Rainfall/Snowfall Analysis Maps</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845778"/>
            <a:ext cx="3962400" cy="5936022"/>
          </a:xfrm>
        </p:spPr>
        <p:txBody>
          <a:bodyPr>
            <a:noAutofit/>
          </a:bodyPr>
          <a:lstStyle/>
          <a:p>
            <a:pPr marL="457200" indent="-457200" algn="l">
              <a:buFont typeface="Arial" panose="020B0604020202020204" pitchFamily="34" charset="0"/>
              <a:buChar char="•"/>
            </a:pPr>
            <a:r>
              <a:rPr lang="en-US" sz="2800" dirty="0" smtClean="0">
                <a:solidFill>
                  <a:schemeClr val="tx1"/>
                </a:solidFill>
              </a:rPr>
              <a:t>Create interpolated rainfall/snow maps from observations</a:t>
            </a:r>
          </a:p>
          <a:p>
            <a:pPr algn="l"/>
            <a:endParaRPr lang="en-US" sz="2800" dirty="0" smtClean="0">
              <a:solidFill>
                <a:schemeClr val="tx1"/>
              </a:solidFill>
            </a:endParaRPr>
          </a:p>
          <a:p>
            <a:pPr marL="457200" indent="-457200" algn="l">
              <a:buFont typeface="Arial" panose="020B0604020202020204" pitchFamily="34" charset="0"/>
              <a:buChar char="•"/>
            </a:pPr>
            <a:r>
              <a:rPr lang="en-US" sz="2800" dirty="0" smtClean="0">
                <a:solidFill>
                  <a:schemeClr val="tx1"/>
                </a:solidFill>
              </a:rPr>
              <a:t>Compile snow/rain reports from Public Information Statement</a:t>
            </a:r>
          </a:p>
          <a:p>
            <a:pPr marL="457200" indent="-457200" algn="l">
              <a:buFont typeface="Arial" panose="020B0604020202020204" pitchFamily="34" charset="0"/>
              <a:buChar char="•"/>
            </a:pPr>
            <a:r>
              <a:rPr lang="en-US" sz="2800" dirty="0" smtClean="0">
                <a:solidFill>
                  <a:schemeClr val="tx1"/>
                </a:solidFill>
              </a:rPr>
              <a:t>Generate </a:t>
            </a:r>
            <a:r>
              <a:rPr lang="en-US" sz="2800" dirty="0">
                <a:solidFill>
                  <a:schemeClr val="tx1"/>
                </a:solidFill>
              </a:rPr>
              <a:t>GIS shape file of snowfall reports </a:t>
            </a:r>
            <a:r>
              <a:rPr lang="en-US" sz="2800" dirty="0" smtClean="0">
                <a:solidFill>
                  <a:schemeClr val="tx1"/>
                </a:solidFill>
              </a:rPr>
              <a:t>from </a:t>
            </a:r>
            <a:r>
              <a:rPr lang="en-US" sz="2800" dirty="0">
                <a:solidFill>
                  <a:schemeClr val="tx1"/>
                </a:solidFill>
              </a:rPr>
              <a:t>spreadsheet using </a:t>
            </a:r>
            <a:r>
              <a:rPr lang="en-US" sz="2800" dirty="0" smtClean="0">
                <a:solidFill>
                  <a:schemeClr val="tx1"/>
                </a:solidFill>
              </a:rPr>
              <a:t>ArcCatalog</a:t>
            </a:r>
          </a:p>
          <a:p>
            <a:pPr marL="457200" indent="-457200" algn="l">
              <a:buFont typeface="Arial" panose="020B0604020202020204" pitchFamily="34" charset="0"/>
              <a:buChar char="•"/>
            </a:pPr>
            <a:r>
              <a:rPr lang="en-US" sz="2800" dirty="0" smtClean="0">
                <a:solidFill>
                  <a:schemeClr val="tx1"/>
                </a:solidFill>
              </a:rPr>
              <a:t>Import </a:t>
            </a:r>
            <a:r>
              <a:rPr lang="en-US" sz="2800" dirty="0">
                <a:solidFill>
                  <a:schemeClr val="tx1"/>
                </a:solidFill>
              </a:rPr>
              <a:t>into </a:t>
            </a:r>
            <a:r>
              <a:rPr lang="en-US" sz="2800" dirty="0" smtClean="0">
                <a:solidFill>
                  <a:schemeClr val="tx1"/>
                </a:solidFill>
              </a:rPr>
              <a:t>ArcMap</a:t>
            </a:r>
          </a:p>
          <a:p>
            <a:pPr marL="457200" indent="-457200" algn="l">
              <a:buFont typeface="Arial" panose="020B0604020202020204" pitchFamily="34" charset="0"/>
              <a:buChar char="•"/>
            </a:pPr>
            <a:endParaRPr lang="en-US" sz="2800" dirty="0">
              <a:solidFill>
                <a:schemeClr val="tx1"/>
              </a:solidFill>
            </a:endParaRPr>
          </a:p>
          <a:p>
            <a:pPr marL="457200" indent="-457200" algn="l">
              <a:buFont typeface="Arial" panose="020B0604020202020204" pitchFamily="34" charset="0"/>
              <a:buChar char="•"/>
            </a:pPr>
            <a:endParaRPr lang="en-US" sz="2800" dirty="0" smtClean="0">
              <a:solidFill>
                <a:schemeClr val="tx1"/>
              </a:solidFill>
            </a:endParaRPr>
          </a:p>
          <a:p>
            <a:pPr algn="l"/>
            <a:endParaRPr lang="en-US" sz="2800" dirty="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descr="X:\GIS\Tech_Attachment\Figures\Fig_4.png"/>
          <p:cNvPicPr/>
          <p:nvPr/>
        </p:nvPicPr>
        <p:blipFill rotWithShape="1">
          <a:blip r:embed="rId5">
            <a:extLst>
              <a:ext uri="{28A0092B-C50C-407E-A947-70E740481C1C}">
                <a14:useLocalDpi xmlns:a14="http://schemas.microsoft.com/office/drawing/2010/main" val="0"/>
              </a:ext>
            </a:extLst>
          </a:blip>
          <a:srcRect l="1741" t="2307" r="1741" b="2307"/>
          <a:stretch/>
        </p:blipFill>
        <p:spPr bwMode="auto">
          <a:xfrm>
            <a:off x="4495800" y="3505200"/>
            <a:ext cx="4371973" cy="3276600"/>
          </a:xfrm>
          <a:prstGeom prst="rect">
            <a:avLst/>
          </a:prstGeom>
          <a:noFill/>
          <a:ln w="12700">
            <a:solidFill>
              <a:schemeClr val="tx1"/>
            </a:solidFill>
          </a:ln>
        </p:spPr>
      </p:pic>
      <p:cxnSp>
        <p:nvCxnSpPr>
          <p:cNvPr id="18" name="Straight Connector 17"/>
          <p:cNvCxnSpPr/>
          <p:nvPr/>
        </p:nvCxnSpPr>
        <p:spPr>
          <a:xfrm>
            <a:off x="76200" y="2362200"/>
            <a:ext cx="3657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b="20890"/>
          <a:stretch/>
        </p:blipFill>
        <p:spPr>
          <a:xfrm>
            <a:off x="4716821" y="761207"/>
            <a:ext cx="3609976" cy="2696368"/>
          </a:xfrm>
          <a:prstGeom prst="rect">
            <a:avLst/>
          </a:prstGeom>
          <a:ln w="12700">
            <a:solidFill>
              <a:schemeClr val="tx1"/>
            </a:solidFill>
          </a:ln>
        </p:spPr>
      </p:pic>
    </p:spTree>
    <p:extLst>
      <p:ext uri="{BB962C8B-B14F-4D97-AF65-F5344CB8AC3E}">
        <p14:creationId xmlns:p14="http://schemas.microsoft.com/office/powerpoint/2010/main" val="14927453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845778"/>
          </a:xfrm>
        </p:spPr>
        <p:txBody>
          <a:bodyPr>
            <a:normAutofit/>
          </a:bodyPr>
          <a:lstStyle/>
          <a:p>
            <a:r>
              <a:rPr lang="en-US" sz="4000" b="1" dirty="0" smtClean="0">
                <a:effectLst>
                  <a:outerShdw blurRad="38100" dist="38100" dir="2700000" algn="tl">
                    <a:srgbClr val="000000">
                      <a:alpha val="43137"/>
                    </a:srgbClr>
                  </a:outerShdw>
                </a:effectLst>
              </a:rPr>
              <a:t>Rainfall/Snowfall Analysis Maps</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 y="845778"/>
            <a:ext cx="2819399" cy="5326422"/>
          </a:xfrm>
        </p:spPr>
        <p:txBody>
          <a:bodyPr>
            <a:noAutofit/>
          </a:bodyPr>
          <a:lstStyle/>
          <a:p>
            <a:pPr marL="457200" indent="-457200" algn="l">
              <a:buFont typeface="Arial" panose="020B0604020202020204" pitchFamily="34" charset="0"/>
              <a:buChar char="•"/>
            </a:pPr>
            <a:r>
              <a:rPr lang="en-US" sz="2400" dirty="0">
                <a:solidFill>
                  <a:schemeClr val="tx1"/>
                </a:solidFill>
              </a:rPr>
              <a:t>Run an Inverse Distance Weighting (IDW) function in </a:t>
            </a:r>
            <a:r>
              <a:rPr lang="en-US" sz="2400" dirty="0" smtClean="0">
                <a:solidFill>
                  <a:schemeClr val="tx1"/>
                </a:solidFill>
              </a:rPr>
              <a:t>ArcMap</a:t>
            </a:r>
          </a:p>
          <a:p>
            <a:pPr marL="457200" indent="-457200" algn="l">
              <a:buFont typeface="Arial" panose="020B0604020202020204" pitchFamily="34" charset="0"/>
              <a:buChar char="•"/>
            </a:pPr>
            <a:r>
              <a:rPr lang="en-US" sz="2400" dirty="0" smtClean="0">
                <a:solidFill>
                  <a:schemeClr val="tx1"/>
                </a:solidFill>
              </a:rPr>
              <a:t>IDW takes </a:t>
            </a:r>
            <a:r>
              <a:rPr lang="en-US" sz="2400" dirty="0">
                <a:solidFill>
                  <a:schemeClr val="tx1"/>
                </a:solidFill>
              </a:rPr>
              <a:t>into account distance between points &amp; interpolates</a:t>
            </a:r>
          </a:p>
          <a:p>
            <a:pPr marL="457200" indent="-457200" algn="l">
              <a:buFont typeface="Arial" panose="020B0604020202020204" pitchFamily="34" charset="0"/>
              <a:buChar char="•"/>
            </a:pPr>
            <a:r>
              <a:rPr lang="en-US" sz="2400" dirty="0" smtClean="0">
                <a:solidFill>
                  <a:schemeClr val="tx1"/>
                </a:solidFill>
              </a:rPr>
              <a:t>Creates </a:t>
            </a:r>
            <a:r>
              <a:rPr lang="en-US" sz="2400" dirty="0">
                <a:solidFill>
                  <a:schemeClr val="tx1"/>
                </a:solidFill>
              </a:rPr>
              <a:t>a Raster (digital) dataset and contoured </a:t>
            </a:r>
            <a:r>
              <a:rPr lang="en-US" sz="2400" dirty="0" smtClean="0">
                <a:solidFill>
                  <a:schemeClr val="tx1"/>
                </a:solidFill>
              </a:rPr>
              <a:t>rainfall or snowfall map</a:t>
            </a:r>
          </a:p>
          <a:p>
            <a:pPr algn="l"/>
            <a:endParaRPr lang="en-US" sz="2400" dirty="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311" r="1041" b="2395"/>
          <a:stretch/>
        </p:blipFill>
        <p:spPr bwMode="auto">
          <a:xfrm>
            <a:off x="2779950" y="855301"/>
            <a:ext cx="6325950" cy="520868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2819400" y="6063987"/>
            <a:ext cx="6324600" cy="6096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effectLst>
                  <a:outerShdw blurRad="38100" dist="38100" dir="2700000" algn="tl">
                    <a:srgbClr val="000000">
                      <a:alpha val="43137"/>
                    </a:srgbClr>
                  </a:outerShdw>
                </a:effectLst>
              </a:rPr>
              <a:t>Snowfall Example</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963292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845778"/>
          </a:xfrm>
        </p:spPr>
        <p:txBody>
          <a:bodyPr>
            <a:normAutofit/>
          </a:bodyPr>
          <a:lstStyle/>
          <a:p>
            <a:r>
              <a:rPr lang="en-US" sz="4000" b="1" dirty="0" smtClean="0">
                <a:effectLst>
                  <a:outerShdw blurRad="38100" dist="38100" dir="2700000" algn="tl">
                    <a:srgbClr val="000000">
                      <a:alpha val="43137"/>
                    </a:srgbClr>
                  </a:outerShdw>
                </a:effectLst>
              </a:rPr>
              <a:t>Rainfall/Snowfall Analysis Maps</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 y="845778"/>
            <a:ext cx="2743199" cy="5402622"/>
          </a:xfrm>
        </p:spPr>
        <p:txBody>
          <a:bodyPr>
            <a:noAutofit/>
          </a:bodyPr>
          <a:lstStyle/>
          <a:p>
            <a:pPr marL="457200" indent="-457200" algn="l">
              <a:buFont typeface="Arial" panose="020B0604020202020204" pitchFamily="34" charset="0"/>
              <a:buChar char="•"/>
            </a:pPr>
            <a:r>
              <a:rPr lang="en-US" sz="2400" dirty="0">
                <a:solidFill>
                  <a:schemeClr val="tx1"/>
                </a:solidFill>
              </a:rPr>
              <a:t>Run an Inverse Distance Weighting (IDW) function in </a:t>
            </a:r>
            <a:r>
              <a:rPr lang="en-US" sz="2400" dirty="0" smtClean="0">
                <a:solidFill>
                  <a:schemeClr val="tx1"/>
                </a:solidFill>
              </a:rPr>
              <a:t>ArcMap</a:t>
            </a:r>
          </a:p>
          <a:p>
            <a:pPr marL="457200" indent="-457200" algn="l">
              <a:buFont typeface="Arial" panose="020B0604020202020204" pitchFamily="34" charset="0"/>
              <a:buChar char="•"/>
            </a:pPr>
            <a:r>
              <a:rPr lang="en-US" sz="2400" dirty="0" smtClean="0">
                <a:solidFill>
                  <a:schemeClr val="tx1"/>
                </a:solidFill>
              </a:rPr>
              <a:t>IDW takes </a:t>
            </a:r>
            <a:r>
              <a:rPr lang="en-US" sz="2400" dirty="0">
                <a:solidFill>
                  <a:schemeClr val="tx1"/>
                </a:solidFill>
              </a:rPr>
              <a:t>into account distance between points &amp; interpolates</a:t>
            </a:r>
          </a:p>
          <a:p>
            <a:pPr marL="457200" indent="-457200" algn="l">
              <a:buFont typeface="Arial" panose="020B0604020202020204" pitchFamily="34" charset="0"/>
              <a:buChar char="•"/>
            </a:pPr>
            <a:r>
              <a:rPr lang="en-US" sz="2400" dirty="0" smtClean="0">
                <a:solidFill>
                  <a:schemeClr val="tx1"/>
                </a:solidFill>
              </a:rPr>
              <a:t>Creates </a:t>
            </a:r>
            <a:r>
              <a:rPr lang="en-US" sz="2400" dirty="0">
                <a:solidFill>
                  <a:schemeClr val="tx1"/>
                </a:solidFill>
              </a:rPr>
              <a:t>a Raster (digital) dataset and contoured </a:t>
            </a:r>
            <a:r>
              <a:rPr lang="en-US" sz="2400" dirty="0" smtClean="0">
                <a:solidFill>
                  <a:schemeClr val="tx1"/>
                </a:solidFill>
              </a:rPr>
              <a:t>rainfall or snowfall map</a:t>
            </a:r>
          </a:p>
          <a:p>
            <a:pPr algn="l"/>
            <a:endParaRPr lang="en-US" sz="2400" dirty="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2777511" y="5943600"/>
            <a:ext cx="6328389" cy="6096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effectLst>
                  <a:outerShdw blurRad="38100" dist="38100" dir="2700000" algn="tl">
                    <a:srgbClr val="000000">
                      <a:alpha val="43137"/>
                    </a:srgbClr>
                  </a:outerShdw>
                </a:effectLst>
              </a:rPr>
              <a:t>Rainfall Example</a:t>
            </a:r>
            <a:endParaRPr lang="en-US" sz="3600" b="1" dirty="0">
              <a:effectLst>
                <a:outerShdw blurRad="38100" dist="38100" dir="2700000" algn="tl">
                  <a:srgbClr val="000000">
                    <a:alpha val="43137"/>
                  </a:srgbClr>
                </a:outerShdw>
              </a:effectLst>
            </a:endParaRPr>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668" r="2317" b="2019"/>
          <a:stretch/>
        </p:blipFill>
        <p:spPr>
          <a:xfrm>
            <a:off x="2777511" y="937334"/>
            <a:ext cx="6333376" cy="4996740"/>
          </a:xfrm>
          <a:prstGeom prst="rect">
            <a:avLst/>
          </a:prstGeom>
        </p:spPr>
      </p:pic>
    </p:spTree>
    <p:extLst>
      <p:ext uri="{BB962C8B-B14F-4D97-AF65-F5344CB8AC3E}">
        <p14:creationId xmlns:p14="http://schemas.microsoft.com/office/powerpoint/2010/main" val="40347297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845778"/>
          </a:xfrm>
        </p:spPr>
        <p:txBody>
          <a:bodyPr>
            <a:normAutofit/>
          </a:bodyPr>
          <a:lstStyle/>
          <a:p>
            <a:r>
              <a:rPr lang="en-US" sz="4000" b="1" dirty="0" smtClean="0">
                <a:effectLst>
                  <a:outerShdw blurRad="38100" dist="38100" dir="2700000" algn="tl">
                    <a:srgbClr val="000000">
                      <a:alpha val="43137"/>
                    </a:srgbClr>
                  </a:outerShdw>
                </a:effectLst>
              </a:rPr>
              <a:t>Zone-based Snowfall Verification</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845778"/>
            <a:ext cx="3352800" cy="5936022"/>
          </a:xfrm>
        </p:spPr>
        <p:txBody>
          <a:bodyPr>
            <a:noAutofit/>
          </a:bodyPr>
          <a:lstStyle/>
          <a:p>
            <a:pPr marL="457200" indent="-457200" algn="l">
              <a:buFont typeface="Arial" panose="020B0604020202020204" pitchFamily="34" charset="0"/>
              <a:buChar char="•"/>
            </a:pPr>
            <a:r>
              <a:rPr lang="en-US" sz="2800" dirty="0">
                <a:solidFill>
                  <a:schemeClr val="tx1"/>
                </a:solidFill>
              </a:rPr>
              <a:t>NWS Verification </a:t>
            </a:r>
            <a:r>
              <a:rPr lang="en-US" sz="2800" dirty="0" smtClean="0">
                <a:solidFill>
                  <a:schemeClr val="tx1"/>
                </a:solidFill>
              </a:rPr>
              <a:t>computed from mean snowfall in each </a:t>
            </a:r>
            <a:r>
              <a:rPr lang="en-US" sz="2800" dirty="0">
                <a:solidFill>
                  <a:schemeClr val="tx1"/>
                </a:solidFill>
              </a:rPr>
              <a:t>forecast zone</a:t>
            </a:r>
          </a:p>
          <a:p>
            <a:pPr marL="457200" indent="-457200" algn="l">
              <a:buFont typeface="Arial" panose="020B0604020202020204" pitchFamily="34" charset="0"/>
              <a:buChar char="•"/>
            </a:pPr>
            <a:endParaRPr lang="en-US" sz="2800" dirty="0" smtClean="0">
              <a:solidFill>
                <a:schemeClr val="tx1"/>
              </a:solidFill>
            </a:endParaRPr>
          </a:p>
          <a:p>
            <a:pPr marL="457200" indent="-457200" algn="l">
              <a:buFont typeface="Arial" panose="020B0604020202020204" pitchFamily="34" charset="0"/>
              <a:buChar char="•"/>
            </a:pPr>
            <a:r>
              <a:rPr lang="en-US" sz="2800" dirty="0" smtClean="0">
                <a:solidFill>
                  <a:schemeClr val="tx1"/>
                </a:solidFill>
              </a:rPr>
              <a:t>Run </a:t>
            </a:r>
            <a:r>
              <a:rPr lang="en-US" sz="2800" dirty="0">
                <a:solidFill>
                  <a:schemeClr val="tx1"/>
                </a:solidFill>
              </a:rPr>
              <a:t>Zonal Statistics </a:t>
            </a:r>
            <a:r>
              <a:rPr lang="en-US" sz="2800" dirty="0" smtClean="0">
                <a:solidFill>
                  <a:schemeClr val="tx1"/>
                </a:solidFill>
              </a:rPr>
              <a:t>in ArcMap (including </a:t>
            </a:r>
            <a:r>
              <a:rPr lang="en-US" sz="2800" dirty="0">
                <a:solidFill>
                  <a:schemeClr val="tx1"/>
                </a:solidFill>
              </a:rPr>
              <a:t>mean) on </a:t>
            </a:r>
            <a:r>
              <a:rPr lang="en-US" sz="2800" dirty="0" smtClean="0">
                <a:solidFill>
                  <a:schemeClr val="tx1"/>
                </a:solidFill>
              </a:rPr>
              <a:t>the observed snowfall analysis Raster</a:t>
            </a:r>
          </a:p>
          <a:p>
            <a:pPr marL="457200" indent="-457200" algn="l">
              <a:buFont typeface="Arial" panose="020B0604020202020204" pitchFamily="34" charset="0"/>
              <a:buChar char="•"/>
            </a:pPr>
            <a:endParaRPr lang="en-US" sz="2800" dirty="0" smtClean="0">
              <a:solidFill>
                <a:schemeClr val="tx1"/>
              </a:solidFill>
            </a:endParaRPr>
          </a:p>
          <a:p>
            <a:pPr marL="457200" indent="-457200" algn="l">
              <a:buFont typeface="Arial" panose="020B0604020202020204" pitchFamily="34" charset="0"/>
              <a:buChar char="•"/>
            </a:pPr>
            <a:endParaRPr lang="en-US" sz="2800" dirty="0" smtClean="0">
              <a:solidFill>
                <a:schemeClr val="tx1"/>
              </a:solidFill>
            </a:endParaRPr>
          </a:p>
          <a:p>
            <a:pPr algn="l"/>
            <a:endParaRPr lang="en-US" sz="2800" dirty="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143000"/>
            <a:ext cx="5305015"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45726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845778"/>
          </a:xfrm>
        </p:spPr>
        <p:txBody>
          <a:bodyPr>
            <a:normAutofit/>
          </a:bodyPr>
          <a:lstStyle/>
          <a:p>
            <a:r>
              <a:rPr lang="en-US" sz="4000" b="1" dirty="0" smtClean="0">
                <a:effectLst>
                  <a:outerShdw blurRad="38100" dist="38100" dir="2700000" algn="tl">
                    <a:srgbClr val="000000">
                      <a:alpha val="43137"/>
                    </a:srgbClr>
                  </a:outerShdw>
                </a:effectLst>
              </a:rPr>
              <a:t>Zone-based Snowfall Verification</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920031"/>
            <a:ext cx="3276600" cy="5936022"/>
          </a:xfrm>
        </p:spPr>
        <p:txBody>
          <a:bodyPr>
            <a:noAutofit/>
          </a:bodyPr>
          <a:lstStyle/>
          <a:p>
            <a:pPr marL="457200" indent="-457200" algn="l">
              <a:buFont typeface="Arial" panose="020B0604020202020204" pitchFamily="34" charset="0"/>
              <a:buChar char="•"/>
            </a:pPr>
            <a:r>
              <a:rPr lang="en-US" sz="2800" dirty="0" smtClean="0">
                <a:solidFill>
                  <a:schemeClr val="tx1"/>
                </a:solidFill>
              </a:rPr>
              <a:t>Output via map, with more specific data in spreadsheet format</a:t>
            </a:r>
          </a:p>
          <a:p>
            <a:pPr marL="457200" indent="-457200" algn="l">
              <a:buFont typeface="Arial" panose="020B0604020202020204" pitchFamily="34" charset="0"/>
              <a:buChar char="•"/>
            </a:pPr>
            <a:r>
              <a:rPr lang="en-US" sz="2800" b="1" dirty="0" smtClean="0">
                <a:solidFill>
                  <a:schemeClr val="tx1"/>
                </a:solidFill>
              </a:rPr>
              <a:t>Mean</a:t>
            </a:r>
            <a:r>
              <a:rPr lang="en-US" sz="2800" dirty="0" smtClean="0">
                <a:solidFill>
                  <a:schemeClr val="tx1"/>
                </a:solidFill>
              </a:rPr>
              <a:t> snowfall for each zone used for NWS snowfall verification</a:t>
            </a:r>
          </a:p>
          <a:p>
            <a:pPr marL="457200" indent="-457200" algn="l">
              <a:buFont typeface="Arial" panose="020B0604020202020204" pitchFamily="34" charset="0"/>
              <a:buChar char="•"/>
            </a:pPr>
            <a:endParaRPr lang="en-US" sz="2800" dirty="0" smtClean="0">
              <a:solidFill>
                <a:schemeClr val="tx1"/>
              </a:solidFill>
            </a:endParaRPr>
          </a:p>
          <a:p>
            <a:pPr algn="l"/>
            <a:endParaRPr lang="en-US" sz="2800" dirty="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N:\80_GIS\GAZPACHO_prev_ver\GAZPACHO_4.0beta6\output\ALYSnowfall-20190119_1800-20190120_1800_final\ALYSnowfallAverage-20190119_1800-20190120_1800.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19" t="12784" r="8298" b="2264"/>
          <a:stretch/>
        </p:blipFill>
        <p:spPr bwMode="auto">
          <a:xfrm>
            <a:off x="3505200" y="770732"/>
            <a:ext cx="4915371" cy="369461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39494"/>
          <a:stretch/>
        </p:blipFill>
        <p:spPr>
          <a:xfrm>
            <a:off x="3686646" y="4495800"/>
            <a:ext cx="4764216" cy="2362200"/>
          </a:xfrm>
          <a:prstGeom prst="rect">
            <a:avLst/>
          </a:prstGeom>
          <a:ln w="12700">
            <a:solidFill>
              <a:schemeClr val="tx1"/>
            </a:solidFill>
          </a:ln>
        </p:spPr>
      </p:pic>
      <p:sp>
        <p:nvSpPr>
          <p:cNvPr id="5" name="Rectangle 4"/>
          <p:cNvSpPr/>
          <p:nvPr/>
        </p:nvSpPr>
        <p:spPr>
          <a:xfrm>
            <a:off x="7324725" y="4495800"/>
            <a:ext cx="609600" cy="2362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2589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845778"/>
          </a:xfrm>
        </p:spPr>
        <p:txBody>
          <a:bodyPr>
            <a:normAutofit/>
          </a:bodyPr>
          <a:lstStyle/>
          <a:p>
            <a:r>
              <a:rPr lang="en-US" sz="4000" b="1" dirty="0" smtClean="0">
                <a:effectLst>
                  <a:outerShdw blurRad="38100" dist="38100" dir="2700000" algn="tl">
                    <a:srgbClr val="000000">
                      <a:alpha val="43137"/>
                    </a:srgbClr>
                  </a:outerShdw>
                </a:effectLst>
              </a:rPr>
              <a:t>Creation of Forecast Error Maps</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920031"/>
            <a:ext cx="2971800" cy="5936022"/>
          </a:xfrm>
        </p:spPr>
        <p:txBody>
          <a:bodyPr>
            <a:noAutofit/>
          </a:bodyPr>
          <a:lstStyle/>
          <a:p>
            <a:pPr marL="457200" indent="-457200" algn="l">
              <a:buFont typeface="Arial" panose="020B0604020202020204" pitchFamily="34" charset="0"/>
              <a:buChar char="•"/>
            </a:pPr>
            <a:r>
              <a:rPr lang="en-US" sz="2800" dirty="0" smtClean="0">
                <a:solidFill>
                  <a:schemeClr val="tx1"/>
                </a:solidFill>
              </a:rPr>
              <a:t>Methodology: Create gridded observed snowfall map after an event, then subtract from the forecast snowfall (obtained via NWS </a:t>
            </a:r>
            <a:r>
              <a:rPr lang="en-US" sz="2800" b="1" dirty="0" smtClean="0">
                <a:solidFill>
                  <a:srgbClr val="FF0000"/>
                </a:solidFill>
              </a:rPr>
              <a:t>N</a:t>
            </a:r>
            <a:r>
              <a:rPr lang="en-US" sz="2800" dirty="0" smtClean="0">
                <a:solidFill>
                  <a:schemeClr val="tx1"/>
                </a:solidFill>
              </a:rPr>
              <a:t>ational </a:t>
            </a:r>
            <a:r>
              <a:rPr lang="en-US" sz="2800" b="1" dirty="0" smtClean="0">
                <a:solidFill>
                  <a:srgbClr val="FF0000"/>
                </a:solidFill>
              </a:rPr>
              <a:t>D</a:t>
            </a:r>
            <a:r>
              <a:rPr lang="en-US" sz="2800" dirty="0" smtClean="0">
                <a:solidFill>
                  <a:schemeClr val="tx1"/>
                </a:solidFill>
              </a:rPr>
              <a:t>igital </a:t>
            </a:r>
            <a:r>
              <a:rPr lang="en-US" sz="2800" b="1" dirty="0" smtClean="0">
                <a:solidFill>
                  <a:srgbClr val="FF0000"/>
                </a:solidFill>
              </a:rPr>
              <a:t>F</a:t>
            </a:r>
            <a:r>
              <a:rPr lang="en-US" sz="2800" dirty="0" smtClean="0">
                <a:solidFill>
                  <a:schemeClr val="tx1"/>
                </a:solidFill>
              </a:rPr>
              <a:t>orecast </a:t>
            </a:r>
            <a:r>
              <a:rPr lang="en-US" sz="2800" b="1" dirty="0" smtClean="0">
                <a:solidFill>
                  <a:srgbClr val="FF0000"/>
                </a:solidFill>
              </a:rPr>
              <a:t>D</a:t>
            </a:r>
            <a:r>
              <a:rPr lang="en-US" sz="2800" dirty="0" smtClean="0">
                <a:solidFill>
                  <a:schemeClr val="tx1"/>
                </a:solidFill>
              </a:rPr>
              <a:t>atabase)</a:t>
            </a:r>
          </a:p>
          <a:p>
            <a:pPr marL="457200" indent="-457200" algn="l">
              <a:buFont typeface="Arial" panose="020B0604020202020204" pitchFamily="34" charset="0"/>
              <a:buChar char="•"/>
            </a:pPr>
            <a:endParaRPr lang="en-US" sz="2800" dirty="0" smtClean="0">
              <a:solidFill>
                <a:schemeClr val="tx1"/>
              </a:solidFill>
            </a:endParaRPr>
          </a:p>
          <a:p>
            <a:pPr algn="l"/>
            <a:endParaRPr lang="en-US" sz="2800" dirty="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372" t="13095" r="2114" b="2381"/>
          <a:stretch/>
        </p:blipFill>
        <p:spPr>
          <a:xfrm>
            <a:off x="2971800" y="1085850"/>
            <a:ext cx="2398986" cy="1676400"/>
          </a:xfrm>
          <a:prstGeom prst="rect">
            <a:avLst/>
          </a:prstGeom>
          <a:ln w="12700">
            <a:solidFill>
              <a:schemeClr val="tx1"/>
            </a:solidFill>
          </a:ln>
        </p:spPr>
      </p:pic>
      <p:sp>
        <p:nvSpPr>
          <p:cNvPr id="10" name="Title 1"/>
          <p:cNvSpPr txBox="1">
            <a:spLocks/>
          </p:cNvSpPr>
          <p:nvPr/>
        </p:nvSpPr>
        <p:spPr>
          <a:xfrm>
            <a:off x="2895600" y="617539"/>
            <a:ext cx="2632352" cy="6096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rPr>
              <a:t>NDFD Forecast Snow</a:t>
            </a:r>
            <a:endParaRPr lang="en-US" sz="2400" b="1" dirty="0">
              <a:solidFill>
                <a:srgbClr val="FF0000"/>
              </a:solidFill>
              <a:effectLst>
                <a:outerShdw blurRad="38100" dist="38100" dir="2700000" algn="tl">
                  <a:srgbClr val="000000">
                    <a:alpha val="43137"/>
                  </a:srgbClr>
                </a:outerShdw>
              </a:effectLst>
            </a:endParaRPr>
          </a:p>
        </p:txBody>
      </p:sp>
      <p:sp>
        <p:nvSpPr>
          <p:cNvPr id="11" name="Rectangle 10"/>
          <p:cNvSpPr/>
          <p:nvPr/>
        </p:nvSpPr>
        <p:spPr>
          <a:xfrm>
            <a:off x="5527953" y="1838325"/>
            <a:ext cx="1007703" cy="1905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2" name="Title 1"/>
          <p:cNvSpPr txBox="1">
            <a:spLocks/>
          </p:cNvSpPr>
          <p:nvPr/>
        </p:nvSpPr>
        <p:spPr>
          <a:xfrm>
            <a:off x="5527952" y="1323975"/>
            <a:ext cx="1007703" cy="6096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FF0000"/>
                </a:solidFill>
                <a:effectLst>
                  <a:outerShdw blurRad="38100" dist="38100" dir="2700000" algn="tl">
                    <a:srgbClr val="000000">
                      <a:alpha val="43137"/>
                    </a:srgbClr>
                  </a:outerShdw>
                </a:effectLst>
              </a:rPr>
              <a:t>Minus</a:t>
            </a:r>
            <a:endParaRPr lang="en-US" sz="2800" b="1" dirty="0">
              <a:solidFill>
                <a:srgbClr val="FF0000"/>
              </a:solidFill>
              <a:effectLst>
                <a:outerShdw blurRad="38100" dist="38100" dir="2700000" algn="tl">
                  <a:srgbClr val="000000">
                    <a:alpha val="43137"/>
                  </a:srgbClr>
                </a:outerShdw>
              </a:effectLst>
            </a:endParaRP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3781" t="12890" r="2598" b="2735"/>
          <a:stretch/>
        </p:blipFill>
        <p:spPr>
          <a:xfrm>
            <a:off x="5892277" y="2362200"/>
            <a:ext cx="2405945" cy="1676400"/>
          </a:xfrm>
          <a:prstGeom prst="rect">
            <a:avLst/>
          </a:prstGeom>
          <a:ln w="12700">
            <a:solidFill>
              <a:schemeClr val="tx1"/>
            </a:solidFill>
          </a:ln>
        </p:spPr>
      </p:pic>
      <p:sp>
        <p:nvSpPr>
          <p:cNvPr id="14" name="Title 1"/>
          <p:cNvSpPr txBox="1">
            <a:spLocks/>
          </p:cNvSpPr>
          <p:nvPr/>
        </p:nvSpPr>
        <p:spPr>
          <a:xfrm rot="5400000">
            <a:off x="7401389" y="2809411"/>
            <a:ext cx="2170771"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rPr>
              <a:t>Observed Snow</a:t>
            </a:r>
            <a:endParaRPr lang="en-US" sz="2400" b="1" dirty="0">
              <a:solidFill>
                <a:srgbClr val="FF0000"/>
              </a:solidFill>
              <a:effectLst>
                <a:outerShdw blurRad="38100" dist="38100" dir="2700000" algn="tl">
                  <a:srgbClr val="000000">
                    <a:alpha val="43137"/>
                  </a:srgbClr>
                </a:outerShdw>
              </a:effectLst>
            </a:endParaRPr>
          </a:p>
        </p:txBody>
      </p:sp>
      <p:cxnSp>
        <p:nvCxnSpPr>
          <p:cNvPr id="15" name="Straight Connector 14"/>
          <p:cNvCxnSpPr/>
          <p:nvPr/>
        </p:nvCxnSpPr>
        <p:spPr>
          <a:xfrm>
            <a:off x="3048000" y="4174394"/>
            <a:ext cx="590157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4124" t="12580" r="5517" b="2500"/>
          <a:stretch/>
        </p:blipFill>
        <p:spPr>
          <a:xfrm>
            <a:off x="4735872" y="4228171"/>
            <a:ext cx="3562350" cy="2588356"/>
          </a:xfrm>
          <a:prstGeom prst="rect">
            <a:avLst/>
          </a:prstGeom>
          <a:ln w="12700">
            <a:solidFill>
              <a:schemeClr val="tx1"/>
            </a:solidFill>
          </a:ln>
        </p:spPr>
      </p:pic>
      <p:sp>
        <p:nvSpPr>
          <p:cNvPr id="20" name="Rectangle 19"/>
          <p:cNvSpPr/>
          <p:nvPr/>
        </p:nvSpPr>
        <p:spPr>
          <a:xfrm>
            <a:off x="3503251" y="5124450"/>
            <a:ext cx="1007703" cy="1905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1" name="Rectangle 20"/>
          <p:cNvSpPr/>
          <p:nvPr/>
        </p:nvSpPr>
        <p:spPr>
          <a:xfrm>
            <a:off x="3503252" y="4876800"/>
            <a:ext cx="1007703" cy="1905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3" name="Title 1"/>
          <p:cNvSpPr txBox="1">
            <a:spLocks/>
          </p:cNvSpPr>
          <p:nvPr/>
        </p:nvSpPr>
        <p:spPr>
          <a:xfrm rot="5400000">
            <a:off x="7453777" y="5145940"/>
            <a:ext cx="2161246"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FF0000"/>
                </a:solidFill>
                <a:effectLst>
                  <a:outerShdw blurRad="38100" dist="38100" dir="2700000" algn="tl">
                    <a:srgbClr val="000000">
                      <a:alpha val="43137"/>
                    </a:srgbClr>
                  </a:outerShdw>
                </a:effectLst>
              </a:rPr>
              <a:t>Difference</a:t>
            </a:r>
            <a:endParaRPr lang="en-US"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35838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845778"/>
          </a:xfrm>
        </p:spPr>
        <p:txBody>
          <a:bodyPr>
            <a:normAutofit/>
          </a:bodyPr>
          <a:lstStyle/>
          <a:p>
            <a:r>
              <a:rPr lang="en-US" sz="4000" b="1" dirty="0" smtClean="0">
                <a:effectLst>
                  <a:outerShdw blurRad="38100" dist="38100" dir="2700000" algn="tl">
                    <a:srgbClr val="000000">
                      <a:alpha val="43137"/>
                    </a:srgbClr>
                  </a:outerShdw>
                </a:effectLst>
              </a:rPr>
              <a:t>Monthly Rainfall/Snowfall Maps</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5412148"/>
            <a:ext cx="9028387" cy="1445852"/>
          </a:xfrm>
        </p:spPr>
        <p:txBody>
          <a:bodyPr>
            <a:noAutofit/>
          </a:bodyPr>
          <a:lstStyle/>
          <a:p>
            <a:pPr marL="457200" indent="-457200" algn="l">
              <a:buFont typeface="Arial" panose="020B0604020202020204" pitchFamily="34" charset="0"/>
              <a:buChar char="•"/>
            </a:pPr>
            <a:r>
              <a:rPr lang="en-US" sz="2800" dirty="0" smtClean="0">
                <a:solidFill>
                  <a:schemeClr val="tx1"/>
                </a:solidFill>
              </a:rPr>
              <a:t>Same method used for event precipitation analysis maps, but instead using monthly rainfall/snowfall reports (based on local reports from observers)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140970" y="904426"/>
            <a:ext cx="4286253"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rPr>
              <a:t>Rainfall </a:t>
            </a:r>
          </a:p>
          <a:p>
            <a:r>
              <a:rPr lang="en-US" sz="2400" b="1" dirty="0" smtClean="0">
                <a:solidFill>
                  <a:srgbClr val="FF0000"/>
                </a:solidFill>
                <a:effectLst>
                  <a:outerShdw blurRad="38100" dist="38100" dir="2700000" algn="tl">
                    <a:srgbClr val="000000">
                      <a:alpha val="43137"/>
                    </a:srgbClr>
                  </a:outerShdw>
                </a:effectLst>
              </a:rPr>
              <a:t>November 2019</a:t>
            </a:r>
            <a:endParaRPr lang="en-US" sz="2400" b="1" dirty="0">
              <a:solidFill>
                <a:srgbClr val="FF0000"/>
              </a:solidFill>
              <a:effectLst>
                <a:outerShdw blurRad="38100" dist="38100" dir="2700000" algn="tl">
                  <a:srgbClr val="000000">
                    <a:alpha val="43137"/>
                  </a:srgbClr>
                </a:outerShdw>
              </a:effectLst>
            </a:endParaRPr>
          </a:p>
        </p:txBody>
      </p:sp>
      <p:sp>
        <p:nvSpPr>
          <p:cNvPr id="17" name="Title 1"/>
          <p:cNvSpPr txBox="1">
            <a:spLocks/>
          </p:cNvSpPr>
          <p:nvPr/>
        </p:nvSpPr>
        <p:spPr>
          <a:xfrm>
            <a:off x="4577720" y="904425"/>
            <a:ext cx="456628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rPr>
              <a:t>Snowfall </a:t>
            </a:r>
          </a:p>
          <a:p>
            <a:r>
              <a:rPr lang="en-US" sz="2400" b="1" dirty="0" smtClean="0">
                <a:solidFill>
                  <a:srgbClr val="FF0000"/>
                </a:solidFill>
                <a:effectLst>
                  <a:outerShdw blurRad="38100" dist="38100" dir="2700000" algn="tl">
                    <a:srgbClr val="000000">
                      <a:alpha val="43137"/>
                    </a:srgbClr>
                  </a:outerShdw>
                </a:effectLst>
              </a:rPr>
              <a:t>December 2019</a:t>
            </a:r>
            <a:endParaRPr lang="en-US" sz="2400" b="1" dirty="0">
              <a:solidFill>
                <a:srgbClr val="FF00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7019" r="2783" b="2381"/>
          <a:stretch/>
        </p:blipFill>
        <p:spPr>
          <a:xfrm>
            <a:off x="29308" y="1572673"/>
            <a:ext cx="4453417" cy="3726328"/>
          </a:xfrm>
          <a:prstGeom prst="rect">
            <a:avLst/>
          </a:prstGeom>
          <a:ln w="12700">
            <a:noFill/>
          </a:ln>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3467" b="1521"/>
          <a:stretch/>
        </p:blipFill>
        <p:spPr>
          <a:xfrm>
            <a:off x="4400378" y="1572673"/>
            <a:ext cx="4724572" cy="3726328"/>
          </a:xfrm>
          <a:prstGeom prst="rect">
            <a:avLst/>
          </a:prstGeom>
          <a:ln w="12700">
            <a:noFill/>
          </a:ln>
        </p:spPr>
      </p:pic>
    </p:spTree>
    <p:extLst>
      <p:ext uri="{BB962C8B-B14F-4D97-AF65-F5344CB8AC3E}">
        <p14:creationId xmlns:p14="http://schemas.microsoft.com/office/powerpoint/2010/main" val="32416714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845778"/>
          </a:xfrm>
        </p:spPr>
        <p:txBody>
          <a:bodyPr>
            <a:normAutofit/>
          </a:bodyPr>
          <a:lstStyle/>
          <a:p>
            <a:r>
              <a:rPr lang="en-US" sz="4000" b="1" dirty="0" smtClean="0">
                <a:effectLst>
                  <a:outerShdw blurRad="38100" dist="38100" dir="2700000" algn="tl">
                    <a:srgbClr val="000000">
                      <a:alpha val="43137"/>
                    </a:srgbClr>
                  </a:outerShdw>
                </a:effectLst>
              </a:rPr>
              <a:t>Seasonal Snowfall Map </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1089086"/>
            <a:ext cx="2877116" cy="5705475"/>
          </a:xfrm>
        </p:spPr>
        <p:txBody>
          <a:bodyPr>
            <a:noAutofit/>
          </a:bodyPr>
          <a:lstStyle/>
          <a:p>
            <a:pPr marL="457200" indent="-457200" algn="l">
              <a:buFont typeface="Arial" panose="020B0604020202020204" pitchFamily="34" charset="0"/>
              <a:buChar char="•"/>
            </a:pPr>
            <a:r>
              <a:rPr lang="en-US" sz="2600" dirty="0" smtClean="0">
                <a:solidFill>
                  <a:schemeClr val="tx1"/>
                </a:solidFill>
              </a:rPr>
              <a:t>Methodology: Compile (SUM) monthly observed snowfall maps from October through April using ArcMap</a:t>
            </a:r>
          </a:p>
          <a:p>
            <a:pPr marL="457200" indent="-457200" algn="l">
              <a:buFont typeface="Arial" panose="020B0604020202020204" pitchFamily="34" charset="0"/>
              <a:buChar char="•"/>
            </a:pPr>
            <a:r>
              <a:rPr lang="en-US" sz="2600" dirty="0">
                <a:solidFill>
                  <a:schemeClr val="tx1"/>
                </a:solidFill>
              </a:rPr>
              <a:t>Color scale &amp; range bins must be altered to account for large snow totals</a:t>
            </a:r>
          </a:p>
          <a:p>
            <a:pPr marL="457200" indent="-457200" algn="l">
              <a:buFont typeface="Arial" panose="020B0604020202020204" pitchFamily="34" charset="0"/>
              <a:buChar char="•"/>
            </a:pPr>
            <a:endParaRPr lang="en-US" sz="2600" dirty="0" smtClean="0">
              <a:solidFill>
                <a:schemeClr val="tx1"/>
              </a:solidFill>
            </a:endParaRPr>
          </a:p>
          <a:p>
            <a:pPr algn="l"/>
            <a:endParaRPr lang="en-US" sz="2600" dirty="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2877116" y="1202232"/>
            <a:ext cx="62484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rPr>
              <a:t>2018-19 Seasonal Snowfall</a:t>
            </a:r>
            <a:endParaRPr lang="en-US" sz="2400" b="1" dirty="0">
              <a:solidFill>
                <a:srgbClr val="FF00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473" t="6061"/>
          <a:stretch/>
        </p:blipFill>
        <p:spPr>
          <a:xfrm>
            <a:off x="2877116" y="1736785"/>
            <a:ext cx="6248400" cy="4820098"/>
          </a:xfrm>
          <a:prstGeom prst="rect">
            <a:avLst/>
          </a:prstGeom>
          <a:ln w="12700">
            <a:solidFill>
              <a:schemeClr val="tx1"/>
            </a:solidFill>
          </a:ln>
        </p:spPr>
      </p:pic>
    </p:spTree>
    <p:extLst>
      <p:ext uri="{BB962C8B-B14F-4D97-AF65-F5344CB8AC3E}">
        <p14:creationId xmlns:p14="http://schemas.microsoft.com/office/powerpoint/2010/main" val="3253586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845778"/>
          </a:xfrm>
        </p:spPr>
        <p:txBody>
          <a:bodyPr>
            <a:normAutofit/>
          </a:bodyPr>
          <a:lstStyle/>
          <a:p>
            <a:r>
              <a:rPr lang="en-US" sz="4000" b="1" dirty="0" smtClean="0">
                <a:effectLst>
                  <a:outerShdw blurRad="38100" dist="38100" dir="2700000" algn="tl">
                    <a:srgbClr val="000000">
                      <a:alpha val="43137"/>
                    </a:srgbClr>
                  </a:outerShdw>
                </a:effectLst>
              </a:rPr>
              <a:t>Outline</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304800" y="914400"/>
            <a:ext cx="8610600" cy="5638800"/>
          </a:xfrm>
        </p:spPr>
        <p:txBody>
          <a:bodyPr>
            <a:normAutofit/>
          </a:bodyPr>
          <a:lstStyle/>
          <a:p>
            <a:pPr marL="457200" indent="-457200" algn="l">
              <a:buFont typeface="Arial" panose="020B0604020202020204" pitchFamily="34" charset="0"/>
              <a:buChar char="•"/>
            </a:pPr>
            <a:r>
              <a:rPr lang="en-US" sz="2800" dirty="0" smtClean="0">
                <a:solidFill>
                  <a:schemeClr val="tx1"/>
                </a:solidFill>
              </a:rPr>
              <a:t>Introduction to GIS</a:t>
            </a:r>
          </a:p>
          <a:p>
            <a:pPr marL="457200" indent="-457200" algn="l">
              <a:buFont typeface="Arial" panose="020B0604020202020204" pitchFamily="34" charset="0"/>
              <a:buChar char="•"/>
            </a:pPr>
            <a:r>
              <a:rPr lang="en-US" sz="2800" dirty="0" smtClean="0">
                <a:solidFill>
                  <a:schemeClr val="tx1"/>
                </a:solidFill>
              </a:rPr>
              <a:t>Elevation mapping</a:t>
            </a:r>
          </a:p>
          <a:p>
            <a:pPr marL="457200" indent="-457200" algn="l">
              <a:buFont typeface="Arial" panose="020B0604020202020204" pitchFamily="34" charset="0"/>
              <a:buChar char="•"/>
            </a:pPr>
            <a:r>
              <a:rPr lang="en-US" sz="2800" dirty="0" smtClean="0">
                <a:solidFill>
                  <a:schemeClr val="tx1"/>
                </a:solidFill>
              </a:rPr>
              <a:t>Flash Flood Potential Index</a:t>
            </a:r>
          </a:p>
          <a:p>
            <a:pPr marL="457200" indent="-457200" algn="l">
              <a:buFont typeface="Arial" panose="020B0604020202020204" pitchFamily="34" charset="0"/>
              <a:buChar char="•"/>
            </a:pPr>
            <a:r>
              <a:rPr lang="en-US" sz="2800" dirty="0" smtClean="0">
                <a:solidFill>
                  <a:schemeClr val="tx1"/>
                </a:solidFill>
              </a:rPr>
              <a:t>Rainfall/Snowfall analysis maps</a:t>
            </a:r>
          </a:p>
          <a:p>
            <a:pPr marL="457200" indent="-457200" algn="l">
              <a:buFont typeface="Arial" panose="020B0604020202020204" pitchFamily="34" charset="0"/>
              <a:buChar char="•"/>
            </a:pPr>
            <a:r>
              <a:rPr lang="en-US" sz="2800" dirty="0" smtClean="0">
                <a:solidFill>
                  <a:schemeClr val="tx1"/>
                </a:solidFill>
              </a:rPr>
              <a:t>NWS zone-based verification</a:t>
            </a:r>
          </a:p>
          <a:p>
            <a:pPr marL="457200" indent="-457200" algn="l">
              <a:buFont typeface="Arial" panose="020B0604020202020204" pitchFamily="34" charset="0"/>
              <a:buChar char="•"/>
            </a:pPr>
            <a:r>
              <a:rPr lang="en-US" sz="2800" dirty="0" smtClean="0">
                <a:solidFill>
                  <a:schemeClr val="tx1"/>
                </a:solidFill>
              </a:rPr>
              <a:t>NWS forecast error maps</a:t>
            </a:r>
            <a:endParaRPr lang="en-US" sz="2800" dirty="0">
              <a:solidFill>
                <a:schemeClr val="tx1"/>
              </a:solidFill>
            </a:endParaRPr>
          </a:p>
          <a:p>
            <a:pPr marL="457200" indent="-457200" algn="l">
              <a:buFont typeface="Arial" panose="020B0604020202020204" pitchFamily="34" charset="0"/>
              <a:buChar char="•"/>
            </a:pPr>
            <a:r>
              <a:rPr lang="en-US" sz="2800" dirty="0" smtClean="0">
                <a:solidFill>
                  <a:schemeClr val="tx1"/>
                </a:solidFill>
              </a:rPr>
              <a:t>Snowfall composites stratified by flow regime</a:t>
            </a:r>
          </a:p>
          <a:p>
            <a:pPr marL="457200" indent="-457200" algn="l">
              <a:buFont typeface="Arial" panose="020B0604020202020204" pitchFamily="34" charset="0"/>
              <a:buChar char="•"/>
            </a:pPr>
            <a:r>
              <a:rPr lang="en-US" sz="2800" dirty="0" smtClean="0">
                <a:solidFill>
                  <a:schemeClr val="tx1"/>
                </a:solidFill>
              </a:rPr>
              <a:t>Hi-res model verification</a:t>
            </a:r>
          </a:p>
          <a:p>
            <a:pPr marL="457200" indent="-457200" algn="l">
              <a:buFont typeface="Arial" panose="020B0604020202020204" pitchFamily="34" charset="0"/>
              <a:buChar char="•"/>
            </a:pPr>
            <a:r>
              <a:rPr lang="en-US" sz="2800" dirty="0" smtClean="0">
                <a:solidFill>
                  <a:schemeClr val="tx1"/>
                </a:solidFill>
              </a:rPr>
              <a:t>Automation </a:t>
            </a:r>
            <a:r>
              <a:rPr lang="en-US" sz="2800" dirty="0" smtClean="0">
                <a:solidFill>
                  <a:schemeClr val="tx1"/>
                </a:solidFill>
                <a:sym typeface="Wingdings" panose="05000000000000000000" pitchFamily="2" charset="2"/>
              </a:rPr>
              <a:t> “GAZPACHO” program</a:t>
            </a:r>
          </a:p>
          <a:p>
            <a:pPr marL="457200" indent="-457200" algn="l">
              <a:buFont typeface="Arial" panose="020B0604020202020204" pitchFamily="34" charset="0"/>
              <a:buChar char="•"/>
            </a:pPr>
            <a:r>
              <a:rPr lang="en-US" sz="2800" dirty="0" smtClean="0">
                <a:solidFill>
                  <a:schemeClr val="tx1"/>
                </a:solidFill>
                <a:sym typeface="Wingdings" panose="05000000000000000000" pitchFamily="2" charset="2"/>
              </a:rPr>
              <a:t>Forecasting Lake Effect Snow (Albany forecast area)</a:t>
            </a:r>
            <a:endParaRPr lang="en-US" sz="2800" dirty="0" smtClean="0">
              <a:solidFill>
                <a:schemeClr val="tx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7606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845778"/>
          </a:xfrm>
        </p:spPr>
        <p:txBody>
          <a:bodyPr>
            <a:normAutofit/>
          </a:bodyPr>
          <a:lstStyle/>
          <a:p>
            <a:r>
              <a:rPr lang="en-US" sz="4000" b="1" dirty="0" smtClean="0">
                <a:effectLst>
                  <a:outerShdw blurRad="38100" dist="38100" dir="2700000" algn="tl">
                    <a:srgbClr val="000000">
                      <a:alpha val="43137"/>
                    </a:srgbClr>
                  </a:outerShdw>
                </a:effectLst>
              </a:rPr>
              <a:t>Climatology Snowfall Map </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1150577"/>
            <a:ext cx="2819400" cy="5705475"/>
          </a:xfrm>
        </p:spPr>
        <p:txBody>
          <a:bodyPr>
            <a:noAutofit/>
          </a:bodyPr>
          <a:lstStyle/>
          <a:p>
            <a:pPr marL="457200" indent="-457200" algn="l">
              <a:buFont typeface="Arial" panose="020B0604020202020204" pitchFamily="34" charset="0"/>
              <a:buChar char="•"/>
            </a:pPr>
            <a:r>
              <a:rPr lang="en-US" sz="2800" dirty="0" smtClean="0">
                <a:solidFill>
                  <a:schemeClr val="tx1"/>
                </a:solidFill>
              </a:rPr>
              <a:t>Use 30-year climate normals from Cooperative Weather Observers to create a snowfall analysis</a:t>
            </a:r>
          </a:p>
          <a:p>
            <a:pPr algn="l"/>
            <a:endParaRPr lang="en-US" sz="2800" dirty="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2667001" y="862881"/>
            <a:ext cx="64389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rPr>
              <a:t>1981-2010 Seasonal Snowfall Climatology</a:t>
            </a:r>
            <a:endParaRPr lang="en-US" sz="2400" b="1" dirty="0">
              <a:solidFill>
                <a:srgbClr val="FF00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5385"/>
          <a:stretch/>
        </p:blipFill>
        <p:spPr>
          <a:xfrm>
            <a:off x="2667001" y="1371599"/>
            <a:ext cx="6438900" cy="5162189"/>
          </a:xfrm>
          <a:prstGeom prst="rect">
            <a:avLst/>
          </a:prstGeom>
          <a:ln w="12700">
            <a:solidFill>
              <a:schemeClr val="tx1"/>
            </a:solidFill>
          </a:ln>
        </p:spPr>
      </p:pic>
    </p:spTree>
    <p:extLst>
      <p:ext uri="{BB962C8B-B14F-4D97-AF65-F5344CB8AC3E}">
        <p14:creationId xmlns:p14="http://schemas.microsoft.com/office/powerpoint/2010/main" val="4066852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914399"/>
          </a:xfrm>
        </p:spPr>
        <p:txBody>
          <a:bodyPr>
            <a:normAutofit fontScale="90000"/>
          </a:bodyPr>
          <a:lstStyle/>
          <a:p>
            <a:r>
              <a:rPr lang="en-US" sz="4000" b="1" dirty="0" smtClean="0">
                <a:effectLst>
                  <a:outerShdw blurRad="38100" dist="38100" dir="2700000" algn="tl">
                    <a:srgbClr val="000000">
                      <a:alpha val="43137"/>
                    </a:srgbClr>
                  </a:outerShdw>
                </a:effectLst>
              </a:rPr>
              <a:t>Snowfall Composites Stratified by </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925mb Flow </a:t>
            </a:r>
            <a:r>
              <a:rPr lang="en-US" sz="4000" b="1" dirty="0">
                <a:effectLst>
                  <a:outerShdw blurRad="38100" dist="38100" dir="2700000" algn="tl">
                    <a:srgbClr val="000000">
                      <a:alpha val="43137"/>
                    </a:srgbClr>
                  </a:outerShdw>
                </a:effectLst>
              </a:rPr>
              <a:t>R</a:t>
            </a:r>
            <a:r>
              <a:rPr lang="en-US" sz="4000" b="1" dirty="0" smtClean="0">
                <a:effectLst>
                  <a:outerShdw blurRad="38100" dist="38100" dir="2700000" algn="tl">
                    <a:srgbClr val="000000">
                      <a:alpha val="43137"/>
                    </a:srgbClr>
                  </a:outerShdw>
                </a:effectLst>
              </a:rPr>
              <a:t>egime</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1150577"/>
            <a:ext cx="3505198" cy="5705475"/>
          </a:xfrm>
        </p:spPr>
        <p:txBody>
          <a:bodyPr>
            <a:noAutofit/>
          </a:bodyPr>
          <a:lstStyle/>
          <a:p>
            <a:pPr marL="457200" indent="-457200" algn="l">
              <a:buFont typeface="Arial" panose="020B0604020202020204" pitchFamily="34" charset="0"/>
              <a:buChar char="•"/>
            </a:pPr>
            <a:r>
              <a:rPr lang="en-US" sz="2600" dirty="0" smtClean="0">
                <a:solidFill>
                  <a:schemeClr val="tx1"/>
                </a:solidFill>
              </a:rPr>
              <a:t>Identify </a:t>
            </a:r>
            <a:r>
              <a:rPr lang="en-US" sz="2600" dirty="0">
                <a:solidFill>
                  <a:schemeClr val="tx1"/>
                </a:solidFill>
              </a:rPr>
              <a:t>patterns of snowfall distribution based </a:t>
            </a:r>
            <a:r>
              <a:rPr lang="en-US" sz="2600" dirty="0" smtClean="0">
                <a:solidFill>
                  <a:schemeClr val="tx1"/>
                </a:solidFill>
              </a:rPr>
              <a:t>on low level </a:t>
            </a:r>
            <a:r>
              <a:rPr lang="en-US" sz="2600" dirty="0">
                <a:solidFill>
                  <a:schemeClr val="tx1"/>
                </a:solidFill>
              </a:rPr>
              <a:t>flow </a:t>
            </a:r>
            <a:r>
              <a:rPr lang="en-US" sz="2600" dirty="0" smtClean="0">
                <a:solidFill>
                  <a:schemeClr val="tx1"/>
                </a:solidFill>
              </a:rPr>
              <a:t>regime</a:t>
            </a:r>
          </a:p>
          <a:p>
            <a:pPr marL="457200" indent="-457200" algn="l">
              <a:buFont typeface="Arial" panose="020B0604020202020204" pitchFamily="34" charset="0"/>
              <a:buChar char="•"/>
            </a:pPr>
            <a:r>
              <a:rPr lang="en-US" sz="2600" dirty="0">
                <a:solidFill>
                  <a:schemeClr val="tx1"/>
                </a:solidFill>
              </a:rPr>
              <a:t>Use Albany, NY sounding data to determine wind at 925 </a:t>
            </a:r>
            <a:r>
              <a:rPr lang="en-US" sz="2600" dirty="0" smtClean="0">
                <a:solidFill>
                  <a:schemeClr val="tx1"/>
                </a:solidFill>
              </a:rPr>
              <a:t>mb</a:t>
            </a:r>
            <a:endParaRPr lang="en-US" sz="2600" dirty="0">
              <a:solidFill>
                <a:schemeClr val="tx1"/>
              </a:solidFill>
            </a:endParaRPr>
          </a:p>
          <a:p>
            <a:pPr marL="457200" indent="-457200" algn="l">
              <a:buFont typeface="Arial" panose="020B0604020202020204" pitchFamily="34" charset="0"/>
              <a:buChar char="•"/>
            </a:pPr>
            <a:r>
              <a:rPr lang="en-US" sz="2600" dirty="0">
                <a:solidFill>
                  <a:schemeClr val="tx1"/>
                </a:solidFill>
              </a:rPr>
              <a:t>Sounding time (0000 UTC or 1200 UTC) closest to midpoint of  each event </a:t>
            </a:r>
          </a:p>
          <a:p>
            <a:pPr marL="457200" indent="-457200" algn="l">
              <a:buFont typeface="Arial" panose="020B0604020202020204" pitchFamily="34" charset="0"/>
              <a:buChar char="•"/>
            </a:pPr>
            <a:endParaRPr lang="en-US" sz="2600" dirty="0" smtClean="0">
              <a:solidFill>
                <a:schemeClr val="tx1"/>
              </a:solidFill>
            </a:endParaRPr>
          </a:p>
          <a:p>
            <a:pPr marL="457200" indent="-457200" algn="l">
              <a:buFont typeface="Arial" panose="020B0604020202020204" pitchFamily="34" charset="0"/>
              <a:buChar char="•"/>
            </a:pPr>
            <a:endParaRPr lang="en-US" sz="2600" dirty="0" smtClean="0">
              <a:solidFill>
                <a:schemeClr val="tx1"/>
              </a:solidFill>
            </a:endParaRPr>
          </a:p>
          <a:p>
            <a:pPr marL="457200" indent="-457200" algn="l">
              <a:buFont typeface="Arial" panose="020B0604020202020204" pitchFamily="34" charset="0"/>
              <a:buChar char="•"/>
            </a:pPr>
            <a:endParaRPr lang="en-US" sz="2600" dirty="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3581397" y="6399682"/>
            <a:ext cx="4648203" cy="4583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rPr>
              <a:t>Example of Data Selection</a:t>
            </a:r>
            <a:endParaRPr lang="en-US" sz="2400" b="1" dirty="0">
              <a:solidFill>
                <a:srgbClr val="FF0000"/>
              </a:solidFill>
              <a:effectLst>
                <a:outerShdw blurRad="38100" dist="38100" dir="2700000" algn="tl">
                  <a:srgbClr val="000000">
                    <a:alpha val="43137"/>
                  </a:srgbClr>
                </a:outerShdw>
              </a:effectLst>
            </a:endParaRP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3505198" y="1001859"/>
            <a:ext cx="4746669" cy="5426398"/>
          </a:xfrm>
          <a:prstGeom prst="rect">
            <a:avLst/>
          </a:prstGeom>
          <a:ln w="12700">
            <a:solidFill>
              <a:schemeClr val="tx1"/>
            </a:solidFill>
          </a:ln>
        </p:spPr>
      </p:pic>
      <p:sp>
        <p:nvSpPr>
          <p:cNvPr id="11" name="Rectangle 10"/>
          <p:cNvSpPr/>
          <p:nvPr/>
        </p:nvSpPr>
        <p:spPr>
          <a:xfrm>
            <a:off x="3657600" y="2789707"/>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0000"/>
                </a:solidFill>
              </a:ln>
              <a:solidFill>
                <a:srgbClr val="FF0000"/>
              </a:solidFill>
            </a:endParaRPr>
          </a:p>
        </p:txBody>
      </p:sp>
      <p:sp>
        <p:nvSpPr>
          <p:cNvPr id="13" name="Rectangle 12"/>
          <p:cNvSpPr/>
          <p:nvPr/>
        </p:nvSpPr>
        <p:spPr>
          <a:xfrm>
            <a:off x="5715000" y="2789707"/>
            <a:ext cx="1219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0000"/>
                </a:solidFill>
              </a:ln>
              <a:solidFill>
                <a:srgbClr val="FF0000"/>
              </a:solidFill>
            </a:endParaRPr>
          </a:p>
        </p:txBody>
      </p:sp>
      <p:sp>
        <p:nvSpPr>
          <p:cNvPr id="15" name="Rectangle 14"/>
          <p:cNvSpPr/>
          <p:nvPr/>
        </p:nvSpPr>
        <p:spPr>
          <a:xfrm>
            <a:off x="3505198" y="1001859"/>
            <a:ext cx="495302" cy="2638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000000"/>
                </a:solidFill>
              </a:ln>
              <a:solidFill>
                <a:srgbClr val="FF0000"/>
              </a:solidFill>
            </a:endParaRPr>
          </a:p>
        </p:txBody>
      </p:sp>
    </p:spTree>
    <p:extLst>
      <p:ext uri="{BB962C8B-B14F-4D97-AF65-F5344CB8AC3E}">
        <p14:creationId xmlns:p14="http://schemas.microsoft.com/office/powerpoint/2010/main" val="22612192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914399"/>
          </a:xfrm>
        </p:spPr>
        <p:txBody>
          <a:bodyPr>
            <a:normAutofit fontScale="90000"/>
          </a:bodyPr>
          <a:lstStyle/>
          <a:p>
            <a:r>
              <a:rPr lang="en-US" sz="4000" b="1" dirty="0" smtClean="0">
                <a:effectLst>
                  <a:outerShdw blurRad="38100" dist="38100" dir="2700000" algn="tl">
                    <a:srgbClr val="000000">
                      <a:alpha val="43137"/>
                    </a:srgbClr>
                  </a:outerShdw>
                </a:effectLst>
              </a:rPr>
              <a:t>Snowfall Composites Stratified by </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925 mb Flow </a:t>
            </a:r>
            <a:r>
              <a:rPr lang="en-US" sz="4000" b="1" dirty="0">
                <a:effectLst>
                  <a:outerShdw blurRad="38100" dist="38100" dir="2700000" algn="tl">
                    <a:srgbClr val="000000">
                      <a:alpha val="43137"/>
                    </a:srgbClr>
                  </a:outerShdw>
                </a:effectLst>
              </a:rPr>
              <a:t>R</a:t>
            </a:r>
            <a:r>
              <a:rPr lang="en-US" sz="4000" b="1" dirty="0" smtClean="0">
                <a:effectLst>
                  <a:outerShdw blurRad="38100" dist="38100" dir="2700000" algn="tl">
                    <a:srgbClr val="000000">
                      <a:alpha val="43137"/>
                    </a:srgbClr>
                  </a:outerShdw>
                </a:effectLst>
              </a:rPr>
              <a:t>egime</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1150577"/>
            <a:ext cx="3124200" cy="5705475"/>
          </a:xfrm>
        </p:spPr>
        <p:txBody>
          <a:bodyPr>
            <a:noAutofit/>
          </a:bodyPr>
          <a:lstStyle/>
          <a:p>
            <a:pPr marL="457200" indent="-457200" algn="l">
              <a:buFont typeface="Arial" panose="020B0604020202020204" pitchFamily="34" charset="0"/>
              <a:buChar char="•"/>
            </a:pPr>
            <a:r>
              <a:rPr lang="en-US" sz="2800" dirty="0">
                <a:solidFill>
                  <a:schemeClr val="tx1"/>
                </a:solidFill>
              </a:rPr>
              <a:t>Stratify by wind direction &amp; speed at </a:t>
            </a:r>
            <a:r>
              <a:rPr lang="en-US" sz="2800" dirty="0" smtClean="0">
                <a:solidFill>
                  <a:schemeClr val="tx1"/>
                </a:solidFill>
              </a:rPr>
              <a:t>925 </a:t>
            </a:r>
            <a:r>
              <a:rPr lang="en-US" sz="2800" dirty="0">
                <a:solidFill>
                  <a:schemeClr val="tx1"/>
                </a:solidFill>
              </a:rPr>
              <a:t>mb:</a:t>
            </a:r>
          </a:p>
          <a:p>
            <a:pPr marL="914400" lvl="1" indent="-457200" algn="l">
              <a:buFont typeface="Arial" panose="020B0604020202020204" pitchFamily="34" charset="0"/>
              <a:buChar char="•"/>
            </a:pPr>
            <a:r>
              <a:rPr lang="en-US" sz="2400" b="1" dirty="0">
                <a:solidFill>
                  <a:schemeClr val="tx1"/>
                </a:solidFill>
              </a:rPr>
              <a:t>4 quadrants for wind direction</a:t>
            </a:r>
          </a:p>
          <a:p>
            <a:pPr marL="914400" lvl="1" indent="-457200" algn="l">
              <a:buFont typeface="Arial" panose="020B0604020202020204" pitchFamily="34" charset="0"/>
              <a:buChar char="•"/>
            </a:pPr>
            <a:r>
              <a:rPr lang="en-US" sz="2400" b="1" dirty="0">
                <a:solidFill>
                  <a:schemeClr val="tx1"/>
                </a:solidFill>
              </a:rPr>
              <a:t>3 categories for speed</a:t>
            </a:r>
          </a:p>
          <a:p>
            <a:pPr marL="457200" indent="-457200" algn="l">
              <a:buFont typeface="Arial" panose="020B0604020202020204" pitchFamily="34" charset="0"/>
              <a:buChar char="•"/>
            </a:pPr>
            <a:r>
              <a:rPr lang="en-US" sz="2800" dirty="0">
                <a:solidFill>
                  <a:srgbClr val="FF0000"/>
                </a:solidFill>
              </a:rPr>
              <a:t>=</a:t>
            </a:r>
            <a:r>
              <a:rPr lang="en-US" sz="2800" dirty="0">
                <a:solidFill>
                  <a:schemeClr val="tx1"/>
                </a:solidFill>
              </a:rPr>
              <a:t> </a:t>
            </a:r>
            <a:r>
              <a:rPr lang="en-US" sz="2800" b="1" dirty="0">
                <a:solidFill>
                  <a:srgbClr val="FF0000"/>
                </a:solidFill>
              </a:rPr>
              <a:t>12 combined categories</a:t>
            </a:r>
          </a:p>
          <a:p>
            <a:pPr marL="457200" indent="-457200" algn="l">
              <a:buFont typeface="Arial" panose="020B0604020202020204" pitchFamily="34" charset="0"/>
              <a:buChar char="•"/>
            </a:pPr>
            <a:endParaRPr lang="en-US" sz="2800" dirty="0" smtClean="0">
              <a:solidFill>
                <a:schemeClr val="tx1"/>
              </a:solidFill>
            </a:endParaRPr>
          </a:p>
          <a:p>
            <a:pPr marL="457200" indent="-457200" algn="l">
              <a:buFont typeface="Arial" panose="020B0604020202020204" pitchFamily="34" charset="0"/>
              <a:buChar char="•"/>
            </a:pPr>
            <a:endParaRPr lang="en-US" sz="2800" dirty="0" smtClean="0">
              <a:solidFill>
                <a:schemeClr val="tx1"/>
              </a:solidFill>
            </a:endParaRPr>
          </a:p>
          <a:p>
            <a:pPr marL="457200" indent="-457200" algn="l">
              <a:buFont typeface="Arial" panose="020B0604020202020204" pitchFamily="34" charset="0"/>
              <a:buChar char="•"/>
            </a:pPr>
            <a:endParaRPr lang="en-US" sz="2800" dirty="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Chart 15"/>
          <p:cNvGraphicFramePr/>
          <p:nvPr>
            <p:extLst>
              <p:ext uri="{D42A27DB-BD31-4B8C-83A1-F6EECF244321}">
                <p14:modId xmlns:p14="http://schemas.microsoft.com/office/powerpoint/2010/main" val="1616116717"/>
              </p:ext>
            </p:extLst>
          </p:nvPr>
        </p:nvGraphicFramePr>
        <p:xfrm>
          <a:off x="3733800" y="1066800"/>
          <a:ext cx="3352800" cy="2971800"/>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p:cNvSpPr txBox="1"/>
          <p:nvPr/>
        </p:nvSpPr>
        <p:spPr>
          <a:xfrm>
            <a:off x="4772025" y="1784866"/>
            <a:ext cx="457200" cy="369332"/>
          </a:xfrm>
          <a:prstGeom prst="rect">
            <a:avLst/>
          </a:prstGeom>
          <a:noFill/>
        </p:spPr>
        <p:txBody>
          <a:bodyPr wrap="square" rtlCol="0">
            <a:spAutoFit/>
          </a:bodyPr>
          <a:lstStyle/>
          <a:p>
            <a:r>
              <a:rPr lang="en-US" b="1" dirty="0" smtClean="0"/>
              <a:t>0°</a:t>
            </a:r>
            <a:endParaRPr lang="en-US" b="1" dirty="0"/>
          </a:p>
        </p:txBody>
      </p:sp>
      <p:sp>
        <p:nvSpPr>
          <p:cNvPr id="18" name="TextBox 17"/>
          <p:cNvSpPr txBox="1"/>
          <p:nvPr/>
        </p:nvSpPr>
        <p:spPr>
          <a:xfrm>
            <a:off x="5638800" y="2514600"/>
            <a:ext cx="609600" cy="369332"/>
          </a:xfrm>
          <a:prstGeom prst="rect">
            <a:avLst/>
          </a:prstGeom>
          <a:noFill/>
        </p:spPr>
        <p:txBody>
          <a:bodyPr wrap="square" rtlCol="0">
            <a:spAutoFit/>
          </a:bodyPr>
          <a:lstStyle/>
          <a:p>
            <a:r>
              <a:rPr lang="en-US" b="1" dirty="0" smtClean="0"/>
              <a:t>90°</a:t>
            </a:r>
            <a:endParaRPr lang="en-US" b="1" dirty="0"/>
          </a:p>
        </p:txBody>
      </p:sp>
      <p:sp>
        <p:nvSpPr>
          <p:cNvPr id="19" name="TextBox 18"/>
          <p:cNvSpPr txBox="1"/>
          <p:nvPr/>
        </p:nvSpPr>
        <p:spPr>
          <a:xfrm>
            <a:off x="4762500" y="3505200"/>
            <a:ext cx="762000" cy="369332"/>
          </a:xfrm>
          <a:prstGeom prst="rect">
            <a:avLst/>
          </a:prstGeom>
          <a:noFill/>
        </p:spPr>
        <p:txBody>
          <a:bodyPr wrap="square" rtlCol="0">
            <a:spAutoFit/>
          </a:bodyPr>
          <a:lstStyle/>
          <a:p>
            <a:r>
              <a:rPr lang="en-US" b="1" dirty="0" smtClean="0"/>
              <a:t>180°</a:t>
            </a:r>
            <a:endParaRPr lang="en-US" b="1" dirty="0"/>
          </a:p>
        </p:txBody>
      </p:sp>
      <p:sp>
        <p:nvSpPr>
          <p:cNvPr id="20" name="TextBox 19"/>
          <p:cNvSpPr txBox="1"/>
          <p:nvPr/>
        </p:nvSpPr>
        <p:spPr>
          <a:xfrm>
            <a:off x="4010025" y="2514600"/>
            <a:ext cx="762000" cy="369332"/>
          </a:xfrm>
          <a:prstGeom prst="rect">
            <a:avLst/>
          </a:prstGeom>
          <a:noFill/>
        </p:spPr>
        <p:txBody>
          <a:bodyPr wrap="square" rtlCol="0">
            <a:spAutoFit/>
          </a:bodyPr>
          <a:lstStyle/>
          <a:p>
            <a:r>
              <a:rPr lang="en-US" b="1" dirty="0" smtClean="0"/>
              <a:t>270°</a:t>
            </a:r>
            <a:endParaRPr lang="en-US" b="1" dirty="0"/>
          </a:p>
        </p:txBody>
      </p:sp>
      <p:graphicFrame>
        <p:nvGraphicFramePr>
          <p:cNvPr id="21" name="Table 20"/>
          <p:cNvGraphicFramePr>
            <a:graphicFrameLocks noGrp="1"/>
          </p:cNvGraphicFramePr>
          <p:nvPr>
            <p:extLst>
              <p:ext uri="{D42A27DB-BD31-4B8C-83A1-F6EECF244321}">
                <p14:modId xmlns:p14="http://schemas.microsoft.com/office/powerpoint/2010/main" val="3033565067"/>
              </p:ext>
            </p:extLst>
          </p:nvPr>
        </p:nvGraphicFramePr>
        <p:xfrm>
          <a:off x="3581400" y="4267200"/>
          <a:ext cx="4540750" cy="148336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000"/>
                    </a:ext>
                  </a:extLst>
                </a:gridCol>
                <a:gridCol w="2254750">
                  <a:extLst>
                    <a:ext uri="{9D8B030D-6E8A-4147-A177-3AD203B41FA5}">
                      <a16:colId xmlns:a16="http://schemas.microsoft.com/office/drawing/2014/main" val="20001"/>
                    </a:ext>
                  </a:extLst>
                </a:gridCol>
              </a:tblGrid>
              <a:tr h="370840">
                <a:tc>
                  <a:txBody>
                    <a:bodyPr/>
                    <a:lstStyle/>
                    <a:p>
                      <a:r>
                        <a:rPr lang="en-US" dirty="0" smtClean="0">
                          <a:solidFill>
                            <a:schemeClr val="tx1"/>
                          </a:solidFill>
                        </a:rPr>
                        <a:t>Speed category</a:t>
                      </a:r>
                      <a:endParaRPr lang="en-US" dirty="0">
                        <a:solidFill>
                          <a:schemeClr val="tx1"/>
                        </a:solidFill>
                      </a:endParaRPr>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b="1" dirty="0" smtClean="0"/>
                        <a:t>1</a:t>
                      </a:r>
                      <a:endParaRPr lang="en-US" b="1" dirty="0"/>
                    </a:p>
                  </a:txBody>
                  <a:tcPr/>
                </a:tc>
                <a:tc>
                  <a:txBody>
                    <a:bodyPr/>
                    <a:lstStyle/>
                    <a:p>
                      <a:pPr algn="ctr"/>
                      <a:r>
                        <a:rPr lang="en-US" b="1" dirty="0" smtClean="0"/>
                        <a:t>0-19</a:t>
                      </a:r>
                      <a:r>
                        <a:rPr lang="en-US" b="1" baseline="0" dirty="0" smtClean="0"/>
                        <a:t> kt</a:t>
                      </a:r>
                      <a:endParaRPr lang="en-US" b="1" dirty="0"/>
                    </a:p>
                  </a:txBody>
                  <a:tcPr/>
                </a:tc>
                <a:extLst>
                  <a:ext uri="{0D108BD9-81ED-4DB2-BD59-A6C34878D82A}">
                    <a16:rowId xmlns:a16="http://schemas.microsoft.com/office/drawing/2014/main" val="10001"/>
                  </a:ext>
                </a:extLst>
              </a:tr>
              <a:tr h="370840">
                <a:tc>
                  <a:txBody>
                    <a:bodyPr/>
                    <a:lstStyle/>
                    <a:p>
                      <a:pPr algn="ctr"/>
                      <a:r>
                        <a:rPr lang="en-US" b="1" dirty="0" smtClean="0"/>
                        <a:t>2</a:t>
                      </a:r>
                      <a:endParaRPr lang="en-US" b="1" dirty="0"/>
                    </a:p>
                  </a:txBody>
                  <a:tcPr/>
                </a:tc>
                <a:tc>
                  <a:txBody>
                    <a:bodyPr/>
                    <a:lstStyle/>
                    <a:p>
                      <a:pPr algn="ctr"/>
                      <a:r>
                        <a:rPr lang="en-US" b="1" dirty="0" smtClean="0"/>
                        <a:t>20-39 kt</a:t>
                      </a:r>
                      <a:endParaRPr lang="en-US" b="1" dirty="0"/>
                    </a:p>
                  </a:txBody>
                  <a:tcPr/>
                </a:tc>
                <a:extLst>
                  <a:ext uri="{0D108BD9-81ED-4DB2-BD59-A6C34878D82A}">
                    <a16:rowId xmlns:a16="http://schemas.microsoft.com/office/drawing/2014/main" val="10002"/>
                  </a:ext>
                </a:extLst>
              </a:tr>
              <a:tr h="370840">
                <a:tc>
                  <a:txBody>
                    <a:bodyPr/>
                    <a:lstStyle/>
                    <a:p>
                      <a:pPr algn="ctr"/>
                      <a:r>
                        <a:rPr lang="en-US" b="1" dirty="0" smtClean="0"/>
                        <a:t>3</a:t>
                      </a:r>
                      <a:endParaRPr lang="en-US" b="1" dirty="0"/>
                    </a:p>
                  </a:txBody>
                  <a:tcPr/>
                </a:tc>
                <a:tc>
                  <a:txBody>
                    <a:bodyPr/>
                    <a:lstStyle/>
                    <a:p>
                      <a:pPr algn="ctr"/>
                      <a:r>
                        <a:rPr lang="en-US" b="1" dirty="0" smtClean="0"/>
                        <a:t>40+</a:t>
                      </a:r>
                      <a:r>
                        <a:rPr lang="en-US" b="1" baseline="0" dirty="0" smtClean="0"/>
                        <a:t> kt</a:t>
                      </a:r>
                      <a:endParaRPr lang="en-US" b="1"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0436853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914399"/>
          </a:xfrm>
        </p:spPr>
        <p:txBody>
          <a:bodyPr>
            <a:normAutofit fontScale="90000"/>
          </a:bodyPr>
          <a:lstStyle/>
          <a:p>
            <a:r>
              <a:rPr lang="en-US" sz="4000" b="1" dirty="0" smtClean="0">
                <a:effectLst>
                  <a:outerShdw blurRad="38100" dist="38100" dir="2700000" algn="tl">
                    <a:srgbClr val="000000">
                      <a:alpha val="43137"/>
                    </a:srgbClr>
                  </a:outerShdw>
                </a:effectLst>
              </a:rPr>
              <a:t>Snowfall Composites Stratified by </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925 mb Flow </a:t>
            </a:r>
            <a:r>
              <a:rPr lang="en-US" sz="4000" b="1" dirty="0">
                <a:effectLst>
                  <a:outerShdw blurRad="38100" dist="38100" dir="2700000" algn="tl">
                    <a:srgbClr val="000000">
                      <a:alpha val="43137"/>
                    </a:srgbClr>
                  </a:outerShdw>
                </a:effectLst>
              </a:rPr>
              <a:t>R</a:t>
            </a:r>
            <a:r>
              <a:rPr lang="en-US" sz="4000" b="1" dirty="0" smtClean="0">
                <a:effectLst>
                  <a:outerShdw blurRad="38100" dist="38100" dir="2700000" algn="tl">
                    <a:srgbClr val="000000">
                      <a:alpha val="43137"/>
                    </a:srgbClr>
                  </a:outerShdw>
                </a:effectLst>
              </a:rPr>
              <a:t>egime</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5334000"/>
            <a:ext cx="9144000" cy="988652"/>
          </a:xfrm>
        </p:spPr>
        <p:txBody>
          <a:bodyPr>
            <a:noAutofit/>
          </a:bodyPr>
          <a:lstStyle/>
          <a:p>
            <a:pPr marL="457200" indent="-457200" algn="l">
              <a:buFont typeface="Arial" panose="020B0604020202020204" pitchFamily="34" charset="0"/>
              <a:buChar char="•"/>
            </a:pPr>
            <a:r>
              <a:rPr lang="en-US" sz="2800" dirty="0">
                <a:solidFill>
                  <a:schemeClr val="tx1"/>
                </a:solidFill>
              </a:rPr>
              <a:t>Separate events into the 12 categories using a </a:t>
            </a:r>
            <a:r>
              <a:rPr lang="en-US" sz="2800" dirty="0" smtClean="0">
                <a:solidFill>
                  <a:schemeClr val="tx1"/>
                </a:solidFill>
              </a:rPr>
              <a:t>spreadsheet</a:t>
            </a:r>
          </a:p>
          <a:p>
            <a:pPr marL="457200" indent="-457200" algn="l">
              <a:buFont typeface="Arial" panose="020B0604020202020204" pitchFamily="34" charset="0"/>
              <a:buChar char="•"/>
            </a:pPr>
            <a:r>
              <a:rPr lang="en-US" sz="2800" dirty="0" smtClean="0">
                <a:solidFill>
                  <a:schemeClr val="tx1"/>
                </a:solidFill>
              </a:rPr>
              <a:t>81 total events from 2014-2019 winter seasons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75" y="1447801"/>
            <a:ext cx="9029187" cy="3657600"/>
          </a:xfrm>
          <a:prstGeom prst="rect">
            <a:avLst/>
          </a:prstGeom>
          <a:ln w="12700">
            <a:solidFill>
              <a:schemeClr val="tx1"/>
            </a:solidFill>
          </a:ln>
        </p:spPr>
      </p:pic>
    </p:spTree>
    <p:extLst>
      <p:ext uri="{BB962C8B-B14F-4D97-AF65-F5344CB8AC3E}">
        <p14:creationId xmlns:p14="http://schemas.microsoft.com/office/powerpoint/2010/main" val="42503989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914399"/>
          </a:xfrm>
        </p:spPr>
        <p:txBody>
          <a:bodyPr>
            <a:normAutofit fontScale="90000"/>
          </a:bodyPr>
          <a:lstStyle/>
          <a:p>
            <a:r>
              <a:rPr lang="en-US" sz="4000" b="1" dirty="0" smtClean="0">
                <a:effectLst>
                  <a:outerShdw blurRad="38100" dist="38100" dir="2700000" algn="tl">
                    <a:srgbClr val="000000">
                      <a:alpha val="43137"/>
                    </a:srgbClr>
                  </a:outerShdw>
                </a:effectLst>
              </a:rPr>
              <a:t>Snowfall Composites Stratified by </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925 mb Flow </a:t>
            </a:r>
            <a:r>
              <a:rPr lang="en-US" sz="4000" b="1" dirty="0">
                <a:effectLst>
                  <a:outerShdw blurRad="38100" dist="38100" dir="2700000" algn="tl">
                    <a:srgbClr val="000000">
                      <a:alpha val="43137"/>
                    </a:srgbClr>
                  </a:outerShdw>
                </a:effectLst>
              </a:rPr>
              <a:t>R</a:t>
            </a:r>
            <a:r>
              <a:rPr lang="en-US" sz="4000" b="1" dirty="0" smtClean="0">
                <a:effectLst>
                  <a:outerShdw blurRad="38100" dist="38100" dir="2700000" algn="tl">
                    <a:srgbClr val="000000">
                      <a:alpha val="43137"/>
                    </a:srgbClr>
                  </a:outerShdw>
                </a:effectLst>
              </a:rPr>
              <a:t>egime</a:t>
            </a:r>
            <a:endParaRPr lang="en-US" sz="4000" b="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ubtitle 2"/>
          <p:cNvSpPr>
            <a:spLocks noGrp="1"/>
          </p:cNvSpPr>
          <p:nvPr>
            <p:ph type="subTitle" idx="1"/>
          </p:nvPr>
        </p:nvSpPr>
        <p:spPr>
          <a:xfrm>
            <a:off x="0" y="1150577"/>
            <a:ext cx="2819400" cy="5705475"/>
          </a:xfrm>
        </p:spPr>
        <p:txBody>
          <a:bodyPr>
            <a:noAutofit/>
          </a:bodyPr>
          <a:lstStyle/>
          <a:p>
            <a:pPr marL="457200" indent="-457200" algn="l">
              <a:buFont typeface="Arial" panose="020B0604020202020204" pitchFamily="34" charset="0"/>
              <a:buChar char="•"/>
            </a:pPr>
            <a:r>
              <a:rPr lang="en-US" sz="2600" dirty="0" smtClean="0">
                <a:solidFill>
                  <a:schemeClr val="tx1"/>
                </a:solidFill>
              </a:rPr>
              <a:t>Sum the snowfall analyses </a:t>
            </a:r>
            <a:r>
              <a:rPr lang="en-US" sz="2600" dirty="0">
                <a:solidFill>
                  <a:schemeClr val="tx1"/>
                </a:solidFill>
              </a:rPr>
              <a:t>for </a:t>
            </a:r>
            <a:r>
              <a:rPr lang="en-US" sz="2600" dirty="0" smtClean="0">
                <a:solidFill>
                  <a:schemeClr val="tx1"/>
                </a:solidFill>
              </a:rPr>
              <a:t>events in each of the 12 categories </a:t>
            </a:r>
            <a:r>
              <a:rPr lang="en-US" sz="2600" dirty="0">
                <a:solidFill>
                  <a:schemeClr val="tx1"/>
                </a:solidFill>
              </a:rPr>
              <a:t>using </a:t>
            </a:r>
            <a:r>
              <a:rPr lang="en-US" sz="2600" dirty="0" smtClean="0">
                <a:solidFill>
                  <a:schemeClr val="tx1"/>
                </a:solidFill>
              </a:rPr>
              <a:t>925 </a:t>
            </a:r>
            <a:r>
              <a:rPr lang="en-US" sz="2600" dirty="0">
                <a:solidFill>
                  <a:schemeClr val="tx1"/>
                </a:solidFill>
              </a:rPr>
              <a:t>mb </a:t>
            </a:r>
            <a:r>
              <a:rPr lang="en-US" sz="2600" dirty="0" smtClean="0">
                <a:solidFill>
                  <a:schemeClr val="tx1"/>
                </a:solidFill>
              </a:rPr>
              <a:t>wind at Albany</a:t>
            </a:r>
            <a:endParaRPr lang="en-US" sz="2600" dirty="0">
              <a:solidFill>
                <a:schemeClr val="tx1"/>
              </a:solidFill>
            </a:endParaRPr>
          </a:p>
          <a:p>
            <a:pPr marL="457200" indent="-457200" algn="l">
              <a:buFont typeface="Arial" panose="020B0604020202020204" pitchFamily="34" charset="0"/>
              <a:buChar char="•"/>
            </a:pPr>
            <a:endParaRPr lang="en-US" sz="2600" dirty="0" smtClean="0">
              <a:solidFill>
                <a:schemeClr val="tx1"/>
              </a:solidFill>
            </a:endParaRPr>
          </a:p>
          <a:p>
            <a:pPr marL="457200" indent="-457200" algn="l">
              <a:buFont typeface="Arial" panose="020B0604020202020204" pitchFamily="34" charset="0"/>
              <a:buChar char="•"/>
            </a:pPr>
            <a:endParaRPr lang="en-US" sz="2600" dirty="0" smtClean="0">
              <a:solidFill>
                <a:schemeClr val="tx1"/>
              </a:solidFill>
            </a:endParaRPr>
          </a:p>
          <a:p>
            <a:pPr marL="457200" indent="-457200" algn="l">
              <a:buFont typeface="Arial" panose="020B0604020202020204" pitchFamily="34" charset="0"/>
              <a:buChar char="•"/>
            </a:pPr>
            <a:endParaRPr lang="en-US" sz="2600" dirty="0">
              <a:solidFill>
                <a:schemeClr val="tx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997712"/>
            <a:ext cx="4419600" cy="5846400"/>
          </a:xfrm>
          <a:prstGeom prst="rect">
            <a:avLst/>
          </a:prstGeom>
        </p:spPr>
      </p:pic>
    </p:spTree>
    <p:extLst>
      <p:ext uri="{BB962C8B-B14F-4D97-AF65-F5344CB8AC3E}">
        <p14:creationId xmlns:p14="http://schemas.microsoft.com/office/powerpoint/2010/main" val="9486832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657174" cy="914399"/>
          </a:xfrm>
        </p:spPr>
        <p:txBody>
          <a:bodyPr>
            <a:normAutofit fontScale="90000"/>
          </a:bodyPr>
          <a:lstStyle/>
          <a:p>
            <a:r>
              <a:rPr lang="en-US" sz="4000" b="1" dirty="0" smtClean="0">
                <a:effectLst>
                  <a:outerShdw blurRad="38100" dist="38100" dir="2700000" algn="tl">
                    <a:srgbClr val="000000">
                      <a:alpha val="43137"/>
                    </a:srgbClr>
                  </a:outerShdw>
                </a:effectLst>
              </a:rPr>
              <a:t>Snowfall Composites: Notable Regimes</a:t>
            </a:r>
            <a:endParaRPr lang="en-US" sz="4000" b="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8573" y="1553253"/>
            <a:ext cx="4561644" cy="378006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590217" y="1553252"/>
            <a:ext cx="4499648" cy="378006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685800" y="1038225"/>
            <a:ext cx="2739192"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rPr>
              <a:t>Moderate SE Flow</a:t>
            </a:r>
            <a:endParaRPr lang="en-US" sz="2400" b="1" dirty="0">
              <a:solidFill>
                <a:srgbClr val="FF0000"/>
              </a:solidFill>
              <a:effectLst>
                <a:outerShdw blurRad="38100" dist="38100" dir="2700000" algn="tl">
                  <a:srgbClr val="000000">
                    <a:alpha val="43137"/>
                  </a:srgbClr>
                </a:outerShdw>
              </a:effectLst>
            </a:endParaRPr>
          </a:p>
        </p:txBody>
      </p:sp>
      <p:sp>
        <p:nvSpPr>
          <p:cNvPr id="11" name="Title 1"/>
          <p:cNvSpPr txBox="1">
            <a:spLocks/>
          </p:cNvSpPr>
          <p:nvPr/>
        </p:nvSpPr>
        <p:spPr>
          <a:xfrm>
            <a:off x="5257800" y="1038225"/>
            <a:ext cx="2739192"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rPr>
              <a:t>Moderate SW Flow</a:t>
            </a:r>
            <a:endParaRPr lang="en-US" sz="2400" b="1" dirty="0">
              <a:solidFill>
                <a:srgbClr val="FF0000"/>
              </a:solidFill>
              <a:effectLst>
                <a:outerShdw blurRad="38100" dist="38100" dir="2700000" algn="tl">
                  <a:srgbClr val="000000">
                    <a:alpha val="43137"/>
                  </a:srgbClr>
                </a:outerShdw>
              </a:effectLst>
            </a:endParaRPr>
          </a:p>
        </p:txBody>
      </p:sp>
      <p:sp>
        <p:nvSpPr>
          <p:cNvPr id="12" name="Title 1"/>
          <p:cNvSpPr txBox="1">
            <a:spLocks/>
          </p:cNvSpPr>
          <p:nvPr/>
        </p:nvSpPr>
        <p:spPr>
          <a:xfrm>
            <a:off x="4590217" y="5362574"/>
            <a:ext cx="4553783" cy="7334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effectLst>
                  <a:outerShdw blurRad="38100" dist="38100" dir="2700000" algn="tl">
                    <a:srgbClr val="000000">
                      <a:alpha val="43137"/>
                    </a:srgbClr>
                  </a:outerShdw>
                </a:effectLst>
              </a:rPr>
              <a:t>“Snow hole” in Capital District due to down-sloping off Catskills</a:t>
            </a:r>
            <a:endParaRPr lang="en-US" sz="2400" b="1" dirty="0">
              <a:effectLst>
                <a:outerShdw blurRad="38100" dist="38100" dir="2700000" algn="tl">
                  <a:srgbClr val="000000">
                    <a:alpha val="43137"/>
                  </a:srgbClr>
                </a:outerShdw>
              </a:effectLst>
            </a:endParaRPr>
          </a:p>
        </p:txBody>
      </p:sp>
      <p:sp>
        <p:nvSpPr>
          <p:cNvPr id="4" name="Oval 3"/>
          <p:cNvSpPr/>
          <p:nvPr/>
        </p:nvSpPr>
        <p:spPr>
          <a:xfrm>
            <a:off x="5936154" y="3443287"/>
            <a:ext cx="930954" cy="90011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p:cNvSpPr txBox="1">
            <a:spLocks/>
          </p:cNvSpPr>
          <p:nvPr/>
        </p:nvSpPr>
        <p:spPr>
          <a:xfrm>
            <a:off x="36434" y="5362573"/>
            <a:ext cx="4553783" cy="11144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effectLst>
                  <a:outerShdw blurRad="38100" dist="38100" dir="2700000" algn="tl">
                    <a:srgbClr val="000000">
                      <a:alpha val="43137"/>
                    </a:srgbClr>
                  </a:outerShdw>
                </a:effectLst>
              </a:rPr>
              <a:t>Maximum snowfall in favored upslope areas north and east of Albany</a:t>
            </a:r>
            <a:endParaRPr lang="en-US" sz="2400" b="1" dirty="0">
              <a:effectLst>
                <a:outerShdw blurRad="38100" dist="38100" dir="2700000" algn="tl">
                  <a:srgbClr val="000000">
                    <a:alpha val="43137"/>
                  </a:srgbClr>
                </a:outerShdw>
              </a:effectLst>
            </a:endParaRPr>
          </a:p>
        </p:txBody>
      </p:sp>
      <p:sp>
        <p:nvSpPr>
          <p:cNvPr id="15" name="Oval 14"/>
          <p:cNvSpPr/>
          <p:nvPr/>
        </p:nvSpPr>
        <p:spPr>
          <a:xfrm>
            <a:off x="594206" y="2590459"/>
            <a:ext cx="1752251" cy="90011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rot="2593258">
            <a:off x="2640698" y="2691147"/>
            <a:ext cx="712890" cy="148665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84341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657174" cy="914399"/>
          </a:xfrm>
        </p:spPr>
        <p:txBody>
          <a:bodyPr>
            <a:normAutofit fontScale="90000"/>
          </a:bodyPr>
          <a:lstStyle/>
          <a:p>
            <a:r>
              <a:rPr lang="en-US" sz="4000" b="1" dirty="0" smtClean="0">
                <a:effectLst>
                  <a:outerShdw blurRad="38100" dist="38100" dir="2700000" algn="tl">
                    <a:srgbClr val="000000">
                      <a:alpha val="43137"/>
                    </a:srgbClr>
                  </a:outerShdw>
                </a:effectLst>
              </a:rPr>
              <a:t>Snowfall Composites: Notable Regimes</a:t>
            </a:r>
            <a:endParaRPr lang="en-US" sz="4000" b="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6434" y="1578420"/>
            <a:ext cx="4534739" cy="371421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567796" y="1578420"/>
            <a:ext cx="4550087" cy="3714213"/>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685800" y="1038225"/>
            <a:ext cx="2739192"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rPr>
              <a:t>Moderate NE Flow</a:t>
            </a:r>
            <a:endParaRPr lang="en-US" sz="2400" b="1" dirty="0">
              <a:solidFill>
                <a:srgbClr val="FF0000"/>
              </a:solidFill>
              <a:effectLst>
                <a:outerShdw blurRad="38100" dist="38100" dir="2700000" algn="tl">
                  <a:srgbClr val="000000">
                    <a:alpha val="43137"/>
                  </a:srgbClr>
                </a:outerShdw>
              </a:effectLst>
            </a:endParaRPr>
          </a:p>
        </p:txBody>
      </p:sp>
      <p:sp>
        <p:nvSpPr>
          <p:cNvPr id="11" name="Title 1"/>
          <p:cNvSpPr txBox="1">
            <a:spLocks/>
          </p:cNvSpPr>
          <p:nvPr/>
        </p:nvSpPr>
        <p:spPr>
          <a:xfrm>
            <a:off x="5257800" y="1038225"/>
            <a:ext cx="2739192"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rPr>
              <a:t>Moderate NW Flow</a:t>
            </a:r>
            <a:endParaRPr lang="en-US" sz="2400" b="1" dirty="0">
              <a:solidFill>
                <a:srgbClr val="FF0000"/>
              </a:solidFill>
              <a:effectLst>
                <a:outerShdw blurRad="38100" dist="38100" dir="2700000" algn="tl">
                  <a:srgbClr val="000000">
                    <a:alpha val="43137"/>
                  </a:srgbClr>
                </a:outerShdw>
              </a:effectLst>
            </a:endParaRPr>
          </a:p>
        </p:txBody>
      </p:sp>
      <p:sp>
        <p:nvSpPr>
          <p:cNvPr id="12" name="Title 1"/>
          <p:cNvSpPr txBox="1">
            <a:spLocks/>
          </p:cNvSpPr>
          <p:nvPr/>
        </p:nvSpPr>
        <p:spPr>
          <a:xfrm>
            <a:off x="4590217" y="5362574"/>
            <a:ext cx="4553783" cy="13430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a:effectLst>
                  <a:outerShdw blurRad="38100" dist="38100" dir="2700000" algn="tl">
                    <a:srgbClr val="000000">
                      <a:alpha val="43137"/>
                    </a:srgbClr>
                  </a:outerShdw>
                </a:effectLst>
              </a:rPr>
              <a:t>Maximum snowfall in favored upslope </a:t>
            </a:r>
            <a:r>
              <a:rPr lang="en-US" sz="2400" b="1" dirty="0" smtClean="0">
                <a:effectLst>
                  <a:outerShdw blurRad="38100" dist="38100" dir="2700000" algn="tl">
                    <a:srgbClr val="000000">
                      <a:alpha val="43137"/>
                    </a:srgbClr>
                  </a:outerShdw>
                </a:effectLst>
              </a:rPr>
              <a:t>areas of Adirondacks and Taconics, Green Mountains &amp; Berkshires</a:t>
            </a:r>
            <a:endParaRPr lang="en-US" sz="2400" b="1" dirty="0">
              <a:effectLst>
                <a:outerShdw blurRad="38100" dist="38100" dir="2700000" algn="tl">
                  <a:srgbClr val="000000">
                    <a:alpha val="43137"/>
                  </a:srgbClr>
                </a:outerShdw>
              </a:effectLst>
            </a:endParaRPr>
          </a:p>
        </p:txBody>
      </p:sp>
      <p:sp>
        <p:nvSpPr>
          <p:cNvPr id="4" name="Oval 3"/>
          <p:cNvSpPr/>
          <p:nvPr/>
        </p:nvSpPr>
        <p:spPr>
          <a:xfrm rot="685538">
            <a:off x="4665104" y="1868543"/>
            <a:ext cx="1106408" cy="128111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p:cNvSpPr txBox="1">
            <a:spLocks/>
          </p:cNvSpPr>
          <p:nvPr/>
        </p:nvSpPr>
        <p:spPr>
          <a:xfrm>
            <a:off x="36434" y="5362573"/>
            <a:ext cx="4553783" cy="8858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effectLst>
                  <a:outerShdw blurRad="38100" dist="38100" dir="2700000" algn="tl">
                    <a:srgbClr val="000000">
                      <a:alpha val="43137"/>
                    </a:srgbClr>
                  </a:outerShdw>
                </a:effectLst>
              </a:rPr>
              <a:t>Snowfall dominated by Nor’Easters</a:t>
            </a:r>
            <a:endParaRPr lang="en-US" sz="2400" b="1" dirty="0">
              <a:effectLst>
                <a:outerShdw blurRad="38100" dist="38100" dir="2700000" algn="tl">
                  <a:srgbClr val="000000">
                    <a:alpha val="43137"/>
                  </a:srgbClr>
                </a:outerShdw>
              </a:effectLst>
            </a:endParaRPr>
          </a:p>
        </p:txBody>
      </p:sp>
      <p:sp>
        <p:nvSpPr>
          <p:cNvPr id="15" name="Oval 14"/>
          <p:cNvSpPr/>
          <p:nvPr/>
        </p:nvSpPr>
        <p:spPr>
          <a:xfrm rot="17549705">
            <a:off x="-25845" y="3023807"/>
            <a:ext cx="2800912" cy="10186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rot="721767">
            <a:off x="6748798" y="2741262"/>
            <a:ext cx="890740" cy="186026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86547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990599"/>
          </a:xfrm>
        </p:spPr>
        <p:txBody>
          <a:bodyPr>
            <a:normAutofit fontScale="90000"/>
          </a:bodyPr>
          <a:lstStyle/>
          <a:p>
            <a:r>
              <a:rPr lang="en-US" sz="4000" b="1" dirty="0" smtClean="0">
                <a:effectLst>
                  <a:outerShdw blurRad="38100" dist="38100" dir="2700000" algn="tl">
                    <a:srgbClr val="000000">
                      <a:alpha val="43137"/>
                    </a:srgbClr>
                  </a:outerShdw>
                </a:effectLst>
              </a:rPr>
              <a:t>Snowfall Error Maps Stratified by </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Flow Regime</a:t>
            </a:r>
            <a:endParaRPr lang="en-US" sz="4000" b="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ubtitle 2"/>
          <p:cNvSpPr>
            <a:spLocks noGrp="1"/>
          </p:cNvSpPr>
          <p:nvPr>
            <p:ph type="subTitle" idx="1"/>
          </p:nvPr>
        </p:nvSpPr>
        <p:spPr>
          <a:xfrm>
            <a:off x="0" y="845778"/>
            <a:ext cx="2819400" cy="5936022"/>
          </a:xfrm>
        </p:spPr>
        <p:txBody>
          <a:bodyPr>
            <a:noAutofit/>
          </a:bodyPr>
          <a:lstStyle/>
          <a:p>
            <a:pPr marL="457200" indent="-457200" algn="l">
              <a:buFont typeface="Arial" panose="020B0604020202020204" pitchFamily="34" charset="0"/>
              <a:buChar char="•"/>
            </a:pPr>
            <a:r>
              <a:rPr lang="en-US" sz="2600" dirty="0" smtClean="0">
                <a:solidFill>
                  <a:schemeClr val="tx1"/>
                </a:solidFill>
              </a:rPr>
              <a:t>Same methodology as snowfall composites, but summing difference maps for events in each of the 12 categories </a:t>
            </a:r>
            <a:r>
              <a:rPr lang="en-US" sz="2600" dirty="0">
                <a:solidFill>
                  <a:schemeClr val="tx1"/>
                </a:solidFill>
              </a:rPr>
              <a:t>using </a:t>
            </a:r>
            <a:r>
              <a:rPr lang="en-US" sz="2600" dirty="0" smtClean="0">
                <a:solidFill>
                  <a:schemeClr val="tx1"/>
                </a:solidFill>
              </a:rPr>
              <a:t>925 </a:t>
            </a:r>
            <a:r>
              <a:rPr lang="en-US" sz="2600" dirty="0">
                <a:solidFill>
                  <a:schemeClr val="tx1"/>
                </a:solidFill>
              </a:rPr>
              <a:t>mb </a:t>
            </a:r>
            <a:r>
              <a:rPr lang="en-US" sz="2600" dirty="0" smtClean="0">
                <a:solidFill>
                  <a:schemeClr val="tx1"/>
                </a:solidFill>
              </a:rPr>
              <a:t>wind at Albany</a:t>
            </a:r>
          </a:p>
          <a:p>
            <a:pPr marL="457200" indent="-457200" algn="l">
              <a:buFont typeface="Arial" panose="020B0604020202020204" pitchFamily="34" charset="0"/>
              <a:buChar char="•"/>
            </a:pPr>
            <a:r>
              <a:rPr lang="en-US" sz="2600" dirty="0" smtClean="0">
                <a:solidFill>
                  <a:schemeClr val="tx1"/>
                </a:solidFill>
              </a:rPr>
              <a:t>Used for assessing +/- forecast biases</a:t>
            </a:r>
            <a:endParaRPr lang="en-US" sz="2600" dirty="0">
              <a:solidFill>
                <a:schemeClr val="tx1"/>
              </a:solidFill>
            </a:endParaRPr>
          </a:p>
          <a:p>
            <a:pPr marL="457200" indent="-457200" algn="l">
              <a:buFont typeface="Arial" panose="020B0604020202020204" pitchFamily="34" charset="0"/>
              <a:buChar char="•"/>
            </a:pPr>
            <a:endParaRPr lang="en-US" sz="2600" dirty="0" smtClean="0">
              <a:solidFill>
                <a:schemeClr val="tx1"/>
              </a:solidFill>
            </a:endParaRPr>
          </a:p>
          <a:p>
            <a:pPr marL="457200" indent="-457200" algn="l">
              <a:buFont typeface="Arial" panose="020B0604020202020204" pitchFamily="34" charset="0"/>
              <a:buChar char="•"/>
            </a:pPr>
            <a:endParaRPr lang="en-US" sz="2600" dirty="0" smtClean="0">
              <a:solidFill>
                <a:schemeClr val="tx1"/>
              </a:solidFill>
            </a:endParaRPr>
          </a:p>
          <a:p>
            <a:pPr marL="457200" indent="-457200" algn="l">
              <a:buFont typeface="Arial" panose="020B0604020202020204" pitchFamily="34" charset="0"/>
              <a:buChar char="•"/>
            </a:pPr>
            <a:endParaRPr lang="en-US" sz="2600" dirty="0">
              <a:solidFill>
                <a:schemeClr val="tx1"/>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8169" y="1029956"/>
            <a:ext cx="4374461" cy="5828044"/>
          </a:xfrm>
          <a:prstGeom prst="rect">
            <a:avLst/>
          </a:prstGeom>
        </p:spPr>
      </p:pic>
    </p:spTree>
    <p:extLst>
      <p:ext uri="{BB962C8B-B14F-4D97-AF65-F5344CB8AC3E}">
        <p14:creationId xmlns:p14="http://schemas.microsoft.com/office/powerpoint/2010/main" val="3994860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914399"/>
          </a:xfrm>
        </p:spPr>
        <p:txBody>
          <a:bodyPr>
            <a:normAutofit/>
          </a:bodyPr>
          <a:lstStyle/>
          <a:p>
            <a:r>
              <a:rPr lang="en-US" sz="4000" b="1" dirty="0" smtClean="0">
                <a:effectLst>
                  <a:outerShdw blurRad="38100" dist="38100" dir="2700000" algn="tl">
                    <a:srgbClr val="000000">
                      <a:alpha val="43137"/>
                    </a:srgbClr>
                  </a:outerShdw>
                </a:effectLst>
              </a:rPr>
              <a:t>Error Maps: Notable Regimes</a:t>
            </a:r>
            <a:endParaRPr lang="en-US" sz="4000" b="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605" y="1549369"/>
            <a:ext cx="4529579" cy="378783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572844" y="1549426"/>
            <a:ext cx="4526548" cy="378772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685800" y="1038225"/>
            <a:ext cx="2739192"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rPr>
              <a:t>Weak </a:t>
            </a:r>
            <a:r>
              <a:rPr lang="en-US" sz="2400" b="1" dirty="0">
                <a:solidFill>
                  <a:srgbClr val="FF0000"/>
                </a:solidFill>
                <a:effectLst>
                  <a:outerShdw blurRad="38100" dist="38100" dir="2700000" algn="tl">
                    <a:srgbClr val="000000">
                      <a:alpha val="43137"/>
                    </a:srgbClr>
                  </a:outerShdw>
                </a:effectLst>
              </a:rPr>
              <a:t>N</a:t>
            </a:r>
            <a:r>
              <a:rPr lang="en-US" sz="2400" b="1" dirty="0" smtClean="0">
                <a:solidFill>
                  <a:srgbClr val="FF0000"/>
                </a:solidFill>
                <a:effectLst>
                  <a:outerShdw blurRad="38100" dist="38100" dir="2700000" algn="tl">
                    <a:srgbClr val="000000">
                      <a:alpha val="43137"/>
                    </a:srgbClr>
                  </a:outerShdw>
                </a:effectLst>
              </a:rPr>
              <a:t>E Flow</a:t>
            </a:r>
            <a:endParaRPr lang="en-US" sz="2400" b="1" dirty="0">
              <a:solidFill>
                <a:srgbClr val="FF0000"/>
              </a:solidFill>
              <a:effectLst>
                <a:outerShdw blurRad="38100" dist="38100" dir="2700000" algn="tl">
                  <a:srgbClr val="000000">
                    <a:alpha val="43137"/>
                  </a:srgbClr>
                </a:outerShdw>
              </a:effectLst>
            </a:endParaRPr>
          </a:p>
        </p:txBody>
      </p:sp>
      <p:sp>
        <p:nvSpPr>
          <p:cNvPr id="11" name="Title 1"/>
          <p:cNvSpPr txBox="1">
            <a:spLocks/>
          </p:cNvSpPr>
          <p:nvPr/>
        </p:nvSpPr>
        <p:spPr>
          <a:xfrm>
            <a:off x="5257800" y="1038225"/>
            <a:ext cx="2739192"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rPr>
              <a:t>Moderate NW Flow</a:t>
            </a:r>
            <a:endParaRPr lang="en-US" sz="2400" b="1" dirty="0">
              <a:solidFill>
                <a:srgbClr val="FF0000"/>
              </a:solidFill>
              <a:effectLst>
                <a:outerShdw blurRad="38100" dist="38100" dir="2700000" algn="tl">
                  <a:srgbClr val="000000">
                    <a:alpha val="43137"/>
                  </a:srgbClr>
                </a:outerShdw>
              </a:effectLst>
            </a:endParaRPr>
          </a:p>
        </p:txBody>
      </p:sp>
      <p:sp>
        <p:nvSpPr>
          <p:cNvPr id="12" name="Title 1"/>
          <p:cNvSpPr txBox="1">
            <a:spLocks/>
          </p:cNvSpPr>
          <p:nvPr/>
        </p:nvSpPr>
        <p:spPr>
          <a:xfrm>
            <a:off x="4590217" y="5327622"/>
            <a:ext cx="4553783" cy="14954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effectLst>
                  <a:outerShdw blurRad="38100" dist="38100" dir="2700000" algn="tl">
                    <a:srgbClr val="000000">
                      <a:alpha val="43137"/>
                    </a:srgbClr>
                  </a:outerShdw>
                </a:effectLst>
              </a:rPr>
              <a:t>Under-forecast of upslope and lake effect snow</a:t>
            </a:r>
          </a:p>
          <a:p>
            <a:pPr algn="l"/>
            <a:r>
              <a:rPr lang="en-US" sz="2400" b="1" dirty="0" smtClean="0">
                <a:effectLst>
                  <a:outerShdw blurRad="38100" dist="38100" dir="2700000" algn="tl">
                    <a:srgbClr val="000000">
                      <a:alpha val="43137"/>
                    </a:srgbClr>
                  </a:outerShdw>
                </a:effectLst>
              </a:rPr>
              <a:t>Over-forecast in “snow shadowing” areas</a:t>
            </a:r>
            <a:endParaRPr lang="en-US" sz="2400" b="1" dirty="0">
              <a:effectLst>
                <a:outerShdw blurRad="38100" dist="38100" dir="2700000" algn="tl">
                  <a:srgbClr val="000000">
                    <a:alpha val="43137"/>
                  </a:srgbClr>
                </a:outerShdw>
              </a:effectLst>
            </a:endParaRPr>
          </a:p>
        </p:txBody>
      </p:sp>
      <p:sp>
        <p:nvSpPr>
          <p:cNvPr id="14" name="Title 1"/>
          <p:cNvSpPr txBox="1">
            <a:spLocks/>
          </p:cNvSpPr>
          <p:nvPr/>
        </p:nvSpPr>
        <p:spPr>
          <a:xfrm>
            <a:off x="36434" y="5362573"/>
            <a:ext cx="4553783" cy="11144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effectLst>
                  <a:outerShdw blurRad="38100" dist="38100" dir="2700000" algn="tl">
                    <a:srgbClr val="000000">
                      <a:alpha val="43137"/>
                    </a:srgbClr>
                  </a:outerShdw>
                </a:effectLst>
              </a:rPr>
              <a:t>Negative/positive snowfall forecast errors likely due to max QPF displacement error </a:t>
            </a:r>
            <a:endParaRPr lang="en-US" sz="2400" b="1" dirty="0">
              <a:effectLst>
                <a:outerShdw blurRad="38100" dist="38100" dir="2700000" algn="tl">
                  <a:srgbClr val="000000">
                    <a:alpha val="43137"/>
                  </a:srgbClr>
                </a:outerShdw>
              </a:effectLst>
            </a:endParaRPr>
          </a:p>
        </p:txBody>
      </p:sp>
      <p:sp>
        <p:nvSpPr>
          <p:cNvPr id="16" name="Oval 15"/>
          <p:cNvSpPr/>
          <p:nvPr/>
        </p:nvSpPr>
        <p:spPr>
          <a:xfrm rot="2149964">
            <a:off x="166593" y="1730608"/>
            <a:ext cx="1136109" cy="184484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rot="2593258">
            <a:off x="4898963" y="1795550"/>
            <a:ext cx="717672" cy="124450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rot="1449573">
            <a:off x="6633613" y="2858145"/>
            <a:ext cx="895418" cy="204777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rot="1443812">
            <a:off x="5305232" y="4035178"/>
            <a:ext cx="805677" cy="106940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rot="1443812">
            <a:off x="5030753" y="3119400"/>
            <a:ext cx="965772" cy="90244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rot="2593258">
            <a:off x="1760959" y="3541622"/>
            <a:ext cx="1165430" cy="19456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41443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3299" y="46833"/>
            <a:ext cx="7772400" cy="914399"/>
          </a:xfrm>
        </p:spPr>
        <p:txBody>
          <a:bodyPr>
            <a:normAutofit fontScale="90000"/>
          </a:bodyPr>
          <a:lstStyle/>
          <a:p>
            <a:r>
              <a:rPr lang="en-US" sz="4000" b="1" dirty="0" smtClean="0">
                <a:effectLst>
                  <a:outerShdw blurRad="38100" dist="38100" dir="2700000" algn="tl">
                    <a:srgbClr val="000000">
                      <a:alpha val="43137"/>
                    </a:srgbClr>
                  </a:outerShdw>
                </a:effectLst>
              </a:rPr>
              <a:t>HRRR and NAMNest Snowfall</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Verification</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1150577"/>
            <a:ext cx="3352800" cy="5705475"/>
          </a:xfrm>
        </p:spPr>
        <p:txBody>
          <a:bodyPr>
            <a:noAutofit/>
          </a:bodyPr>
          <a:lstStyle/>
          <a:p>
            <a:pPr marL="457200" indent="-457200" algn="l">
              <a:buFont typeface="Arial" panose="020B0604020202020204" pitchFamily="34" charset="0"/>
              <a:buChar char="•"/>
            </a:pPr>
            <a:r>
              <a:rPr lang="en-US" sz="2600" dirty="0" smtClean="0">
                <a:solidFill>
                  <a:schemeClr val="tx1"/>
                </a:solidFill>
              </a:rPr>
              <a:t>NWS Albany verifies snowfall from high-resolution models such as the 3 km HRRR and NAMNest</a:t>
            </a:r>
          </a:p>
          <a:p>
            <a:pPr marL="457200" indent="-457200" algn="l">
              <a:buFont typeface="Arial" panose="020B0604020202020204" pitchFamily="34" charset="0"/>
              <a:buChar char="•"/>
            </a:pPr>
            <a:r>
              <a:rPr lang="en-US" sz="2600" dirty="0" smtClean="0">
                <a:solidFill>
                  <a:schemeClr val="tx1"/>
                </a:solidFill>
              </a:rPr>
              <a:t>Use </a:t>
            </a:r>
            <a:r>
              <a:rPr lang="en-US" sz="2600" b="1" dirty="0" smtClean="0">
                <a:solidFill>
                  <a:schemeClr val="tx1"/>
                </a:solidFill>
              </a:rPr>
              <a:t>positive snow depth change</a:t>
            </a:r>
            <a:r>
              <a:rPr lang="en-US" sz="2600" dirty="0" smtClean="0">
                <a:solidFill>
                  <a:schemeClr val="tx1"/>
                </a:solidFill>
              </a:rPr>
              <a:t> from beginning to end of an event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7370701" y="1852070"/>
            <a:ext cx="178317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rPr>
              <a:t>HRRR </a:t>
            </a:r>
          </a:p>
          <a:p>
            <a:r>
              <a:rPr lang="en-US" sz="2200" b="1" dirty="0" smtClean="0">
                <a:solidFill>
                  <a:srgbClr val="FF0000"/>
                </a:solidFill>
                <a:effectLst>
                  <a:outerShdw blurRad="38100" dist="38100" dir="2700000" algn="tl">
                    <a:srgbClr val="000000">
                      <a:alpha val="43137"/>
                    </a:srgbClr>
                  </a:outerShdw>
                </a:effectLst>
              </a:rPr>
              <a:t>1-3 Dec 2019</a:t>
            </a:r>
            <a:endParaRPr lang="en-US" sz="2200" b="1" dirty="0">
              <a:solidFill>
                <a:srgbClr val="FF00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7091" t="14416" b="1972"/>
          <a:stretch/>
        </p:blipFill>
        <p:spPr>
          <a:xfrm>
            <a:off x="3429000" y="4003313"/>
            <a:ext cx="3950878" cy="2748859"/>
          </a:xfrm>
          <a:prstGeom prst="rect">
            <a:avLst/>
          </a:prstGeom>
          <a:ln w="12700">
            <a:solidFill>
              <a:schemeClr val="tx1"/>
            </a:solidFill>
          </a:ln>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7450" t="13669" b="2877"/>
          <a:stretch/>
        </p:blipFill>
        <p:spPr>
          <a:xfrm>
            <a:off x="3429000" y="1150576"/>
            <a:ext cx="3931828" cy="2741017"/>
          </a:xfrm>
          <a:prstGeom prst="rect">
            <a:avLst/>
          </a:prstGeom>
          <a:ln w="12700">
            <a:solidFill>
              <a:schemeClr val="tx1"/>
            </a:solidFill>
          </a:ln>
        </p:spPr>
      </p:pic>
      <p:sp>
        <p:nvSpPr>
          <p:cNvPr id="16" name="Title 1"/>
          <p:cNvSpPr txBox="1">
            <a:spLocks/>
          </p:cNvSpPr>
          <p:nvPr/>
        </p:nvSpPr>
        <p:spPr>
          <a:xfrm>
            <a:off x="7380227" y="4648200"/>
            <a:ext cx="1764123"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rPr>
              <a:t>NAMNest </a:t>
            </a:r>
          </a:p>
          <a:p>
            <a:r>
              <a:rPr lang="en-US" sz="2200" b="1" dirty="0" smtClean="0">
                <a:solidFill>
                  <a:srgbClr val="FF0000"/>
                </a:solidFill>
                <a:effectLst>
                  <a:outerShdw blurRad="38100" dist="38100" dir="2700000" algn="tl">
                    <a:srgbClr val="000000">
                      <a:alpha val="43137"/>
                    </a:srgbClr>
                  </a:outerShdw>
                </a:effectLst>
              </a:rPr>
              <a:t>1-3 Dec 2019</a:t>
            </a:r>
            <a:endParaRPr lang="en-US" sz="2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97601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0"/>
            <a:ext cx="7772400" cy="1066799"/>
          </a:xfrm>
        </p:spPr>
        <p:txBody>
          <a:bodyPr>
            <a:normAutofit fontScale="90000"/>
          </a:bodyPr>
          <a:lstStyle/>
          <a:p>
            <a:r>
              <a:rPr lang="en-US" sz="4000" b="1" dirty="0" smtClean="0">
                <a:effectLst>
                  <a:outerShdw blurRad="38100" dist="38100" dir="2700000" algn="tl">
                    <a:srgbClr val="000000">
                      <a:alpha val="43137"/>
                    </a:srgbClr>
                  </a:outerShdw>
                </a:effectLst>
              </a:rPr>
              <a:t>Introduction to </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Geographic Information Systems</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1295400"/>
            <a:ext cx="5029200" cy="5562600"/>
          </a:xfrm>
        </p:spPr>
        <p:txBody>
          <a:bodyPr>
            <a:normAutofit lnSpcReduction="10000"/>
          </a:bodyPr>
          <a:lstStyle/>
          <a:p>
            <a:pPr marL="457200" indent="-457200" algn="l">
              <a:buFont typeface="Arial" panose="020B0604020202020204" pitchFamily="34" charset="0"/>
              <a:buChar char="•"/>
            </a:pPr>
            <a:r>
              <a:rPr lang="en-US" sz="2800" dirty="0" smtClean="0">
                <a:solidFill>
                  <a:schemeClr val="tx1"/>
                </a:solidFill>
              </a:rPr>
              <a:t>What is GIS?</a:t>
            </a:r>
          </a:p>
          <a:p>
            <a:pPr lvl="1" algn="l"/>
            <a:r>
              <a:rPr lang="en-US" sz="2400" b="1" dirty="0" smtClean="0">
                <a:solidFill>
                  <a:srgbClr val="FF0000"/>
                </a:solidFill>
              </a:rPr>
              <a:t>From ESRI.com:</a:t>
            </a:r>
            <a:r>
              <a:rPr lang="en-US" sz="2400" dirty="0" smtClean="0">
                <a:solidFill>
                  <a:schemeClr val="tx1"/>
                </a:solidFill>
              </a:rPr>
              <a:t>  “A geographic information system (GIS) is a framework for gathering, managing, and analyzing data. Rooted in the science of geography, GIS integrates many types of data. It analyzes spatial location and organizes layers of information into visualizations using maps and 3D scenes. ​With this unique capability, GIS reveals deeper insights into data, such as patterns, relationships, and situations—helping users make smarter decisions.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7638" y="1600200"/>
            <a:ext cx="3736440" cy="233218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7638" y="4114800"/>
            <a:ext cx="3755061" cy="2329873"/>
          </a:xfrm>
          <a:prstGeom prst="rect">
            <a:avLst/>
          </a:prstGeom>
        </p:spPr>
      </p:pic>
    </p:spTree>
    <p:extLst>
      <p:ext uri="{BB962C8B-B14F-4D97-AF65-F5344CB8AC3E}">
        <p14:creationId xmlns:p14="http://schemas.microsoft.com/office/powerpoint/2010/main" val="22431589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914399"/>
          </a:xfrm>
        </p:spPr>
        <p:txBody>
          <a:bodyPr>
            <a:normAutofit fontScale="90000"/>
          </a:bodyPr>
          <a:lstStyle/>
          <a:p>
            <a:r>
              <a:rPr lang="en-US" sz="4000" b="1" dirty="0" smtClean="0">
                <a:effectLst>
                  <a:outerShdw blurRad="38100" dist="38100" dir="2700000" algn="tl">
                    <a:srgbClr val="000000">
                      <a:alpha val="43137"/>
                    </a:srgbClr>
                  </a:outerShdw>
                </a:effectLst>
              </a:rPr>
              <a:t>HRRR and NAMNest Snowfall</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Verification</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845778"/>
            <a:ext cx="3048000" cy="5705475"/>
          </a:xfrm>
        </p:spPr>
        <p:txBody>
          <a:bodyPr>
            <a:noAutofit/>
          </a:bodyPr>
          <a:lstStyle/>
          <a:p>
            <a:pPr marL="457200" indent="-457200" algn="l">
              <a:buFont typeface="Arial" panose="020B0604020202020204" pitchFamily="34" charset="0"/>
              <a:buChar char="•"/>
            </a:pPr>
            <a:r>
              <a:rPr lang="en-US" sz="2400" dirty="0" smtClean="0">
                <a:solidFill>
                  <a:schemeClr val="tx1"/>
                </a:solidFill>
              </a:rPr>
              <a:t>The </a:t>
            </a:r>
            <a:r>
              <a:rPr lang="en-US" sz="2400" dirty="0">
                <a:solidFill>
                  <a:schemeClr val="tx1"/>
                </a:solidFill>
              </a:rPr>
              <a:t>change in </a:t>
            </a:r>
            <a:r>
              <a:rPr lang="en-US" sz="2400" dirty="0" smtClean="0">
                <a:solidFill>
                  <a:schemeClr val="tx1"/>
                </a:solidFill>
              </a:rPr>
              <a:t>snow depth more accurately depicts model snowfall (correspondence with EMC)</a:t>
            </a:r>
          </a:p>
          <a:p>
            <a:pPr marL="457200" indent="-457200" algn="l">
              <a:buFont typeface="Arial" panose="020B0604020202020204" pitchFamily="34" charset="0"/>
              <a:buChar char="•"/>
            </a:pPr>
            <a:r>
              <a:rPr lang="en-US" sz="2400" dirty="0" smtClean="0">
                <a:solidFill>
                  <a:schemeClr val="tx1"/>
                </a:solidFill>
              </a:rPr>
              <a:t>Subtract observed snowfall from model positive snow depth change (using ArcMap) for each event to determine model forecast error</a:t>
            </a:r>
          </a:p>
          <a:p>
            <a:pPr marL="457200" indent="-457200" algn="l">
              <a:buFont typeface="Arial" panose="020B0604020202020204" pitchFamily="34" charset="0"/>
              <a:buChar char="•"/>
            </a:pPr>
            <a:endParaRPr lang="en-US" sz="2400" dirty="0" smtClean="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772150" y="1971387"/>
            <a:ext cx="1007703" cy="1905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Title 1"/>
          <p:cNvSpPr txBox="1">
            <a:spLocks/>
          </p:cNvSpPr>
          <p:nvPr/>
        </p:nvSpPr>
        <p:spPr>
          <a:xfrm>
            <a:off x="5772149" y="1523856"/>
            <a:ext cx="1007703" cy="6096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FF0000"/>
                </a:solidFill>
                <a:effectLst>
                  <a:outerShdw blurRad="38100" dist="38100" dir="2700000" algn="tl">
                    <a:srgbClr val="000000">
                      <a:alpha val="43137"/>
                    </a:srgbClr>
                  </a:outerShdw>
                </a:effectLst>
              </a:rPr>
              <a:t>Minus</a:t>
            </a:r>
            <a:endParaRPr lang="en-US" sz="2800" b="1" dirty="0">
              <a:solidFill>
                <a:srgbClr val="FF0000"/>
              </a:solidFill>
              <a:effectLst>
                <a:outerShdw blurRad="38100" dist="38100" dir="2700000" algn="tl">
                  <a:srgbClr val="000000">
                    <a:alpha val="43137"/>
                  </a:srgbClr>
                </a:outerShdw>
              </a:effectLst>
            </a:endParaRPr>
          </a:p>
        </p:txBody>
      </p:sp>
      <p:cxnSp>
        <p:nvCxnSpPr>
          <p:cNvPr id="9" name="Straight Connector 8"/>
          <p:cNvCxnSpPr/>
          <p:nvPr/>
        </p:nvCxnSpPr>
        <p:spPr>
          <a:xfrm>
            <a:off x="3124200" y="4174394"/>
            <a:ext cx="582537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503251" y="5124450"/>
            <a:ext cx="1007703" cy="1905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2" name="Rectangle 11"/>
          <p:cNvSpPr/>
          <p:nvPr/>
        </p:nvSpPr>
        <p:spPr>
          <a:xfrm>
            <a:off x="3503252" y="4876800"/>
            <a:ext cx="1007703" cy="1905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4" name="Title 1"/>
          <p:cNvSpPr txBox="1">
            <a:spLocks/>
          </p:cNvSpPr>
          <p:nvPr/>
        </p:nvSpPr>
        <p:spPr>
          <a:xfrm>
            <a:off x="2958822" y="999981"/>
            <a:ext cx="2832378"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rPr>
              <a:t>HRRR Pos SD Change</a:t>
            </a:r>
            <a:endParaRPr lang="en-US" sz="2400" b="1" dirty="0">
              <a:solidFill>
                <a:srgbClr val="FF0000"/>
              </a:solidFill>
              <a:effectLst>
                <a:outerShdw blurRad="38100" dist="38100" dir="2700000" algn="tl">
                  <a:srgbClr val="000000">
                    <a:alpha val="43137"/>
                  </a:srgbClr>
                </a:outerShdw>
              </a:effectLst>
            </a:endParaRPr>
          </a:p>
        </p:txBody>
      </p:sp>
      <p:sp>
        <p:nvSpPr>
          <p:cNvPr id="16" name="Title 1"/>
          <p:cNvSpPr txBox="1">
            <a:spLocks/>
          </p:cNvSpPr>
          <p:nvPr/>
        </p:nvSpPr>
        <p:spPr>
          <a:xfrm rot="5400000">
            <a:off x="7640488" y="5145940"/>
            <a:ext cx="2161246"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FF0000"/>
                </a:solidFill>
                <a:effectLst>
                  <a:outerShdw blurRad="38100" dist="38100" dir="2700000" algn="tl">
                    <a:srgbClr val="000000">
                      <a:alpha val="43137"/>
                    </a:srgbClr>
                  </a:outerShdw>
                </a:effectLst>
              </a:rPr>
              <a:t>Difference</a:t>
            </a:r>
            <a:endParaRPr lang="en-US" sz="2800" b="1" dirty="0">
              <a:solidFill>
                <a:srgbClr val="FF0000"/>
              </a:solidFill>
              <a:effectLst>
                <a:outerShdw blurRad="38100" dist="38100" dir="2700000" algn="tl">
                  <a:srgbClr val="000000">
                    <a:alpha val="43137"/>
                  </a:srgbClr>
                </a:outerShdw>
              </a:effectLst>
            </a:endParaRPr>
          </a:p>
        </p:txBody>
      </p:sp>
      <p:sp>
        <p:nvSpPr>
          <p:cNvPr id="17" name="Title 1"/>
          <p:cNvSpPr txBox="1">
            <a:spLocks/>
          </p:cNvSpPr>
          <p:nvPr/>
        </p:nvSpPr>
        <p:spPr>
          <a:xfrm rot="5400000">
            <a:off x="7635725" y="2809412"/>
            <a:ext cx="2170771"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rPr>
              <a:t>Observed Snow</a:t>
            </a:r>
            <a:endParaRPr lang="en-US" sz="2400" b="1" dirty="0">
              <a:solidFill>
                <a:srgbClr val="FF00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6289" t="12800" r="5049" b="2700"/>
          <a:stretch/>
        </p:blipFill>
        <p:spPr>
          <a:xfrm>
            <a:off x="5027204" y="4236128"/>
            <a:ext cx="3470022" cy="2556858"/>
          </a:xfrm>
          <a:prstGeom prst="rect">
            <a:avLst/>
          </a:prstGeom>
          <a:ln w="12700">
            <a:solidFill>
              <a:schemeClr val="tx1"/>
            </a:solidFill>
          </a:ln>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7450" t="13669" b="2877"/>
          <a:stretch/>
        </p:blipFill>
        <p:spPr>
          <a:xfrm>
            <a:off x="3157140" y="1523856"/>
            <a:ext cx="2415142" cy="1683681"/>
          </a:xfrm>
          <a:prstGeom prst="rect">
            <a:avLst/>
          </a:prstGeom>
          <a:ln w="12700">
            <a:solidFill>
              <a:schemeClr val="tx1"/>
            </a:solidFill>
          </a:ln>
        </p:spPr>
      </p:pic>
      <p:pic>
        <p:nvPicPr>
          <p:cNvPr id="2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311" t="13958" r="1041" b="1795"/>
          <a:stretch/>
        </p:blipFill>
        <p:spPr bwMode="auto">
          <a:xfrm>
            <a:off x="6001168" y="2270533"/>
            <a:ext cx="2415142" cy="1716421"/>
          </a:xfrm>
          <a:prstGeom prst="rect">
            <a:avLst/>
          </a:prstGeom>
          <a:noFill/>
          <a:ln w="12700">
            <a:solidFill>
              <a:schemeClr val="tx1"/>
            </a:solidFill>
          </a:ln>
          <a:extLst/>
        </p:spPr>
      </p:pic>
    </p:spTree>
    <p:extLst>
      <p:ext uri="{BB962C8B-B14F-4D97-AF65-F5344CB8AC3E}">
        <p14:creationId xmlns:p14="http://schemas.microsoft.com/office/powerpoint/2010/main" val="32855061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914399"/>
          </a:xfrm>
        </p:spPr>
        <p:txBody>
          <a:bodyPr>
            <a:normAutofit/>
          </a:bodyPr>
          <a:lstStyle/>
          <a:p>
            <a:r>
              <a:rPr lang="en-US" sz="4000" b="1" dirty="0" smtClean="0">
                <a:effectLst>
                  <a:outerShdw blurRad="38100" dist="38100" dir="2700000" algn="tl">
                    <a:srgbClr val="000000">
                      <a:alpha val="43137"/>
                    </a:srgbClr>
                  </a:outerShdw>
                </a:effectLst>
              </a:rPr>
              <a:t>HRRR and NAMNest Case Study</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9050" y="5114925"/>
            <a:ext cx="9144000" cy="1293451"/>
          </a:xfrm>
        </p:spPr>
        <p:txBody>
          <a:bodyPr>
            <a:noAutofit/>
          </a:bodyPr>
          <a:lstStyle/>
          <a:p>
            <a:pPr marL="457200" indent="-457200" algn="l">
              <a:buFont typeface="Arial" panose="020B0604020202020204" pitchFamily="34" charset="0"/>
              <a:buChar char="•"/>
            </a:pPr>
            <a:r>
              <a:rPr lang="en-US" sz="2000" dirty="0" smtClean="0">
                <a:solidFill>
                  <a:schemeClr val="tx1"/>
                </a:solidFill>
              </a:rPr>
              <a:t>The positive SD change from both HRRR and NAMNest severely underestimated snowfall during the 14-15 Nov 2018 snowfall event</a:t>
            </a:r>
          </a:p>
          <a:p>
            <a:pPr marL="457200" indent="-457200" algn="l">
              <a:buFont typeface="Arial" panose="020B0604020202020204" pitchFamily="34" charset="0"/>
              <a:buChar char="•"/>
            </a:pPr>
            <a:r>
              <a:rPr lang="en-US" sz="2000" dirty="0" smtClean="0">
                <a:solidFill>
                  <a:schemeClr val="tx1"/>
                </a:solidFill>
              </a:rPr>
              <a:t>Models likely forecasted SLR to be much too low across southern part of the area, where the heaviest snow fell</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19050" y="990600"/>
            <a:ext cx="3562350" cy="6847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rPr>
              <a:t>HRRR error </a:t>
            </a:r>
          </a:p>
          <a:p>
            <a:r>
              <a:rPr lang="en-US" sz="2200" b="1" dirty="0" smtClean="0">
                <a:solidFill>
                  <a:srgbClr val="FF0000"/>
                </a:solidFill>
                <a:effectLst>
                  <a:outerShdw blurRad="38100" dist="38100" dir="2700000" algn="tl">
                    <a:srgbClr val="000000">
                      <a:alpha val="43137"/>
                    </a:srgbClr>
                  </a:outerShdw>
                </a:effectLst>
              </a:rPr>
              <a:t>15-16 November 2018</a:t>
            </a:r>
            <a:endParaRPr lang="en-US" sz="2200" b="1" dirty="0">
              <a:solidFill>
                <a:srgbClr val="FF00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4341" t="12735" r="5456" b="1939"/>
          <a:stretch/>
        </p:blipFill>
        <p:spPr>
          <a:xfrm>
            <a:off x="4559430" y="1752600"/>
            <a:ext cx="4584570" cy="3352800"/>
          </a:xfrm>
          <a:prstGeom prst="rect">
            <a:avLst/>
          </a:prstGeom>
          <a:ln w="12700">
            <a:noFill/>
          </a:ln>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4224" t="12649" r="6633" b="2378"/>
          <a:stretch/>
        </p:blipFill>
        <p:spPr>
          <a:xfrm>
            <a:off x="19049" y="1752600"/>
            <a:ext cx="4549460" cy="3352800"/>
          </a:xfrm>
          <a:prstGeom prst="rect">
            <a:avLst/>
          </a:prstGeom>
          <a:ln w="12700">
            <a:noFill/>
          </a:ln>
        </p:spPr>
      </p:pic>
      <p:sp>
        <p:nvSpPr>
          <p:cNvPr id="11" name="Title 1"/>
          <p:cNvSpPr txBox="1">
            <a:spLocks/>
          </p:cNvSpPr>
          <p:nvPr/>
        </p:nvSpPr>
        <p:spPr>
          <a:xfrm>
            <a:off x="4876800" y="990600"/>
            <a:ext cx="3562350" cy="6847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rPr>
              <a:t>NAMNest error </a:t>
            </a:r>
          </a:p>
          <a:p>
            <a:r>
              <a:rPr lang="en-US" sz="2200" b="1" dirty="0" smtClean="0">
                <a:solidFill>
                  <a:srgbClr val="FF0000"/>
                </a:solidFill>
                <a:effectLst>
                  <a:outerShdw blurRad="38100" dist="38100" dir="2700000" algn="tl">
                    <a:srgbClr val="000000">
                      <a:alpha val="43137"/>
                    </a:srgbClr>
                  </a:outerShdw>
                </a:effectLst>
              </a:rPr>
              <a:t>15-16 November 2018</a:t>
            </a:r>
            <a:endParaRPr lang="en-US" sz="2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748961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914399"/>
          </a:xfrm>
        </p:spPr>
        <p:txBody>
          <a:bodyPr>
            <a:normAutofit/>
          </a:bodyPr>
          <a:lstStyle/>
          <a:p>
            <a:r>
              <a:rPr lang="en-US" sz="4000" b="1" dirty="0" smtClean="0">
                <a:effectLst>
                  <a:outerShdw blurRad="38100" dist="38100" dir="2700000" algn="tl">
                    <a:srgbClr val="000000">
                      <a:alpha val="43137"/>
                    </a:srgbClr>
                  </a:outerShdw>
                </a:effectLst>
              </a:rPr>
              <a:t>HRRR and NAMNest Case Study</a:t>
            </a:r>
            <a:endParaRPr lang="en-US" sz="4000" b="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19050" y="855303"/>
            <a:ext cx="3257550" cy="6847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rPr>
              <a:t>HRRR Positive SD Change </a:t>
            </a:r>
          </a:p>
          <a:p>
            <a:r>
              <a:rPr lang="en-US" sz="2200" b="1" dirty="0" smtClean="0">
                <a:solidFill>
                  <a:srgbClr val="FF0000"/>
                </a:solidFill>
                <a:effectLst>
                  <a:outerShdw blurRad="38100" dist="38100" dir="2700000" algn="tl">
                    <a:srgbClr val="000000">
                      <a:alpha val="43137"/>
                    </a:srgbClr>
                  </a:outerShdw>
                </a:effectLst>
              </a:rPr>
              <a:t>15-16 November 2018</a:t>
            </a:r>
            <a:endParaRPr lang="en-US" sz="2200" b="1" dirty="0">
              <a:solidFill>
                <a:srgbClr val="FF00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4315" t="12530" r="7830" b="2526"/>
          <a:stretch/>
        </p:blipFill>
        <p:spPr>
          <a:xfrm>
            <a:off x="5445374" y="1197679"/>
            <a:ext cx="3698625" cy="2764722"/>
          </a:xfrm>
          <a:prstGeom prst="rect">
            <a:avLst/>
          </a:prstGeom>
          <a:ln w="12700">
            <a:noFill/>
          </a:ln>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3953" t="12589" r="7533" b="2468"/>
          <a:stretch/>
        </p:blipFill>
        <p:spPr>
          <a:xfrm>
            <a:off x="19051" y="1216728"/>
            <a:ext cx="3714750" cy="2756105"/>
          </a:xfrm>
          <a:prstGeom prst="rect">
            <a:avLst/>
          </a:prstGeom>
          <a:ln w="12700">
            <a:noFill/>
          </a:ln>
        </p:spPr>
      </p:pic>
      <p:sp>
        <p:nvSpPr>
          <p:cNvPr id="11" name="Title 1"/>
          <p:cNvSpPr txBox="1">
            <a:spLocks/>
          </p:cNvSpPr>
          <p:nvPr/>
        </p:nvSpPr>
        <p:spPr>
          <a:xfrm>
            <a:off x="5465886" y="732632"/>
            <a:ext cx="3657600" cy="6847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rPr>
              <a:t>NAMNest Positive SD Change </a:t>
            </a:r>
          </a:p>
        </p:txBody>
      </p:sp>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4349" t="12668" r="26324" b="2340"/>
          <a:stretch/>
        </p:blipFill>
        <p:spPr>
          <a:xfrm>
            <a:off x="2362200" y="3276600"/>
            <a:ext cx="3778542" cy="3581400"/>
          </a:xfrm>
          <a:prstGeom prst="rect">
            <a:avLst/>
          </a:prstGeom>
        </p:spPr>
      </p:pic>
      <p:sp>
        <p:nvSpPr>
          <p:cNvPr id="7" name="Rectangle 6"/>
          <p:cNvSpPr/>
          <p:nvPr/>
        </p:nvSpPr>
        <p:spPr>
          <a:xfrm>
            <a:off x="6140742" y="6396335"/>
            <a:ext cx="2982744" cy="461665"/>
          </a:xfrm>
          <a:prstGeom prst="rect">
            <a:avLst/>
          </a:prstGeom>
        </p:spPr>
        <p:txBody>
          <a:bodyPr wrap="square">
            <a:spAutoFit/>
          </a:bodyPr>
          <a:lstStyle/>
          <a:p>
            <a:r>
              <a:rPr lang="en-US" sz="2400" b="1" dirty="0">
                <a:solidFill>
                  <a:srgbClr val="FF0000"/>
                </a:solidFill>
                <a:effectLst>
                  <a:outerShdw blurRad="38100" dist="38100" dir="2700000" algn="tl">
                    <a:srgbClr val="000000">
                      <a:alpha val="43137"/>
                    </a:srgbClr>
                  </a:outerShdw>
                </a:effectLst>
              </a:rPr>
              <a:t>15-16 November 2018</a:t>
            </a:r>
          </a:p>
        </p:txBody>
      </p:sp>
      <p:sp>
        <p:nvSpPr>
          <p:cNvPr id="8" name="Rectangle 7"/>
          <p:cNvSpPr/>
          <p:nvPr/>
        </p:nvSpPr>
        <p:spPr>
          <a:xfrm rot="16200000">
            <a:off x="840662" y="5336462"/>
            <a:ext cx="2581412" cy="461665"/>
          </a:xfrm>
          <a:prstGeom prst="rect">
            <a:avLst/>
          </a:prstGeom>
        </p:spPr>
        <p:txBody>
          <a:bodyPr wrap="none">
            <a:spAutoFit/>
          </a:bodyPr>
          <a:lstStyle/>
          <a:p>
            <a:r>
              <a:rPr lang="en-US" sz="2400" b="1" dirty="0" smtClean="0">
                <a:solidFill>
                  <a:srgbClr val="FF0000"/>
                </a:solidFill>
                <a:effectLst>
                  <a:outerShdw blurRad="38100" dist="38100" dir="2700000" algn="tl">
                    <a:srgbClr val="000000">
                      <a:alpha val="43137"/>
                    </a:srgbClr>
                  </a:outerShdw>
                </a:effectLst>
              </a:rPr>
              <a:t>Observed Snowfall</a:t>
            </a:r>
          </a:p>
        </p:txBody>
      </p:sp>
    </p:spTree>
    <p:extLst>
      <p:ext uri="{BB962C8B-B14F-4D97-AF65-F5344CB8AC3E}">
        <p14:creationId xmlns:p14="http://schemas.microsoft.com/office/powerpoint/2010/main" val="23070261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914399"/>
          </a:xfrm>
        </p:spPr>
        <p:txBody>
          <a:bodyPr>
            <a:normAutofit fontScale="90000"/>
          </a:bodyPr>
          <a:lstStyle/>
          <a:p>
            <a:r>
              <a:rPr lang="en-US" sz="4000" b="1" dirty="0" smtClean="0">
                <a:effectLst>
                  <a:outerShdw blurRad="38100" dist="38100" dir="2700000" algn="tl">
                    <a:srgbClr val="000000">
                      <a:alpha val="43137"/>
                    </a:srgbClr>
                  </a:outerShdw>
                </a:effectLst>
              </a:rPr>
              <a:t>HRRR and NAMNest Snowfall</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Verification</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5562601"/>
            <a:ext cx="9144000" cy="1293451"/>
          </a:xfrm>
        </p:spPr>
        <p:txBody>
          <a:bodyPr>
            <a:noAutofit/>
          </a:bodyPr>
          <a:lstStyle/>
          <a:p>
            <a:pPr marL="457200" indent="-457200" algn="l">
              <a:buFont typeface="Arial" panose="020B0604020202020204" pitchFamily="34" charset="0"/>
              <a:buChar char="•"/>
            </a:pPr>
            <a:r>
              <a:rPr lang="en-US" sz="2000" dirty="0" smtClean="0">
                <a:solidFill>
                  <a:schemeClr val="tx1"/>
                </a:solidFill>
              </a:rPr>
              <a:t>Sum difference maps (using ArcMap) to get seasonal composite snowfall bias for the HRRR and NAMNest</a:t>
            </a:r>
          </a:p>
          <a:p>
            <a:pPr marL="457200" indent="-457200" algn="l">
              <a:buFont typeface="Arial" panose="020B0604020202020204" pitchFamily="34" charset="0"/>
              <a:buChar char="•"/>
            </a:pPr>
            <a:r>
              <a:rPr lang="en-US" sz="2000" dirty="0" smtClean="0">
                <a:solidFill>
                  <a:schemeClr val="tx1"/>
                </a:solidFill>
              </a:rPr>
              <a:t>Noticed a large negative (under-forecast bias). Seemed most extreme with early season events and lake effect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txBox="1">
            <a:spLocks/>
          </p:cNvSpPr>
          <p:nvPr/>
        </p:nvSpPr>
        <p:spPr>
          <a:xfrm>
            <a:off x="9524" y="871141"/>
            <a:ext cx="4509293" cy="6847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rPr>
              <a:t>HRRR composite bias </a:t>
            </a:r>
          </a:p>
          <a:p>
            <a:r>
              <a:rPr lang="en-US" sz="2200" b="1" dirty="0" smtClean="0">
                <a:solidFill>
                  <a:srgbClr val="FF0000"/>
                </a:solidFill>
                <a:effectLst>
                  <a:outerShdw blurRad="38100" dist="38100" dir="2700000" algn="tl">
                    <a:srgbClr val="000000">
                      <a:alpha val="43137"/>
                    </a:srgbClr>
                  </a:outerShdw>
                </a:effectLst>
              </a:rPr>
              <a:t>(13 events)</a:t>
            </a:r>
            <a:endParaRPr lang="en-US" sz="2200" b="1" dirty="0">
              <a:solidFill>
                <a:srgbClr val="FF00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3174" y="1599150"/>
            <a:ext cx="4531776" cy="3963451"/>
          </a:xfrm>
          <a:prstGeom prst="rect">
            <a:avLst/>
          </a:prstGeom>
          <a:ln w="12700">
            <a:noFill/>
          </a:ln>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99" y="1599150"/>
            <a:ext cx="4480719" cy="3968074"/>
          </a:xfrm>
          <a:prstGeom prst="rect">
            <a:avLst/>
          </a:prstGeom>
          <a:ln w="12700">
            <a:noFill/>
          </a:ln>
        </p:spPr>
      </p:pic>
      <p:sp>
        <p:nvSpPr>
          <p:cNvPr id="11" name="Title 1"/>
          <p:cNvSpPr txBox="1">
            <a:spLocks/>
          </p:cNvSpPr>
          <p:nvPr/>
        </p:nvSpPr>
        <p:spPr>
          <a:xfrm>
            <a:off x="4593173" y="914400"/>
            <a:ext cx="4531777" cy="6847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rPr>
              <a:t>NAMNest composite bias </a:t>
            </a:r>
          </a:p>
          <a:p>
            <a:r>
              <a:rPr lang="en-US" sz="2200" b="1" dirty="0" smtClean="0">
                <a:solidFill>
                  <a:srgbClr val="FF0000"/>
                </a:solidFill>
                <a:effectLst>
                  <a:outerShdw blurRad="38100" dist="38100" dir="2700000" algn="tl">
                    <a:srgbClr val="000000">
                      <a:alpha val="43137"/>
                    </a:srgbClr>
                  </a:outerShdw>
                </a:effectLst>
              </a:rPr>
              <a:t>(13 events)</a:t>
            </a:r>
            <a:endParaRPr lang="en-US" sz="2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981860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1066799"/>
          </a:xfrm>
        </p:spPr>
        <p:txBody>
          <a:bodyPr>
            <a:normAutofit fontScale="90000"/>
          </a:bodyPr>
          <a:lstStyle/>
          <a:p>
            <a:r>
              <a:rPr lang="en-US" sz="4000" b="1" dirty="0" smtClean="0">
                <a:effectLst>
                  <a:outerShdw blurRad="38100" dist="38100" dir="2700000" algn="tl">
                    <a:srgbClr val="000000">
                      <a:alpha val="43137"/>
                    </a:srgbClr>
                  </a:outerShdw>
                </a:effectLst>
              </a:rPr>
              <a:t>Automation using GIS Scripting:</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The “GAZPACHO” Program</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1076325"/>
            <a:ext cx="3505200" cy="5705475"/>
          </a:xfrm>
        </p:spPr>
        <p:txBody>
          <a:bodyPr>
            <a:noAutofit/>
          </a:bodyPr>
          <a:lstStyle/>
          <a:p>
            <a:pPr marL="457200" indent="-457200" algn="l">
              <a:buFont typeface="Arial" panose="020B0604020202020204" pitchFamily="34" charset="0"/>
              <a:buChar char="•"/>
            </a:pPr>
            <a:r>
              <a:rPr lang="en-US" sz="2600" dirty="0">
                <a:solidFill>
                  <a:schemeClr val="tx1"/>
                </a:solidFill>
              </a:rPr>
              <a:t>Not talking about cold </a:t>
            </a:r>
            <a:r>
              <a:rPr lang="en-US" sz="2600" dirty="0" smtClean="0">
                <a:solidFill>
                  <a:schemeClr val="tx1"/>
                </a:solidFill>
              </a:rPr>
              <a:t>soup </a:t>
            </a:r>
            <a:r>
              <a:rPr lang="en-US" sz="2600" dirty="0">
                <a:solidFill>
                  <a:schemeClr val="tx1"/>
                </a:solidFill>
              </a:rPr>
              <a:t>here</a:t>
            </a:r>
            <a:r>
              <a:rPr lang="en-US" sz="2600" dirty="0" smtClean="0">
                <a:solidFill>
                  <a:schemeClr val="tx1"/>
                </a:solidFill>
              </a:rPr>
              <a:t>…</a:t>
            </a:r>
            <a:endParaRPr lang="en-US" sz="2600" dirty="0">
              <a:solidFill>
                <a:schemeClr val="tx1"/>
              </a:solidFill>
            </a:endParaRPr>
          </a:p>
          <a:p>
            <a:pPr marL="457200" indent="-457200" algn="l">
              <a:buFont typeface="Arial" panose="020B0604020202020204" pitchFamily="34" charset="0"/>
              <a:buChar char="•"/>
            </a:pPr>
            <a:r>
              <a:rPr lang="en-US" sz="2600" b="1" dirty="0">
                <a:solidFill>
                  <a:schemeClr val="tx1"/>
                </a:solidFill>
              </a:rPr>
              <a:t>GAZPACHO =</a:t>
            </a:r>
            <a:r>
              <a:rPr lang="en-US" sz="2600" dirty="0">
                <a:solidFill>
                  <a:schemeClr val="tx1"/>
                </a:solidFill>
              </a:rPr>
              <a:t> </a:t>
            </a:r>
            <a:r>
              <a:rPr lang="en-US" sz="2600" b="1" dirty="0">
                <a:solidFill>
                  <a:srgbClr val="FF0000"/>
                </a:solidFill>
              </a:rPr>
              <a:t>G</a:t>
            </a:r>
            <a:r>
              <a:rPr lang="en-US" sz="2600" dirty="0">
                <a:solidFill>
                  <a:schemeClr val="tx1"/>
                </a:solidFill>
              </a:rPr>
              <a:t>ridded </a:t>
            </a:r>
            <a:r>
              <a:rPr lang="en-US" sz="2600" b="1" dirty="0">
                <a:solidFill>
                  <a:srgbClr val="FF0000"/>
                </a:solidFill>
              </a:rPr>
              <a:t>A</a:t>
            </a:r>
            <a:r>
              <a:rPr lang="en-US" sz="2600" dirty="0">
                <a:solidFill>
                  <a:schemeClr val="tx1"/>
                </a:solidFill>
              </a:rPr>
              <a:t>utomated </a:t>
            </a:r>
            <a:r>
              <a:rPr lang="en-US" sz="2600" b="1" dirty="0">
                <a:solidFill>
                  <a:srgbClr val="FF0000"/>
                </a:solidFill>
              </a:rPr>
              <a:t>Z</a:t>
            </a:r>
            <a:r>
              <a:rPr lang="en-US" sz="2600" dirty="0">
                <a:solidFill>
                  <a:schemeClr val="tx1"/>
                </a:solidFill>
              </a:rPr>
              <a:t>onal </a:t>
            </a:r>
            <a:r>
              <a:rPr lang="en-US" sz="2600" b="1" dirty="0">
                <a:solidFill>
                  <a:srgbClr val="FF0000"/>
                </a:solidFill>
              </a:rPr>
              <a:t>P</a:t>
            </a:r>
            <a:r>
              <a:rPr lang="en-US" sz="2600" dirty="0">
                <a:solidFill>
                  <a:schemeClr val="tx1"/>
                </a:solidFill>
              </a:rPr>
              <a:t>recipitation </a:t>
            </a:r>
            <a:r>
              <a:rPr lang="en-US" sz="2600" b="1" dirty="0">
                <a:solidFill>
                  <a:srgbClr val="FF0000"/>
                </a:solidFill>
              </a:rPr>
              <a:t>A</a:t>
            </a:r>
            <a:r>
              <a:rPr lang="en-US" sz="2600" dirty="0">
                <a:solidFill>
                  <a:schemeClr val="tx1"/>
                </a:solidFill>
              </a:rPr>
              <a:t>nd </a:t>
            </a:r>
            <a:r>
              <a:rPr lang="en-US" sz="2600" b="1" dirty="0">
                <a:solidFill>
                  <a:srgbClr val="FF0000"/>
                </a:solidFill>
              </a:rPr>
              <a:t>C</a:t>
            </a:r>
            <a:r>
              <a:rPr lang="en-US" sz="2600" dirty="0">
                <a:solidFill>
                  <a:schemeClr val="tx1"/>
                </a:solidFill>
              </a:rPr>
              <a:t>omplete </a:t>
            </a:r>
            <a:r>
              <a:rPr lang="en-US" sz="2600" b="1" dirty="0">
                <a:solidFill>
                  <a:srgbClr val="FF0000"/>
                </a:solidFill>
              </a:rPr>
              <a:t>H</a:t>
            </a:r>
            <a:r>
              <a:rPr lang="en-US" sz="2600" dirty="0">
                <a:solidFill>
                  <a:schemeClr val="tx1"/>
                </a:solidFill>
              </a:rPr>
              <a:t>i-res </a:t>
            </a:r>
            <a:r>
              <a:rPr lang="en-US" sz="2600" b="1" dirty="0">
                <a:solidFill>
                  <a:srgbClr val="FF0000"/>
                </a:solidFill>
              </a:rPr>
              <a:t>O</a:t>
            </a:r>
            <a:r>
              <a:rPr lang="en-US" sz="2600" dirty="0">
                <a:solidFill>
                  <a:schemeClr val="tx1"/>
                </a:solidFill>
              </a:rPr>
              <a:t>utput</a:t>
            </a:r>
          </a:p>
          <a:p>
            <a:pPr marL="457200" indent="-457200" algn="l">
              <a:buFont typeface="Arial" panose="020B0604020202020204" pitchFamily="34" charset="0"/>
              <a:buChar char="•"/>
            </a:pPr>
            <a:r>
              <a:rPr lang="en-US" sz="2600" dirty="0" smtClean="0">
                <a:solidFill>
                  <a:schemeClr val="tx1"/>
                </a:solidFill>
              </a:rPr>
              <a:t>GAZPACHO </a:t>
            </a:r>
            <a:r>
              <a:rPr lang="en-US" sz="2600" dirty="0">
                <a:solidFill>
                  <a:schemeClr val="tx1"/>
                </a:solidFill>
              </a:rPr>
              <a:t>is a program that was created to assist </a:t>
            </a:r>
            <a:r>
              <a:rPr lang="en-US" sz="2600" dirty="0" smtClean="0">
                <a:solidFill>
                  <a:schemeClr val="tx1"/>
                </a:solidFill>
              </a:rPr>
              <a:t>NWS Weather </a:t>
            </a:r>
            <a:r>
              <a:rPr lang="en-US" sz="2600" dirty="0">
                <a:solidFill>
                  <a:schemeClr val="tx1"/>
                </a:solidFill>
              </a:rPr>
              <a:t>Forecast Offices with snowfall verification (rainfall added)</a:t>
            </a:r>
          </a:p>
          <a:p>
            <a:pPr marL="457200" indent="-457200" algn="l">
              <a:buFont typeface="Arial" panose="020B0604020202020204" pitchFamily="34" charset="0"/>
              <a:buChar char="•"/>
            </a:pPr>
            <a:endParaRPr lang="en-US" sz="2600" dirty="0" smtClean="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C:\Users\joe.villani\AppData\Local\Microsoft\Windows\Temporary Internet Files\Content.IE5\C15EGJRT\gazpacho_thumb[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1" y="1109026"/>
            <a:ext cx="2180226" cy="152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1" y="2675252"/>
            <a:ext cx="5410200" cy="4182748"/>
          </a:xfrm>
          <a:prstGeom prst="rect">
            <a:avLst/>
          </a:prstGeom>
        </p:spPr>
      </p:pic>
    </p:spTree>
    <p:extLst>
      <p:ext uri="{BB962C8B-B14F-4D97-AF65-F5344CB8AC3E}">
        <p14:creationId xmlns:p14="http://schemas.microsoft.com/office/powerpoint/2010/main" val="3187462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1066799"/>
          </a:xfrm>
        </p:spPr>
        <p:txBody>
          <a:bodyPr>
            <a:normAutofit fontScale="90000"/>
          </a:bodyPr>
          <a:lstStyle/>
          <a:p>
            <a:r>
              <a:rPr lang="en-US" sz="4000" b="1" dirty="0" smtClean="0">
                <a:effectLst>
                  <a:outerShdw blurRad="38100" dist="38100" dir="2700000" algn="tl">
                    <a:srgbClr val="000000">
                      <a:alpha val="43137"/>
                    </a:srgbClr>
                  </a:outerShdw>
                </a:effectLst>
              </a:rPr>
              <a:t>Automation using GIS Scripting:</a:t>
            </a:r>
            <a:br>
              <a:rPr lang="en-US" sz="4000" b="1" dirty="0" smtClean="0">
                <a:effectLst>
                  <a:outerShdw blurRad="38100" dist="38100" dir="2700000" algn="tl">
                    <a:srgbClr val="000000">
                      <a:alpha val="43137"/>
                    </a:srgbClr>
                  </a:outerShdw>
                </a:effectLst>
              </a:rPr>
            </a:br>
            <a:r>
              <a:rPr lang="en-US" sz="4000" b="1" dirty="0" smtClean="0">
                <a:effectLst>
                  <a:outerShdw blurRad="38100" dist="38100" dir="2700000" algn="tl">
                    <a:srgbClr val="000000">
                      <a:alpha val="43137"/>
                    </a:srgbClr>
                  </a:outerShdw>
                </a:effectLst>
              </a:rPr>
              <a:t>The “GAZPACHO” Program</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1150577"/>
            <a:ext cx="3581400" cy="5705475"/>
          </a:xfrm>
        </p:spPr>
        <p:txBody>
          <a:bodyPr>
            <a:noAutofit/>
          </a:bodyPr>
          <a:lstStyle/>
          <a:p>
            <a:pPr marL="457200" indent="-457200" algn="l">
              <a:buFont typeface="Arial" panose="020B0604020202020204" pitchFamily="34" charset="0"/>
              <a:buChar char="•"/>
            </a:pPr>
            <a:r>
              <a:rPr lang="en-US" sz="2600" dirty="0">
                <a:solidFill>
                  <a:schemeClr val="tx1"/>
                </a:solidFill>
              </a:rPr>
              <a:t>Created by Danny Gant (Morristown, TN), Vasil Koleci &amp; Joe Villani (Albany, NY)</a:t>
            </a:r>
          </a:p>
          <a:p>
            <a:pPr marL="457200" indent="-457200" algn="l">
              <a:buFont typeface="Arial" panose="020B0604020202020204" pitchFamily="34" charset="0"/>
              <a:buChar char="•"/>
            </a:pPr>
            <a:r>
              <a:rPr lang="en-US" sz="2600" dirty="0">
                <a:solidFill>
                  <a:schemeClr val="tx1"/>
                </a:solidFill>
              </a:rPr>
              <a:t>Uses ArcGIS software and Python scripts</a:t>
            </a:r>
          </a:p>
          <a:p>
            <a:pPr marL="457200" indent="-457200" algn="l">
              <a:buFont typeface="Arial" panose="020B0604020202020204" pitchFamily="34" charset="0"/>
              <a:buChar char="•"/>
            </a:pPr>
            <a:r>
              <a:rPr lang="en-US" sz="2600" dirty="0">
                <a:solidFill>
                  <a:schemeClr val="tx1"/>
                </a:solidFill>
              </a:rPr>
              <a:t>GAZPACHO is run on a PC (with ArcGIS </a:t>
            </a:r>
            <a:r>
              <a:rPr lang="en-US" sz="2600" dirty="0" smtClean="0">
                <a:solidFill>
                  <a:schemeClr val="tx1"/>
                </a:solidFill>
              </a:rPr>
              <a:t>10.7 </a:t>
            </a:r>
            <a:r>
              <a:rPr lang="en-US" sz="2600" dirty="0">
                <a:solidFill>
                  <a:schemeClr val="tx1"/>
                </a:solidFill>
              </a:rPr>
              <a:t>installed) via a simple </a:t>
            </a:r>
            <a:r>
              <a:rPr lang="en-US" sz="2600" dirty="0" smtClean="0">
                <a:solidFill>
                  <a:schemeClr val="tx1"/>
                </a:solidFill>
              </a:rPr>
              <a:t>GUI</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0" y="1114425"/>
            <a:ext cx="4267200" cy="5673034"/>
          </a:xfrm>
          <a:prstGeom prst="rect">
            <a:avLst/>
          </a:prstGeom>
          <a:ln w="12700">
            <a:solidFill>
              <a:schemeClr val="tx1"/>
            </a:solidFill>
          </a:ln>
        </p:spPr>
      </p:pic>
      <p:sp>
        <p:nvSpPr>
          <p:cNvPr id="9" name="Down Arrow 8"/>
          <p:cNvSpPr/>
          <p:nvPr/>
        </p:nvSpPr>
        <p:spPr>
          <a:xfrm rot="16200000">
            <a:off x="2977970" y="4104246"/>
            <a:ext cx="275322" cy="1964061"/>
          </a:xfrm>
          <a:prstGeom prst="downArrow">
            <a:avLst/>
          </a:prstGeom>
          <a:solidFill>
            <a:srgbClr val="CC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extLst>
      <p:ext uri="{BB962C8B-B14F-4D97-AF65-F5344CB8AC3E}">
        <p14:creationId xmlns:p14="http://schemas.microsoft.com/office/powerpoint/2010/main" val="1333382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732631"/>
          </a:xfrm>
        </p:spPr>
        <p:txBody>
          <a:bodyPr>
            <a:normAutofit/>
          </a:bodyPr>
          <a:lstStyle/>
          <a:p>
            <a:r>
              <a:rPr lang="en-US" sz="4000" b="1" dirty="0" smtClean="0">
                <a:effectLst>
                  <a:outerShdw blurRad="38100" dist="38100" dir="2700000" algn="tl">
                    <a:srgbClr val="000000">
                      <a:alpha val="43137"/>
                    </a:srgbClr>
                  </a:outerShdw>
                </a:effectLst>
              </a:rPr>
              <a:t>What is GAZPACHO</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 y="1150577"/>
            <a:ext cx="3657599" cy="5705475"/>
          </a:xfrm>
        </p:spPr>
        <p:txBody>
          <a:bodyPr>
            <a:noAutofit/>
          </a:bodyPr>
          <a:lstStyle/>
          <a:p>
            <a:pPr marL="457200" indent="-457200" algn="l">
              <a:buFont typeface="Arial" panose="020B0604020202020204" pitchFamily="34" charset="0"/>
              <a:buChar char="•"/>
            </a:pPr>
            <a:r>
              <a:rPr lang="en-US" sz="2400" dirty="0">
                <a:solidFill>
                  <a:schemeClr val="tx1"/>
                </a:solidFill>
              </a:rPr>
              <a:t>Creates maps of:</a:t>
            </a:r>
          </a:p>
          <a:p>
            <a:pPr marL="457200" indent="-457200" algn="l">
              <a:buFont typeface="Arial" panose="020B0604020202020204" pitchFamily="34" charset="0"/>
              <a:buChar char="•"/>
            </a:pPr>
            <a:r>
              <a:rPr lang="en-US" sz="2400" dirty="0">
                <a:solidFill>
                  <a:schemeClr val="tx1"/>
                </a:solidFill>
              </a:rPr>
              <a:t>Observed precipitation (rain or snow)</a:t>
            </a:r>
          </a:p>
          <a:p>
            <a:pPr marL="457200" indent="-457200" algn="l">
              <a:buFont typeface="Arial" panose="020B0604020202020204" pitchFamily="34" charset="0"/>
              <a:buChar char="•"/>
            </a:pPr>
            <a:r>
              <a:rPr lang="en-US" sz="2400" dirty="0">
                <a:solidFill>
                  <a:schemeClr val="tx1"/>
                </a:solidFill>
              </a:rPr>
              <a:t>Zone-average rain/snow </a:t>
            </a:r>
          </a:p>
          <a:p>
            <a:pPr marL="457200" indent="-457200" algn="l">
              <a:buFont typeface="Arial" panose="020B0604020202020204" pitchFamily="34" charset="0"/>
              <a:buChar char="•"/>
            </a:pPr>
            <a:r>
              <a:rPr lang="en-US" sz="2400" dirty="0">
                <a:solidFill>
                  <a:schemeClr val="tx1"/>
                </a:solidFill>
              </a:rPr>
              <a:t>NWS </a:t>
            </a:r>
            <a:r>
              <a:rPr lang="en-US" sz="2400" dirty="0" smtClean="0">
                <a:solidFill>
                  <a:schemeClr val="tx1"/>
                </a:solidFill>
              </a:rPr>
              <a:t>forecast or model </a:t>
            </a:r>
            <a:r>
              <a:rPr lang="en-US" sz="2400" dirty="0">
                <a:solidFill>
                  <a:schemeClr val="tx1"/>
                </a:solidFill>
              </a:rPr>
              <a:t>rain/snow </a:t>
            </a:r>
            <a:r>
              <a:rPr lang="en-US" sz="2400" dirty="0" smtClean="0">
                <a:solidFill>
                  <a:schemeClr val="tx1"/>
                </a:solidFill>
              </a:rPr>
              <a:t>(HRRR, NAMNest and NAM)</a:t>
            </a:r>
            <a:endParaRPr lang="en-US" sz="2400" dirty="0">
              <a:solidFill>
                <a:schemeClr val="tx1"/>
              </a:solidFill>
            </a:endParaRPr>
          </a:p>
          <a:p>
            <a:pPr marL="457200" indent="-457200" algn="l">
              <a:buFont typeface="Arial" panose="020B0604020202020204" pitchFamily="34" charset="0"/>
              <a:buChar char="•"/>
            </a:pPr>
            <a:r>
              <a:rPr lang="en-US" sz="2400" dirty="0">
                <a:solidFill>
                  <a:schemeClr val="tx1"/>
                </a:solidFill>
              </a:rPr>
              <a:t>Difference (or error) maps of forecast minus observed rain/snow (inches and %)</a:t>
            </a:r>
          </a:p>
          <a:p>
            <a:pPr marL="457200" indent="-457200" algn="l">
              <a:buFont typeface="Arial" panose="020B0604020202020204" pitchFamily="34" charset="0"/>
              <a:buChar char="•"/>
            </a:pPr>
            <a:r>
              <a:rPr lang="en-US" sz="2400" dirty="0">
                <a:solidFill>
                  <a:schemeClr val="tx1"/>
                </a:solidFill>
              </a:rPr>
              <a:t>Spreadsheet table of zone-average statistics</a:t>
            </a:r>
          </a:p>
          <a:p>
            <a:pPr marL="457200" indent="-457200" algn="l">
              <a:buFont typeface="Arial" panose="020B0604020202020204" pitchFamily="34" charset="0"/>
              <a:buChar char="•"/>
            </a:pPr>
            <a:endParaRPr lang="en-US" sz="2400" dirty="0" smtClean="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1" y="855303"/>
            <a:ext cx="2755520" cy="2130355"/>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5074" y="855303"/>
            <a:ext cx="2755520" cy="2130355"/>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1401" y="2985658"/>
            <a:ext cx="2755520" cy="2130354"/>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15074" y="2985658"/>
            <a:ext cx="2755522" cy="2130355"/>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81401" y="5116012"/>
            <a:ext cx="2225461" cy="1720554"/>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06862" y="5130300"/>
            <a:ext cx="2804253" cy="1691978"/>
          </a:xfrm>
          <a:prstGeom prst="rect">
            <a:avLst/>
          </a:prstGeom>
          <a:ln w="12700">
            <a:solidFill>
              <a:schemeClr val="tx1"/>
            </a:solidFill>
          </a:ln>
        </p:spPr>
      </p:pic>
    </p:spTree>
    <p:extLst>
      <p:ext uri="{BB962C8B-B14F-4D97-AF65-F5344CB8AC3E}">
        <p14:creationId xmlns:p14="http://schemas.microsoft.com/office/powerpoint/2010/main" val="25668288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732631"/>
          </a:xfrm>
        </p:spPr>
        <p:txBody>
          <a:bodyPr>
            <a:normAutofit/>
          </a:bodyPr>
          <a:lstStyle/>
          <a:p>
            <a:r>
              <a:rPr lang="en-US" sz="4000" b="1" dirty="0" smtClean="0">
                <a:effectLst>
                  <a:outerShdw blurRad="38100" dist="38100" dir="2700000" algn="tl">
                    <a:srgbClr val="000000">
                      <a:alpha val="43137"/>
                    </a:srgbClr>
                  </a:outerShdw>
                </a:effectLst>
              </a:rPr>
              <a:t>Case Study using GAZPACHO</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 y="2057399"/>
            <a:ext cx="2590798" cy="4798653"/>
          </a:xfrm>
        </p:spPr>
        <p:txBody>
          <a:bodyPr>
            <a:noAutofit/>
          </a:bodyPr>
          <a:lstStyle/>
          <a:p>
            <a:pPr marL="457200" indent="-457200" algn="l">
              <a:buFont typeface="Arial" panose="020B0604020202020204" pitchFamily="34" charset="0"/>
              <a:buChar char="•"/>
            </a:pPr>
            <a:r>
              <a:rPr lang="en-US" sz="2400" b="1" dirty="0">
                <a:solidFill>
                  <a:srgbClr val="FF0000"/>
                </a:solidFill>
              </a:rPr>
              <a:t>Snowfall analysis</a:t>
            </a:r>
            <a:r>
              <a:rPr lang="en-US" sz="2400" dirty="0">
                <a:solidFill>
                  <a:srgbClr val="FF0000"/>
                </a:solidFill>
              </a:rPr>
              <a:t> </a:t>
            </a:r>
            <a:r>
              <a:rPr lang="en-US" sz="2400" dirty="0">
                <a:solidFill>
                  <a:schemeClr val="tx1"/>
                </a:solidFill>
              </a:rPr>
              <a:t>based on interpolated observations </a:t>
            </a:r>
            <a:r>
              <a:rPr lang="en-US" sz="2400" dirty="0" smtClean="0">
                <a:solidFill>
                  <a:schemeClr val="tx1"/>
                </a:solidFill>
              </a:rPr>
              <a:t>from 14-15 March 2017 Nor’easter (Pi Day Storm)</a:t>
            </a:r>
            <a:endParaRPr lang="en-US" sz="2400" dirty="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Down Arrow 11"/>
          <p:cNvSpPr/>
          <p:nvPr/>
        </p:nvSpPr>
        <p:spPr>
          <a:xfrm rot="16200000">
            <a:off x="2093355" y="1910154"/>
            <a:ext cx="243500" cy="77261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10209" r="8260" b="2030"/>
          <a:stretch/>
        </p:blipFill>
        <p:spPr>
          <a:xfrm>
            <a:off x="2745314" y="1190889"/>
            <a:ext cx="6323168" cy="4676511"/>
          </a:xfrm>
          <a:prstGeom prst="rect">
            <a:avLst/>
          </a:prstGeom>
        </p:spPr>
      </p:pic>
      <p:sp>
        <p:nvSpPr>
          <p:cNvPr id="10" name="Title 1"/>
          <p:cNvSpPr txBox="1">
            <a:spLocks/>
          </p:cNvSpPr>
          <p:nvPr/>
        </p:nvSpPr>
        <p:spPr>
          <a:xfrm>
            <a:off x="2745315" y="5867400"/>
            <a:ext cx="6323167" cy="6847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rPr>
              <a:t>Observed Snowfall</a:t>
            </a:r>
          </a:p>
          <a:p>
            <a:r>
              <a:rPr lang="en-US" sz="2400" b="1" dirty="0" smtClean="0">
                <a:solidFill>
                  <a:srgbClr val="FF0000"/>
                </a:solidFill>
                <a:effectLst>
                  <a:outerShdw blurRad="38100" dist="38100" dir="2700000" algn="tl">
                    <a:srgbClr val="000000">
                      <a:alpha val="43137"/>
                    </a:srgbClr>
                  </a:outerShdw>
                </a:effectLst>
              </a:rPr>
              <a:t>14-15 March 2017</a:t>
            </a:r>
            <a:endParaRPr lang="en-US" sz="2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816091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732631"/>
          </a:xfrm>
        </p:spPr>
        <p:txBody>
          <a:bodyPr>
            <a:normAutofit/>
          </a:bodyPr>
          <a:lstStyle/>
          <a:p>
            <a:r>
              <a:rPr lang="en-US" sz="4000" b="1" dirty="0" smtClean="0">
                <a:effectLst>
                  <a:outerShdw blurRad="38100" dist="38100" dir="2700000" algn="tl">
                    <a:srgbClr val="000000">
                      <a:alpha val="43137"/>
                    </a:srgbClr>
                  </a:outerShdw>
                </a:effectLst>
              </a:rPr>
              <a:t>Case Study using GAZPACHO</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 y="1447800"/>
            <a:ext cx="3352800" cy="5248800"/>
          </a:xfrm>
        </p:spPr>
        <p:txBody>
          <a:bodyPr>
            <a:noAutofit/>
          </a:bodyPr>
          <a:lstStyle/>
          <a:p>
            <a:pPr marL="457200" indent="-457200" algn="l">
              <a:buFont typeface="Arial" panose="020B0604020202020204" pitchFamily="34" charset="0"/>
              <a:buChar char="•"/>
            </a:pPr>
            <a:r>
              <a:rPr lang="en-US" sz="2400" b="1" dirty="0" smtClean="0">
                <a:solidFill>
                  <a:srgbClr val="0000FF"/>
                </a:solidFill>
              </a:rPr>
              <a:t>Difference </a:t>
            </a:r>
            <a:r>
              <a:rPr lang="en-US" sz="2400" b="1" dirty="0">
                <a:solidFill>
                  <a:srgbClr val="0000FF"/>
                </a:solidFill>
              </a:rPr>
              <a:t>map </a:t>
            </a:r>
            <a:r>
              <a:rPr lang="en-US" sz="2400" dirty="0">
                <a:solidFill>
                  <a:schemeClr val="tx1"/>
                </a:solidFill>
              </a:rPr>
              <a:t>computed from official NWS Albany forecast minus observed </a:t>
            </a:r>
            <a:r>
              <a:rPr lang="en-US" sz="2400" dirty="0" smtClean="0">
                <a:solidFill>
                  <a:schemeClr val="tx1"/>
                </a:solidFill>
              </a:rPr>
              <a:t>analysis</a:t>
            </a:r>
          </a:p>
          <a:p>
            <a:pPr marL="457200" indent="-457200" algn="l">
              <a:buFont typeface="Arial" panose="020B0604020202020204" pitchFamily="34" charset="0"/>
              <a:buChar char="•"/>
            </a:pPr>
            <a:endParaRPr lang="en-US" sz="2400" dirty="0" smtClean="0">
              <a:solidFill>
                <a:schemeClr val="tx1"/>
              </a:solidFill>
            </a:endParaRPr>
          </a:p>
          <a:p>
            <a:pPr marL="457200" indent="-457200" algn="l">
              <a:buFont typeface="Arial" panose="020B0604020202020204" pitchFamily="34" charset="0"/>
              <a:buChar char="•"/>
            </a:pPr>
            <a:r>
              <a:rPr lang="en-US" sz="2400" dirty="0" smtClean="0">
                <a:solidFill>
                  <a:schemeClr val="tx1"/>
                </a:solidFill>
              </a:rPr>
              <a:t>Large under-forecast error across areas west of the Hudson Valley</a:t>
            </a:r>
          </a:p>
          <a:p>
            <a:pPr marL="914400" lvl="1" indent="-457200" algn="l">
              <a:buFont typeface="Arial" panose="020B0604020202020204" pitchFamily="34" charset="0"/>
              <a:buChar char="•"/>
            </a:pPr>
            <a:r>
              <a:rPr lang="en-US" sz="2200" dirty="0" smtClean="0">
                <a:solidFill>
                  <a:schemeClr val="tx1"/>
                </a:solidFill>
              </a:rPr>
              <a:t>Mesoscale snow band position &amp; magnitude errors</a:t>
            </a:r>
            <a:endParaRPr lang="en-US" sz="2200" dirty="0">
              <a:solidFill>
                <a:schemeClr val="tx1"/>
              </a:solidFill>
            </a:endParaRPr>
          </a:p>
          <a:p>
            <a:pPr marL="457200" indent="-457200" algn="l">
              <a:buFont typeface="Arial" panose="020B0604020202020204" pitchFamily="34" charset="0"/>
              <a:buChar char="•"/>
            </a:pPr>
            <a:endParaRPr lang="en-US" sz="2400" dirty="0" smtClean="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Down Arrow 11"/>
          <p:cNvSpPr/>
          <p:nvPr/>
        </p:nvSpPr>
        <p:spPr>
          <a:xfrm rot="16200000">
            <a:off x="2759020" y="1387785"/>
            <a:ext cx="243500" cy="639260"/>
          </a:xfrm>
          <a:prstGeom prst="down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142" t="10511" r="5951" b="2273"/>
          <a:stretch/>
        </p:blipFill>
        <p:spPr>
          <a:xfrm>
            <a:off x="3312964" y="1371600"/>
            <a:ext cx="5774568" cy="4191000"/>
          </a:xfrm>
          <a:prstGeom prst="rect">
            <a:avLst/>
          </a:prstGeom>
        </p:spPr>
      </p:pic>
      <p:sp>
        <p:nvSpPr>
          <p:cNvPr id="10" name="Title 1"/>
          <p:cNvSpPr txBox="1">
            <a:spLocks/>
          </p:cNvSpPr>
          <p:nvPr/>
        </p:nvSpPr>
        <p:spPr>
          <a:xfrm>
            <a:off x="3445227" y="5562600"/>
            <a:ext cx="5642303" cy="6847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0000FF"/>
                </a:solidFill>
                <a:effectLst>
                  <a:outerShdw blurRad="38100" dist="38100" dir="2700000" algn="tl">
                    <a:srgbClr val="000000">
                      <a:alpha val="43137"/>
                    </a:srgbClr>
                  </a:outerShdw>
                </a:effectLst>
              </a:rPr>
              <a:t>Forecast Error </a:t>
            </a:r>
          </a:p>
          <a:p>
            <a:r>
              <a:rPr lang="en-US" sz="2400" b="1" dirty="0" smtClean="0">
                <a:solidFill>
                  <a:srgbClr val="0000FF"/>
                </a:solidFill>
                <a:effectLst>
                  <a:outerShdw blurRad="38100" dist="38100" dir="2700000" algn="tl">
                    <a:srgbClr val="000000">
                      <a:alpha val="43137"/>
                    </a:srgbClr>
                  </a:outerShdw>
                </a:effectLst>
              </a:rPr>
              <a:t>14-15 March 2017</a:t>
            </a:r>
            <a:endParaRPr lang="en-US" sz="2400" b="1"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554964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732631"/>
          </a:xfrm>
        </p:spPr>
        <p:txBody>
          <a:bodyPr>
            <a:normAutofit/>
          </a:bodyPr>
          <a:lstStyle/>
          <a:p>
            <a:r>
              <a:rPr lang="en-US" sz="4000" b="1" dirty="0" smtClean="0">
                <a:effectLst>
                  <a:outerShdw blurRad="38100" dist="38100" dir="2700000" algn="tl">
                    <a:srgbClr val="000000">
                      <a:alpha val="43137"/>
                    </a:srgbClr>
                  </a:outerShdw>
                </a:effectLst>
              </a:rPr>
              <a:t>Case Study using GAZPACHO</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 y="2057399"/>
            <a:ext cx="2590798" cy="4798653"/>
          </a:xfrm>
        </p:spPr>
        <p:txBody>
          <a:bodyPr>
            <a:noAutofit/>
          </a:bodyPr>
          <a:lstStyle/>
          <a:p>
            <a:pPr marL="457200" indent="-457200" algn="l">
              <a:buFont typeface="Arial" panose="020B0604020202020204" pitchFamily="34" charset="0"/>
              <a:buChar char="•"/>
            </a:pPr>
            <a:r>
              <a:rPr lang="en-US" sz="2400" b="1" dirty="0">
                <a:solidFill>
                  <a:srgbClr val="FF0000"/>
                </a:solidFill>
              </a:rPr>
              <a:t>Snowfall analysis</a:t>
            </a:r>
            <a:r>
              <a:rPr lang="en-US" sz="2400" dirty="0">
                <a:solidFill>
                  <a:srgbClr val="FF0000"/>
                </a:solidFill>
              </a:rPr>
              <a:t> </a:t>
            </a:r>
            <a:r>
              <a:rPr lang="en-US" sz="2400" dirty="0">
                <a:solidFill>
                  <a:schemeClr val="tx1"/>
                </a:solidFill>
              </a:rPr>
              <a:t>based on interpolated observations </a:t>
            </a:r>
            <a:r>
              <a:rPr lang="en-US" sz="2400" dirty="0" smtClean="0">
                <a:solidFill>
                  <a:schemeClr val="tx1"/>
                </a:solidFill>
              </a:rPr>
              <a:t>from 02 March 2018 Nor’easter</a:t>
            </a:r>
            <a:endParaRPr lang="en-US" sz="2400" dirty="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Down Arrow 11"/>
          <p:cNvSpPr/>
          <p:nvPr/>
        </p:nvSpPr>
        <p:spPr>
          <a:xfrm rot="16200000">
            <a:off x="2093355" y="1910154"/>
            <a:ext cx="243500" cy="77261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4488" t="12716" r="8335" b="2155"/>
          <a:stretch/>
        </p:blipFill>
        <p:spPr>
          <a:xfrm>
            <a:off x="2735790" y="1086450"/>
            <a:ext cx="6332692" cy="4780950"/>
          </a:xfrm>
          <a:prstGeom prst="rect">
            <a:avLst/>
          </a:prstGeom>
        </p:spPr>
      </p:pic>
      <p:sp>
        <p:nvSpPr>
          <p:cNvPr id="10" name="Title 1"/>
          <p:cNvSpPr txBox="1">
            <a:spLocks/>
          </p:cNvSpPr>
          <p:nvPr/>
        </p:nvSpPr>
        <p:spPr>
          <a:xfrm>
            <a:off x="2745315" y="5867400"/>
            <a:ext cx="6323167" cy="6847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rPr>
              <a:t>Observed Snowfall</a:t>
            </a:r>
          </a:p>
          <a:p>
            <a:r>
              <a:rPr lang="en-US" sz="2400" b="1" dirty="0">
                <a:solidFill>
                  <a:srgbClr val="FF0000"/>
                </a:solidFill>
                <a:effectLst>
                  <a:outerShdw blurRad="38100" dist="38100" dir="2700000" algn="tl">
                    <a:srgbClr val="000000">
                      <a:alpha val="43137"/>
                    </a:srgbClr>
                  </a:outerShdw>
                </a:effectLst>
              </a:rPr>
              <a:t>0</a:t>
            </a:r>
            <a:r>
              <a:rPr lang="en-US" sz="2400" b="1" dirty="0" smtClean="0">
                <a:solidFill>
                  <a:srgbClr val="FF0000"/>
                </a:solidFill>
                <a:effectLst>
                  <a:outerShdw blurRad="38100" dist="38100" dir="2700000" algn="tl">
                    <a:srgbClr val="000000">
                      <a:alpha val="43137"/>
                    </a:srgbClr>
                  </a:outerShdw>
                </a:effectLst>
              </a:rPr>
              <a:t>2 March 2018</a:t>
            </a:r>
            <a:endParaRPr lang="en-US" sz="2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528561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732631"/>
          </a:xfrm>
        </p:spPr>
        <p:txBody>
          <a:bodyPr>
            <a:normAutofit/>
          </a:bodyPr>
          <a:lstStyle/>
          <a:p>
            <a:r>
              <a:rPr lang="en-US" sz="4000" b="1" dirty="0" smtClean="0">
                <a:effectLst>
                  <a:outerShdw blurRad="38100" dist="38100" dir="2700000" algn="tl">
                    <a:srgbClr val="000000">
                      <a:alpha val="43137"/>
                    </a:srgbClr>
                  </a:outerShdw>
                </a:effectLst>
              </a:rPr>
              <a:t>Introduction to GIS</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990600"/>
            <a:ext cx="3352800" cy="5867400"/>
          </a:xfrm>
        </p:spPr>
        <p:txBody>
          <a:bodyPr>
            <a:normAutofit/>
          </a:bodyPr>
          <a:lstStyle/>
          <a:p>
            <a:pPr marL="457200" indent="-457200" algn="l">
              <a:buFont typeface="Arial" panose="020B0604020202020204" pitchFamily="34" charset="0"/>
              <a:buChar char="•"/>
            </a:pPr>
            <a:r>
              <a:rPr lang="en-US" sz="2400" b="1" dirty="0" smtClean="0">
                <a:solidFill>
                  <a:schemeClr val="tx1"/>
                </a:solidFill>
              </a:rPr>
              <a:t>ArcMap</a:t>
            </a:r>
            <a:r>
              <a:rPr lang="en-US" sz="2400" dirty="0" smtClean="0">
                <a:solidFill>
                  <a:schemeClr val="tx1"/>
                </a:solidFill>
              </a:rPr>
              <a:t> is the main ArcGIS software used at NWS Albany </a:t>
            </a:r>
            <a:r>
              <a:rPr lang="en-US" sz="2000" dirty="0" smtClean="0">
                <a:solidFill>
                  <a:schemeClr val="tx1"/>
                </a:solidFill>
              </a:rPr>
              <a:t>(contains </a:t>
            </a:r>
            <a:r>
              <a:rPr lang="en-US" sz="2000" b="1" dirty="0" smtClean="0">
                <a:solidFill>
                  <a:schemeClr val="tx1"/>
                </a:solidFill>
              </a:rPr>
              <a:t>ArcCatalog</a:t>
            </a:r>
            <a:r>
              <a:rPr lang="en-US" sz="2000" dirty="0" smtClean="0">
                <a:solidFill>
                  <a:schemeClr val="tx1"/>
                </a:solidFill>
              </a:rPr>
              <a:t> for organizing GIS files)</a:t>
            </a:r>
            <a:endParaRPr lang="en-US" sz="2400" dirty="0" smtClean="0">
              <a:solidFill>
                <a:schemeClr val="tx1"/>
              </a:solidFill>
            </a:endParaRPr>
          </a:p>
          <a:p>
            <a:pPr marL="457200" indent="-457200" algn="l">
              <a:buFont typeface="Arial" panose="020B0604020202020204" pitchFamily="34" charset="0"/>
              <a:buChar char="•"/>
            </a:pPr>
            <a:r>
              <a:rPr lang="en-US" sz="2400" dirty="0" smtClean="0">
                <a:solidFill>
                  <a:schemeClr val="tx1"/>
                </a:solidFill>
              </a:rPr>
              <a:t>Powerful mapping application:  creation of shape files </a:t>
            </a:r>
            <a:r>
              <a:rPr lang="en-US" sz="2400" dirty="0" smtClean="0">
                <a:solidFill>
                  <a:schemeClr val="tx1"/>
                </a:solidFill>
                <a:sym typeface="Wingdings" panose="05000000000000000000" pitchFamily="2" charset="2"/>
              </a:rPr>
              <a:t> </a:t>
            </a:r>
            <a:r>
              <a:rPr lang="en-US" sz="2400" b="1" dirty="0" smtClean="0">
                <a:solidFill>
                  <a:srgbClr val="FF0000"/>
                </a:solidFill>
                <a:sym typeface="Wingdings" panose="05000000000000000000" pitchFamily="2" charset="2"/>
              </a:rPr>
              <a:t>rasters</a:t>
            </a:r>
            <a:r>
              <a:rPr lang="en-US" sz="2400" dirty="0" smtClean="0">
                <a:solidFill>
                  <a:schemeClr val="tx1"/>
                </a:solidFill>
                <a:sym typeface="Wingdings" panose="05000000000000000000" pitchFamily="2" charset="2"/>
              </a:rPr>
              <a:t> (digital dataset made up of grid points)</a:t>
            </a:r>
          </a:p>
          <a:p>
            <a:pPr marL="457200" indent="-457200" algn="l">
              <a:buFont typeface="Arial" panose="020B0604020202020204" pitchFamily="34" charset="0"/>
              <a:buChar char="•"/>
            </a:pPr>
            <a:r>
              <a:rPr lang="en-US" sz="2400" dirty="0" smtClean="0">
                <a:solidFill>
                  <a:schemeClr val="tx1"/>
                </a:solidFill>
                <a:sym typeface="Wingdings" panose="05000000000000000000" pitchFamily="2" charset="2"/>
              </a:rPr>
              <a:t>Crucial aspect of Rasters  can be mathematically manipulated</a:t>
            </a:r>
            <a:endParaRPr lang="en-US" sz="2400" dirty="0" smtClean="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1651011"/>
            <a:ext cx="5751946" cy="4348813"/>
          </a:xfrm>
          <a:prstGeom prst="rect">
            <a:avLst/>
          </a:prstGeom>
          <a:ln w="12700">
            <a:solidFill>
              <a:schemeClr val="tx1"/>
            </a:solid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9000" y="1669485"/>
            <a:ext cx="1801436" cy="3970389"/>
          </a:xfrm>
          <a:prstGeom prst="rect">
            <a:avLst/>
          </a:prstGeom>
        </p:spPr>
      </p:pic>
    </p:spTree>
    <p:extLst>
      <p:ext uri="{BB962C8B-B14F-4D97-AF65-F5344CB8AC3E}">
        <p14:creationId xmlns:p14="http://schemas.microsoft.com/office/powerpoint/2010/main" val="9977063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732631"/>
          </a:xfrm>
        </p:spPr>
        <p:txBody>
          <a:bodyPr>
            <a:normAutofit/>
          </a:bodyPr>
          <a:lstStyle/>
          <a:p>
            <a:r>
              <a:rPr lang="en-US" sz="4000" b="1" dirty="0" smtClean="0">
                <a:effectLst>
                  <a:outerShdw blurRad="38100" dist="38100" dir="2700000" algn="tl">
                    <a:srgbClr val="000000">
                      <a:alpha val="43137"/>
                    </a:srgbClr>
                  </a:outerShdw>
                </a:effectLst>
              </a:rPr>
              <a:t>Case Study using GAZPACHO</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 y="1295748"/>
            <a:ext cx="3352800" cy="5400852"/>
          </a:xfrm>
        </p:spPr>
        <p:txBody>
          <a:bodyPr>
            <a:noAutofit/>
          </a:bodyPr>
          <a:lstStyle/>
          <a:p>
            <a:pPr marL="457200" indent="-457200" algn="l">
              <a:buFont typeface="Arial" panose="020B0604020202020204" pitchFamily="34" charset="0"/>
              <a:buChar char="•"/>
            </a:pPr>
            <a:r>
              <a:rPr lang="en-US" sz="2400" b="1" dirty="0" smtClean="0">
                <a:solidFill>
                  <a:srgbClr val="0000FF"/>
                </a:solidFill>
              </a:rPr>
              <a:t>Difference </a:t>
            </a:r>
            <a:r>
              <a:rPr lang="en-US" sz="2400" b="1" dirty="0">
                <a:solidFill>
                  <a:srgbClr val="0000FF"/>
                </a:solidFill>
              </a:rPr>
              <a:t>map </a:t>
            </a:r>
            <a:r>
              <a:rPr lang="en-US" sz="2400" dirty="0">
                <a:solidFill>
                  <a:schemeClr val="tx1"/>
                </a:solidFill>
              </a:rPr>
              <a:t>computed from official NWS Albany forecast minus observed </a:t>
            </a:r>
            <a:r>
              <a:rPr lang="en-US" sz="2400" dirty="0" smtClean="0">
                <a:solidFill>
                  <a:schemeClr val="tx1"/>
                </a:solidFill>
              </a:rPr>
              <a:t>analysis</a:t>
            </a:r>
          </a:p>
          <a:p>
            <a:pPr marL="457200" indent="-457200" algn="l">
              <a:buFont typeface="Arial" panose="020B0604020202020204" pitchFamily="34" charset="0"/>
              <a:buChar char="•"/>
            </a:pPr>
            <a:r>
              <a:rPr lang="en-US" sz="2400" dirty="0" smtClean="0">
                <a:solidFill>
                  <a:schemeClr val="tx1"/>
                </a:solidFill>
              </a:rPr>
              <a:t>Large under-forecast error in the Capital District due to poor model representation of boundary layer temps (esp. GFS)</a:t>
            </a:r>
          </a:p>
          <a:p>
            <a:pPr marL="457200" indent="-457200" algn="l">
              <a:buFont typeface="Arial" panose="020B0604020202020204" pitchFamily="34" charset="0"/>
              <a:buChar char="•"/>
            </a:pPr>
            <a:r>
              <a:rPr lang="en-US" sz="2400" dirty="0" smtClean="0">
                <a:solidFill>
                  <a:schemeClr val="tx1"/>
                </a:solidFill>
              </a:rPr>
              <a:t>Heavy mesoscale snow band just west of Capital District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Down Arrow 11"/>
          <p:cNvSpPr/>
          <p:nvPr/>
        </p:nvSpPr>
        <p:spPr>
          <a:xfrm rot="16200000">
            <a:off x="2759020" y="1230373"/>
            <a:ext cx="243500" cy="639260"/>
          </a:xfrm>
          <a:prstGeom prst="down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4677" t="12727" r="6590" b="2273"/>
          <a:stretch/>
        </p:blipFill>
        <p:spPr>
          <a:xfrm>
            <a:off x="3326139" y="1295748"/>
            <a:ext cx="5761391" cy="4266852"/>
          </a:xfrm>
          <a:prstGeom prst="rect">
            <a:avLst/>
          </a:prstGeom>
        </p:spPr>
      </p:pic>
      <p:sp>
        <p:nvSpPr>
          <p:cNvPr id="10" name="Title 1"/>
          <p:cNvSpPr txBox="1">
            <a:spLocks/>
          </p:cNvSpPr>
          <p:nvPr/>
        </p:nvSpPr>
        <p:spPr>
          <a:xfrm>
            <a:off x="3445227" y="5562600"/>
            <a:ext cx="5642303" cy="6847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0000FF"/>
                </a:solidFill>
                <a:effectLst>
                  <a:outerShdw blurRad="38100" dist="38100" dir="2700000" algn="tl">
                    <a:srgbClr val="000000">
                      <a:alpha val="43137"/>
                    </a:srgbClr>
                  </a:outerShdw>
                </a:effectLst>
              </a:rPr>
              <a:t>Forecast Error </a:t>
            </a:r>
          </a:p>
          <a:p>
            <a:r>
              <a:rPr lang="en-US" sz="2400" b="1" dirty="0" smtClean="0">
                <a:solidFill>
                  <a:srgbClr val="0000FF"/>
                </a:solidFill>
                <a:effectLst>
                  <a:outerShdw blurRad="38100" dist="38100" dir="2700000" algn="tl">
                    <a:srgbClr val="000000">
                      <a:alpha val="43137"/>
                    </a:srgbClr>
                  </a:outerShdw>
                </a:effectLst>
              </a:rPr>
              <a:t>02 March 2018</a:t>
            </a:r>
            <a:endParaRPr lang="en-US" sz="2400" b="1"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18775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Instability C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2500" y="1952626"/>
            <a:ext cx="5540150" cy="384646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724826" y="1"/>
            <a:ext cx="7772400" cy="732631"/>
          </a:xfrm>
        </p:spPr>
        <p:txBody>
          <a:bodyPr>
            <a:normAutofit/>
          </a:bodyPr>
          <a:lstStyle/>
          <a:p>
            <a:r>
              <a:rPr lang="en-US" sz="4000" b="1" dirty="0" smtClean="0">
                <a:effectLst>
                  <a:outerShdw blurRad="38100" dist="38100" dir="2700000" algn="tl">
                    <a:srgbClr val="000000">
                      <a:alpha val="43137"/>
                    </a:srgbClr>
                  </a:outerShdw>
                </a:effectLst>
              </a:rPr>
              <a:t>Forecasting Lake Effect Snow</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845778"/>
            <a:ext cx="3505200" cy="5859822"/>
          </a:xfrm>
        </p:spPr>
        <p:txBody>
          <a:bodyPr>
            <a:noAutofit/>
          </a:bodyPr>
          <a:lstStyle/>
          <a:p>
            <a:pPr marL="457200" indent="-457200" algn="l">
              <a:buFont typeface="Arial" panose="020B0604020202020204" pitchFamily="34" charset="0"/>
              <a:buChar char="•"/>
            </a:pPr>
            <a:endParaRPr lang="en-US" sz="2400" dirty="0" smtClean="0">
              <a:solidFill>
                <a:schemeClr val="tx1"/>
              </a:solidFill>
            </a:endParaRPr>
          </a:p>
          <a:p>
            <a:pPr marL="457200" indent="-457200" algn="l">
              <a:buFont typeface="Arial" panose="020B0604020202020204" pitchFamily="34" charset="0"/>
              <a:buChar char="•"/>
            </a:pPr>
            <a:r>
              <a:rPr lang="en-US" sz="2400" dirty="0" smtClean="0">
                <a:solidFill>
                  <a:schemeClr val="tx1"/>
                </a:solidFill>
              </a:rPr>
              <a:t>Instability </a:t>
            </a:r>
            <a:r>
              <a:rPr lang="en-US" sz="2400" dirty="0">
                <a:solidFill>
                  <a:schemeClr val="tx1"/>
                </a:solidFill>
              </a:rPr>
              <a:t>Class (derived from lake/air temp differences) used to assess potential strength of lake effect snow bands</a:t>
            </a:r>
          </a:p>
          <a:p>
            <a:pPr marL="457200" indent="-457200" algn="l">
              <a:buFont typeface="Arial" panose="020B0604020202020204" pitchFamily="34" charset="0"/>
              <a:buChar char="•"/>
            </a:pPr>
            <a:endParaRPr lang="en-US" sz="2400" dirty="0">
              <a:solidFill>
                <a:schemeClr val="tx1"/>
              </a:solidFill>
            </a:endParaRPr>
          </a:p>
          <a:p>
            <a:pPr marL="457200" indent="-457200" algn="l">
              <a:buFont typeface="Arial" panose="020B0604020202020204" pitchFamily="34" charset="0"/>
              <a:buChar char="•"/>
            </a:pPr>
            <a:r>
              <a:rPr lang="en-US" sz="2400" dirty="0">
                <a:solidFill>
                  <a:schemeClr val="tx1"/>
                </a:solidFill>
              </a:rPr>
              <a:t>Three main categories:</a:t>
            </a:r>
          </a:p>
          <a:p>
            <a:pPr algn="l"/>
            <a:r>
              <a:rPr lang="en-US" sz="2400" dirty="0" smtClean="0">
                <a:solidFill>
                  <a:schemeClr val="tx1"/>
                </a:solidFill>
              </a:rPr>
              <a:t>	1</a:t>
            </a:r>
            <a:r>
              <a:rPr lang="en-US" sz="2400" dirty="0">
                <a:solidFill>
                  <a:schemeClr val="tx1"/>
                </a:solidFill>
              </a:rPr>
              <a:t>) </a:t>
            </a:r>
            <a:r>
              <a:rPr lang="en-US" sz="2400" b="1" u="sng" dirty="0">
                <a:solidFill>
                  <a:schemeClr val="tx1"/>
                </a:solidFill>
              </a:rPr>
              <a:t>Conditional</a:t>
            </a:r>
          </a:p>
          <a:p>
            <a:pPr algn="l"/>
            <a:r>
              <a:rPr lang="en-US" sz="2400" dirty="0" smtClean="0">
                <a:solidFill>
                  <a:schemeClr val="tx1"/>
                </a:solidFill>
              </a:rPr>
              <a:t>	2</a:t>
            </a:r>
            <a:r>
              <a:rPr lang="en-US" sz="2400" dirty="0">
                <a:solidFill>
                  <a:schemeClr val="tx1"/>
                </a:solidFill>
              </a:rPr>
              <a:t>) </a:t>
            </a:r>
            <a:r>
              <a:rPr lang="en-US" sz="2400" b="1" u="sng" dirty="0">
                <a:solidFill>
                  <a:srgbClr val="0000FF"/>
                </a:solidFill>
              </a:rPr>
              <a:t>Moderate</a:t>
            </a:r>
          </a:p>
          <a:p>
            <a:pPr algn="l"/>
            <a:r>
              <a:rPr lang="en-US" sz="2400" dirty="0" smtClean="0">
                <a:solidFill>
                  <a:schemeClr val="tx1"/>
                </a:solidFill>
              </a:rPr>
              <a:t>	3</a:t>
            </a:r>
            <a:r>
              <a:rPr lang="en-US" sz="2400" dirty="0">
                <a:solidFill>
                  <a:schemeClr val="tx1"/>
                </a:solidFill>
              </a:rPr>
              <a:t>) </a:t>
            </a:r>
            <a:r>
              <a:rPr lang="en-US" sz="2400" b="1" u="sng" dirty="0" smtClean="0">
                <a:solidFill>
                  <a:srgbClr val="FF0000"/>
                </a:solidFill>
              </a:rPr>
              <a:t>Extreme</a:t>
            </a:r>
            <a:endParaRPr lang="en-US" sz="2400" b="1" u="sng" dirty="0">
              <a:solidFill>
                <a:srgbClr val="FF0000"/>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Down Arrow 11"/>
          <p:cNvSpPr/>
          <p:nvPr/>
        </p:nvSpPr>
        <p:spPr>
          <a:xfrm rot="16200000">
            <a:off x="3695665" y="3848135"/>
            <a:ext cx="243500" cy="776830"/>
          </a:xfrm>
          <a:prstGeom prst="down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0" name="Title 1"/>
          <p:cNvSpPr txBox="1">
            <a:spLocks/>
          </p:cNvSpPr>
          <p:nvPr/>
        </p:nvSpPr>
        <p:spPr>
          <a:xfrm>
            <a:off x="3670565" y="5799087"/>
            <a:ext cx="5299403" cy="6017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0000FF"/>
                </a:solidFill>
                <a:effectLst>
                  <a:outerShdw blurRad="38100" dist="38100" dir="2700000" algn="tl">
                    <a:srgbClr val="000000">
                      <a:alpha val="43137"/>
                    </a:srgbClr>
                  </a:outerShdw>
                </a:effectLst>
              </a:rPr>
              <a:t>Niziol Instability Class</a:t>
            </a:r>
            <a:endParaRPr lang="en-US" sz="2400" b="1" dirty="0">
              <a:solidFill>
                <a:srgbClr val="0000FF"/>
              </a:solidFill>
              <a:effectLst>
                <a:outerShdw blurRad="38100" dist="38100" dir="2700000" algn="tl">
                  <a:srgbClr val="000000">
                    <a:alpha val="43137"/>
                  </a:srgbClr>
                </a:outerShdw>
              </a:effectLst>
            </a:endParaRPr>
          </a:p>
        </p:txBody>
      </p:sp>
      <p:sp>
        <p:nvSpPr>
          <p:cNvPr id="11" name="Rectangle 10"/>
          <p:cNvSpPr/>
          <p:nvPr/>
        </p:nvSpPr>
        <p:spPr>
          <a:xfrm>
            <a:off x="7315203" y="3059844"/>
            <a:ext cx="609598" cy="2571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400801" y="3047998"/>
            <a:ext cx="762000" cy="25717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334000" y="3047998"/>
            <a:ext cx="914400" cy="2571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1385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1219200"/>
            <a:ext cx="5386498" cy="4648200"/>
          </a:xfrm>
          <a:prstGeom prst="rect">
            <a:avLst/>
          </a:prstGeom>
        </p:spPr>
      </p:pic>
      <p:sp>
        <p:nvSpPr>
          <p:cNvPr id="2" name="Title 1"/>
          <p:cNvSpPr>
            <a:spLocks noGrp="1"/>
          </p:cNvSpPr>
          <p:nvPr>
            <p:ph type="ctrTitle"/>
          </p:nvPr>
        </p:nvSpPr>
        <p:spPr>
          <a:xfrm>
            <a:off x="724826" y="1"/>
            <a:ext cx="7772400" cy="732631"/>
          </a:xfrm>
        </p:spPr>
        <p:txBody>
          <a:bodyPr>
            <a:normAutofit/>
          </a:bodyPr>
          <a:lstStyle/>
          <a:p>
            <a:r>
              <a:rPr lang="en-US" sz="4000" b="1" dirty="0" smtClean="0">
                <a:effectLst>
                  <a:outerShdw blurRad="38100" dist="38100" dir="2700000" algn="tl">
                    <a:srgbClr val="000000">
                      <a:alpha val="43137"/>
                    </a:srgbClr>
                  </a:outerShdw>
                </a:effectLst>
              </a:rPr>
              <a:t>Forecasting Lake Effect Snow</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732632"/>
            <a:ext cx="3810001" cy="6125368"/>
          </a:xfrm>
        </p:spPr>
        <p:txBody>
          <a:bodyPr>
            <a:noAutofit/>
          </a:bodyPr>
          <a:lstStyle/>
          <a:p>
            <a:pPr marL="457200" indent="-457200" algn="l">
              <a:buFont typeface="Arial" panose="020B0604020202020204" pitchFamily="34" charset="0"/>
              <a:buChar char="•"/>
            </a:pPr>
            <a:r>
              <a:rPr lang="en-US" sz="2400" dirty="0" smtClean="0">
                <a:solidFill>
                  <a:schemeClr val="tx1"/>
                </a:solidFill>
              </a:rPr>
              <a:t>From Niziol, 1987</a:t>
            </a:r>
            <a:endParaRPr lang="en-US" sz="2400" dirty="0">
              <a:solidFill>
                <a:schemeClr val="tx1"/>
              </a:solidFill>
            </a:endParaRPr>
          </a:p>
          <a:p>
            <a:pPr marL="457200" indent="-457200" algn="l">
              <a:buFont typeface="Arial" panose="020B0604020202020204" pitchFamily="34" charset="0"/>
              <a:buChar char="•"/>
            </a:pPr>
            <a:r>
              <a:rPr lang="en-US" sz="2400" b="1" u="sng" dirty="0" smtClean="0">
                <a:solidFill>
                  <a:schemeClr val="tx1"/>
                </a:solidFill>
              </a:rPr>
              <a:t>Conditional</a:t>
            </a:r>
            <a:r>
              <a:rPr lang="en-US" sz="2400" b="1" u="sng" dirty="0">
                <a:solidFill>
                  <a:schemeClr val="tx1"/>
                </a:solidFill>
              </a:rPr>
              <a:t>:</a:t>
            </a:r>
            <a:r>
              <a:rPr lang="en-US" sz="2400" dirty="0">
                <a:solidFill>
                  <a:schemeClr val="tx1"/>
                </a:solidFill>
              </a:rPr>
              <a:t> Heavy snowfall rates possible with trajectories along the longest fetch of the lake </a:t>
            </a:r>
            <a:r>
              <a:rPr lang="en-US" sz="2400" dirty="0" smtClean="0">
                <a:solidFill>
                  <a:schemeClr val="tx1"/>
                </a:solidFill>
              </a:rPr>
              <a:t>and 500 mb </a:t>
            </a:r>
            <a:r>
              <a:rPr lang="en-US" sz="2400" dirty="0">
                <a:solidFill>
                  <a:schemeClr val="tx1"/>
                </a:solidFill>
              </a:rPr>
              <a:t>cyclonic vorticity advection (CVA) </a:t>
            </a:r>
          </a:p>
          <a:p>
            <a:pPr marL="457200" indent="-457200" algn="l">
              <a:buFont typeface="Arial" panose="020B0604020202020204" pitchFamily="34" charset="0"/>
              <a:buChar char="•"/>
            </a:pPr>
            <a:r>
              <a:rPr lang="en-US" sz="2400" b="1" u="sng" dirty="0" smtClean="0">
                <a:solidFill>
                  <a:srgbClr val="0000FF"/>
                </a:solidFill>
              </a:rPr>
              <a:t>Moderate</a:t>
            </a:r>
            <a:r>
              <a:rPr lang="en-US" sz="2400" b="1" u="sng" dirty="0">
                <a:solidFill>
                  <a:srgbClr val="0000FF"/>
                </a:solidFill>
              </a:rPr>
              <a:t>:</a:t>
            </a:r>
            <a:r>
              <a:rPr lang="en-US" sz="2400" dirty="0">
                <a:solidFill>
                  <a:schemeClr val="tx1"/>
                </a:solidFill>
              </a:rPr>
              <a:t> Heavy snowfall rates can occur with moderately long trajectories &amp;</a:t>
            </a:r>
            <a:r>
              <a:rPr lang="en-US" sz="2400" dirty="0" smtClean="0">
                <a:solidFill>
                  <a:schemeClr val="tx1"/>
                </a:solidFill>
              </a:rPr>
              <a:t> 500 mb CVA</a:t>
            </a:r>
            <a:endParaRPr lang="en-US" sz="2400" dirty="0">
              <a:solidFill>
                <a:schemeClr val="tx1"/>
              </a:solidFill>
            </a:endParaRPr>
          </a:p>
          <a:p>
            <a:pPr marL="457200" indent="-457200" algn="l">
              <a:buFont typeface="Arial" panose="020B0604020202020204" pitchFamily="34" charset="0"/>
              <a:buChar char="•"/>
            </a:pPr>
            <a:r>
              <a:rPr lang="en-US" sz="2400" b="1" u="sng" dirty="0" smtClean="0">
                <a:solidFill>
                  <a:srgbClr val="FF0000"/>
                </a:solidFill>
              </a:rPr>
              <a:t>Extreme</a:t>
            </a:r>
            <a:r>
              <a:rPr lang="en-US" sz="2400" b="1" u="sng" dirty="0">
                <a:solidFill>
                  <a:srgbClr val="FF0000"/>
                </a:solidFill>
              </a:rPr>
              <a:t>:</a:t>
            </a:r>
            <a:r>
              <a:rPr lang="en-US" sz="2400" dirty="0">
                <a:solidFill>
                  <a:schemeClr val="tx1"/>
                </a:solidFill>
              </a:rPr>
              <a:t> Heavy snowfall rates possible with little dependence on fetch or CVA</a:t>
            </a:r>
          </a:p>
          <a:p>
            <a:pPr marL="457200" indent="-457200" algn="l">
              <a:buFont typeface="Arial" panose="020B0604020202020204" pitchFamily="34" charset="0"/>
              <a:buChar char="•"/>
            </a:pPr>
            <a:endParaRPr lang="en-US" sz="2400" dirty="0" smtClean="0">
              <a:solidFill>
                <a:schemeClr val="tx1"/>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Down Arrow 11"/>
          <p:cNvSpPr/>
          <p:nvPr/>
        </p:nvSpPr>
        <p:spPr>
          <a:xfrm rot="7928654">
            <a:off x="5445119" y="4368695"/>
            <a:ext cx="243500" cy="2074182"/>
          </a:xfrm>
          <a:prstGeom prst="down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0" name="Title 1"/>
          <p:cNvSpPr txBox="1">
            <a:spLocks/>
          </p:cNvSpPr>
          <p:nvPr/>
        </p:nvSpPr>
        <p:spPr>
          <a:xfrm>
            <a:off x="3733800" y="6133996"/>
            <a:ext cx="5451803" cy="6847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0000FF"/>
                </a:solidFill>
                <a:effectLst>
                  <a:outerShdw blurRad="38100" dist="38100" dir="2700000" algn="tl">
                    <a:srgbClr val="000000">
                      <a:alpha val="43137"/>
                    </a:srgbClr>
                  </a:outerShdw>
                </a:effectLst>
              </a:rPr>
              <a:t>BUFKIT – Instability category (must obtain observed lake temperature too)</a:t>
            </a:r>
            <a:endParaRPr lang="en-US" sz="2400" b="1" dirty="0">
              <a:solidFill>
                <a:srgbClr val="0000FF"/>
              </a:solidFill>
              <a:effectLst>
                <a:outerShdw blurRad="38100" dist="38100" dir="2700000" algn="tl">
                  <a:srgbClr val="000000">
                    <a:alpha val="43137"/>
                  </a:srgbClr>
                </a:outerShdw>
              </a:effectLst>
            </a:endParaRPr>
          </a:p>
        </p:txBody>
      </p:sp>
      <p:sp>
        <p:nvSpPr>
          <p:cNvPr id="6" name="Rectangle 5"/>
          <p:cNvSpPr/>
          <p:nvPr/>
        </p:nvSpPr>
        <p:spPr>
          <a:xfrm>
            <a:off x="3733800" y="4038600"/>
            <a:ext cx="11430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59136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732631"/>
          </a:xfrm>
        </p:spPr>
        <p:txBody>
          <a:bodyPr>
            <a:normAutofit/>
          </a:bodyPr>
          <a:lstStyle/>
          <a:p>
            <a:r>
              <a:rPr lang="en-US" sz="4000" b="1" dirty="0" smtClean="0">
                <a:effectLst>
                  <a:outerShdw blurRad="38100" dist="38100" dir="2700000" algn="tl">
                    <a:srgbClr val="000000">
                      <a:alpha val="43137"/>
                    </a:srgbClr>
                  </a:outerShdw>
                </a:effectLst>
              </a:rPr>
              <a:t>Forecasting Lake Effect Snow</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845778"/>
            <a:ext cx="3810000" cy="5859822"/>
          </a:xfrm>
        </p:spPr>
        <p:txBody>
          <a:bodyPr>
            <a:noAutofit/>
          </a:bodyPr>
          <a:lstStyle/>
          <a:p>
            <a:pPr marL="457200" indent="-457200" algn="l">
              <a:buFont typeface="Arial" panose="020B0604020202020204" pitchFamily="34" charset="0"/>
              <a:buChar char="•"/>
            </a:pPr>
            <a:endParaRPr lang="en-US" sz="2400" dirty="0" smtClean="0">
              <a:solidFill>
                <a:schemeClr val="tx1"/>
              </a:solidFill>
            </a:endParaRPr>
          </a:p>
          <a:p>
            <a:pPr marL="457200" indent="-457200" algn="l">
              <a:buFont typeface="Arial" panose="020B0604020202020204" pitchFamily="34" charset="0"/>
              <a:buChar char="•"/>
            </a:pPr>
            <a:r>
              <a:rPr lang="en-US" sz="2400" b="1" u="sng" dirty="0" smtClean="0">
                <a:solidFill>
                  <a:schemeClr val="tx1"/>
                </a:solidFill>
              </a:rPr>
              <a:t>Inversion </a:t>
            </a:r>
            <a:r>
              <a:rPr lang="en-US" sz="2400" b="1" u="sng" dirty="0">
                <a:solidFill>
                  <a:schemeClr val="tx1"/>
                </a:solidFill>
              </a:rPr>
              <a:t>heights</a:t>
            </a:r>
            <a:r>
              <a:rPr lang="en-US" sz="2400" dirty="0">
                <a:solidFill>
                  <a:schemeClr val="tx1"/>
                </a:solidFill>
              </a:rPr>
              <a:t> also used to determine potential strength of lake effect snow bands</a:t>
            </a:r>
          </a:p>
          <a:p>
            <a:pPr marL="457200" indent="-457200" algn="l">
              <a:buFont typeface="Arial" panose="020B0604020202020204" pitchFamily="34" charset="0"/>
              <a:buChar char="•"/>
            </a:pPr>
            <a:r>
              <a:rPr lang="en-US" sz="2400" dirty="0" smtClean="0">
                <a:solidFill>
                  <a:schemeClr val="tx1"/>
                </a:solidFill>
              </a:rPr>
              <a:t>Higher </a:t>
            </a:r>
            <a:r>
              <a:rPr lang="en-US" sz="2400" dirty="0">
                <a:solidFill>
                  <a:schemeClr val="tx1"/>
                </a:solidFill>
              </a:rPr>
              <a:t>inversion heights result </a:t>
            </a:r>
            <a:r>
              <a:rPr lang="en-US" sz="2400" dirty="0" smtClean="0">
                <a:solidFill>
                  <a:schemeClr val="tx1"/>
                </a:solidFill>
              </a:rPr>
              <a:t>in a deeper mixed layer and </a:t>
            </a:r>
            <a:r>
              <a:rPr lang="en-US" sz="2400" dirty="0">
                <a:solidFill>
                  <a:schemeClr val="tx1"/>
                </a:solidFill>
              </a:rPr>
              <a:t>taller convective plumes</a:t>
            </a:r>
          </a:p>
          <a:p>
            <a:pPr marL="457200" indent="-457200" algn="l">
              <a:buFont typeface="Arial" panose="020B0604020202020204" pitchFamily="34" charset="0"/>
              <a:buChar char="•"/>
            </a:pPr>
            <a:r>
              <a:rPr lang="en-US" sz="2400" dirty="0" smtClean="0">
                <a:solidFill>
                  <a:schemeClr val="tx1"/>
                </a:solidFill>
              </a:rPr>
              <a:t>Inversion </a:t>
            </a:r>
            <a:r>
              <a:rPr lang="en-US" sz="2400" dirty="0">
                <a:solidFill>
                  <a:schemeClr val="tx1"/>
                </a:solidFill>
              </a:rPr>
              <a:t>heights of 750 mb (~2.5 km) and higher can be associated with intense snow bands, assuming other favorable factors are present</a:t>
            </a:r>
          </a:p>
          <a:p>
            <a:pPr marL="457200" indent="-457200" algn="l">
              <a:buFont typeface="Arial" panose="020B0604020202020204" pitchFamily="34" charset="0"/>
              <a:buChar char="•"/>
            </a:pPr>
            <a:endParaRPr lang="en-US" sz="2400" dirty="0" smtClean="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Down Arrow 11"/>
          <p:cNvSpPr/>
          <p:nvPr/>
        </p:nvSpPr>
        <p:spPr>
          <a:xfrm rot="16200000">
            <a:off x="3783931" y="4297920"/>
            <a:ext cx="243500" cy="639260"/>
          </a:xfrm>
          <a:prstGeom prst="down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0" name="Title 1"/>
          <p:cNvSpPr txBox="1">
            <a:spLocks/>
          </p:cNvSpPr>
          <p:nvPr/>
        </p:nvSpPr>
        <p:spPr>
          <a:xfrm>
            <a:off x="3886200" y="6133996"/>
            <a:ext cx="5299403" cy="6847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0000FF"/>
                </a:solidFill>
                <a:effectLst>
                  <a:outerShdw blurRad="38100" dist="38100" dir="2700000" algn="tl">
                    <a:srgbClr val="000000">
                      <a:alpha val="43137"/>
                    </a:srgbClr>
                  </a:outerShdw>
                </a:effectLst>
              </a:rPr>
              <a:t>BUFKIT – KRME NAM 26 December 2017</a:t>
            </a:r>
            <a:endParaRPr lang="en-US" sz="2400" b="1" dirty="0">
              <a:solidFill>
                <a:srgbClr val="0000FF"/>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511" y="844446"/>
            <a:ext cx="4419600" cy="5404028"/>
          </a:xfrm>
          <a:prstGeom prst="rect">
            <a:avLst/>
          </a:prstGeom>
        </p:spPr>
      </p:pic>
      <p:sp>
        <p:nvSpPr>
          <p:cNvPr id="5" name="Rectangle 4"/>
          <p:cNvSpPr/>
          <p:nvPr/>
        </p:nvSpPr>
        <p:spPr>
          <a:xfrm>
            <a:off x="4301511" y="4419600"/>
            <a:ext cx="3547089" cy="3197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075055" y="4425171"/>
            <a:ext cx="1078220" cy="338554"/>
          </a:xfrm>
          <a:prstGeom prst="rect">
            <a:avLst/>
          </a:prstGeom>
          <a:solidFill>
            <a:schemeClr val="bg1"/>
          </a:solidFill>
          <a:ln w="12700">
            <a:solidFill>
              <a:srgbClr val="FFFF00"/>
            </a:solidFill>
          </a:ln>
        </p:spPr>
        <p:txBody>
          <a:bodyPr wrap="square" rtlCol="0">
            <a:spAutoFit/>
          </a:bodyPr>
          <a:lstStyle/>
          <a:p>
            <a:r>
              <a:rPr lang="en-US" sz="1600" b="1" dirty="0" smtClean="0"/>
              <a:t>Inversion</a:t>
            </a:r>
            <a:endParaRPr lang="en-US" sz="1600" b="1" dirty="0"/>
          </a:p>
        </p:txBody>
      </p:sp>
    </p:spTree>
    <p:extLst>
      <p:ext uri="{BB962C8B-B14F-4D97-AF65-F5344CB8AC3E}">
        <p14:creationId xmlns:p14="http://schemas.microsoft.com/office/powerpoint/2010/main" val="42618998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732631"/>
          </a:xfrm>
        </p:spPr>
        <p:txBody>
          <a:bodyPr>
            <a:normAutofit/>
          </a:bodyPr>
          <a:lstStyle/>
          <a:p>
            <a:r>
              <a:rPr lang="en-US" sz="4000" b="1" dirty="0" smtClean="0">
                <a:effectLst>
                  <a:outerShdw blurRad="38100" dist="38100" dir="2700000" algn="tl">
                    <a:srgbClr val="000000">
                      <a:alpha val="43137"/>
                    </a:srgbClr>
                  </a:outerShdw>
                </a:effectLst>
              </a:rPr>
              <a:t>Forecasting Lake Effect Snow</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27614" y="2076451"/>
            <a:ext cx="2861580" cy="1276350"/>
          </a:xfrm>
          <a:ln w="12700">
            <a:solidFill>
              <a:schemeClr val="tx1"/>
            </a:solidFill>
          </a:ln>
        </p:spPr>
        <p:txBody>
          <a:bodyPr>
            <a:noAutofit/>
          </a:bodyPr>
          <a:lstStyle/>
          <a:p>
            <a:pPr algn="l"/>
            <a:r>
              <a:rPr lang="en-US" sz="2400" b="1" u="sng" dirty="0" smtClean="0">
                <a:solidFill>
                  <a:schemeClr val="tx1"/>
                </a:solidFill>
              </a:rPr>
              <a:t>Single </a:t>
            </a:r>
            <a:r>
              <a:rPr lang="en-US" sz="2400" b="1" u="sng" dirty="0">
                <a:solidFill>
                  <a:schemeClr val="tx1"/>
                </a:solidFill>
              </a:rPr>
              <a:t>Band:</a:t>
            </a:r>
            <a:r>
              <a:rPr lang="en-US" sz="2400" dirty="0">
                <a:solidFill>
                  <a:schemeClr val="tx1"/>
                </a:solidFill>
              </a:rPr>
              <a:t> wider in shape; typically more </a:t>
            </a:r>
            <a:r>
              <a:rPr lang="en-US" sz="2400" dirty="0" smtClean="0">
                <a:solidFill>
                  <a:schemeClr val="tx1"/>
                </a:solidFill>
              </a:rPr>
              <a:t>intense</a:t>
            </a:r>
          </a:p>
          <a:p>
            <a:pPr algn="l"/>
            <a:endParaRPr lang="en-US" sz="2400" dirty="0" smtClean="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Down Arrow 11"/>
          <p:cNvSpPr/>
          <p:nvPr/>
        </p:nvSpPr>
        <p:spPr>
          <a:xfrm rot="16200000">
            <a:off x="3473200" y="1858446"/>
            <a:ext cx="321571" cy="1201807"/>
          </a:xfrm>
          <a:prstGeom prst="down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3" name="Subtitle 2"/>
          <p:cNvSpPr txBox="1">
            <a:spLocks/>
          </p:cNvSpPr>
          <p:nvPr/>
        </p:nvSpPr>
        <p:spPr>
          <a:xfrm>
            <a:off x="118088" y="826728"/>
            <a:ext cx="8949712" cy="107632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2400" dirty="0" smtClean="0">
                <a:solidFill>
                  <a:schemeClr val="tx1"/>
                </a:solidFill>
              </a:rPr>
              <a:t>Flow trajectory can be determined by using the mean wind in the mixed layer. Flow trajectory and fetch modulate the location and classification of snow bands as:</a:t>
            </a:r>
          </a:p>
        </p:txBody>
      </p:sp>
      <p:pic>
        <p:nvPicPr>
          <p:cNvPr id="14" name="Picture 5" descr="0301ZFeb05tyx_0"/>
          <p:cNvPicPr>
            <a:picLocks noChangeAspect="1" noChangeArrowheads="1"/>
          </p:cNvPicPr>
          <p:nvPr/>
        </p:nvPicPr>
        <p:blipFill>
          <a:blip r:embed="rId5" cstate="print">
            <a:extLst>
              <a:ext uri="{28A0092B-C50C-407E-A947-70E740481C1C}">
                <a14:useLocalDpi xmlns:a14="http://schemas.microsoft.com/office/drawing/2010/main" val="0"/>
              </a:ext>
            </a:extLst>
          </a:blip>
          <a:srcRect b="12009"/>
          <a:stretch>
            <a:fillRect/>
          </a:stretch>
        </p:blipFill>
        <p:spPr bwMode="auto">
          <a:xfrm>
            <a:off x="4267200" y="2084249"/>
            <a:ext cx="3089014" cy="253710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04Dec2007BGM_02Z"/>
          <p:cNvPicPr>
            <a:picLocks noChangeAspect="1" noChangeArrowheads="1"/>
          </p:cNvPicPr>
          <p:nvPr/>
        </p:nvPicPr>
        <p:blipFill>
          <a:blip r:embed="rId6">
            <a:extLst>
              <a:ext uri="{28A0092B-C50C-407E-A947-70E740481C1C}">
                <a14:useLocalDpi xmlns:a14="http://schemas.microsoft.com/office/drawing/2010/main" val="0"/>
              </a:ext>
            </a:extLst>
          </a:blip>
          <a:srcRect l="15218" t="5882" b="23720"/>
          <a:stretch>
            <a:fillRect/>
          </a:stretch>
        </p:blipFill>
        <p:spPr bwMode="auto">
          <a:xfrm>
            <a:off x="99039" y="3647966"/>
            <a:ext cx="3278348" cy="2722199"/>
          </a:xfrm>
          <a:prstGeom prst="rect">
            <a:avLst/>
          </a:prstGeom>
          <a:noFill/>
          <a:extLst>
            <a:ext uri="{909E8E84-426E-40DD-AFC4-6F175D3DCCD1}">
              <a14:hiddenFill xmlns:a14="http://schemas.microsoft.com/office/drawing/2010/main">
                <a:solidFill>
                  <a:srgbClr val="FFFFFF"/>
                </a:solidFill>
              </a14:hiddenFill>
            </a:ext>
          </a:extLst>
        </p:spPr>
      </p:pic>
      <p:sp>
        <p:nvSpPr>
          <p:cNvPr id="16" name="Down Arrow 15"/>
          <p:cNvSpPr/>
          <p:nvPr/>
        </p:nvSpPr>
        <p:spPr>
          <a:xfrm rot="5400000">
            <a:off x="3742596" y="4768566"/>
            <a:ext cx="321571" cy="968706"/>
          </a:xfrm>
          <a:prstGeom prst="down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7" name="Subtitle 2"/>
          <p:cNvSpPr txBox="1">
            <a:spLocks/>
          </p:cNvSpPr>
          <p:nvPr/>
        </p:nvSpPr>
        <p:spPr>
          <a:xfrm>
            <a:off x="4419600" y="5062151"/>
            <a:ext cx="3124200" cy="1308014"/>
          </a:xfrm>
          <a:prstGeom prst="rect">
            <a:avLst/>
          </a:prstGeom>
          <a:ln w="12700">
            <a:solidFill>
              <a:schemeClr val="tx1"/>
            </a:solidFill>
          </a:ln>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2400" b="1" u="sng" dirty="0" smtClean="0">
                <a:solidFill>
                  <a:schemeClr val="tx1"/>
                </a:solidFill>
              </a:rPr>
              <a:t>Multi Band:</a:t>
            </a:r>
            <a:r>
              <a:rPr lang="en-US" sz="2400" dirty="0" smtClean="0">
                <a:solidFill>
                  <a:schemeClr val="tx1"/>
                </a:solidFill>
              </a:rPr>
              <a:t> narrower; typically weaker due to smaller fetch</a:t>
            </a:r>
          </a:p>
          <a:p>
            <a:pPr algn="l"/>
            <a:endParaRPr lang="en-US" sz="2400" dirty="0" smtClean="0">
              <a:solidFill>
                <a:schemeClr val="tx1"/>
              </a:solidFill>
            </a:endParaRPr>
          </a:p>
        </p:txBody>
      </p:sp>
    </p:spTree>
    <p:extLst>
      <p:ext uri="{BB962C8B-B14F-4D97-AF65-F5344CB8AC3E}">
        <p14:creationId xmlns:p14="http://schemas.microsoft.com/office/powerpoint/2010/main" val="15874104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732631"/>
          </a:xfrm>
        </p:spPr>
        <p:txBody>
          <a:bodyPr>
            <a:normAutofit/>
          </a:bodyPr>
          <a:lstStyle/>
          <a:p>
            <a:r>
              <a:rPr lang="en-US" sz="4000" b="1" dirty="0" smtClean="0">
                <a:effectLst>
                  <a:outerShdw blurRad="38100" dist="38100" dir="2700000" algn="tl">
                    <a:srgbClr val="000000">
                      <a:alpha val="43137"/>
                    </a:srgbClr>
                  </a:outerShdw>
                </a:effectLst>
              </a:rPr>
              <a:t>Forecasting Lake Effect Snow</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738262"/>
            <a:ext cx="3657600" cy="6119737"/>
          </a:xfrm>
        </p:spPr>
        <p:txBody>
          <a:bodyPr>
            <a:noAutofit/>
          </a:bodyPr>
          <a:lstStyle/>
          <a:p>
            <a:pPr marL="457200" indent="-457200" algn="l">
              <a:buFont typeface="Arial" panose="020B0604020202020204" pitchFamily="34" charset="0"/>
              <a:buChar char="•"/>
            </a:pPr>
            <a:r>
              <a:rPr lang="en-US" sz="2400" b="1" u="sng" dirty="0" smtClean="0">
                <a:solidFill>
                  <a:schemeClr val="tx1"/>
                </a:solidFill>
              </a:rPr>
              <a:t>Multi bands</a:t>
            </a:r>
            <a:r>
              <a:rPr lang="en-US" sz="2400" dirty="0" smtClean="0">
                <a:solidFill>
                  <a:schemeClr val="tx1"/>
                </a:solidFill>
              </a:rPr>
              <a:t> </a:t>
            </a:r>
            <a:r>
              <a:rPr lang="en-US" sz="2400" dirty="0">
                <a:solidFill>
                  <a:schemeClr val="tx1"/>
                </a:solidFill>
              </a:rPr>
              <a:t>typically affect the southern Mohawk Valley, Schoharie Valley, and eastern Catskills with a </a:t>
            </a:r>
            <a:r>
              <a:rPr lang="en-US" sz="2400" dirty="0" smtClean="0">
                <a:solidFill>
                  <a:schemeClr val="tx1"/>
                </a:solidFill>
              </a:rPr>
              <a:t>300° to 310</a:t>
            </a:r>
            <a:r>
              <a:rPr lang="en-US" sz="2400" dirty="0">
                <a:solidFill>
                  <a:schemeClr val="tx1"/>
                </a:solidFill>
              </a:rPr>
              <a:t>° flow </a:t>
            </a:r>
            <a:r>
              <a:rPr lang="en-US" sz="2400" dirty="0" smtClean="0">
                <a:solidFill>
                  <a:schemeClr val="tx1"/>
                </a:solidFill>
              </a:rPr>
              <a:t>trajectory</a:t>
            </a:r>
          </a:p>
          <a:p>
            <a:pPr marL="457200" indent="-457200" algn="l">
              <a:buFont typeface="Arial" panose="020B0604020202020204" pitchFamily="34" charset="0"/>
              <a:buChar char="•"/>
            </a:pPr>
            <a:endParaRPr lang="en-US" sz="2400" dirty="0">
              <a:solidFill>
                <a:schemeClr val="tx1"/>
              </a:solidFill>
            </a:endParaRPr>
          </a:p>
          <a:p>
            <a:pPr marL="457200" indent="-457200" algn="l">
              <a:buFont typeface="Arial" panose="020B0604020202020204" pitchFamily="34" charset="0"/>
              <a:buChar char="•"/>
            </a:pPr>
            <a:r>
              <a:rPr lang="en-US" sz="2400" b="1" u="sng" dirty="0" smtClean="0">
                <a:solidFill>
                  <a:schemeClr val="tx1"/>
                </a:solidFill>
              </a:rPr>
              <a:t>Single bands</a:t>
            </a:r>
            <a:r>
              <a:rPr lang="en-US" sz="2400" dirty="0" smtClean="0">
                <a:solidFill>
                  <a:schemeClr val="tx1"/>
                </a:solidFill>
              </a:rPr>
              <a:t> </a:t>
            </a:r>
            <a:r>
              <a:rPr lang="en-US" sz="2400" dirty="0">
                <a:solidFill>
                  <a:schemeClr val="tx1"/>
                </a:solidFill>
              </a:rPr>
              <a:t>can affect the central and northern Mohawk Valley (</a:t>
            </a:r>
            <a:r>
              <a:rPr lang="en-US" sz="2400" dirty="0" smtClean="0">
                <a:solidFill>
                  <a:schemeClr val="tx1"/>
                </a:solidFill>
              </a:rPr>
              <a:t>even rarely </a:t>
            </a:r>
            <a:r>
              <a:rPr lang="en-US" sz="2400" dirty="0">
                <a:solidFill>
                  <a:schemeClr val="tx1"/>
                </a:solidFill>
              </a:rPr>
              <a:t>the Capital </a:t>
            </a:r>
            <a:r>
              <a:rPr lang="en-US" sz="2400" dirty="0" smtClean="0">
                <a:solidFill>
                  <a:schemeClr val="tx1"/>
                </a:solidFill>
              </a:rPr>
              <a:t>District), </a:t>
            </a:r>
            <a:r>
              <a:rPr lang="en-US" sz="2400" dirty="0">
                <a:solidFill>
                  <a:schemeClr val="tx1"/>
                </a:solidFill>
              </a:rPr>
              <a:t>and especially the western Adirondacks with a </a:t>
            </a:r>
            <a:r>
              <a:rPr lang="en-US" sz="2400" dirty="0" smtClean="0">
                <a:solidFill>
                  <a:schemeClr val="tx1"/>
                </a:solidFill>
              </a:rPr>
              <a:t>260° to 280° </a:t>
            </a:r>
            <a:r>
              <a:rPr lang="en-US" sz="2400" dirty="0">
                <a:solidFill>
                  <a:schemeClr val="tx1"/>
                </a:solidFill>
              </a:rPr>
              <a:t>flow trajectory</a:t>
            </a:r>
          </a:p>
          <a:p>
            <a:pPr marL="457200" indent="-457200" algn="l">
              <a:buFont typeface="Arial" panose="020B0604020202020204" pitchFamily="34" charset="0"/>
              <a:buChar char="•"/>
            </a:pPr>
            <a:endParaRPr lang="en-US" sz="2400" dirty="0" smtClean="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44647" t="33210" r="2171" b="25281"/>
          <a:stretch/>
        </p:blipFill>
        <p:spPr>
          <a:xfrm>
            <a:off x="3733800" y="815256"/>
            <a:ext cx="4191000" cy="2736981"/>
          </a:xfrm>
          <a:prstGeom prst="rect">
            <a:avLst/>
          </a:prstGeom>
          <a:ln w="12700">
            <a:solidFill>
              <a:schemeClr val="tx1"/>
            </a:solidFill>
          </a:ln>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44647" t="33210" r="2171" b="25281"/>
          <a:stretch/>
        </p:blipFill>
        <p:spPr>
          <a:xfrm>
            <a:off x="3733800" y="3919112"/>
            <a:ext cx="4191000" cy="2736981"/>
          </a:xfrm>
          <a:prstGeom prst="rect">
            <a:avLst/>
          </a:prstGeom>
          <a:ln w="12700">
            <a:solidFill>
              <a:schemeClr val="tx1"/>
            </a:solidFill>
          </a:ln>
        </p:spPr>
      </p:pic>
      <p:sp>
        <p:nvSpPr>
          <p:cNvPr id="20" name="Right Arrow 19"/>
          <p:cNvSpPr/>
          <p:nvPr/>
        </p:nvSpPr>
        <p:spPr>
          <a:xfrm rot="2392752">
            <a:off x="5056539" y="2042842"/>
            <a:ext cx="1238070" cy="171667"/>
          </a:xfrm>
          <a:prstGeom prst="rightArrow">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2683368">
            <a:off x="4422421" y="2340928"/>
            <a:ext cx="1011013" cy="186348"/>
          </a:xfrm>
          <a:prstGeom prst="rightArrow">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2683368">
            <a:off x="4949772" y="2276651"/>
            <a:ext cx="823198" cy="173886"/>
          </a:xfrm>
          <a:prstGeom prst="rightArrow">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21143583">
            <a:off x="4253335" y="5031850"/>
            <a:ext cx="1996908" cy="416299"/>
          </a:xfrm>
          <a:prstGeom prst="rightArrow">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914360" y="1274751"/>
            <a:ext cx="1112432" cy="369332"/>
          </a:xfrm>
          <a:prstGeom prst="rect">
            <a:avLst/>
          </a:prstGeom>
          <a:solidFill>
            <a:srgbClr val="FFFF00"/>
          </a:solidFill>
          <a:ln w="12700">
            <a:solidFill>
              <a:schemeClr val="tx1"/>
            </a:solidFill>
          </a:ln>
        </p:spPr>
        <p:txBody>
          <a:bodyPr wrap="square" rtlCol="0">
            <a:spAutoFit/>
          </a:bodyPr>
          <a:lstStyle/>
          <a:p>
            <a:r>
              <a:rPr lang="en-US" b="1" dirty="0" smtClean="0"/>
              <a:t>300°-310</a:t>
            </a:r>
            <a:r>
              <a:rPr lang="en-US" b="1" dirty="0"/>
              <a:t>°</a:t>
            </a:r>
          </a:p>
        </p:txBody>
      </p:sp>
      <p:sp>
        <p:nvSpPr>
          <p:cNvPr id="27" name="TextBox 26"/>
          <p:cNvSpPr txBox="1"/>
          <p:nvPr/>
        </p:nvSpPr>
        <p:spPr>
          <a:xfrm>
            <a:off x="4033061" y="5578490"/>
            <a:ext cx="1112432" cy="369332"/>
          </a:xfrm>
          <a:prstGeom prst="rect">
            <a:avLst/>
          </a:prstGeom>
          <a:solidFill>
            <a:srgbClr val="FFFF00"/>
          </a:solidFill>
          <a:ln w="12700">
            <a:solidFill>
              <a:schemeClr val="tx1"/>
            </a:solidFill>
          </a:ln>
        </p:spPr>
        <p:txBody>
          <a:bodyPr wrap="square" rtlCol="0">
            <a:spAutoFit/>
          </a:bodyPr>
          <a:lstStyle/>
          <a:p>
            <a:r>
              <a:rPr lang="en-US" b="1" dirty="0" smtClean="0"/>
              <a:t>260°-280°</a:t>
            </a:r>
            <a:endParaRPr lang="en-US" b="1" dirty="0"/>
          </a:p>
        </p:txBody>
      </p:sp>
    </p:spTree>
    <p:extLst>
      <p:ext uri="{BB962C8B-B14F-4D97-AF65-F5344CB8AC3E}">
        <p14:creationId xmlns:p14="http://schemas.microsoft.com/office/powerpoint/2010/main" val="5016450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3298" y="-15155"/>
            <a:ext cx="3066701" cy="732631"/>
          </a:xfrm>
        </p:spPr>
        <p:txBody>
          <a:bodyPr>
            <a:normAutofit/>
          </a:bodyPr>
          <a:lstStyle/>
          <a:p>
            <a:r>
              <a:rPr lang="en-US" sz="3200" b="1" dirty="0" smtClean="0">
                <a:effectLst>
                  <a:outerShdw blurRad="38100" dist="38100" dir="2700000" algn="tl">
                    <a:srgbClr val="000000">
                      <a:alpha val="43137"/>
                    </a:srgbClr>
                  </a:outerShdw>
                </a:effectLst>
              </a:rPr>
              <a:t>Limiting Factors</a:t>
            </a:r>
            <a:endParaRPr lang="en-US" sz="32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28600" y="2133600"/>
            <a:ext cx="3828731" cy="4650259"/>
          </a:xfrm>
        </p:spPr>
        <p:txBody>
          <a:bodyPr>
            <a:noAutofit/>
          </a:bodyPr>
          <a:lstStyle/>
          <a:p>
            <a:pPr marL="457200" indent="-457200" algn="l">
              <a:buFont typeface="Arial" panose="020B0604020202020204" pitchFamily="34" charset="0"/>
              <a:buChar char="•"/>
            </a:pPr>
            <a:r>
              <a:rPr lang="en-US" sz="2400" dirty="0">
                <a:solidFill>
                  <a:schemeClr val="tx1"/>
                </a:solidFill>
              </a:rPr>
              <a:t>Shallow inversion heights result in very weak snow </a:t>
            </a:r>
            <a:r>
              <a:rPr lang="en-US" sz="2400" dirty="0" smtClean="0">
                <a:solidFill>
                  <a:schemeClr val="tx1"/>
                </a:solidFill>
              </a:rPr>
              <a:t>showers/flurries</a:t>
            </a:r>
          </a:p>
          <a:p>
            <a:pPr marL="457200" indent="-457200" algn="l">
              <a:buFont typeface="Arial" panose="020B0604020202020204" pitchFamily="34" charset="0"/>
              <a:buChar char="•"/>
            </a:pPr>
            <a:r>
              <a:rPr lang="en-US" sz="2400" dirty="0">
                <a:solidFill>
                  <a:schemeClr val="tx1"/>
                </a:solidFill>
              </a:rPr>
              <a:t>If the directional wind shear is &gt; 30° snow bands tend </a:t>
            </a:r>
            <a:r>
              <a:rPr lang="en-US" sz="2400" dirty="0" smtClean="0">
                <a:solidFill>
                  <a:schemeClr val="tx1"/>
                </a:solidFill>
              </a:rPr>
              <a:t>to become less organized or </a:t>
            </a:r>
            <a:r>
              <a:rPr lang="en-US" sz="2400" dirty="0">
                <a:solidFill>
                  <a:schemeClr val="tx1"/>
                </a:solidFill>
              </a:rPr>
              <a:t>break </a:t>
            </a:r>
            <a:r>
              <a:rPr lang="en-US" sz="2400" dirty="0" smtClean="0">
                <a:solidFill>
                  <a:schemeClr val="tx1"/>
                </a:solidFill>
              </a:rPr>
              <a:t>up</a:t>
            </a:r>
          </a:p>
          <a:p>
            <a:pPr marL="457200" indent="-457200" algn="l">
              <a:buFont typeface="Arial" panose="020B0604020202020204" pitchFamily="34" charset="0"/>
              <a:buChar char="•"/>
            </a:pPr>
            <a:r>
              <a:rPr lang="en-US" sz="2400" dirty="0" smtClean="0">
                <a:solidFill>
                  <a:schemeClr val="tx1"/>
                </a:solidFill>
              </a:rPr>
              <a:t>Diurnal </a:t>
            </a:r>
            <a:r>
              <a:rPr lang="en-US" sz="2400" dirty="0">
                <a:solidFill>
                  <a:schemeClr val="tx1"/>
                </a:solidFill>
              </a:rPr>
              <a:t>mode especially </a:t>
            </a:r>
            <a:r>
              <a:rPr lang="en-US" sz="2400" dirty="0" smtClean="0">
                <a:solidFill>
                  <a:schemeClr val="tx1"/>
                </a:solidFill>
              </a:rPr>
              <a:t>early/late season, </a:t>
            </a:r>
            <a:r>
              <a:rPr lang="en-US" sz="2400" dirty="0">
                <a:solidFill>
                  <a:schemeClr val="tx1"/>
                </a:solidFill>
              </a:rPr>
              <a:t>as bands tend to become cellular during the daylight hours</a:t>
            </a:r>
          </a:p>
          <a:p>
            <a:pPr marL="457200" indent="-457200" algn="l">
              <a:buFont typeface="Arial" panose="020B0604020202020204" pitchFamily="34" charset="0"/>
              <a:buChar char="•"/>
            </a:pPr>
            <a:endParaRPr lang="en-US" sz="2400" dirty="0" smtClean="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p:cNvSpPr txBox="1">
            <a:spLocks/>
          </p:cNvSpPr>
          <p:nvPr/>
        </p:nvSpPr>
        <p:spPr>
          <a:xfrm>
            <a:off x="4800600" y="-6424"/>
            <a:ext cx="3497622" cy="73263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effectLst>
                  <a:outerShdw blurRad="38100" dist="38100" dir="2700000" algn="tl">
                    <a:srgbClr val="000000">
                      <a:alpha val="43137"/>
                    </a:srgbClr>
                  </a:outerShdw>
                </a:effectLst>
              </a:rPr>
              <a:t>Forecast Challenges</a:t>
            </a:r>
            <a:endParaRPr lang="en-US" sz="3200" b="1" dirty="0">
              <a:effectLst>
                <a:outerShdw blurRad="38100" dist="38100" dir="2700000" algn="tl">
                  <a:srgbClr val="000000">
                    <a:alpha val="43137"/>
                  </a:srgbClr>
                </a:outerShdw>
              </a:effectLst>
            </a:endParaRPr>
          </a:p>
        </p:txBody>
      </p:sp>
      <p:sp>
        <p:nvSpPr>
          <p:cNvPr id="15" name="Subtitle 2"/>
          <p:cNvSpPr txBox="1">
            <a:spLocks/>
          </p:cNvSpPr>
          <p:nvPr/>
        </p:nvSpPr>
        <p:spPr>
          <a:xfrm>
            <a:off x="4606311" y="2169642"/>
            <a:ext cx="4114800" cy="461652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Font typeface="Arial" panose="020B0604020202020204" pitchFamily="34" charset="0"/>
              <a:buChar char="•"/>
            </a:pPr>
            <a:r>
              <a:rPr lang="en-US" sz="2400" dirty="0">
                <a:solidFill>
                  <a:schemeClr val="tx1"/>
                </a:solidFill>
              </a:rPr>
              <a:t>Inland extent of snow </a:t>
            </a:r>
            <a:r>
              <a:rPr lang="en-US" sz="2400" dirty="0" smtClean="0">
                <a:solidFill>
                  <a:schemeClr val="tx1"/>
                </a:solidFill>
              </a:rPr>
              <a:t>bands: Not </a:t>
            </a:r>
            <a:r>
              <a:rPr lang="en-US" sz="2400" dirty="0">
                <a:solidFill>
                  <a:schemeClr val="tx1"/>
                </a:solidFill>
              </a:rPr>
              <a:t>always modulated by wind </a:t>
            </a:r>
            <a:r>
              <a:rPr lang="en-US" sz="2400" dirty="0" smtClean="0">
                <a:solidFill>
                  <a:schemeClr val="tx1"/>
                </a:solidFill>
              </a:rPr>
              <a:t>speed; can </a:t>
            </a:r>
            <a:r>
              <a:rPr lang="en-US" sz="2400" dirty="0">
                <a:solidFill>
                  <a:schemeClr val="tx1"/>
                </a:solidFill>
              </a:rPr>
              <a:t>lead to over-forecasting significant  </a:t>
            </a:r>
            <a:r>
              <a:rPr lang="en-US" sz="2400" dirty="0" smtClean="0">
                <a:solidFill>
                  <a:schemeClr val="tx1"/>
                </a:solidFill>
              </a:rPr>
              <a:t>events</a:t>
            </a:r>
          </a:p>
          <a:p>
            <a:pPr marL="457200" indent="-457200" algn="l">
              <a:buFont typeface="Arial" panose="020B0604020202020204" pitchFamily="34" charset="0"/>
              <a:buChar char="•"/>
            </a:pPr>
            <a:r>
              <a:rPr lang="en-US" sz="2400" dirty="0">
                <a:solidFill>
                  <a:schemeClr val="tx1"/>
                </a:solidFill>
              </a:rPr>
              <a:t>Model forecasts of QPF associated with LES can be highly inaccurate at times</a:t>
            </a:r>
          </a:p>
          <a:p>
            <a:pPr marL="457200" indent="-457200" algn="l">
              <a:buFont typeface="Arial" panose="020B0604020202020204" pitchFamily="34" charset="0"/>
              <a:buChar char="•"/>
            </a:pPr>
            <a:r>
              <a:rPr lang="en-US" sz="2400" dirty="0">
                <a:solidFill>
                  <a:schemeClr val="tx1"/>
                </a:solidFill>
              </a:rPr>
              <a:t>Snow to liquid ratios can range from 15:1 to as much as 30:1 (even rare occasions of &gt; 50:1</a:t>
            </a:r>
            <a:r>
              <a:rPr lang="en-US" sz="2400" dirty="0" smtClean="0">
                <a:solidFill>
                  <a:schemeClr val="tx1"/>
                </a:solidFill>
              </a:rPr>
              <a:t>)</a:t>
            </a:r>
          </a:p>
          <a:p>
            <a:pPr marL="457200" indent="-457200" algn="l">
              <a:buFont typeface="Arial" panose="020B0604020202020204" pitchFamily="34" charset="0"/>
              <a:buChar char="•"/>
            </a:pPr>
            <a:endParaRPr lang="en-US" sz="2400" dirty="0" smtClean="0">
              <a:solidFill>
                <a:schemeClr val="tx1"/>
              </a:solidFill>
            </a:endParaRPr>
          </a:p>
        </p:txBody>
      </p:sp>
      <p:pic>
        <p:nvPicPr>
          <p:cNvPr id="7" name="Picture 6" descr="Rembaum Association Roundup: Selective Enforcement: Common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5351" y="777924"/>
            <a:ext cx="1295227" cy="1295227"/>
          </a:xfrm>
          <a:prstGeom prst="rect">
            <a:avLst/>
          </a:prstGeom>
        </p:spPr>
      </p:pic>
      <p:pic>
        <p:nvPicPr>
          <p:cNvPr id="8" name="Picture 7" descr="How to Face the Challenges of Leadership | Leadership Freak"/>
          <p:cNvPicPr>
            <a:picLocks noChangeAspect="1"/>
          </p:cNvPicPr>
          <p:nvPr/>
        </p:nvPicPr>
        <p:blipFill rotWithShape="1">
          <a:blip r:embed="rId6">
            <a:extLst>
              <a:ext uri="{28A0092B-C50C-407E-A947-70E740481C1C}">
                <a14:useLocalDpi xmlns:a14="http://schemas.microsoft.com/office/drawing/2010/main" val="0"/>
              </a:ext>
            </a:extLst>
          </a:blip>
          <a:srcRect l="10192" r="43010" b="9674"/>
          <a:stretch/>
        </p:blipFill>
        <p:spPr>
          <a:xfrm>
            <a:off x="5884692" y="678752"/>
            <a:ext cx="1278107" cy="1345585"/>
          </a:xfrm>
          <a:prstGeom prst="rect">
            <a:avLst/>
          </a:prstGeom>
        </p:spPr>
      </p:pic>
    </p:spTree>
    <p:extLst>
      <p:ext uri="{BB962C8B-B14F-4D97-AF65-F5344CB8AC3E}">
        <p14:creationId xmlns:p14="http://schemas.microsoft.com/office/powerpoint/2010/main" val="9756130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Autofit/>
          </a:bodyPr>
          <a:lstStyle/>
          <a:p>
            <a:r>
              <a:rPr lang="en-US" sz="3600" b="1" dirty="0" smtClean="0">
                <a:latin typeface="Calibri" panose="020F0502020204030204" pitchFamily="34" charset="0"/>
              </a:rPr>
              <a:t>Favorable Env. far-reaching Inland Extent</a:t>
            </a:r>
            <a:endParaRPr lang="en-US" sz="3600" b="1" dirty="0">
              <a:latin typeface="Calibri" panose="020F0502020204030204" pitchFamily="34" charset="0"/>
            </a:endParaRPr>
          </a:p>
        </p:txBody>
      </p:sp>
      <p:sp>
        <p:nvSpPr>
          <p:cNvPr id="7" name="Content Placeholder 6"/>
          <p:cNvSpPr>
            <a:spLocks noGrp="1"/>
          </p:cNvSpPr>
          <p:nvPr>
            <p:ph sz="half" idx="2"/>
          </p:nvPr>
        </p:nvSpPr>
        <p:spPr>
          <a:xfrm>
            <a:off x="180975" y="685800"/>
            <a:ext cx="8839200" cy="1935163"/>
          </a:xfrm>
        </p:spPr>
        <p:txBody>
          <a:bodyPr>
            <a:normAutofit/>
          </a:bodyPr>
          <a:lstStyle/>
          <a:p>
            <a:r>
              <a:rPr lang="en-US" sz="2400" dirty="0" smtClean="0">
                <a:latin typeface="Calibri" panose="020F0502020204030204" pitchFamily="34" charset="0"/>
              </a:rPr>
              <a:t>Type A</a:t>
            </a:r>
          </a:p>
          <a:p>
            <a:r>
              <a:rPr lang="en-US" sz="2400" dirty="0" smtClean="0">
                <a:latin typeface="Calibri" panose="020F0502020204030204" pitchFamily="34" charset="0"/>
              </a:rPr>
              <a:t>MLC present (not shown)</a:t>
            </a:r>
          </a:p>
          <a:p>
            <a:r>
              <a:rPr lang="en-US" sz="2400" dirty="0" smtClean="0">
                <a:latin typeface="Calibri" panose="020F0502020204030204" pitchFamily="34" charset="0"/>
              </a:rPr>
              <a:t>Strong 0-1 km shear;  weak shear in 1-3 km layer</a:t>
            </a:r>
          </a:p>
          <a:p>
            <a:r>
              <a:rPr lang="en-US" sz="2400" dirty="0" smtClean="0">
                <a:latin typeface="Calibri" panose="020F0502020204030204" pitchFamily="34" charset="0"/>
              </a:rPr>
              <a:t>Conditional lake-induced instability</a:t>
            </a:r>
            <a:endParaRPr lang="en-US" sz="2400" dirty="0">
              <a:latin typeface="Calibri" panose="020F050202020403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8600" y="2438400"/>
            <a:ext cx="8621134" cy="3493591"/>
          </a:xfrm>
          <a:prstGeom prst="rect">
            <a:avLst/>
          </a:prstGeom>
          <a:noFill/>
        </p:spPr>
      </p:pic>
      <p:sp>
        <p:nvSpPr>
          <p:cNvPr id="3" name="Rectangle 2"/>
          <p:cNvSpPr/>
          <p:nvPr/>
        </p:nvSpPr>
        <p:spPr>
          <a:xfrm>
            <a:off x="28575" y="5931991"/>
            <a:ext cx="9144000" cy="923330"/>
          </a:xfrm>
          <a:prstGeom prst="rect">
            <a:avLst/>
          </a:prstGeom>
        </p:spPr>
        <p:txBody>
          <a:bodyPr wrap="square">
            <a:spAutoFit/>
          </a:bodyPr>
          <a:lstStyle/>
          <a:p>
            <a:pPr algn="ctr"/>
            <a:r>
              <a:rPr lang="en-US" dirty="0">
                <a:latin typeface="Calibri" panose="020F0502020204030204" pitchFamily="34" charset="0"/>
              </a:rPr>
              <a:t>(a) Example of a Type A sounding (</a:t>
            </a:r>
            <a:r>
              <a:rPr lang="en-US" dirty="0" smtClean="0">
                <a:latin typeface="Calibri" panose="020F0502020204030204" pitchFamily="34" charset="0"/>
              </a:rPr>
              <a:t>0-hr NAM </a:t>
            </a:r>
            <a:r>
              <a:rPr lang="en-US" dirty="0">
                <a:latin typeface="Calibri" panose="020F0502020204030204" pitchFamily="34" charset="0"/>
              </a:rPr>
              <a:t>sounding from near KUCA) featuring strong 0–1-km bulk shear </a:t>
            </a:r>
            <a:r>
              <a:rPr lang="en-US" dirty="0" smtClean="0">
                <a:latin typeface="Calibri" panose="020F0502020204030204" pitchFamily="34" charset="0"/>
              </a:rPr>
              <a:t>(weak in </a:t>
            </a:r>
            <a:r>
              <a:rPr lang="en-US" dirty="0">
                <a:latin typeface="Calibri" panose="020F0502020204030204" pitchFamily="34" charset="0"/>
              </a:rPr>
              <a:t>1–3-km layer) and conditional instability. (b) Associated </a:t>
            </a:r>
            <a:r>
              <a:rPr lang="en-US" dirty="0" smtClean="0">
                <a:latin typeface="Calibri" panose="020F0502020204030204" pitchFamily="34" charset="0"/>
              </a:rPr>
              <a:t>0.5° </a:t>
            </a:r>
            <a:r>
              <a:rPr lang="en-US" dirty="0">
                <a:latin typeface="Calibri" panose="020F0502020204030204" pitchFamily="34" charset="0"/>
              </a:rPr>
              <a:t>reflectivity (dBZ) </a:t>
            </a:r>
            <a:r>
              <a:rPr lang="en-US" dirty="0" smtClean="0">
                <a:latin typeface="Calibri" panose="020F0502020204030204" pitchFamily="34" charset="0"/>
              </a:rPr>
              <a:t>at time </a:t>
            </a:r>
            <a:r>
              <a:rPr lang="en-US" dirty="0">
                <a:latin typeface="Calibri" panose="020F0502020204030204" pitchFamily="34" charset="0"/>
              </a:rPr>
              <a:t>of </a:t>
            </a:r>
            <a:r>
              <a:rPr lang="en-US" dirty="0" smtClean="0">
                <a:latin typeface="Calibri" panose="020F0502020204030204" pitchFamily="34" charset="0"/>
              </a:rPr>
              <a:t>sounding</a:t>
            </a:r>
            <a:r>
              <a:rPr lang="en-US" dirty="0">
                <a:latin typeface="Calibri" panose="020F0502020204030204" pitchFamily="34" charset="0"/>
              </a:rPr>
              <a:t>. Sounding and radar image from 1200 UTC 2 January </a:t>
            </a:r>
            <a:r>
              <a:rPr lang="en-US" dirty="0" smtClean="0">
                <a:latin typeface="Calibri" panose="020F0502020204030204" pitchFamily="34" charset="0"/>
              </a:rPr>
              <a:t>2012</a:t>
            </a:r>
            <a:endParaRPr lang="en-US" dirty="0">
              <a:latin typeface="Calibri" panose="020F0502020204030204" pitchFamily="34" charset="0"/>
            </a:endParaRPr>
          </a:p>
        </p:txBody>
      </p:sp>
    </p:spTree>
    <p:extLst>
      <p:ext uri="{BB962C8B-B14F-4D97-AF65-F5344CB8AC3E}">
        <p14:creationId xmlns:p14="http://schemas.microsoft.com/office/powerpoint/2010/main" val="14102050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Autofit/>
          </a:bodyPr>
          <a:lstStyle/>
          <a:p>
            <a:r>
              <a:rPr lang="en-US" sz="3600" b="1" dirty="0" smtClean="0">
                <a:latin typeface="Calibri" panose="020F0502020204030204" pitchFamily="34" charset="0"/>
              </a:rPr>
              <a:t>Non-Favorable Env. far-reaching Inland Extent</a:t>
            </a:r>
            <a:endParaRPr lang="en-US" sz="3600" b="1" dirty="0">
              <a:latin typeface="Calibri" panose="020F0502020204030204" pitchFamily="34" charset="0"/>
            </a:endParaRPr>
          </a:p>
        </p:txBody>
      </p:sp>
      <p:sp>
        <p:nvSpPr>
          <p:cNvPr id="7" name="Content Placeholder 6"/>
          <p:cNvSpPr>
            <a:spLocks noGrp="1"/>
          </p:cNvSpPr>
          <p:nvPr>
            <p:ph sz="half" idx="2"/>
          </p:nvPr>
        </p:nvSpPr>
        <p:spPr>
          <a:xfrm>
            <a:off x="142875" y="685800"/>
            <a:ext cx="8839200" cy="2087563"/>
          </a:xfrm>
        </p:spPr>
        <p:txBody>
          <a:bodyPr>
            <a:normAutofit/>
          </a:bodyPr>
          <a:lstStyle/>
          <a:p>
            <a:r>
              <a:rPr lang="en-US" sz="2400" dirty="0" smtClean="0">
                <a:latin typeface="Calibri" panose="020F0502020204030204" pitchFamily="34" charset="0"/>
              </a:rPr>
              <a:t>Type B</a:t>
            </a:r>
          </a:p>
          <a:p>
            <a:r>
              <a:rPr lang="en-US" sz="2400" dirty="0" smtClean="0">
                <a:latin typeface="Calibri" panose="020F0502020204030204" pitchFamily="34" charset="0"/>
              </a:rPr>
              <a:t>MLC not present (not shown)</a:t>
            </a:r>
          </a:p>
          <a:p>
            <a:r>
              <a:rPr lang="en-US" sz="2400" dirty="0" smtClean="0">
                <a:latin typeface="Calibri" panose="020F0502020204030204" pitchFamily="34" charset="0"/>
              </a:rPr>
              <a:t>Weak 0-1 km shear;  stronger shear in 1-3 km layer</a:t>
            </a:r>
          </a:p>
          <a:p>
            <a:r>
              <a:rPr lang="en-US" sz="2400" dirty="0" smtClean="0">
                <a:latin typeface="Calibri" panose="020F0502020204030204" pitchFamily="34" charset="0"/>
              </a:rPr>
              <a:t>Extreme lake-induced instability</a:t>
            </a:r>
            <a:endParaRPr lang="en-US" sz="2400" dirty="0">
              <a:latin typeface="Calibri" panose="020F050202020403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00" y="2438400"/>
            <a:ext cx="8902336" cy="3581400"/>
          </a:xfrm>
          <a:prstGeom prst="rect">
            <a:avLst/>
          </a:prstGeom>
          <a:noFill/>
        </p:spPr>
      </p:pic>
      <p:sp>
        <p:nvSpPr>
          <p:cNvPr id="3" name="Rectangle 2"/>
          <p:cNvSpPr/>
          <p:nvPr/>
        </p:nvSpPr>
        <p:spPr>
          <a:xfrm>
            <a:off x="76200" y="6049060"/>
            <a:ext cx="8902336" cy="369332"/>
          </a:xfrm>
          <a:prstGeom prst="rect">
            <a:avLst/>
          </a:prstGeom>
        </p:spPr>
        <p:txBody>
          <a:bodyPr wrap="square">
            <a:spAutoFit/>
          </a:bodyPr>
          <a:lstStyle/>
          <a:p>
            <a:pPr algn="ctr"/>
            <a:r>
              <a:rPr lang="en-US" dirty="0">
                <a:latin typeface="Calibri" panose="020F0502020204030204" pitchFamily="34" charset="0"/>
              </a:rPr>
              <a:t>As in </a:t>
            </a:r>
            <a:r>
              <a:rPr lang="en-US" dirty="0" smtClean="0">
                <a:latin typeface="Calibri" panose="020F0502020204030204" pitchFamily="34" charset="0"/>
              </a:rPr>
              <a:t>previous figure </a:t>
            </a:r>
            <a:r>
              <a:rPr lang="en-US" dirty="0">
                <a:latin typeface="Calibri" panose="020F0502020204030204" pitchFamily="34" charset="0"/>
              </a:rPr>
              <a:t>except for a Type B event from 1200 UTC 8 January 2014.</a:t>
            </a:r>
          </a:p>
        </p:txBody>
      </p:sp>
    </p:spTree>
    <p:extLst>
      <p:ext uri="{BB962C8B-B14F-4D97-AF65-F5344CB8AC3E}">
        <p14:creationId xmlns:p14="http://schemas.microsoft.com/office/powerpoint/2010/main" val="26529931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732632"/>
            <a:ext cx="6096000" cy="762000"/>
          </a:xfrm>
        </p:spPr>
        <p:txBody>
          <a:bodyPr>
            <a:noAutofit/>
          </a:bodyPr>
          <a:lstStyle/>
          <a:p>
            <a:r>
              <a:rPr lang="en-US" sz="4400" b="1" dirty="0" smtClean="0">
                <a:solidFill>
                  <a:schemeClr val="tx1"/>
                </a:solidFill>
              </a:rPr>
              <a:t>Questions/Comments?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C:\Users\joe.villani\AppData\Local\Microsoft\Windows\Temporary Internet Files\Content.IE5\GBRTJRZ1\question_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600200"/>
            <a:ext cx="2638425" cy="2638425"/>
          </a:xfrm>
          <a:prstGeom prst="rect">
            <a:avLst/>
          </a:prstGeom>
          <a:noFill/>
          <a:extLst>
            <a:ext uri="{909E8E84-426E-40DD-AFC4-6F175D3DCCD1}">
              <a14:hiddenFill xmlns:a14="http://schemas.microsoft.com/office/drawing/2010/main">
                <a:solidFill>
                  <a:srgbClr val="FFFFFF"/>
                </a:solidFill>
              </a14:hiddenFill>
            </a:ext>
          </a:extLst>
        </p:spPr>
      </p:pic>
      <p:sp>
        <p:nvSpPr>
          <p:cNvPr id="11" name="Subtitle 2"/>
          <p:cNvSpPr txBox="1">
            <a:spLocks/>
          </p:cNvSpPr>
          <p:nvPr/>
        </p:nvSpPr>
        <p:spPr>
          <a:xfrm>
            <a:off x="1700212" y="4724400"/>
            <a:ext cx="5181600" cy="762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b="1" dirty="0" smtClean="0">
                <a:solidFill>
                  <a:srgbClr val="0000FF"/>
                </a:solidFill>
              </a:rPr>
              <a:t>Joe.Villani@noaa.gov</a:t>
            </a:r>
          </a:p>
        </p:txBody>
      </p:sp>
    </p:spTree>
    <p:extLst>
      <p:ext uri="{BB962C8B-B14F-4D97-AF65-F5344CB8AC3E}">
        <p14:creationId xmlns:p14="http://schemas.microsoft.com/office/powerpoint/2010/main" val="28876202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845778"/>
          </a:xfrm>
        </p:spPr>
        <p:txBody>
          <a:bodyPr>
            <a:normAutofit/>
          </a:bodyPr>
          <a:lstStyle/>
          <a:p>
            <a:r>
              <a:rPr lang="en-US" sz="4000" b="1" dirty="0" smtClean="0">
                <a:effectLst>
                  <a:outerShdw blurRad="38100" dist="38100" dir="2700000" algn="tl">
                    <a:srgbClr val="000000">
                      <a:alpha val="43137"/>
                    </a:srgbClr>
                  </a:outerShdw>
                </a:effectLst>
              </a:rPr>
              <a:t>Local Applications: Elevation Maps</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1012536"/>
            <a:ext cx="2971800" cy="5562600"/>
          </a:xfrm>
        </p:spPr>
        <p:txBody>
          <a:bodyPr>
            <a:normAutofit/>
          </a:bodyPr>
          <a:lstStyle/>
          <a:p>
            <a:pPr marL="457200" indent="-457200" algn="l">
              <a:buFont typeface="Arial" panose="020B0604020202020204" pitchFamily="34" charset="0"/>
              <a:buChar char="•"/>
            </a:pPr>
            <a:r>
              <a:rPr lang="en-US" sz="2800" dirty="0" smtClean="0">
                <a:solidFill>
                  <a:schemeClr val="tx1"/>
                </a:solidFill>
              </a:rPr>
              <a:t>Uses USGS Digital Elevation Model (DEM) data 30 meter resolution</a:t>
            </a:r>
          </a:p>
          <a:p>
            <a:pPr marL="457200" indent="-457200" algn="l">
              <a:buFont typeface="Arial" panose="020B0604020202020204" pitchFamily="34" charset="0"/>
              <a:buChar char="•"/>
            </a:pPr>
            <a:r>
              <a:rPr lang="en-US" sz="2800" dirty="0" smtClean="0">
                <a:solidFill>
                  <a:schemeClr val="tx1"/>
                </a:solidFill>
              </a:rPr>
              <a:t>Download in tiles, then mosaic using ArcMap</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9425" y="845778"/>
            <a:ext cx="5410200" cy="5259916"/>
          </a:xfrm>
          <a:prstGeom prst="rect">
            <a:avLst/>
          </a:prstGeom>
          <a:ln w="12700">
            <a:solidFill>
              <a:schemeClr val="tx1"/>
            </a:solidFill>
          </a:ln>
        </p:spPr>
      </p:pic>
      <p:sp>
        <p:nvSpPr>
          <p:cNvPr id="12" name="Title 1"/>
          <p:cNvSpPr txBox="1">
            <a:spLocks/>
          </p:cNvSpPr>
          <p:nvPr/>
        </p:nvSpPr>
        <p:spPr>
          <a:xfrm>
            <a:off x="3019425" y="6049055"/>
            <a:ext cx="5429251" cy="6096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effectLst>
                  <a:outerShdw blurRad="38100" dist="38100" dir="2700000" algn="tl">
                    <a:srgbClr val="000000">
                      <a:alpha val="43137"/>
                    </a:srgbClr>
                  </a:outerShdw>
                </a:effectLst>
              </a:rPr>
              <a:t>DEM Mosaic in ArcMap</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649307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845778"/>
          </a:xfrm>
        </p:spPr>
        <p:txBody>
          <a:bodyPr>
            <a:normAutofit/>
          </a:bodyPr>
          <a:lstStyle/>
          <a:p>
            <a:r>
              <a:rPr lang="en-US" sz="4000" b="1" dirty="0" smtClean="0">
                <a:effectLst>
                  <a:outerShdw blurRad="38100" dist="38100" dir="2700000" algn="tl">
                    <a:srgbClr val="000000">
                      <a:alpha val="43137"/>
                    </a:srgbClr>
                  </a:outerShdw>
                </a:effectLst>
              </a:rPr>
              <a:t>Local Applications: Elevation Maps</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1012536"/>
            <a:ext cx="3124200" cy="5562600"/>
          </a:xfrm>
        </p:spPr>
        <p:txBody>
          <a:bodyPr>
            <a:normAutofit/>
          </a:bodyPr>
          <a:lstStyle/>
          <a:p>
            <a:pPr marL="457200" indent="-457200" algn="l">
              <a:buFont typeface="Arial" panose="020B0604020202020204" pitchFamily="34" charset="0"/>
              <a:buChar char="•"/>
            </a:pPr>
            <a:r>
              <a:rPr lang="en-US" sz="2800" dirty="0" smtClean="0">
                <a:solidFill>
                  <a:schemeClr val="tx1"/>
                </a:solidFill>
              </a:rPr>
              <a:t>Delineate elevation thresholds in 500 ft increments for elevation-specific maps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9234" y="775686"/>
            <a:ext cx="3169763" cy="2936913"/>
          </a:xfrm>
          <a:prstGeom prst="rect">
            <a:avLst/>
          </a:prstGeom>
          <a:ln w="12700">
            <a:solidFill>
              <a:schemeClr val="tx1"/>
            </a:solidFill>
          </a:ln>
        </p:spPr>
      </p:pic>
      <p:sp>
        <p:nvSpPr>
          <p:cNvPr id="5" name="Rectangle 4"/>
          <p:cNvSpPr/>
          <p:nvPr/>
        </p:nvSpPr>
        <p:spPr>
          <a:xfrm>
            <a:off x="6991308" y="1951756"/>
            <a:ext cx="1897422" cy="584775"/>
          </a:xfrm>
          <a:prstGeom prst="rect">
            <a:avLst/>
          </a:prstGeom>
          <a:noFill/>
        </p:spPr>
        <p:txBody>
          <a:bodyPr wrap="square" lIns="91440" tIns="45720" rIns="91440" bIns="4572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&gt; 1000 ft</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9236" y="3793836"/>
            <a:ext cx="3169763" cy="3048000"/>
          </a:xfrm>
          <a:prstGeom prst="rect">
            <a:avLst/>
          </a:prstGeom>
          <a:ln w="12700">
            <a:solidFill>
              <a:schemeClr val="tx1"/>
            </a:solidFill>
          </a:ln>
        </p:spPr>
      </p:pic>
      <p:sp>
        <p:nvSpPr>
          <p:cNvPr id="11" name="Rectangle 10"/>
          <p:cNvSpPr/>
          <p:nvPr/>
        </p:nvSpPr>
        <p:spPr>
          <a:xfrm>
            <a:off x="6988999" y="4953000"/>
            <a:ext cx="1897422" cy="584775"/>
          </a:xfrm>
          <a:prstGeom prst="rect">
            <a:avLst/>
          </a:prstGeom>
          <a:noFill/>
        </p:spPr>
        <p:txBody>
          <a:bodyPr wrap="square" lIns="91440" tIns="45720" rIns="91440" bIns="45720">
            <a:spAutoFit/>
          </a:bodyPr>
          <a:lstStyle/>
          <a:p>
            <a:pPr algn="ctr"/>
            <a:r>
              <a:rPr lang="en-US"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&gt; 2000 ft</a:t>
            </a:r>
          </a:p>
        </p:txBody>
      </p:sp>
    </p:spTree>
    <p:extLst>
      <p:ext uri="{BB962C8B-B14F-4D97-AF65-F5344CB8AC3E}">
        <p14:creationId xmlns:p14="http://schemas.microsoft.com/office/powerpoint/2010/main" val="38705084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845778"/>
          </a:xfrm>
        </p:spPr>
        <p:txBody>
          <a:bodyPr>
            <a:normAutofit/>
          </a:bodyPr>
          <a:lstStyle/>
          <a:p>
            <a:r>
              <a:rPr lang="en-US" sz="4000" b="1" dirty="0" smtClean="0">
                <a:effectLst>
                  <a:outerShdw blurRad="38100" dist="38100" dir="2700000" algn="tl">
                    <a:srgbClr val="000000">
                      <a:alpha val="43137"/>
                    </a:srgbClr>
                  </a:outerShdw>
                </a:effectLst>
              </a:rPr>
              <a:t>Local Applications: Elevation Maps</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1066800"/>
            <a:ext cx="2819400" cy="5791200"/>
          </a:xfrm>
        </p:spPr>
        <p:txBody>
          <a:bodyPr>
            <a:normAutofit fontScale="92500" lnSpcReduction="10000"/>
          </a:bodyPr>
          <a:lstStyle/>
          <a:p>
            <a:pPr marL="457200" indent="-457200" algn="l">
              <a:buFont typeface="Arial" panose="020B0604020202020204" pitchFamily="34" charset="0"/>
              <a:buChar char="•"/>
            </a:pPr>
            <a:r>
              <a:rPr lang="en-US" sz="2800" dirty="0" smtClean="0">
                <a:solidFill>
                  <a:schemeClr val="tx1"/>
                </a:solidFill>
              </a:rPr>
              <a:t>Create contoured elevation map with 500 ft range bins</a:t>
            </a:r>
          </a:p>
          <a:p>
            <a:pPr marL="457200" indent="-457200" algn="l">
              <a:buFont typeface="Arial" panose="020B0604020202020204" pitchFamily="34" charset="0"/>
              <a:buChar char="•"/>
            </a:pPr>
            <a:r>
              <a:rPr lang="en-US" sz="2800" dirty="0" smtClean="0">
                <a:solidFill>
                  <a:schemeClr val="tx1"/>
                </a:solidFill>
              </a:rPr>
              <a:t>Select different color for each range bin</a:t>
            </a:r>
          </a:p>
          <a:p>
            <a:pPr marL="457200" indent="-457200" algn="l">
              <a:buFont typeface="Arial" panose="020B0604020202020204" pitchFamily="34" charset="0"/>
              <a:buChar char="•"/>
            </a:pPr>
            <a:r>
              <a:rPr lang="en-US" sz="2800" dirty="0" smtClean="0">
                <a:solidFill>
                  <a:schemeClr val="tx1"/>
                </a:solidFill>
              </a:rPr>
              <a:t>Useful for visualizing key topographic features in the Albany forecast area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249" y="1143000"/>
            <a:ext cx="6314788" cy="5105400"/>
          </a:xfrm>
          <a:prstGeom prst="rect">
            <a:avLst/>
          </a:prstGeom>
          <a:ln w="12700">
            <a:solidFill>
              <a:schemeClr val="tx1"/>
            </a:solidFill>
          </a:ln>
        </p:spPr>
      </p:pic>
    </p:spTree>
    <p:extLst>
      <p:ext uri="{BB962C8B-B14F-4D97-AF65-F5344CB8AC3E}">
        <p14:creationId xmlns:p14="http://schemas.microsoft.com/office/powerpoint/2010/main" val="8836321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845778"/>
          </a:xfrm>
        </p:spPr>
        <p:txBody>
          <a:bodyPr>
            <a:normAutofit/>
          </a:bodyPr>
          <a:lstStyle/>
          <a:p>
            <a:r>
              <a:rPr lang="en-US" sz="4000" b="1" dirty="0" smtClean="0">
                <a:effectLst>
                  <a:outerShdw blurRad="38100" dist="38100" dir="2700000" algn="tl">
                    <a:srgbClr val="000000">
                      <a:alpha val="43137"/>
                    </a:srgbClr>
                  </a:outerShdw>
                </a:effectLst>
              </a:rPr>
              <a:t>Flash Flood Potential Index (FFPI)</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1066800"/>
            <a:ext cx="5562600" cy="5791200"/>
          </a:xfrm>
        </p:spPr>
        <p:txBody>
          <a:bodyPr>
            <a:normAutofit/>
          </a:bodyPr>
          <a:lstStyle/>
          <a:p>
            <a:pPr marL="457200" indent="-457200" algn="l">
              <a:buFont typeface="Arial" panose="020B0604020202020204" pitchFamily="34" charset="0"/>
              <a:buChar char="•"/>
            </a:pPr>
            <a:r>
              <a:rPr lang="en-US" sz="2800" dirty="0" smtClean="0">
                <a:solidFill>
                  <a:schemeClr val="tx1"/>
                </a:solidFill>
              </a:rPr>
              <a:t>The </a:t>
            </a:r>
            <a:r>
              <a:rPr lang="en-US" sz="2800" b="1" dirty="0">
                <a:solidFill>
                  <a:schemeClr val="tx1"/>
                </a:solidFill>
              </a:rPr>
              <a:t>FFPI</a:t>
            </a:r>
            <a:r>
              <a:rPr lang="en-US" sz="2800" dirty="0">
                <a:solidFill>
                  <a:schemeClr val="tx1"/>
                </a:solidFill>
              </a:rPr>
              <a:t> incorporates physiographic characteristics of an individual drainage basin to determine its hydrologic response</a:t>
            </a:r>
          </a:p>
          <a:p>
            <a:pPr marL="457200" indent="-457200" algn="l">
              <a:buFont typeface="Arial" panose="020B0604020202020204" pitchFamily="34" charset="0"/>
              <a:buChar char="•"/>
            </a:pPr>
            <a:r>
              <a:rPr lang="en-US" sz="2800" dirty="0" smtClean="0">
                <a:solidFill>
                  <a:schemeClr val="tx1"/>
                </a:solidFill>
              </a:rPr>
              <a:t>For </a:t>
            </a:r>
            <a:r>
              <a:rPr lang="en-US" sz="2800" dirty="0">
                <a:solidFill>
                  <a:schemeClr val="tx1"/>
                </a:solidFill>
              </a:rPr>
              <a:t>Flash Flooding</a:t>
            </a:r>
            <a:r>
              <a:rPr lang="en-US" sz="2800" dirty="0" smtClean="0">
                <a:solidFill>
                  <a:schemeClr val="tx1"/>
                </a:solidFill>
              </a:rPr>
              <a:t>, hydrologic response influenced by </a:t>
            </a:r>
            <a:r>
              <a:rPr lang="en-US" sz="2800" dirty="0">
                <a:solidFill>
                  <a:schemeClr val="tx1"/>
                </a:solidFill>
              </a:rPr>
              <a:t>four main </a:t>
            </a:r>
            <a:r>
              <a:rPr lang="en-US" sz="2800" dirty="0" smtClean="0">
                <a:solidFill>
                  <a:schemeClr val="tx1"/>
                </a:solidFill>
              </a:rPr>
              <a:t>factors:</a:t>
            </a:r>
          </a:p>
          <a:p>
            <a:pPr marL="971550" lvl="1" indent="-514350" algn="l">
              <a:buFont typeface="+mj-lt"/>
              <a:buAutoNum type="arabicPeriod"/>
            </a:pPr>
            <a:r>
              <a:rPr lang="en-US" b="1" dirty="0" smtClean="0">
                <a:solidFill>
                  <a:srgbClr val="008000"/>
                </a:solidFill>
              </a:rPr>
              <a:t>Soil </a:t>
            </a:r>
            <a:r>
              <a:rPr lang="en-US" b="1" dirty="0">
                <a:solidFill>
                  <a:srgbClr val="008000"/>
                </a:solidFill>
              </a:rPr>
              <a:t>type</a:t>
            </a:r>
          </a:p>
          <a:p>
            <a:pPr marL="971550" lvl="1" indent="-514350" algn="l">
              <a:buFont typeface="+mj-lt"/>
              <a:buAutoNum type="arabicPeriod"/>
            </a:pPr>
            <a:r>
              <a:rPr lang="en-US" b="1" dirty="0">
                <a:solidFill>
                  <a:srgbClr val="008000"/>
                </a:solidFill>
              </a:rPr>
              <a:t>Terrain slope</a:t>
            </a:r>
          </a:p>
          <a:p>
            <a:pPr marL="971550" lvl="1" indent="-514350" algn="l">
              <a:buFont typeface="+mj-lt"/>
              <a:buAutoNum type="arabicPeriod"/>
            </a:pPr>
            <a:r>
              <a:rPr lang="en-US" b="1" dirty="0">
                <a:solidFill>
                  <a:srgbClr val="008000"/>
                </a:solidFill>
              </a:rPr>
              <a:t>Vegetation and forest canopy</a:t>
            </a:r>
          </a:p>
          <a:p>
            <a:pPr marL="971550" lvl="1" indent="-514350" algn="l">
              <a:buFont typeface="+mj-lt"/>
              <a:buAutoNum type="arabicPeriod"/>
            </a:pPr>
            <a:r>
              <a:rPr lang="en-US" b="1" dirty="0">
                <a:solidFill>
                  <a:srgbClr val="008000"/>
                </a:solidFill>
              </a:rPr>
              <a:t>Land use, especially urbanization</a:t>
            </a:r>
          </a:p>
          <a:p>
            <a:pPr marL="457200" indent="-457200" algn="l">
              <a:buFont typeface="Arial" panose="020B0604020202020204" pitchFamily="34" charset="0"/>
              <a:buChar char="•"/>
            </a:pPr>
            <a:endParaRPr lang="en-US" sz="2800" dirty="0" smtClean="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descr="X:\Research\FFPI\FFPI_basin_avg.JPG"/>
          <p:cNvPicPr>
            <a:picLocks noChangeAspect="1" noChangeArrowheads="1"/>
          </p:cNvPicPr>
          <p:nvPr/>
        </p:nvPicPr>
        <p:blipFill>
          <a:blip r:embed="rId5" cstate="print"/>
          <a:srcRect l="3783" r="709" b="4596"/>
          <a:stretch>
            <a:fillRect/>
          </a:stretch>
        </p:blipFill>
        <p:spPr bwMode="auto">
          <a:xfrm>
            <a:off x="5618720" y="1295400"/>
            <a:ext cx="3296680" cy="3133478"/>
          </a:xfrm>
          <a:prstGeom prst="rect">
            <a:avLst/>
          </a:prstGeom>
          <a:noFill/>
        </p:spPr>
      </p:pic>
    </p:spTree>
    <p:extLst>
      <p:ext uri="{BB962C8B-B14F-4D97-AF65-F5344CB8AC3E}">
        <p14:creationId xmlns:p14="http://schemas.microsoft.com/office/powerpoint/2010/main" val="42143993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826" y="1"/>
            <a:ext cx="7772400" cy="845778"/>
          </a:xfrm>
        </p:spPr>
        <p:txBody>
          <a:bodyPr>
            <a:normAutofit/>
          </a:bodyPr>
          <a:lstStyle/>
          <a:p>
            <a:r>
              <a:rPr lang="en-US" sz="4000" b="1" dirty="0" smtClean="0">
                <a:effectLst>
                  <a:outerShdw blurRad="38100" dist="38100" dir="2700000" algn="tl">
                    <a:srgbClr val="000000">
                      <a:alpha val="43137"/>
                    </a:srgbClr>
                  </a:outerShdw>
                </a:effectLst>
              </a:rPr>
              <a:t>Flash Flood Potential Index (FFPI)</a:t>
            </a:r>
            <a:endParaRPr lang="en-US" sz="4000"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0" y="845778"/>
            <a:ext cx="5181600" cy="5936022"/>
          </a:xfrm>
        </p:spPr>
        <p:txBody>
          <a:bodyPr>
            <a:noAutofit/>
          </a:bodyPr>
          <a:lstStyle/>
          <a:p>
            <a:pPr marL="457200" indent="-457200" algn="l">
              <a:buFont typeface="Arial" panose="020B0604020202020204" pitchFamily="34" charset="0"/>
              <a:buChar char="•"/>
            </a:pPr>
            <a:r>
              <a:rPr lang="en-US" sz="2800" dirty="0">
                <a:solidFill>
                  <a:schemeClr val="tx1"/>
                </a:solidFill>
              </a:rPr>
              <a:t>High resolution </a:t>
            </a:r>
            <a:r>
              <a:rPr lang="en-US" sz="2800" dirty="0" smtClean="0">
                <a:solidFill>
                  <a:schemeClr val="tx1"/>
                </a:solidFill>
              </a:rPr>
              <a:t>maps </a:t>
            </a:r>
            <a:r>
              <a:rPr lang="en-US" sz="2800" dirty="0">
                <a:solidFill>
                  <a:schemeClr val="tx1"/>
                </a:solidFill>
              </a:rPr>
              <a:t>obtained and converted to </a:t>
            </a:r>
            <a:r>
              <a:rPr lang="en-US" sz="2800" dirty="0" smtClean="0">
                <a:solidFill>
                  <a:schemeClr val="tx1"/>
                </a:solidFill>
              </a:rPr>
              <a:t>raster </a:t>
            </a:r>
            <a:r>
              <a:rPr lang="en-US" sz="2800" dirty="0">
                <a:solidFill>
                  <a:schemeClr val="tx1"/>
                </a:solidFill>
              </a:rPr>
              <a:t>datasets using GIS software (ArcMap</a:t>
            </a:r>
            <a:r>
              <a:rPr lang="en-US" sz="2800" dirty="0" smtClean="0">
                <a:solidFill>
                  <a:schemeClr val="tx1"/>
                </a:solidFill>
              </a:rPr>
              <a:t>)</a:t>
            </a:r>
            <a:endParaRPr lang="en-US" sz="2800" dirty="0">
              <a:solidFill>
                <a:schemeClr val="tx1"/>
              </a:solidFill>
            </a:endParaRPr>
          </a:p>
          <a:p>
            <a:pPr marL="457200" indent="-457200" algn="l">
              <a:buFont typeface="Arial" panose="020B0604020202020204" pitchFamily="34" charset="0"/>
              <a:buChar char="•"/>
            </a:pPr>
            <a:r>
              <a:rPr lang="en-US" sz="2800" dirty="0" smtClean="0">
                <a:solidFill>
                  <a:schemeClr val="tx1"/>
                </a:solidFill>
              </a:rPr>
              <a:t>Data processed </a:t>
            </a:r>
            <a:r>
              <a:rPr lang="en-US" sz="2800" dirty="0">
                <a:solidFill>
                  <a:schemeClr val="tx1"/>
                </a:solidFill>
              </a:rPr>
              <a:t>over the domain of interest </a:t>
            </a:r>
            <a:r>
              <a:rPr lang="en-US" sz="2800" dirty="0" smtClean="0">
                <a:solidFill>
                  <a:schemeClr val="tx1"/>
                </a:solidFill>
              </a:rPr>
              <a:t>(ALY forecast area)</a:t>
            </a:r>
            <a:endParaRPr lang="en-US" sz="2800" dirty="0">
              <a:solidFill>
                <a:schemeClr val="tx1"/>
              </a:solidFill>
            </a:endParaRPr>
          </a:p>
          <a:p>
            <a:pPr marL="457200" indent="-457200" algn="l">
              <a:buFont typeface="Arial" panose="020B0604020202020204" pitchFamily="34" charset="0"/>
              <a:buChar char="•"/>
            </a:pPr>
            <a:r>
              <a:rPr lang="en-US" sz="2800" dirty="0">
                <a:solidFill>
                  <a:schemeClr val="tx1"/>
                </a:solidFill>
              </a:rPr>
              <a:t>Use </a:t>
            </a:r>
            <a:r>
              <a:rPr lang="en-US" sz="2800" dirty="0" smtClean="0">
                <a:solidFill>
                  <a:schemeClr val="tx1"/>
                </a:solidFill>
              </a:rPr>
              <a:t>ArcMap </a:t>
            </a:r>
            <a:r>
              <a:rPr lang="en-US" sz="2800" dirty="0">
                <a:solidFill>
                  <a:schemeClr val="tx1"/>
                </a:solidFill>
              </a:rPr>
              <a:t>tools to resample, reclassify and combine the </a:t>
            </a:r>
            <a:r>
              <a:rPr lang="en-US" sz="2800" dirty="0" smtClean="0">
                <a:solidFill>
                  <a:schemeClr val="tx1"/>
                </a:solidFill>
              </a:rPr>
              <a:t>data</a:t>
            </a:r>
            <a:endParaRPr lang="en-US" sz="2800" dirty="0">
              <a:solidFill>
                <a:schemeClr val="tx1"/>
              </a:solidFill>
            </a:endParaRPr>
          </a:p>
          <a:p>
            <a:pPr marL="457200" indent="-457200" algn="l">
              <a:buFont typeface="Arial" panose="020B0604020202020204" pitchFamily="34" charset="0"/>
              <a:buChar char="•"/>
            </a:pPr>
            <a:r>
              <a:rPr lang="en-US" sz="2800" dirty="0">
                <a:solidFill>
                  <a:schemeClr val="tx1"/>
                </a:solidFill>
              </a:rPr>
              <a:t>R</a:t>
            </a:r>
            <a:r>
              <a:rPr lang="en-US" sz="2800" dirty="0" smtClean="0">
                <a:solidFill>
                  <a:schemeClr val="tx1"/>
                </a:solidFill>
              </a:rPr>
              <a:t>esult </a:t>
            </a:r>
            <a:r>
              <a:rPr lang="en-US" sz="2800" dirty="0">
                <a:solidFill>
                  <a:schemeClr val="tx1"/>
                </a:solidFill>
              </a:rPr>
              <a:t>is a numerical index              </a:t>
            </a:r>
            <a:r>
              <a:rPr lang="en-US" sz="2800" dirty="0" smtClean="0">
                <a:solidFill>
                  <a:schemeClr val="tx1"/>
                </a:solidFill>
              </a:rPr>
              <a:t>of </a:t>
            </a:r>
            <a:r>
              <a:rPr lang="en-US" sz="2800" dirty="0">
                <a:solidFill>
                  <a:schemeClr val="tx1"/>
                </a:solidFill>
              </a:rPr>
              <a:t>flash flood potential </a:t>
            </a:r>
            <a:r>
              <a:rPr lang="en-US" sz="2800" dirty="0" smtClean="0">
                <a:solidFill>
                  <a:schemeClr val="tx1"/>
                </a:solidFill>
              </a:rPr>
              <a:t>specific </a:t>
            </a:r>
            <a:r>
              <a:rPr lang="en-US" sz="2800" dirty="0">
                <a:solidFill>
                  <a:schemeClr val="tx1"/>
                </a:solidFill>
              </a:rPr>
              <a:t>to the ALY </a:t>
            </a:r>
            <a:r>
              <a:rPr lang="en-US" sz="2800" dirty="0" smtClean="0">
                <a:solidFill>
                  <a:schemeClr val="tx1"/>
                </a:solidFill>
              </a:rPr>
              <a:t>forecast area</a:t>
            </a:r>
            <a:endParaRPr lang="en-US" sz="2800" dirty="0">
              <a:solidFill>
                <a:schemeClr val="tx1"/>
              </a:solidFill>
            </a:endParaRPr>
          </a:p>
          <a:p>
            <a:pPr marL="457200" indent="-457200" algn="l">
              <a:buFont typeface="Arial" panose="020B0604020202020204" pitchFamily="34" charset="0"/>
              <a:buChar char="•"/>
            </a:pPr>
            <a:endParaRPr lang="en-US" sz="2800" dirty="0" smtClean="0">
              <a:solidFill>
                <a:schemeClr val="tx1"/>
              </a:solidFill>
            </a:endParaRPr>
          </a:p>
          <a:p>
            <a:pPr marL="457200" indent="-457200" algn="l">
              <a:buFont typeface="Arial" panose="020B0604020202020204" pitchFamily="34" charset="0"/>
              <a:buChar char="•"/>
            </a:pPr>
            <a:endParaRPr lang="en-US" sz="2800" dirty="0" smtClean="0">
              <a:solidFill>
                <a:schemeClr val="tx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43299" cy="732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8222" y="0"/>
            <a:ext cx="845778" cy="845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804255" y="1447800"/>
            <a:ext cx="2177948" cy="830997"/>
          </a:xfrm>
          <a:prstGeom prst="rect">
            <a:avLst/>
          </a:prstGeom>
          <a:noFill/>
        </p:spPr>
        <p:txBody>
          <a:bodyPr wrap="square" rtlCol="0">
            <a:spAutoFit/>
          </a:bodyPr>
          <a:lstStyle/>
          <a:p>
            <a:r>
              <a:rPr lang="en-US" sz="2400" b="1" dirty="0" smtClean="0">
                <a:solidFill>
                  <a:srgbClr val="0000FF"/>
                </a:solidFill>
              </a:rPr>
              <a:t>Lowest Flash Flood potential</a:t>
            </a:r>
            <a:endParaRPr lang="en-US" sz="2400" b="1" dirty="0">
              <a:solidFill>
                <a:srgbClr val="0000FF"/>
              </a:solidFill>
            </a:endParaRPr>
          </a:p>
        </p:txBody>
      </p:sp>
      <p:sp>
        <p:nvSpPr>
          <p:cNvPr id="9" name="TextBox 8"/>
          <p:cNvSpPr txBox="1"/>
          <p:nvPr/>
        </p:nvSpPr>
        <p:spPr>
          <a:xfrm>
            <a:off x="6845168" y="3955749"/>
            <a:ext cx="2244751" cy="830997"/>
          </a:xfrm>
          <a:prstGeom prst="rect">
            <a:avLst/>
          </a:prstGeom>
          <a:noFill/>
        </p:spPr>
        <p:txBody>
          <a:bodyPr wrap="square" rtlCol="0">
            <a:spAutoFit/>
          </a:bodyPr>
          <a:lstStyle/>
          <a:p>
            <a:r>
              <a:rPr lang="en-US" sz="2400" b="1" dirty="0" smtClean="0">
                <a:solidFill>
                  <a:srgbClr val="C00000"/>
                </a:solidFill>
              </a:rPr>
              <a:t>Highest Flash Flood potential</a:t>
            </a:r>
            <a:endParaRPr lang="en-US" sz="2400" b="1" dirty="0">
              <a:solidFill>
                <a:srgbClr val="C00000"/>
              </a:solidFill>
            </a:endParaRPr>
          </a:p>
        </p:txBody>
      </p:sp>
      <p:pic>
        <p:nvPicPr>
          <p:cNvPr id="10" name="Picture 3" descr="X:\Research\FFPI\scale.JPG"/>
          <p:cNvPicPr>
            <a:picLocks noChangeAspect="1" noChangeArrowheads="1"/>
          </p:cNvPicPr>
          <p:nvPr/>
        </p:nvPicPr>
        <p:blipFill>
          <a:blip r:embed="rId5" cstate="print"/>
          <a:srcRect l="4773" r="86023" b="65625"/>
          <a:stretch>
            <a:fillRect/>
          </a:stretch>
        </p:blipFill>
        <p:spPr bwMode="auto">
          <a:xfrm>
            <a:off x="5638800" y="1490133"/>
            <a:ext cx="1108049" cy="3310468"/>
          </a:xfrm>
          <a:prstGeom prst="rect">
            <a:avLst/>
          </a:prstGeom>
          <a:noFill/>
          <a:ln w="12700">
            <a:solidFill>
              <a:schemeClr val="tx1"/>
            </a:solidFill>
          </a:ln>
        </p:spPr>
      </p:pic>
    </p:spTree>
    <p:extLst>
      <p:ext uri="{BB962C8B-B14F-4D97-AF65-F5344CB8AC3E}">
        <p14:creationId xmlns:p14="http://schemas.microsoft.com/office/powerpoint/2010/main" val="507262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1310</TotalTime>
  <Words>2213</Words>
  <Application>Microsoft Office PowerPoint</Application>
  <PresentationFormat>On-screen Show (4:3)</PresentationFormat>
  <Paragraphs>327</Paragraphs>
  <Slides>49</Slides>
  <Notes>46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Wingdings</vt:lpstr>
      <vt:lpstr>Office Theme</vt:lpstr>
      <vt:lpstr>GIS Applications in NWS Operations &amp; Lake Effect Snow Forecasting</vt:lpstr>
      <vt:lpstr>Outline</vt:lpstr>
      <vt:lpstr>Introduction to  Geographic Information Systems</vt:lpstr>
      <vt:lpstr>Introduction to GIS</vt:lpstr>
      <vt:lpstr>Local Applications: Elevation Maps</vt:lpstr>
      <vt:lpstr>Local Applications: Elevation Maps</vt:lpstr>
      <vt:lpstr>Local Applications: Elevation Maps</vt:lpstr>
      <vt:lpstr>Flash Flood Potential Index (FFPI)</vt:lpstr>
      <vt:lpstr>Flash Flood Potential Index (FFPI)</vt:lpstr>
      <vt:lpstr>Flash Flood Potential Index (FFPI)</vt:lpstr>
      <vt:lpstr>Flash Flood Potential Index (FFPI)</vt:lpstr>
      <vt:lpstr>Rainfall/Snowfall Analysis Maps</vt:lpstr>
      <vt:lpstr>Rainfall/Snowfall Analysis Maps</vt:lpstr>
      <vt:lpstr>Rainfall/Snowfall Analysis Maps</vt:lpstr>
      <vt:lpstr>Zone-based Snowfall Verification</vt:lpstr>
      <vt:lpstr>Zone-based Snowfall Verification</vt:lpstr>
      <vt:lpstr>Creation of Forecast Error Maps</vt:lpstr>
      <vt:lpstr>Monthly Rainfall/Snowfall Maps</vt:lpstr>
      <vt:lpstr>Seasonal Snowfall Map </vt:lpstr>
      <vt:lpstr>Climatology Snowfall Map </vt:lpstr>
      <vt:lpstr>Snowfall Composites Stratified by  925mb Flow Regime</vt:lpstr>
      <vt:lpstr>Snowfall Composites Stratified by  925 mb Flow Regime</vt:lpstr>
      <vt:lpstr>Snowfall Composites Stratified by  925 mb Flow Regime</vt:lpstr>
      <vt:lpstr>Snowfall Composites Stratified by  925 mb Flow Regime</vt:lpstr>
      <vt:lpstr>Snowfall Composites: Notable Regimes</vt:lpstr>
      <vt:lpstr>Snowfall Composites: Notable Regimes</vt:lpstr>
      <vt:lpstr>Snowfall Error Maps Stratified by  Flow Regime</vt:lpstr>
      <vt:lpstr>Error Maps: Notable Regimes</vt:lpstr>
      <vt:lpstr>HRRR and NAMNest Snowfall Verification</vt:lpstr>
      <vt:lpstr>HRRR and NAMNest Snowfall Verification</vt:lpstr>
      <vt:lpstr>HRRR and NAMNest Case Study</vt:lpstr>
      <vt:lpstr>HRRR and NAMNest Case Study</vt:lpstr>
      <vt:lpstr>HRRR and NAMNest Snowfall Verification</vt:lpstr>
      <vt:lpstr>Automation using GIS Scripting: The “GAZPACHO” Program</vt:lpstr>
      <vt:lpstr>Automation using GIS Scripting: The “GAZPACHO” Program</vt:lpstr>
      <vt:lpstr>What is GAZPACHO</vt:lpstr>
      <vt:lpstr>Case Study using GAZPACHO</vt:lpstr>
      <vt:lpstr>Case Study using GAZPACHO</vt:lpstr>
      <vt:lpstr>Case Study using GAZPACHO</vt:lpstr>
      <vt:lpstr>Case Study using GAZPACHO</vt:lpstr>
      <vt:lpstr>Forecasting Lake Effect Snow</vt:lpstr>
      <vt:lpstr>Forecasting Lake Effect Snow</vt:lpstr>
      <vt:lpstr>Forecasting Lake Effect Snow</vt:lpstr>
      <vt:lpstr>Forecasting Lake Effect Snow</vt:lpstr>
      <vt:lpstr>Forecasting Lake Effect Snow</vt:lpstr>
      <vt:lpstr>Limiting Factors</vt:lpstr>
      <vt:lpstr>Favorable Env. far-reaching Inland Extent</vt:lpstr>
      <vt:lpstr>Non-Favorable Env. far-reaching Inland Extent</vt:lpstr>
      <vt:lpstr>PowerPoint Presentation</vt:lpstr>
    </vt:vector>
  </TitlesOfParts>
  <Company>National Weather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GIS Applications in NWS Operations</dc:title>
  <dc:creator>joe villani</dc:creator>
  <cp:lastModifiedBy>Michael Evans</cp:lastModifiedBy>
  <cp:revision>135</cp:revision>
  <dcterms:created xsi:type="dcterms:W3CDTF">2019-02-17T00:52:45Z</dcterms:created>
  <dcterms:modified xsi:type="dcterms:W3CDTF">2020-03-04T14:11:26Z</dcterms:modified>
</cp:coreProperties>
</file>