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6" r:id="rId2"/>
    <p:sldId id="267" r:id="rId3"/>
    <p:sldId id="268" r:id="rId4"/>
    <p:sldId id="273" r:id="rId5"/>
    <p:sldId id="269" r:id="rId6"/>
    <p:sldId id="27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00FF"/>
    <a:srgbClr val="0080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44" autoAdjust="0"/>
    <p:restoredTop sz="94660"/>
  </p:normalViewPr>
  <p:slideViewPr>
    <p:cSldViewPr>
      <p:cViewPr varScale="1">
        <p:scale>
          <a:sx n="86" d="100"/>
          <a:sy n="86" d="100"/>
        </p:scale>
        <p:origin x="78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7CB569-B13F-48E0-A606-0AA60818EB35}" type="datetimeFigureOut">
              <a:rPr lang="en-US" smtClean="0"/>
              <a:t>3/26/2019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02607D-EA8B-4FC6-9BA8-856105F304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948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02607D-EA8B-4FC6-9BA8-856105F3041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404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DC127-C769-4B31-9EF0-A696D1B95AEB}" type="datetimeFigureOut">
              <a:rPr lang="en-US" smtClean="0"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49267-7F3E-42F1-AFC5-5ECCB33357C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382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DC127-C769-4B31-9EF0-A696D1B95AEB}" type="datetimeFigureOut">
              <a:rPr lang="en-US" smtClean="0"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49267-7F3E-42F1-AFC5-5ECCB33357C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593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DC127-C769-4B31-9EF0-A696D1B95AEB}" type="datetimeFigureOut">
              <a:rPr lang="en-US" smtClean="0"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49267-7F3E-42F1-AFC5-5ECCB33357C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337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DC127-C769-4B31-9EF0-A696D1B95AEB}" type="datetimeFigureOut">
              <a:rPr lang="en-US" smtClean="0"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49267-7F3E-42F1-AFC5-5ECCB33357C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463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DC127-C769-4B31-9EF0-A696D1B95AEB}" type="datetimeFigureOut">
              <a:rPr lang="en-US" smtClean="0"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49267-7F3E-42F1-AFC5-5ECCB33357C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535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DC127-C769-4B31-9EF0-A696D1B95AEB}" type="datetimeFigureOut">
              <a:rPr lang="en-US" smtClean="0"/>
              <a:t>3/26/2019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49267-7F3E-42F1-AFC5-5ECCB33357C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911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DC127-C769-4B31-9EF0-A696D1B95AEB}" type="datetimeFigureOut">
              <a:rPr lang="en-US" smtClean="0"/>
              <a:t>3/26/2019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49267-7F3E-42F1-AFC5-5ECCB33357C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523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DC127-C769-4B31-9EF0-A696D1B95AEB}" type="datetimeFigureOut">
              <a:rPr lang="en-US" smtClean="0"/>
              <a:t>3/26/2019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49267-7F3E-42F1-AFC5-5ECCB33357C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061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DC127-C769-4B31-9EF0-A696D1B95AEB}" type="datetimeFigureOut">
              <a:rPr lang="en-US" smtClean="0"/>
              <a:t>3/26/2019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49267-7F3E-42F1-AFC5-5ECCB33357C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870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DC127-C769-4B31-9EF0-A696D1B95AEB}" type="datetimeFigureOut">
              <a:rPr lang="en-US" smtClean="0"/>
              <a:t>3/26/2019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49267-7F3E-42F1-AFC5-5ECCB33357C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051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DC127-C769-4B31-9EF0-A696D1B95AEB}" type="datetimeFigureOut">
              <a:rPr lang="en-US" smtClean="0"/>
              <a:t>3/26/2019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49267-7F3E-42F1-AFC5-5ECCB33357C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147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DC127-C769-4B31-9EF0-A696D1B95AEB}" type="datetimeFigureOut">
              <a:rPr lang="en-US" smtClean="0"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49267-7F3E-42F1-AFC5-5ECCB33357C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407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524774"/>
            <a:ext cx="876300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Convection that caused TMIs</a:t>
            </a:r>
          </a:p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10Z – 13Z</a:t>
            </a:r>
          </a:p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 DC – NYC corridor</a:t>
            </a:r>
          </a:p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May – Sep 2018</a:t>
            </a:r>
          </a:p>
          <a:p>
            <a:pPr algn="ctr"/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</a:p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Sean Campbell</a:t>
            </a:r>
          </a:p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ZDC CWSU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73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711939" y="46220"/>
            <a:ext cx="175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Motivation</a:t>
            </a:r>
            <a:endParaRPr lang="en-US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527342" y="2349282"/>
            <a:ext cx="175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Study Area</a:t>
            </a:r>
            <a:endParaRPr lang="en-US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6200" y="457200"/>
            <a:ext cx="8915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Core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airports (NY Metros, DC Metros, PHL) + TEB and HPN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execute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early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morning air traffic “pushes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from 10Z to 13Z; convection-related TMIs in DC – NYC corridor strain the NAS</a:t>
            </a:r>
          </a:p>
          <a:p>
            <a:pPr marL="285750" indent="-285750">
              <a:buFontTx/>
              <a:buChar char="-"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primary causes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of/patterns associated with early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 convection in the DC – NYC corridor?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we improve our IDSS to increase efficiency of NAS within this corridor?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TCF not always collaborated with NAMs, CWSUs, other aviation forecasters prior to this timeframe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628" y="2749392"/>
            <a:ext cx="4238029" cy="392652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690328" y="2349282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General Overview</a:t>
            </a:r>
            <a:endParaRPr lang="en-US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98857" y="2767548"/>
            <a:ext cx="43927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 convective events caused TMIs in the 10 – 13Z timeframe May – Sep 2018</a:t>
            </a:r>
          </a:p>
          <a:p>
            <a:pPr marL="285750" indent="-285750">
              <a:buFontTx/>
              <a:buChar char="-"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 (71%) occurred along/near a surface boundary</a:t>
            </a:r>
          </a:p>
          <a:p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 (50%) occurred along/near E-W oriented surface front</a:t>
            </a:r>
          </a:p>
          <a:p>
            <a:pPr marL="742950" lvl="1" indent="-285750">
              <a:buFontTx/>
              <a:buChar char="-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Back-door cold fronts</a:t>
            </a:r>
          </a:p>
          <a:p>
            <a:pPr marL="742950" lvl="1" indent="-285750">
              <a:buFontTx/>
              <a:buChar char="-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Warm fronts</a:t>
            </a:r>
          </a:p>
          <a:p>
            <a:pPr marL="742950" lvl="1" indent="-285750">
              <a:buFontTx/>
              <a:buChar char="-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Quasi-stationary fronts</a:t>
            </a:r>
          </a:p>
          <a:p>
            <a:pPr marL="285750" indent="-285750">
              <a:buFontTx/>
              <a:buChar char="-"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Primary study focus: The 12 events that occurred along/near an E-W oriented front</a:t>
            </a:r>
            <a:endParaRPr lang="en-US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81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3456169" y="55173"/>
            <a:ext cx="21554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Surface Patterns</a:t>
            </a:r>
            <a:endParaRPr lang="en-US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52401" y="871285"/>
            <a:ext cx="4191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E-W oriented front N 1/2 of study area</a:t>
            </a:r>
          </a:p>
          <a:p>
            <a:pPr algn="ctr"/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events:</a:t>
            </a:r>
          </a:p>
          <a:p>
            <a:pPr marL="742950" lvl="1" indent="-285750">
              <a:buFontTx/>
              <a:buChar char="-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 May, 27 May, 1 Jun, 23 Jun, 15 Jul, 1 Aug, 11 Aug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Convection primarily N 1/2 study area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36757" y="494007"/>
            <a:ext cx="2971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subsets of surface patterns: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87364" y="871285"/>
            <a:ext cx="43042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E-W oriented front S 1/2 of study area</a:t>
            </a:r>
          </a:p>
          <a:p>
            <a:pPr algn="ctr"/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events:</a:t>
            </a:r>
          </a:p>
          <a:p>
            <a:pPr marL="742950" lvl="1" indent="-285750">
              <a:buFontTx/>
              <a:buChar char="-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 May, 3 Jun, 22 Jun, 31 Aug, 1 Sep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Convection primarily S 1/2 study area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5230" y="5715000"/>
            <a:ext cx="43205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6-hr NCEP/NCAR reanalysis data composite image of surface sea level pressure at 06Z for convection that primarily caused TMIs between 10Z and 13Z across the N 1/2 of the study area. Data courtesy of NOAA/ESRL. 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47" y="2703576"/>
            <a:ext cx="4169664" cy="301142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7364" y="2703576"/>
            <a:ext cx="4218432" cy="3011424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4661825" y="5714999"/>
            <a:ext cx="42695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6-hr NCEP/NCAR reanalysis data composite image of surface sea level pressure at 06Z for convection that primarily caused TMIs between 10Z and 13Z across the S 1/2 of the study area. Data courtesy of NOAA/ESRL. 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57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2936041" y="55173"/>
            <a:ext cx="31732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Mid-/Upper-Level Patterns</a:t>
            </a:r>
            <a:endParaRPr lang="en-US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52401" y="533400"/>
            <a:ext cx="4191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300 hPa pattern (general)</a:t>
            </a:r>
          </a:p>
          <a:p>
            <a:pPr algn="ctr"/>
            <a:endParaRPr lang="en-US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Discernible jet max present during 8 events; right entrance region was favored for convective development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7 of the 8 events (observed in composite image below)</a:t>
            </a:r>
          </a:p>
          <a:p>
            <a:pPr marL="285750" indent="-285750">
              <a:buFontTx/>
              <a:buChar char="-"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But, no discernible jet max in 4 events 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87364" y="533400"/>
            <a:ext cx="423802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500 hPa pattern (general)</a:t>
            </a:r>
          </a:p>
          <a:p>
            <a:pPr algn="ctr"/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W-SW flow ahead of a mid-/upper-level trof was favored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events), which is apparent in the composite image below</a:t>
            </a:r>
          </a:p>
          <a:p>
            <a:pPr marL="285750" indent="-285750">
              <a:buFontTx/>
              <a:buChar char="-"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NW flow during 2 events; mid-level low directly influenced 1 event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5230" y="5751493"/>
            <a:ext cx="43205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6-hr NCEP/NCAR reanalysis data composite image of 300 hPa vector winds (m sˉ²) at 06Z for all 12 convective events that caused TMIs between 10Z and 13Z across the study area. Data courtesy of NOAA/ESRL. 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87364" y="5751493"/>
            <a:ext cx="43205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6-hr NCEP/NCAR reanalysis data composite image of 500 hPa vector winds (m sˉ²) at 06Z for all 12 convective events that caused TMIs between 10Z and 13Z across the study area. Data courtesy of NOAA/ESRL. 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59" y="2714347"/>
            <a:ext cx="3767328" cy="302971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522" y="2721781"/>
            <a:ext cx="3791712" cy="3029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25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2325271" y="74535"/>
            <a:ext cx="43947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 Findings (so far)</a:t>
            </a:r>
            <a:endParaRPr lang="en-US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" y="533400"/>
            <a:ext cx="89916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onvection reached at least FL320 in all events…FL360 or higher during 11 events (92%)</a:t>
            </a:r>
          </a:p>
          <a:p>
            <a:pPr marL="285750" indent="-285750">
              <a:buFontTx/>
              <a:buChar char="-"/>
            </a:pP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Instability: </a:t>
            </a:r>
          </a:p>
          <a:p>
            <a:pPr marL="742950" lvl="1" indent="-285750">
              <a:buFontTx/>
              <a:buChar char="-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 MUCAPE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≥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500 J kgˉ² in 10 events (83%)</a:t>
            </a:r>
          </a:p>
          <a:p>
            <a:pPr marL="742950" lvl="1" indent="-285750">
              <a:buFontTx/>
              <a:buChar char="-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Convection developed in MUCAPE gradient in all events </a:t>
            </a:r>
          </a:p>
          <a:p>
            <a:pPr marL="285750" indent="-285750">
              <a:buFontTx/>
              <a:buChar char="-"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Shear:</a:t>
            </a:r>
          </a:p>
          <a:p>
            <a:pPr marL="742950" lvl="1" indent="-285750">
              <a:buFontTx/>
              <a:buChar char="-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 bulk shear ≥ 25 kt during 9 events (75%)</a:t>
            </a:r>
          </a:p>
          <a:p>
            <a:pPr marL="285750" indent="-285750">
              <a:buFontTx/>
              <a:buChar char="-"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Moisture: </a:t>
            </a:r>
          </a:p>
          <a:p>
            <a:pPr marL="742950" lvl="1" indent="-285750">
              <a:buFontTx/>
              <a:buChar char="-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events: Convection developed in regions of 700-500 hPa mean RH ≥ 70%</a:t>
            </a:r>
          </a:p>
          <a:p>
            <a:pPr marL="742950" lvl="1" indent="-285750">
              <a:buFontTx/>
              <a:buChar char="-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events: 850 hPa dewpoint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≥ 10°C</a:t>
            </a:r>
          </a:p>
          <a:p>
            <a:pPr marL="742950" lvl="1" indent="-285750">
              <a:buFontTx/>
              <a:buChar char="-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Surface </a:t>
            </a:r>
            <a:r>
              <a:rPr lang="el-G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ₑ ≥ 332K throughout 11 events (92%)</a:t>
            </a:r>
          </a:p>
          <a:p>
            <a:pPr marL="742950" lvl="1" indent="-285750">
              <a:buFontTx/>
              <a:buChar char="-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Convection developed in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urface </a:t>
            </a:r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ₑ gradient during 11 events (92%)</a:t>
            </a:r>
          </a:p>
          <a:p>
            <a:pPr lvl="1"/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Mid-upper level forcing (interaction w/surface front):</a:t>
            </a:r>
          </a:p>
          <a:p>
            <a:pPr marL="742950" lvl="1" indent="-285750">
              <a:buFontTx/>
              <a:buChar char="-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events occurred under area of upper-level divergence</a:t>
            </a:r>
          </a:p>
          <a:p>
            <a:pPr marL="742950" lvl="1" indent="-285750">
              <a:buFontTx/>
              <a:buChar char="-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events developed ahead of a mid-level shortwave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Guidance:</a:t>
            </a:r>
          </a:p>
          <a:p>
            <a:pPr marL="742950" lvl="1" indent="-285750">
              <a:buFontTx/>
              <a:buChar char="-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WPC: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nalyzed E-W oriented fronts through DC – NYC corridor prior to/during all events</a:t>
            </a:r>
          </a:p>
          <a:p>
            <a:pPr marL="742950" lvl="1" indent="-285750">
              <a:buFontTx/>
              <a:buChar char="-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Prior evening LAMP convective forecasts (23Z – last available for overnight pre-duty wx brief &amp; TCF collab): Not a huge confidence-booster; using a min threshold of 30%, it ID’d potentially TMI-worthy convection in study area before 6 events (archived data unavailable for 2 events) 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64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2012078" y="59149"/>
            <a:ext cx="50436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 Findings (so far) continued…</a:t>
            </a:r>
            <a:endParaRPr lang="en-US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" y="533400"/>
            <a:ext cx="89154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appeared to be a “seasonality” for the usefulness of some parameters:</a:t>
            </a: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Frontogenesis at/below 700 hPa present before/during all 6 events through 22 Jun, then in 2 of 6 events from 23 Jun through 1 Sep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(frontal dynamics more important for early AM convection early in the season?)</a:t>
            </a:r>
          </a:p>
          <a:p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 MUCAPE ≥ 1000 J kgˉ² present in none of the May – Jun events, but in all of the Jul – Aug events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(instability more important for early AM convection later in the season?)</a:t>
            </a:r>
          </a:p>
          <a:p>
            <a:pPr marL="285750" indent="-285750">
              <a:buFontTx/>
              <a:buChar char="-"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 surface </a:t>
            </a:r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ₑ values trended higher as the season progressed; ≥ 340K for all events from Jul – Sep </a:t>
            </a:r>
          </a:p>
          <a:p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LAMP convective forecasts (evening prior) worse from mid-Jun to Sep than from May to mid-Jun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(less frontal dynamics for LAMP to incorporate into forecasts later in the season?)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6514" y="4095690"/>
            <a:ext cx="43947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Future work…</a:t>
            </a:r>
            <a:endParaRPr lang="en-US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" y="4491097"/>
            <a:ext cx="8915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Continue the study May – Sep 2019</a:t>
            </a:r>
          </a:p>
          <a:p>
            <a:pPr marL="285750" indent="-285750">
              <a:buFontTx/>
              <a:buChar char="-"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enough events: Possibly expand study to include convection along/ahead of NE – SW oriented surface fronts/troughs</a:t>
            </a:r>
          </a:p>
          <a:p>
            <a:pPr marL="285750" indent="-285750">
              <a:buFontTx/>
              <a:buChar char="-"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ompare “null” events (similar set-up, but lack of convection) to determine biggest differences </a:t>
            </a:r>
          </a:p>
          <a:p>
            <a:pPr marL="285750" indent="-285750">
              <a:buFontTx/>
              <a:buChar char="-"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Might summarize 2-yr study in ER TA or brief results at a conference/workshop in late 2019 or 2020 </a:t>
            </a:r>
          </a:p>
        </p:txBody>
      </p:sp>
    </p:spTree>
    <p:extLst>
      <p:ext uri="{BB962C8B-B14F-4D97-AF65-F5344CB8AC3E}">
        <p14:creationId xmlns:p14="http://schemas.microsoft.com/office/powerpoint/2010/main" val="231994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</TotalTime>
  <Words>911</Words>
  <Application>Microsoft Office PowerPoint</Application>
  <PresentationFormat>On-screen Show (4:3)</PresentationFormat>
  <Paragraphs>99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Federal Aviation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Campbell, Sean (FAA)</dc:creator>
  <cp:lastModifiedBy>Campbell, Sean (FAA)</cp:lastModifiedBy>
  <cp:revision>101</cp:revision>
  <dcterms:created xsi:type="dcterms:W3CDTF">2014-10-25T14:20:42Z</dcterms:created>
  <dcterms:modified xsi:type="dcterms:W3CDTF">2019-03-26T21:18:05Z</dcterms:modified>
</cp:coreProperties>
</file>