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50" autoAdjust="0"/>
    <p:restoredTop sz="94660"/>
  </p:normalViewPr>
  <p:slideViewPr>
    <p:cSldViewPr>
      <p:cViewPr varScale="1">
        <p:scale>
          <a:sx n="83" d="100"/>
          <a:sy n="83" d="100"/>
        </p:scale>
        <p:origin x="79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0BA1-6A3B-42B6-9D0F-B835F26217D2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92C48-1854-4638-9960-9D688F92C4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8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92C48-1854-4638-9960-9D688F92C4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9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202F-B442-4600-A436-9DE1052E9603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63B4-E7A9-4978-8941-B7B8F8E53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3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202F-B442-4600-A436-9DE1052E9603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63B4-E7A9-4978-8941-B7B8F8E53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7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202F-B442-4600-A436-9DE1052E9603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63B4-E7A9-4978-8941-B7B8F8E53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202F-B442-4600-A436-9DE1052E9603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63B4-E7A9-4978-8941-B7B8F8E53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4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202F-B442-4600-A436-9DE1052E9603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63B4-E7A9-4978-8941-B7B8F8E53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8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202F-B442-4600-A436-9DE1052E9603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63B4-E7A9-4978-8941-B7B8F8E53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3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202F-B442-4600-A436-9DE1052E9603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63B4-E7A9-4978-8941-B7B8F8E53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0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202F-B442-4600-A436-9DE1052E9603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63B4-E7A9-4978-8941-B7B8F8E53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9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202F-B442-4600-A436-9DE1052E9603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63B4-E7A9-4978-8941-B7B8F8E53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0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202F-B442-4600-A436-9DE1052E9603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63B4-E7A9-4978-8941-B7B8F8E53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6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202F-B442-4600-A436-9DE1052E9603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63B4-E7A9-4978-8941-B7B8F8E53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A202F-B442-4600-A436-9DE1052E9603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363B4-E7A9-4978-8941-B7B8F8E53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6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287" y="87868"/>
            <a:ext cx="8869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STUDY: MODERATE ICING WITH TEMPS &lt; -20ºC</a:t>
            </a:r>
          </a:p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-Sean Campbell (ZDC CWSU)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6813" y="1093887"/>
            <a:ext cx="8708587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During a visit to AWC, it was mentioned that some AWC meteorologists tend to focus on the 0°C to -20°C layer for icing AIRMETs</a:t>
            </a:r>
          </a:p>
          <a:p>
            <a:pPr marL="285750" indent="-285750">
              <a:buFontTx/>
              <a:buChar char="-"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I decided to gather moderate icing pireps across ZDC from 16 Nov 19 to 3 Jan 20 (+ 16 Oct 19) to discover 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parameters may </a:t>
            </a: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helpful </a:t>
            </a: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determining whether or not to forecast moderate icing where temps are &lt; -20ºC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pireps that mentioned moderate icing were included in the study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 data were from SPC’s Mesoscale Analysis archive</a:t>
            </a:r>
          </a:p>
          <a:p>
            <a:pPr marL="171450" indent="-171450">
              <a:buFontTx/>
              <a:buChar char="-"/>
            </a:pPr>
            <a:endParaRPr lang="en-US" sz="13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13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Temps: 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anged from -21ºC to -40ºC; </a:t>
            </a:r>
            <a:r>
              <a:rPr lang="en-US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19/22 (86% of) reports were in the -21ºC to -30°C layer</a:t>
            </a:r>
          </a:p>
          <a:p>
            <a:endParaRPr 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Altitudes: 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anged from FL190 to FL305; </a:t>
            </a:r>
            <a:r>
              <a:rPr lang="en-US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19/22 (86%) were in the FL190-270 layer</a:t>
            </a:r>
            <a:endParaRPr 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13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 level moisture (potentially supercooled water which could be lifted above the -20ºC layer):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700-500 hPa average layer RH ≥ 70%: 17/22 (77%)</a:t>
            </a:r>
            <a:endParaRPr 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13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Lift/forcing: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hPa divergence present: 22/22 (100%)</a:t>
            </a:r>
            <a:endParaRPr 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hPa jet max present (or a region of strong jet stream winds increasing divergence/lift): 22/22 (100%)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700-400 hPa PVA moving through the area: 22/22 (100</a:t>
            </a:r>
            <a:r>
              <a:rPr lang="en-US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Mid-level omega present 17/22 (77%)</a:t>
            </a:r>
            <a:endParaRPr 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slides highlight 8 different scenarios within which 14 of the 22 moderate icing reports occurred</a:t>
            </a:r>
          </a:p>
        </p:txBody>
      </p:sp>
    </p:spTree>
    <p:extLst>
      <p:ext uri="{BB962C8B-B14F-4D97-AF65-F5344CB8AC3E}">
        <p14:creationId xmlns:p14="http://schemas.microsoft.com/office/powerpoint/2010/main" val="16869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735" y="4486275"/>
            <a:ext cx="2038969" cy="19145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699" y="4486275"/>
            <a:ext cx="2051810" cy="1914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596" y="4486275"/>
            <a:ext cx="2047875" cy="1914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36" y="4486274"/>
            <a:ext cx="2076450" cy="1914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3287" y="87868"/>
            <a:ext cx="88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16 Oct 2019, 16 Nov 2019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67661" y="871210"/>
            <a:ext cx="205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UTC 300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 ageostrophic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flow/</a:t>
            </a:r>
          </a:p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 – 500 hPa layer-av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omega 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4801" y="926910"/>
            <a:ext cx="20952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UTC 300 hPa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hgt/divg/wind 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86733" y="871210"/>
            <a:ext cx="2121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UTC 500 hPa vort / 700-400 hPa diff. vort. advection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71800" y="875577"/>
            <a:ext cx="217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UTC 700 hPa hgt/wind/700-500 hPa mean RH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660" y="609600"/>
            <a:ext cx="79641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Oct 2019: OV LYH217047 / TM 1624 / FL230 / TP B717 / TA M22 / IC MOD RIME (approximate location designated by red star) 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12711"/>
          <a:stretch/>
        </p:blipFill>
        <p:spPr>
          <a:xfrm>
            <a:off x="304800" y="1264720"/>
            <a:ext cx="2095215" cy="1838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13363"/>
          <a:stretch/>
        </p:blipFill>
        <p:spPr>
          <a:xfrm>
            <a:off x="2467661" y="1264720"/>
            <a:ext cx="2055747" cy="1836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/>
          <a:srcRect l="11957"/>
          <a:stretch/>
        </p:blipFill>
        <p:spPr>
          <a:xfrm>
            <a:off x="4591054" y="1264720"/>
            <a:ext cx="2117421" cy="18362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5-Point Star 10"/>
          <p:cNvSpPr/>
          <p:nvPr/>
        </p:nvSpPr>
        <p:spPr>
          <a:xfrm>
            <a:off x="1352407" y="2129220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>
            <a:off x="3556320" y="2106653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9" name="5-Point Star 18"/>
          <p:cNvSpPr/>
          <p:nvPr/>
        </p:nvSpPr>
        <p:spPr>
          <a:xfrm>
            <a:off x="5649764" y="2106653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l="11746"/>
          <a:stretch/>
        </p:blipFill>
        <p:spPr>
          <a:xfrm>
            <a:off x="6771800" y="1264720"/>
            <a:ext cx="2121742" cy="18339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5-Point Star 20"/>
          <p:cNvSpPr/>
          <p:nvPr/>
        </p:nvSpPr>
        <p:spPr>
          <a:xfrm>
            <a:off x="7829148" y="2129220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2467661" y="4071610"/>
            <a:ext cx="205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 UTC 300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 ageostrophic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flow/</a:t>
            </a:r>
          </a:p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 – 500 hPa layer-av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omega 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1" y="4127310"/>
            <a:ext cx="20952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 UTC 300 hPa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hgt/divg/wind 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6733" y="4071610"/>
            <a:ext cx="2121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 UTC 500 hPa vort / 700-400 hPa diff. vort. advection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71800" y="4075977"/>
            <a:ext cx="217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 UTC 700 hPa hgt/wind/700-500 hPa mean RH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4660" y="3810000"/>
            <a:ext cx="79641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Nov 2019: OV FKN / TM 0210 / FL260 / TP PC12 / TA M28 / IC MOD MX (approximate location designated by red star) 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1315957" y="5562600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5-Point Star 31"/>
          <p:cNvSpPr/>
          <p:nvPr/>
        </p:nvSpPr>
        <p:spPr>
          <a:xfrm>
            <a:off x="3469780" y="5585167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3" name="5-Point Star 32"/>
          <p:cNvSpPr/>
          <p:nvPr/>
        </p:nvSpPr>
        <p:spPr>
          <a:xfrm>
            <a:off x="5652127" y="5562600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5" name="5-Point Star 34"/>
          <p:cNvSpPr/>
          <p:nvPr/>
        </p:nvSpPr>
        <p:spPr>
          <a:xfrm>
            <a:off x="7829148" y="5585167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39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343" y="4517464"/>
            <a:ext cx="2088648" cy="18098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172" y="4517464"/>
            <a:ext cx="2079078" cy="18144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4517464"/>
            <a:ext cx="2095214" cy="18098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5754"/>
          <a:stretch/>
        </p:blipFill>
        <p:spPr>
          <a:xfrm>
            <a:off x="6837633" y="1292747"/>
            <a:ext cx="2014135" cy="1895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6263"/>
          <a:stretch/>
        </p:blipFill>
        <p:spPr>
          <a:xfrm>
            <a:off x="4673149" y="1298493"/>
            <a:ext cx="2039036" cy="19019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14712"/>
          <a:stretch/>
        </p:blipFill>
        <p:spPr>
          <a:xfrm>
            <a:off x="2512945" y="1298493"/>
            <a:ext cx="2039036" cy="18916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16599"/>
          <a:stretch/>
        </p:blipFill>
        <p:spPr>
          <a:xfrm>
            <a:off x="304801" y="1298493"/>
            <a:ext cx="2095214" cy="18916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3287" y="87868"/>
            <a:ext cx="8869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18 Nov 2019, 27 Nov 2019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2945" y="871210"/>
            <a:ext cx="201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UTC 300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 ageostrophic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flow/</a:t>
            </a:r>
          </a:p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 – 500 hPa layer-av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omega 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1" y="926910"/>
            <a:ext cx="20952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UTC 300 hPa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hgt/divg/wind 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407" y="871210"/>
            <a:ext cx="206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UTC 500 hPa vort / 700-400 hPa diff. vort. advection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3475" y="875577"/>
            <a:ext cx="201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UTC 700 hPa hgt/wind/</a:t>
            </a:r>
          </a:p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700-500 hPa mean RH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4660" y="609600"/>
            <a:ext cx="79641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Nov 2019: OV BRV225020 / TM 2115 / FL230 / TP PC12 / TA M23 / IC MOD MX (approximate location designated by red star) 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1385731" y="1782654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5-Point Star 31"/>
          <p:cNvSpPr/>
          <p:nvPr/>
        </p:nvSpPr>
        <p:spPr>
          <a:xfrm>
            <a:off x="3620394" y="1782654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3" name="5-Point Star 32"/>
          <p:cNvSpPr/>
          <p:nvPr/>
        </p:nvSpPr>
        <p:spPr>
          <a:xfrm>
            <a:off x="5692667" y="1741751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5" name="5-Point Star 34"/>
          <p:cNvSpPr/>
          <p:nvPr/>
        </p:nvSpPr>
        <p:spPr>
          <a:xfrm>
            <a:off x="7861070" y="1755406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2467661" y="4092765"/>
            <a:ext cx="205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UTC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hPa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ageostrophic flow/</a:t>
            </a:r>
          </a:p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 – 500 hPa layer-av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omega 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801" y="4148465"/>
            <a:ext cx="20952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UTC 300 hPa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hgt/divg/wind 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86733" y="4092765"/>
            <a:ext cx="2121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UTC 500 hPa vort / 700-400 hPa diff. vort. advection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71800" y="4097132"/>
            <a:ext cx="217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UTC 700 hPa hgt/wind/700-500 hPa mean RH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4660" y="3657600"/>
            <a:ext cx="7964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Nov 2019: OV LDN / TM 1358 / FL270 / TP A306 / TA M30 / IC LGT-MOD RIME (approximate location designated by red star)</a:t>
            </a:r>
          </a:p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Nov 2019: OV GSO360020 / TM 1450 / FL260 / TP A320 / TA M26 / IC MOD MX (approximated location designated by purple star) 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5-Point Star 44"/>
          <p:cNvSpPr/>
          <p:nvPr/>
        </p:nvSpPr>
        <p:spPr>
          <a:xfrm>
            <a:off x="1500031" y="4685788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5-Point Star 45"/>
          <p:cNvSpPr/>
          <p:nvPr/>
        </p:nvSpPr>
        <p:spPr>
          <a:xfrm>
            <a:off x="3684585" y="4675819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7" name="5-Point Star 46"/>
          <p:cNvSpPr/>
          <p:nvPr/>
        </p:nvSpPr>
        <p:spPr>
          <a:xfrm>
            <a:off x="5863884" y="4685788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9" name="5-Point Star 48"/>
          <p:cNvSpPr/>
          <p:nvPr/>
        </p:nvSpPr>
        <p:spPr>
          <a:xfrm>
            <a:off x="7829148" y="5350775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1" name="5-Point Star 50"/>
          <p:cNvSpPr/>
          <p:nvPr/>
        </p:nvSpPr>
        <p:spPr>
          <a:xfrm>
            <a:off x="1385731" y="5365206"/>
            <a:ext cx="228600" cy="255547"/>
          </a:xfrm>
          <a:prstGeom prst="star5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5-Point Star 51"/>
          <p:cNvSpPr/>
          <p:nvPr/>
        </p:nvSpPr>
        <p:spPr>
          <a:xfrm>
            <a:off x="3529564" y="5365206"/>
            <a:ext cx="228600" cy="255547"/>
          </a:xfrm>
          <a:prstGeom prst="star5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5-Point Star 52"/>
          <p:cNvSpPr/>
          <p:nvPr/>
        </p:nvSpPr>
        <p:spPr>
          <a:xfrm>
            <a:off x="5692667" y="5371785"/>
            <a:ext cx="228600" cy="255547"/>
          </a:xfrm>
          <a:prstGeom prst="star5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6436" y="4510811"/>
            <a:ext cx="2094225" cy="18164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5-Point Star 53"/>
          <p:cNvSpPr/>
          <p:nvPr/>
        </p:nvSpPr>
        <p:spPr>
          <a:xfrm>
            <a:off x="7893549" y="5357354"/>
            <a:ext cx="228600" cy="255547"/>
          </a:xfrm>
          <a:prstGeom prst="star5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5-Point Star 54"/>
          <p:cNvSpPr/>
          <p:nvPr/>
        </p:nvSpPr>
        <p:spPr>
          <a:xfrm>
            <a:off x="8056360" y="4678535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982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222" y="4564222"/>
            <a:ext cx="2088007" cy="17484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630" y="4561952"/>
            <a:ext cx="2126536" cy="17507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985" y="4561951"/>
            <a:ext cx="2125273" cy="17507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561951"/>
            <a:ext cx="2133213" cy="17507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0074" y="1509324"/>
            <a:ext cx="1990176" cy="17663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6029" y="1509323"/>
            <a:ext cx="2043149" cy="1770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7661" y="1509323"/>
            <a:ext cx="2055747" cy="17689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558" y="1509323"/>
            <a:ext cx="2024805" cy="17663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3287" y="87868"/>
            <a:ext cx="88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1 Dec 2019, 9 Dec 2019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67661" y="1077243"/>
            <a:ext cx="205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UTC 300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 ageostrophic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flow/</a:t>
            </a:r>
          </a:p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 – 500 hPa layer-av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omega 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1" y="1132943"/>
            <a:ext cx="20952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UTC 300 hPa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hgt/divg/wind 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26029" y="1077243"/>
            <a:ext cx="204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UTC 500 hPa vort / 700-400 hPa diff. vort. advection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0073" y="1081610"/>
            <a:ext cx="199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UTC 700 hPa hgt/wind/700-500 hPa mean RH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4660" y="609600"/>
            <a:ext cx="7964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 2019: OV AML / TM 1532 / FL230 / TP H25B / TA M30 / IC MOD RIME 230-260 (approximate location designated by red star)</a:t>
            </a:r>
          </a:p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Dec 2019: OV EMI270020 / TM 1647 / FL300 TP LJ45 / TA M40 / IC LGT-MOD MX (approximate location designated by purple star) 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1305411" y="2093495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5-Point Star 31"/>
          <p:cNvSpPr/>
          <p:nvPr/>
        </p:nvSpPr>
        <p:spPr>
          <a:xfrm>
            <a:off x="3442020" y="2079706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3" name="5-Point Star 32"/>
          <p:cNvSpPr/>
          <p:nvPr/>
        </p:nvSpPr>
        <p:spPr>
          <a:xfrm>
            <a:off x="5533304" y="2057139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5" name="5-Point Star 34"/>
          <p:cNvSpPr/>
          <p:nvPr/>
        </p:nvSpPr>
        <p:spPr>
          <a:xfrm>
            <a:off x="7712895" y="2093496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2391985" y="4154911"/>
            <a:ext cx="212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UTC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hPa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ageostrophic flow/</a:t>
            </a:r>
          </a:p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 – 500 hPa layer-av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omega 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399" y="4209803"/>
            <a:ext cx="21332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UTC 300 hPa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hgt/divg/wind 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23630" y="4177932"/>
            <a:ext cx="212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UTC 500 hPa vort / 700-400 hPa diff. vort. advection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28906" y="4180934"/>
            <a:ext cx="210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UTC 700 hPa hgt/wind/700-500 hPa mean RH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4660" y="3733800"/>
            <a:ext cx="7964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Dec 2019: OV HPW / TM 1823 / FL250 / TP B737 / TA M29 / IC MOD RIME (approximate location designated by red star)</a:t>
            </a:r>
          </a:p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Dec 2019: OV AML / TM 2006 / FL230 / TP B737 / TA M24 / IC MOD RIME (approximated location designated by purple star) 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5-Point Star 44"/>
          <p:cNvSpPr/>
          <p:nvPr/>
        </p:nvSpPr>
        <p:spPr>
          <a:xfrm>
            <a:off x="1619115" y="5158092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5-Point Star 45"/>
          <p:cNvSpPr/>
          <p:nvPr/>
        </p:nvSpPr>
        <p:spPr>
          <a:xfrm>
            <a:off x="3812777" y="5131950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7" name="5-Point Star 46"/>
          <p:cNvSpPr/>
          <p:nvPr/>
        </p:nvSpPr>
        <p:spPr>
          <a:xfrm>
            <a:off x="6114915" y="5158091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9" name="5-Point Star 48"/>
          <p:cNvSpPr/>
          <p:nvPr/>
        </p:nvSpPr>
        <p:spPr>
          <a:xfrm>
            <a:off x="8241451" y="5133708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7" name="5-Point Star 26"/>
          <p:cNvSpPr/>
          <p:nvPr/>
        </p:nvSpPr>
        <p:spPr>
          <a:xfrm>
            <a:off x="1305411" y="1893845"/>
            <a:ext cx="228600" cy="255547"/>
          </a:xfrm>
          <a:prstGeom prst="star5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5-Point Star 27"/>
          <p:cNvSpPr/>
          <p:nvPr/>
        </p:nvSpPr>
        <p:spPr>
          <a:xfrm>
            <a:off x="3442020" y="1881773"/>
            <a:ext cx="228600" cy="255547"/>
          </a:xfrm>
          <a:prstGeom prst="star5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5-Point Star 28"/>
          <p:cNvSpPr/>
          <p:nvPr/>
        </p:nvSpPr>
        <p:spPr>
          <a:xfrm>
            <a:off x="5533304" y="1881773"/>
            <a:ext cx="228600" cy="255547"/>
          </a:xfrm>
          <a:prstGeom prst="star5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5-Point Star 30"/>
          <p:cNvSpPr/>
          <p:nvPr/>
        </p:nvSpPr>
        <p:spPr>
          <a:xfrm>
            <a:off x="7714848" y="1913431"/>
            <a:ext cx="228600" cy="255547"/>
          </a:xfrm>
          <a:prstGeom prst="star5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5-Point Star 33"/>
          <p:cNvSpPr/>
          <p:nvPr/>
        </p:nvSpPr>
        <p:spPr>
          <a:xfrm>
            <a:off x="1462596" y="4777851"/>
            <a:ext cx="228600" cy="255547"/>
          </a:xfrm>
          <a:prstGeom prst="star5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5-Point Star 40"/>
          <p:cNvSpPr/>
          <p:nvPr/>
        </p:nvSpPr>
        <p:spPr>
          <a:xfrm>
            <a:off x="3698477" y="4777851"/>
            <a:ext cx="228600" cy="255547"/>
          </a:xfrm>
          <a:prstGeom prst="star5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5-Point Star 41"/>
          <p:cNvSpPr/>
          <p:nvPr/>
        </p:nvSpPr>
        <p:spPr>
          <a:xfrm>
            <a:off x="5909977" y="4807788"/>
            <a:ext cx="228600" cy="255547"/>
          </a:xfrm>
          <a:prstGeom prst="star5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5-Point Star 42"/>
          <p:cNvSpPr/>
          <p:nvPr/>
        </p:nvSpPr>
        <p:spPr>
          <a:xfrm>
            <a:off x="8096115" y="4777851"/>
            <a:ext cx="228600" cy="255547"/>
          </a:xfrm>
          <a:prstGeom prst="star5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1382" r="7282" b="15669"/>
          <a:stretch/>
        </p:blipFill>
        <p:spPr>
          <a:xfrm>
            <a:off x="4648200" y="4492443"/>
            <a:ext cx="2086388" cy="20121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0005" b="24585"/>
          <a:stretch/>
        </p:blipFill>
        <p:spPr>
          <a:xfrm>
            <a:off x="2467661" y="4492443"/>
            <a:ext cx="2121505" cy="20168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2771" r="65" b="23958"/>
          <a:stretch/>
        </p:blipFill>
        <p:spPr>
          <a:xfrm>
            <a:off x="266414" y="4492443"/>
            <a:ext cx="2133601" cy="20168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840"/>
          <a:stretch/>
        </p:blipFill>
        <p:spPr>
          <a:xfrm>
            <a:off x="6781800" y="1466848"/>
            <a:ext cx="2133600" cy="18794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4301"/>
          <a:stretch/>
        </p:blipFill>
        <p:spPr>
          <a:xfrm>
            <a:off x="4648200" y="1466849"/>
            <a:ext cx="2084984" cy="18797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2386"/>
          <a:stretch/>
        </p:blipFill>
        <p:spPr>
          <a:xfrm>
            <a:off x="2438400" y="1466849"/>
            <a:ext cx="2126730" cy="18794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3226"/>
          <a:stretch/>
        </p:blipFill>
        <p:spPr>
          <a:xfrm>
            <a:off x="228599" y="1466850"/>
            <a:ext cx="2156933" cy="1879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3287" y="87868"/>
            <a:ext cx="88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13 Dec 2019, 2 Jan 2020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8400" y="1066800"/>
            <a:ext cx="212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UTC 300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 ageostrophic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flow/</a:t>
            </a:r>
          </a:p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 – 500 hPa layer-av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omega 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599" y="1144225"/>
            <a:ext cx="2171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UTC 300 hPa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hgt/divg/wind 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199" y="1066800"/>
            <a:ext cx="208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UTC 500 hPa vort / 700-400 hPa diff. vort. advection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71801" y="1071167"/>
            <a:ext cx="213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UTC 700 hPa hgt/wind/700-500 hPa mean RH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7865" y="644249"/>
            <a:ext cx="83377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Dec 2019: OV ENO240010 / TM 1235 / FL190 / TP E75 / TA M21 / IC MOD RIME (approximate location designated by red star)</a:t>
            </a:r>
          </a:p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Dec 2019: OV MOL / TM 1515 / FL210 / TP B738 / TA M23 / IC LGT-MOD MX 230-260 (approximate location designated by purple star)</a:t>
            </a:r>
          </a:p>
        </p:txBody>
      </p:sp>
      <p:sp>
        <p:nvSpPr>
          <p:cNvPr id="30" name="5-Point Star 29"/>
          <p:cNvSpPr/>
          <p:nvPr/>
        </p:nvSpPr>
        <p:spPr>
          <a:xfrm>
            <a:off x="1822872" y="1912595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5-Point Star 31"/>
          <p:cNvSpPr/>
          <p:nvPr/>
        </p:nvSpPr>
        <p:spPr>
          <a:xfrm>
            <a:off x="4000899" y="1948116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3" name="5-Point Star 32"/>
          <p:cNvSpPr/>
          <p:nvPr/>
        </p:nvSpPr>
        <p:spPr>
          <a:xfrm>
            <a:off x="6123991" y="1902855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5" name="5-Point Star 34"/>
          <p:cNvSpPr/>
          <p:nvPr/>
        </p:nvSpPr>
        <p:spPr>
          <a:xfrm>
            <a:off x="8340206" y="1912595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2467661" y="4092765"/>
            <a:ext cx="205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UTC 300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 ageostrophic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flow/</a:t>
            </a:r>
          </a:p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 – 500 hPa layer-av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omega 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801" y="4148465"/>
            <a:ext cx="20952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UTC 300 hPa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hgt/divg/wind 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86733" y="4092765"/>
            <a:ext cx="2121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UTC 500 hPa vort / 700-400 hPa diff. vort. advection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71800" y="4097132"/>
            <a:ext cx="217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UTC 700 hPa hgt/wind/700-500 hPa mean RH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599" y="3515820"/>
            <a:ext cx="84507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Jan 2020: OV HCM / TM 1759 / FL240 / TP B737 / TA M31 / IC LGT-MOD RIME FL240-260 (approximate location designated by red star)</a:t>
            </a:r>
          </a:p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Jan 2020: OV RIC / TM 1820 / FL250 / TP B738 / TA M22 / IC MOD RIME (approximate location designated by purple star)</a:t>
            </a:r>
          </a:p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Jan 2020: OV GVE /240028 / TM 2111 / FL240 / TP A321 / TA M24 / IC MOD MX (approximate location designated by dark blue star)</a:t>
            </a:r>
          </a:p>
        </p:txBody>
      </p:sp>
      <p:sp>
        <p:nvSpPr>
          <p:cNvPr id="46" name="5-Point Star 45"/>
          <p:cNvSpPr/>
          <p:nvPr/>
        </p:nvSpPr>
        <p:spPr>
          <a:xfrm>
            <a:off x="3594929" y="5482204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7" name="5-Point Star 46"/>
          <p:cNvSpPr/>
          <p:nvPr/>
        </p:nvSpPr>
        <p:spPr>
          <a:xfrm>
            <a:off x="5884644" y="5687394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9" name="5-Point Star 48"/>
          <p:cNvSpPr/>
          <p:nvPr/>
        </p:nvSpPr>
        <p:spPr>
          <a:xfrm>
            <a:off x="7829148" y="5350775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7" name="5-Point Star 26"/>
          <p:cNvSpPr/>
          <p:nvPr/>
        </p:nvSpPr>
        <p:spPr>
          <a:xfrm>
            <a:off x="1247997" y="2446853"/>
            <a:ext cx="228600" cy="255547"/>
          </a:xfrm>
          <a:prstGeom prst="star5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5-Point Star 27"/>
          <p:cNvSpPr/>
          <p:nvPr/>
        </p:nvSpPr>
        <p:spPr>
          <a:xfrm>
            <a:off x="3402302" y="2424373"/>
            <a:ext cx="228600" cy="255547"/>
          </a:xfrm>
          <a:prstGeom prst="star5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5-Point Star 28"/>
          <p:cNvSpPr/>
          <p:nvPr/>
        </p:nvSpPr>
        <p:spPr>
          <a:xfrm>
            <a:off x="5504799" y="2409825"/>
            <a:ext cx="228600" cy="255547"/>
          </a:xfrm>
          <a:prstGeom prst="star5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5-Point Star 30"/>
          <p:cNvSpPr/>
          <p:nvPr/>
        </p:nvSpPr>
        <p:spPr>
          <a:xfrm>
            <a:off x="7696718" y="2409825"/>
            <a:ext cx="228600" cy="255547"/>
          </a:xfrm>
          <a:prstGeom prst="star5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5-Point Star 40"/>
          <p:cNvSpPr/>
          <p:nvPr/>
        </p:nvSpPr>
        <p:spPr>
          <a:xfrm>
            <a:off x="3312730" y="5419554"/>
            <a:ext cx="228600" cy="255547"/>
          </a:xfrm>
          <a:prstGeom prst="star5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5-Point Star 41"/>
          <p:cNvSpPr/>
          <p:nvPr/>
        </p:nvSpPr>
        <p:spPr>
          <a:xfrm>
            <a:off x="3011098" y="5438930"/>
            <a:ext cx="228600" cy="255547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5-Point Star 42"/>
          <p:cNvSpPr/>
          <p:nvPr/>
        </p:nvSpPr>
        <p:spPr>
          <a:xfrm>
            <a:off x="721968" y="5474795"/>
            <a:ext cx="228600" cy="255547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5-Point Star 43"/>
          <p:cNvSpPr/>
          <p:nvPr/>
        </p:nvSpPr>
        <p:spPr>
          <a:xfrm>
            <a:off x="1043540" y="5450926"/>
            <a:ext cx="228600" cy="255547"/>
          </a:xfrm>
          <a:prstGeom prst="star5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5-Point Star 47"/>
          <p:cNvSpPr/>
          <p:nvPr/>
        </p:nvSpPr>
        <p:spPr>
          <a:xfrm>
            <a:off x="1326881" y="5498501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1" name="5-Point Star 50"/>
          <p:cNvSpPr/>
          <p:nvPr/>
        </p:nvSpPr>
        <p:spPr>
          <a:xfrm>
            <a:off x="5582601" y="5582205"/>
            <a:ext cx="228600" cy="255547"/>
          </a:xfrm>
          <a:prstGeom prst="star5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5-Point Star 51"/>
          <p:cNvSpPr/>
          <p:nvPr/>
        </p:nvSpPr>
        <p:spPr>
          <a:xfrm>
            <a:off x="5239873" y="5566704"/>
            <a:ext cx="228600" cy="255547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/>
          <a:srcRect l="24349" r="5069" b="16080"/>
          <a:stretch/>
        </p:blipFill>
        <p:spPr>
          <a:xfrm>
            <a:off x="6793374" y="4492443"/>
            <a:ext cx="2135391" cy="20121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3" name="5-Point Star 52"/>
          <p:cNvSpPr/>
          <p:nvPr/>
        </p:nvSpPr>
        <p:spPr>
          <a:xfrm>
            <a:off x="8002234" y="5267673"/>
            <a:ext cx="228600" cy="255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4" name="5-Point Star 53"/>
          <p:cNvSpPr/>
          <p:nvPr/>
        </p:nvSpPr>
        <p:spPr>
          <a:xfrm>
            <a:off x="7702604" y="5223001"/>
            <a:ext cx="228600" cy="255547"/>
          </a:xfrm>
          <a:prstGeom prst="star5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5-Point Star 54"/>
          <p:cNvSpPr/>
          <p:nvPr/>
        </p:nvSpPr>
        <p:spPr>
          <a:xfrm>
            <a:off x="7387461" y="5208562"/>
            <a:ext cx="228600" cy="255547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1019</Words>
  <Application>Microsoft Office PowerPoint</Application>
  <PresentationFormat>On-screen Show (4:3)</PresentationFormat>
  <Paragraphs>84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Federal Aviation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Campbell, Sean (FAA)</dc:creator>
  <cp:lastModifiedBy>Campbell, Sean (FAA)</cp:lastModifiedBy>
  <cp:revision>145</cp:revision>
  <dcterms:created xsi:type="dcterms:W3CDTF">2015-10-25T13:34:01Z</dcterms:created>
  <dcterms:modified xsi:type="dcterms:W3CDTF">2020-02-28T14:42:34Z</dcterms:modified>
</cp:coreProperties>
</file>