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4" r:id="rId19"/>
    <p:sldId id="275" r:id="rId20"/>
    <p:sldId id="27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103" d="100"/>
          <a:sy n="103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2970-BAB9-4B99-997F-400B91A13B37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4EB1F-AAE0-4D2A-A436-20E757706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0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4EB1F-AAE0-4D2A-A436-20E757706F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4EB1F-AAE0-4D2A-A436-20E757706F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7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9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8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9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1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3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DD5C-2DCC-4C6B-8973-3EA97D822C25}" type="datetimeFigureOut">
              <a:rPr lang="en-US" smtClean="0"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5523-B8C0-4389-A94A-841133639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rial Black" pitchFamily="34" charset="0"/>
              </a:rPr>
              <a:t>A.S.O.S</a:t>
            </a:r>
            <a:br>
              <a:rPr lang="en-US" sz="7200" dirty="0" smtClean="0">
                <a:latin typeface="Arial Black" pitchFamily="34" charset="0"/>
              </a:rPr>
            </a:br>
            <a:r>
              <a:rPr lang="en-US" sz="2400" i="1" dirty="0" smtClean="0">
                <a:latin typeface="Arial Black" pitchFamily="34" charset="0"/>
              </a:rPr>
              <a:t>AUTOMATED SURFACE OBSERVATION SYSTEM</a:t>
            </a:r>
            <a:endParaRPr lang="en-US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77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Michael Samuelson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Electronics Technician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NWS Lubbock, TX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Private Pilot</a:t>
            </a:r>
            <a:endParaRPr lang="en-US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752600"/>
            <a:ext cx="2971800" cy="2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Ceilometer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Measures </a:t>
            </a:r>
            <a:r>
              <a:rPr lang="en-US" dirty="0"/>
              <a:t>c</a:t>
            </a:r>
            <a:r>
              <a:rPr lang="en-US" dirty="0" smtClean="0"/>
              <a:t>loud height and density</a:t>
            </a:r>
          </a:p>
          <a:p>
            <a:r>
              <a:rPr lang="en-US" dirty="0" smtClean="0"/>
              <a:t>Able to detect up to 3 cloud layers simultaneously</a:t>
            </a:r>
          </a:p>
          <a:p>
            <a:r>
              <a:rPr lang="en-US" dirty="0" smtClean="0"/>
              <a:t>Up to 12,650 feet</a:t>
            </a:r>
          </a:p>
          <a:p>
            <a:pPr lvl="1"/>
            <a:r>
              <a:rPr lang="en-US" dirty="0" smtClean="0"/>
              <a:t>50 ft. resolution</a:t>
            </a:r>
          </a:p>
          <a:p>
            <a:r>
              <a:rPr lang="en-US" dirty="0" smtClean="0"/>
              <a:t>Evaluates 30 minutes of data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64" y="1600200"/>
            <a:ext cx="2895072" cy="4525963"/>
          </a:xfrm>
        </p:spPr>
      </p:pic>
    </p:spTree>
    <p:extLst>
      <p:ext uri="{BB962C8B-B14F-4D97-AF65-F5344CB8AC3E}">
        <p14:creationId xmlns:p14="http://schemas.microsoft.com/office/powerpoint/2010/main" val="29352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Temperature/Dew Point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1088 sensor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Ambient Temp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Dew Point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chilled mirror to measure dew 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dewpoint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sensor is used as a backup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4299"/>
            <a:ext cx="4038600" cy="3023901"/>
          </a:xfrm>
        </p:spPr>
      </p:pic>
      <p:grpSp>
        <p:nvGrpSpPr>
          <p:cNvPr id="14" name="Group 13"/>
          <p:cNvGrpSpPr/>
          <p:nvPr/>
        </p:nvGrpSpPr>
        <p:grpSpPr>
          <a:xfrm>
            <a:off x="3581400" y="4876800"/>
            <a:ext cx="1981200" cy="1828800"/>
            <a:chOff x="3581400" y="4876800"/>
            <a:chExt cx="1981200" cy="1828800"/>
          </a:xfrm>
        </p:grpSpPr>
        <p:sp>
          <p:nvSpPr>
            <p:cNvPr id="10" name="Rectangle 9"/>
            <p:cNvSpPr/>
            <p:nvPr/>
          </p:nvSpPr>
          <p:spPr>
            <a:xfrm>
              <a:off x="3581400" y="4876800"/>
              <a:ext cx="1981200" cy="1828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4800" y="6172200"/>
              <a:ext cx="914400" cy="3048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5091533" y="5282033"/>
              <a:ext cx="152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8900000">
              <a:off x="3900066" y="5309767"/>
              <a:ext cx="152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5105400"/>
              <a:ext cx="152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360000">
              <a:off x="4207544" y="5853545"/>
              <a:ext cx="277067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8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Dew Point (DTS-1)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sensor for dew point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Measures relative </a:t>
            </a:r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umidity 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Calculates DP from RH and temp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HUMICAP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Determines RH by measuring capacitance of air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 b="15532"/>
          <a:stretch/>
        </p:blipFill>
        <p:spPr>
          <a:xfrm>
            <a:off x="5123872" y="1600200"/>
            <a:ext cx="3505200" cy="25584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11043" b="17037"/>
          <a:stretch/>
        </p:blipFill>
        <p:spPr>
          <a:xfrm>
            <a:off x="5486400" y="4343400"/>
            <a:ext cx="278014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Ambient Pressure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Digital </a:t>
            </a:r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ressure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ransducer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Double or triple redundant depending on location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Located indoors in ACU cabinet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Accurate to 0.02%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Checked quarterly for accuracy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2563"/>
          <a:stretch/>
        </p:blipFill>
        <p:spPr>
          <a:xfrm>
            <a:off x="5638800" y="2514600"/>
            <a:ext cx="2743200" cy="2232338"/>
          </a:xfrm>
        </p:spPr>
      </p:pic>
    </p:spTree>
    <p:extLst>
      <p:ext uri="{BB962C8B-B14F-4D97-AF65-F5344CB8AC3E}">
        <p14:creationId xmlns:p14="http://schemas.microsoft.com/office/powerpoint/2010/main" val="10869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Tipping Bucket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at FAA owned ASOS sites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Heated to prevent ice build up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Bucket tips at 0.01” of accumulation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r="-345"/>
          <a:stretch/>
        </p:blipFill>
        <p:spPr>
          <a:xfrm>
            <a:off x="4267200" y="3216896"/>
            <a:ext cx="4191000" cy="343592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15930" r="33963" b="19783"/>
          <a:stretch/>
        </p:blipFill>
        <p:spPr>
          <a:xfrm>
            <a:off x="838200" y="3259272"/>
            <a:ext cx="2209800" cy="3409406"/>
          </a:xfrm>
        </p:spPr>
      </p:pic>
    </p:spTree>
    <p:extLst>
      <p:ext uri="{BB962C8B-B14F-4D97-AF65-F5344CB8AC3E}">
        <p14:creationId xmlns:p14="http://schemas.microsoft.com/office/powerpoint/2010/main" val="17388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All Weather Precipitation Accumulation Gauge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AWPAG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Measures accumulation by weight and converts to 0.01” increments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Heated to prevent icing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a precision load cell to measure weight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1184" r="22527" b="1123"/>
          <a:stretch/>
        </p:blipFill>
        <p:spPr>
          <a:xfrm>
            <a:off x="4755483" y="1725104"/>
            <a:ext cx="3855117" cy="4019913"/>
          </a:xfrm>
        </p:spPr>
      </p:pic>
    </p:spTree>
    <p:extLst>
      <p:ext uri="{BB962C8B-B14F-4D97-AF65-F5344CB8AC3E}">
        <p14:creationId xmlns:p14="http://schemas.microsoft.com/office/powerpoint/2010/main" val="41435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Processing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Acquisition Control Unit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Receives data from DCP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Processes, stores and disseminates data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Provides interface with FAA, NWS and/or GTA radio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Data Quality Checks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Data Collection Package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Provides power to sensors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Interfaces between ACU and sensors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Collects data from all sensors (except pressure)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Sends data to ACU via RF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DCP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92" y="1524000"/>
            <a:ext cx="6339417" cy="4754563"/>
          </a:xfrm>
        </p:spPr>
      </p:pic>
    </p:spTree>
    <p:extLst>
      <p:ext uri="{BB962C8B-B14F-4D97-AF65-F5344CB8AC3E}">
        <p14:creationId xmlns:p14="http://schemas.microsoft.com/office/powerpoint/2010/main" val="376679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07" y="414879"/>
            <a:ext cx="4771587" cy="60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5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as an indicator of required maintenance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potentially missing from METAR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Quality of any data in METAR is unaffected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Could be caused by ongoing maintenance on any sensor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Remains in METAR until cleared out by technician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0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KLBB ASOS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46" y="1371600"/>
            <a:ext cx="6598708" cy="4949031"/>
          </a:xfrm>
        </p:spPr>
      </p:pic>
    </p:spTree>
    <p:extLst>
      <p:ext uri="{BB962C8B-B14F-4D97-AF65-F5344CB8AC3E}">
        <p14:creationId xmlns:p14="http://schemas.microsoft.com/office/powerpoint/2010/main" val="332355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Data Quality Checks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a sensor fails it’s data quality check the data will not be included in METAR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METAR can be amended by observer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 data quality checks pass the data will be included in METAR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$ will remain until cleared by technician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Examples of data quality check: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Visibility: must be &gt;2 mi. if TA-TD is &gt;5°F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Pressure: sensors must be within ±0.04 in./Hg of each other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2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 anchor="ctr"/>
          <a:lstStyle/>
          <a:p>
            <a:r>
              <a:rPr lang="en-US" dirty="0" smtClean="0">
                <a:latin typeface="Arial Black" pitchFamily="34" charset="0"/>
              </a:rPr>
              <a:t>ANY QUESTIONS?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3261879"/>
            <a:ext cx="2468880" cy="24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ASOS NETWORK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1181100" y="1238250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5985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does the ASOS do?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Measures: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Wind Speed/Direction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Visibility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Present Weather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Freezing Rain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Cloud Conditions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Temperature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Dew Point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Pressure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Precipitation Accumulation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Produces Reports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METAR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SPECI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Disseminates Data: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FAA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NWS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GTA Radio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Wind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Wind Tower: 30ft Tall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Speed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Between 0-125 knots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±2 knots accuracy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Direction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Reports to nearest 10°</a:t>
            </a:r>
          </a:p>
          <a:p>
            <a:pPr lvl="1"/>
            <a:r>
              <a:rPr lang="en-US" sz="3000" dirty="0" smtClean="0">
                <a:latin typeface="Arial" pitchFamily="34" charset="0"/>
                <a:cs typeface="Arial" pitchFamily="34" charset="0"/>
              </a:rPr>
              <a:t>Measures in relation to True North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93" y="1600200"/>
            <a:ext cx="3388814" cy="4525963"/>
          </a:xfrm>
        </p:spPr>
      </p:pic>
    </p:spTree>
    <p:extLst>
      <p:ext uri="{BB962C8B-B14F-4D97-AF65-F5344CB8AC3E}">
        <p14:creationId xmlns:p14="http://schemas.microsoft.com/office/powerpoint/2010/main" val="17867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Ice Free Wind Sensor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Ice Free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Heated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No moving parts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3 Ultrasonic Sensors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Total of 6 paths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Birds can cause interference in ultrasonic paths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Bird=$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78" y="1600200"/>
            <a:ext cx="3472843" cy="4525963"/>
          </a:xfrm>
        </p:spPr>
      </p:pic>
    </p:spTree>
    <p:extLst>
      <p:ext uri="{BB962C8B-B14F-4D97-AF65-F5344CB8AC3E}">
        <p14:creationId xmlns:p14="http://schemas.microsoft.com/office/powerpoint/2010/main" val="6581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Visibility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Reports in Statute Miles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&lt;¼ , ¼, ½, ¾, 1, 1¼, 1½, 1¾, 2, 2½, 3-10, 10+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Xenon light to measure visibility in 0.75 ft³ volume of air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Transmitter/Receiver 45° apart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6762" y="2100263"/>
            <a:ext cx="4610100" cy="3457575"/>
          </a:xfrm>
        </p:spPr>
      </p:pic>
    </p:spTree>
    <p:extLst>
      <p:ext uri="{BB962C8B-B14F-4D97-AF65-F5344CB8AC3E}">
        <p14:creationId xmlns:p14="http://schemas.microsoft.com/office/powerpoint/2010/main" val="27520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Present Weather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Light Emitting Diode Weather Identifier (LEDWI)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Determines precipitation type and density	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R-, R, R+, S-, S, S+.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Uses Infrared Emitting Diode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Calibrated Quarterly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2162" y="2151063"/>
            <a:ext cx="4406900" cy="3305175"/>
          </a:xfrm>
        </p:spPr>
      </p:pic>
    </p:spTree>
    <p:extLst>
      <p:ext uri="{BB962C8B-B14F-4D97-AF65-F5344CB8AC3E}">
        <p14:creationId xmlns:p14="http://schemas.microsoft.com/office/powerpoint/2010/main" val="33556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Freezing Rain Sensor (ZR)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Measures accumulation as low as 0.01 in/hr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Oscillates at 40kHz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Enters heat cycle at ¼ inch of accumulation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Eliminates snow by cross checking PWI for rain/snow indication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2819400" cy="4154905"/>
          </a:xfrm>
        </p:spPr>
      </p:pic>
    </p:spTree>
    <p:extLst>
      <p:ext uri="{BB962C8B-B14F-4D97-AF65-F5344CB8AC3E}">
        <p14:creationId xmlns:p14="http://schemas.microsoft.com/office/powerpoint/2010/main" val="10445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522</Words>
  <Application>Microsoft Office PowerPoint</Application>
  <PresentationFormat>On-screen Show (4:3)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A.S.O.S AUTOMATED SURFACE OBSERVATION SYSTEM</vt:lpstr>
      <vt:lpstr>KLBB ASOS</vt:lpstr>
      <vt:lpstr>ASOS NETWORK</vt:lpstr>
      <vt:lpstr>What does the ASOS do?</vt:lpstr>
      <vt:lpstr>Wind</vt:lpstr>
      <vt:lpstr>Ice Free Wind Sensor</vt:lpstr>
      <vt:lpstr>Visibility </vt:lpstr>
      <vt:lpstr>Present Weather</vt:lpstr>
      <vt:lpstr>Freezing Rain Sensor (ZR)</vt:lpstr>
      <vt:lpstr>Ceilometer</vt:lpstr>
      <vt:lpstr>Temperature/Dew Point </vt:lpstr>
      <vt:lpstr>Dew Point (DTS-1)</vt:lpstr>
      <vt:lpstr>Ambient Pressure</vt:lpstr>
      <vt:lpstr>Tipping Bucket</vt:lpstr>
      <vt:lpstr>All Weather Precipitation Accumulation Gauge</vt:lpstr>
      <vt:lpstr>Processing</vt:lpstr>
      <vt:lpstr>DCP</vt:lpstr>
      <vt:lpstr>PowerPoint Presentation</vt:lpstr>
      <vt:lpstr>$</vt:lpstr>
      <vt:lpstr>Data Quality Checks</vt:lpstr>
      <vt:lpstr>ANY QUESTIONS?</vt:lpstr>
    </vt:vector>
  </TitlesOfParts>
  <Company>NOAA/NWS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A.S.O.S AUTOMATED SURFACE OBSERVATION SYSTEM</dc:title>
  <dc:creator>Mike Samuelson</dc:creator>
  <cp:lastModifiedBy>Mike Samuelson</cp:lastModifiedBy>
  <cp:revision>38</cp:revision>
  <dcterms:created xsi:type="dcterms:W3CDTF">2012-09-05T14:02:38Z</dcterms:created>
  <dcterms:modified xsi:type="dcterms:W3CDTF">2012-10-02T19:13:08Z</dcterms:modified>
</cp:coreProperties>
</file>