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62" r:id="rId5"/>
    <p:sldId id="264" r:id="rId6"/>
    <p:sldId id="263" r:id="rId7"/>
    <p:sldId id="272" r:id="rId8"/>
    <p:sldId id="270" r:id="rId9"/>
    <p:sldId id="271" r:id="rId10"/>
    <p:sldId id="259" r:id="rId11"/>
    <p:sldId id="273" r:id="rId12"/>
    <p:sldId id="274" r:id="rId13"/>
    <p:sldId id="260" r:id="rId14"/>
    <p:sldId id="277" r:id="rId15"/>
    <p:sldId id="280" r:id="rId16"/>
    <p:sldId id="278" r:id="rId17"/>
    <p:sldId id="279" r:id="rId18"/>
    <p:sldId id="257" r:id="rId19"/>
    <p:sldId id="281" r:id="rId20"/>
    <p:sldId id="276" r:id="rId21"/>
    <p:sldId id="283" r:id="rId22"/>
    <p:sldId id="284" r:id="rId23"/>
    <p:sldId id="282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1" autoAdjust="0"/>
    <p:restoredTop sz="94660"/>
  </p:normalViewPr>
  <p:slideViewPr>
    <p:cSldViewPr>
      <p:cViewPr>
        <p:scale>
          <a:sx n="102" d="100"/>
          <a:sy n="102" d="100"/>
        </p:scale>
        <p:origin x="-115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8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4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569E-BA7A-42CC-A4D8-7A02749C5335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9BAF-1E48-4442-A562-9EAF423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.bp.blogspot.com/-FE2lxjl7Hdw/UEqJH5qBPqI/AAAAAAABJHA/Zk4hMMA_Vuc/s1600/Cessna+Skyhawk+N52606+090512+(15)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ASOS and AWOS – What Pilots need to know about weather observations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data:image/jpeg;base64,/9j/4AAQSkZJRgABAQAAAQABAAD/2wCEAAkGBhQSEBUUEhQUFRQVFRcYFRcYFxcYFRUYFxgVFxUXFxcXGyYeGB0jGhQXHy8gJCcpLCwsFR4xNTAqNSYrLCkBCQoKDgwOGA8PGikcHBwqLCksLCwpLCkpLCwsLCkpKSksKSkpKSksKSwpKSkpLCwsKSwsKSkpKSwsKSkpLCksLP/AABEIALQA8AMBIgACEQEDEQH/xAAbAAABBQEBAAAAAAAAAAAAAAADAAECBAUGB//EAEgQAAIBAgMFBAYGBwQKAwAAAAECEQADEiExBAVBUWETInGRBjKBobHwI0JScsHRFCQzYnOy4QcVNMNDU4KDorPC0uLxY3SS/8QAGQEAAwEBAQAAAAAAAAAAAAAAAAECAwQF/8QAJhEAAgIBAwMFAAMAAAAAAAAAAAECETEDEiEyQVEEEyJhcTOhsf/aAAwDAQACEQMRAD8A6wimipstRivQPNZGmFOwpBaBDRSipxTRQBA0qlFNFAiNNU4pooAjSp4pUARNKnilFAEaVPSigCMUqlTRQBkekhi3a/8AsW/5k/pWs4zPifiayvSW2xsqVVmw3FJhSYEqZMDLNfdWvcHePi3xNYafXL9O31H8Wl+P/SFKKelFbnEEFubTdLqA9Q6MCPNRQTVhB9Dd/iWP82gRURyzSfTEjUrd5ljCzAjSDp4TTUoqmk8mak1gytt9Gdmuks9lCxJJYFlYkmSSUIkkySa0qnFNFG1eBucnlkaaKnFMRVEmkVpoohFNFTZbBlaaKJFIiiySBFRiiYaUUDBRSiiRTRQIGRTRRCKYimMhFNFEIqMUAQilFTIpEUADilFTimoERimIqcUooGNcH6ve8bP+dUWorj6C996z/m1BhnWccsuXSiBFIrU4porQzoLaA7G9PA2SMpkjtcK+05TwquVqyo+hu+Nj+e5QSM6iOWaT6UDilhqcUoqzMhFKKnFNFAiEUoqUUiKANOKaKmRSioLB4aUVOKUUBQPDSIqcUooFQMrTYaJFKKABRSiiEUop2AGKWGi4abDRYAopiKKVpsNOwBxSIomGmw0WAPDSiiEU0UWMjdH6ve+9Z/zaiwoO9d527Gzv2hIxskQpb1A2KY09YVaZazi/kzWcWoxbWQcUxFEimw1oYkgPob3hZ/5j0FhVgj6G/wDdtf8AMP50NhnURyzSXSgcU0USKaK0MyEU0UTDSw0ADilFEw02GgR0abtECZ84+FS/uocJq+rLz99Hkc65tzPQ9uJhPu7xqJ3eetbhC86gXXpRuZPtxMJtl6GhtYrbvHpVK6gP9QKpSIemjPNk1E2jVl05BTQyOnkaqzFxoAVpo+fP8qKfbUDw8fwemTRX/Sl7Ts574TGRBgLIGbRE5jLrRYqmP8YemzAeE3p+Bq/FJMGqB4aUUSKaKYiEU0UTDTYaAIRTRRCKUUWByvp8P1b2XD5BfzrpSPw+Arm/7QP8Ovhc+Cj8a6cDL2D+UVz6XXP9PR9T/BpfjIYaaKLhporps84iw+iv/wANPddH51FlzPjRLg+iv/wvhcQ/Cn2gYXCzJYSCBCjjEkyTHIRnUKSUmauLcUBw02GjYaWGrsyA4aRWi4aWGnYAcNLDRsNNhosRv2tmuHio8VFGO7m43PIR+NMN4j7LH/8AP50396dD7qw5O/4k/wBA+75Z042MjTB5H451D+8x9k+a1A7z/d/4v6UuQuInS6NFT2Z/GPhUGW7+75Cpfp45EeBP5UG9tZI7pgzqRi58JHyKfJPHkhdS4dQPIVXay3EGibHtVyD2jBjJEKmEAqSDMkkzl7I50Q3QdZ91NMiSTKcVC4QIJIAniQPqvz8alYdySHW3lAJR3EmASQrIeek+2ltOzBo0InMEDpmOsAj/AGjTuzPbRQQfrb/wEj2uMxzq9hqhsOz4dpvAAABLeHMmAxxRBGQmeJ0rUw00JoFhpYaJhpYadioFhpYaJhpYaVhQLDSw0XDTYaLCjkv7QR+rr4XPgtdHsins0nXs7c+OBZrL9Md0PesdzDC4gZaILgFeGeQrZ2dIRR+6n8ij8Kx01UpHd6iSejppPCFhpYaJhpYa3s4KBXLUpc5qmIH/AGlU+YPuFVNrCp2ICwDfCkhjkXVsGs5F1VfBq3rG7iLbM0BXtwM88yrAtlCiB11rB34owATJW/spEcztFqPHINWXDkb01FFuKWGiYaWGtTCgUUoomGlhoFQPDSw0TDSw07CjQaoxRStNFQdFA4pRU8NKKBUDilFEilFFhQEoBJyH2jwgcTPTjQNm2gPMNaJ1GCT3ZgMQx4+EVc0zoO7dnYqwAJi7dGWg7541LyUgW2bUtpC9wnCCJIBYksYGQ1JNGZPdl5ZVnek9rFaNmQrlrTkGYwh5IkA5kKculXDvK2Se8cyYAS5JLHIerHHnRuQtpU2UTtV/olge5qvlazt1MWv7QWUoYtAqWxQRjyHDTlWrhppioHhpYaJFMaLCgeClhokUoosKBFKWGr17dTqZHekCQFzBE6mc9Y4ZDjVWPfSUrG40VN6CNlufxE/lNTtL3V+6v8oqG9wf0e5IgYk1BBJCmT5EeVWbSEKsgjurqCPqrST5HJYJbNsxdoBAyJkidI69av7Luca3DOXqg5A/egE+Q1oe6x9Ifun4rV29sWJiTcuwY7ofCojkAJ99TKTsuEVVlbatgt21dgim2EZnSDLlcx3sUewg1y9y8rXwipaVBeJXs0C4sIbsyxE4sJz8RXWb0QDZrokwLVziSYwnOTma4rYlAvoBoHEeGE/nUxyVPBthKfDRAKYit7OfaDw0sNFilFFhtA4aWCi4aWGixbS5TV5nc9P9oGasY0GNQ3OJGGOHDnWhur0y2i6V79nQ4w4RcxpgCw3jJ45Vj7hvR3kVK3amuUveljiBGzyQcwzPp0xjDrxrNvemN+M3KaQFt7PmSY9btHMdSKXuLsCSvk9AawACSYA1JhQPEk0FshJyAEknJQNZk5RHGuKT0nuXJW8pYDC6sq2yJB0aCpE6ZCM9aqbz9Krj22TEi4kdCqOuBZEYSXYgmORy4c6FPixtI75GDLKww5qQw81mrm5RC3f4934iuKOyKuGFz7K0ScTd4tbRmkAgYZMR0rofRu+zrdJYyb+JjAzlLTERoBBihuxxXJT9Iz+tN9y1/wBdZ1kd9P4lv+dav7+/xL/ctfBqy7phWPIE8tBOvCmQ8mtu+2BtW1GACTanrk9an5geZA/GuA2vfAtAOLjjGq+o5l4BzniBi1njV7Zd7sHU9s0Yl/0uIEY1ByxGRrUPVSdAkjtd62hYtYyMZxBQCcK94xwk1zm0b0uP9bCPs2wEHtI7x9pro/SnF2BkD9okQSeJ1kCuRiqTHLjBZsbyuJxxDk2fk3rDzrZ2XaMaBgMOvWCCRMx0mucIpJvG4hhXheCwpAnM6jiTRKaiuSUd0++hbDm4rhRdwIdTclQ2IDlmR/s1h7VtPbFhZZkkXDOHvLCrAUT9u4DPSue3xvq5dtKDBNrOBkGUMGfKIBwARH2etbPo+yMl26HlbeTQpPqjG2pEE4hlH1RUQlfKNeHR53uPeaJtOJzbti7YtM0kBQxKOY4ATJjQYiOFbf8AZfcxHajzNo6k6vtPXlFYtzduz2r9sX2lezCHGDAwYADNvMkgN4R1qz/ZpvRbPblgxDm0MQg4cJvxImSII05VnCVNHdrxTjKS70er7tHfP3T8VrTmsDdG80uOwtsGYW2IBDDQrEyBlJHnWvszPH0mGZywzpA1knjNbN2cUcAt8H9Xvfwbn8prit3/ALe3P2x7wT+Ndpvdv1e9/CufyGuGsbRgdXgkKZjIEgSBrkMs86afJMzqIoZrOHpGn+ru+do/B6e5v+2Do5HOEHuLg0968mdGmKY1QG/bcSRdH+7JHmpM1Xb0t2UEg3cJAnNHHl3ae5BRsClFcztPp5ZAbArPEYcRKSTqCMJIj31Dcvp125YGwwCjVGnvTEQ4Gok5ExFG5BRmgcvix/GokDr5t+dLtZ8OBg9eYpC+eRMdGPwB91eBvn9kuyItg6T7Gf8AOnFscve3wmkl5iJCnMHg4iBPeJER4U/bGASDpMgEjmDIGVPdL7Dkytu3qbTsFtqQoEnFcU94gAZNpJGVVNo37cC5WbJDKTkbmcrxOLPI1s39jVz3g0vnlIJghpAIzzGnSm2jcNnAk3WBKZrFuVkkFfUn7PmOVepDU0pKkZx39zVb0isE25Yrjt2MIKt/qkUaAgZqYzrq/Q+8GssRmGumCoLA922NRkK86vbuRHQy027VnADhgjAGWZEnvSDBGgrSuOLLFEDIFyH0jYh9bVWz41M9dRXHY3U65Z1G/f8AEv8Adt/ymsu8e42h7pEag5aEVib33hdKWjbuMGZsDNjl5UlFknMgrcQyfs01u9iEtcuHNtbrAEBmCgjEJEAU5a8dt+RtkrvZtlgtsFVQAVlVMGQvDhw5U9jZreJforPrL/ox9paRu4mJLLEKFAEAKgwqNWnIDPKjIIYHkymDHBgeQiY99cepOW/PghXZ6J6WfsP94nxNchFaW9/Stb1rD2VxTiDT3CMiZGTdaxb1+VyUnlp1jjXox1YvDNZcsMRWXty/SHNtBkCANB0NWNk2vu+qxglSe7BK91yM9MSnhQdotlmLAeevAc+lc3qNVONRfJk77FG9kj95j3HykR6jdK6LaN+3LIe2gBF2MROLEAQFJVg2UATpWJe2clX6pc9ncar+8FxurLnIDdCCCR1GRJ0MyNKz0py9tv7KjZwe+t6G9eUlQsIpyJM41R4z5doRVn0L9R8yP2enhd6Gsq+ZdD9qzaPnatfPsrZ9Crc238bX8t00tRvlnseoW3QpfR02ybc9tiyOwJUrnyJByiDqoo9vfF8CO2eeBY3DBJGsXMx0GlUzZ8Ous9MtKY2z08/zrFas0eKpSQR9/XW2d7jXH7qXcSlmCEr2gCspbP1QD41X3fvR7tlHYKC6hiAIAEkQM54VR2lMRubMvrXHLNDErasuENwuumPHIUHMTWha2XCMKiFWVWW+qpIXPjkPdXVrSlGCa7lyk6J9ufd1I8czT9ueY8gKiLBPh4n5zqGIThMBgTlMzHHX5g1xXIjdIOu0xyPiP6/M1MbeeAX3/wDd0oAtHp5/ACmcRGIwDp4a6fOtVuY98yx/eLchp18/Wpn28nVV8mPxb5igdj93OcuJ65joagwHMHw15cudLdLyHuT8m2bp+0ffTdoftE+NQbwqN5wozMZ8OfACq3G7C9qR9Y++m7U64mofaciffSV888J5gzn/AMVG4kIr/vHziaFd2QXGA7VlbCYQ48Ez3XlTHdOcQeFTtOe0xFlVYAwmwLiLHrMsnInIz7K39k3XZuWsyrGSQ5TAVzggYGxARGUxpW+krfDGlZz963cJa4bZKgsq4JaUwxqWy7yLrhHdPOquxba1xixUw5JVgVgsuTwATAwgHXVTzrore5e8/YbQIDd5TaU4SQJCEMMIgcQfGsnbb4RgNptOrksqsLWHHmcIt30cEyoB90VvKFoNoHbkBVCR6t6yZy07QA/Go7BaHZLK5wwOQ4O440Teuzquz3M70MAQlxZPrrIFwgGYzggjI51X2Ha4xq0SHcg8DLd6M4yYkn74rKUaghV5DbKJe5l9bkDAlxxFWio5e6qdi4Jc5EYp4R9biMhrVsNOUT4SfKKz1OoEuB8VNe9QkawSPGDHvimM/ZfLLQ68h50babBCFTKsQVM6gxn5SDW3p1yxSK+z7OqIqhQQqgA84Gvicz7an2Y+yPn21X2S7jtIxBBZFJGWsDENOYIo+OYz92furmaVjCWgMaDACTcRQJgGTnOo0ms7dxP6OhuqA1tChhi2dpWUzkIMocs/GtTYFxXbURIu2yMxmC3ejnGWXU8qo7UxS/cUAEXTcdBrD4W7QFeIIGLqQw41vGK9tlxVyR51tYi4Bl3LVtW8Vt2lMjh3gRXQ/wBn1kdldDjMNaHD7Fya528pAQ3JGJGzbKSYLGD1bPxroPQHaAtl+ty0vUnsm0rPKPW9YlHTo679EThinoVpDZVHG5rOqR8Kbtp0OcfHyp8c/Z/rWdI8el4MS7uS3s95bts3D2rlLuNgc3Eo0gD6wjOfWFa9vYVIBxPJzIBAGZJy7v41HeGzG5YuADMjIgEww7y58DIFNsl7HbR/tqG8MWZHsM106nMI2TxYa3u9B9d/MH/pqR3da4lvYyjSegmmXxqXtrn2rwUq8EW3da5tz1H9OdL+7bfAuOoI6cSSKeevwpH2fPtopeB8eBjue3lJYRlmRnrwB60w3Pa/e55BsU+KsadW8POkGp0g+PgCekCPzoTZn26fOlTYZ6z7DHx6VILnrw+THCuaxNAwCOvtPCNfnjSc5HT8vdUmtZ66eI8KYECchplAYwRp6xOU+FOx19lvd26rt/8AZFcvWlsJEiVkQciCDlWi/oftAAGKzGmb3DLHj6nTjWLs13s2DIzqw0bLEJnhoeXhHKrp3/tDAfTP17qCIPEYa1hPTS5TCkaFj0bdTixjuiYts4EQZCkJGZk1uW9zBEMuWVlhu0Zrika6OcI8q4O9td5jJutIxKTiw5EgwIj96dNaE164VCu7ONAGaQNQOje3StV6mMcISkjqt67gW6hRXuWpwkYSHtLr6qMwAOQXux62lYG9U2hGZn2Y3AzLcZ7YEB1XBNtraEqDhQkEdDzptivMplCVyCEiD3RAkBiJkkanKK2rO0IqLGfZlMjAMdSpgN3hrAzOVdMNZSXIdWDnR6TICpuIkkEmFU4BOQJSGiCMobQ5VZvBdqtkbNtNtC0rJs2rqicIEEBXQ9/IkE5HlWrd2nZ790A2J1+mUdmVImD2i4W1kaZkijXdvZGATabV3/49pAxySdLiAYNIGJTPM51XwfKZST7lHcyXbaL2vZMFCgXLFjtThwgAkhsYYiDJXjWZ6Q70d7wWw9tpLlPrtcdie4VXCbZ+jAAIMEmSK2rW1WCQNptvszhgQ2RtnvWzHaIMEfRoMwMhVO/sqdtatgW9omOzcgZsbV4t37RnFKJJ+/zFVHgGk0X902LduRefZ3ZlBKAIML/Xgs7Ern0Bgniaa/vDZD6hskkZQi6gakERry6VQuboUETbuWWOEDFb7VZ7HtSJADiCrJq3eX94UEbtdhKRdUqhm2waFZQ6NgIDCVzjDXPOU+yQuV2NnZd4WhdthLUhnUB8C6kgD1hIjmOdZe+reK3ctFJJJuIxBBRhkIII1wx4MapbLtwtXIa1bZpgIzMnekQYMZ+NB2je2OWwWrZaQpDPixNkGOJyIUGT5DM0024PsCk8lgWrdwK5UKCqlQbu1AQwDfVuZxPOhvum1OLs7SsCIZW2gt44jfM6mjWbyBVCkxhAGfBRhX3CjYx9rz0rn9xrDLcpPL/sqjZbikntnI5MMQHHIsxIjnJpW7b8brHhBFuOemCrTXAOY68KY3ROvsy88qTbeSGgv9zWruzXGuIHZbtsKTIjugkdwjiSfbWPumwUxWsUBAHtjCDNu4ZyJIOTSvSRXR7NtCjZboZkUtdQgFlWQFUEjEc858qw9pttgS4mb2pKgEEOhH0iDxUSOqiumXRFCoti0TBxR4IPxmp27Z4Ee1fjnnUbN3EoZCSpAZTnBBEqcvnWpPM5wfadetc4xIrjUjxCf+VO1ppzKwOGCNf3pNDnx91N2pGcsPP29KAtBMPVdM8hPhrypGyTx0GXd/8AIUhfJ5HlMVLCOXXInKmOrAlByHw/9+NIjXXpy04+VJo4z5+Wc5f1oZnTIcifwzHnXNwDCFhy8Y/CmJBGsR1HHxHzNBLZxl06eMfOdRJ8Mj/X59lImywyg6eefsmk/UifnplpQV2hY9wE0W3dDCADnlw1686MgCFueHHnl7h1pxaK/WAyzAnOI458OFFYHjHDx4ZxwoR2gRmD7YGumnzNLANFJbB5iQIHSDxESQZrU3WwJh2GE5xJBJAcpi1Osa8KAzyYjXXX/wB0Ds4HUCNNJkDTz9lEZuDshcHVbDuu0TIBzYmCVdCcpB1IE4oOmlBtejNt8TPbCuCwUAK+RYMhCker6ywfGsazvBxOFzyyPgQcx+I0q7se+jLYyWJxHiIYkZ9wjPKM8hNd0NeDyjVUze3XsnZrhcoAUzQYThIybSQ3GTGeXjVbePolYujCF7ErJVrXdwkyAxUAK0gQYE651G9vcMUwEY2YKQw+jwkHLCOOmfUCYo1newfuzOhyicWJgqgEwToZBECBXVGccIqjnLnoJdthil29cMyWs3TbcH96yz4bhGvrqans27HUhTtNstNsqu0WHsXD2TFrQW4rd7CzEACcnYca7AsARmNTICznAmQM2MHwzJNA2vZFeVdQyEEYWt4rYJIyCd0TOhBJ6itHyTRQvbDcRR2zI1pXutcW6FuhVaSoTEMR7NtMhKMRqAa5i96NbLtAQvZa25suxOzv2ttXt5vawyZJU41zXEJGoz6TafRbDPZX7tpYIZMRaxh4qUdiVkEeqT0HCsW+22bJjIs23tM5ftLatcCerqQysv7MTkPGlt8A67lPYPRxVRTs94XA6LcX6XAzo2Sv2dwxBmMn1EZaUTabBQw4a2dALgKDrBbut7Ca1N0L+kXEZP0ZwiFQMV4FUux2y4OyWVYYThJIBgg1Ysbu2jZxZtguUQlboYhzfstIU+r+0tmILAYlBnOK55aKfYW3wYPYkZyAIjPl16Z0tmYYgWH1T1ILYcMGCdcRI8K0dqFtLd+5tGzm2LL957GJMdomEvqhOBgBONcMgqdRU23cBcKW76M2EXAlzusUbJbivalSpMZlQM9RWS0mnxyLawlzf2zMnZ/o6MWfi1txaMATDrKafZ51i2tsRmIshyMZMhO4pZi0lmwhAJAiJNS396O3uyc/o1xnP2Atye6c5U4j6o/Kh2NqVQEYtaKBRNxSilsAZgrn1mGIyvrcga31G9q4GNsM2+1t6BLkrB0W6ouBRloCzjwirp2gZxnnrIifk1V2ctLnMF2BUHuthVVRJ6wpaOGKOFWG0zAJ98/hpXHJ8g2TynrpnH5a1IGOvgOWZoXZj6pj2+PPP38aTq0xA165ez2+6kKyYg8/br46TUikcTMnpplpQQ2oMgiSRnlwE+QzoiEj6x9oiPec+FAyret5ccx+JH4TUQZBnnHvNKlWSyOQLF8fyomHInjl75p6VCIHRcieNRsNLRAieXKlSpMqIW0uccPnlTak5af9rHj1FKlUsbwRUd0HiT8/CnBnUDOfcf6UqVNYJWARPHx9kHKnxc89fnKlSpiWQ2y32DqAxguPZqNRnlwro/RzaWJwzEkZgAHMgeA15cKVKttBvfRce5s7RkHEkwXiSfqriGkeFTvIApYDNA5XM8CBEzPAceFKlXposa3b7pYSCCVHIRnIB0Pu6UJNrPasCqnAcIJHeOXE+3hSpUAiqPRyxtLFnthXDZOhKMpKqxKlTkZOtczvH0lv7Jtp2YP21sER2wDPnBjGuEmOtKlT7MmOTrTsaXVtO6yzJIMsCuJVJwmZ1J1J1rN27Ylt3bd0Al7Ct2RJPdUsyMmUSpCjunKRlFKlWUsFLJznbNaXeFq27qlu7s7W4Zg1sbQC9y2rTISVyHCTWQYTZrjhVJU3CMSq4yuMsDGDGQ4QaVKuZv5Clg3hsoXUlj3e8YnveAHhQSIMDQfkfypqVc8smNkwmZ1yH5j8Ka4MMQTni/4Yj40qVLsMmlwksCZwjL2Cadxr00jLj0pUqo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3.verticalgateway.com/portals/12/rotornews/aug%2008/aw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048000"/>
            <a:ext cx="4071997" cy="29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5257800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Mamrosh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NWS Green Bay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Stephanie Haynes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Vaisala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 Cover – ASOS/AWOS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important for a pilot to know that 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clear sky quickly becomes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overcast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will take two minutes to report scattered clouds and 10 minutes to report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broken layer (ceiling)!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takes a similar amount                                                             of time when a cloudy sky                                                           quickly clears.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ceilings are marginal and                                         clouds are reported as                                          scattered,  try to look for trends to determine                          if the sky might actually be broken or overcast.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http://1.bp.blogspot.com/-FE2lxjl7Hdw/UEqJH5qBPqI/AAAAAAABJHA/Zk4hMMA_Vuc/s400/Cessna%2BSkyhawk%2BN52606%2B090512%2B%252815%25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88433"/>
            <a:ext cx="3196405" cy="19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www.blogcdn.com/travel.aol.co.uk/media/2012/10/slide2586371673157fre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5" y="1524000"/>
            <a:ext cx="7467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4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Visibility - Observer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2357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weather observer can go outside and look in all directions to  determine a prevailing visibility.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can also mention areas of locally higher or lower visibility.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ong Kong Observatory's Equestrian Weather Observer was checking the equipment for monitoring of the heat stress for hor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291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7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ASOS/AWOS use a sensor that measures the clarity of the air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small space, right at the sensor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order to determine visibility.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measurements are time averaged, so there is a lag in reporting quickly changing visibilities.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the visibility improves quickly from 1 mile to 7 miles, it will take ASOS three minutes to report 3 miles, and 9 minutes to report 7 miles.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Weather Types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ick.nj.com/home/njo-media/pgmain/img/star-ledger/photo/2012/01/-ed7bc06e24488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2" y="1524000"/>
            <a:ext cx="67994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3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Weather Types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human observers could simply go outside and observe fog, haze, smoke, blowing snow, and various precipitation types, it is a bit more difficult for automated systems.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Automated systems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cannot identify smoke, ice pellets, ice crystals, hail, or blowing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snow, sand or dust.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report fog, haze, rain, snow, freezing rain and unknown precipitation.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ASOS/AWOS use Light Emitting Diodes to measure the reflectivity of light, which varies with different types of precipitation.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algorithm using temperature and visibility is used to help determine precipitation type.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ventureairllc.com/awos_images/prec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590800" cy="18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5102302"/>
            <a:ext cx="375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emitting diode weather detector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ASOS/AWOS units have a freezing rain sensor that measures the frequency change of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wire.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wire gets coated with ice, it becomes heavier and moves slower.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sensor becomes unreliable, algorithms are used to ensure freezing rain is not reported when its warm outside, or if the precipitation sensor says it is not precipitating.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5181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If the weather sensor reports rain,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Freezing rain sensor indicates freezing rain, but the temperature is above 36F, the unit reports rain.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8458200" cy="1524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ASOS/AWOS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 reliable,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might consider calling the FBO or airport manager 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unknown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reported, or any of the weather elements are questionable.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Airport webcams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be helpful.</a:t>
            </a:r>
          </a:p>
          <a:p>
            <a:endParaRPr lang="en-US" dirty="0" smtClean="0"/>
          </a:p>
        </p:txBody>
      </p:sp>
      <p:pic>
        <p:nvPicPr>
          <p:cNvPr id="2050" name="Picture 2" descr="http://173.87.89.250:7000/oneshot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6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Weather Observing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3434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Weather observing changed dramatically around 20 years ago with the advent of automated weather observing equipment.   </a:t>
            </a:r>
          </a:p>
          <a:p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Before automation,  airport weather observers measured pressure, temperature, humidity,                                wind, ceiling height, visibility, and precipitation at least once each hour.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00400" cy="31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 at Airport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AWOS/ASOS observations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sometimes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seem unrepresentative due to their location on an airfield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Dense fog may be present at the sensor site, but not over one or all of the runways.  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knmi.nl/cms/mmbase/images/93010/tsr_104_f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06" y="1905000"/>
            <a:ext cx="396551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8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ASOS/AWOS</a:t>
            </a:r>
            <a:endParaRPr lang="en-US" dirty="0"/>
          </a:p>
        </p:txBody>
      </p:sp>
      <p:pic>
        <p:nvPicPr>
          <p:cNvPr id="4098" name="Picture 2" descr="http://wattsupwiththat.files.wordpress.com/2010/06/dca_asos1.jpg?w=640&amp;h=4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1447800"/>
            <a:ext cx="7587344" cy="49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653465"/>
            <a:ext cx="243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Reagan National Airport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3904816"/>
            <a:ext cx="1009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Potomac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River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53543" y="1828800"/>
            <a:ext cx="1175788" cy="4422710"/>
          </a:xfrm>
          <a:custGeom>
            <a:avLst/>
            <a:gdLst>
              <a:gd name="connsiteX0" fmla="*/ 27992 w 1175788"/>
              <a:gd name="connsiteY0" fmla="*/ 4422710 h 4422710"/>
              <a:gd name="connsiteX1" fmla="*/ 18661 w 1175788"/>
              <a:gd name="connsiteY1" fmla="*/ 4348065 h 4422710"/>
              <a:gd name="connsiteX2" fmla="*/ 0 w 1175788"/>
              <a:gd name="connsiteY2" fmla="*/ 4282751 h 4422710"/>
              <a:gd name="connsiteX3" fmla="*/ 9330 w 1175788"/>
              <a:gd name="connsiteY3" fmla="*/ 3629608 h 4422710"/>
              <a:gd name="connsiteX4" fmla="*/ 37322 w 1175788"/>
              <a:gd name="connsiteY4" fmla="*/ 3536302 h 4422710"/>
              <a:gd name="connsiteX5" fmla="*/ 55984 w 1175788"/>
              <a:gd name="connsiteY5" fmla="*/ 3461657 h 4422710"/>
              <a:gd name="connsiteX6" fmla="*/ 74645 w 1175788"/>
              <a:gd name="connsiteY6" fmla="*/ 3433665 h 4422710"/>
              <a:gd name="connsiteX7" fmla="*/ 111967 w 1175788"/>
              <a:gd name="connsiteY7" fmla="*/ 3387012 h 4422710"/>
              <a:gd name="connsiteX8" fmla="*/ 130628 w 1175788"/>
              <a:gd name="connsiteY8" fmla="*/ 3349690 h 4422710"/>
              <a:gd name="connsiteX9" fmla="*/ 167951 w 1175788"/>
              <a:gd name="connsiteY9" fmla="*/ 3321698 h 4422710"/>
              <a:gd name="connsiteX10" fmla="*/ 223935 w 1175788"/>
              <a:gd name="connsiteY10" fmla="*/ 3247053 h 4422710"/>
              <a:gd name="connsiteX11" fmla="*/ 261257 w 1175788"/>
              <a:gd name="connsiteY11" fmla="*/ 3209731 h 4422710"/>
              <a:gd name="connsiteX12" fmla="*/ 326571 w 1175788"/>
              <a:gd name="connsiteY12" fmla="*/ 3153747 h 4422710"/>
              <a:gd name="connsiteX13" fmla="*/ 363894 w 1175788"/>
              <a:gd name="connsiteY13" fmla="*/ 3116424 h 4422710"/>
              <a:gd name="connsiteX14" fmla="*/ 419877 w 1175788"/>
              <a:gd name="connsiteY14" fmla="*/ 3041780 h 4422710"/>
              <a:gd name="connsiteX15" fmla="*/ 457200 w 1175788"/>
              <a:gd name="connsiteY15" fmla="*/ 2976465 h 4422710"/>
              <a:gd name="connsiteX16" fmla="*/ 466530 w 1175788"/>
              <a:gd name="connsiteY16" fmla="*/ 2948473 h 4422710"/>
              <a:gd name="connsiteX17" fmla="*/ 485192 w 1175788"/>
              <a:gd name="connsiteY17" fmla="*/ 2911151 h 4422710"/>
              <a:gd name="connsiteX18" fmla="*/ 494522 w 1175788"/>
              <a:gd name="connsiteY18" fmla="*/ 2864498 h 4422710"/>
              <a:gd name="connsiteX19" fmla="*/ 513184 w 1175788"/>
              <a:gd name="connsiteY19" fmla="*/ 2780522 h 4422710"/>
              <a:gd name="connsiteX20" fmla="*/ 522514 w 1175788"/>
              <a:gd name="connsiteY20" fmla="*/ 2556588 h 4422710"/>
              <a:gd name="connsiteX21" fmla="*/ 541175 w 1175788"/>
              <a:gd name="connsiteY21" fmla="*/ 2313992 h 4422710"/>
              <a:gd name="connsiteX22" fmla="*/ 550506 w 1175788"/>
              <a:gd name="connsiteY22" fmla="*/ 2267339 h 4422710"/>
              <a:gd name="connsiteX23" fmla="*/ 559837 w 1175788"/>
              <a:gd name="connsiteY23" fmla="*/ 2192694 h 4422710"/>
              <a:gd name="connsiteX24" fmla="*/ 578498 w 1175788"/>
              <a:gd name="connsiteY24" fmla="*/ 2155371 h 4422710"/>
              <a:gd name="connsiteX25" fmla="*/ 587828 w 1175788"/>
              <a:gd name="connsiteY25" fmla="*/ 2099388 h 4422710"/>
              <a:gd name="connsiteX26" fmla="*/ 606490 w 1175788"/>
              <a:gd name="connsiteY26" fmla="*/ 2034073 h 4422710"/>
              <a:gd name="connsiteX27" fmla="*/ 615820 w 1175788"/>
              <a:gd name="connsiteY27" fmla="*/ 1996751 h 4422710"/>
              <a:gd name="connsiteX28" fmla="*/ 634481 w 1175788"/>
              <a:gd name="connsiteY28" fmla="*/ 1950098 h 4422710"/>
              <a:gd name="connsiteX29" fmla="*/ 643812 w 1175788"/>
              <a:gd name="connsiteY29" fmla="*/ 1894114 h 4422710"/>
              <a:gd name="connsiteX30" fmla="*/ 671804 w 1175788"/>
              <a:gd name="connsiteY30" fmla="*/ 1819469 h 4422710"/>
              <a:gd name="connsiteX31" fmla="*/ 699796 w 1175788"/>
              <a:gd name="connsiteY31" fmla="*/ 1744824 h 4422710"/>
              <a:gd name="connsiteX32" fmla="*/ 727788 w 1175788"/>
              <a:gd name="connsiteY32" fmla="*/ 1660849 h 4422710"/>
              <a:gd name="connsiteX33" fmla="*/ 746449 w 1175788"/>
              <a:gd name="connsiteY33" fmla="*/ 1595535 h 4422710"/>
              <a:gd name="connsiteX34" fmla="*/ 755779 w 1175788"/>
              <a:gd name="connsiteY34" fmla="*/ 1558212 h 4422710"/>
              <a:gd name="connsiteX35" fmla="*/ 774441 w 1175788"/>
              <a:gd name="connsiteY35" fmla="*/ 1530220 h 4422710"/>
              <a:gd name="connsiteX36" fmla="*/ 811763 w 1175788"/>
              <a:gd name="connsiteY36" fmla="*/ 1464906 h 4422710"/>
              <a:gd name="connsiteX37" fmla="*/ 867747 w 1175788"/>
              <a:gd name="connsiteY37" fmla="*/ 1315616 h 4422710"/>
              <a:gd name="connsiteX38" fmla="*/ 886408 w 1175788"/>
              <a:gd name="connsiteY38" fmla="*/ 1203649 h 4422710"/>
              <a:gd name="connsiteX39" fmla="*/ 886408 w 1175788"/>
              <a:gd name="connsiteY39" fmla="*/ 597159 h 4422710"/>
              <a:gd name="connsiteX40" fmla="*/ 895739 w 1175788"/>
              <a:gd name="connsiteY40" fmla="*/ 559837 h 4422710"/>
              <a:gd name="connsiteX41" fmla="*/ 905069 w 1175788"/>
              <a:gd name="connsiteY41" fmla="*/ 494522 h 4422710"/>
              <a:gd name="connsiteX42" fmla="*/ 923730 w 1175788"/>
              <a:gd name="connsiteY42" fmla="*/ 438539 h 4422710"/>
              <a:gd name="connsiteX43" fmla="*/ 942392 w 1175788"/>
              <a:gd name="connsiteY43" fmla="*/ 382555 h 4422710"/>
              <a:gd name="connsiteX44" fmla="*/ 961053 w 1175788"/>
              <a:gd name="connsiteY44" fmla="*/ 326571 h 4422710"/>
              <a:gd name="connsiteX45" fmla="*/ 970384 w 1175788"/>
              <a:gd name="connsiteY45" fmla="*/ 298580 h 4422710"/>
              <a:gd name="connsiteX46" fmla="*/ 989045 w 1175788"/>
              <a:gd name="connsiteY46" fmla="*/ 214604 h 4422710"/>
              <a:gd name="connsiteX47" fmla="*/ 1017037 w 1175788"/>
              <a:gd name="connsiteY47" fmla="*/ 186612 h 4422710"/>
              <a:gd name="connsiteX48" fmla="*/ 1045028 w 1175788"/>
              <a:gd name="connsiteY48" fmla="*/ 177282 h 4422710"/>
              <a:gd name="connsiteX49" fmla="*/ 1091681 w 1175788"/>
              <a:gd name="connsiteY49" fmla="*/ 139959 h 4422710"/>
              <a:gd name="connsiteX50" fmla="*/ 1138335 w 1175788"/>
              <a:gd name="connsiteY50" fmla="*/ 102637 h 4422710"/>
              <a:gd name="connsiteX51" fmla="*/ 1147665 w 1175788"/>
              <a:gd name="connsiteY51" fmla="*/ 74645 h 4422710"/>
              <a:gd name="connsiteX52" fmla="*/ 1166326 w 1175788"/>
              <a:gd name="connsiteY52" fmla="*/ 46653 h 4422710"/>
              <a:gd name="connsiteX53" fmla="*/ 1175657 w 1175788"/>
              <a:gd name="connsiteY53" fmla="*/ 0 h 442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75788" h="4422710">
                <a:moveTo>
                  <a:pt x="27992" y="4422710"/>
                </a:moveTo>
                <a:cubicBezTo>
                  <a:pt x="24882" y="4397828"/>
                  <a:pt x="22784" y="4372799"/>
                  <a:pt x="18661" y="4348065"/>
                </a:cubicBezTo>
                <a:cubicBezTo>
                  <a:pt x="14757" y="4324639"/>
                  <a:pt x="7393" y="4304932"/>
                  <a:pt x="0" y="4282751"/>
                </a:cubicBezTo>
                <a:cubicBezTo>
                  <a:pt x="3110" y="4065037"/>
                  <a:pt x="3676" y="3847271"/>
                  <a:pt x="9330" y="3629608"/>
                </a:cubicBezTo>
                <a:cubicBezTo>
                  <a:pt x="10953" y="3567134"/>
                  <a:pt x="11201" y="3575484"/>
                  <a:pt x="37322" y="3536302"/>
                </a:cubicBezTo>
                <a:cubicBezTo>
                  <a:pt x="40871" y="3518556"/>
                  <a:pt x="46420" y="3480786"/>
                  <a:pt x="55984" y="3461657"/>
                </a:cubicBezTo>
                <a:cubicBezTo>
                  <a:pt x="60999" y="3451627"/>
                  <a:pt x="68425" y="3442996"/>
                  <a:pt x="74645" y="3433665"/>
                </a:cubicBezTo>
                <a:cubicBezTo>
                  <a:pt x="96921" y="3366833"/>
                  <a:pt x="65074" y="3443283"/>
                  <a:pt x="111967" y="3387012"/>
                </a:cubicBezTo>
                <a:cubicBezTo>
                  <a:pt x="120871" y="3376327"/>
                  <a:pt x="121576" y="3360251"/>
                  <a:pt x="130628" y="3349690"/>
                </a:cubicBezTo>
                <a:cubicBezTo>
                  <a:pt x="140749" y="3337883"/>
                  <a:pt x="157490" y="3333205"/>
                  <a:pt x="167951" y="3321698"/>
                </a:cubicBezTo>
                <a:cubicBezTo>
                  <a:pt x="188873" y="3298684"/>
                  <a:pt x="201942" y="3269046"/>
                  <a:pt x="223935" y="3247053"/>
                </a:cubicBezTo>
                <a:cubicBezTo>
                  <a:pt x="236376" y="3234612"/>
                  <a:pt x="248016" y="3221317"/>
                  <a:pt x="261257" y="3209731"/>
                </a:cubicBezTo>
                <a:cubicBezTo>
                  <a:pt x="357014" y="3125943"/>
                  <a:pt x="246956" y="3233362"/>
                  <a:pt x="326571" y="3153747"/>
                </a:cubicBezTo>
                <a:cubicBezTo>
                  <a:pt x="351454" y="3079102"/>
                  <a:pt x="314130" y="3166188"/>
                  <a:pt x="363894" y="3116424"/>
                </a:cubicBezTo>
                <a:cubicBezTo>
                  <a:pt x="385886" y="3094432"/>
                  <a:pt x="419877" y="3041780"/>
                  <a:pt x="419877" y="3041780"/>
                </a:cubicBezTo>
                <a:cubicBezTo>
                  <a:pt x="441273" y="2977596"/>
                  <a:pt x="412007" y="3055555"/>
                  <a:pt x="457200" y="2976465"/>
                </a:cubicBezTo>
                <a:cubicBezTo>
                  <a:pt x="462080" y="2967926"/>
                  <a:pt x="462656" y="2957513"/>
                  <a:pt x="466530" y="2948473"/>
                </a:cubicBezTo>
                <a:cubicBezTo>
                  <a:pt x="472009" y="2935688"/>
                  <a:pt x="478971" y="2923592"/>
                  <a:pt x="485192" y="2911151"/>
                </a:cubicBezTo>
                <a:cubicBezTo>
                  <a:pt x="488302" y="2895600"/>
                  <a:pt x="491082" y="2879979"/>
                  <a:pt x="494522" y="2864498"/>
                </a:cubicBezTo>
                <a:cubicBezTo>
                  <a:pt x="520887" y="2745854"/>
                  <a:pt x="485029" y="2921296"/>
                  <a:pt x="513184" y="2780522"/>
                </a:cubicBezTo>
                <a:cubicBezTo>
                  <a:pt x="516294" y="2705877"/>
                  <a:pt x="518960" y="2631213"/>
                  <a:pt x="522514" y="2556588"/>
                </a:cubicBezTo>
                <a:cubicBezTo>
                  <a:pt x="527249" y="2457151"/>
                  <a:pt x="527568" y="2402437"/>
                  <a:pt x="541175" y="2313992"/>
                </a:cubicBezTo>
                <a:cubicBezTo>
                  <a:pt x="543586" y="2298317"/>
                  <a:pt x="548094" y="2283014"/>
                  <a:pt x="550506" y="2267339"/>
                </a:cubicBezTo>
                <a:cubicBezTo>
                  <a:pt x="554319" y="2242555"/>
                  <a:pt x="553755" y="2217021"/>
                  <a:pt x="559837" y="2192694"/>
                </a:cubicBezTo>
                <a:cubicBezTo>
                  <a:pt x="563211" y="2179200"/>
                  <a:pt x="572278" y="2167812"/>
                  <a:pt x="578498" y="2155371"/>
                </a:cubicBezTo>
                <a:cubicBezTo>
                  <a:pt x="581608" y="2136710"/>
                  <a:pt x="584118" y="2117939"/>
                  <a:pt x="587828" y="2099388"/>
                </a:cubicBezTo>
                <a:cubicBezTo>
                  <a:pt x="597552" y="2050769"/>
                  <a:pt x="594632" y="2075577"/>
                  <a:pt x="606490" y="2034073"/>
                </a:cubicBezTo>
                <a:cubicBezTo>
                  <a:pt x="610013" y="2021743"/>
                  <a:pt x="611765" y="2008916"/>
                  <a:pt x="615820" y="1996751"/>
                </a:cubicBezTo>
                <a:cubicBezTo>
                  <a:pt x="621116" y="1980862"/>
                  <a:pt x="628261" y="1965649"/>
                  <a:pt x="634481" y="1950098"/>
                </a:cubicBezTo>
                <a:cubicBezTo>
                  <a:pt x="637591" y="1931437"/>
                  <a:pt x="639708" y="1912582"/>
                  <a:pt x="643812" y="1894114"/>
                </a:cubicBezTo>
                <a:cubicBezTo>
                  <a:pt x="648179" y="1874464"/>
                  <a:pt x="666964" y="1833990"/>
                  <a:pt x="671804" y="1819469"/>
                </a:cubicBezTo>
                <a:cubicBezTo>
                  <a:pt x="697212" y="1743245"/>
                  <a:pt x="661621" y="1821176"/>
                  <a:pt x="699796" y="1744824"/>
                </a:cubicBezTo>
                <a:cubicBezTo>
                  <a:pt x="721641" y="1635593"/>
                  <a:pt x="693449" y="1755278"/>
                  <a:pt x="727788" y="1660849"/>
                </a:cubicBezTo>
                <a:cubicBezTo>
                  <a:pt x="735526" y="1639570"/>
                  <a:pt x="740492" y="1617380"/>
                  <a:pt x="746449" y="1595535"/>
                </a:cubicBezTo>
                <a:cubicBezTo>
                  <a:pt x="749823" y="1583163"/>
                  <a:pt x="750727" y="1569999"/>
                  <a:pt x="755779" y="1558212"/>
                </a:cubicBezTo>
                <a:cubicBezTo>
                  <a:pt x="760196" y="1547905"/>
                  <a:pt x="768220" y="1539551"/>
                  <a:pt x="774441" y="1530220"/>
                </a:cubicBezTo>
                <a:cubicBezTo>
                  <a:pt x="802976" y="1444612"/>
                  <a:pt x="755278" y="1577874"/>
                  <a:pt x="811763" y="1464906"/>
                </a:cubicBezTo>
                <a:cubicBezTo>
                  <a:pt x="815742" y="1456947"/>
                  <a:pt x="862363" y="1342536"/>
                  <a:pt x="867747" y="1315616"/>
                </a:cubicBezTo>
                <a:cubicBezTo>
                  <a:pt x="881390" y="1247398"/>
                  <a:pt x="874834" y="1284663"/>
                  <a:pt x="886408" y="1203649"/>
                </a:cubicBezTo>
                <a:cubicBezTo>
                  <a:pt x="875977" y="911602"/>
                  <a:pt x="870747" y="918193"/>
                  <a:pt x="886408" y="597159"/>
                </a:cubicBezTo>
                <a:cubicBezTo>
                  <a:pt x="887033" y="584351"/>
                  <a:pt x="893445" y="572454"/>
                  <a:pt x="895739" y="559837"/>
                </a:cubicBezTo>
                <a:cubicBezTo>
                  <a:pt x="899673" y="538199"/>
                  <a:pt x="900124" y="515951"/>
                  <a:pt x="905069" y="494522"/>
                </a:cubicBezTo>
                <a:cubicBezTo>
                  <a:pt x="909492" y="475355"/>
                  <a:pt x="917510" y="457200"/>
                  <a:pt x="923730" y="438539"/>
                </a:cubicBezTo>
                <a:lnTo>
                  <a:pt x="942392" y="382555"/>
                </a:lnTo>
                <a:lnTo>
                  <a:pt x="961053" y="326571"/>
                </a:lnTo>
                <a:lnTo>
                  <a:pt x="970384" y="298580"/>
                </a:lnTo>
                <a:cubicBezTo>
                  <a:pt x="971514" y="291802"/>
                  <a:pt x="978835" y="229919"/>
                  <a:pt x="989045" y="214604"/>
                </a:cubicBezTo>
                <a:cubicBezTo>
                  <a:pt x="996365" y="203625"/>
                  <a:pt x="1006058" y="193932"/>
                  <a:pt x="1017037" y="186612"/>
                </a:cubicBezTo>
                <a:cubicBezTo>
                  <a:pt x="1025220" y="181157"/>
                  <a:pt x="1035698" y="180392"/>
                  <a:pt x="1045028" y="177282"/>
                </a:cubicBezTo>
                <a:cubicBezTo>
                  <a:pt x="1090084" y="132226"/>
                  <a:pt x="1032834" y="187036"/>
                  <a:pt x="1091681" y="139959"/>
                </a:cubicBezTo>
                <a:cubicBezTo>
                  <a:pt x="1158150" y="86784"/>
                  <a:pt x="1052190" y="160066"/>
                  <a:pt x="1138335" y="102637"/>
                </a:cubicBezTo>
                <a:cubicBezTo>
                  <a:pt x="1141445" y="93306"/>
                  <a:pt x="1143267" y="83442"/>
                  <a:pt x="1147665" y="74645"/>
                </a:cubicBezTo>
                <a:cubicBezTo>
                  <a:pt x="1152680" y="64615"/>
                  <a:pt x="1161311" y="56683"/>
                  <a:pt x="1166326" y="46653"/>
                </a:cubicBezTo>
                <a:cubicBezTo>
                  <a:pt x="1177624" y="24057"/>
                  <a:pt x="1175657" y="21352"/>
                  <a:pt x="1175657" y="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2014385"/>
            <a:ext cx="2197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Fog can straddle river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 remain clear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Runways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8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ASOS/AWOS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839075" cy="48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733800" y="4191000"/>
            <a:ext cx="1524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429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Fields and swampy 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11361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 Bay metro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2171" y="4431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93910" y="1838131"/>
            <a:ext cx="1735494" cy="4310742"/>
          </a:xfrm>
          <a:custGeom>
            <a:avLst/>
            <a:gdLst>
              <a:gd name="connsiteX0" fmla="*/ 0 w 1735494"/>
              <a:gd name="connsiteY0" fmla="*/ 4310742 h 4310742"/>
              <a:gd name="connsiteX1" fmla="*/ 46653 w 1735494"/>
              <a:gd name="connsiteY1" fmla="*/ 4301412 h 4310742"/>
              <a:gd name="connsiteX2" fmla="*/ 102637 w 1735494"/>
              <a:gd name="connsiteY2" fmla="*/ 4282751 h 4310742"/>
              <a:gd name="connsiteX3" fmla="*/ 121298 w 1735494"/>
              <a:gd name="connsiteY3" fmla="*/ 4264089 h 4310742"/>
              <a:gd name="connsiteX4" fmla="*/ 149290 w 1735494"/>
              <a:gd name="connsiteY4" fmla="*/ 4245428 h 4310742"/>
              <a:gd name="connsiteX5" fmla="*/ 186612 w 1735494"/>
              <a:gd name="connsiteY5" fmla="*/ 4189445 h 4310742"/>
              <a:gd name="connsiteX6" fmla="*/ 205274 w 1735494"/>
              <a:gd name="connsiteY6" fmla="*/ 4170783 h 4310742"/>
              <a:gd name="connsiteX7" fmla="*/ 223935 w 1735494"/>
              <a:gd name="connsiteY7" fmla="*/ 4114800 h 4310742"/>
              <a:gd name="connsiteX8" fmla="*/ 242596 w 1735494"/>
              <a:gd name="connsiteY8" fmla="*/ 4086808 h 4310742"/>
              <a:gd name="connsiteX9" fmla="*/ 261257 w 1735494"/>
              <a:gd name="connsiteY9" fmla="*/ 4030824 h 4310742"/>
              <a:gd name="connsiteX10" fmla="*/ 335902 w 1735494"/>
              <a:gd name="connsiteY10" fmla="*/ 3806889 h 4310742"/>
              <a:gd name="connsiteX11" fmla="*/ 354563 w 1735494"/>
              <a:gd name="connsiteY11" fmla="*/ 3750906 h 4310742"/>
              <a:gd name="connsiteX12" fmla="*/ 363894 w 1735494"/>
              <a:gd name="connsiteY12" fmla="*/ 3722914 h 4310742"/>
              <a:gd name="connsiteX13" fmla="*/ 382555 w 1735494"/>
              <a:gd name="connsiteY13" fmla="*/ 3694922 h 4310742"/>
              <a:gd name="connsiteX14" fmla="*/ 391886 w 1735494"/>
              <a:gd name="connsiteY14" fmla="*/ 3666930 h 4310742"/>
              <a:gd name="connsiteX15" fmla="*/ 410547 w 1735494"/>
              <a:gd name="connsiteY15" fmla="*/ 3638938 h 4310742"/>
              <a:gd name="connsiteX16" fmla="*/ 419878 w 1735494"/>
              <a:gd name="connsiteY16" fmla="*/ 3610947 h 4310742"/>
              <a:gd name="connsiteX17" fmla="*/ 438539 w 1735494"/>
              <a:gd name="connsiteY17" fmla="*/ 3592285 h 4310742"/>
              <a:gd name="connsiteX18" fmla="*/ 485192 w 1735494"/>
              <a:gd name="connsiteY18" fmla="*/ 3545632 h 4310742"/>
              <a:gd name="connsiteX19" fmla="*/ 494523 w 1735494"/>
              <a:gd name="connsiteY19" fmla="*/ 3517640 h 4310742"/>
              <a:gd name="connsiteX20" fmla="*/ 522514 w 1735494"/>
              <a:gd name="connsiteY20" fmla="*/ 3498979 h 4310742"/>
              <a:gd name="connsiteX21" fmla="*/ 541176 w 1735494"/>
              <a:gd name="connsiteY21" fmla="*/ 3480318 h 4310742"/>
              <a:gd name="connsiteX22" fmla="*/ 578498 w 1735494"/>
              <a:gd name="connsiteY22" fmla="*/ 3442996 h 4310742"/>
              <a:gd name="connsiteX23" fmla="*/ 587829 w 1735494"/>
              <a:gd name="connsiteY23" fmla="*/ 3415004 h 4310742"/>
              <a:gd name="connsiteX24" fmla="*/ 634482 w 1735494"/>
              <a:gd name="connsiteY24" fmla="*/ 3377681 h 4310742"/>
              <a:gd name="connsiteX25" fmla="*/ 653143 w 1735494"/>
              <a:gd name="connsiteY25" fmla="*/ 3349689 h 4310742"/>
              <a:gd name="connsiteX26" fmla="*/ 681135 w 1735494"/>
              <a:gd name="connsiteY26" fmla="*/ 3340359 h 4310742"/>
              <a:gd name="connsiteX27" fmla="*/ 737119 w 1735494"/>
              <a:gd name="connsiteY27" fmla="*/ 3312367 h 4310742"/>
              <a:gd name="connsiteX28" fmla="*/ 783772 w 1735494"/>
              <a:gd name="connsiteY28" fmla="*/ 3275045 h 4310742"/>
              <a:gd name="connsiteX29" fmla="*/ 821094 w 1735494"/>
              <a:gd name="connsiteY29" fmla="*/ 3228391 h 4310742"/>
              <a:gd name="connsiteX30" fmla="*/ 849086 w 1735494"/>
              <a:gd name="connsiteY30" fmla="*/ 3219061 h 4310742"/>
              <a:gd name="connsiteX31" fmla="*/ 895739 w 1735494"/>
              <a:gd name="connsiteY31" fmla="*/ 3181738 h 4310742"/>
              <a:gd name="connsiteX32" fmla="*/ 942392 w 1735494"/>
              <a:gd name="connsiteY32" fmla="*/ 3144416 h 4310742"/>
              <a:gd name="connsiteX33" fmla="*/ 979714 w 1735494"/>
              <a:gd name="connsiteY33" fmla="*/ 3107093 h 4310742"/>
              <a:gd name="connsiteX34" fmla="*/ 989045 w 1735494"/>
              <a:gd name="connsiteY34" fmla="*/ 3079102 h 4310742"/>
              <a:gd name="connsiteX35" fmla="*/ 1026368 w 1735494"/>
              <a:gd name="connsiteY35" fmla="*/ 3041779 h 4310742"/>
              <a:gd name="connsiteX36" fmla="*/ 1073021 w 1735494"/>
              <a:gd name="connsiteY36" fmla="*/ 2985796 h 4310742"/>
              <a:gd name="connsiteX37" fmla="*/ 1082351 w 1735494"/>
              <a:gd name="connsiteY37" fmla="*/ 2957804 h 4310742"/>
              <a:gd name="connsiteX38" fmla="*/ 1101012 w 1735494"/>
              <a:gd name="connsiteY38" fmla="*/ 2939142 h 4310742"/>
              <a:gd name="connsiteX39" fmla="*/ 1119674 w 1735494"/>
              <a:gd name="connsiteY39" fmla="*/ 2883159 h 4310742"/>
              <a:gd name="connsiteX40" fmla="*/ 1129004 w 1735494"/>
              <a:gd name="connsiteY40" fmla="*/ 2855167 h 4310742"/>
              <a:gd name="connsiteX41" fmla="*/ 1147666 w 1735494"/>
              <a:gd name="connsiteY41" fmla="*/ 2836506 h 4310742"/>
              <a:gd name="connsiteX42" fmla="*/ 1175657 w 1735494"/>
              <a:gd name="connsiteY42" fmla="*/ 2752530 h 4310742"/>
              <a:gd name="connsiteX43" fmla="*/ 1184988 w 1735494"/>
              <a:gd name="connsiteY43" fmla="*/ 2724538 h 4310742"/>
              <a:gd name="connsiteX44" fmla="*/ 1203649 w 1735494"/>
              <a:gd name="connsiteY44" fmla="*/ 2696547 h 4310742"/>
              <a:gd name="connsiteX45" fmla="*/ 1231641 w 1735494"/>
              <a:gd name="connsiteY45" fmla="*/ 2649893 h 4310742"/>
              <a:gd name="connsiteX46" fmla="*/ 1268963 w 1735494"/>
              <a:gd name="connsiteY46" fmla="*/ 2565918 h 4310742"/>
              <a:gd name="connsiteX47" fmla="*/ 1287625 w 1735494"/>
              <a:gd name="connsiteY47" fmla="*/ 2547257 h 4310742"/>
              <a:gd name="connsiteX48" fmla="*/ 1306286 w 1735494"/>
              <a:gd name="connsiteY48" fmla="*/ 2491273 h 4310742"/>
              <a:gd name="connsiteX49" fmla="*/ 1324947 w 1735494"/>
              <a:gd name="connsiteY49" fmla="*/ 2463281 h 4310742"/>
              <a:gd name="connsiteX50" fmla="*/ 1362270 w 1735494"/>
              <a:gd name="connsiteY50" fmla="*/ 2388636 h 4310742"/>
              <a:gd name="connsiteX51" fmla="*/ 1362270 w 1735494"/>
              <a:gd name="connsiteY51" fmla="*/ 1940767 h 4310742"/>
              <a:gd name="connsiteX52" fmla="*/ 1352939 w 1735494"/>
              <a:gd name="connsiteY52" fmla="*/ 1912775 h 4310742"/>
              <a:gd name="connsiteX53" fmla="*/ 1343608 w 1735494"/>
              <a:gd name="connsiteY53" fmla="*/ 1875453 h 4310742"/>
              <a:gd name="connsiteX54" fmla="*/ 1352939 w 1735494"/>
              <a:gd name="connsiteY54" fmla="*/ 1735493 h 4310742"/>
              <a:gd name="connsiteX55" fmla="*/ 1390261 w 1735494"/>
              <a:gd name="connsiteY55" fmla="*/ 1679510 h 4310742"/>
              <a:gd name="connsiteX56" fmla="*/ 1446245 w 1735494"/>
              <a:gd name="connsiteY56" fmla="*/ 1614196 h 4310742"/>
              <a:gd name="connsiteX57" fmla="*/ 1474237 w 1735494"/>
              <a:gd name="connsiteY57" fmla="*/ 1567542 h 4310742"/>
              <a:gd name="connsiteX58" fmla="*/ 1511559 w 1735494"/>
              <a:gd name="connsiteY58" fmla="*/ 1520889 h 4310742"/>
              <a:gd name="connsiteX59" fmla="*/ 1539551 w 1735494"/>
              <a:gd name="connsiteY59" fmla="*/ 1511559 h 4310742"/>
              <a:gd name="connsiteX60" fmla="*/ 1595535 w 1735494"/>
              <a:gd name="connsiteY60" fmla="*/ 1474236 h 4310742"/>
              <a:gd name="connsiteX61" fmla="*/ 1623527 w 1735494"/>
              <a:gd name="connsiteY61" fmla="*/ 1455575 h 4310742"/>
              <a:gd name="connsiteX62" fmla="*/ 1660849 w 1735494"/>
              <a:gd name="connsiteY62" fmla="*/ 1399591 h 4310742"/>
              <a:gd name="connsiteX63" fmla="*/ 1688841 w 1735494"/>
              <a:gd name="connsiteY63" fmla="*/ 1352938 h 4310742"/>
              <a:gd name="connsiteX64" fmla="*/ 1716833 w 1735494"/>
              <a:gd name="connsiteY64" fmla="*/ 1296955 h 4310742"/>
              <a:gd name="connsiteX65" fmla="*/ 1735494 w 1735494"/>
              <a:gd name="connsiteY65" fmla="*/ 1222310 h 4310742"/>
              <a:gd name="connsiteX66" fmla="*/ 1726163 w 1735494"/>
              <a:gd name="connsiteY66" fmla="*/ 1063689 h 4310742"/>
              <a:gd name="connsiteX67" fmla="*/ 1716833 w 1735494"/>
              <a:gd name="connsiteY67" fmla="*/ 1035698 h 4310742"/>
              <a:gd name="connsiteX68" fmla="*/ 1707502 w 1735494"/>
              <a:gd name="connsiteY68" fmla="*/ 989045 h 4310742"/>
              <a:gd name="connsiteX69" fmla="*/ 1679510 w 1735494"/>
              <a:gd name="connsiteY69" fmla="*/ 895738 h 4310742"/>
              <a:gd name="connsiteX70" fmla="*/ 1660849 w 1735494"/>
              <a:gd name="connsiteY70" fmla="*/ 867747 h 4310742"/>
              <a:gd name="connsiteX71" fmla="*/ 1632857 w 1735494"/>
              <a:gd name="connsiteY71" fmla="*/ 821093 h 4310742"/>
              <a:gd name="connsiteX72" fmla="*/ 1604866 w 1735494"/>
              <a:gd name="connsiteY72" fmla="*/ 774440 h 4310742"/>
              <a:gd name="connsiteX73" fmla="*/ 1586204 w 1735494"/>
              <a:gd name="connsiteY73" fmla="*/ 718457 h 4310742"/>
              <a:gd name="connsiteX74" fmla="*/ 1558212 w 1735494"/>
              <a:gd name="connsiteY74" fmla="*/ 662473 h 4310742"/>
              <a:gd name="connsiteX75" fmla="*/ 1539551 w 1735494"/>
              <a:gd name="connsiteY75" fmla="*/ 513183 h 4310742"/>
              <a:gd name="connsiteX76" fmla="*/ 1520890 w 1735494"/>
              <a:gd name="connsiteY76" fmla="*/ 326571 h 4310742"/>
              <a:gd name="connsiteX77" fmla="*/ 1502229 w 1735494"/>
              <a:gd name="connsiteY77" fmla="*/ 270587 h 4310742"/>
              <a:gd name="connsiteX78" fmla="*/ 1483568 w 1735494"/>
              <a:gd name="connsiteY78" fmla="*/ 242596 h 4310742"/>
              <a:gd name="connsiteX79" fmla="*/ 1455576 w 1735494"/>
              <a:gd name="connsiteY79" fmla="*/ 195942 h 4310742"/>
              <a:gd name="connsiteX80" fmla="*/ 1418253 w 1735494"/>
              <a:gd name="connsiteY80" fmla="*/ 158620 h 4310742"/>
              <a:gd name="connsiteX81" fmla="*/ 1399592 w 1735494"/>
              <a:gd name="connsiteY81" fmla="*/ 130628 h 4310742"/>
              <a:gd name="connsiteX82" fmla="*/ 1371600 w 1735494"/>
              <a:gd name="connsiteY82" fmla="*/ 111967 h 4310742"/>
              <a:gd name="connsiteX83" fmla="*/ 1352939 w 1735494"/>
              <a:gd name="connsiteY83" fmla="*/ 46653 h 4310742"/>
              <a:gd name="connsiteX84" fmla="*/ 1352939 w 1735494"/>
              <a:gd name="connsiteY84" fmla="*/ 0 h 431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35494" h="4310742">
                <a:moveTo>
                  <a:pt x="0" y="4310742"/>
                </a:moveTo>
                <a:cubicBezTo>
                  <a:pt x="15551" y="4307632"/>
                  <a:pt x="31353" y="4305585"/>
                  <a:pt x="46653" y="4301412"/>
                </a:cubicBezTo>
                <a:cubicBezTo>
                  <a:pt x="65631" y="4296236"/>
                  <a:pt x="102637" y="4282751"/>
                  <a:pt x="102637" y="4282751"/>
                </a:cubicBezTo>
                <a:cubicBezTo>
                  <a:pt x="108857" y="4276530"/>
                  <a:pt x="114429" y="4269585"/>
                  <a:pt x="121298" y="4264089"/>
                </a:cubicBezTo>
                <a:cubicBezTo>
                  <a:pt x="130055" y="4257084"/>
                  <a:pt x="141905" y="4253867"/>
                  <a:pt x="149290" y="4245428"/>
                </a:cubicBezTo>
                <a:cubicBezTo>
                  <a:pt x="164059" y="4228549"/>
                  <a:pt x="170753" y="4205304"/>
                  <a:pt x="186612" y="4189445"/>
                </a:cubicBezTo>
                <a:lnTo>
                  <a:pt x="205274" y="4170783"/>
                </a:lnTo>
                <a:cubicBezTo>
                  <a:pt x="211494" y="4152122"/>
                  <a:pt x="213024" y="4131167"/>
                  <a:pt x="223935" y="4114800"/>
                </a:cubicBezTo>
                <a:cubicBezTo>
                  <a:pt x="230155" y="4105469"/>
                  <a:pt x="238042" y="4097056"/>
                  <a:pt x="242596" y="4086808"/>
                </a:cubicBezTo>
                <a:cubicBezTo>
                  <a:pt x="250585" y="4068833"/>
                  <a:pt x="255037" y="4049485"/>
                  <a:pt x="261257" y="4030824"/>
                </a:cubicBezTo>
                <a:lnTo>
                  <a:pt x="335902" y="3806889"/>
                </a:lnTo>
                <a:lnTo>
                  <a:pt x="354563" y="3750906"/>
                </a:lnTo>
                <a:cubicBezTo>
                  <a:pt x="357673" y="3741575"/>
                  <a:pt x="358438" y="3731098"/>
                  <a:pt x="363894" y="3722914"/>
                </a:cubicBezTo>
                <a:cubicBezTo>
                  <a:pt x="370114" y="3713583"/>
                  <a:pt x="377540" y="3704952"/>
                  <a:pt x="382555" y="3694922"/>
                </a:cubicBezTo>
                <a:cubicBezTo>
                  <a:pt x="386954" y="3686125"/>
                  <a:pt x="387487" y="3675727"/>
                  <a:pt x="391886" y="3666930"/>
                </a:cubicBezTo>
                <a:cubicBezTo>
                  <a:pt x="396901" y="3656900"/>
                  <a:pt x="405532" y="3648968"/>
                  <a:pt x="410547" y="3638938"/>
                </a:cubicBezTo>
                <a:cubicBezTo>
                  <a:pt x="414945" y="3630141"/>
                  <a:pt x="414818" y="3619381"/>
                  <a:pt x="419878" y="3610947"/>
                </a:cubicBezTo>
                <a:cubicBezTo>
                  <a:pt x="424404" y="3603404"/>
                  <a:pt x="433044" y="3599154"/>
                  <a:pt x="438539" y="3592285"/>
                </a:cubicBezTo>
                <a:cubicBezTo>
                  <a:pt x="474082" y="3547855"/>
                  <a:pt x="437207" y="3577621"/>
                  <a:pt x="485192" y="3545632"/>
                </a:cubicBezTo>
                <a:cubicBezTo>
                  <a:pt x="488302" y="3536301"/>
                  <a:pt x="488379" y="3525320"/>
                  <a:pt x="494523" y="3517640"/>
                </a:cubicBezTo>
                <a:cubicBezTo>
                  <a:pt x="501528" y="3508884"/>
                  <a:pt x="513758" y="3505984"/>
                  <a:pt x="522514" y="3498979"/>
                </a:cubicBezTo>
                <a:cubicBezTo>
                  <a:pt x="529383" y="3493484"/>
                  <a:pt x="534955" y="3486538"/>
                  <a:pt x="541176" y="3480318"/>
                </a:cubicBezTo>
                <a:cubicBezTo>
                  <a:pt x="566055" y="3405675"/>
                  <a:pt x="528736" y="3492757"/>
                  <a:pt x="578498" y="3442996"/>
                </a:cubicBezTo>
                <a:cubicBezTo>
                  <a:pt x="585453" y="3436041"/>
                  <a:pt x="582769" y="3423438"/>
                  <a:pt x="587829" y="3415004"/>
                </a:cubicBezTo>
                <a:cubicBezTo>
                  <a:pt x="596694" y="3400229"/>
                  <a:pt x="621766" y="3386158"/>
                  <a:pt x="634482" y="3377681"/>
                </a:cubicBezTo>
                <a:cubicBezTo>
                  <a:pt x="640702" y="3368350"/>
                  <a:pt x="644386" y="3356694"/>
                  <a:pt x="653143" y="3349689"/>
                </a:cubicBezTo>
                <a:cubicBezTo>
                  <a:pt x="660823" y="3343545"/>
                  <a:pt x="672338" y="3344757"/>
                  <a:pt x="681135" y="3340359"/>
                </a:cubicBezTo>
                <a:cubicBezTo>
                  <a:pt x="753494" y="3304181"/>
                  <a:pt x="666753" y="3335823"/>
                  <a:pt x="737119" y="3312367"/>
                </a:cubicBezTo>
                <a:cubicBezTo>
                  <a:pt x="774287" y="3256614"/>
                  <a:pt x="733694" y="3305092"/>
                  <a:pt x="783772" y="3275045"/>
                </a:cubicBezTo>
                <a:cubicBezTo>
                  <a:pt x="821814" y="3252220"/>
                  <a:pt x="782955" y="3258902"/>
                  <a:pt x="821094" y="3228391"/>
                </a:cubicBezTo>
                <a:cubicBezTo>
                  <a:pt x="828774" y="3222247"/>
                  <a:pt x="839755" y="3222171"/>
                  <a:pt x="849086" y="3219061"/>
                </a:cubicBezTo>
                <a:cubicBezTo>
                  <a:pt x="902563" y="3138844"/>
                  <a:pt x="831357" y="3233243"/>
                  <a:pt x="895739" y="3181738"/>
                </a:cubicBezTo>
                <a:cubicBezTo>
                  <a:pt x="956032" y="3133504"/>
                  <a:pt x="872032" y="3167870"/>
                  <a:pt x="942392" y="3144416"/>
                </a:cubicBezTo>
                <a:cubicBezTo>
                  <a:pt x="967274" y="3069771"/>
                  <a:pt x="929952" y="3156855"/>
                  <a:pt x="979714" y="3107093"/>
                </a:cubicBezTo>
                <a:cubicBezTo>
                  <a:pt x="986668" y="3100139"/>
                  <a:pt x="983328" y="3087105"/>
                  <a:pt x="989045" y="3079102"/>
                </a:cubicBezTo>
                <a:cubicBezTo>
                  <a:pt x="999272" y="3064785"/>
                  <a:pt x="1016609" y="3056418"/>
                  <a:pt x="1026368" y="3041779"/>
                </a:cubicBezTo>
                <a:cubicBezTo>
                  <a:pt x="1052348" y="3002808"/>
                  <a:pt x="1037099" y="3021716"/>
                  <a:pt x="1073021" y="2985796"/>
                </a:cubicBezTo>
                <a:cubicBezTo>
                  <a:pt x="1076131" y="2976465"/>
                  <a:pt x="1077291" y="2966238"/>
                  <a:pt x="1082351" y="2957804"/>
                </a:cubicBezTo>
                <a:cubicBezTo>
                  <a:pt x="1086877" y="2950260"/>
                  <a:pt x="1097078" y="2947010"/>
                  <a:pt x="1101012" y="2939142"/>
                </a:cubicBezTo>
                <a:cubicBezTo>
                  <a:pt x="1109809" y="2921548"/>
                  <a:pt x="1113454" y="2901820"/>
                  <a:pt x="1119674" y="2883159"/>
                </a:cubicBezTo>
                <a:cubicBezTo>
                  <a:pt x="1122784" y="2873828"/>
                  <a:pt x="1122049" y="2862121"/>
                  <a:pt x="1129004" y="2855167"/>
                </a:cubicBezTo>
                <a:lnTo>
                  <a:pt x="1147666" y="2836506"/>
                </a:lnTo>
                <a:lnTo>
                  <a:pt x="1175657" y="2752530"/>
                </a:lnTo>
                <a:cubicBezTo>
                  <a:pt x="1178767" y="2743199"/>
                  <a:pt x="1179532" y="2732722"/>
                  <a:pt x="1184988" y="2724538"/>
                </a:cubicBezTo>
                <a:cubicBezTo>
                  <a:pt x="1191208" y="2715208"/>
                  <a:pt x="1198634" y="2706577"/>
                  <a:pt x="1203649" y="2696547"/>
                </a:cubicBezTo>
                <a:cubicBezTo>
                  <a:pt x="1227875" y="2648096"/>
                  <a:pt x="1195191" y="2686345"/>
                  <a:pt x="1231641" y="2649893"/>
                </a:cubicBezTo>
                <a:cubicBezTo>
                  <a:pt x="1246437" y="2605506"/>
                  <a:pt x="1243616" y="2597601"/>
                  <a:pt x="1268963" y="2565918"/>
                </a:cubicBezTo>
                <a:cubicBezTo>
                  <a:pt x="1274459" y="2559049"/>
                  <a:pt x="1281404" y="2553477"/>
                  <a:pt x="1287625" y="2547257"/>
                </a:cubicBezTo>
                <a:cubicBezTo>
                  <a:pt x="1293845" y="2528596"/>
                  <a:pt x="1295375" y="2507640"/>
                  <a:pt x="1306286" y="2491273"/>
                </a:cubicBezTo>
                <a:cubicBezTo>
                  <a:pt x="1312506" y="2481942"/>
                  <a:pt x="1320393" y="2473528"/>
                  <a:pt x="1324947" y="2463281"/>
                </a:cubicBezTo>
                <a:cubicBezTo>
                  <a:pt x="1359255" y="2386087"/>
                  <a:pt x="1323945" y="2426961"/>
                  <a:pt x="1362270" y="2388636"/>
                </a:cubicBezTo>
                <a:cubicBezTo>
                  <a:pt x="1397012" y="2214913"/>
                  <a:pt x="1378897" y="2323194"/>
                  <a:pt x="1362270" y="1940767"/>
                </a:cubicBezTo>
                <a:cubicBezTo>
                  <a:pt x="1361843" y="1930941"/>
                  <a:pt x="1355641" y="1922232"/>
                  <a:pt x="1352939" y="1912775"/>
                </a:cubicBezTo>
                <a:cubicBezTo>
                  <a:pt x="1349416" y="1900445"/>
                  <a:pt x="1346718" y="1887894"/>
                  <a:pt x="1343608" y="1875453"/>
                </a:cubicBezTo>
                <a:cubicBezTo>
                  <a:pt x="1346718" y="1828800"/>
                  <a:pt x="1342109" y="1780978"/>
                  <a:pt x="1352939" y="1735493"/>
                </a:cubicBezTo>
                <a:cubicBezTo>
                  <a:pt x="1358134" y="1713675"/>
                  <a:pt x="1376804" y="1697452"/>
                  <a:pt x="1390261" y="1679510"/>
                </a:cubicBezTo>
                <a:cubicBezTo>
                  <a:pt x="1426170" y="1631631"/>
                  <a:pt x="1407256" y="1653183"/>
                  <a:pt x="1446245" y="1614196"/>
                </a:cubicBezTo>
                <a:cubicBezTo>
                  <a:pt x="1462449" y="1565586"/>
                  <a:pt x="1444962" y="1604136"/>
                  <a:pt x="1474237" y="1567542"/>
                </a:cubicBezTo>
                <a:cubicBezTo>
                  <a:pt x="1485970" y="1552876"/>
                  <a:pt x="1494232" y="1531285"/>
                  <a:pt x="1511559" y="1520889"/>
                </a:cubicBezTo>
                <a:cubicBezTo>
                  <a:pt x="1519993" y="1515829"/>
                  <a:pt x="1530220" y="1514669"/>
                  <a:pt x="1539551" y="1511559"/>
                </a:cubicBezTo>
                <a:lnTo>
                  <a:pt x="1595535" y="1474236"/>
                </a:lnTo>
                <a:lnTo>
                  <a:pt x="1623527" y="1455575"/>
                </a:lnTo>
                <a:cubicBezTo>
                  <a:pt x="1635968" y="1436914"/>
                  <a:pt x="1653756" y="1420868"/>
                  <a:pt x="1660849" y="1399591"/>
                </a:cubicBezTo>
                <a:cubicBezTo>
                  <a:pt x="1672962" y="1363254"/>
                  <a:pt x="1663226" y="1378555"/>
                  <a:pt x="1688841" y="1352938"/>
                </a:cubicBezTo>
                <a:cubicBezTo>
                  <a:pt x="1712298" y="1282572"/>
                  <a:pt x="1680654" y="1369316"/>
                  <a:pt x="1716833" y="1296955"/>
                </a:cubicBezTo>
                <a:cubicBezTo>
                  <a:pt x="1726395" y="1277830"/>
                  <a:pt x="1731946" y="1240049"/>
                  <a:pt x="1735494" y="1222310"/>
                </a:cubicBezTo>
                <a:cubicBezTo>
                  <a:pt x="1732384" y="1169436"/>
                  <a:pt x="1731433" y="1116391"/>
                  <a:pt x="1726163" y="1063689"/>
                </a:cubicBezTo>
                <a:cubicBezTo>
                  <a:pt x="1725184" y="1053903"/>
                  <a:pt x="1719218" y="1045239"/>
                  <a:pt x="1716833" y="1035698"/>
                </a:cubicBezTo>
                <a:cubicBezTo>
                  <a:pt x="1712987" y="1020313"/>
                  <a:pt x="1710942" y="1004526"/>
                  <a:pt x="1707502" y="989045"/>
                </a:cubicBezTo>
                <a:cubicBezTo>
                  <a:pt x="1703155" y="969482"/>
                  <a:pt x="1687267" y="907373"/>
                  <a:pt x="1679510" y="895738"/>
                </a:cubicBezTo>
                <a:lnTo>
                  <a:pt x="1660849" y="867747"/>
                </a:lnTo>
                <a:cubicBezTo>
                  <a:pt x="1634420" y="788455"/>
                  <a:pt x="1671280" y="885130"/>
                  <a:pt x="1632857" y="821093"/>
                </a:cubicBezTo>
                <a:cubicBezTo>
                  <a:pt x="1596517" y="760527"/>
                  <a:pt x="1652153" y="821729"/>
                  <a:pt x="1604866" y="774440"/>
                </a:cubicBezTo>
                <a:cubicBezTo>
                  <a:pt x="1598645" y="755779"/>
                  <a:pt x="1597115" y="734824"/>
                  <a:pt x="1586204" y="718457"/>
                </a:cubicBezTo>
                <a:cubicBezTo>
                  <a:pt x="1562087" y="682281"/>
                  <a:pt x="1571089" y="701104"/>
                  <a:pt x="1558212" y="662473"/>
                </a:cubicBezTo>
                <a:cubicBezTo>
                  <a:pt x="1549492" y="601429"/>
                  <a:pt x="1545429" y="577843"/>
                  <a:pt x="1539551" y="513183"/>
                </a:cubicBezTo>
                <a:cubicBezTo>
                  <a:pt x="1536339" y="477851"/>
                  <a:pt x="1531724" y="373516"/>
                  <a:pt x="1520890" y="326571"/>
                </a:cubicBezTo>
                <a:cubicBezTo>
                  <a:pt x="1516467" y="307404"/>
                  <a:pt x="1513140" y="286954"/>
                  <a:pt x="1502229" y="270587"/>
                </a:cubicBezTo>
                <a:cubicBezTo>
                  <a:pt x="1496009" y="261257"/>
                  <a:pt x="1488583" y="252626"/>
                  <a:pt x="1483568" y="242596"/>
                </a:cubicBezTo>
                <a:cubicBezTo>
                  <a:pt x="1459342" y="194145"/>
                  <a:pt x="1492026" y="232394"/>
                  <a:pt x="1455576" y="195942"/>
                </a:cubicBezTo>
                <a:cubicBezTo>
                  <a:pt x="1435217" y="134870"/>
                  <a:pt x="1463493" y="194813"/>
                  <a:pt x="1418253" y="158620"/>
                </a:cubicBezTo>
                <a:cubicBezTo>
                  <a:pt x="1409496" y="151615"/>
                  <a:pt x="1407521" y="138557"/>
                  <a:pt x="1399592" y="130628"/>
                </a:cubicBezTo>
                <a:cubicBezTo>
                  <a:pt x="1391663" y="122699"/>
                  <a:pt x="1380931" y="118187"/>
                  <a:pt x="1371600" y="111967"/>
                </a:cubicBezTo>
                <a:cubicBezTo>
                  <a:pt x="1365704" y="94278"/>
                  <a:pt x="1354891" y="64221"/>
                  <a:pt x="1352939" y="46653"/>
                </a:cubicBezTo>
                <a:cubicBezTo>
                  <a:pt x="1351222" y="31197"/>
                  <a:pt x="1352939" y="15551"/>
                  <a:pt x="1352939" y="0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8199" y="6120518"/>
            <a:ext cx="41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Line shows frequent eastern extent of fog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838131"/>
            <a:ext cx="233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Austin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Straubel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Airport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2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4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Thanks for attending!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crh.noaa.gov/images/lmk/600px-US-NationalWeatherService-Logo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TEhQUEhQWFhQXFhgVFhQWFxcXHBgdHBUXGBoXFxgYHCggGholHRgYITEhKCorLi4uFx8zODMsNygtLi0BCgoKDg0OGxAQGzQmICQsLCwsLzQsLSw1LCw0LCwsNCwsLCwsLC0sMCwsLDcsLDQ0LCwsLCwsLCwsLCwsLCwsLP/AABEIAOEA4QMBIgACEQEDEQH/xAAcAAEAAQUBAQAAAAAAAAAAAAAABgEDBAUHCAL/xABLEAACAQMCAwUEBgUICAYDAAABAgMABBESIQUGMRMiQVFhBxQycSNCUoGRsXKhssHRJDNic4KSorQINTZTY8Lh8CZDRIPD8RUWJf/EABoBAQACAwEAAAAAAAAAAAAAAAAEBQEDBgL/xAAwEQACAgIABQIEBgIDAQAAAAAAAQIDBBEFEiExQRMiMlFhkSNxgaGx0cHhQnLwM//aAAwDAQACEQMRAD8A7jSlKAUpSgFKUoBSlKAUpVCaArSraTBs4IODg4IOD5HyNYHMXFvdYDKEMh1Iixr1ZncIFHrk0BsiaZqPcf4vJ7i13ZSRYWJpwZEaRXRYy+BpdcH1rE5s4pc29jHJC6NO0kS5KYVtTdApJwSNhuaAlmaZqEcA5ukljvrgjXDFH29uirhjGFl29SxiJHzFZ3BuK3HbwRzvFIJ7Zp/olK9mVMf1ix1Ie0wCQDlT57ASqlRfhHM7y3klu0SqFLgd4iTC/DIVZQGjfwZC2OhrYWXMcMspiXWGDyRgsjBXaM4cI/wnHlnOx8qA3FK+Q9fVAKUpQClKUApSlAKUpQClKUApSlAKUpQClKUApWBxLjMMBUSuFL/CNyTjGTgZwoyMnoMis6gMDiF+fdpJrcLMwjZ4wG7rkAkKGXPUjFRPhfMfv0klrKGjS6s+1hHQgEaJNEi7OCGR1YEnds6cYrK5H5ZltAe+EjLSD3ZVBTAkYRyBskiRk0lsbHPQEZrL4vzFYcLjCyyLGBqZYlyz95ix0r1AJJ9Kyk29IGu5L4VKkkTtbC2CWogmUaFE0odCJFVCe6AsmGbBIk6VKONcIiuUWOZdSB1cocFWK5IDgjdc4OPMCuM8xe3KRu7ZQBB/vJ8MfuRTgfiag/EvaLxKfIe7kAPhHiP8NABqXDBtl36HnmR6ahsba3hMWI44WL5RiAnfJLKAxwFOTsNtzXzJxizAAae3wuMAyR4GOmBnbFeQbm4aRtUjM7eLOxY/iat1IXDvnIxznry04/YdI7i2GwGFeMbDOB16DervBbCzjLNaJAC3xNFo33JwSvhkk4rx9VVODkbHwIo+HLxIc56+seXIIZBJGGDKHCAuzLGJGDOI1JwuSB0qzwTlaC20sq6pV1kyMTlmclnbTnSGYncgDyrzNwvne/t/5q7mA8mbWPwfNTrl7243CELeQrKv24+4/wB4+E/qrRPBsXVdTPMjoXCuHXkdxCrt3Z5Zby50pgoVwI4e2U4YYZFxjOIj4bVseEc0ST3LxrGph1sqPqZXKp3Wl0uoV49epcoxI2yN6t8s+0WwviEjl0SEfzUo0Mc+A30sfkTW6suDLbiT3bK6gdMTOxiVt8FVOdAz1C4HpmocouL00ejOgukcsqurMhw6hgSpIyAw6jbzq/UC4Ly3Jb3XaSSfRxRtNJOURDJJKXMqFxu0K414YbHRucVJuD8X7WETyKIY3JMetgCUJ7jNn4WYb6fAEeNYBt6VRWzVaAUpSgFKUoBSlKAUpSgFKUoBWDfXhAdITG1wI9aRO+nIzgFsAkKTtnFX5LpA4QuodhlULAMQOpC9TULm5buzcYN1NhWM0FyVhfSCy6oGGkMMg7DJVgN8ECgM3tpLhkvLIoJkVree3uCyAd4MVYorMkisMg4IYE+YI3EEy2lsDczL3FzJK50jJJJxqJIGTgDJOAOtWuYuOW9hC885Cg+QGqRgMBQPrNgAb+VeaueOdp+Iy5kYrCp+jhHwr6n7T48fwxUjHxpWv6GG9E8559s7Pqi4cCi9DcOO8f6tT8PzO/oK4/c3LyOzyMXdjlmYkknzJPWrVKuqqIVLUUa29ilKVtMClKUApSlAKZpSgK5qecn+1O9syqyN7xAMAxyHLAf0H6g+hyKgVK8WVxmtSRnZ6x5b5os+KQsIyGBXEtvIBqAO2HXxHqMinHeFmS6ika3FzEsZRYyyAROzDMhRyFbKbZ3IwQB3jXlewvZIXWSJ2jkU5V1OCPw8PSvQ3sz9p0d7pt7kiO6xgHYLN+h5N5r+GaqMjDdfuj1R7Utk94NYCCFIVYsqDSCeuB0G3gBgD0ArNrUcyy3KwlrXsgwBZjJq2UDPcUDBbrjJA6Vh8sXbR2aTXkxzITJqmKKVWRsxRtpAUMFKjAHXNQj0SOlUBqtAKUpQClKUApSlAKw+LcRWCJpGBOMBVXGp2YhVRQSAWZiAPnWZUY4jeQXUc63ER91jfT27EAdorBSY9J1poY47TbBUnpuQMXmzgUfEUieNk7RHKE5Ukx9oFnjDYOlgRsw3DIMHetnxK/t+GWjO5YRRg4DO0jMWJIUNIxZiSdgTt8hXzwHgKWYZmkZ8KEV5NC9nCm6x90AYG5LdT49BXAParzseIXGmI/yWI4iH2zjBkPz3A9PnW/HpdsteDDejUc782TcRuDLISqDaKLOyL+9j1JqOGq5qlX0IqK5UahVQKpV6zXMiA9Cygj7xXpvQLWKEV6J5s4PwbhZS5ntAxb6OOFF1Akd4tpZgucEbk+WK0HtA5VsLjhY4jw+NY9IDdwaA669DBk6Bgc7+lQ45ik10en02euU4rildU9i/LtrIl1e3aB1txlVYZVcIXZyv1jgbVMOW+Y+H8c7Wzez7PCF0zpzpBAyrLgq4JBx0rNmVyyaUdpdwonnvFV0//dTTljk9JuLmxkY9nHJIGPiyxk93I6EjGT8667xLnSysLuLhiWpwTHGxVUCL2mkJsd3+IE/vNLcnT1Fb6b/QKJ5txX3DCznCKzHyUEn8BXWPbXyfbwTW0luoiNzIyOoHdB7neC+HxbgbGpnxjiFty7aQJDb9o0jaS2dJYhQWd2OTk+A6fLFYeXuMXBbbHKecmQgkHYjqDsfwr5r0D7SOH21/wj/8iItEoiWVG2DYLAFHxswrz9W2i71I71rRhrQr7jcgggkEEEEbEEdCD5ivigreYPQvsk9o/vYW0u2/lIHcc7dsAM4P/EAG/njPnUl5g4NM9z2oijuk7PRHHNJoS3c5DyaAp7QMp3PxLpIGzGvL3D5pEkR4SwkVgyFRkhgcggV6r5I4097ZpJNFJFKRpkVkaPvYxrTI3U9QR0zjwqlzMdVvmj2Zsi9mVwS4igENk06vcJCMrnvEKAC2nJIHkD4Y61uhXNLDlG7hu5Pd5VhiLh3uCgZjGGyIVMjOzud2kkOkkt1YABeiWN4kq64nV1yRqUggkHBwR6ioR6MilKUApSlAKUpQGt43xUW6qdDyO7iOOJManYhmwCxAACqxJJ2ANaCw4bBdvKxS5gcSKbm1Z9KuwCsrOqMUdWAXdThsYboRUh4zwhLlFVy6lHEkboxVkcAgMpHjhiMHIIJBFfPBuECDWTJJLJIQ0kshBZsKFUYUBVAA6ADxPU0BnPGCCGAIOxB3B+6oPzN7KLC6yyx+7y/bh2B6/FH8J+eAfWp5Q16jOUXuLB5T535AuuHHMgEkJOFnTOk+QYH4G9OnkTUTIr2dxCxjmjeKVQ8bgqyt0INeYfaPyS/Dbgjc28hJhk67eKMfBh+sb+dW2Jl+p7Z9zXKOiHVfsf5yP9Nf2hVisix/nE/TX9oVOfY8nbv9I7+Ys/6yT9la+rP/AGR/9qT/ADT18f6RjAwWf9ZJ+wtfVmf/AAjj/hSf5p6qY/8Axh/2/s9+TW+yj/UfFv0Zv8rWh9gh/wD6g/qJP+Wt/wCwmWOa2v7J2wZR0yMlXjMbFR442/EVIPZt7NZOGXMlzPNEyiNkTTqGxIJd9QAXZegz869WTUfUi+77D5Eb5U/2puP07j8qmnMnLXCpOIe83N0I7lWibszOi4KadGUO++B881z/ANnl6JuY5ZV6O1wwIOQR4EH1rW+13/Xj/O3/AGErLhKVqW9e0b6E59vXxcN/r2/OKpR7RuG8OmjgHEpuyVWYxnXoySo1b4OdsVFfbud+Gf17f/FVn/SKYdhZ4/3kn7C1pri5emk9dzL8m+5sW3HL0y2jiSBIQkbg6shZAOvjvkV5sruViw//AFJhn6j/AOZNcNqbhR0pL6nmQqYezzkeXic2AdECEdrLjpn6ieBc/qG/kDpeWOAS31xHbw/E53Y9EUfE7eg/PA8a9W8s8BisreO3gGFUbnxYnqzHzJpl5Pprlj3f7CK2fPL/AC1bWcax28SoAMasAu3qzdSa2+arWPd3CxozucKoLE+QAzVN1kz3tJbMHj3DYpo/p1eREy5iUuRJhT3WRT9KP6JyCcbVrOB8wtJO0JtxbwoqqvaOgcuQSIhGhIDBBqKgkgEVd5O5h97SQnZkc7eSEkofw2+41rYuDJbTt7nYtJMxZzdXEvcUu2pgrsXkBJOSEQA43Oa9WVyrk4S7o812RsipR7E2FK+UJwM9fHFfVeD2KUpQCqGq1j8QMgjcwhWk0nQrkqpbwDEAkD1xQGjuOO3GVjFpKkjSIocgSRadQ1sXjJ04QN8QXfA3qRZqJcrcUvJrmZLrRGI1X6HsWViW+sshkKyRggjIG5PhjBxudeZ5rWeNItOCmpgwz1bA3zkdDW6iid8+SHc033wphzz7E3FVqAcK9ooLBbiPSPtp3gPmp3x+NTe0u0kUPGwZT0ZSCKzfi20P8RaMU5NVy9jMjFajmfl+K+t3t51yrbg+KMOjr5EfxFbbNK0JtPaN54/5q5flsbh7eYd5dwwGzqejr6H88jwrUZr1L7TeSV4jbHSALiMFoXO2TjeMn7LbfI4NeXrmBo3ZHUq6kqynYgg4INXuNkerHr3NTWiktw7fEzN8yT+dPeH06dTafs5OPw6VbpUnSMH3HKykFSQQcgg4I9QR0rLueM3Ei6ZJ5nX7LSOw/AnFYNKOKb20D7jkKnKkg+YOPyqjyEnJJJ8yST+NfNKzpAuSXDNjUzHHTJJx8s18s5PUk/M5r5pWNIH1rOMZOPLNEHpn0r5FdM9iPJ/vVybmVcwW5BUHo8nVR6hdmPrprXbNVwcmZS2dM9kfJfuNt2si/wApnUNJn6i9VjHkRnJ9flXQKChrn5zc5czNornvtK49/wCljPrLj7iqfvPpjzqT82ccFrAX6yNkRr5tjqfQdT/1rjUsrMxZiSzElifEnqauOEYXqT9WXZdvqyn4rmckfSj3ff8AI3/InEuxvEH1Zfo2+/dT/e2++pzztBdOqi27Qq8c0TLGyoQ79mI5GJIIRQJMlTkahgHw5PDKUYMOqkMPmDkV3Fp3kgD25QO6KyFwSu+DkhTk7Zr1xynlsjNeVr7GODW7hKD8Fjlvh8kERjkbIEkhjGtpNMZY6FLv3iceefLetvUf4Pw66S4eWedJVeJFISMxBWR2I0qWY4Ic5JY9BUgqjLkUpSgFaHnTi/utsZO0aM6lVWWLtSScnTpJA3x1JAHmK31ajj3EpIzDHCitLM5Ve0Yog0oXYsQCTsMBQN8+GKA13I/FJrhJHmltpQGATsM5UYziXvEB+mwJxUF5/n1X0n9EIn4Ln82NdJ5f4i0vbJJGiSwyCOTs21oxKK4ZWwD0YbEZBFcu5yP8tuP0x+yKuOCR3e39P8oqeMPVKX1NNWx4JxqW1fVE231kPwt8x5+o3rW0rqJ1xnHlkto5uFkoPmi9M7Ry5zHFdrlTpcfFGeo9R5j1rdiuA2ty8bh42KuOjD/vceldU5S5tS5ASTCTAdM7P6r6+lctn8MdPvr6x/g6XB4irfZZ0l/JKjXG/bnyOGU8QgXvKB7wo+soGBJ8wBg+m/hXY6pLGGBUgEEEEHoQdiDVZVa65KSLR9TxTSpv7UeTG4ddHQP5NKS0R+z4tGT5jw8xj1qEmugrmpx5kaylKUr2YFKUoBSlVAoDL4Vw6S4mjhiGZJGCKPUnqfIDqT4AGvWvKnAksrWK3j6Iveb7THdmPzOTXNPYPydoQ38y95xptwQcquTqk/tdB6DPjXYqpc2/nlyLsjZFFaxr+8SKNpJDhVGSf3fOvu4nVFLOQqqMlicADzNcl5y5lN0+lCRCh7o6az9o/uFYwsOWTZrx5ZGzMuOPDfnwjX8xcZe6mMjbKNo1+yv8T1NaulK7SuuNcVGK6I5CyyU5OUu7K11/k2XXw+L4tkZO6cHu5UafXHSuP11j2bn+RL/WP+1VRxxboT+pacGf4zX0NRy5YXfviSMl4sXaMwa5nVx2Xu+jQyLI30nbd8bfD4jpXQ6hPL9/xBrhl0NJadoQJrmNYH0YG6Bd5MHUBqjXbSdR61Nq5Y6YUpSgFabmmNGiUSW0lyNYwkQXUpwcOCzrp8RkH61bmtPzNJcqkRtAC/bIGVgdJQ5VtZCkqoyGyPsigPnlhVWIqlrJaqGP0cnZ5YnBL5jkfOfMnO1cu5xH8tuP08/4RXWuF+8YPvPY520iLXgeeS/X8BXL/aBDpvpf6QRh/dA/NTVxwR6va+n+UVPGV+Cn9SOUpSurOZK1VGIIIJBByCNiD5g180rDQ2zo/KPO4bTFdEB+iynYN5BvJv1Gp2Grz6alXLHOklviOXMkP+JB6HxHpXP53CN7nR9v6L3C4prULfv/AGdB5q5divrd4Jh3W3Vh1Rh8Lr6j9e9eXebeVbiwmMU6nGe5KAdEg81Pn5jqK9X8N4lFOgeJwy+nh6EeB9Ktcb4PDdQtDcRh426g+Hqp6gjzFU9GRKiWpL9C86TW0eOCKpXTedfZDc2xaS0BuIOukD6VR1wVHx/Mb+lc1liKkqwKsOoIII+YNXNVsLFuLPLWj4pSlbDBUCp/7LOQG4hL2soItY2Go4x2pG/Zr6faPhnHXpf9n3ssnvSstwGgts53BDyDyQHoP6R+7Neg+HWMNtCsUSrHFGuAPADzJPX51X5WWkuSHc9JeWZccYUAKAAAAAPAAYAFYnFuLxW6F5WAHgPFj5KPE1GOP8/Rx5S3Akfpr+oPv+t923rXO+IX8k7l5nLN5nw9FHQCsYfCrLWpWdF+7K7L4pCpctfV/wAG05n5oku2xukIPdjB6+rHxPp0FaKhqldRTTCqKjBaRzlts7JOUntilKVtNQrrXs6XFiu3VnP+I1yWuz8qw9nYwDOn6IMScbahqJOdts/qqk45LVMV82XHBo/it/QxZeL3glgR7VI0kmCGRZhLhdLMcroUgnAwd/4yetBwPtWYMt9FcxAkNpjTUTg4GuJ9IIOPq+HhW/rlzpRSlKAVauSwVigDMASqk6QxxsC2Djfxwau1Q0BDeW7i/N25vIpVRogF0mLsUbUWYAK5dsjQA7DJIbZc76n2q22Hhl81ZD9xDD8zV+94vcC+7I3MzrE2uSG2tCQwO6RFzqOcYLPqUdBjfbdc/wDDzLaMQMtGRKPuyG/UTUzh9vp5EZP8vuQ8+v1KJL9TkdKUrtzjhSlKAUpSgMrh3EJIH1wuUb06H0I6EVO+C+0RThblNJ/3ibj716j7s1zuqoMnA6+Q3P4VCysOm9e9fr5JmPl20v2P9DudjxeCUfRSxv6KwJHzHUVg8c5Us7wfym3jkPg+NLD5OuG/XXMuG8qXUxBWIoPtydwfMZ3/AAFdM5X4B7qnekeRyNyxOB6KCdhXNZeLVj9YWbfy/wBo6HEybbvihpfMi0/sX4a3wiZfQSE/tA1ueAezjh9oweK3DSDo8hMhHqNRwp9QKlgNY97fxxLqldUXzYgfnUP1bZ+3bZObiltly41BToALeAJ0j7yAcD7qhHHOXOIXRPaTRBPCNS4X7+7lvvrL4h7Q7dNo1eU+Ywq/i38K08vtJl+rAgHqzH8gKn4uJmRfNCHX66/yVuTlYs/bKf2/0a+fkG7Ubdm3oGI/MVpeI8FuIN5YnUfaxlf7w2Fb+X2h3J6JEPuY/vrDuudrxwRrRQdiFjX/AJs1dUviG/eo6/P+tlRasHXsbI5Sqk1SrVFcKUqtDB928BkdUHVmVR95Ars/HeFma1aBGCkqoXV8J0sraGHiradJ9Ca557O+G9rdhz8MI1/2jkL+8/cKmXPdncSpGsMEcyZLOSxEiEAaWhAZMtu311rl+OXc1sa14X8nScHq5a3P5n3wDhswuWnkghtvohEY4X7TtCGzrchFA07gbE945qT1oeT7R47dRJJcSMTqxc6daeGjbPdBG27fM1vqpC5FKUoBSlKApiviVAQQRkEYI9KuVi3PEYo2jR5FV5DpjUkBnOCcKOp2BoDi3H+GG2uJIvBTlT5qd1/h91a6une0jgvaRidB34x3h5p1/wAJ3/GuY12uBlevSn5XRnHZ2P6FrXjuhSlKnEMUpSgJDwO6sFAFzBIXHVtRZT/ZGMfLepxwrj3DUH0TRRehTQfvJHWuTUquyOGwue3J/f8Asn0Z8qe0V9js83Ntmoz7wh/ROo/gAa1F97RLdf5tJJD8tI/E/wAK5fSo8OB0L4m2b58YufwpIlvEef7mTaMLCPTvN+LDH6qi9zcvI2qRmdvNiSf11apVjTi1U/BFL/3zIFuTbb8ctlapSlSNGkrVKUoYFKUoBSlb/kvgpubgZH0cZDv/AMq/eR+ANar7Y1VucuyNtNUrJqEfJPvZ/wAJ7C2DMMPL9I3mAR3VPyH5mpPVtWA2/D/pVyuFttlbNzl3Z2lVargoLwMUpStZsFKUoBSlKAGog/BboXM7RGFe1bV74+ZJY0wo7BIiMYGCQ2rTvupOcy+rF1bK4AbwZWGCRuDkdD+qgPqOPugE6tsEnG+25OBjeuRc58v+6zZQfQucofBT4of3enyqSTceupb5YomEZQSarbMbE9ncKpeYldSo8LB0KkbqR3s4Ex4pw5J42jkGVb8QfAjyIqZg5bxrObw+5DzcVZFevK7HCapW15g4FJaSaH3U/BJjAYfubzFaquzqsjZFSi9pnJWVyrk4yXVClKVsNYpSlAKUpQClKUApSlAKUpQClK+44yxCqCWJwAOpPgBWG0ltmUm3pFyytWldY4xl2OAP3n0HWuy8D4XHZ24XIAUFpJDgAnqWJPQfuFa7kzlkWqa3wZnHeP2B9hf3nxr54zxGG77Szjk0y5DI7RsYnaJ0Zo9WyygHSrqD4kdQa5Limd68uSHwr92dRw7C9GPPL4n+xg8YW4M6XtsRdWxCALAy9oqqxZhExbQ6yPoLnIOI8DNS/hYkESdsQZcZcqMLk7kL6DpnxxmtXwO2uu2eW4WOJezWJYYpGkUkMzGXdFCE5xpAPTcnat9VUWgpSlAKUpQClKUAqhFVpQGPcRN1QqGyuWZc90Eal2I3IyAfAnOD0q5LKFUsxAUAkknAAG5JJ8KuVoua+FPcwhEI2dXaJiQkyrn6GRhuEY46Z+HcEEggXD7txC32ZZYm6Mp6EeXirD8a5lzLyvLaMTu8R6SAdPR8dD69PyqX3V+1gss8qxm5unXTBGWEcYRAmqSQJkooGXmKjbSMbCpLw28E8Wp4ymcgo2GB9VYbOhG4YdR+FTcPOsxn06ryv6IWXhQyF17/ADOG0rpHMHICuS9qRG3Xsz8J/RP1fyqBcS4ZLA2mZGQ9AT0PyYbGuqxc6nIXtfX5eTmsjCtofuXT5mJSlKmbIopSlDApSlAKUqtAUpVR/wBipNwLkqefDSAwx+bDvEei+HzNaLsiumPNY9G6qidr1BbNBY2UkzhIlLsfAeHqT0A9TXU+VOUktRrfDzEdcbJ6J/GtpwvhcFpEdACqBqdz1IA3ZmqNc58fka3jNuBJaXUbxm5ikKvGzjEbJ4bk4wSMnbIPXmM7ic79wh0j/J0eHw2NOpT6y/g2/EOZFS7S1C5OlS2c6jrJVBEmO+BhmdshUAGeu2BY8nW5mMi6JrZhmONiW93cS6ybZgcIrNuwG+UAzjYWOW+FNe2kPvqvqjA7KfLRTFCMPHJgBlOxRvBwA22cCaW8CoqoihVUBVVRgADoAB0FVRaF2lKUApSlAKUpQClKUApSlAKUpQGt4nwdJmR8sksfwSocMASNSHOQyNgZUgg4HiARoOaOC3VxKoiCLDCuY17SSIvKwK9oHi3Tsh0BBDFj0wDUxqmKA0F3xxLUW8U7tJM7RRHQuSWdlTtHA2RCx6nzwK29zCkg0OqsCPhYA5HyNai+5VgeeOcDRIsyyyMMntdKkLG+T8IJDAeBUEeOY5zPwK5lummBC63itoCquXgQAyNcK6MAhLagVYYbQgPlRNow0mbPifIFtJkx6omPTTuv90/uxUavvZ7cpvGySD56T+B2/XUy4ve3K3cENu0Ta43d0kUjCoUGsOpyCS4XGCK+OI87W0M1zFKWX3aJJZXxle/jCDG5fDIcY+uKn08Tyau0t/n1IVvDqLPGvyOaz8u3SfFbyfcur9nNYL2kg6xuPmjfwrtF3zBbRFBLMiF01oGOCV23x5ZIH3is1p0BCll1MCVUkZIHUgeIGanR47Z/ygiFLgsPEmcG0HOMHPlg1ejsZW+GOQ/JGP7q7Tc8StosGSWFNQ1KWdFyPMZO49fWs+NgwBUggjII6EemK9Pj0vEP3PK4IvM/2OM2nKl5J0gZR5vhPzOf1VIuGezhzvPKFH2Yxkn5sf4VLbPmWCSQRqXBYssbtG6pIyZ1LG5GGIwdh4KSM4rE4VzK0t3NbmNUETsh/nGY4ClWJEfZopDAgFiSCNqi28YyJrppfl/slVcJoh32zJ4dy5a23eVFDD/zH3I/tHp91XeM8UaPsVhjEskzFUBcIg0oXLM+G2wOgBJyPDJGLzfw95VgZYxMIZxK9udOJV0OmO/3SylhIA22UG4OCKWfBVmgVJofdxHJrt44mCNABsuGiOFYgtkKcYcjcZqtnZKb3J7LCFcYLUVo0/GUnvIo5oe0hubWZo5rdXLKwOBIANllGkq65AyDjulsjZ8mctNbW5imKMGxqiUZjDAnLKG6axoYjwYE+JrecM4akCaI9W7FmZmLszE7szNuT/AVmV4PZQCq0pQClKUApSlAKUpQClKUApSlAKUpQClKUAqmKrSgLHuqa+00jXp0a8DVpznTnyzviotxrkOOeSSTtHV5NevIDAlljQEjb4Vjwu+2c74FTClARPjXBZmu0niXUqxrGALiS3K4fU2QqMsikae6fs+tU5o4DNLcJcQhdcNvL2RZsfSl4yEIx8LIGUnwyKltKAicnL7+5WMKomuB7MtnB0rE6doATnPdDCpUBtivqlARWy5ZlV4FeYNb28rywoI8Pkq6qjvqwUUSMBhQSAufHO/tOHpG8sijDSsrP6lUVAceelQPurLpQFMVXFKUApSlAKUpQClK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www.crh.noaa.gov/images/lsx/images/noa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86024"/>
            <a:ext cx="211455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7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7713"/>
            <a:ext cx="5943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cover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85863"/>
            <a:ext cx="67056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Weather Observing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Today’s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automated systems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the advantage of being able to constantly monitor the weather, but have some disadvantages compared to human weather observers.             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these systems work can help you use them effectively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safe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flight!</a:t>
            </a:r>
          </a:p>
          <a:p>
            <a:endParaRPr lang="en-US" dirty="0"/>
          </a:p>
        </p:txBody>
      </p:sp>
      <p:pic>
        <p:nvPicPr>
          <p:cNvPr id="5" name="Picture 6" descr="Typical ASOS 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14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Dewpoint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ASOS uses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hygrothermometer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measure temperature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dewpoint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five minute average temperature is produced and available each minute.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five minute average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is reported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METAR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9789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Lag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04" y="1363825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Let’s say a cold front moved through at 2145Z and the temperature dropped from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two minutes. ASOS would report something like</a:t>
            </a:r>
          </a:p>
          <a:p>
            <a:r>
              <a:rPr lang="en-US" sz="2400" dirty="0" smtClean="0"/>
              <a:t>KGRB 122145Z 18012KT P6SM SKC </a:t>
            </a:r>
            <a:r>
              <a:rPr lang="en-US" sz="2400" b="1" dirty="0" smtClean="0"/>
              <a:t>10</a:t>
            </a:r>
            <a:r>
              <a:rPr lang="en-US" sz="2400" dirty="0" smtClean="0"/>
              <a:t>/08</a:t>
            </a:r>
          </a:p>
          <a:p>
            <a:r>
              <a:rPr lang="en-US" sz="2400" dirty="0" smtClean="0"/>
              <a:t>KGRB 122146Z 32018KT P6SM SKC </a:t>
            </a:r>
            <a:r>
              <a:rPr lang="en-US" sz="2400" b="1" dirty="0" smtClean="0"/>
              <a:t>10</a:t>
            </a:r>
            <a:r>
              <a:rPr lang="en-US" sz="2400" dirty="0" smtClean="0"/>
              <a:t>/08</a:t>
            </a:r>
          </a:p>
          <a:p>
            <a:r>
              <a:rPr lang="en-US" sz="2400" dirty="0" smtClean="0"/>
              <a:t>KGRB 122147Z 33019KT P6SM SKC </a:t>
            </a:r>
            <a:r>
              <a:rPr lang="en-US" sz="2400" b="1" dirty="0" smtClean="0"/>
              <a:t>09</a:t>
            </a:r>
            <a:r>
              <a:rPr lang="en-US" sz="2400" dirty="0" smtClean="0"/>
              <a:t>/07</a:t>
            </a:r>
          </a:p>
          <a:p>
            <a:r>
              <a:rPr lang="en-US" sz="2400" dirty="0" smtClean="0"/>
              <a:t>KGRB 122148Z 34020KT P6SM SKC </a:t>
            </a:r>
            <a:r>
              <a:rPr lang="en-US" sz="2400" b="1" dirty="0" smtClean="0"/>
              <a:t>08</a:t>
            </a:r>
            <a:r>
              <a:rPr lang="en-US" sz="2400" dirty="0" smtClean="0"/>
              <a:t>/06</a:t>
            </a:r>
          </a:p>
          <a:p>
            <a:r>
              <a:rPr lang="en-US" sz="2400" dirty="0" smtClean="0"/>
              <a:t>KGRB 122149Z 35023KT P6SM SKC </a:t>
            </a:r>
            <a:r>
              <a:rPr lang="en-US" sz="2400" b="1" dirty="0" smtClean="0"/>
              <a:t>07</a:t>
            </a:r>
            <a:r>
              <a:rPr lang="en-US" sz="2400" dirty="0" smtClean="0"/>
              <a:t>/05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953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you can see, the use of a five minute average causes the reported temperature to lag behind the actual temperature.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may be important when temperatures are near freezing.  It may take up to 10 minutes to report the true temperature.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 Speed and Direction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005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ASOS units employ a sonic anemometer to measure wind speed and direction.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two minute average wind speed is obtained from 24 five second averages.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Gusts and peak winds are the  highest three second averages.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ASOS uses a two minute average of five second averages for wind direction.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lag in wind measurements is usually not as extreme as temperature.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3AMwDASIAAhEBAxEB/8QAHAABAQACAwEBAAAAAAAAAAAAAAECBQMEBgcI/8QAPxAAAgEDAgMGAgcFBgcAAAAAAAECAwQRBRIGIUEHEzFRYXEzgSIjMlKRobEUFjRCYggVJCZ0wYOSorLC0eH/xAAYAQEBAQEBAAAAAAAAAAAAAAAAAQIDBP/EAB0RAQEAAgMBAQEAAAAAAAAAAAABETECAyFBEyL/2gAMAwEAAhEDEQA/APtxCsgFAAApABS5IAMgYlyBQYgDIEIBkCACkyQAUgAAqIAAAAEKAMQMgCgAAAABQgALghQAAADAAAAAQAAAAAACAApAAAAxKQoAAAUgAFBqNR1+30+/jZ1aNWU5QUlKLjjn7s2yeUmBQABQQAUZIdDVNYstJjCV/VdOM87WqcpeHsn5gbDJDgsrujfW0Lm2k5Up52txaz8mc4AHDeXCtbWrXktypxcms4z8zqaNqsNVhWlCk6apT24c1LPL0BlsQCAUAgFBAAAIABCgUEKAAKB8z7QMLiqhueE6EOfzkfSqfw4YeVtR877RNRnY8WaDb07eNVX30Kk5VGtkVJLkl1+kz6KlhY8jPGe1JuhSA0oAAB877X61SlQsO6nKLe9/R+R7qd1t1OFv0dNv5njO1dWkLSxrX1zb29PfKEZXE2oyk1nHJPomY7JbxxGeWm87P5Snwjp8ptuTjJ5b/qZ6I03B1vG04a0+lCUZQ7rdGUZbk1Jtpp4XRm5NTSzTX8QJvRL5R5vuZHn+zrcqWoKSkvrIvmmujPT6gt1hcppNd1Lk/Y8T2OapX1jQLu8u4UY1v2p033UWlhRWPFvzF2l29+yAFaMgACAAACAAAAKCADLIyQAfLe1pd3xbwhcz5Uu+lFy6fbgz6m3zPJ9ovDtbX9Eg7GMZahY1VcW0ZPCqNeMM9Ny5e+DacMa1ba3pdO4t3KNSGKdejUWKlCa8YTXRr8/FEk9yzJ7W4BMlK0AADzFeWOPaK3S52/hl48H0PG/2injhzSk+t9/4M9leY/fu0XV0f9pHnu2jQr7iOz0qx06mpzhWnVm28KMUks/mS6Y+V7Thdf5a0n/RUf8AsRtDo6HbytNFsLaf2qNtTg/dRSO8VqOC+ko2Vw34KlLP4M8F2I21S14c1GnVg4tajUWH6Rimet4h1ijpVtFbP2i9uHstLSP2q9Tol5JeLfgkOFtI/uTRKFnUqKpcZlVuKi8J1Ztym16Zbx6JEx7lPrbkAK0AgAAAAAAAAAAAAAABpdY4coX10tRs69TT9VhHEb23SzJfdqRfKcfSXyaN0UDzNHiK50utG14rt4Wjk9tPUKOXa1X0y3zpS9JcvKR6WMlJKUWmmsprqY1qVOtSnSrQjUpzWJQnFNNeTT8Tzj0O90JyqcL1IytvGWlXM33X/CnzdJ+nOPovED04NRo/EFpqdaVq41LTUKazVsblbasF5peEo/1RyjaSqQj9qUU/VgeZv5r9+7GGfpd14fKRvq0I1Ljn4qO1fjl/7HkNZuI0e0OwuJTXcxoJSfyn/wDD1NhUjWrVau5PD2xX6/mGeN9rYeBotc192tytL0mgr7WKkd0bfOIUY/fqy/lj+b6HWv8AWL3VrurpfDMoqdKWy71Kcd1K2fWMF/PU9PBdfI2uh6LZ6LbSpWkZSnUlvr16r3VK834ynLq/06BXV0LQFYV6mo6hcO+1evHbVupxwox+5Tj/ACQXl18Xlm7ACgBAAAAAAAAAAQAAAAAAAAAFCAA0fF+mU7/SKs4Wir3tCO+1lF7alOfnGSw1+PM+Od/xZaVpb6eu0VubaVKq1+WUfe7j4MvY0zbS5Nr5kxly7Ouc7t8Xr8Ra3C9tqt5bavc0qdVSmnb1MtLLxzj54Fe94r1av3tpZ61TpVJZVGnSqRivTouiPq+qXaoQjv3Sb6ZOewrKtRUlldGn0Zbwz9c/x43+c1zcCfty4doU9TtHbV4NrZLG5rxy8deZ6E61g/8ADo7IeiTEwAECgAAAAAAAAAAhSACgAAAAAAAAADCv8GXsaST5fM3df4M/Y0kvAsR1Lq2hcY35TXg0ctrSjQgoQXJGTRlEpj3Lcaf/AA6Oydaw/h0dgyoAAAAAAAAAGAAAEKAAAAAAAAAAAAGFb4UvY8RxZxVp/C1G2q6lC4lC4qOEO5gpPKWefNeZ7et8KXsfGu3GpChp+jVZvGy6qOL2557VjkWJWwh2pcNzW6KvevJ0opr/AKjm0XtJ0TWdbt9JsqN461xJxjOcIqKwm/veh8QVxbznOVOpKMqzbkoSaz8kz0HZxToR450fuaFWMo1pJ1HF4f1c+reCpL6/TNh8BHYOvYfw6OwZaAAABQBAAADAAAAAAAAAAAAAUAAAAMK3wpex5LiHh7T9fo0qepU6klQm503TqOLi2sP3+Z66qvq5exo6FxSvKPe2899NtpPDXNPD8fVFiPG2/ZtoFrdRubaV7TrRnvjNVo5UvP7JuNP4Y0+0rU68ZXdWpSn3lPvrhyjGWGs7VhZw34rqblp5OSmsFMRsrH4J2TqafVU+9goTWxr6TXKWV0fXB2zKgAAAABgYAAApGBAAAAAApCoAAAABQIUAA+Zqb1xhWklTi+efI2xr7+n9Pc2kpfkBr3OLee6f/M//AGZU2pSX1a+fP9TjsqFeja06d3cxua8V9OsoKG558l4Hct6alUUU0VG0ikoJJJLHgkULwQIoAAAAAgBQBAABSFAEAAFIAKCFAAEApTEAZHQ1Bb5JZ6HdOlevE17AdPuoebOW1hsrRak8ZMMnJQl9ZH3KjaAEIrIEwAAGABCkAAAAUAAQAAAAAACAAAAAABr9QliovZGwOhqVtVrYlQnCMl0mnh/gB0KVenXpxq0ZxqU5c4yi8p+zOxby+th7nRhY31GKp0ra1jBeChUcUvltO3Z2d5GrGdxOjGKedkE2/wAXj9Co3IIikUAAApAAAAAAAAAABCgAAAYJKWHzJvXqBkCbkNyAoG5DcgBjJZLuXqYymvHmBNqGOZxuvHOMMzjNSWUByodSbvQbgKCbibl5AZAxcvQm/HQDMGKnl8kZAAABC5BAAIUCggArSGF5AAMLyGAAAAAYXkMLyAAjivJfgMeiKABCgCFAAgKAAAAEDAAAoGKZQAHIcgAGUXKAAZGQAGQAAGQAAyAAAADIAAAAC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encrypted-tbn2.gstatic.com/images?q=tbn:ANd9GcRv4QBlO7OhpvkFLti6q4bFjpjNQPK1iaEmrZYk_5R49m4p5Gbc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60" y="1828800"/>
            <a:ext cx="2219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panishfork.org/dept/airport/photo/airport_clou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271"/>
            <a:ext cx="7315200" cy="4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 Cover - Observer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5410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ASOS/AWOS determines cloud cover MUCH  differently than a human observer.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weather observer could look around the horizon and get a quick idea of how much of the sky is covered by clouds.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Since ASOS/AWOS can only                   look straight up, it uses a time averaging method to determine cloud cover.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2" name="Picture 4" descr="http://www.collaborativejourneys.com/wp-content/uploads/2009/07/looking-to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 Cover – ASOS/AWOS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ASOS/AWOS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uses a laser beam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ceilometer that points straight up from the ground.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processes         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data from the last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30       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minutes, but weights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most current 10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minutes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data twice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       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much. 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8/8b/Ely_Airport_ASOS_Ceil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25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952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ASOS and AWOS – What Pilots need to know about weather observations</vt:lpstr>
      <vt:lpstr>Surface Weather Observing</vt:lpstr>
      <vt:lpstr>Surface Weather Observing</vt:lpstr>
      <vt:lpstr>Temperature and Dewpoint</vt:lpstr>
      <vt:lpstr>Temperature Lag</vt:lpstr>
      <vt:lpstr>Wind Speed and Direction</vt:lpstr>
      <vt:lpstr>Clouds</vt:lpstr>
      <vt:lpstr>Cloud Cover - Observer</vt:lpstr>
      <vt:lpstr>Cloud Cover – ASOS/AWOS</vt:lpstr>
      <vt:lpstr>Cloud Cover – ASOS/AWOS </vt:lpstr>
      <vt:lpstr>Visibility</vt:lpstr>
      <vt:lpstr>Visibility - Observer</vt:lpstr>
      <vt:lpstr>Visibility</vt:lpstr>
      <vt:lpstr>Weather Types</vt:lpstr>
      <vt:lpstr>Weather Types</vt:lpstr>
      <vt:lpstr>Precipitation Type</vt:lpstr>
      <vt:lpstr>Precipitation Type</vt:lpstr>
      <vt:lpstr>Precipitation Type</vt:lpstr>
      <vt:lpstr>Precipitation Type</vt:lpstr>
      <vt:lpstr>Location at Airport</vt:lpstr>
      <vt:lpstr>Location of ASOS/AWOS</vt:lpstr>
      <vt:lpstr>Location of ASOS/AWOS</vt:lpstr>
      <vt:lpstr>Thanks for attending!</vt:lpstr>
      <vt:lpstr>PowerPoint Presentation</vt:lpstr>
      <vt:lpstr>Cloud cover</vt:lpstr>
    </vt:vector>
  </TitlesOfParts>
  <Company>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W. Mamrosh</dc:creator>
  <cp:lastModifiedBy>Richard W. Mamrosh</cp:lastModifiedBy>
  <cp:revision>43</cp:revision>
  <dcterms:created xsi:type="dcterms:W3CDTF">2013-07-09T17:15:57Z</dcterms:created>
  <dcterms:modified xsi:type="dcterms:W3CDTF">2013-07-29T18:51:44Z</dcterms:modified>
</cp:coreProperties>
</file>