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36"/>
      </p:cViewPr>
      <p:guideLst>
        <p:guide orient="horz" pos="2160"/>
        <p:guide pos="2880"/>
      </p:guideLst>
    </p:cSldViewPr>
  </p:slideViewPr>
  <p:notesTextViewPr>
    <p:cViewPr>
      <p:scale>
        <a:sx n="1" d="1"/>
        <a:sy n="1" d="1"/>
      </p:scale>
      <p:origin x="0" y="0"/>
    </p:cViewPr>
  </p:notesTextViewPr>
  <p:sorterViewPr>
    <p:cViewPr>
      <p:scale>
        <a:sx n="100" d="100"/>
        <a:sy n="100" d="100"/>
      </p:scale>
      <p:origin x="0" y="3894"/>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009EB-359B-42CA-8A85-76E1C904D3EC}"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AD1A1-ED57-4A45-AE9C-C6ACD1389441}" type="slidenum">
              <a:rPr lang="en-US" smtClean="0"/>
              <a:t>‹#›</a:t>
            </a:fld>
            <a:endParaRPr lang="en-US"/>
          </a:p>
        </p:txBody>
      </p:sp>
    </p:spTree>
    <p:extLst>
      <p:ext uri="{BB962C8B-B14F-4D97-AF65-F5344CB8AC3E}">
        <p14:creationId xmlns:p14="http://schemas.microsoft.com/office/powerpoint/2010/main" val="122491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two part presentation will cover the basics</a:t>
            </a:r>
            <a:r>
              <a:rPr lang="en-US" baseline="0" dirty="0" smtClean="0"/>
              <a:t> of local weather most hazardous to pilots in the Great Lakes. Icing during the cool season and thunderstorms in the warm season.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1</a:t>
            </a:fld>
            <a:endParaRPr lang="en-US" dirty="0"/>
          </a:p>
        </p:txBody>
      </p:sp>
    </p:spTree>
    <p:extLst>
      <p:ext uri="{BB962C8B-B14F-4D97-AF65-F5344CB8AC3E}">
        <p14:creationId xmlns:p14="http://schemas.microsoft.com/office/powerpoint/2010/main" val="385862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 really does not take much ice</a:t>
            </a:r>
            <a:r>
              <a:rPr lang="en-US" baseline="0" dirty="0" smtClean="0"/>
              <a:t> buildup to affect the lift.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10</a:t>
            </a:fld>
            <a:endParaRPr lang="en-US"/>
          </a:p>
        </p:txBody>
      </p:sp>
    </p:spTree>
    <p:extLst>
      <p:ext uri="{BB962C8B-B14F-4D97-AF65-F5344CB8AC3E}">
        <p14:creationId xmlns:p14="http://schemas.microsoft.com/office/powerpoint/2010/main" val="256204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64D538-A9E2-4209-A817-F2668DDC3F3F}" type="slidenum">
              <a:rPr lang="en-US" altLang="en-US" smtClean="0">
                <a:latin typeface="Britannic Bold" pitchFamily="34" charset="0"/>
              </a:rPr>
              <a:pPr/>
              <a:t>11</a:t>
            </a:fld>
            <a:endParaRPr lang="en-US" altLang="en-US" smtClean="0">
              <a:latin typeface="Britannic Bold" pitchFamily="34" charset="0"/>
            </a:endParaRPr>
          </a:p>
        </p:txBody>
      </p:sp>
      <p:sp>
        <p:nvSpPr>
          <p:cNvPr id="37891" name="Rectangle 2"/>
          <p:cNvSpPr>
            <a:spLocks noGrp="1" noRot="1" noChangeAspect="1" noChangeArrowheads="1" noTextEdit="1"/>
          </p:cNvSpPr>
          <p:nvPr>
            <p:ph type="sldImg"/>
          </p:nvPr>
        </p:nvSpPr>
        <p:spPr>
          <a:xfrm>
            <a:off x="1150938" y="692150"/>
            <a:ext cx="4556125" cy="341630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how the NWS and</a:t>
            </a:r>
            <a:r>
              <a:rPr lang="en-US" altLang="en-US" baseline="0" dirty="0" smtClean="0"/>
              <a:t> FAA define icing intensities.</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0C2055-63B7-47AD-B08A-51215004F541}" type="slidenum">
              <a:rPr lang="en-US" altLang="en-US" smtClean="0">
                <a:latin typeface="Britannic Bold" pitchFamily="34" charset="0"/>
              </a:rPr>
              <a:pPr/>
              <a:t>12</a:t>
            </a:fld>
            <a:endParaRPr lang="en-US" altLang="en-US" smtClean="0">
              <a:latin typeface="Britannic Bold" pitchFamily="34" charset="0"/>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Clear icing usually causes moderate to severe icing. Note that freezing drizzle is also very effecting in</a:t>
            </a:r>
            <a:r>
              <a:rPr lang="en-US" altLang="en-US" baseline="0" dirty="0" smtClean="0"/>
              <a:t> aircraft icing.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say large droplets, it is in a relative sense, as even some of the larger </a:t>
            </a:r>
            <a:r>
              <a:rPr lang="en-US" baseline="0" dirty="0" err="1" smtClean="0"/>
              <a:t>supercooled</a:t>
            </a:r>
            <a:r>
              <a:rPr lang="en-US" baseline="0" dirty="0" smtClean="0"/>
              <a:t> droplets can be difficult to see with the human eye.</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13</a:t>
            </a:fld>
            <a:endParaRPr lang="en-US"/>
          </a:p>
        </p:txBody>
      </p:sp>
    </p:spTree>
    <p:extLst>
      <p:ext uri="{BB962C8B-B14F-4D97-AF65-F5344CB8AC3E}">
        <p14:creationId xmlns:p14="http://schemas.microsoft.com/office/powerpoint/2010/main" val="12720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E106FF-15E6-402F-AF31-B3398D68F71F}" type="slidenum">
              <a:rPr lang="en-US" altLang="en-US" smtClean="0">
                <a:latin typeface="Britannic Bold" pitchFamily="34" charset="0"/>
              </a:rPr>
              <a:pPr/>
              <a:t>14</a:t>
            </a:fld>
            <a:endParaRPr lang="en-US" altLang="en-US" smtClean="0">
              <a:latin typeface="Britannic Bold" pitchFamily="34" charset="0"/>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7D2AE9-F53F-43C6-8F6C-20356977BF47}" type="slidenum">
              <a:rPr lang="en-US" altLang="en-US" smtClean="0">
                <a:latin typeface="Britannic Bold" pitchFamily="34" charset="0"/>
              </a:rPr>
              <a:pPr/>
              <a:t>15</a:t>
            </a:fld>
            <a:endParaRPr lang="en-US" altLang="en-US" smtClean="0">
              <a:latin typeface="Britannic Bold" pitchFamily="34" charset="0"/>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Most common type of icing. This is usually light icing from this process.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D48CCE-7318-4A12-B4E4-58F87FEFEADB}" type="slidenum">
              <a:rPr lang="en-US" altLang="en-US" smtClean="0">
                <a:latin typeface="Britannic Bold" pitchFamily="34" charset="0"/>
              </a:rPr>
              <a:pPr/>
              <a:t>16</a:t>
            </a:fld>
            <a:endParaRPr lang="en-US" altLang="en-US" smtClean="0">
              <a:latin typeface="Britannic Bold" pitchFamily="34" charset="0"/>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Because</a:t>
            </a:r>
            <a:r>
              <a:rPr lang="en-US" altLang="en-US" baseline="0" dirty="0" smtClean="0"/>
              <a:t> of the trapped air, the icing is the easiest for deicers to remove. </a:t>
            </a: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F597CE-373C-4BA4-901D-06C4C81F7F6C}" type="slidenum">
              <a:rPr lang="en-US" altLang="en-US" smtClean="0">
                <a:latin typeface="Britannic Bold" pitchFamily="34" charset="0"/>
              </a:rPr>
              <a:pPr/>
              <a:t>17</a:t>
            </a:fld>
            <a:endParaRPr lang="en-US" altLang="en-US" smtClean="0">
              <a:latin typeface="Britannic Bold" pitchFamily="34" charset="0"/>
            </a:endParaRPr>
          </a:p>
        </p:txBody>
      </p:sp>
      <p:sp>
        <p:nvSpPr>
          <p:cNvPr id="44035" name="Rectangle 2"/>
          <p:cNvSpPr>
            <a:spLocks noGrp="1" noRot="1" noChangeAspect="1" noChangeArrowheads="1" noTextEdit="1"/>
          </p:cNvSpPr>
          <p:nvPr>
            <p:ph type="sldImg"/>
          </p:nvPr>
        </p:nvSpPr>
        <p:spPr>
          <a:xfrm>
            <a:off x="1150938" y="692150"/>
            <a:ext cx="4556125" cy="3416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Formation of rime icing on an aircraft. The picture was taken from a NASA</a:t>
            </a:r>
            <a:r>
              <a:rPr lang="en-US" altLang="en-US" baseline="0" dirty="0" smtClean="0"/>
              <a:t> research lab.</a:t>
            </a:r>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C9214A-148E-42E1-B266-3ACF0332F340}" type="slidenum">
              <a:rPr lang="en-US" altLang="en-US" smtClean="0">
                <a:latin typeface="Britannic Bold" pitchFamily="34" charset="0"/>
              </a:rPr>
              <a:pPr/>
              <a:t>18</a:t>
            </a:fld>
            <a:endParaRPr lang="en-US" altLang="en-US" smtClean="0">
              <a:latin typeface="Britannic Bold"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45B6B7-C5E3-4028-BA1B-4C850105AC16}" type="slidenum">
              <a:rPr lang="en-US" altLang="en-US" smtClean="0">
                <a:latin typeface="Britannic Bold" pitchFamily="34" charset="0"/>
              </a:rPr>
              <a:pPr/>
              <a:t>19</a:t>
            </a:fld>
            <a:endParaRPr lang="en-US" altLang="en-US" smtClean="0">
              <a:latin typeface="Britannic Bold" pitchFamily="34" charset="0"/>
            </a:endParaRPr>
          </a:p>
        </p:txBody>
      </p:sp>
      <p:sp>
        <p:nvSpPr>
          <p:cNvPr id="47107" name="Rectangle 2"/>
          <p:cNvSpPr>
            <a:spLocks noGrp="1" noRot="1" noChangeAspect="1" noChangeArrowheads="1" noTextEdit="1"/>
          </p:cNvSpPr>
          <p:nvPr>
            <p:ph type="sldImg"/>
          </p:nvPr>
        </p:nvSpPr>
        <p:spPr>
          <a:xfrm>
            <a:off x="1150938" y="692150"/>
            <a:ext cx="4556125" cy="34163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how the deicing bladders</a:t>
            </a:r>
            <a:r>
              <a:rPr lang="en-US" altLang="en-US" baseline="0" dirty="0" smtClean="0"/>
              <a:t> or boots on the wing are usually unable to remove the horns formed from clear icing. </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57FF44-C9E3-4AA2-BBDD-574126148449}" type="slidenum">
              <a:rPr lang="en-US" altLang="en-US" smtClean="0">
                <a:latin typeface="Britannic Bold" pitchFamily="34" charset="0"/>
              </a:rPr>
              <a:pPr/>
              <a:t>2</a:t>
            </a:fld>
            <a:endParaRPr lang="en-US" altLang="en-US" dirty="0" smtClean="0">
              <a:latin typeface="Britannic Bold" pitchFamily="34" charset="0"/>
            </a:endParaRPr>
          </a:p>
        </p:txBody>
      </p:sp>
      <p:sp>
        <p:nvSpPr>
          <p:cNvPr id="31747" name="Rectangle 2"/>
          <p:cNvSpPr>
            <a:spLocks noGrp="1" noRot="1" noChangeAspect="1" noChangeArrowheads="1" noTextEdit="1"/>
          </p:cNvSpPr>
          <p:nvPr>
            <p:ph type="sldImg"/>
          </p:nvPr>
        </p:nvSpPr>
        <p:spPr>
          <a:xfrm>
            <a:off x="1150938" y="692150"/>
            <a:ext cx="4556125" cy="34163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Part</a:t>
            </a:r>
            <a:r>
              <a:rPr lang="en-US" altLang="en-US" baseline="0" dirty="0" smtClean="0"/>
              <a:t> 1 will cover the basics of aircraft icing. </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66CAD7-D7B6-4ABF-AE93-35AF284F35F3}" type="slidenum">
              <a:rPr lang="en-US" altLang="en-US" smtClean="0">
                <a:latin typeface="Britannic Bold" pitchFamily="34" charset="0"/>
              </a:rPr>
              <a:pPr/>
              <a:t>20</a:t>
            </a:fld>
            <a:endParaRPr lang="en-US" altLang="en-US" smtClean="0">
              <a:latin typeface="Britannic Bold" pitchFamily="34" charset="0"/>
            </a:endParaRPr>
          </a:p>
        </p:txBody>
      </p:sp>
      <p:sp>
        <p:nvSpPr>
          <p:cNvPr id="48131" name="Rectangle 2"/>
          <p:cNvSpPr>
            <a:spLocks noGrp="1" noRot="1" noChangeAspect="1" noChangeArrowheads="1" noTextEdit="1"/>
          </p:cNvSpPr>
          <p:nvPr>
            <p:ph type="sldImg"/>
          </p:nvPr>
        </p:nvSpPr>
        <p:spPr>
          <a:xfrm>
            <a:off x="1150938" y="692150"/>
            <a:ext cx="4556125" cy="34163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type of icing is usually going to be moderate to severe and typically occurs with wintery precipitation or within the updrafts of thunderstorms.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38416D-B7C9-4AB7-A52D-CDBA0B6F7A70}" type="slidenum">
              <a:rPr lang="en-US" altLang="en-US" smtClean="0">
                <a:latin typeface="Britannic Bold" pitchFamily="34" charset="0"/>
              </a:rPr>
              <a:pPr/>
              <a:t>21</a:t>
            </a:fld>
            <a:endParaRPr lang="en-US" altLang="en-US" smtClean="0">
              <a:latin typeface="Britannic Bold" pitchFamily="34" charset="0"/>
            </a:endParaRPr>
          </a:p>
        </p:txBody>
      </p:sp>
      <p:sp>
        <p:nvSpPr>
          <p:cNvPr id="49155" name="Rectangle 2"/>
          <p:cNvSpPr>
            <a:spLocks noGrp="1" noRot="1" noChangeAspect="1" noChangeArrowheads="1" noTextEdit="1"/>
          </p:cNvSpPr>
          <p:nvPr>
            <p:ph type="sldImg"/>
          </p:nvPr>
        </p:nvSpPr>
        <p:spPr>
          <a:xfrm>
            <a:off x="1150938" y="692150"/>
            <a:ext cx="4556125" cy="34163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that thunderstorm updrafts</a:t>
            </a:r>
            <a:r>
              <a:rPr lang="en-US" altLang="en-US" baseline="0" dirty="0" smtClean="0"/>
              <a:t> displace large and small super cooled droplets to higher altitudes and much colder temperatures. </a:t>
            </a: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42190C-06D9-4C75-8FFD-786A7EEC753A}" type="slidenum">
              <a:rPr lang="en-US" altLang="en-US" smtClean="0">
                <a:latin typeface="Britannic Bold" pitchFamily="34" charset="0"/>
              </a:rPr>
              <a:pPr/>
              <a:t>22</a:t>
            </a:fld>
            <a:endParaRPr lang="en-US" altLang="en-US" smtClean="0">
              <a:latin typeface="Britannic Bold" pitchFamily="34" charset="0"/>
            </a:endParaRPr>
          </a:p>
        </p:txBody>
      </p:sp>
      <p:sp>
        <p:nvSpPr>
          <p:cNvPr id="50179" name="Rectangle 2"/>
          <p:cNvSpPr>
            <a:spLocks noGrp="1" noRot="1" noChangeAspect="1" noChangeArrowheads="1" noTextEdit="1"/>
          </p:cNvSpPr>
          <p:nvPr>
            <p:ph type="sldImg"/>
          </p:nvPr>
        </p:nvSpPr>
        <p:spPr>
          <a:xfrm>
            <a:off x="1150938" y="692150"/>
            <a:ext cx="4556125" cy="34163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is mixed icing from a NASA research lab.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23</a:t>
            </a:fld>
            <a:endParaRPr lang="en-US"/>
          </a:p>
        </p:txBody>
      </p:sp>
    </p:spTree>
    <p:extLst>
      <p:ext uri="{BB962C8B-B14F-4D97-AF65-F5344CB8AC3E}">
        <p14:creationId xmlns:p14="http://schemas.microsoft.com/office/powerpoint/2010/main" val="58267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section will give some basics on thunderstorm processes.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24</a:t>
            </a:fld>
            <a:endParaRPr lang="en-US"/>
          </a:p>
        </p:txBody>
      </p:sp>
    </p:spTree>
    <p:extLst>
      <p:ext uri="{BB962C8B-B14F-4D97-AF65-F5344CB8AC3E}">
        <p14:creationId xmlns:p14="http://schemas.microsoft.com/office/powerpoint/2010/main" val="2619924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why thunderstorms need to be avoided in flight.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25</a:t>
            </a:fld>
            <a:endParaRPr lang="en-US"/>
          </a:p>
        </p:txBody>
      </p:sp>
    </p:spTree>
    <p:extLst>
      <p:ext uri="{BB962C8B-B14F-4D97-AF65-F5344CB8AC3E}">
        <p14:creationId xmlns:p14="http://schemas.microsoft.com/office/powerpoint/2010/main" val="3298253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325A53-2610-4A32-9F0E-0CACDECBFEFF}" type="slidenum">
              <a:rPr lang="en-US" altLang="en-US" smtClean="0">
                <a:latin typeface="Times New Roman" pitchFamily="18" charset="0"/>
              </a:rPr>
              <a:pPr/>
              <a:t>26</a:t>
            </a:fld>
            <a:endParaRPr lang="en-US" alt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the wind shear and turbulence at the gust front and within the storm tower. Also point out the potential areas of icing. Note how the anvil is pointing in relation to the storm movement.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Illustrate the extreme low level wind shears in and near thunderstorms. This</a:t>
            </a:r>
            <a:r>
              <a:rPr lang="en-US" altLang="en-US" baseline="0" dirty="0" smtClean="0"/>
              <a:t> image focusses on the downburst from a mature thunderstorm, the sinking current of air which hit the ground and spread outward away from the point of impact. Wind speeds in these downbursts can exceed 45 MPH.</a:t>
            </a:r>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7A97A2-DB3E-4078-959C-D65B0D079781}" type="slidenum">
              <a:rPr lang="en-US" altLang="en-US" smtClean="0">
                <a:latin typeface="Times New Roman" pitchFamily="18" charset="0"/>
              </a:rPr>
              <a:pPr/>
              <a:t>27</a:t>
            </a:fld>
            <a:endParaRPr lang="en-US"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85F5E-B4A2-41F1-A884-32F773BB6270}" type="slidenum">
              <a:rPr lang="en-US" altLang="en-US" smtClean="0">
                <a:latin typeface="Times New Roman" pitchFamily="18" charset="0"/>
              </a:rPr>
              <a:pPr/>
              <a:t>28</a:t>
            </a:fld>
            <a:endParaRPr lang="en-US" alt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Point out that the pilot </a:t>
            </a:r>
            <a:r>
              <a:rPr lang="en-US" altLang="en-US" u="sng" dirty="0" smtClean="0"/>
              <a:t>thinks</a:t>
            </a:r>
            <a:r>
              <a:rPr lang="en-US" altLang="en-US" dirty="0" smtClean="0"/>
              <a:t> he/she has plenty of time to land at the airport before the thunderstorm arrives. However the lead push of rain cooled outflow air from the thunderstorm downburst has already arrived at the airport. So this pilot is going to encounter a tremendous</a:t>
            </a:r>
            <a:r>
              <a:rPr lang="en-US" altLang="en-US" baseline="0" dirty="0" smtClean="0"/>
              <a:t> amount of low level wind shear when trying to land at this airport. </a:t>
            </a: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need to have moisture available to feed into the storm. Meteorologists tend to look at surface </a:t>
            </a:r>
            <a:r>
              <a:rPr lang="en-US" altLang="en-US" dirty="0" err="1" smtClean="0"/>
              <a:t>dewpoints</a:t>
            </a:r>
            <a:r>
              <a:rPr lang="en-US" altLang="en-US" dirty="0" smtClean="0"/>
              <a:t>. </a:t>
            </a:r>
            <a:r>
              <a:rPr lang="en-US" altLang="en-US" dirty="0" err="1" smtClean="0"/>
              <a:t>Dewpoints</a:t>
            </a:r>
            <a:r>
              <a:rPr lang="en-US" altLang="en-US" dirty="0" smtClean="0"/>
              <a:t> above 60F are good and above 68 are very good.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653FA-97B1-4B4A-AC54-AED14630C010}" type="slidenum">
              <a:rPr lang="en-US" altLang="en-US" smtClean="0">
                <a:latin typeface="Times New Roman" pitchFamily="18" charset="0"/>
              </a:rPr>
              <a:pPr/>
              <a:t>29</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DA017E-D332-4853-8A0D-24FC18F1B5D1}" type="slidenum">
              <a:rPr lang="en-US" altLang="en-US" smtClean="0">
                <a:latin typeface="Britannic Bold" pitchFamily="34" charset="0"/>
              </a:rPr>
              <a:pPr/>
              <a:t>3</a:t>
            </a:fld>
            <a:endParaRPr lang="en-US" altLang="en-US" dirty="0" smtClean="0">
              <a:latin typeface="Britannic Bold" pitchFamily="34" charset="0"/>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presentation will focus on Structural Icing. Note induction</a:t>
            </a:r>
            <a:r>
              <a:rPr lang="en-US" altLang="en-US" baseline="0" dirty="0" smtClean="0"/>
              <a:t> icing (also known as carburetor icing) occurs when moist air is drawn into the engine and cools due to a drop in air pressure. </a:t>
            </a: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that we need an unstable atmosphere for thunderstorm development. In an unstable atmosphere, if</a:t>
            </a:r>
            <a:r>
              <a:rPr lang="en-US" altLang="en-US" baseline="0" dirty="0" smtClean="0"/>
              <a:t> an air parcel is lifting upward, that air parcel will continue to rise as it will remain warmer than the ambient </a:t>
            </a:r>
            <a:r>
              <a:rPr lang="en-US" altLang="en-US" baseline="0" dirty="0" err="1" smtClean="0"/>
              <a:t>airmass</a:t>
            </a:r>
            <a:r>
              <a:rPr lang="en-US" altLang="en-US" baseline="0" dirty="0" smtClean="0"/>
              <a:t>. Remember warmer air is less dense. In a stable atmosphere, if an air parcel is lifted upward it will become colder than the ambient </a:t>
            </a:r>
            <a:r>
              <a:rPr lang="en-US" altLang="en-US" baseline="0" dirty="0" err="1" smtClean="0"/>
              <a:t>airmass</a:t>
            </a:r>
            <a:r>
              <a:rPr lang="en-US" altLang="en-US" baseline="0" dirty="0" smtClean="0"/>
              <a:t>, thus more dense and will then sink back to the surface. </a:t>
            </a:r>
            <a:r>
              <a:rPr lang="en-US" altLang="en-US" dirty="0" smtClean="0"/>
              <a:t>We need to get rising currents of air. As air rises, the moisture condenses into cloud droplets. Continued cooling as a result of rising air currents will then lead to liquid</a:t>
            </a:r>
            <a:r>
              <a:rPr lang="en-US" altLang="en-US" baseline="0" dirty="0" smtClean="0"/>
              <a:t> cloud droplets. </a:t>
            </a:r>
            <a:endParaRPr lang="en-US" alt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8A4C5-3FCE-4801-865C-7947728230F3}" type="slidenum">
              <a:rPr lang="en-US" altLang="en-US" smtClean="0">
                <a:latin typeface="Times New Roman" pitchFamily="18" charset="0"/>
              </a:rPr>
              <a:pPr/>
              <a:t>30</a:t>
            </a:fld>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a:t>
            </a:r>
            <a:r>
              <a:rPr lang="en-US" altLang="en-US" baseline="0" dirty="0" smtClean="0"/>
              <a:t> needs to be some mechanism in the atmosphere to lift air parcels near the surface upward. Cold and Warm fronts are most common. Thunderstorm outflow are common in large thunderstorm clusters and lake breeze fronts common in the Great Lakes. Note the added amount of convergence /additional source of lift/ along the collision region of the Lake Erie/St Clair/Huron boundaries. </a:t>
            </a:r>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22EE17-5F2B-4DB1-A10D-F1366831F65C}" type="slidenum">
              <a:rPr lang="en-US" altLang="en-US" smtClean="0">
                <a:latin typeface="Times New Roman" pitchFamily="18" charset="0"/>
              </a:rPr>
              <a:pPr/>
              <a:t>31</a:t>
            </a:fld>
            <a:endParaRPr lang="en-US"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Thunderstorm forecasting is not an exact science. There are many other factors that go into forecasting thunderstorm development</a:t>
            </a:r>
            <a:r>
              <a:rPr lang="en-US" baseline="0" dirty="0" smtClean="0"/>
              <a:t>, coverage and intensity. Listed above are some of these other factors.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32</a:t>
            </a:fld>
            <a:endParaRPr lang="en-US"/>
          </a:p>
        </p:txBody>
      </p:sp>
    </p:spTree>
    <p:extLst>
      <p:ext uri="{BB962C8B-B14F-4D97-AF65-F5344CB8AC3E}">
        <p14:creationId xmlns:p14="http://schemas.microsoft.com/office/powerpoint/2010/main" val="1556673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have those ingredients in place, lets talk about the lifecycle of a thunderstorm.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33</a:t>
            </a:fld>
            <a:endParaRPr lang="en-US"/>
          </a:p>
        </p:txBody>
      </p:sp>
    </p:spTree>
    <p:extLst>
      <p:ext uri="{BB962C8B-B14F-4D97-AF65-F5344CB8AC3E}">
        <p14:creationId xmlns:p14="http://schemas.microsoft.com/office/powerpoint/2010/main" val="3549843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0987E-8FC2-42F2-93D1-F3A2E6CFD050}" type="slidenum">
              <a:rPr lang="en-US" altLang="en-US" smtClean="0">
                <a:latin typeface="Times New Roman" pitchFamily="18" charset="0"/>
              </a:rPr>
              <a:pPr/>
              <a:t>34</a:t>
            </a:fld>
            <a:endParaRPr lang="en-US" altLang="en-US"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the cloud is dominated by updrafts. As the air parcels rise, moisture condenses into cloud droplets,</a:t>
            </a:r>
            <a:r>
              <a:rPr lang="en-US" altLang="en-US" baseline="0" dirty="0" smtClean="0"/>
              <a:t> then eventually rain droplets. Note the crisp well defined cumuliform cloud tops. When watching these, you can actually see them getting taller (towering cumulus). This marks the beginning of a developing thunderstorm. </a:t>
            </a:r>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077F0E-F557-41A0-9559-759E1BC078C5}" type="slidenum">
              <a:rPr lang="en-US" altLang="en-US" smtClean="0">
                <a:latin typeface="Times New Roman" pitchFamily="18" charset="0"/>
              </a:rPr>
              <a:pPr/>
              <a:t>35</a:t>
            </a:fld>
            <a:endParaRPr lang="en-US" altLang="en-US"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the well-defined crisp cloud tops. This cloud will continue to develop and may lead to a thunderstorm.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8CF1E-1C21-4EB2-93CD-C7CFDD77913A}" type="slidenum">
              <a:rPr lang="en-US" altLang="en-US" smtClean="0">
                <a:latin typeface="Times New Roman" pitchFamily="18" charset="0"/>
              </a:rPr>
              <a:pPr/>
              <a:t>36</a:t>
            </a:fld>
            <a:endParaRPr lang="en-US" altLang="en-US"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Again, note the crisp, well defined cloud tops and the vertical extent of these clouds. When you see this,</a:t>
            </a:r>
            <a:r>
              <a:rPr lang="en-US" altLang="en-US" baseline="0" dirty="0" smtClean="0"/>
              <a:t> know that a thunderstorm is quickly developing. </a:t>
            </a:r>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Alto cumulus </a:t>
            </a:r>
            <a:r>
              <a:rPr lang="en-US" altLang="en-US" dirty="0" err="1" smtClean="0"/>
              <a:t>castellanus</a:t>
            </a:r>
            <a:r>
              <a:rPr lang="en-US" altLang="en-US" dirty="0" smtClean="0"/>
              <a:t>.  High based cumulus. Note that seeing these means there is instability in the atmosphere. These clouds will not develop into a thunderstorm directly,</a:t>
            </a:r>
            <a:r>
              <a:rPr lang="en-US" altLang="en-US" baseline="0" dirty="0" smtClean="0"/>
              <a:t> w</a:t>
            </a:r>
            <a:r>
              <a:rPr lang="en-US" altLang="en-US" dirty="0" smtClean="0"/>
              <a:t>hen seen in the morning, they often signal impending afternoon thunderstorms. So basically,</a:t>
            </a:r>
            <a:r>
              <a:rPr lang="en-US" altLang="en-US" baseline="0" dirty="0" smtClean="0"/>
              <a:t> they denote good atmospheric instability.</a:t>
            </a:r>
            <a:endParaRPr lang="en-US" altLang="en-US"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F952D1-90BC-4533-A9F4-1152D90C18EE}" type="slidenum">
              <a:rPr lang="en-US" altLang="en-US" smtClean="0">
                <a:latin typeface="Times New Roman" pitchFamily="18" charset="0"/>
              </a:rPr>
              <a:pPr/>
              <a:t>37</a:t>
            </a:fld>
            <a:endParaRPr lang="en-US" alt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DE1959-F056-4716-9F41-310E2CF191AA}" type="slidenum">
              <a:rPr lang="en-US" altLang="en-US" smtClean="0">
                <a:latin typeface="Times New Roman" pitchFamily="18" charset="0"/>
              </a:rPr>
              <a:pPr/>
              <a:t>38</a:t>
            </a:fld>
            <a:endParaRPr lang="en-US" altLang="en-US"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the raged, ill defined tops to the clouds,</a:t>
            </a:r>
            <a:r>
              <a:rPr lang="en-US" altLang="en-US" baseline="0" dirty="0" smtClean="0"/>
              <a:t> indicative of high atmospheric stability.</a:t>
            </a:r>
            <a:r>
              <a:rPr lang="en-US" altLang="en-US" dirty="0" smtClean="0"/>
              <a:t> These clouds will likely not develop into storm. Flat-like cumulus, almost pancake-like in appearance will also not lead to development.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ontinued condensation as a result of the rising currents of the updraft lead to rain and ice being suspended in the top of the cloud. This is where you start getting a charge separation between cloud top, cloud base and the ground, meaning lightning discharges. The weight of the liquid droplets in the top of the cloud will eventually become too heavy to be sustained by the updraft and they will fall to the ground in the form of a downdraft. This is when the storm moves into the mature phase.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39</a:t>
            </a:fld>
            <a:endParaRPr lang="en-US"/>
          </a:p>
        </p:txBody>
      </p:sp>
    </p:spTree>
    <p:extLst>
      <p:ext uri="{BB962C8B-B14F-4D97-AF65-F5344CB8AC3E}">
        <p14:creationId xmlns:p14="http://schemas.microsoft.com/office/powerpoint/2010/main" val="292924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A88CFF-BBCE-4357-A001-B5275EB6BB42}" type="slidenum">
              <a:rPr lang="en-US" altLang="en-US" smtClean="0">
                <a:latin typeface="Britannic Bold" pitchFamily="34" charset="0"/>
              </a:rPr>
              <a:pPr/>
              <a:t>4</a:t>
            </a:fld>
            <a:endParaRPr lang="en-US" altLang="en-US" smtClean="0">
              <a:latin typeface="Britannic Bold" pitchFamily="34" charset="0"/>
            </a:endParaRPr>
          </a:p>
        </p:txBody>
      </p:sp>
      <p:sp>
        <p:nvSpPr>
          <p:cNvPr id="33795" name="Rectangle 2"/>
          <p:cNvSpPr>
            <a:spLocks noGrp="1" noRot="1" noChangeAspect="1" noChangeArrowheads="1" noTextEdit="1"/>
          </p:cNvSpPr>
          <p:nvPr>
            <p:ph type="sldImg"/>
          </p:nvPr>
        </p:nvSpPr>
        <p:spPr>
          <a:xfrm>
            <a:off x="1150938" y="692150"/>
            <a:ext cx="4556125" cy="34163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Super cooled water droplets are the key to icing.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Eventually the rain cooled downdraft cuts off the updraft</a:t>
            </a:r>
            <a:r>
              <a:rPr lang="en-US" altLang="en-US" baseline="0" dirty="0" smtClean="0"/>
              <a:t> region to the storm. O</a:t>
            </a:r>
            <a:r>
              <a:rPr lang="en-US" altLang="en-US" dirty="0" smtClean="0"/>
              <a:t>nce the updraft is cut off, the thunderstorm can no longer sustain itself. It then enters the dissipation phase.</a:t>
            </a:r>
            <a:r>
              <a:rPr lang="en-US" altLang="en-US" baseline="0" dirty="0" smtClean="0"/>
              <a:t> Note the cloud tops become flatter and the edges not very well defined as in the cumulus stage. This entire process of what is known as a single cell storm typically lasts between 20 and 30 minutes. </a:t>
            </a:r>
            <a:r>
              <a:rPr lang="en-US" altLang="en-US" dirty="0" smtClean="0"/>
              <a:t>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8FD30-EAC4-489C-96F8-5979B586E993}" type="slidenum">
              <a:rPr lang="en-US" altLang="en-US" smtClean="0">
                <a:latin typeface="Times New Roman" pitchFamily="18" charset="0"/>
              </a:rPr>
              <a:pPr/>
              <a:t>40</a:t>
            </a:fld>
            <a:endParaRPr lang="en-US" alt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Briefly explain what a downburst is. The initial outpouring of rain cooled air at the lead edge of the updraft. The stronger the updraft, the higher up the rain and ice droplets get suspended. Once they fall, they accelerate toward the ground. There is also a little bit of evaporative cooling which occurs as they fall. Cooler air is more dense, so the rain cooled air falls with greater velocity, causing strong winds at the surface when the rain cooled air impacts. This causes a lot of low level wind shear near</a:t>
            </a:r>
            <a:r>
              <a:rPr lang="en-US" altLang="en-US" baseline="0" dirty="0" smtClean="0"/>
              <a:t> the ground. </a:t>
            </a:r>
            <a:r>
              <a:rPr lang="en-US" altLang="en-US" dirty="0" smtClean="0"/>
              <a:t>The lead edge of the rain cooled air is the </a:t>
            </a:r>
            <a:r>
              <a:rPr lang="en-US" altLang="en-US" dirty="0" err="1" smtClean="0"/>
              <a:t>gustfront</a:t>
            </a:r>
            <a:r>
              <a:rPr lang="en-US" altLang="en-US" dirty="0" smtClean="0"/>
              <a:t>.</a:t>
            </a:r>
            <a:r>
              <a:rPr lang="en-US" baseline="0" dirty="0" smtClean="0"/>
              <a:t> Note that the stronger the updraft, the higher distance the raindrop have to fall, thus the greater </a:t>
            </a:r>
            <a:r>
              <a:rPr lang="en-US" baseline="0" dirty="0" err="1" smtClean="0"/>
              <a:t>evaporational</a:t>
            </a:r>
            <a:r>
              <a:rPr lang="en-US" baseline="0" dirty="0" smtClean="0"/>
              <a:t> cooling potential and therefore stronger winds reach the surface. </a:t>
            </a:r>
            <a:r>
              <a:rPr lang="en-US" altLang="en-US" dirty="0" smtClean="0"/>
              <a:t>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A0BDB0-FBC1-4DF7-8FFA-2B2CAC74F011}" type="slidenum">
              <a:rPr lang="en-US" altLang="en-US" smtClean="0">
                <a:latin typeface="Times New Roman" pitchFamily="18" charset="0"/>
              </a:rPr>
              <a:pPr/>
              <a:t>41</a:t>
            </a:fld>
            <a:endParaRPr lang="en-US" alt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2D8138-B2BE-4816-8B58-A07EFF02616E}" type="slidenum">
              <a:rPr lang="en-US" altLang="en-US" smtClean="0">
                <a:latin typeface="Times New Roman" pitchFamily="18" charset="0"/>
              </a:rPr>
              <a:pPr/>
              <a:t>42</a:t>
            </a:fld>
            <a:endParaRPr lang="en-US" altLang="en-US"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of why they are hazardous in flight.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cells typically develop along the outflow from the mature</a:t>
            </a:r>
            <a:r>
              <a:rPr lang="en-US" baseline="0" dirty="0" smtClean="0"/>
              <a:t> storm. They can also form with persistent low level convergence, typically north of an E-W oriented surface front. While individual storm cells may only last 20 to 30 minutes, continued development means that these storm clusters can be quite long lived, last for several hours in some cases. These types of storms are also common at night north of a surface warm or stationary front. Because of the erratic development, it is nearly impossible to predict how storm evolution will occur. So it is best not to try to fly through these systems.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43</a:t>
            </a:fld>
            <a:endParaRPr lang="en-US"/>
          </a:p>
        </p:txBody>
      </p:sp>
    </p:spTree>
    <p:extLst>
      <p:ext uri="{BB962C8B-B14F-4D97-AF65-F5344CB8AC3E}">
        <p14:creationId xmlns:p14="http://schemas.microsoft.com/office/powerpoint/2010/main" val="981533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type</a:t>
            </a:r>
            <a:r>
              <a:rPr lang="en-US" baseline="0" dirty="0" smtClean="0"/>
              <a:t> of storms typically develop along/ahead of a cold front or in some cases with a lot of instability north of a warm front. These storms form into line segments (sometimes they can stretch for hundreds of miles from north to south). The wind shear causes a tilting of the updraft region which makes it more difficult for the rain cooled downdraft to cut off the updraft. So these system can be quite long lived (several hours in most cases). Pilots will sometimes try to find a break in the line based on radar. Not good to do this as these breaks can fill in very quickly. It is best to land somewhere and not try to fly through these. These system are commonly associated with very strong winds near the surface due to the strong and persistent updraft.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44</a:t>
            </a:fld>
            <a:endParaRPr lang="en-US"/>
          </a:p>
        </p:txBody>
      </p:sp>
    </p:spTree>
    <p:extLst>
      <p:ext uri="{BB962C8B-B14F-4D97-AF65-F5344CB8AC3E}">
        <p14:creationId xmlns:p14="http://schemas.microsoft.com/office/powerpoint/2010/main" val="2590914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storms are most</a:t>
            </a:r>
            <a:r>
              <a:rPr lang="en-US" baseline="0" dirty="0" smtClean="0"/>
              <a:t> often associated with tornadoes and very large hail. The wind shear causes the updraft to get tilted into the vertical. This in turns leads to a strong updraft region and thus very strong storm system. Classic supercell storms are typically more easy to navigate around (although east of the Mississippi they often occur in combination with multi cell lines and clusters). Due note that these storms can produce a good deal of clear air turbulence aloft. Like squall lines, these storms can also be very long lived.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45</a:t>
            </a:fld>
            <a:endParaRPr lang="en-US"/>
          </a:p>
        </p:txBody>
      </p:sp>
    </p:spTree>
    <p:extLst>
      <p:ext uri="{BB962C8B-B14F-4D97-AF65-F5344CB8AC3E}">
        <p14:creationId xmlns:p14="http://schemas.microsoft.com/office/powerpoint/2010/main" val="177442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AD1A1-ED57-4A45-AE9C-C6ACD1389441}" type="slidenum">
              <a:rPr lang="en-US" smtClean="0"/>
              <a:t>46</a:t>
            </a:fld>
            <a:endParaRPr lang="en-US"/>
          </a:p>
        </p:txBody>
      </p:sp>
    </p:spTree>
    <p:extLst>
      <p:ext uri="{BB962C8B-B14F-4D97-AF65-F5344CB8AC3E}">
        <p14:creationId xmlns:p14="http://schemas.microsoft.com/office/powerpoint/2010/main" val="189186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7590D1-456A-48F2-A144-631D4849B725}" type="slidenum">
              <a:rPr lang="en-US" altLang="en-US" smtClean="0">
                <a:latin typeface="Britannic Bold" pitchFamily="34" charset="0"/>
              </a:rPr>
              <a:pPr/>
              <a:t>5</a:t>
            </a:fld>
            <a:endParaRPr lang="en-US" altLang="en-US" smtClean="0">
              <a:latin typeface="Britannic Bold" pitchFamily="34" charset="0"/>
            </a:endParaRPr>
          </a:p>
        </p:txBody>
      </p:sp>
      <p:sp>
        <p:nvSpPr>
          <p:cNvPr id="34819" name="Rectangle 2"/>
          <p:cNvSpPr>
            <a:spLocks noGrp="1" noRot="1" noChangeAspec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Stress that it is not ice particles in the cloud that causes icing, it is water droplets present in the atmosphere</a:t>
            </a:r>
            <a:r>
              <a:rPr lang="en-US" altLang="en-US" baseline="0" dirty="0" smtClean="0"/>
              <a:t> at sub freezing temperatures. </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120AFB-7FF2-4CF6-B220-6F73F6087685}" type="slidenum">
              <a:rPr lang="en-US" altLang="en-US" smtClean="0">
                <a:latin typeface="Britannic Bold" pitchFamily="34" charset="0"/>
              </a:rPr>
              <a:pPr/>
              <a:t>6</a:t>
            </a:fld>
            <a:endParaRPr lang="en-US" altLang="en-US" smtClean="0">
              <a:latin typeface="Britannic Bold" pitchFamily="34" charset="0"/>
            </a:endParaRPr>
          </a:p>
        </p:txBody>
      </p:sp>
      <p:sp>
        <p:nvSpPr>
          <p:cNvPr id="35843" name="Rectangle 2"/>
          <p:cNvSpPr>
            <a:spLocks noGrp="1" noRot="1" noChangeAspect="1" noChangeArrowheads="1" noTextEdit="1"/>
          </p:cNvSpPr>
          <p:nvPr>
            <p:ph type="sldImg"/>
          </p:nvPr>
        </p:nvSpPr>
        <p:spPr>
          <a:xfrm>
            <a:off x="1150938" y="692150"/>
            <a:ext cx="4556125" cy="34163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order for ice to develop, you need ice condensation nuclei present which will allow water droplets to adhere into that of the molecular structure of ice. Ice</a:t>
            </a:r>
            <a:r>
              <a:rPr lang="en-US" altLang="en-US" baseline="0" dirty="0" smtClean="0"/>
              <a:t> nuclei are actually not typically present at temps warmer than -10C and only 50 percent present at temps between -10C and -14C.</a:t>
            </a:r>
            <a:r>
              <a:rPr lang="en-US" altLang="en-US" dirty="0" smtClean="0"/>
              <a:t> The frame of the aircraft will act as ice nuclei, allowing the water droplets to become ice once they impact the aircraft. NOTE: They</a:t>
            </a:r>
            <a:r>
              <a:rPr lang="en-US" altLang="en-US" baseline="0" dirty="0" smtClean="0"/>
              <a:t> use silver iodide in cloud seeding experiments as it will activate ice nucleation at temps warmer than -10 C.</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50938" y="692150"/>
            <a:ext cx="4556125" cy="34163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how a convective updraft (thunderstorms) rapidly transports super cooled droplets into colder regions of the clouds. This is one of the many reasons why thunderstorms need to be avoided.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8BF8B9-91CB-4251-AFA3-8E2D7D44EA6B}" type="slidenum">
              <a:rPr lang="en-US" altLang="en-US" smtClean="0">
                <a:latin typeface="Britannic Bold" pitchFamily="34" charset="0"/>
              </a:rPr>
              <a:pPr/>
              <a:t>7</a:t>
            </a:fld>
            <a:endParaRPr lang="en-US" altLang="en-US" smtClean="0">
              <a:latin typeface="Britannic Bold"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standard distribution</a:t>
            </a:r>
            <a:r>
              <a:rPr lang="en-US" baseline="0" dirty="0" smtClean="0"/>
              <a:t> of ice and liquid droplets within a stratus cloud. Again, in convective clouds, the updrafts will force </a:t>
            </a:r>
            <a:r>
              <a:rPr lang="en-US" baseline="0" dirty="0" err="1" smtClean="0"/>
              <a:t>supercooled</a:t>
            </a:r>
            <a:r>
              <a:rPr lang="en-US" baseline="0" dirty="0" smtClean="0"/>
              <a:t> droplets to higher altitudes and thus colder temperatures.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8</a:t>
            </a:fld>
            <a:endParaRPr lang="en-US"/>
          </a:p>
        </p:txBody>
      </p:sp>
    </p:spTree>
    <p:extLst>
      <p:ext uri="{BB962C8B-B14F-4D97-AF65-F5344CB8AC3E}">
        <p14:creationId xmlns:p14="http://schemas.microsoft.com/office/powerpoint/2010/main" val="255015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rubber bladders (bottom central picture)</a:t>
            </a:r>
            <a:r>
              <a:rPr lang="en-US" baseline="0" dirty="0" smtClean="0"/>
              <a:t> are effective in getting ice off the front of the wing, but often times do not get it off other parts of the wing. The rubber bladders work best with rime icing, which we will talk about in later slides. </a:t>
            </a:r>
            <a:endParaRPr lang="en-US" dirty="0"/>
          </a:p>
        </p:txBody>
      </p:sp>
      <p:sp>
        <p:nvSpPr>
          <p:cNvPr id="4" name="Slide Number Placeholder 3"/>
          <p:cNvSpPr>
            <a:spLocks noGrp="1"/>
          </p:cNvSpPr>
          <p:nvPr>
            <p:ph type="sldNum" sz="quarter" idx="10"/>
          </p:nvPr>
        </p:nvSpPr>
        <p:spPr/>
        <p:txBody>
          <a:bodyPr/>
          <a:lstStyle/>
          <a:p>
            <a:fld id="{0DCAD1A1-ED57-4A45-AE9C-C6ACD1389441}" type="slidenum">
              <a:rPr lang="en-US" smtClean="0"/>
              <a:t>9</a:t>
            </a:fld>
            <a:endParaRPr lang="en-US"/>
          </a:p>
        </p:txBody>
      </p:sp>
    </p:spTree>
    <p:extLst>
      <p:ext uri="{BB962C8B-B14F-4D97-AF65-F5344CB8AC3E}">
        <p14:creationId xmlns:p14="http://schemas.microsoft.com/office/powerpoint/2010/main" val="23051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AA63967-0F4B-4151-A070-46C5097FB447}" type="datetimeFigureOut">
              <a:rPr lang="en-US" smtClean="0"/>
              <a:t>3/17/2016</a:t>
            </a:fld>
            <a:endParaRPr lang="en-US"/>
          </a:p>
        </p:txBody>
      </p:sp>
      <p:sp>
        <p:nvSpPr>
          <p:cNvPr id="16" name="Slide Number Placeholder 15"/>
          <p:cNvSpPr>
            <a:spLocks noGrp="1"/>
          </p:cNvSpPr>
          <p:nvPr>
            <p:ph type="sldNum" sz="quarter" idx="11"/>
          </p:nvPr>
        </p:nvSpPr>
        <p:spPr/>
        <p:txBody>
          <a:bodyPr/>
          <a:lstStyle/>
          <a:p>
            <a:fld id="{A23F94E4-8DF3-439E-9919-E00B1E7550A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A63967-0F4B-4151-A070-46C5097FB447}"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F94E4-8DF3-439E-9919-E00B1E7550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A63967-0F4B-4151-A070-46C5097FB447}"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F94E4-8DF3-439E-9919-E00B1E7550A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4F9B3B-BEF9-49F4-ACDB-0D510EF2E9CE}" type="slidenum">
              <a:rPr lang="en-US"/>
              <a:pPr>
                <a:defRPr/>
              </a:pPr>
              <a:t>‹#›</a:t>
            </a:fld>
            <a:endParaRPr lang="en-US"/>
          </a:p>
        </p:txBody>
      </p:sp>
    </p:spTree>
    <p:extLst>
      <p:ext uri="{BB962C8B-B14F-4D97-AF65-F5344CB8AC3E}">
        <p14:creationId xmlns:p14="http://schemas.microsoft.com/office/powerpoint/2010/main" val="252680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AA63967-0F4B-4151-A070-46C5097FB447}" type="datetimeFigureOut">
              <a:rPr lang="en-US" smtClean="0"/>
              <a:t>3/17/2016</a:t>
            </a:fld>
            <a:endParaRPr lang="en-US"/>
          </a:p>
        </p:txBody>
      </p:sp>
      <p:sp>
        <p:nvSpPr>
          <p:cNvPr id="15" name="Slide Number Placeholder 14"/>
          <p:cNvSpPr>
            <a:spLocks noGrp="1"/>
          </p:cNvSpPr>
          <p:nvPr>
            <p:ph type="sldNum" sz="quarter" idx="15"/>
          </p:nvPr>
        </p:nvSpPr>
        <p:spPr/>
        <p:txBody>
          <a:bodyPr/>
          <a:lstStyle>
            <a:lvl1pPr algn="ctr">
              <a:defRPr/>
            </a:lvl1pPr>
          </a:lstStyle>
          <a:p>
            <a:fld id="{A23F94E4-8DF3-439E-9919-E00B1E7550A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A63967-0F4B-4151-A070-46C5097FB447}"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F94E4-8DF3-439E-9919-E00B1E7550A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63967-0F4B-4151-A070-46C5097FB447}"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F94E4-8DF3-439E-9919-E00B1E7550A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23F94E4-8DF3-439E-9919-E00B1E7550A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AA63967-0F4B-4151-A070-46C5097FB447}" type="datetimeFigureOut">
              <a:rPr lang="en-US" smtClean="0"/>
              <a:t>3/17/2016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A63967-0F4B-4151-A070-46C5097FB447}"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F94E4-8DF3-439E-9919-E00B1E7550A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63967-0F4B-4151-A070-46C5097FB447}"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F94E4-8DF3-439E-9919-E00B1E7550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AA63967-0F4B-4151-A070-46C5097FB447}" type="datetimeFigureOut">
              <a:rPr lang="en-US" smtClean="0"/>
              <a:t>3/17/2016</a:t>
            </a:fld>
            <a:endParaRPr lang="en-US"/>
          </a:p>
        </p:txBody>
      </p:sp>
      <p:sp>
        <p:nvSpPr>
          <p:cNvPr id="9" name="Slide Number Placeholder 8"/>
          <p:cNvSpPr>
            <a:spLocks noGrp="1"/>
          </p:cNvSpPr>
          <p:nvPr>
            <p:ph type="sldNum" sz="quarter" idx="15"/>
          </p:nvPr>
        </p:nvSpPr>
        <p:spPr/>
        <p:txBody>
          <a:bodyPr/>
          <a:lstStyle/>
          <a:p>
            <a:fld id="{A23F94E4-8DF3-439E-9919-E00B1E7550A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AA63967-0F4B-4151-A070-46C5097FB447}" type="datetimeFigureOut">
              <a:rPr lang="en-US" smtClean="0"/>
              <a:t>3/17/2016</a:t>
            </a:fld>
            <a:endParaRPr lang="en-US"/>
          </a:p>
        </p:txBody>
      </p:sp>
      <p:sp>
        <p:nvSpPr>
          <p:cNvPr id="9" name="Slide Number Placeholder 8"/>
          <p:cNvSpPr>
            <a:spLocks noGrp="1"/>
          </p:cNvSpPr>
          <p:nvPr>
            <p:ph type="sldNum" sz="quarter" idx="11"/>
          </p:nvPr>
        </p:nvSpPr>
        <p:spPr/>
        <p:txBody>
          <a:bodyPr/>
          <a:lstStyle/>
          <a:p>
            <a:fld id="{A23F94E4-8DF3-439E-9919-E00B1E7550A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AA63967-0F4B-4151-A070-46C5097FB447}" type="datetimeFigureOut">
              <a:rPr lang="en-US" smtClean="0"/>
              <a:t>3/17/2016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23F94E4-8DF3-439E-9919-E00B1E7550A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oleObject" Target="../embeddings/oleObject1.bin"/><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eroskill.nl/img/pagina/dealership-t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3" y="21565"/>
            <a:ext cx="4360653" cy="38505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4876800" y="1946837"/>
            <a:ext cx="3124200" cy="1199704"/>
          </a:xfrm>
        </p:spPr>
        <p:txBody>
          <a:bodyPr>
            <a:normAutofit/>
          </a:bodyPr>
          <a:lstStyle/>
          <a:p>
            <a:pPr algn="ctr"/>
            <a:r>
              <a:rPr lang="en-US" b="1" i="1" dirty="0" smtClean="0">
                <a:solidFill>
                  <a:schemeClr val="tx2">
                    <a:lumMod val="10000"/>
                  </a:schemeClr>
                </a:solidFill>
              </a:rPr>
              <a:t>US Coast </a:t>
            </a:r>
          </a:p>
          <a:p>
            <a:pPr algn="ctr"/>
            <a:r>
              <a:rPr lang="en-US" b="1" i="1" dirty="0" smtClean="0">
                <a:solidFill>
                  <a:schemeClr val="tx2">
                    <a:lumMod val="10000"/>
                  </a:schemeClr>
                </a:solidFill>
              </a:rPr>
              <a:t>Guard Auxiliary </a:t>
            </a:r>
            <a:endParaRPr lang="en-US" b="1" i="1" dirty="0">
              <a:solidFill>
                <a:schemeClr val="tx2">
                  <a:lumMod val="10000"/>
                </a:schemeClr>
              </a:solidFill>
            </a:endParaRPr>
          </a:p>
        </p:txBody>
      </p:sp>
      <p:sp>
        <p:nvSpPr>
          <p:cNvPr id="4" name="Title 3"/>
          <p:cNvSpPr>
            <a:spLocks noGrp="1"/>
          </p:cNvSpPr>
          <p:nvPr>
            <p:ph type="ctrTitle"/>
          </p:nvPr>
        </p:nvSpPr>
        <p:spPr>
          <a:xfrm>
            <a:off x="4038600" y="152400"/>
            <a:ext cx="4991819" cy="1829761"/>
          </a:xfrm>
        </p:spPr>
        <p:txBody>
          <a:bodyPr>
            <a:normAutofit/>
          </a:bodyPr>
          <a:lstStyle/>
          <a:p>
            <a:pPr algn="ctr"/>
            <a:r>
              <a:rPr lang="en-US" sz="4400" b="1" dirty="0" smtClean="0">
                <a:effectLst>
                  <a:outerShdw blurRad="38100" dist="38100" dir="2700000" algn="tl">
                    <a:srgbClr val="000000">
                      <a:alpha val="43137"/>
                    </a:srgbClr>
                  </a:outerShdw>
                </a:effectLst>
              </a:rPr>
              <a:t>Aircraft Icing and Thunderstorms</a:t>
            </a:r>
            <a:endParaRPr lang="en-US" sz="4400" b="1" dirty="0">
              <a:effectLst>
                <a:outerShdw blurRad="38100" dist="38100" dir="2700000" algn="tl">
                  <a:srgbClr val="000000">
                    <a:alpha val="43137"/>
                  </a:srgbClr>
                </a:outerShdw>
              </a:effectLst>
            </a:endParaRPr>
          </a:p>
        </p:txBody>
      </p:sp>
      <p:sp>
        <p:nvSpPr>
          <p:cNvPr id="6" name="AutoShape 6" descr="Image result for noa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noa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http://www.history.noaa.gov/images/noaas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8275"/>
            <a:ext cx="1693652" cy="16476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6" name="Picture 12" descr="https://pbs.twimg.com/profile_images/461565665124429824/EL9x4zLT_400x40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08" y="5105400"/>
            <a:ext cx="1752600" cy="16476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https://i.ytimg.com/vi/tOa0ctlsRZc/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3117011"/>
            <a:ext cx="6019800" cy="3733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85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2000"/>
            <a:ext cx="8686800" cy="50292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989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1371600" y="533400"/>
            <a:ext cx="5715000" cy="55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3000" b="1" u="sng" dirty="0">
                <a:latin typeface="Arial" charset="0"/>
              </a:rPr>
              <a:t>ICING INTENSITIES</a:t>
            </a:r>
          </a:p>
        </p:txBody>
      </p:sp>
      <p:sp>
        <p:nvSpPr>
          <p:cNvPr id="12291" name="Rectangle 1027"/>
          <p:cNvSpPr>
            <a:spLocks noChangeArrowheads="1"/>
          </p:cNvSpPr>
          <p:nvPr/>
        </p:nvSpPr>
        <p:spPr bwMode="auto">
          <a:xfrm>
            <a:off x="609600" y="1447800"/>
            <a:ext cx="7924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tabLst>
                <a:tab pos="1714500" algn="l"/>
                <a:tab pos="2057400" algn="l"/>
              </a:tabLst>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tabLst>
                <a:tab pos="1714500" algn="l"/>
                <a:tab pos="2057400" algn="l"/>
              </a:tabLst>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tabLst>
                <a:tab pos="1714500" algn="l"/>
                <a:tab pos="2057400" algn="l"/>
              </a:tabLst>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9pPr>
          </a:lstStyle>
          <a:p>
            <a:pPr>
              <a:spcBef>
                <a:spcPct val="50000"/>
              </a:spcBef>
              <a:spcAft>
                <a:spcPct val="0"/>
              </a:spcAft>
              <a:buClrTx/>
              <a:buFontTx/>
              <a:buNone/>
            </a:pPr>
            <a:r>
              <a:rPr lang="en-US" altLang="en-US" sz="2200" b="1" dirty="0">
                <a:solidFill>
                  <a:schemeClr val="accent2">
                    <a:lumMod val="40000"/>
                    <a:lumOff val="60000"/>
                  </a:schemeClr>
                </a:solidFill>
                <a:effectLst>
                  <a:outerShdw blurRad="38100" dist="38100" dir="2700000" algn="tl">
                    <a:srgbClr val="000000">
                      <a:alpha val="43137"/>
                    </a:srgbClr>
                  </a:outerShdw>
                </a:effectLst>
                <a:latin typeface="Arial" charset="0"/>
              </a:rPr>
              <a:t>TRACE 	- 	PERCEPTIBLE, NO SIGNIFICANT			ACCUMULATION</a:t>
            </a:r>
          </a:p>
        </p:txBody>
      </p:sp>
      <p:sp>
        <p:nvSpPr>
          <p:cNvPr id="12292" name="Rectangle 1028"/>
          <p:cNvSpPr>
            <a:spLocks noChangeArrowheads="1"/>
          </p:cNvSpPr>
          <p:nvPr/>
        </p:nvSpPr>
        <p:spPr bwMode="auto">
          <a:xfrm>
            <a:off x="609600" y="2514600"/>
            <a:ext cx="7924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tabLst>
                <a:tab pos="1714500" algn="l"/>
                <a:tab pos="2057400" algn="l"/>
              </a:tabLst>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tabLst>
                <a:tab pos="1714500" algn="l"/>
                <a:tab pos="2057400" algn="l"/>
              </a:tabLst>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tabLst>
                <a:tab pos="1714500" algn="l"/>
                <a:tab pos="2057400" algn="l"/>
              </a:tabLst>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tabLst>
                <a:tab pos="1714500" algn="l"/>
                <a:tab pos="2057400" algn="l"/>
              </a:tabLst>
              <a:defRPr sz="1200">
                <a:solidFill>
                  <a:schemeClr val="tx1"/>
                </a:solidFill>
                <a:latin typeface="Verdana" pitchFamily="34" charset="0"/>
              </a:defRPr>
            </a:lvl9pPr>
          </a:lstStyle>
          <a:p>
            <a:pPr>
              <a:spcBef>
                <a:spcPct val="50000"/>
              </a:spcBef>
              <a:spcAft>
                <a:spcPct val="0"/>
              </a:spcAft>
              <a:buClrTx/>
              <a:buFontTx/>
              <a:buNone/>
            </a:pPr>
            <a:r>
              <a:rPr lang="en-US" altLang="en-US" sz="2200" b="1" dirty="0">
                <a:solidFill>
                  <a:schemeClr val="accent2">
                    <a:lumMod val="40000"/>
                    <a:lumOff val="60000"/>
                  </a:schemeClr>
                </a:solidFill>
                <a:effectLst>
                  <a:outerShdw blurRad="38100" dist="38100" dir="2700000" algn="tl">
                    <a:srgbClr val="000000">
                      <a:alpha val="43137"/>
                    </a:srgbClr>
                  </a:outerShdw>
                </a:effectLst>
                <a:latin typeface="Arial" charset="0"/>
              </a:rPr>
              <a:t>LIGHT 	- 	SIGNIFICANT ACCUMULATION FOR A 		     PROLONGED FLIGHT (OVER 1 HOUR)</a:t>
            </a:r>
          </a:p>
        </p:txBody>
      </p:sp>
      <p:sp>
        <p:nvSpPr>
          <p:cNvPr id="12293" name="Rectangle 1029"/>
          <p:cNvSpPr>
            <a:spLocks noChangeArrowheads="1"/>
          </p:cNvSpPr>
          <p:nvPr/>
        </p:nvSpPr>
        <p:spPr bwMode="auto">
          <a:xfrm>
            <a:off x="609600" y="3657600"/>
            <a:ext cx="7924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tabLst>
                <a:tab pos="2000250" algn="l"/>
              </a:tabLst>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tabLst>
                <a:tab pos="2000250" algn="l"/>
              </a:tabLst>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tabLst>
                <a:tab pos="2000250" algn="l"/>
              </a:tabLst>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tabLst>
                <a:tab pos="2000250" algn="l"/>
              </a:tabLst>
              <a:defRPr sz="1200">
                <a:solidFill>
                  <a:schemeClr val="tx1"/>
                </a:solidFill>
                <a:latin typeface="Verdana" pitchFamily="34" charset="0"/>
              </a:defRPr>
            </a:lvl9pPr>
          </a:lstStyle>
          <a:p>
            <a:pPr>
              <a:spcBef>
                <a:spcPct val="50000"/>
              </a:spcBef>
              <a:spcAft>
                <a:spcPct val="0"/>
              </a:spcAft>
              <a:buClrTx/>
              <a:buFontTx/>
              <a:buNone/>
            </a:pPr>
            <a:r>
              <a:rPr lang="en-US" altLang="en-US" sz="2200" b="1" dirty="0">
                <a:solidFill>
                  <a:schemeClr val="accent2">
                    <a:lumMod val="40000"/>
                    <a:lumOff val="60000"/>
                  </a:schemeClr>
                </a:solidFill>
                <a:effectLst>
                  <a:outerShdw blurRad="38100" dist="38100" dir="2700000" algn="tl">
                    <a:srgbClr val="000000">
                      <a:alpha val="43137"/>
                    </a:srgbClr>
                  </a:outerShdw>
                </a:effectLst>
                <a:latin typeface="Arial" charset="0"/>
              </a:rPr>
              <a:t>MODERATE - 	SIGNIFICANT ACCUMULATION FOR 		SHORTER PERIODS OF FLIGHT</a:t>
            </a:r>
          </a:p>
        </p:txBody>
      </p:sp>
      <p:sp>
        <p:nvSpPr>
          <p:cNvPr id="12294" name="Rectangle 1030"/>
          <p:cNvSpPr>
            <a:spLocks noChangeArrowheads="1"/>
          </p:cNvSpPr>
          <p:nvPr/>
        </p:nvSpPr>
        <p:spPr bwMode="auto">
          <a:xfrm>
            <a:off x="609600" y="4648200"/>
            <a:ext cx="7924800"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tabLst>
                <a:tab pos="1714500" algn="l"/>
                <a:tab pos="2000250" algn="l"/>
              </a:tabLst>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tabLst>
                <a:tab pos="1714500" algn="l"/>
                <a:tab pos="2000250" algn="l"/>
              </a:tabLst>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tabLst>
                <a:tab pos="1714500" algn="l"/>
                <a:tab pos="2000250" algn="l"/>
              </a:tabLst>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tabLst>
                <a:tab pos="1714500" algn="l"/>
                <a:tab pos="2000250" algn="l"/>
              </a:tabLst>
              <a:defRPr sz="1200">
                <a:solidFill>
                  <a:schemeClr val="tx1"/>
                </a:solidFill>
                <a:latin typeface="Verdana" pitchFamily="34" charset="0"/>
              </a:defRPr>
            </a:lvl9pPr>
          </a:lstStyle>
          <a:p>
            <a:pPr>
              <a:spcBef>
                <a:spcPct val="50000"/>
              </a:spcBef>
              <a:spcAft>
                <a:spcPct val="0"/>
              </a:spcAft>
              <a:buClrTx/>
              <a:buFontTx/>
              <a:buNone/>
            </a:pPr>
            <a:r>
              <a:rPr lang="en-US" altLang="en-US" sz="2200" b="1" dirty="0">
                <a:solidFill>
                  <a:schemeClr val="accent2">
                    <a:lumMod val="40000"/>
                    <a:lumOff val="60000"/>
                  </a:schemeClr>
                </a:solidFill>
                <a:effectLst>
                  <a:outerShdw blurRad="38100" dist="38100" dir="2700000" algn="tl">
                    <a:srgbClr val="000000">
                      <a:alpha val="43137"/>
                    </a:srgbClr>
                  </a:outerShdw>
                </a:effectLst>
                <a:latin typeface="Arial" charset="0"/>
              </a:rPr>
              <a:t>SEVERE 	- 	RAPID, DANGEROUS ACCUMULATIONS</a:t>
            </a:r>
          </a:p>
        </p:txBody>
      </p:sp>
    </p:spTree>
    <p:extLst>
      <p:ext uri="{BB962C8B-B14F-4D97-AF65-F5344CB8AC3E}">
        <p14:creationId xmlns:p14="http://schemas.microsoft.com/office/powerpoint/2010/main" val="179644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2730500" y="1600200"/>
            <a:ext cx="636588" cy="1296988"/>
          </a:xfrm>
          <a:custGeom>
            <a:avLst/>
            <a:gdLst>
              <a:gd name="T0" fmla="*/ 2147483647 w 401"/>
              <a:gd name="T1" fmla="*/ 0 h 817"/>
              <a:gd name="T2" fmla="*/ 2147483647 w 401"/>
              <a:gd name="T3" fmla="*/ 2147483647 h 817"/>
              <a:gd name="T4" fmla="*/ 2147483647 w 401"/>
              <a:gd name="T5" fmla="*/ 2147483647 h 817"/>
              <a:gd name="T6" fmla="*/ 2147483647 w 401"/>
              <a:gd name="T7" fmla="*/ 2147483647 h 817"/>
              <a:gd name="T8" fmla="*/ 2147483647 w 401"/>
              <a:gd name="T9" fmla="*/ 2147483647 h 817"/>
              <a:gd name="T10" fmla="*/ 2147483647 w 401"/>
              <a:gd name="T11" fmla="*/ 2147483647 h 817"/>
              <a:gd name="T12" fmla="*/ 2147483647 w 401"/>
              <a:gd name="T13" fmla="*/ 2147483647 h 817"/>
              <a:gd name="T14" fmla="*/ 2147483647 w 401"/>
              <a:gd name="T15" fmla="*/ 2147483647 h 817"/>
              <a:gd name="T16" fmla="*/ 2147483647 w 401"/>
              <a:gd name="T17" fmla="*/ 2147483647 h 817"/>
              <a:gd name="T18" fmla="*/ 2147483647 w 401"/>
              <a:gd name="T19" fmla="*/ 2147483647 h 817"/>
              <a:gd name="T20" fmla="*/ 2147483647 w 401"/>
              <a:gd name="T21" fmla="*/ 2147483647 h 817"/>
              <a:gd name="T22" fmla="*/ 2147483647 w 401"/>
              <a:gd name="T23" fmla="*/ 2147483647 h 817"/>
              <a:gd name="T24" fmla="*/ 2147483647 w 401"/>
              <a:gd name="T25" fmla="*/ 2147483647 h 817"/>
              <a:gd name="T26" fmla="*/ 2147483647 w 401"/>
              <a:gd name="T27" fmla="*/ 2147483647 h 817"/>
              <a:gd name="T28" fmla="*/ 2147483647 w 401"/>
              <a:gd name="T29" fmla="*/ 2147483647 h 817"/>
              <a:gd name="T30" fmla="*/ 2147483647 w 401"/>
              <a:gd name="T31" fmla="*/ 2147483647 h 817"/>
              <a:gd name="T32" fmla="*/ 2147483647 w 401"/>
              <a:gd name="T33" fmla="*/ 2147483647 h 817"/>
              <a:gd name="T34" fmla="*/ 2147483647 w 401"/>
              <a:gd name="T35" fmla="*/ 2147483647 h 817"/>
              <a:gd name="T36" fmla="*/ 2147483647 w 401"/>
              <a:gd name="T37" fmla="*/ 2147483647 h 817"/>
              <a:gd name="T38" fmla="*/ 0 w 401"/>
              <a:gd name="T39" fmla="*/ 2147483647 h 817"/>
              <a:gd name="T40" fmla="*/ 0 w 401"/>
              <a:gd name="T41" fmla="*/ 2147483647 h 817"/>
              <a:gd name="T42" fmla="*/ 0 w 401"/>
              <a:gd name="T43" fmla="*/ 2147483647 h 817"/>
              <a:gd name="T44" fmla="*/ 0 w 401"/>
              <a:gd name="T45" fmla="*/ 2147483647 h 817"/>
              <a:gd name="T46" fmla="*/ 0 w 401"/>
              <a:gd name="T47" fmla="*/ 2147483647 h 817"/>
              <a:gd name="T48" fmla="*/ 0 w 401"/>
              <a:gd name="T49" fmla="*/ 2147483647 h 817"/>
              <a:gd name="T50" fmla="*/ 0 w 401"/>
              <a:gd name="T51" fmla="*/ 2147483647 h 817"/>
              <a:gd name="T52" fmla="*/ 0 w 401"/>
              <a:gd name="T53" fmla="*/ 2147483647 h 817"/>
              <a:gd name="T54" fmla="*/ 0 w 401"/>
              <a:gd name="T55" fmla="*/ 2147483647 h 817"/>
              <a:gd name="T56" fmla="*/ 2147483647 w 401"/>
              <a:gd name="T57" fmla="*/ 2147483647 h 817"/>
              <a:gd name="T58" fmla="*/ 2147483647 w 401"/>
              <a:gd name="T59" fmla="*/ 2147483647 h 817"/>
              <a:gd name="T60" fmla="*/ 2147483647 w 401"/>
              <a:gd name="T61" fmla="*/ 2147483647 h 817"/>
              <a:gd name="T62" fmla="*/ 2147483647 w 401"/>
              <a:gd name="T63" fmla="*/ 2147483647 h 817"/>
              <a:gd name="T64" fmla="*/ 2147483647 w 401"/>
              <a:gd name="T65" fmla="*/ 2147483647 h 817"/>
              <a:gd name="T66" fmla="*/ 2147483647 w 401"/>
              <a:gd name="T67" fmla="*/ 2147483647 h 817"/>
              <a:gd name="T68" fmla="*/ 2147483647 w 401"/>
              <a:gd name="T69" fmla="*/ 2147483647 h 817"/>
              <a:gd name="T70" fmla="*/ 2147483647 w 401"/>
              <a:gd name="T71" fmla="*/ 2147483647 h 817"/>
              <a:gd name="T72" fmla="*/ 2147483647 w 401"/>
              <a:gd name="T73" fmla="*/ 2147483647 h 817"/>
              <a:gd name="T74" fmla="*/ 2147483647 w 401"/>
              <a:gd name="T75" fmla="*/ 2147483647 h 817"/>
              <a:gd name="T76" fmla="*/ 2147483647 w 401"/>
              <a:gd name="T77" fmla="*/ 2147483647 h 817"/>
              <a:gd name="T78" fmla="*/ 2147483647 w 401"/>
              <a:gd name="T79" fmla="*/ 2147483647 h 817"/>
              <a:gd name="T80" fmla="*/ 2147483647 w 401"/>
              <a:gd name="T81" fmla="*/ 2147483647 h 817"/>
              <a:gd name="T82" fmla="*/ 2147483647 w 401"/>
              <a:gd name="T83" fmla="*/ 2147483647 h 817"/>
              <a:gd name="T84" fmla="*/ 2147483647 w 401"/>
              <a:gd name="T85" fmla="*/ 2147483647 h 817"/>
              <a:gd name="T86" fmla="*/ 2147483647 w 401"/>
              <a:gd name="T87" fmla="*/ 2147483647 h 817"/>
              <a:gd name="T88" fmla="*/ 2147483647 w 401"/>
              <a:gd name="T89" fmla="*/ 2147483647 h 817"/>
              <a:gd name="T90" fmla="*/ 2147483647 w 401"/>
              <a:gd name="T91" fmla="*/ 2147483647 h 817"/>
              <a:gd name="T92" fmla="*/ 2147483647 w 401"/>
              <a:gd name="T93" fmla="*/ 2147483647 h 817"/>
              <a:gd name="T94" fmla="*/ 2147483647 w 401"/>
              <a:gd name="T95" fmla="*/ 2147483647 h 817"/>
              <a:gd name="T96" fmla="*/ 2147483647 w 401"/>
              <a:gd name="T97" fmla="*/ 2147483647 h 817"/>
              <a:gd name="T98" fmla="*/ 2147483647 w 401"/>
              <a:gd name="T99" fmla="*/ 0 h 817"/>
              <a:gd name="T100" fmla="*/ 2147483647 w 401"/>
              <a:gd name="T101" fmla="*/ 0 h 817"/>
              <a:gd name="T102" fmla="*/ 2147483647 w 401"/>
              <a:gd name="T103" fmla="*/ 0 h 8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1"/>
              <a:gd name="T157" fmla="*/ 0 h 817"/>
              <a:gd name="T158" fmla="*/ 401 w 401"/>
              <a:gd name="T159" fmla="*/ 817 h 8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1" h="817">
                <a:moveTo>
                  <a:pt x="344" y="0"/>
                </a:moveTo>
                <a:lnTo>
                  <a:pt x="312" y="16"/>
                </a:lnTo>
                <a:lnTo>
                  <a:pt x="288" y="24"/>
                </a:lnTo>
                <a:lnTo>
                  <a:pt x="264" y="32"/>
                </a:lnTo>
                <a:lnTo>
                  <a:pt x="240" y="40"/>
                </a:lnTo>
                <a:lnTo>
                  <a:pt x="216" y="48"/>
                </a:lnTo>
                <a:lnTo>
                  <a:pt x="192" y="56"/>
                </a:lnTo>
                <a:lnTo>
                  <a:pt x="168" y="72"/>
                </a:lnTo>
                <a:lnTo>
                  <a:pt x="144" y="96"/>
                </a:lnTo>
                <a:lnTo>
                  <a:pt x="128" y="120"/>
                </a:lnTo>
                <a:lnTo>
                  <a:pt x="104" y="144"/>
                </a:lnTo>
                <a:lnTo>
                  <a:pt x="88" y="168"/>
                </a:lnTo>
                <a:lnTo>
                  <a:pt x="64" y="184"/>
                </a:lnTo>
                <a:lnTo>
                  <a:pt x="56" y="208"/>
                </a:lnTo>
                <a:lnTo>
                  <a:pt x="40" y="232"/>
                </a:lnTo>
                <a:lnTo>
                  <a:pt x="32" y="256"/>
                </a:lnTo>
                <a:lnTo>
                  <a:pt x="24" y="280"/>
                </a:lnTo>
                <a:lnTo>
                  <a:pt x="16" y="304"/>
                </a:lnTo>
                <a:lnTo>
                  <a:pt x="8" y="328"/>
                </a:lnTo>
                <a:lnTo>
                  <a:pt x="0" y="352"/>
                </a:lnTo>
                <a:lnTo>
                  <a:pt x="0" y="376"/>
                </a:lnTo>
                <a:lnTo>
                  <a:pt x="0" y="400"/>
                </a:lnTo>
                <a:lnTo>
                  <a:pt x="0" y="424"/>
                </a:lnTo>
                <a:lnTo>
                  <a:pt x="0" y="448"/>
                </a:lnTo>
                <a:lnTo>
                  <a:pt x="0" y="472"/>
                </a:lnTo>
                <a:lnTo>
                  <a:pt x="0" y="496"/>
                </a:lnTo>
                <a:lnTo>
                  <a:pt x="0" y="520"/>
                </a:lnTo>
                <a:lnTo>
                  <a:pt x="0" y="544"/>
                </a:lnTo>
                <a:lnTo>
                  <a:pt x="8" y="568"/>
                </a:lnTo>
                <a:lnTo>
                  <a:pt x="16" y="592"/>
                </a:lnTo>
                <a:lnTo>
                  <a:pt x="24" y="616"/>
                </a:lnTo>
                <a:lnTo>
                  <a:pt x="32" y="640"/>
                </a:lnTo>
                <a:lnTo>
                  <a:pt x="48" y="664"/>
                </a:lnTo>
                <a:lnTo>
                  <a:pt x="56" y="688"/>
                </a:lnTo>
                <a:lnTo>
                  <a:pt x="80" y="712"/>
                </a:lnTo>
                <a:lnTo>
                  <a:pt x="88" y="736"/>
                </a:lnTo>
                <a:lnTo>
                  <a:pt x="112" y="752"/>
                </a:lnTo>
                <a:lnTo>
                  <a:pt x="136" y="768"/>
                </a:lnTo>
                <a:lnTo>
                  <a:pt x="160" y="776"/>
                </a:lnTo>
                <a:lnTo>
                  <a:pt x="184" y="792"/>
                </a:lnTo>
                <a:lnTo>
                  <a:pt x="208" y="792"/>
                </a:lnTo>
                <a:lnTo>
                  <a:pt x="232" y="800"/>
                </a:lnTo>
                <a:lnTo>
                  <a:pt x="256" y="800"/>
                </a:lnTo>
                <a:lnTo>
                  <a:pt x="280" y="808"/>
                </a:lnTo>
                <a:lnTo>
                  <a:pt x="304" y="816"/>
                </a:lnTo>
                <a:lnTo>
                  <a:pt x="328" y="816"/>
                </a:lnTo>
                <a:lnTo>
                  <a:pt x="352" y="816"/>
                </a:lnTo>
                <a:lnTo>
                  <a:pt x="376" y="816"/>
                </a:lnTo>
                <a:lnTo>
                  <a:pt x="400" y="808"/>
                </a:lnTo>
                <a:lnTo>
                  <a:pt x="392" y="0"/>
                </a:lnTo>
                <a:lnTo>
                  <a:pt x="344" y="0"/>
                </a:lnTo>
              </a:path>
            </a:pathLst>
          </a:custGeom>
          <a:solidFill>
            <a:srgbClr val="B8DBFF"/>
          </a:solidFill>
          <a:ln w="12700" cap="rnd" cmpd="sng">
            <a:solidFill>
              <a:srgbClr val="B8DBFF"/>
            </a:solidFill>
            <a:prstDash val="solid"/>
            <a:round/>
            <a:headEnd/>
            <a:tailEnd/>
          </a:ln>
        </p:spPr>
        <p:txBody>
          <a:bodyPr/>
          <a:lstStyle/>
          <a:p>
            <a:endParaRPr lang="en-US"/>
          </a:p>
        </p:txBody>
      </p:sp>
      <p:grpSp>
        <p:nvGrpSpPr>
          <p:cNvPr id="13315" name="Group 6"/>
          <p:cNvGrpSpPr>
            <a:grpSpLocks/>
          </p:cNvGrpSpPr>
          <p:nvPr/>
        </p:nvGrpSpPr>
        <p:grpSpPr bwMode="auto">
          <a:xfrm>
            <a:off x="2840038" y="1600200"/>
            <a:ext cx="4216400" cy="1296988"/>
            <a:chOff x="1789" y="1008"/>
            <a:chExt cx="2656" cy="817"/>
          </a:xfrm>
        </p:grpSpPr>
        <p:sp>
          <p:nvSpPr>
            <p:cNvPr id="13346" name="Freeform 3"/>
            <p:cNvSpPr>
              <a:spLocks/>
            </p:cNvSpPr>
            <p:nvPr/>
          </p:nvSpPr>
          <p:spPr bwMode="auto">
            <a:xfrm>
              <a:off x="1789" y="1008"/>
              <a:ext cx="2656" cy="817"/>
            </a:xfrm>
            <a:custGeom>
              <a:avLst/>
              <a:gdLst>
                <a:gd name="T0" fmla="*/ 441 w 2656"/>
                <a:gd name="T1" fmla="*/ 814 h 817"/>
                <a:gd name="T2" fmla="*/ 404 w 2656"/>
                <a:gd name="T3" fmla="*/ 811 h 817"/>
                <a:gd name="T4" fmla="*/ 368 w 2656"/>
                <a:gd name="T5" fmla="*/ 809 h 817"/>
                <a:gd name="T6" fmla="*/ 332 w 2656"/>
                <a:gd name="T7" fmla="*/ 806 h 817"/>
                <a:gd name="T8" fmla="*/ 298 w 2656"/>
                <a:gd name="T9" fmla="*/ 802 h 817"/>
                <a:gd name="T10" fmla="*/ 263 w 2656"/>
                <a:gd name="T11" fmla="*/ 798 h 817"/>
                <a:gd name="T12" fmla="*/ 230 w 2656"/>
                <a:gd name="T13" fmla="*/ 791 h 817"/>
                <a:gd name="T14" fmla="*/ 199 w 2656"/>
                <a:gd name="T15" fmla="*/ 781 h 817"/>
                <a:gd name="T16" fmla="*/ 168 w 2656"/>
                <a:gd name="T17" fmla="*/ 769 h 817"/>
                <a:gd name="T18" fmla="*/ 140 w 2656"/>
                <a:gd name="T19" fmla="*/ 752 h 817"/>
                <a:gd name="T20" fmla="*/ 113 w 2656"/>
                <a:gd name="T21" fmla="*/ 733 h 817"/>
                <a:gd name="T22" fmla="*/ 89 w 2656"/>
                <a:gd name="T23" fmla="*/ 708 h 817"/>
                <a:gd name="T24" fmla="*/ 67 w 2656"/>
                <a:gd name="T25" fmla="*/ 677 h 817"/>
                <a:gd name="T26" fmla="*/ 47 w 2656"/>
                <a:gd name="T27" fmla="*/ 640 h 817"/>
                <a:gd name="T28" fmla="*/ 30 w 2656"/>
                <a:gd name="T29" fmla="*/ 599 h 817"/>
                <a:gd name="T30" fmla="*/ 15 w 2656"/>
                <a:gd name="T31" fmla="*/ 549 h 817"/>
                <a:gd name="T32" fmla="*/ 5 w 2656"/>
                <a:gd name="T33" fmla="*/ 492 h 817"/>
                <a:gd name="T34" fmla="*/ 0 w 2656"/>
                <a:gd name="T35" fmla="*/ 437 h 817"/>
                <a:gd name="T36" fmla="*/ 2 w 2656"/>
                <a:gd name="T37" fmla="*/ 386 h 817"/>
                <a:gd name="T38" fmla="*/ 10 w 2656"/>
                <a:gd name="T39" fmla="*/ 336 h 817"/>
                <a:gd name="T40" fmla="*/ 22 w 2656"/>
                <a:gd name="T41" fmla="*/ 288 h 817"/>
                <a:gd name="T42" fmla="*/ 40 w 2656"/>
                <a:gd name="T43" fmla="*/ 245 h 817"/>
                <a:gd name="T44" fmla="*/ 61 w 2656"/>
                <a:gd name="T45" fmla="*/ 204 h 817"/>
                <a:gd name="T46" fmla="*/ 85 w 2656"/>
                <a:gd name="T47" fmla="*/ 165 h 817"/>
                <a:gd name="T48" fmla="*/ 114 w 2656"/>
                <a:gd name="T49" fmla="*/ 132 h 817"/>
                <a:gd name="T50" fmla="*/ 144 w 2656"/>
                <a:gd name="T51" fmla="*/ 102 h 817"/>
                <a:gd name="T52" fmla="*/ 177 w 2656"/>
                <a:gd name="T53" fmla="*/ 74 h 817"/>
                <a:gd name="T54" fmla="*/ 212 w 2656"/>
                <a:gd name="T55" fmla="*/ 51 h 817"/>
                <a:gd name="T56" fmla="*/ 248 w 2656"/>
                <a:gd name="T57" fmla="*/ 31 h 817"/>
                <a:gd name="T58" fmla="*/ 284 w 2656"/>
                <a:gd name="T59" fmla="*/ 16 h 817"/>
                <a:gd name="T60" fmla="*/ 321 w 2656"/>
                <a:gd name="T61" fmla="*/ 6 h 817"/>
                <a:gd name="T62" fmla="*/ 357 w 2656"/>
                <a:gd name="T63" fmla="*/ 0 h 817"/>
                <a:gd name="T64" fmla="*/ 376 w 2656"/>
                <a:gd name="T65" fmla="*/ 0 h 817"/>
                <a:gd name="T66" fmla="*/ 386 w 2656"/>
                <a:gd name="T67" fmla="*/ 0 h 817"/>
                <a:gd name="T68" fmla="*/ 403 w 2656"/>
                <a:gd name="T69" fmla="*/ 0 h 817"/>
                <a:gd name="T70" fmla="*/ 425 w 2656"/>
                <a:gd name="T71" fmla="*/ 1 h 817"/>
                <a:gd name="T72" fmla="*/ 448 w 2656"/>
                <a:gd name="T73" fmla="*/ 2 h 817"/>
                <a:gd name="T74" fmla="*/ 469 w 2656"/>
                <a:gd name="T75" fmla="*/ 4 h 817"/>
                <a:gd name="T76" fmla="*/ 486 w 2656"/>
                <a:gd name="T77" fmla="*/ 5 h 817"/>
                <a:gd name="T78" fmla="*/ 496 w 2656"/>
                <a:gd name="T79" fmla="*/ 5 h 817"/>
                <a:gd name="T80" fmla="*/ 527 w 2656"/>
                <a:gd name="T81" fmla="*/ 8 h 817"/>
                <a:gd name="T82" fmla="*/ 587 w 2656"/>
                <a:gd name="T83" fmla="*/ 17 h 817"/>
                <a:gd name="T84" fmla="*/ 646 w 2656"/>
                <a:gd name="T85" fmla="*/ 27 h 817"/>
                <a:gd name="T86" fmla="*/ 704 w 2656"/>
                <a:gd name="T87" fmla="*/ 38 h 817"/>
                <a:gd name="T88" fmla="*/ 763 w 2656"/>
                <a:gd name="T89" fmla="*/ 49 h 817"/>
                <a:gd name="T90" fmla="*/ 821 w 2656"/>
                <a:gd name="T91" fmla="*/ 60 h 817"/>
                <a:gd name="T92" fmla="*/ 879 w 2656"/>
                <a:gd name="T93" fmla="*/ 73 h 817"/>
                <a:gd name="T94" fmla="*/ 936 w 2656"/>
                <a:gd name="T95" fmla="*/ 86 h 817"/>
                <a:gd name="T96" fmla="*/ 994 w 2656"/>
                <a:gd name="T97" fmla="*/ 100 h 817"/>
                <a:gd name="T98" fmla="*/ 1052 w 2656"/>
                <a:gd name="T99" fmla="*/ 115 h 817"/>
                <a:gd name="T100" fmla="*/ 1109 w 2656"/>
                <a:gd name="T101" fmla="*/ 131 h 817"/>
                <a:gd name="T102" fmla="*/ 1166 w 2656"/>
                <a:gd name="T103" fmla="*/ 147 h 817"/>
                <a:gd name="T104" fmla="*/ 1223 w 2656"/>
                <a:gd name="T105" fmla="*/ 165 h 817"/>
                <a:gd name="T106" fmla="*/ 1281 w 2656"/>
                <a:gd name="T107" fmla="*/ 185 h 817"/>
                <a:gd name="T108" fmla="*/ 1339 w 2656"/>
                <a:gd name="T109" fmla="*/ 204 h 817"/>
                <a:gd name="T110" fmla="*/ 1397 w 2656"/>
                <a:gd name="T111" fmla="*/ 225 h 817"/>
                <a:gd name="T112" fmla="*/ 2655 w 2656"/>
                <a:gd name="T113" fmla="*/ 705 h 817"/>
                <a:gd name="T114" fmla="*/ 459 w 2656"/>
                <a:gd name="T115" fmla="*/ 816 h 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6"/>
                <a:gd name="T175" fmla="*/ 0 h 817"/>
                <a:gd name="T176" fmla="*/ 2656 w 2656"/>
                <a:gd name="T177" fmla="*/ 817 h 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6" h="817">
                  <a:moveTo>
                    <a:pt x="459" y="816"/>
                  </a:move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a:tailEnd/>
            </a:ln>
          </p:spPr>
          <p:txBody>
            <a:bodyPr/>
            <a:lstStyle/>
            <a:p>
              <a:endParaRPr lang="en-US"/>
            </a:p>
          </p:txBody>
        </p:sp>
        <p:sp>
          <p:nvSpPr>
            <p:cNvPr id="13347" name="Freeform 4"/>
            <p:cNvSpPr>
              <a:spLocks/>
            </p:cNvSpPr>
            <p:nvPr/>
          </p:nvSpPr>
          <p:spPr bwMode="auto">
            <a:xfrm>
              <a:off x="1789" y="1008"/>
              <a:ext cx="2656" cy="817"/>
            </a:xfrm>
            <a:custGeom>
              <a:avLst/>
              <a:gdLst>
                <a:gd name="T0" fmla="*/ 459 w 2656"/>
                <a:gd name="T1" fmla="*/ 816 h 817"/>
                <a:gd name="T2" fmla="*/ 422 w 2656"/>
                <a:gd name="T3" fmla="*/ 813 h 817"/>
                <a:gd name="T4" fmla="*/ 386 w 2656"/>
                <a:gd name="T5" fmla="*/ 810 h 817"/>
                <a:gd name="T6" fmla="*/ 350 w 2656"/>
                <a:gd name="T7" fmla="*/ 807 h 817"/>
                <a:gd name="T8" fmla="*/ 315 w 2656"/>
                <a:gd name="T9" fmla="*/ 803 h 817"/>
                <a:gd name="T10" fmla="*/ 280 w 2656"/>
                <a:gd name="T11" fmla="*/ 800 h 817"/>
                <a:gd name="T12" fmla="*/ 246 w 2656"/>
                <a:gd name="T13" fmla="*/ 795 h 817"/>
                <a:gd name="T14" fmla="*/ 214 w 2656"/>
                <a:gd name="T15" fmla="*/ 785 h 817"/>
                <a:gd name="T16" fmla="*/ 183 w 2656"/>
                <a:gd name="T17" fmla="*/ 775 h 817"/>
                <a:gd name="T18" fmla="*/ 154 w 2656"/>
                <a:gd name="T19" fmla="*/ 762 h 817"/>
                <a:gd name="T20" fmla="*/ 126 w 2656"/>
                <a:gd name="T21" fmla="*/ 744 h 817"/>
                <a:gd name="T22" fmla="*/ 101 w 2656"/>
                <a:gd name="T23" fmla="*/ 720 h 817"/>
                <a:gd name="T24" fmla="*/ 77 w 2656"/>
                <a:gd name="T25" fmla="*/ 693 h 817"/>
                <a:gd name="T26" fmla="*/ 56 w 2656"/>
                <a:gd name="T27" fmla="*/ 659 h 817"/>
                <a:gd name="T28" fmla="*/ 38 w 2656"/>
                <a:gd name="T29" fmla="*/ 621 h 817"/>
                <a:gd name="T30" fmla="*/ 22 w 2656"/>
                <a:gd name="T31" fmla="*/ 574 h 817"/>
                <a:gd name="T32" fmla="*/ 10 w 2656"/>
                <a:gd name="T33" fmla="*/ 521 h 817"/>
                <a:gd name="T34" fmla="*/ 5 w 2656"/>
                <a:gd name="T35" fmla="*/ 492 h 817"/>
                <a:gd name="T36" fmla="*/ 0 w 2656"/>
                <a:gd name="T37" fmla="*/ 437 h 817"/>
                <a:gd name="T38" fmla="*/ 2 w 2656"/>
                <a:gd name="T39" fmla="*/ 386 h 817"/>
                <a:gd name="T40" fmla="*/ 10 w 2656"/>
                <a:gd name="T41" fmla="*/ 336 h 817"/>
                <a:gd name="T42" fmla="*/ 22 w 2656"/>
                <a:gd name="T43" fmla="*/ 288 h 817"/>
                <a:gd name="T44" fmla="*/ 40 w 2656"/>
                <a:gd name="T45" fmla="*/ 245 h 817"/>
                <a:gd name="T46" fmla="*/ 61 w 2656"/>
                <a:gd name="T47" fmla="*/ 204 h 817"/>
                <a:gd name="T48" fmla="*/ 85 w 2656"/>
                <a:gd name="T49" fmla="*/ 165 h 817"/>
                <a:gd name="T50" fmla="*/ 114 w 2656"/>
                <a:gd name="T51" fmla="*/ 132 h 817"/>
                <a:gd name="T52" fmla="*/ 144 w 2656"/>
                <a:gd name="T53" fmla="*/ 102 h 817"/>
                <a:gd name="T54" fmla="*/ 177 w 2656"/>
                <a:gd name="T55" fmla="*/ 74 h 817"/>
                <a:gd name="T56" fmla="*/ 212 w 2656"/>
                <a:gd name="T57" fmla="*/ 51 h 817"/>
                <a:gd name="T58" fmla="*/ 248 w 2656"/>
                <a:gd name="T59" fmla="*/ 31 h 817"/>
                <a:gd name="T60" fmla="*/ 284 w 2656"/>
                <a:gd name="T61" fmla="*/ 16 h 817"/>
                <a:gd name="T62" fmla="*/ 321 w 2656"/>
                <a:gd name="T63" fmla="*/ 6 h 817"/>
                <a:gd name="T64" fmla="*/ 357 w 2656"/>
                <a:gd name="T65" fmla="*/ 0 h 817"/>
                <a:gd name="T66" fmla="*/ 375 w 2656"/>
                <a:gd name="T67" fmla="*/ 0 h 817"/>
                <a:gd name="T68" fmla="*/ 380 w 2656"/>
                <a:gd name="T69" fmla="*/ 0 h 817"/>
                <a:gd name="T70" fmla="*/ 394 w 2656"/>
                <a:gd name="T71" fmla="*/ 0 h 817"/>
                <a:gd name="T72" fmla="*/ 414 w 2656"/>
                <a:gd name="T73" fmla="*/ 1 h 817"/>
                <a:gd name="T74" fmla="*/ 436 w 2656"/>
                <a:gd name="T75" fmla="*/ 1 h 817"/>
                <a:gd name="T76" fmla="*/ 459 w 2656"/>
                <a:gd name="T77" fmla="*/ 2 h 817"/>
                <a:gd name="T78" fmla="*/ 479 w 2656"/>
                <a:gd name="T79" fmla="*/ 4 h 817"/>
                <a:gd name="T80" fmla="*/ 492 w 2656"/>
                <a:gd name="T81" fmla="*/ 5 h 817"/>
                <a:gd name="T82" fmla="*/ 498 w 2656"/>
                <a:gd name="T83" fmla="*/ 5 h 817"/>
                <a:gd name="T84" fmla="*/ 527 w 2656"/>
                <a:gd name="T85" fmla="*/ 8 h 817"/>
                <a:gd name="T86" fmla="*/ 587 w 2656"/>
                <a:gd name="T87" fmla="*/ 17 h 817"/>
                <a:gd name="T88" fmla="*/ 646 w 2656"/>
                <a:gd name="T89" fmla="*/ 27 h 817"/>
                <a:gd name="T90" fmla="*/ 704 w 2656"/>
                <a:gd name="T91" fmla="*/ 38 h 817"/>
                <a:gd name="T92" fmla="*/ 763 w 2656"/>
                <a:gd name="T93" fmla="*/ 49 h 817"/>
                <a:gd name="T94" fmla="*/ 821 w 2656"/>
                <a:gd name="T95" fmla="*/ 60 h 817"/>
                <a:gd name="T96" fmla="*/ 879 w 2656"/>
                <a:gd name="T97" fmla="*/ 73 h 817"/>
                <a:gd name="T98" fmla="*/ 936 w 2656"/>
                <a:gd name="T99" fmla="*/ 86 h 817"/>
                <a:gd name="T100" fmla="*/ 994 w 2656"/>
                <a:gd name="T101" fmla="*/ 100 h 817"/>
                <a:gd name="T102" fmla="*/ 1052 w 2656"/>
                <a:gd name="T103" fmla="*/ 115 h 817"/>
                <a:gd name="T104" fmla="*/ 1109 w 2656"/>
                <a:gd name="T105" fmla="*/ 131 h 817"/>
                <a:gd name="T106" fmla="*/ 1166 w 2656"/>
                <a:gd name="T107" fmla="*/ 147 h 817"/>
                <a:gd name="T108" fmla="*/ 1223 w 2656"/>
                <a:gd name="T109" fmla="*/ 165 h 817"/>
                <a:gd name="T110" fmla="*/ 1281 w 2656"/>
                <a:gd name="T111" fmla="*/ 185 h 817"/>
                <a:gd name="T112" fmla="*/ 1339 w 2656"/>
                <a:gd name="T113" fmla="*/ 204 h 817"/>
                <a:gd name="T114" fmla="*/ 1397 w 2656"/>
                <a:gd name="T115" fmla="*/ 225 h 817"/>
                <a:gd name="T116" fmla="*/ 2655 w 2656"/>
                <a:gd name="T117" fmla="*/ 705 h 817"/>
                <a:gd name="T118" fmla="*/ 459 w 2656"/>
                <a:gd name="T119" fmla="*/ 816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6"/>
                <a:gd name="T181" fmla="*/ 0 h 817"/>
                <a:gd name="T182" fmla="*/ 2656 w 2656"/>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6" h="817">
                  <a:moveTo>
                    <a:pt x="459" y="816"/>
                  </a:moveTo>
                  <a:lnTo>
                    <a:pt x="459" y="816"/>
                  </a:ln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type="none" w="sm" len="sm"/>
              <a:tailEnd type="none" w="sm" len="sm"/>
            </a:ln>
          </p:spPr>
          <p:txBody>
            <a:bodyPr/>
            <a:lstStyle/>
            <a:p>
              <a:endParaRPr lang="en-US"/>
            </a:p>
          </p:txBody>
        </p:sp>
        <p:sp>
          <p:nvSpPr>
            <p:cNvPr id="13348" name="Line 5"/>
            <p:cNvSpPr>
              <a:spLocks noChangeShapeType="1"/>
            </p:cNvSpPr>
            <p:nvPr/>
          </p:nvSpPr>
          <p:spPr bwMode="auto">
            <a:xfrm>
              <a:off x="4147" y="1603"/>
              <a:ext cx="0" cy="1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316" name="Group 9"/>
          <p:cNvGrpSpPr>
            <a:grpSpLocks/>
          </p:cNvGrpSpPr>
          <p:nvPr/>
        </p:nvGrpSpPr>
        <p:grpSpPr bwMode="auto">
          <a:xfrm>
            <a:off x="2243138" y="2755900"/>
            <a:ext cx="1192212" cy="596900"/>
            <a:chOff x="1413" y="1736"/>
            <a:chExt cx="751" cy="376"/>
          </a:xfrm>
        </p:grpSpPr>
        <p:sp>
          <p:nvSpPr>
            <p:cNvPr id="13344" name="Freeform 7"/>
            <p:cNvSpPr>
              <a:spLocks/>
            </p:cNvSpPr>
            <p:nvPr/>
          </p:nvSpPr>
          <p:spPr bwMode="auto">
            <a:xfrm>
              <a:off x="1413" y="1736"/>
              <a:ext cx="751" cy="376"/>
            </a:xfrm>
            <a:custGeom>
              <a:avLst/>
              <a:gdLst>
                <a:gd name="T0" fmla="*/ 5 w 751"/>
                <a:gd name="T1" fmla="*/ 9 h 376"/>
                <a:gd name="T2" fmla="*/ 12 w 751"/>
                <a:gd name="T3" fmla="*/ 27 h 376"/>
                <a:gd name="T4" fmla="*/ 22 w 751"/>
                <a:gd name="T5" fmla="*/ 44 h 376"/>
                <a:gd name="T6" fmla="*/ 33 w 751"/>
                <a:gd name="T7" fmla="*/ 59 h 376"/>
                <a:gd name="T8" fmla="*/ 45 w 751"/>
                <a:gd name="T9" fmla="*/ 75 h 376"/>
                <a:gd name="T10" fmla="*/ 59 w 751"/>
                <a:gd name="T11" fmla="*/ 89 h 376"/>
                <a:gd name="T12" fmla="*/ 75 w 751"/>
                <a:gd name="T13" fmla="*/ 104 h 376"/>
                <a:gd name="T14" fmla="*/ 92 w 751"/>
                <a:gd name="T15" fmla="*/ 116 h 376"/>
                <a:gd name="T16" fmla="*/ 109 w 751"/>
                <a:gd name="T17" fmla="*/ 130 h 376"/>
                <a:gd name="T18" fmla="*/ 128 w 751"/>
                <a:gd name="T19" fmla="*/ 141 h 376"/>
                <a:gd name="T20" fmla="*/ 157 w 751"/>
                <a:gd name="T21" fmla="*/ 159 h 376"/>
                <a:gd name="T22" fmla="*/ 179 w 751"/>
                <a:gd name="T23" fmla="*/ 171 h 376"/>
                <a:gd name="T24" fmla="*/ 199 w 751"/>
                <a:gd name="T25" fmla="*/ 181 h 376"/>
                <a:gd name="T26" fmla="*/ 223 w 751"/>
                <a:gd name="T27" fmla="*/ 191 h 376"/>
                <a:gd name="T28" fmla="*/ 267 w 751"/>
                <a:gd name="T29" fmla="*/ 210 h 376"/>
                <a:gd name="T30" fmla="*/ 313 w 751"/>
                <a:gd name="T31" fmla="*/ 226 h 376"/>
                <a:gd name="T32" fmla="*/ 359 w 751"/>
                <a:gd name="T33" fmla="*/ 242 h 376"/>
                <a:gd name="T34" fmla="*/ 405 w 751"/>
                <a:gd name="T35" fmla="*/ 254 h 376"/>
                <a:gd name="T36" fmla="*/ 448 w 751"/>
                <a:gd name="T37" fmla="*/ 265 h 376"/>
                <a:gd name="T38" fmla="*/ 492 w 751"/>
                <a:gd name="T39" fmla="*/ 274 h 376"/>
                <a:gd name="T40" fmla="*/ 530 w 751"/>
                <a:gd name="T41" fmla="*/ 283 h 376"/>
                <a:gd name="T42" fmla="*/ 566 w 751"/>
                <a:gd name="T43" fmla="*/ 289 h 376"/>
                <a:gd name="T44" fmla="*/ 612 w 751"/>
                <a:gd name="T45" fmla="*/ 259 h 376"/>
                <a:gd name="T46" fmla="*/ 556 w 751"/>
                <a:gd name="T47" fmla="*/ 375 h 376"/>
                <a:gd name="T48" fmla="*/ 561 w 751"/>
                <a:gd name="T49" fmla="*/ 338 h 376"/>
                <a:gd name="T50" fmla="*/ 530 w 751"/>
                <a:gd name="T51" fmla="*/ 332 h 376"/>
                <a:gd name="T52" fmla="*/ 492 w 751"/>
                <a:gd name="T53" fmla="*/ 324 h 376"/>
                <a:gd name="T54" fmla="*/ 450 w 751"/>
                <a:gd name="T55" fmla="*/ 313 h 376"/>
                <a:gd name="T56" fmla="*/ 403 w 751"/>
                <a:gd name="T57" fmla="*/ 300 h 376"/>
                <a:gd name="T58" fmla="*/ 354 w 751"/>
                <a:gd name="T59" fmla="*/ 285 h 376"/>
                <a:gd name="T60" fmla="*/ 303 w 751"/>
                <a:gd name="T61" fmla="*/ 267 h 376"/>
                <a:gd name="T62" fmla="*/ 253 w 751"/>
                <a:gd name="T63" fmla="*/ 248 h 376"/>
                <a:gd name="T64" fmla="*/ 204 w 751"/>
                <a:gd name="T65" fmla="*/ 226 h 376"/>
                <a:gd name="T66" fmla="*/ 158 w 751"/>
                <a:gd name="T67" fmla="*/ 203 h 376"/>
                <a:gd name="T68" fmla="*/ 136 w 751"/>
                <a:gd name="T69" fmla="*/ 190 h 376"/>
                <a:gd name="T70" fmla="*/ 115 w 751"/>
                <a:gd name="T71" fmla="*/ 178 h 376"/>
                <a:gd name="T72" fmla="*/ 96 w 751"/>
                <a:gd name="T73" fmla="*/ 164 h 376"/>
                <a:gd name="T74" fmla="*/ 77 w 751"/>
                <a:gd name="T75" fmla="*/ 149 h 376"/>
                <a:gd name="T76" fmla="*/ 60 w 751"/>
                <a:gd name="T77" fmla="*/ 135 h 376"/>
                <a:gd name="T78" fmla="*/ 46 w 751"/>
                <a:gd name="T79" fmla="*/ 120 h 376"/>
                <a:gd name="T80" fmla="*/ 31 w 751"/>
                <a:gd name="T81" fmla="*/ 105 h 376"/>
                <a:gd name="T82" fmla="*/ 21 w 751"/>
                <a:gd name="T83" fmla="*/ 88 h 376"/>
                <a:gd name="T84" fmla="*/ 11 w 751"/>
                <a:gd name="T85" fmla="*/ 72 h 376"/>
                <a:gd name="T86" fmla="*/ 6 w 751"/>
                <a:gd name="T87" fmla="*/ 54 h 376"/>
                <a:gd name="T88" fmla="*/ 2 w 751"/>
                <a:gd name="T89" fmla="*/ 36 h 376"/>
                <a:gd name="T90" fmla="*/ 0 w 751"/>
                <a:gd name="T91" fmla="*/ 19 h 376"/>
                <a:gd name="T92" fmla="*/ 1 w 751"/>
                <a:gd name="T93" fmla="*/ 0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1"/>
                <a:gd name="T142" fmla="*/ 0 h 376"/>
                <a:gd name="T143" fmla="*/ 751 w 751"/>
                <a:gd name="T144" fmla="*/ 376 h 3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1" h="376">
                  <a:moveTo>
                    <a:pt x="1" y="0"/>
                  </a:moveTo>
                  <a:lnTo>
                    <a:pt x="5" y="9"/>
                  </a:lnTo>
                  <a:lnTo>
                    <a:pt x="8" y="17"/>
                  </a:lnTo>
                  <a:lnTo>
                    <a:pt x="12" y="27"/>
                  </a:lnTo>
                  <a:lnTo>
                    <a:pt x="16" y="35"/>
                  </a:lnTo>
                  <a:lnTo>
                    <a:pt x="22" y="44"/>
                  </a:lnTo>
                  <a:lnTo>
                    <a:pt x="28" y="51"/>
                  </a:lnTo>
                  <a:lnTo>
                    <a:pt x="33" y="59"/>
                  </a:lnTo>
                  <a:lnTo>
                    <a:pt x="37" y="66"/>
                  </a:lnTo>
                  <a:lnTo>
                    <a:pt x="45" y="75"/>
                  </a:lnTo>
                  <a:lnTo>
                    <a:pt x="52" y="82"/>
                  </a:lnTo>
                  <a:lnTo>
                    <a:pt x="59" y="89"/>
                  </a:lnTo>
                  <a:lnTo>
                    <a:pt x="66" y="97"/>
                  </a:lnTo>
                  <a:lnTo>
                    <a:pt x="75" y="104"/>
                  </a:lnTo>
                  <a:lnTo>
                    <a:pt x="84" y="110"/>
                  </a:lnTo>
                  <a:lnTo>
                    <a:pt x="92" y="116"/>
                  </a:lnTo>
                  <a:lnTo>
                    <a:pt x="101" y="123"/>
                  </a:lnTo>
                  <a:lnTo>
                    <a:pt x="109" y="130"/>
                  </a:lnTo>
                  <a:lnTo>
                    <a:pt x="118" y="136"/>
                  </a:lnTo>
                  <a:lnTo>
                    <a:pt x="128" y="141"/>
                  </a:lnTo>
                  <a:lnTo>
                    <a:pt x="138" y="147"/>
                  </a:lnTo>
                  <a:lnTo>
                    <a:pt x="157" y="159"/>
                  </a:lnTo>
                  <a:lnTo>
                    <a:pt x="168" y="165"/>
                  </a:lnTo>
                  <a:lnTo>
                    <a:pt x="179" y="171"/>
                  </a:lnTo>
                  <a:lnTo>
                    <a:pt x="190" y="176"/>
                  </a:lnTo>
                  <a:lnTo>
                    <a:pt x="199" y="181"/>
                  </a:lnTo>
                  <a:lnTo>
                    <a:pt x="212" y="186"/>
                  </a:lnTo>
                  <a:lnTo>
                    <a:pt x="223" y="191"/>
                  </a:lnTo>
                  <a:lnTo>
                    <a:pt x="244" y="200"/>
                  </a:lnTo>
                  <a:lnTo>
                    <a:pt x="267" y="210"/>
                  </a:lnTo>
                  <a:lnTo>
                    <a:pt x="289" y="219"/>
                  </a:lnTo>
                  <a:lnTo>
                    <a:pt x="313" y="226"/>
                  </a:lnTo>
                  <a:lnTo>
                    <a:pt x="336" y="234"/>
                  </a:lnTo>
                  <a:lnTo>
                    <a:pt x="359" y="242"/>
                  </a:lnTo>
                  <a:lnTo>
                    <a:pt x="382" y="247"/>
                  </a:lnTo>
                  <a:lnTo>
                    <a:pt x="405" y="254"/>
                  </a:lnTo>
                  <a:lnTo>
                    <a:pt x="428" y="260"/>
                  </a:lnTo>
                  <a:lnTo>
                    <a:pt x="448" y="265"/>
                  </a:lnTo>
                  <a:lnTo>
                    <a:pt x="470" y="269"/>
                  </a:lnTo>
                  <a:lnTo>
                    <a:pt x="492" y="274"/>
                  </a:lnTo>
                  <a:lnTo>
                    <a:pt x="511" y="278"/>
                  </a:lnTo>
                  <a:lnTo>
                    <a:pt x="530" y="283"/>
                  </a:lnTo>
                  <a:lnTo>
                    <a:pt x="547" y="286"/>
                  </a:lnTo>
                  <a:lnTo>
                    <a:pt x="566" y="289"/>
                  </a:lnTo>
                  <a:lnTo>
                    <a:pt x="595" y="293"/>
                  </a:lnTo>
                  <a:lnTo>
                    <a:pt x="612" y="259"/>
                  </a:lnTo>
                  <a:lnTo>
                    <a:pt x="750" y="342"/>
                  </a:lnTo>
                  <a:lnTo>
                    <a:pt x="556" y="375"/>
                  </a:lnTo>
                  <a:lnTo>
                    <a:pt x="574" y="339"/>
                  </a:lnTo>
                  <a:lnTo>
                    <a:pt x="561" y="338"/>
                  </a:lnTo>
                  <a:lnTo>
                    <a:pt x="546" y="334"/>
                  </a:lnTo>
                  <a:lnTo>
                    <a:pt x="530" y="332"/>
                  </a:lnTo>
                  <a:lnTo>
                    <a:pt x="511" y="327"/>
                  </a:lnTo>
                  <a:lnTo>
                    <a:pt x="492" y="324"/>
                  </a:lnTo>
                  <a:lnTo>
                    <a:pt x="470" y="319"/>
                  </a:lnTo>
                  <a:lnTo>
                    <a:pt x="450" y="313"/>
                  </a:lnTo>
                  <a:lnTo>
                    <a:pt x="427" y="307"/>
                  </a:lnTo>
                  <a:lnTo>
                    <a:pt x="403" y="300"/>
                  </a:lnTo>
                  <a:lnTo>
                    <a:pt x="380" y="294"/>
                  </a:lnTo>
                  <a:lnTo>
                    <a:pt x="354" y="285"/>
                  </a:lnTo>
                  <a:lnTo>
                    <a:pt x="328" y="276"/>
                  </a:lnTo>
                  <a:lnTo>
                    <a:pt x="303" y="267"/>
                  </a:lnTo>
                  <a:lnTo>
                    <a:pt x="279" y="258"/>
                  </a:lnTo>
                  <a:lnTo>
                    <a:pt x="253" y="248"/>
                  </a:lnTo>
                  <a:lnTo>
                    <a:pt x="229" y="238"/>
                  </a:lnTo>
                  <a:lnTo>
                    <a:pt x="204" y="226"/>
                  </a:lnTo>
                  <a:lnTo>
                    <a:pt x="180" y="214"/>
                  </a:lnTo>
                  <a:lnTo>
                    <a:pt x="158" y="203"/>
                  </a:lnTo>
                  <a:lnTo>
                    <a:pt x="148" y="197"/>
                  </a:lnTo>
                  <a:lnTo>
                    <a:pt x="136" y="190"/>
                  </a:lnTo>
                  <a:lnTo>
                    <a:pt x="126" y="184"/>
                  </a:lnTo>
                  <a:lnTo>
                    <a:pt x="115" y="178"/>
                  </a:lnTo>
                  <a:lnTo>
                    <a:pt x="105" y="170"/>
                  </a:lnTo>
                  <a:lnTo>
                    <a:pt x="96" y="164"/>
                  </a:lnTo>
                  <a:lnTo>
                    <a:pt x="86" y="156"/>
                  </a:lnTo>
                  <a:lnTo>
                    <a:pt x="77" y="149"/>
                  </a:lnTo>
                  <a:lnTo>
                    <a:pt x="70" y="142"/>
                  </a:lnTo>
                  <a:lnTo>
                    <a:pt x="60" y="135"/>
                  </a:lnTo>
                  <a:lnTo>
                    <a:pt x="53" y="127"/>
                  </a:lnTo>
                  <a:lnTo>
                    <a:pt x="46" y="120"/>
                  </a:lnTo>
                  <a:lnTo>
                    <a:pt x="38" y="112"/>
                  </a:lnTo>
                  <a:lnTo>
                    <a:pt x="31" y="105"/>
                  </a:lnTo>
                  <a:lnTo>
                    <a:pt x="26" y="97"/>
                  </a:lnTo>
                  <a:lnTo>
                    <a:pt x="21" y="88"/>
                  </a:lnTo>
                  <a:lnTo>
                    <a:pt x="17" y="79"/>
                  </a:lnTo>
                  <a:lnTo>
                    <a:pt x="11" y="72"/>
                  </a:lnTo>
                  <a:lnTo>
                    <a:pt x="8" y="63"/>
                  </a:lnTo>
                  <a:lnTo>
                    <a:pt x="6" y="54"/>
                  </a:lnTo>
                  <a:lnTo>
                    <a:pt x="3" y="46"/>
                  </a:lnTo>
                  <a:lnTo>
                    <a:pt x="2" y="36"/>
                  </a:lnTo>
                  <a:lnTo>
                    <a:pt x="1" y="28"/>
                  </a:lnTo>
                  <a:lnTo>
                    <a:pt x="0" y="19"/>
                  </a:lnTo>
                  <a:lnTo>
                    <a:pt x="0" y="10"/>
                  </a:lnTo>
                  <a:lnTo>
                    <a:pt x="1" y="0"/>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45" name="Freeform 8"/>
            <p:cNvSpPr>
              <a:spLocks/>
            </p:cNvSpPr>
            <p:nvPr/>
          </p:nvSpPr>
          <p:spPr bwMode="auto">
            <a:xfrm>
              <a:off x="1413" y="1736"/>
              <a:ext cx="751" cy="376"/>
            </a:xfrm>
            <a:custGeom>
              <a:avLst/>
              <a:gdLst>
                <a:gd name="T0" fmla="*/ 5 w 751"/>
                <a:gd name="T1" fmla="*/ 9 h 376"/>
                <a:gd name="T2" fmla="*/ 12 w 751"/>
                <a:gd name="T3" fmla="*/ 27 h 376"/>
                <a:gd name="T4" fmla="*/ 22 w 751"/>
                <a:gd name="T5" fmla="*/ 44 h 376"/>
                <a:gd name="T6" fmla="*/ 33 w 751"/>
                <a:gd name="T7" fmla="*/ 59 h 376"/>
                <a:gd name="T8" fmla="*/ 45 w 751"/>
                <a:gd name="T9" fmla="*/ 75 h 376"/>
                <a:gd name="T10" fmla="*/ 59 w 751"/>
                <a:gd name="T11" fmla="*/ 89 h 376"/>
                <a:gd name="T12" fmla="*/ 75 w 751"/>
                <a:gd name="T13" fmla="*/ 104 h 376"/>
                <a:gd name="T14" fmla="*/ 92 w 751"/>
                <a:gd name="T15" fmla="*/ 116 h 376"/>
                <a:gd name="T16" fmla="*/ 109 w 751"/>
                <a:gd name="T17" fmla="*/ 130 h 376"/>
                <a:gd name="T18" fmla="*/ 128 w 751"/>
                <a:gd name="T19" fmla="*/ 141 h 376"/>
                <a:gd name="T20" fmla="*/ 157 w 751"/>
                <a:gd name="T21" fmla="*/ 159 h 376"/>
                <a:gd name="T22" fmla="*/ 179 w 751"/>
                <a:gd name="T23" fmla="*/ 171 h 376"/>
                <a:gd name="T24" fmla="*/ 199 w 751"/>
                <a:gd name="T25" fmla="*/ 181 h 376"/>
                <a:gd name="T26" fmla="*/ 223 w 751"/>
                <a:gd name="T27" fmla="*/ 191 h 376"/>
                <a:gd name="T28" fmla="*/ 267 w 751"/>
                <a:gd name="T29" fmla="*/ 210 h 376"/>
                <a:gd name="T30" fmla="*/ 313 w 751"/>
                <a:gd name="T31" fmla="*/ 226 h 376"/>
                <a:gd name="T32" fmla="*/ 359 w 751"/>
                <a:gd name="T33" fmla="*/ 242 h 376"/>
                <a:gd name="T34" fmla="*/ 405 w 751"/>
                <a:gd name="T35" fmla="*/ 254 h 376"/>
                <a:gd name="T36" fmla="*/ 448 w 751"/>
                <a:gd name="T37" fmla="*/ 265 h 376"/>
                <a:gd name="T38" fmla="*/ 492 w 751"/>
                <a:gd name="T39" fmla="*/ 274 h 376"/>
                <a:gd name="T40" fmla="*/ 530 w 751"/>
                <a:gd name="T41" fmla="*/ 283 h 376"/>
                <a:gd name="T42" fmla="*/ 566 w 751"/>
                <a:gd name="T43" fmla="*/ 289 h 376"/>
                <a:gd name="T44" fmla="*/ 612 w 751"/>
                <a:gd name="T45" fmla="*/ 259 h 376"/>
                <a:gd name="T46" fmla="*/ 556 w 751"/>
                <a:gd name="T47" fmla="*/ 375 h 376"/>
                <a:gd name="T48" fmla="*/ 561 w 751"/>
                <a:gd name="T49" fmla="*/ 338 h 376"/>
                <a:gd name="T50" fmla="*/ 530 w 751"/>
                <a:gd name="T51" fmla="*/ 332 h 376"/>
                <a:gd name="T52" fmla="*/ 492 w 751"/>
                <a:gd name="T53" fmla="*/ 324 h 376"/>
                <a:gd name="T54" fmla="*/ 450 w 751"/>
                <a:gd name="T55" fmla="*/ 313 h 376"/>
                <a:gd name="T56" fmla="*/ 403 w 751"/>
                <a:gd name="T57" fmla="*/ 300 h 376"/>
                <a:gd name="T58" fmla="*/ 354 w 751"/>
                <a:gd name="T59" fmla="*/ 285 h 376"/>
                <a:gd name="T60" fmla="*/ 303 w 751"/>
                <a:gd name="T61" fmla="*/ 267 h 376"/>
                <a:gd name="T62" fmla="*/ 253 w 751"/>
                <a:gd name="T63" fmla="*/ 248 h 376"/>
                <a:gd name="T64" fmla="*/ 204 w 751"/>
                <a:gd name="T65" fmla="*/ 226 h 376"/>
                <a:gd name="T66" fmla="*/ 158 w 751"/>
                <a:gd name="T67" fmla="*/ 203 h 376"/>
                <a:gd name="T68" fmla="*/ 136 w 751"/>
                <a:gd name="T69" fmla="*/ 190 h 376"/>
                <a:gd name="T70" fmla="*/ 115 w 751"/>
                <a:gd name="T71" fmla="*/ 178 h 376"/>
                <a:gd name="T72" fmla="*/ 96 w 751"/>
                <a:gd name="T73" fmla="*/ 164 h 376"/>
                <a:gd name="T74" fmla="*/ 77 w 751"/>
                <a:gd name="T75" fmla="*/ 149 h 376"/>
                <a:gd name="T76" fmla="*/ 60 w 751"/>
                <a:gd name="T77" fmla="*/ 135 h 376"/>
                <a:gd name="T78" fmla="*/ 46 w 751"/>
                <a:gd name="T79" fmla="*/ 120 h 376"/>
                <a:gd name="T80" fmla="*/ 31 w 751"/>
                <a:gd name="T81" fmla="*/ 105 h 376"/>
                <a:gd name="T82" fmla="*/ 21 w 751"/>
                <a:gd name="T83" fmla="*/ 88 h 376"/>
                <a:gd name="T84" fmla="*/ 11 w 751"/>
                <a:gd name="T85" fmla="*/ 72 h 376"/>
                <a:gd name="T86" fmla="*/ 6 w 751"/>
                <a:gd name="T87" fmla="*/ 54 h 376"/>
                <a:gd name="T88" fmla="*/ 2 w 751"/>
                <a:gd name="T89" fmla="*/ 36 h 376"/>
                <a:gd name="T90" fmla="*/ 0 w 751"/>
                <a:gd name="T91" fmla="*/ 19 h 376"/>
                <a:gd name="T92" fmla="*/ 1 w 751"/>
                <a:gd name="T93" fmla="*/ 0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1"/>
                <a:gd name="T142" fmla="*/ 0 h 376"/>
                <a:gd name="T143" fmla="*/ 751 w 751"/>
                <a:gd name="T144" fmla="*/ 376 h 3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1" h="376">
                  <a:moveTo>
                    <a:pt x="1" y="0"/>
                  </a:moveTo>
                  <a:lnTo>
                    <a:pt x="5" y="9"/>
                  </a:lnTo>
                  <a:lnTo>
                    <a:pt x="8" y="17"/>
                  </a:lnTo>
                  <a:lnTo>
                    <a:pt x="12" y="27"/>
                  </a:lnTo>
                  <a:lnTo>
                    <a:pt x="16" y="35"/>
                  </a:lnTo>
                  <a:lnTo>
                    <a:pt x="22" y="44"/>
                  </a:lnTo>
                  <a:lnTo>
                    <a:pt x="28" y="51"/>
                  </a:lnTo>
                  <a:lnTo>
                    <a:pt x="33" y="59"/>
                  </a:lnTo>
                  <a:lnTo>
                    <a:pt x="37" y="66"/>
                  </a:lnTo>
                  <a:lnTo>
                    <a:pt x="45" y="75"/>
                  </a:lnTo>
                  <a:lnTo>
                    <a:pt x="52" y="82"/>
                  </a:lnTo>
                  <a:lnTo>
                    <a:pt x="59" y="89"/>
                  </a:lnTo>
                  <a:lnTo>
                    <a:pt x="66" y="97"/>
                  </a:lnTo>
                  <a:lnTo>
                    <a:pt x="75" y="104"/>
                  </a:lnTo>
                  <a:lnTo>
                    <a:pt x="84" y="110"/>
                  </a:lnTo>
                  <a:lnTo>
                    <a:pt x="92" y="116"/>
                  </a:lnTo>
                  <a:lnTo>
                    <a:pt x="101" y="123"/>
                  </a:lnTo>
                  <a:lnTo>
                    <a:pt x="109" y="130"/>
                  </a:lnTo>
                  <a:lnTo>
                    <a:pt x="118" y="136"/>
                  </a:lnTo>
                  <a:lnTo>
                    <a:pt x="128" y="141"/>
                  </a:lnTo>
                  <a:lnTo>
                    <a:pt x="138" y="147"/>
                  </a:lnTo>
                  <a:lnTo>
                    <a:pt x="157" y="159"/>
                  </a:lnTo>
                  <a:lnTo>
                    <a:pt x="168" y="165"/>
                  </a:lnTo>
                  <a:lnTo>
                    <a:pt x="179" y="171"/>
                  </a:lnTo>
                  <a:lnTo>
                    <a:pt x="190" y="176"/>
                  </a:lnTo>
                  <a:lnTo>
                    <a:pt x="199" y="181"/>
                  </a:lnTo>
                  <a:lnTo>
                    <a:pt x="212" y="186"/>
                  </a:lnTo>
                  <a:lnTo>
                    <a:pt x="223" y="191"/>
                  </a:lnTo>
                  <a:lnTo>
                    <a:pt x="244" y="200"/>
                  </a:lnTo>
                  <a:lnTo>
                    <a:pt x="267" y="210"/>
                  </a:lnTo>
                  <a:lnTo>
                    <a:pt x="289" y="219"/>
                  </a:lnTo>
                  <a:lnTo>
                    <a:pt x="313" y="226"/>
                  </a:lnTo>
                  <a:lnTo>
                    <a:pt x="336" y="234"/>
                  </a:lnTo>
                  <a:lnTo>
                    <a:pt x="359" y="242"/>
                  </a:lnTo>
                  <a:lnTo>
                    <a:pt x="382" y="247"/>
                  </a:lnTo>
                  <a:lnTo>
                    <a:pt x="405" y="254"/>
                  </a:lnTo>
                  <a:lnTo>
                    <a:pt x="428" y="260"/>
                  </a:lnTo>
                  <a:lnTo>
                    <a:pt x="448" y="265"/>
                  </a:lnTo>
                  <a:lnTo>
                    <a:pt x="470" y="269"/>
                  </a:lnTo>
                  <a:lnTo>
                    <a:pt x="492" y="274"/>
                  </a:lnTo>
                  <a:lnTo>
                    <a:pt x="511" y="278"/>
                  </a:lnTo>
                  <a:lnTo>
                    <a:pt x="530" y="283"/>
                  </a:lnTo>
                  <a:lnTo>
                    <a:pt x="547" y="286"/>
                  </a:lnTo>
                  <a:lnTo>
                    <a:pt x="566" y="289"/>
                  </a:lnTo>
                  <a:lnTo>
                    <a:pt x="595" y="293"/>
                  </a:lnTo>
                  <a:lnTo>
                    <a:pt x="612" y="259"/>
                  </a:lnTo>
                  <a:lnTo>
                    <a:pt x="750" y="342"/>
                  </a:lnTo>
                  <a:lnTo>
                    <a:pt x="556" y="375"/>
                  </a:lnTo>
                  <a:lnTo>
                    <a:pt x="574" y="339"/>
                  </a:lnTo>
                  <a:lnTo>
                    <a:pt x="561" y="338"/>
                  </a:lnTo>
                  <a:lnTo>
                    <a:pt x="546" y="334"/>
                  </a:lnTo>
                  <a:lnTo>
                    <a:pt x="530" y="332"/>
                  </a:lnTo>
                  <a:lnTo>
                    <a:pt x="511" y="327"/>
                  </a:lnTo>
                  <a:lnTo>
                    <a:pt x="492" y="324"/>
                  </a:lnTo>
                  <a:lnTo>
                    <a:pt x="470" y="319"/>
                  </a:lnTo>
                  <a:lnTo>
                    <a:pt x="450" y="313"/>
                  </a:lnTo>
                  <a:lnTo>
                    <a:pt x="427" y="307"/>
                  </a:lnTo>
                  <a:lnTo>
                    <a:pt x="403" y="300"/>
                  </a:lnTo>
                  <a:lnTo>
                    <a:pt x="380" y="294"/>
                  </a:lnTo>
                  <a:lnTo>
                    <a:pt x="354" y="285"/>
                  </a:lnTo>
                  <a:lnTo>
                    <a:pt x="328" y="276"/>
                  </a:lnTo>
                  <a:lnTo>
                    <a:pt x="303" y="267"/>
                  </a:lnTo>
                  <a:lnTo>
                    <a:pt x="279" y="258"/>
                  </a:lnTo>
                  <a:lnTo>
                    <a:pt x="253" y="248"/>
                  </a:lnTo>
                  <a:lnTo>
                    <a:pt x="229" y="238"/>
                  </a:lnTo>
                  <a:lnTo>
                    <a:pt x="204" y="226"/>
                  </a:lnTo>
                  <a:lnTo>
                    <a:pt x="180" y="214"/>
                  </a:lnTo>
                  <a:lnTo>
                    <a:pt x="158" y="203"/>
                  </a:lnTo>
                  <a:lnTo>
                    <a:pt x="148" y="197"/>
                  </a:lnTo>
                  <a:lnTo>
                    <a:pt x="136" y="190"/>
                  </a:lnTo>
                  <a:lnTo>
                    <a:pt x="126" y="184"/>
                  </a:lnTo>
                  <a:lnTo>
                    <a:pt x="115" y="178"/>
                  </a:lnTo>
                  <a:lnTo>
                    <a:pt x="105" y="170"/>
                  </a:lnTo>
                  <a:lnTo>
                    <a:pt x="96" y="164"/>
                  </a:lnTo>
                  <a:lnTo>
                    <a:pt x="86" y="156"/>
                  </a:lnTo>
                  <a:lnTo>
                    <a:pt x="77" y="149"/>
                  </a:lnTo>
                  <a:lnTo>
                    <a:pt x="70" y="142"/>
                  </a:lnTo>
                  <a:lnTo>
                    <a:pt x="60" y="135"/>
                  </a:lnTo>
                  <a:lnTo>
                    <a:pt x="53" y="127"/>
                  </a:lnTo>
                  <a:lnTo>
                    <a:pt x="46" y="120"/>
                  </a:lnTo>
                  <a:lnTo>
                    <a:pt x="38" y="112"/>
                  </a:lnTo>
                  <a:lnTo>
                    <a:pt x="31" y="105"/>
                  </a:lnTo>
                  <a:lnTo>
                    <a:pt x="26" y="97"/>
                  </a:lnTo>
                  <a:lnTo>
                    <a:pt x="21" y="88"/>
                  </a:lnTo>
                  <a:lnTo>
                    <a:pt x="17" y="79"/>
                  </a:lnTo>
                  <a:lnTo>
                    <a:pt x="11" y="72"/>
                  </a:lnTo>
                  <a:lnTo>
                    <a:pt x="8" y="63"/>
                  </a:lnTo>
                  <a:lnTo>
                    <a:pt x="6" y="54"/>
                  </a:lnTo>
                  <a:lnTo>
                    <a:pt x="3" y="46"/>
                  </a:lnTo>
                  <a:lnTo>
                    <a:pt x="2" y="36"/>
                  </a:lnTo>
                  <a:lnTo>
                    <a:pt x="1" y="28"/>
                  </a:lnTo>
                  <a:lnTo>
                    <a:pt x="0" y="19"/>
                  </a:lnTo>
                  <a:lnTo>
                    <a:pt x="0" y="10"/>
                  </a:lnTo>
                  <a:lnTo>
                    <a:pt x="1"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7" name="Group 12"/>
          <p:cNvGrpSpPr>
            <a:grpSpLocks/>
          </p:cNvGrpSpPr>
          <p:nvPr/>
        </p:nvGrpSpPr>
        <p:grpSpPr bwMode="auto">
          <a:xfrm>
            <a:off x="2205038" y="1228725"/>
            <a:ext cx="1119187" cy="698500"/>
            <a:chOff x="1389" y="774"/>
            <a:chExt cx="705" cy="440"/>
          </a:xfrm>
        </p:grpSpPr>
        <p:sp>
          <p:nvSpPr>
            <p:cNvPr id="13342" name="Freeform 10"/>
            <p:cNvSpPr>
              <a:spLocks/>
            </p:cNvSpPr>
            <p:nvPr/>
          </p:nvSpPr>
          <p:spPr bwMode="auto">
            <a:xfrm>
              <a:off x="1389" y="774"/>
              <a:ext cx="705" cy="440"/>
            </a:xfrm>
            <a:custGeom>
              <a:avLst/>
              <a:gdLst>
                <a:gd name="T0" fmla="*/ 6 w 705"/>
                <a:gd name="T1" fmla="*/ 430 h 440"/>
                <a:gd name="T2" fmla="*/ 11 w 705"/>
                <a:gd name="T3" fmla="*/ 412 h 440"/>
                <a:gd name="T4" fmla="*/ 19 w 705"/>
                <a:gd name="T5" fmla="*/ 395 h 440"/>
                <a:gd name="T6" fmla="*/ 29 w 705"/>
                <a:gd name="T7" fmla="*/ 378 h 440"/>
                <a:gd name="T8" fmla="*/ 38 w 705"/>
                <a:gd name="T9" fmla="*/ 361 h 440"/>
                <a:gd name="T10" fmla="*/ 50 w 705"/>
                <a:gd name="T11" fmla="*/ 344 h 440"/>
                <a:gd name="T12" fmla="*/ 64 w 705"/>
                <a:gd name="T13" fmla="*/ 328 h 440"/>
                <a:gd name="T14" fmla="*/ 79 w 705"/>
                <a:gd name="T15" fmla="*/ 313 h 440"/>
                <a:gd name="T16" fmla="*/ 95 w 705"/>
                <a:gd name="T17" fmla="*/ 297 h 440"/>
                <a:gd name="T18" fmla="*/ 112 w 705"/>
                <a:gd name="T19" fmla="*/ 284 h 440"/>
                <a:gd name="T20" fmla="*/ 140 w 705"/>
                <a:gd name="T21" fmla="*/ 262 h 440"/>
                <a:gd name="T22" fmla="*/ 159 w 705"/>
                <a:gd name="T23" fmla="*/ 249 h 440"/>
                <a:gd name="T24" fmla="*/ 178 w 705"/>
                <a:gd name="T25" fmla="*/ 236 h 440"/>
                <a:gd name="T26" fmla="*/ 201 w 705"/>
                <a:gd name="T27" fmla="*/ 223 h 440"/>
                <a:gd name="T28" fmla="*/ 243 w 705"/>
                <a:gd name="T29" fmla="*/ 199 h 440"/>
                <a:gd name="T30" fmla="*/ 286 w 705"/>
                <a:gd name="T31" fmla="*/ 177 h 440"/>
                <a:gd name="T32" fmla="*/ 329 w 705"/>
                <a:gd name="T33" fmla="*/ 157 h 440"/>
                <a:gd name="T34" fmla="*/ 373 w 705"/>
                <a:gd name="T35" fmla="*/ 139 h 440"/>
                <a:gd name="T36" fmla="*/ 416 w 705"/>
                <a:gd name="T37" fmla="*/ 122 h 440"/>
                <a:gd name="T38" fmla="*/ 457 w 705"/>
                <a:gd name="T39" fmla="*/ 107 h 440"/>
                <a:gd name="T40" fmla="*/ 496 w 705"/>
                <a:gd name="T41" fmla="*/ 95 h 440"/>
                <a:gd name="T42" fmla="*/ 529 w 705"/>
                <a:gd name="T43" fmla="*/ 85 h 440"/>
                <a:gd name="T44" fmla="*/ 578 w 705"/>
                <a:gd name="T45" fmla="*/ 109 h 440"/>
                <a:gd name="T46" fmla="*/ 509 w 705"/>
                <a:gd name="T47" fmla="*/ 0 h 440"/>
                <a:gd name="T48" fmla="*/ 520 w 705"/>
                <a:gd name="T49" fmla="*/ 37 h 440"/>
                <a:gd name="T50" fmla="*/ 488 w 705"/>
                <a:gd name="T51" fmla="*/ 46 h 440"/>
                <a:gd name="T52" fmla="*/ 452 w 705"/>
                <a:gd name="T53" fmla="*/ 59 h 440"/>
                <a:gd name="T54" fmla="*/ 411 w 705"/>
                <a:gd name="T55" fmla="*/ 75 h 440"/>
                <a:gd name="T56" fmla="*/ 365 w 705"/>
                <a:gd name="T57" fmla="*/ 93 h 440"/>
                <a:gd name="T58" fmla="*/ 318 w 705"/>
                <a:gd name="T59" fmla="*/ 114 h 440"/>
                <a:gd name="T60" fmla="*/ 271 w 705"/>
                <a:gd name="T61" fmla="*/ 137 h 440"/>
                <a:gd name="T62" fmla="*/ 225 w 705"/>
                <a:gd name="T63" fmla="*/ 163 h 440"/>
                <a:gd name="T64" fmla="*/ 177 w 705"/>
                <a:gd name="T65" fmla="*/ 191 h 440"/>
                <a:gd name="T66" fmla="*/ 134 w 705"/>
                <a:gd name="T67" fmla="*/ 219 h 440"/>
                <a:gd name="T68" fmla="*/ 114 w 705"/>
                <a:gd name="T69" fmla="*/ 235 h 440"/>
                <a:gd name="T70" fmla="*/ 95 w 705"/>
                <a:gd name="T71" fmla="*/ 249 h 440"/>
                <a:gd name="T72" fmla="*/ 77 w 705"/>
                <a:gd name="T73" fmla="*/ 267 h 440"/>
                <a:gd name="T74" fmla="*/ 60 w 705"/>
                <a:gd name="T75" fmla="*/ 282 h 440"/>
                <a:gd name="T76" fmla="*/ 45 w 705"/>
                <a:gd name="T77" fmla="*/ 299 h 440"/>
                <a:gd name="T78" fmla="*/ 33 w 705"/>
                <a:gd name="T79" fmla="*/ 316 h 440"/>
                <a:gd name="T80" fmla="*/ 21 w 705"/>
                <a:gd name="T81" fmla="*/ 332 h 440"/>
                <a:gd name="T82" fmla="*/ 14 w 705"/>
                <a:gd name="T83" fmla="*/ 351 h 440"/>
                <a:gd name="T84" fmla="*/ 5 w 705"/>
                <a:gd name="T85" fmla="*/ 368 h 440"/>
                <a:gd name="T86" fmla="*/ 1 w 705"/>
                <a:gd name="T87" fmla="*/ 385 h 440"/>
                <a:gd name="T88" fmla="*/ 0 w 705"/>
                <a:gd name="T89" fmla="*/ 403 h 440"/>
                <a:gd name="T90" fmla="*/ 0 w 705"/>
                <a:gd name="T91" fmla="*/ 422 h 440"/>
                <a:gd name="T92" fmla="*/ 4 w 705"/>
                <a:gd name="T93" fmla="*/ 439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5"/>
                <a:gd name="T142" fmla="*/ 0 h 440"/>
                <a:gd name="T143" fmla="*/ 705 w 705"/>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5" h="440">
                  <a:moveTo>
                    <a:pt x="4" y="439"/>
                  </a:moveTo>
                  <a:lnTo>
                    <a:pt x="6" y="430"/>
                  </a:lnTo>
                  <a:lnTo>
                    <a:pt x="9" y="421"/>
                  </a:lnTo>
                  <a:lnTo>
                    <a:pt x="11" y="412"/>
                  </a:lnTo>
                  <a:lnTo>
                    <a:pt x="15" y="404"/>
                  </a:lnTo>
                  <a:lnTo>
                    <a:pt x="19" y="395"/>
                  </a:lnTo>
                  <a:lnTo>
                    <a:pt x="24" y="386"/>
                  </a:lnTo>
                  <a:lnTo>
                    <a:pt x="29" y="378"/>
                  </a:lnTo>
                  <a:lnTo>
                    <a:pt x="32" y="369"/>
                  </a:lnTo>
                  <a:lnTo>
                    <a:pt x="38" y="361"/>
                  </a:lnTo>
                  <a:lnTo>
                    <a:pt x="45" y="352"/>
                  </a:lnTo>
                  <a:lnTo>
                    <a:pt x="50" y="344"/>
                  </a:lnTo>
                  <a:lnTo>
                    <a:pt x="57" y="336"/>
                  </a:lnTo>
                  <a:lnTo>
                    <a:pt x="64" y="328"/>
                  </a:lnTo>
                  <a:lnTo>
                    <a:pt x="72" y="321"/>
                  </a:lnTo>
                  <a:lnTo>
                    <a:pt x="79" y="313"/>
                  </a:lnTo>
                  <a:lnTo>
                    <a:pt x="87" y="305"/>
                  </a:lnTo>
                  <a:lnTo>
                    <a:pt x="95" y="297"/>
                  </a:lnTo>
                  <a:lnTo>
                    <a:pt x="103" y="289"/>
                  </a:lnTo>
                  <a:lnTo>
                    <a:pt x="112" y="284"/>
                  </a:lnTo>
                  <a:lnTo>
                    <a:pt x="121" y="276"/>
                  </a:lnTo>
                  <a:lnTo>
                    <a:pt x="140" y="262"/>
                  </a:lnTo>
                  <a:lnTo>
                    <a:pt x="149" y="256"/>
                  </a:lnTo>
                  <a:lnTo>
                    <a:pt x="159" y="249"/>
                  </a:lnTo>
                  <a:lnTo>
                    <a:pt x="170" y="241"/>
                  </a:lnTo>
                  <a:lnTo>
                    <a:pt x="178" y="236"/>
                  </a:lnTo>
                  <a:lnTo>
                    <a:pt x="190" y="229"/>
                  </a:lnTo>
                  <a:lnTo>
                    <a:pt x="201" y="223"/>
                  </a:lnTo>
                  <a:lnTo>
                    <a:pt x="220" y="212"/>
                  </a:lnTo>
                  <a:lnTo>
                    <a:pt x="243" y="199"/>
                  </a:lnTo>
                  <a:lnTo>
                    <a:pt x="263" y="188"/>
                  </a:lnTo>
                  <a:lnTo>
                    <a:pt x="286" y="177"/>
                  </a:lnTo>
                  <a:lnTo>
                    <a:pt x="307" y="167"/>
                  </a:lnTo>
                  <a:lnTo>
                    <a:pt x="329" y="157"/>
                  </a:lnTo>
                  <a:lnTo>
                    <a:pt x="351" y="147"/>
                  </a:lnTo>
                  <a:lnTo>
                    <a:pt x="373" y="139"/>
                  </a:lnTo>
                  <a:lnTo>
                    <a:pt x="396" y="130"/>
                  </a:lnTo>
                  <a:lnTo>
                    <a:pt x="416" y="122"/>
                  </a:lnTo>
                  <a:lnTo>
                    <a:pt x="436" y="115"/>
                  </a:lnTo>
                  <a:lnTo>
                    <a:pt x="457" y="107"/>
                  </a:lnTo>
                  <a:lnTo>
                    <a:pt x="476" y="101"/>
                  </a:lnTo>
                  <a:lnTo>
                    <a:pt x="496" y="95"/>
                  </a:lnTo>
                  <a:lnTo>
                    <a:pt x="512" y="90"/>
                  </a:lnTo>
                  <a:lnTo>
                    <a:pt x="529" y="85"/>
                  </a:lnTo>
                  <a:lnTo>
                    <a:pt x="558" y="76"/>
                  </a:lnTo>
                  <a:lnTo>
                    <a:pt x="578" y="109"/>
                  </a:lnTo>
                  <a:lnTo>
                    <a:pt x="704" y="10"/>
                  </a:lnTo>
                  <a:lnTo>
                    <a:pt x="509" y="0"/>
                  </a:lnTo>
                  <a:lnTo>
                    <a:pt x="532" y="33"/>
                  </a:lnTo>
                  <a:lnTo>
                    <a:pt x="520" y="37"/>
                  </a:lnTo>
                  <a:lnTo>
                    <a:pt x="504" y="41"/>
                  </a:lnTo>
                  <a:lnTo>
                    <a:pt x="488" y="46"/>
                  </a:lnTo>
                  <a:lnTo>
                    <a:pt x="469" y="53"/>
                  </a:lnTo>
                  <a:lnTo>
                    <a:pt x="452" y="59"/>
                  </a:lnTo>
                  <a:lnTo>
                    <a:pt x="430" y="67"/>
                  </a:lnTo>
                  <a:lnTo>
                    <a:pt x="411" y="75"/>
                  </a:lnTo>
                  <a:lnTo>
                    <a:pt x="389" y="83"/>
                  </a:lnTo>
                  <a:lnTo>
                    <a:pt x="365" y="93"/>
                  </a:lnTo>
                  <a:lnTo>
                    <a:pt x="343" y="103"/>
                  </a:lnTo>
                  <a:lnTo>
                    <a:pt x="318" y="114"/>
                  </a:lnTo>
                  <a:lnTo>
                    <a:pt x="295" y="125"/>
                  </a:lnTo>
                  <a:lnTo>
                    <a:pt x="271" y="137"/>
                  </a:lnTo>
                  <a:lnTo>
                    <a:pt x="248" y="150"/>
                  </a:lnTo>
                  <a:lnTo>
                    <a:pt x="225" y="163"/>
                  </a:lnTo>
                  <a:lnTo>
                    <a:pt x="200" y="177"/>
                  </a:lnTo>
                  <a:lnTo>
                    <a:pt x="177" y="191"/>
                  </a:lnTo>
                  <a:lnTo>
                    <a:pt x="156" y="204"/>
                  </a:lnTo>
                  <a:lnTo>
                    <a:pt x="134" y="219"/>
                  </a:lnTo>
                  <a:lnTo>
                    <a:pt x="125" y="226"/>
                  </a:lnTo>
                  <a:lnTo>
                    <a:pt x="114" y="235"/>
                  </a:lnTo>
                  <a:lnTo>
                    <a:pt x="105" y="242"/>
                  </a:lnTo>
                  <a:lnTo>
                    <a:pt x="95" y="249"/>
                  </a:lnTo>
                  <a:lnTo>
                    <a:pt x="86" y="258"/>
                  </a:lnTo>
                  <a:lnTo>
                    <a:pt x="77" y="267"/>
                  </a:lnTo>
                  <a:lnTo>
                    <a:pt x="70" y="274"/>
                  </a:lnTo>
                  <a:lnTo>
                    <a:pt x="60" y="282"/>
                  </a:lnTo>
                  <a:lnTo>
                    <a:pt x="55" y="290"/>
                  </a:lnTo>
                  <a:lnTo>
                    <a:pt x="45" y="299"/>
                  </a:lnTo>
                  <a:lnTo>
                    <a:pt x="39" y="307"/>
                  </a:lnTo>
                  <a:lnTo>
                    <a:pt x="33" y="316"/>
                  </a:lnTo>
                  <a:lnTo>
                    <a:pt x="27" y="324"/>
                  </a:lnTo>
                  <a:lnTo>
                    <a:pt x="21" y="332"/>
                  </a:lnTo>
                  <a:lnTo>
                    <a:pt x="16" y="341"/>
                  </a:lnTo>
                  <a:lnTo>
                    <a:pt x="14" y="351"/>
                  </a:lnTo>
                  <a:lnTo>
                    <a:pt x="10" y="358"/>
                  </a:lnTo>
                  <a:lnTo>
                    <a:pt x="5" y="368"/>
                  </a:lnTo>
                  <a:lnTo>
                    <a:pt x="3" y="376"/>
                  </a:lnTo>
                  <a:lnTo>
                    <a:pt x="1" y="385"/>
                  </a:lnTo>
                  <a:lnTo>
                    <a:pt x="1" y="394"/>
                  </a:lnTo>
                  <a:lnTo>
                    <a:pt x="0" y="403"/>
                  </a:lnTo>
                  <a:lnTo>
                    <a:pt x="1" y="412"/>
                  </a:lnTo>
                  <a:lnTo>
                    <a:pt x="0" y="422"/>
                  </a:lnTo>
                  <a:lnTo>
                    <a:pt x="1" y="431"/>
                  </a:lnTo>
                  <a:lnTo>
                    <a:pt x="4" y="439"/>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43" name="Freeform 11"/>
            <p:cNvSpPr>
              <a:spLocks/>
            </p:cNvSpPr>
            <p:nvPr/>
          </p:nvSpPr>
          <p:spPr bwMode="auto">
            <a:xfrm>
              <a:off x="1389" y="774"/>
              <a:ext cx="705" cy="440"/>
            </a:xfrm>
            <a:custGeom>
              <a:avLst/>
              <a:gdLst>
                <a:gd name="T0" fmla="*/ 6 w 705"/>
                <a:gd name="T1" fmla="*/ 430 h 440"/>
                <a:gd name="T2" fmla="*/ 11 w 705"/>
                <a:gd name="T3" fmla="*/ 412 h 440"/>
                <a:gd name="T4" fmla="*/ 19 w 705"/>
                <a:gd name="T5" fmla="*/ 395 h 440"/>
                <a:gd name="T6" fmla="*/ 29 w 705"/>
                <a:gd name="T7" fmla="*/ 378 h 440"/>
                <a:gd name="T8" fmla="*/ 38 w 705"/>
                <a:gd name="T9" fmla="*/ 361 h 440"/>
                <a:gd name="T10" fmla="*/ 50 w 705"/>
                <a:gd name="T11" fmla="*/ 344 h 440"/>
                <a:gd name="T12" fmla="*/ 64 w 705"/>
                <a:gd name="T13" fmla="*/ 328 h 440"/>
                <a:gd name="T14" fmla="*/ 79 w 705"/>
                <a:gd name="T15" fmla="*/ 313 h 440"/>
                <a:gd name="T16" fmla="*/ 95 w 705"/>
                <a:gd name="T17" fmla="*/ 297 h 440"/>
                <a:gd name="T18" fmla="*/ 112 w 705"/>
                <a:gd name="T19" fmla="*/ 284 h 440"/>
                <a:gd name="T20" fmla="*/ 140 w 705"/>
                <a:gd name="T21" fmla="*/ 262 h 440"/>
                <a:gd name="T22" fmla="*/ 159 w 705"/>
                <a:gd name="T23" fmla="*/ 249 h 440"/>
                <a:gd name="T24" fmla="*/ 178 w 705"/>
                <a:gd name="T25" fmla="*/ 236 h 440"/>
                <a:gd name="T26" fmla="*/ 201 w 705"/>
                <a:gd name="T27" fmla="*/ 223 h 440"/>
                <a:gd name="T28" fmla="*/ 243 w 705"/>
                <a:gd name="T29" fmla="*/ 199 h 440"/>
                <a:gd name="T30" fmla="*/ 286 w 705"/>
                <a:gd name="T31" fmla="*/ 177 h 440"/>
                <a:gd name="T32" fmla="*/ 329 w 705"/>
                <a:gd name="T33" fmla="*/ 157 h 440"/>
                <a:gd name="T34" fmla="*/ 373 w 705"/>
                <a:gd name="T35" fmla="*/ 139 h 440"/>
                <a:gd name="T36" fmla="*/ 416 w 705"/>
                <a:gd name="T37" fmla="*/ 122 h 440"/>
                <a:gd name="T38" fmla="*/ 457 w 705"/>
                <a:gd name="T39" fmla="*/ 107 h 440"/>
                <a:gd name="T40" fmla="*/ 496 w 705"/>
                <a:gd name="T41" fmla="*/ 95 h 440"/>
                <a:gd name="T42" fmla="*/ 529 w 705"/>
                <a:gd name="T43" fmla="*/ 85 h 440"/>
                <a:gd name="T44" fmla="*/ 578 w 705"/>
                <a:gd name="T45" fmla="*/ 109 h 440"/>
                <a:gd name="T46" fmla="*/ 509 w 705"/>
                <a:gd name="T47" fmla="*/ 0 h 440"/>
                <a:gd name="T48" fmla="*/ 520 w 705"/>
                <a:gd name="T49" fmla="*/ 37 h 440"/>
                <a:gd name="T50" fmla="*/ 488 w 705"/>
                <a:gd name="T51" fmla="*/ 46 h 440"/>
                <a:gd name="T52" fmla="*/ 452 w 705"/>
                <a:gd name="T53" fmla="*/ 59 h 440"/>
                <a:gd name="T54" fmla="*/ 411 w 705"/>
                <a:gd name="T55" fmla="*/ 75 h 440"/>
                <a:gd name="T56" fmla="*/ 365 w 705"/>
                <a:gd name="T57" fmla="*/ 93 h 440"/>
                <a:gd name="T58" fmla="*/ 318 w 705"/>
                <a:gd name="T59" fmla="*/ 114 h 440"/>
                <a:gd name="T60" fmla="*/ 271 w 705"/>
                <a:gd name="T61" fmla="*/ 137 h 440"/>
                <a:gd name="T62" fmla="*/ 225 w 705"/>
                <a:gd name="T63" fmla="*/ 163 h 440"/>
                <a:gd name="T64" fmla="*/ 177 w 705"/>
                <a:gd name="T65" fmla="*/ 191 h 440"/>
                <a:gd name="T66" fmla="*/ 134 w 705"/>
                <a:gd name="T67" fmla="*/ 219 h 440"/>
                <a:gd name="T68" fmla="*/ 114 w 705"/>
                <a:gd name="T69" fmla="*/ 235 h 440"/>
                <a:gd name="T70" fmla="*/ 95 w 705"/>
                <a:gd name="T71" fmla="*/ 249 h 440"/>
                <a:gd name="T72" fmla="*/ 77 w 705"/>
                <a:gd name="T73" fmla="*/ 267 h 440"/>
                <a:gd name="T74" fmla="*/ 60 w 705"/>
                <a:gd name="T75" fmla="*/ 282 h 440"/>
                <a:gd name="T76" fmla="*/ 45 w 705"/>
                <a:gd name="T77" fmla="*/ 299 h 440"/>
                <a:gd name="T78" fmla="*/ 33 w 705"/>
                <a:gd name="T79" fmla="*/ 316 h 440"/>
                <a:gd name="T80" fmla="*/ 21 w 705"/>
                <a:gd name="T81" fmla="*/ 332 h 440"/>
                <a:gd name="T82" fmla="*/ 14 w 705"/>
                <a:gd name="T83" fmla="*/ 351 h 440"/>
                <a:gd name="T84" fmla="*/ 5 w 705"/>
                <a:gd name="T85" fmla="*/ 368 h 440"/>
                <a:gd name="T86" fmla="*/ 1 w 705"/>
                <a:gd name="T87" fmla="*/ 385 h 440"/>
                <a:gd name="T88" fmla="*/ 0 w 705"/>
                <a:gd name="T89" fmla="*/ 403 h 440"/>
                <a:gd name="T90" fmla="*/ 0 w 705"/>
                <a:gd name="T91" fmla="*/ 422 h 440"/>
                <a:gd name="T92" fmla="*/ 4 w 705"/>
                <a:gd name="T93" fmla="*/ 439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5"/>
                <a:gd name="T142" fmla="*/ 0 h 440"/>
                <a:gd name="T143" fmla="*/ 705 w 705"/>
                <a:gd name="T144" fmla="*/ 440 h 4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5" h="440">
                  <a:moveTo>
                    <a:pt x="4" y="439"/>
                  </a:moveTo>
                  <a:lnTo>
                    <a:pt x="6" y="430"/>
                  </a:lnTo>
                  <a:lnTo>
                    <a:pt x="9" y="421"/>
                  </a:lnTo>
                  <a:lnTo>
                    <a:pt x="11" y="412"/>
                  </a:lnTo>
                  <a:lnTo>
                    <a:pt x="15" y="404"/>
                  </a:lnTo>
                  <a:lnTo>
                    <a:pt x="19" y="395"/>
                  </a:lnTo>
                  <a:lnTo>
                    <a:pt x="24" y="386"/>
                  </a:lnTo>
                  <a:lnTo>
                    <a:pt x="29" y="378"/>
                  </a:lnTo>
                  <a:lnTo>
                    <a:pt x="32" y="369"/>
                  </a:lnTo>
                  <a:lnTo>
                    <a:pt x="38" y="361"/>
                  </a:lnTo>
                  <a:lnTo>
                    <a:pt x="45" y="352"/>
                  </a:lnTo>
                  <a:lnTo>
                    <a:pt x="50" y="344"/>
                  </a:lnTo>
                  <a:lnTo>
                    <a:pt x="57" y="336"/>
                  </a:lnTo>
                  <a:lnTo>
                    <a:pt x="64" y="328"/>
                  </a:lnTo>
                  <a:lnTo>
                    <a:pt x="72" y="321"/>
                  </a:lnTo>
                  <a:lnTo>
                    <a:pt x="79" y="313"/>
                  </a:lnTo>
                  <a:lnTo>
                    <a:pt x="87" y="305"/>
                  </a:lnTo>
                  <a:lnTo>
                    <a:pt x="95" y="297"/>
                  </a:lnTo>
                  <a:lnTo>
                    <a:pt x="103" y="289"/>
                  </a:lnTo>
                  <a:lnTo>
                    <a:pt x="112" y="284"/>
                  </a:lnTo>
                  <a:lnTo>
                    <a:pt x="121" y="276"/>
                  </a:lnTo>
                  <a:lnTo>
                    <a:pt x="140" y="262"/>
                  </a:lnTo>
                  <a:lnTo>
                    <a:pt x="149" y="256"/>
                  </a:lnTo>
                  <a:lnTo>
                    <a:pt x="159" y="249"/>
                  </a:lnTo>
                  <a:lnTo>
                    <a:pt x="170" y="241"/>
                  </a:lnTo>
                  <a:lnTo>
                    <a:pt x="178" y="236"/>
                  </a:lnTo>
                  <a:lnTo>
                    <a:pt x="190" y="229"/>
                  </a:lnTo>
                  <a:lnTo>
                    <a:pt x="201" y="223"/>
                  </a:lnTo>
                  <a:lnTo>
                    <a:pt x="220" y="212"/>
                  </a:lnTo>
                  <a:lnTo>
                    <a:pt x="243" y="199"/>
                  </a:lnTo>
                  <a:lnTo>
                    <a:pt x="263" y="188"/>
                  </a:lnTo>
                  <a:lnTo>
                    <a:pt x="286" y="177"/>
                  </a:lnTo>
                  <a:lnTo>
                    <a:pt x="307" y="167"/>
                  </a:lnTo>
                  <a:lnTo>
                    <a:pt x="329" y="157"/>
                  </a:lnTo>
                  <a:lnTo>
                    <a:pt x="351" y="147"/>
                  </a:lnTo>
                  <a:lnTo>
                    <a:pt x="373" y="139"/>
                  </a:lnTo>
                  <a:lnTo>
                    <a:pt x="396" y="130"/>
                  </a:lnTo>
                  <a:lnTo>
                    <a:pt x="416" y="122"/>
                  </a:lnTo>
                  <a:lnTo>
                    <a:pt x="436" y="115"/>
                  </a:lnTo>
                  <a:lnTo>
                    <a:pt x="457" y="107"/>
                  </a:lnTo>
                  <a:lnTo>
                    <a:pt x="476" y="101"/>
                  </a:lnTo>
                  <a:lnTo>
                    <a:pt x="496" y="95"/>
                  </a:lnTo>
                  <a:lnTo>
                    <a:pt x="512" y="90"/>
                  </a:lnTo>
                  <a:lnTo>
                    <a:pt x="529" y="85"/>
                  </a:lnTo>
                  <a:lnTo>
                    <a:pt x="558" y="76"/>
                  </a:lnTo>
                  <a:lnTo>
                    <a:pt x="578" y="109"/>
                  </a:lnTo>
                  <a:lnTo>
                    <a:pt x="704" y="10"/>
                  </a:lnTo>
                  <a:lnTo>
                    <a:pt x="509" y="0"/>
                  </a:lnTo>
                  <a:lnTo>
                    <a:pt x="532" y="33"/>
                  </a:lnTo>
                  <a:lnTo>
                    <a:pt x="520" y="37"/>
                  </a:lnTo>
                  <a:lnTo>
                    <a:pt x="504" y="41"/>
                  </a:lnTo>
                  <a:lnTo>
                    <a:pt x="488" y="46"/>
                  </a:lnTo>
                  <a:lnTo>
                    <a:pt x="469" y="53"/>
                  </a:lnTo>
                  <a:lnTo>
                    <a:pt x="452" y="59"/>
                  </a:lnTo>
                  <a:lnTo>
                    <a:pt x="430" y="67"/>
                  </a:lnTo>
                  <a:lnTo>
                    <a:pt x="411" y="75"/>
                  </a:lnTo>
                  <a:lnTo>
                    <a:pt x="389" y="83"/>
                  </a:lnTo>
                  <a:lnTo>
                    <a:pt x="365" y="93"/>
                  </a:lnTo>
                  <a:lnTo>
                    <a:pt x="343" y="103"/>
                  </a:lnTo>
                  <a:lnTo>
                    <a:pt x="318" y="114"/>
                  </a:lnTo>
                  <a:lnTo>
                    <a:pt x="295" y="125"/>
                  </a:lnTo>
                  <a:lnTo>
                    <a:pt x="271" y="137"/>
                  </a:lnTo>
                  <a:lnTo>
                    <a:pt x="248" y="150"/>
                  </a:lnTo>
                  <a:lnTo>
                    <a:pt x="225" y="163"/>
                  </a:lnTo>
                  <a:lnTo>
                    <a:pt x="200" y="177"/>
                  </a:lnTo>
                  <a:lnTo>
                    <a:pt x="177" y="191"/>
                  </a:lnTo>
                  <a:lnTo>
                    <a:pt x="156" y="204"/>
                  </a:lnTo>
                  <a:lnTo>
                    <a:pt x="134" y="219"/>
                  </a:lnTo>
                  <a:lnTo>
                    <a:pt x="125" y="226"/>
                  </a:lnTo>
                  <a:lnTo>
                    <a:pt x="114" y="235"/>
                  </a:lnTo>
                  <a:lnTo>
                    <a:pt x="105" y="242"/>
                  </a:lnTo>
                  <a:lnTo>
                    <a:pt x="95" y="249"/>
                  </a:lnTo>
                  <a:lnTo>
                    <a:pt x="86" y="258"/>
                  </a:lnTo>
                  <a:lnTo>
                    <a:pt x="77" y="267"/>
                  </a:lnTo>
                  <a:lnTo>
                    <a:pt x="70" y="274"/>
                  </a:lnTo>
                  <a:lnTo>
                    <a:pt x="60" y="282"/>
                  </a:lnTo>
                  <a:lnTo>
                    <a:pt x="55" y="290"/>
                  </a:lnTo>
                  <a:lnTo>
                    <a:pt x="45" y="299"/>
                  </a:lnTo>
                  <a:lnTo>
                    <a:pt x="39" y="307"/>
                  </a:lnTo>
                  <a:lnTo>
                    <a:pt x="33" y="316"/>
                  </a:lnTo>
                  <a:lnTo>
                    <a:pt x="27" y="324"/>
                  </a:lnTo>
                  <a:lnTo>
                    <a:pt x="21" y="332"/>
                  </a:lnTo>
                  <a:lnTo>
                    <a:pt x="16" y="341"/>
                  </a:lnTo>
                  <a:lnTo>
                    <a:pt x="14" y="351"/>
                  </a:lnTo>
                  <a:lnTo>
                    <a:pt x="10" y="358"/>
                  </a:lnTo>
                  <a:lnTo>
                    <a:pt x="5" y="368"/>
                  </a:lnTo>
                  <a:lnTo>
                    <a:pt x="3" y="376"/>
                  </a:lnTo>
                  <a:lnTo>
                    <a:pt x="1" y="385"/>
                  </a:lnTo>
                  <a:lnTo>
                    <a:pt x="1" y="394"/>
                  </a:lnTo>
                  <a:lnTo>
                    <a:pt x="0" y="403"/>
                  </a:lnTo>
                  <a:lnTo>
                    <a:pt x="1" y="412"/>
                  </a:lnTo>
                  <a:lnTo>
                    <a:pt x="0" y="422"/>
                  </a:lnTo>
                  <a:lnTo>
                    <a:pt x="1" y="431"/>
                  </a:lnTo>
                  <a:lnTo>
                    <a:pt x="4" y="439"/>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8" name="Group 15"/>
          <p:cNvGrpSpPr>
            <a:grpSpLocks/>
          </p:cNvGrpSpPr>
          <p:nvPr/>
        </p:nvGrpSpPr>
        <p:grpSpPr bwMode="auto">
          <a:xfrm>
            <a:off x="4100513" y="2970213"/>
            <a:ext cx="354012" cy="398462"/>
            <a:chOff x="2583" y="1871"/>
            <a:chExt cx="223" cy="251"/>
          </a:xfrm>
        </p:grpSpPr>
        <p:sp>
          <p:nvSpPr>
            <p:cNvPr id="13340" name="Freeform 13"/>
            <p:cNvSpPr>
              <a:spLocks/>
            </p:cNvSpPr>
            <p:nvPr/>
          </p:nvSpPr>
          <p:spPr bwMode="auto">
            <a:xfrm>
              <a:off x="2583" y="1871"/>
              <a:ext cx="223" cy="251"/>
            </a:xfrm>
            <a:custGeom>
              <a:avLst/>
              <a:gdLst>
                <a:gd name="T0" fmla="*/ 9 w 223"/>
                <a:gd name="T1" fmla="*/ 153 h 251"/>
                <a:gd name="T2" fmla="*/ 24 w 223"/>
                <a:gd name="T3" fmla="*/ 172 h 251"/>
                <a:gd name="T4" fmla="*/ 38 w 223"/>
                <a:gd name="T5" fmla="*/ 189 h 251"/>
                <a:gd name="T6" fmla="*/ 51 w 223"/>
                <a:gd name="T7" fmla="*/ 202 h 251"/>
                <a:gd name="T8" fmla="*/ 64 w 223"/>
                <a:gd name="T9" fmla="*/ 213 h 251"/>
                <a:gd name="T10" fmla="*/ 76 w 223"/>
                <a:gd name="T11" fmla="*/ 222 h 251"/>
                <a:gd name="T12" fmla="*/ 88 w 223"/>
                <a:gd name="T13" fmla="*/ 228 h 251"/>
                <a:gd name="T14" fmla="*/ 99 w 223"/>
                <a:gd name="T15" fmla="*/ 231 h 251"/>
                <a:gd name="T16" fmla="*/ 109 w 223"/>
                <a:gd name="T17" fmla="*/ 231 h 251"/>
                <a:gd name="T18" fmla="*/ 119 w 223"/>
                <a:gd name="T19" fmla="*/ 230 h 251"/>
                <a:gd name="T20" fmla="*/ 127 w 223"/>
                <a:gd name="T21" fmla="*/ 226 h 251"/>
                <a:gd name="T22" fmla="*/ 135 w 223"/>
                <a:gd name="T23" fmla="*/ 220 h 251"/>
                <a:gd name="T24" fmla="*/ 142 w 223"/>
                <a:gd name="T25" fmla="*/ 211 h 251"/>
                <a:gd name="T26" fmla="*/ 148 w 223"/>
                <a:gd name="T27" fmla="*/ 200 h 251"/>
                <a:gd name="T28" fmla="*/ 153 w 223"/>
                <a:gd name="T29" fmla="*/ 187 h 251"/>
                <a:gd name="T30" fmla="*/ 156 w 223"/>
                <a:gd name="T31" fmla="*/ 173 h 251"/>
                <a:gd name="T32" fmla="*/ 158 w 223"/>
                <a:gd name="T33" fmla="*/ 156 h 251"/>
                <a:gd name="T34" fmla="*/ 159 w 223"/>
                <a:gd name="T35" fmla="*/ 138 h 251"/>
                <a:gd name="T36" fmla="*/ 159 w 223"/>
                <a:gd name="T37" fmla="*/ 117 h 251"/>
                <a:gd name="T38" fmla="*/ 157 w 223"/>
                <a:gd name="T39" fmla="*/ 95 h 251"/>
                <a:gd name="T40" fmla="*/ 154 w 223"/>
                <a:gd name="T41" fmla="*/ 72 h 251"/>
                <a:gd name="T42" fmla="*/ 124 w 223"/>
                <a:gd name="T43" fmla="*/ 58 h 251"/>
                <a:gd name="T44" fmla="*/ 194 w 223"/>
                <a:gd name="T45" fmla="*/ 52 h 251"/>
                <a:gd name="T46" fmla="*/ 199 w 223"/>
                <a:gd name="T47" fmla="*/ 80 h 251"/>
                <a:gd name="T48" fmla="*/ 201 w 223"/>
                <a:gd name="T49" fmla="*/ 106 h 251"/>
                <a:gd name="T50" fmla="*/ 201 w 223"/>
                <a:gd name="T51" fmla="*/ 129 h 251"/>
                <a:gd name="T52" fmla="*/ 199 w 223"/>
                <a:gd name="T53" fmla="*/ 151 h 251"/>
                <a:gd name="T54" fmla="*/ 195 w 223"/>
                <a:gd name="T55" fmla="*/ 171 h 251"/>
                <a:gd name="T56" fmla="*/ 191 w 223"/>
                <a:gd name="T57" fmla="*/ 189 h 251"/>
                <a:gd name="T58" fmla="*/ 185 w 223"/>
                <a:gd name="T59" fmla="*/ 205 h 251"/>
                <a:gd name="T60" fmla="*/ 176 w 223"/>
                <a:gd name="T61" fmla="*/ 219 h 251"/>
                <a:gd name="T62" fmla="*/ 167 w 223"/>
                <a:gd name="T63" fmla="*/ 229 h 251"/>
                <a:gd name="T64" fmla="*/ 157 w 223"/>
                <a:gd name="T65" fmla="*/ 239 h 251"/>
                <a:gd name="T66" fmla="*/ 145 w 223"/>
                <a:gd name="T67" fmla="*/ 245 h 251"/>
                <a:gd name="T68" fmla="*/ 133 w 223"/>
                <a:gd name="T69" fmla="*/ 248 h 251"/>
                <a:gd name="T70" fmla="*/ 120 w 223"/>
                <a:gd name="T71" fmla="*/ 249 h 251"/>
                <a:gd name="T72" fmla="*/ 107 w 223"/>
                <a:gd name="T73" fmla="*/ 247 h 251"/>
                <a:gd name="T74" fmla="*/ 93 w 223"/>
                <a:gd name="T75" fmla="*/ 243 h 251"/>
                <a:gd name="T76" fmla="*/ 78 w 223"/>
                <a:gd name="T77" fmla="*/ 234 h 251"/>
                <a:gd name="T78" fmla="*/ 64 w 223"/>
                <a:gd name="T79" fmla="*/ 224 h 251"/>
                <a:gd name="T80" fmla="*/ 48 w 223"/>
                <a:gd name="T81" fmla="*/ 210 h 251"/>
                <a:gd name="T82" fmla="*/ 34 w 223"/>
                <a:gd name="T83" fmla="*/ 192 h 251"/>
                <a:gd name="T84" fmla="*/ 19 w 223"/>
                <a:gd name="T85" fmla="*/ 171 h 251"/>
                <a:gd name="T86" fmla="*/ 5 w 223"/>
                <a:gd name="T87" fmla="*/ 147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251"/>
                <a:gd name="T134" fmla="*/ 223 w 223"/>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251">
                  <a:moveTo>
                    <a:pt x="0" y="138"/>
                  </a:moveTo>
                  <a:lnTo>
                    <a:pt x="5" y="145"/>
                  </a:lnTo>
                  <a:lnTo>
                    <a:pt x="9" y="153"/>
                  </a:lnTo>
                  <a:lnTo>
                    <a:pt x="14" y="159"/>
                  </a:lnTo>
                  <a:lnTo>
                    <a:pt x="19" y="165"/>
                  </a:lnTo>
                  <a:lnTo>
                    <a:pt x="24" y="172"/>
                  </a:lnTo>
                  <a:lnTo>
                    <a:pt x="28" y="178"/>
                  </a:lnTo>
                  <a:lnTo>
                    <a:pt x="34" y="184"/>
                  </a:lnTo>
                  <a:lnTo>
                    <a:pt x="38" y="189"/>
                  </a:lnTo>
                  <a:lnTo>
                    <a:pt x="42" y="193"/>
                  </a:lnTo>
                  <a:lnTo>
                    <a:pt x="47" y="198"/>
                  </a:lnTo>
                  <a:lnTo>
                    <a:pt x="51" y="202"/>
                  </a:lnTo>
                  <a:lnTo>
                    <a:pt x="55" y="206"/>
                  </a:lnTo>
                  <a:lnTo>
                    <a:pt x="60" y="210"/>
                  </a:lnTo>
                  <a:lnTo>
                    <a:pt x="64" y="213"/>
                  </a:lnTo>
                  <a:lnTo>
                    <a:pt x="68" y="217"/>
                  </a:lnTo>
                  <a:lnTo>
                    <a:pt x="72" y="219"/>
                  </a:lnTo>
                  <a:lnTo>
                    <a:pt x="76" y="222"/>
                  </a:lnTo>
                  <a:lnTo>
                    <a:pt x="80" y="224"/>
                  </a:lnTo>
                  <a:lnTo>
                    <a:pt x="84" y="226"/>
                  </a:lnTo>
                  <a:lnTo>
                    <a:pt x="88" y="228"/>
                  </a:lnTo>
                  <a:lnTo>
                    <a:pt x="92" y="229"/>
                  </a:lnTo>
                  <a:lnTo>
                    <a:pt x="95" y="230"/>
                  </a:lnTo>
                  <a:lnTo>
                    <a:pt x="99" y="231"/>
                  </a:lnTo>
                  <a:lnTo>
                    <a:pt x="103" y="231"/>
                  </a:lnTo>
                  <a:lnTo>
                    <a:pt x="106" y="231"/>
                  </a:lnTo>
                  <a:lnTo>
                    <a:pt x="109" y="231"/>
                  </a:lnTo>
                  <a:lnTo>
                    <a:pt x="113" y="231"/>
                  </a:lnTo>
                  <a:lnTo>
                    <a:pt x="116" y="231"/>
                  </a:lnTo>
                  <a:lnTo>
                    <a:pt x="119" y="230"/>
                  </a:lnTo>
                  <a:lnTo>
                    <a:pt x="122" y="229"/>
                  </a:lnTo>
                  <a:lnTo>
                    <a:pt x="125" y="227"/>
                  </a:lnTo>
                  <a:lnTo>
                    <a:pt x="127" y="226"/>
                  </a:lnTo>
                  <a:lnTo>
                    <a:pt x="130" y="224"/>
                  </a:lnTo>
                  <a:lnTo>
                    <a:pt x="133" y="222"/>
                  </a:lnTo>
                  <a:lnTo>
                    <a:pt x="135" y="220"/>
                  </a:lnTo>
                  <a:lnTo>
                    <a:pt x="138" y="217"/>
                  </a:lnTo>
                  <a:lnTo>
                    <a:pt x="140" y="214"/>
                  </a:lnTo>
                  <a:lnTo>
                    <a:pt x="142" y="211"/>
                  </a:lnTo>
                  <a:lnTo>
                    <a:pt x="144" y="208"/>
                  </a:lnTo>
                  <a:lnTo>
                    <a:pt x="146" y="204"/>
                  </a:lnTo>
                  <a:lnTo>
                    <a:pt x="148" y="200"/>
                  </a:lnTo>
                  <a:lnTo>
                    <a:pt x="149" y="196"/>
                  </a:lnTo>
                  <a:lnTo>
                    <a:pt x="151" y="192"/>
                  </a:lnTo>
                  <a:lnTo>
                    <a:pt x="153" y="187"/>
                  </a:lnTo>
                  <a:lnTo>
                    <a:pt x="154" y="183"/>
                  </a:lnTo>
                  <a:lnTo>
                    <a:pt x="155" y="178"/>
                  </a:lnTo>
                  <a:lnTo>
                    <a:pt x="156" y="173"/>
                  </a:lnTo>
                  <a:lnTo>
                    <a:pt x="157" y="168"/>
                  </a:lnTo>
                  <a:lnTo>
                    <a:pt x="157" y="162"/>
                  </a:lnTo>
                  <a:lnTo>
                    <a:pt x="158" y="156"/>
                  </a:lnTo>
                  <a:lnTo>
                    <a:pt x="158" y="151"/>
                  </a:lnTo>
                  <a:lnTo>
                    <a:pt x="160" y="145"/>
                  </a:lnTo>
                  <a:lnTo>
                    <a:pt x="159" y="138"/>
                  </a:lnTo>
                  <a:lnTo>
                    <a:pt x="160" y="132"/>
                  </a:lnTo>
                  <a:lnTo>
                    <a:pt x="159" y="125"/>
                  </a:lnTo>
                  <a:lnTo>
                    <a:pt x="159" y="117"/>
                  </a:lnTo>
                  <a:lnTo>
                    <a:pt x="159" y="110"/>
                  </a:lnTo>
                  <a:lnTo>
                    <a:pt x="158" y="103"/>
                  </a:lnTo>
                  <a:lnTo>
                    <a:pt x="157" y="95"/>
                  </a:lnTo>
                  <a:lnTo>
                    <a:pt x="156" y="88"/>
                  </a:lnTo>
                  <a:lnTo>
                    <a:pt x="156" y="81"/>
                  </a:lnTo>
                  <a:lnTo>
                    <a:pt x="154" y="72"/>
                  </a:lnTo>
                  <a:lnTo>
                    <a:pt x="153" y="64"/>
                  </a:lnTo>
                  <a:lnTo>
                    <a:pt x="151" y="56"/>
                  </a:lnTo>
                  <a:lnTo>
                    <a:pt x="124" y="58"/>
                  </a:lnTo>
                  <a:lnTo>
                    <a:pt x="162" y="0"/>
                  </a:lnTo>
                  <a:lnTo>
                    <a:pt x="222" y="50"/>
                  </a:lnTo>
                  <a:lnTo>
                    <a:pt x="194" y="52"/>
                  </a:lnTo>
                  <a:lnTo>
                    <a:pt x="196" y="61"/>
                  </a:lnTo>
                  <a:lnTo>
                    <a:pt x="197" y="71"/>
                  </a:lnTo>
                  <a:lnTo>
                    <a:pt x="199" y="80"/>
                  </a:lnTo>
                  <a:lnTo>
                    <a:pt x="200" y="89"/>
                  </a:lnTo>
                  <a:lnTo>
                    <a:pt x="200" y="97"/>
                  </a:lnTo>
                  <a:lnTo>
                    <a:pt x="201" y="106"/>
                  </a:lnTo>
                  <a:lnTo>
                    <a:pt x="201" y="113"/>
                  </a:lnTo>
                  <a:lnTo>
                    <a:pt x="201" y="121"/>
                  </a:lnTo>
                  <a:lnTo>
                    <a:pt x="201" y="129"/>
                  </a:lnTo>
                  <a:lnTo>
                    <a:pt x="200" y="137"/>
                  </a:lnTo>
                  <a:lnTo>
                    <a:pt x="200" y="143"/>
                  </a:lnTo>
                  <a:lnTo>
                    <a:pt x="199" y="151"/>
                  </a:lnTo>
                  <a:lnTo>
                    <a:pt x="198" y="158"/>
                  </a:lnTo>
                  <a:lnTo>
                    <a:pt x="197" y="165"/>
                  </a:lnTo>
                  <a:lnTo>
                    <a:pt x="195" y="171"/>
                  </a:lnTo>
                  <a:lnTo>
                    <a:pt x="194" y="178"/>
                  </a:lnTo>
                  <a:lnTo>
                    <a:pt x="193" y="183"/>
                  </a:lnTo>
                  <a:lnTo>
                    <a:pt x="191" y="189"/>
                  </a:lnTo>
                  <a:lnTo>
                    <a:pt x="189" y="194"/>
                  </a:lnTo>
                  <a:lnTo>
                    <a:pt x="187" y="200"/>
                  </a:lnTo>
                  <a:lnTo>
                    <a:pt x="185" y="205"/>
                  </a:lnTo>
                  <a:lnTo>
                    <a:pt x="182" y="210"/>
                  </a:lnTo>
                  <a:lnTo>
                    <a:pt x="180" y="214"/>
                  </a:lnTo>
                  <a:lnTo>
                    <a:pt x="176" y="219"/>
                  </a:lnTo>
                  <a:lnTo>
                    <a:pt x="174" y="222"/>
                  </a:lnTo>
                  <a:lnTo>
                    <a:pt x="170" y="226"/>
                  </a:lnTo>
                  <a:lnTo>
                    <a:pt x="167" y="229"/>
                  </a:lnTo>
                  <a:lnTo>
                    <a:pt x="164" y="233"/>
                  </a:lnTo>
                  <a:lnTo>
                    <a:pt x="160" y="236"/>
                  </a:lnTo>
                  <a:lnTo>
                    <a:pt x="157" y="239"/>
                  </a:lnTo>
                  <a:lnTo>
                    <a:pt x="153" y="241"/>
                  </a:lnTo>
                  <a:lnTo>
                    <a:pt x="149" y="243"/>
                  </a:lnTo>
                  <a:lnTo>
                    <a:pt x="145" y="245"/>
                  </a:lnTo>
                  <a:lnTo>
                    <a:pt x="142" y="246"/>
                  </a:lnTo>
                  <a:lnTo>
                    <a:pt x="138" y="248"/>
                  </a:lnTo>
                  <a:lnTo>
                    <a:pt x="133" y="248"/>
                  </a:lnTo>
                  <a:lnTo>
                    <a:pt x="130" y="249"/>
                  </a:lnTo>
                  <a:lnTo>
                    <a:pt x="125" y="250"/>
                  </a:lnTo>
                  <a:lnTo>
                    <a:pt x="120" y="249"/>
                  </a:lnTo>
                  <a:lnTo>
                    <a:pt x="116" y="249"/>
                  </a:lnTo>
                  <a:lnTo>
                    <a:pt x="111" y="249"/>
                  </a:lnTo>
                  <a:lnTo>
                    <a:pt x="107" y="247"/>
                  </a:lnTo>
                  <a:lnTo>
                    <a:pt x="102" y="246"/>
                  </a:lnTo>
                  <a:lnTo>
                    <a:pt x="97" y="245"/>
                  </a:lnTo>
                  <a:lnTo>
                    <a:pt x="93" y="243"/>
                  </a:lnTo>
                  <a:lnTo>
                    <a:pt x="88" y="240"/>
                  </a:lnTo>
                  <a:lnTo>
                    <a:pt x="83" y="237"/>
                  </a:lnTo>
                  <a:lnTo>
                    <a:pt x="78" y="234"/>
                  </a:lnTo>
                  <a:lnTo>
                    <a:pt x="73" y="231"/>
                  </a:lnTo>
                  <a:lnTo>
                    <a:pt x="69" y="228"/>
                  </a:lnTo>
                  <a:lnTo>
                    <a:pt x="64" y="224"/>
                  </a:lnTo>
                  <a:lnTo>
                    <a:pt x="58" y="219"/>
                  </a:lnTo>
                  <a:lnTo>
                    <a:pt x="53" y="214"/>
                  </a:lnTo>
                  <a:lnTo>
                    <a:pt x="48" y="210"/>
                  </a:lnTo>
                  <a:lnTo>
                    <a:pt x="44" y="205"/>
                  </a:lnTo>
                  <a:lnTo>
                    <a:pt x="39" y="199"/>
                  </a:lnTo>
                  <a:lnTo>
                    <a:pt x="34" y="192"/>
                  </a:lnTo>
                  <a:lnTo>
                    <a:pt x="29" y="186"/>
                  </a:lnTo>
                  <a:lnTo>
                    <a:pt x="25" y="178"/>
                  </a:lnTo>
                  <a:lnTo>
                    <a:pt x="19" y="171"/>
                  </a:lnTo>
                  <a:lnTo>
                    <a:pt x="14" y="164"/>
                  </a:lnTo>
                  <a:lnTo>
                    <a:pt x="10" y="155"/>
                  </a:lnTo>
                  <a:lnTo>
                    <a:pt x="5" y="147"/>
                  </a:lnTo>
                  <a:lnTo>
                    <a:pt x="0" y="138"/>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41" name="Freeform 14"/>
            <p:cNvSpPr>
              <a:spLocks/>
            </p:cNvSpPr>
            <p:nvPr/>
          </p:nvSpPr>
          <p:spPr bwMode="auto">
            <a:xfrm>
              <a:off x="2583" y="1871"/>
              <a:ext cx="223" cy="251"/>
            </a:xfrm>
            <a:custGeom>
              <a:avLst/>
              <a:gdLst>
                <a:gd name="T0" fmla="*/ 9 w 223"/>
                <a:gd name="T1" fmla="*/ 153 h 251"/>
                <a:gd name="T2" fmla="*/ 24 w 223"/>
                <a:gd name="T3" fmla="*/ 172 h 251"/>
                <a:gd name="T4" fmla="*/ 38 w 223"/>
                <a:gd name="T5" fmla="*/ 189 h 251"/>
                <a:gd name="T6" fmla="*/ 51 w 223"/>
                <a:gd name="T7" fmla="*/ 202 h 251"/>
                <a:gd name="T8" fmla="*/ 64 w 223"/>
                <a:gd name="T9" fmla="*/ 213 h 251"/>
                <a:gd name="T10" fmla="*/ 76 w 223"/>
                <a:gd name="T11" fmla="*/ 222 h 251"/>
                <a:gd name="T12" fmla="*/ 88 w 223"/>
                <a:gd name="T13" fmla="*/ 228 h 251"/>
                <a:gd name="T14" fmla="*/ 99 w 223"/>
                <a:gd name="T15" fmla="*/ 231 h 251"/>
                <a:gd name="T16" fmla="*/ 109 w 223"/>
                <a:gd name="T17" fmla="*/ 231 h 251"/>
                <a:gd name="T18" fmla="*/ 119 w 223"/>
                <a:gd name="T19" fmla="*/ 230 h 251"/>
                <a:gd name="T20" fmla="*/ 127 w 223"/>
                <a:gd name="T21" fmla="*/ 226 h 251"/>
                <a:gd name="T22" fmla="*/ 135 w 223"/>
                <a:gd name="T23" fmla="*/ 220 h 251"/>
                <a:gd name="T24" fmla="*/ 142 w 223"/>
                <a:gd name="T25" fmla="*/ 211 h 251"/>
                <a:gd name="T26" fmla="*/ 148 w 223"/>
                <a:gd name="T27" fmla="*/ 200 h 251"/>
                <a:gd name="T28" fmla="*/ 153 w 223"/>
                <a:gd name="T29" fmla="*/ 187 h 251"/>
                <a:gd name="T30" fmla="*/ 156 w 223"/>
                <a:gd name="T31" fmla="*/ 173 h 251"/>
                <a:gd name="T32" fmla="*/ 158 w 223"/>
                <a:gd name="T33" fmla="*/ 156 h 251"/>
                <a:gd name="T34" fmla="*/ 159 w 223"/>
                <a:gd name="T35" fmla="*/ 138 h 251"/>
                <a:gd name="T36" fmla="*/ 159 w 223"/>
                <a:gd name="T37" fmla="*/ 117 h 251"/>
                <a:gd name="T38" fmla="*/ 157 w 223"/>
                <a:gd name="T39" fmla="*/ 95 h 251"/>
                <a:gd name="T40" fmla="*/ 154 w 223"/>
                <a:gd name="T41" fmla="*/ 72 h 251"/>
                <a:gd name="T42" fmla="*/ 124 w 223"/>
                <a:gd name="T43" fmla="*/ 58 h 251"/>
                <a:gd name="T44" fmla="*/ 194 w 223"/>
                <a:gd name="T45" fmla="*/ 52 h 251"/>
                <a:gd name="T46" fmla="*/ 199 w 223"/>
                <a:gd name="T47" fmla="*/ 80 h 251"/>
                <a:gd name="T48" fmla="*/ 201 w 223"/>
                <a:gd name="T49" fmla="*/ 106 h 251"/>
                <a:gd name="T50" fmla="*/ 201 w 223"/>
                <a:gd name="T51" fmla="*/ 129 h 251"/>
                <a:gd name="T52" fmla="*/ 199 w 223"/>
                <a:gd name="T53" fmla="*/ 151 h 251"/>
                <a:gd name="T54" fmla="*/ 195 w 223"/>
                <a:gd name="T55" fmla="*/ 171 h 251"/>
                <a:gd name="T56" fmla="*/ 191 w 223"/>
                <a:gd name="T57" fmla="*/ 189 h 251"/>
                <a:gd name="T58" fmla="*/ 185 w 223"/>
                <a:gd name="T59" fmla="*/ 205 h 251"/>
                <a:gd name="T60" fmla="*/ 176 w 223"/>
                <a:gd name="T61" fmla="*/ 219 h 251"/>
                <a:gd name="T62" fmla="*/ 167 w 223"/>
                <a:gd name="T63" fmla="*/ 229 h 251"/>
                <a:gd name="T64" fmla="*/ 157 w 223"/>
                <a:gd name="T65" fmla="*/ 239 h 251"/>
                <a:gd name="T66" fmla="*/ 145 w 223"/>
                <a:gd name="T67" fmla="*/ 245 h 251"/>
                <a:gd name="T68" fmla="*/ 133 w 223"/>
                <a:gd name="T69" fmla="*/ 248 h 251"/>
                <a:gd name="T70" fmla="*/ 120 w 223"/>
                <a:gd name="T71" fmla="*/ 249 h 251"/>
                <a:gd name="T72" fmla="*/ 107 w 223"/>
                <a:gd name="T73" fmla="*/ 247 h 251"/>
                <a:gd name="T74" fmla="*/ 93 w 223"/>
                <a:gd name="T75" fmla="*/ 243 h 251"/>
                <a:gd name="T76" fmla="*/ 78 w 223"/>
                <a:gd name="T77" fmla="*/ 234 h 251"/>
                <a:gd name="T78" fmla="*/ 64 w 223"/>
                <a:gd name="T79" fmla="*/ 224 h 251"/>
                <a:gd name="T80" fmla="*/ 48 w 223"/>
                <a:gd name="T81" fmla="*/ 210 h 251"/>
                <a:gd name="T82" fmla="*/ 34 w 223"/>
                <a:gd name="T83" fmla="*/ 192 h 251"/>
                <a:gd name="T84" fmla="*/ 19 w 223"/>
                <a:gd name="T85" fmla="*/ 171 h 251"/>
                <a:gd name="T86" fmla="*/ 5 w 223"/>
                <a:gd name="T87" fmla="*/ 147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251"/>
                <a:gd name="T134" fmla="*/ 223 w 223"/>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251">
                  <a:moveTo>
                    <a:pt x="0" y="138"/>
                  </a:moveTo>
                  <a:lnTo>
                    <a:pt x="5" y="145"/>
                  </a:lnTo>
                  <a:lnTo>
                    <a:pt x="9" y="153"/>
                  </a:lnTo>
                  <a:lnTo>
                    <a:pt x="14" y="159"/>
                  </a:lnTo>
                  <a:lnTo>
                    <a:pt x="19" y="165"/>
                  </a:lnTo>
                  <a:lnTo>
                    <a:pt x="24" y="172"/>
                  </a:lnTo>
                  <a:lnTo>
                    <a:pt x="28" y="178"/>
                  </a:lnTo>
                  <a:lnTo>
                    <a:pt x="34" y="184"/>
                  </a:lnTo>
                  <a:lnTo>
                    <a:pt x="38" y="189"/>
                  </a:lnTo>
                  <a:lnTo>
                    <a:pt x="42" y="193"/>
                  </a:lnTo>
                  <a:lnTo>
                    <a:pt x="47" y="198"/>
                  </a:lnTo>
                  <a:lnTo>
                    <a:pt x="51" y="202"/>
                  </a:lnTo>
                  <a:lnTo>
                    <a:pt x="55" y="206"/>
                  </a:lnTo>
                  <a:lnTo>
                    <a:pt x="60" y="210"/>
                  </a:lnTo>
                  <a:lnTo>
                    <a:pt x="64" y="213"/>
                  </a:lnTo>
                  <a:lnTo>
                    <a:pt x="68" y="217"/>
                  </a:lnTo>
                  <a:lnTo>
                    <a:pt x="72" y="219"/>
                  </a:lnTo>
                  <a:lnTo>
                    <a:pt x="76" y="222"/>
                  </a:lnTo>
                  <a:lnTo>
                    <a:pt x="80" y="224"/>
                  </a:lnTo>
                  <a:lnTo>
                    <a:pt x="84" y="226"/>
                  </a:lnTo>
                  <a:lnTo>
                    <a:pt x="88" y="228"/>
                  </a:lnTo>
                  <a:lnTo>
                    <a:pt x="92" y="229"/>
                  </a:lnTo>
                  <a:lnTo>
                    <a:pt x="95" y="230"/>
                  </a:lnTo>
                  <a:lnTo>
                    <a:pt x="99" y="231"/>
                  </a:lnTo>
                  <a:lnTo>
                    <a:pt x="103" y="231"/>
                  </a:lnTo>
                  <a:lnTo>
                    <a:pt x="106" y="231"/>
                  </a:lnTo>
                  <a:lnTo>
                    <a:pt x="109" y="231"/>
                  </a:lnTo>
                  <a:lnTo>
                    <a:pt x="113" y="231"/>
                  </a:lnTo>
                  <a:lnTo>
                    <a:pt x="116" y="231"/>
                  </a:lnTo>
                  <a:lnTo>
                    <a:pt x="119" y="230"/>
                  </a:lnTo>
                  <a:lnTo>
                    <a:pt x="122" y="229"/>
                  </a:lnTo>
                  <a:lnTo>
                    <a:pt x="125" y="227"/>
                  </a:lnTo>
                  <a:lnTo>
                    <a:pt x="127" y="226"/>
                  </a:lnTo>
                  <a:lnTo>
                    <a:pt x="130" y="224"/>
                  </a:lnTo>
                  <a:lnTo>
                    <a:pt x="133" y="222"/>
                  </a:lnTo>
                  <a:lnTo>
                    <a:pt x="135" y="220"/>
                  </a:lnTo>
                  <a:lnTo>
                    <a:pt x="138" y="217"/>
                  </a:lnTo>
                  <a:lnTo>
                    <a:pt x="140" y="214"/>
                  </a:lnTo>
                  <a:lnTo>
                    <a:pt x="142" y="211"/>
                  </a:lnTo>
                  <a:lnTo>
                    <a:pt x="144" y="208"/>
                  </a:lnTo>
                  <a:lnTo>
                    <a:pt x="146" y="204"/>
                  </a:lnTo>
                  <a:lnTo>
                    <a:pt x="148" y="200"/>
                  </a:lnTo>
                  <a:lnTo>
                    <a:pt x="149" y="196"/>
                  </a:lnTo>
                  <a:lnTo>
                    <a:pt x="151" y="192"/>
                  </a:lnTo>
                  <a:lnTo>
                    <a:pt x="153" y="187"/>
                  </a:lnTo>
                  <a:lnTo>
                    <a:pt x="154" y="183"/>
                  </a:lnTo>
                  <a:lnTo>
                    <a:pt x="155" y="178"/>
                  </a:lnTo>
                  <a:lnTo>
                    <a:pt x="156" y="173"/>
                  </a:lnTo>
                  <a:lnTo>
                    <a:pt x="157" y="168"/>
                  </a:lnTo>
                  <a:lnTo>
                    <a:pt x="157" y="162"/>
                  </a:lnTo>
                  <a:lnTo>
                    <a:pt x="158" y="156"/>
                  </a:lnTo>
                  <a:lnTo>
                    <a:pt x="158" y="151"/>
                  </a:lnTo>
                  <a:lnTo>
                    <a:pt x="160" y="145"/>
                  </a:lnTo>
                  <a:lnTo>
                    <a:pt x="159" y="138"/>
                  </a:lnTo>
                  <a:lnTo>
                    <a:pt x="160" y="132"/>
                  </a:lnTo>
                  <a:lnTo>
                    <a:pt x="159" y="125"/>
                  </a:lnTo>
                  <a:lnTo>
                    <a:pt x="159" y="117"/>
                  </a:lnTo>
                  <a:lnTo>
                    <a:pt x="159" y="110"/>
                  </a:lnTo>
                  <a:lnTo>
                    <a:pt x="158" y="103"/>
                  </a:lnTo>
                  <a:lnTo>
                    <a:pt x="157" y="95"/>
                  </a:lnTo>
                  <a:lnTo>
                    <a:pt x="156" y="88"/>
                  </a:lnTo>
                  <a:lnTo>
                    <a:pt x="156" y="81"/>
                  </a:lnTo>
                  <a:lnTo>
                    <a:pt x="154" y="72"/>
                  </a:lnTo>
                  <a:lnTo>
                    <a:pt x="153" y="64"/>
                  </a:lnTo>
                  <a:lnTo>
                    <a:pt x="151" y="56"/>
                  </a:lnTo>
                  <a:lnTo>
                    <a:pt x="124" y="58"/>
                  </a:lnTo>
                  <a:lnTo>
                    <a:pt x="162" y="0"/>
                  </a:lnTo>
                  <a:lnTo>
                    <a:pt x="222" y="50"/>
                  </a:lnTo>
                  <a:lnTo>
                    <a:pt x="194" y="52"/>
                  </a:lnTo>
                  <a:lnTo>
                    <a:pt x="196" y="61"/>
                  </a:lnTo>
                  <a:lnTo>
                    <a:pt x="197" y="71"/>
                  </a:lnTo>
                  <a:lnTo>
                    <a:pt x="199" y="80"/>
                  </a:lnTo>
                  <a:lnTo>
                    <a:pt x="200" y="89"/>
                  </a:lnTo>
                  <a:lnTo>
                    <a:pt x="200" y="97"/>
                  </a:lnTo>
                  <a:lnTo>
                    <a:pt x="201" y="106"/>
                  </a:lnTo>
                  <a:lnTo>
                    <a:pt x="201" y="113"/>
                  </a:lnTo>
                  <a:lnTo>
                    <a:pt x="201" y="121"/>
                  </a:lnTo>
                  <a:lnTo>
                    <a:pt x="201" y="129"/>
                  </a:lnTo>
                  <a:lnTo>
                    <a:pt x="200" y="137"/>
                  </a:lnTo>
                  <a:lnTo>
                    <a:pt x="200" y="143"/>
                  </a:lnTo>
                  <a:lnTo>
                    <a:pt x="199" y="151"/>
                  </a:lnTo>
                  <a:lnTo>
                    <a:pt x="198" y="158"/>
                  </a:lnTo>
                  <a:lnTo>
                    <a:pt x="197" y="165"/>
                  </a:lnTo>
                  <a:lnTo>
                    <a:pt x="195" y="171"/>
                  </a:lnTo>
                  <a:lnTo>
                    <a:pt x="194" y="178"/>
                  </a:lnTo>
                  <a:lnTo>
                    <a:pt x="193" y="183"/>
                  </a:lnTo>
                  <a:lnTo>
                    <a:pt x="191" y="189"/>
                  </a:lnTo>
                  <a:lnTo>
                    <a:pt x="189" y="194"/>
                  </a:lnTo>
                  <a:lnTo>
                    <a:pt x="187" y="200"/>
                  </a:lnTo>
                  <a:lnTo>
                    <a:pt x="185" y="205"/>
                  </a:lnTo>
                  <a:lnTo>
                    <a:pt x="182" y="210"/>
                  </a:lnTo>
                  <a:lnTo>
                    <a:pt x="180" y="214"/>
                  </a:lnTo>
                  <a:lnTo>
                    <a:pt x="176" y="219"/>
                  </a:lnTo>
                  <a:lnTo>
                    <a:pt x="174" y="222"/>
                  </a:lnTo>
                  <a:lnTo>
                    <a:pt x="170" y="226"/>
                  </a:lnTo>
                  <a:lnTo>
                    <a:pt x="167" y="229"/>
                  </a:lnTo>
                  <a:lnTo>
                    <a:pt x="164" y="233"/>
                  </a:lnTo>
                  <a:lnTo>
                    <a:pt x="160" y="236"/>
                  </a:lnTo>
                  <a:lnTo>
                    <a:pt x="157" y="239"/>
                  </a:lnTo>
                  <a:lnTo>
                    <a:pt x="153" y="241"/>
                  </a:lnTo>
                  <a:lnTo>
                    <a:pt x="149" y="243"/>
                  </a:lnTo>
                  <a:lnTo>
                    <a:pt x="145" y="245"/>
                  </a:lnTo>
                  <a:lnTo>
                    <a:pt x="142" y="246"/>
                  </a:lnTo>
                  <a:lnTo>
                    <a:pt x="138" y="248"/>
                  </a:lnTo>
                  <a:lnTo>
                    <a:pt x="133" y="248"/>
                  </a:lnTo>
                  <a:lnTo>
                    <a:pt x="130" y="249"/>
                  </a:lnTo>
                  <a:lnTo>
                    <a:pt x="125" y="250"/>
                  </a:lnTo>
                  <a:lnTo>
                    <a:pt x="120" y="249"/>
                  </a:lnTo>
                  <a:lnTo>
                    <a:pt x="116" y="249"/>
                  </a:lnTo>
                  <a:lnTo>
                    <a:pt x="111" y="249"/>
                  </a:lnTo>
                  <a:lnTo>
                    <a:pt x="107" y="247"/>
                  </a:lnTo>
                  <a:lnTo>
                    <a:pt x="102" y="246"/>
                  </a:lnTo>
                  <a:lnTo>
                    <a:pt x="97" y="245"/>
                  </a:lnTo>
                  <a:lnTo>
                    <a:pt x="93" y="243"/>
                  </a:lnTo>
                  <a:lnTo>
                    <a:pt x="88" y="240"/>
                  </a:lnTo>
                  <a:lnTo>
                    <a:pt x="83" y="237"/>
                  </a:lnTo>
                  <a:lnTo>
                    <a:pt x="78" y="234"/>
                  </a:lnTo>
                  <a:lnTo>
                    <a:pt x="73" y="231"/>
                  </a:lnTo>
                  <a:lnTo>
                    <a:pt x="69" y="228"/>
                  </a:lnTo>
                  <a:lnTo>
                    <a:pt x="64" y="224"/>
                  </a:lnTo>
                  <a:lnTo>
                    <a:pt x="58" y="219"/>
                  </a:lnTo>
                  <a:lnTo>
                    <a:pt x="53" y="214"/>
                  </a:lnTo>
                  <a:lnTo>
                    <a:pt x="48" y="210"/>
                  </a:lnTo>
                  <a:lnTo>
                    <a:pt x="44" y="205"/>
                  </a:lnTo>
                  <a:lnTo>
                    <a:pt x="39" y="199"/>
                  </a:lnTo>
                  <a:lnTo>
                    <a:pt x="34" y="192"/>
                  </a:lnTo>
                  <a:lnTo>
                    <a:pt x="29" y="186"/>
                  </a:lnTo>
                  <a:lnTo>
                    <a:pt x="25" y="178"/>
                  </a:lnTo>
                  <a:lnTo>
                    <a:pt x="19" y="171"/>
                  </a:lnTo>
                  <a:lnTo>
                    <a:pt x="14" y="164"/>
                  </a:lnTo>
                  <a:lnTo>
                    <a:pt x="10" y="155"/>
                  </a:lnTo>
                  <a:lnTo>
                    <a:pt x="5" y="147"/>
                  </a:lnTo>
                  <a:lnTo>
                    <a:pt x="0" y="138"/>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9" name="Group 18"/>
          <p:cNvGrpSpPr>
            <a:grpSpLocks/>
          </p:cNvGrpSpPr>
          <p:nvPr/>
        </p:nvGrpSpPr>
        <p:grpSpPr bwMode="auto">
          <a:xfrm>
            <a:off x="4329113" y="1217613"/>
            <a:ext cx="354012" cy="398462"/>
            <a:chOff x="2727" y="767"/>
            <a:chExt cx="223" cy="251"/>
          </a:xfrm>
        </p:grpSpPr>
        <p:sp>
          <p:nvSpPr>
            <p:cNvPr id="13338" name="Freeform 16"/>
            <p:cNvSpPr>
              <a:spLocks/>
            </p:cNvSpPr>
            <p:nvPr/>
          </p:nvSpPr>
          <p:spPr bwMode="auto">
            <a:xfrm>
              <a:off x="2727" y="767"/>
              <a:ext cx="223" cy="251"/>
            </a:xfrm>
            <a:custGeom>
              <a:avLst/>
              <a:gdLst>
                <a:gd name="T0" fmla="*/ 9 w 223"/>
                <a:gd name="T1" fmla="*/ 97 h 251"/>
                <a:gd name="T2" fmla="*/ 24 w 223"/>
                <a:gd name="T3" fmla="*/ 78 h 251"/>
                <a:gd name="T4" fmla="*/ 38 w 223"/>
                <a:gd name="T5" fmla="*/ 61 h 251"/>
                <a:gd name="T6" fmla="*/ 51 w 223"/>
                <a:gd name="T7" fmla="*/ 48 h 251"/>
                <a:gd name="T8" fmla="*/ 64 w 223"/>
                <a:gd name="T9" fmla="*/ 37 h 251"/>
                <a:gd name="T10" fmla="*/ 76 w 223"/>
                <a:gd name="T11" fmla="*/ 28 h 251"/>
                <a:gd name="T12" fmla="*/ 88 w 223"/>
                <a:gd name="T13" fmla="*/ 22 h 251"/>
                <a:gd name="T14" fmla="*/ 99 w 223"/>
                <a:gd name="T15" fmla="*/ 19 h 251"/>
                <a:gd name="T16" fmla="*/ 109 w 223"/>
                <a:gd name="T17" fmla="*/ 19 h 251"/>
                <a:gd name="T18" fmla="*/ 119 w 223"/>
                <a:gd name="T19" fmla="*/ 20 h 251"/>
                <a:gd name="T20" fmla="*/ 127 w 223"/>
                <a:gd name="T21" fmla="*/ 24 h 251"/>
                <a:gd name="T22" fmla="*/ 135 w 223"/>
                <a:gd name="T23" fmla="*/ 30 h 251"/>
                <a:gd name="T24" fmla="*/ 142 w 223"/>
                <a:gd name="T25" fmla="*/ 39 h 251"/>
                <a:gd name="T26" fmla="*/ 148 w 223"/>
                <a:gd name="T27" fmla="*/ 50 h 251"/>
                <a:gd name="T28" fmla="*/ 153 w 223"/>
                <a:gd name="T29" fmla="*/ 63 h 251"/>
                <a:gd name="T30" fmla="*/ 156 w 223"/>
                <a:gd name="T31" fmla="*/ 77 h 251"/>
                <a:gd name="T32" fmla="*/ 158 w 223"/>
                <a:gd name="T33" fmla="*/ 94 h 251"/>
                <a:gd name="T34" fmla="*/ 159 w 223"/>
                <a:gd name="T35" fmla="*/ 112 h 251"/>
                <a:gd name="T36" fmla="*/ 159 w 223"/>
                <a:gd name="T37" fmla="*/ 133 h 251"/>
                <a:gd name="T38" fmla="*/ 157 w 223"/>
                <a:gd name="T39" fmla="*/ 155 h 251"/>
                <a:gd name="T40" fmla="*/ 154 w 223"/>
                <a:gd name="T41" fmla="*/ 178 h 251"/>
                <a:gd name="T42" fmla="*/ 124 w 223"/>
                <a:gd name="T43" fmla="*/ 192 h 251"/>
                <a:gd name="T44" fmla="*/ 194 w 223"/>
                <a:gd name="T45" fmla="*/ 198 h 251"/>
                <a:gd name="T46" fmla="*/ 199 w 223"/>
                <a:gd name="T47" fmla="*/ 170 h 251"/>
                <a:gd name="T48" fmla="*/ 201 w 223"/>
                <a:gd name="T49" fmla="*/ 144 h 251"/>
                <a:gd name="T50" fmla="*/ 201 w 223"/>
                <a:gd name="T51" fmla="*/ 121 h 251"/>
                <a:gd name="T52" fmla="*/ 199 w 223"/>
                <a:gd name="T53" fmla="*/ 99 h 251"/>
                <a:gd name="T54" fmla="*/ 195 w 223"/>
                <a:gd name="T55" fmla="*/ 79 h 251"/>
                <a:gd name="T56" fmla="*/ 191 w 223"/>
                <a:gd name="T57" fmla="*/ 61 h 251"/>
                <a:gd name="T58" fmla="*/ 185 w 223"/>
                <a:gd name="T59" fmla="*/ 45 h 251"/>
                <a:gd name="T60" fmla="*/ 176 w 223"/>
                <a:gd name="T61" fmla="*/ 31 h 251"/>
                <a:gd name="T62" fmla="*/ 167 w 223"/>
                <a:gd name="T63" fmla="*/ 21 h 251"/>
                <a:gd name="T64" fmla="*/ 157 w 223"/>
                <a:gd name="T65" fmla="*/ 11 h 251"/>
                <a:gd name="T66" fmla="*/ 145 w 223"/>
                <a:gd name="T67" fmla="*/ 5 h 251"/>
                <a:gd name="T68" fmla="*/ 133 w 223"/>
                <a:gd name="T69" fmla="*/ 2 h 251"/>
                <a:gd name="T70" fmla="*/ 120 w 223"/>
                <a:gd name="T71" fmla="*/ 1 h 251"/>
                <a:gd name="T72" fmla="*/ 107 w 223"/>
                <a:gd name="T73" fmla="*/ 3 h 251"/>
                <a:gd name="T74" fmla="*/ 93 w 223"/>
                <a:gd name="T75" fmla="*/ 7 h 251"/>
                <a:gd name="T76" fmla="*/ 78 w 223"/>
                <a:gd name="T77" fmla="*/ 16 h 251"/>
                <a:gd name="T78" fmla="*/ 64 w 223"/>
                <a:gd name="T79" fmla="*/ 26 h 251"/>
                <a:gd name="T80" fmla="*/ 48 w 223"/>
                <a:gd name="T81" fmla="*/ 40 h 251"/>
                <a:gd name="T82" fmla="*/ 34 w 223"/>
                <a:gd name="T83" fmla="*/ 58 h 251"/>
                <a:gd name="T84" fmla="*/ 19 w 223"/>
                <a:gd name="T85" fmla="*/ 79 h 251"/>
                <a:gd name="T86" fmla="*/ 5 w 223"/>
                <a:gd name="T87" fmla="*/ 103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251"/>
                <a:gd name="T134" fmla="*/ 223 w 223"/>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251">
                  <a:moveTo>
                    <a:pt x="0" y="112"/>
                  </a:moveTo>
                  <a:lnTo>
                    <a:pt x="5" y="105"/>
                  </a:lnTo>
                  <a:lnTo>
                    <a:pt x="9" y="97"/>
                  </a:lnTo>
                  <a:lnTo>
                    <a:pt x="14" y="91"/>
                  </a:lnTo>
                  <a:lnTo>
                    <a:pt x="19" y="85"/>
                  </a:lnTo>
                  <a:lnTo>
                    <a:pt x="24" y="78"/>
                  </a:lnTo>
                  <a:lnTo>
                    <a:pt x="28" y="72"/>
                  </a:lnTo>
                  <a:lnTo>
                    <a:pt x="34" y="66"/>
                  </a:lnTo>
                  <a:lnTo>
                    <a:pt x="38" y="61"/>
                  </a:lnTo>
                  <a:lnTo>
                    <a:pt x="42" y="57"/>
                  </a:lnTo>
                  <a:lnTo>
                    <a:pt x="47" y="52"/>
                  </a:lnTo>
                  <a:lnTo>
                    <a:pt x="51" y="48"/>
                  </a:lnTo>
                  <a:lnTo>
                    <a:pt x="55" y="44"/>
                  </a:lnTo>
                  <a:lnTo>
                    <a:pt x="60" y="40"/>
                  </a:lnTo>
                  <a:lnTo>
                    <a:pt x="64" y="37"/>
                  </a:lnTo>
                  <a:lnTo>
                    <a:pt x="68" y="33"/>
                  </a:lnTo>
                  <a:lnTo>
                    <a:pt x="72" y="31"/>
                  </a:lnTo>
                  <a:lnTo>
                    <a:pt x="76" y="28"/>
                  </a:lnTo>
                  <a:lnTo>
                    <a:pt x="80" y="26"/>
                  </a:lnTo>
                  <a:lnTo>
                    <a:pt x="84" y="24"/>
                  </a:lnTo>
                  <a:lnTo>
                    <a:pt x="88" y="22"/>
                  </a:lnTo>
                  <a:lnTo>
                    <a:pt x="92" y="21"/>
                  </a:lnTo>
                  <a:lnTo>
                    <a:pt x="95" y="20"/>
                  </a:lnTo>
                  <a:lnTo>
                    <a:pt x="99" y="19"/>
                  </a:lnTo>
                  <a:lnTo>
                    <a:pt x="103" y="19"/>
                  </a:lnTo>
                  <a:lnTo>
                    <a:pt x="106" y="19"/>
                  </a:lnTo>
                  <a:lnTo>
                    <a:pt x="109" y="19"/>
                  </a:lnTo>
                  <a:lnTo>
                    <a:pt x="113" y="19"/>
                  </a:lnTo>
                  <a:lnTo>
                    <a:pt x="116" y="19"/>
                  </a:lnTo>
                  <a:lnTo>
                    <a:pt x="119" y="20"/>
                  </a:lnTo>
                  <a:lnTo>
                    <a:pt x="122" y="21"/>
                  </a:lnTo>
                  <a:lnTo>
                    <a:pt x="125" y="23"/>
                  </a:lnTo>
                  <a:lnTo>
                    <a:pt x="127" y="24"/>
                  </a:lnTo>
                  <a:lnTo>
                    <a:pt x="130" y="26"/>
                  </a:lnTo>
                  <a:lnTo>
                    <a:pt x="133" y="28"/>
                  </a:lnTo>
                  <a:lnTo>
                    <a:pt x="135" y="30"/>
                  </a:lnTo>
                  <a:lnTo>
                    <a:pt x="138" y="33"/>
                  </a:lnTo>
                  <a:lnTo>
                    <a:pt x="140" y="36"/>
                  </a:lnTo>
                  <a:lnTo>
                    <a:pt x="142" y="39"/>
                  </a:lnTo>
                  <a:lnTo>
                    <a:pt x="144" y="42"/>
                  </a:lnTo>
                  <a:lnTo>
                    <a:pt x="146" y="46"/>
                  </a:lnTo>
                  <a:lnTo>
                    <a:pt x="148" y="50"/>
                  </a:lnTo>
                  <a:lnTo>
                    <a:pt x="149" y="54"/>
                  </a:lnTo>
                  <a:lnTo>
                    <a:pt x="151" y="58"/>
                  </a:lnTo>
                  <a:lnTo>
                    <a:pt x="153" y="63"/>
                  </a:lnTo>
                  <a:lnTo>
                    <a:pt x="154" y="67"/>
                  </a:lnTo>
                  <a:lnTo>
                    <a:pt x="155" y="72"/>
                  </a:lnTo>
                  <a:lnTo>
                    <a:pt x="156" y="77"/>
                  </a:lnTo>
                  <a:lnTo>
                    <a:pt x="157" y="82"/>
                  </a:lnTo>
                  <a:lnTo>
                    <a:pt x="157" y="88"/>
                  </a:lnTo>
                  <a:lnTo>
                    <a:pt x="158" y="94"/>
                  </a:lnTo>
                  <a:lnTo>
                    <a:pt x="158" y="99"/>
                  </a:lnTo>
                  <a:lnTo>
                    <a:pt x="160" y="105"/>
                  </a:lnTo>
                  <a:lnTo>
                    <a:pt x="159" y="112"/>
                  </a:lnTo>
                  <a:lnTo>
                    <a:pt x="160" y="118"/>
                  </a:lnTo>
                  <a:lnTo>
                    <a:pt x="159" y="125"/>
                  </a:lnTo>
                  <a:lnTo>
                    <a:pt x="159" y="133"/>
                  </a:lnTo>
                  <a:lnTo>
                    <a:pt x="159" y="140"/>
                  </a:lnTo>
                  <a:lnTo>
                    <a:pt x="158" y="147"/>
                  </a:lnTo>
                  <a:lnTo>
                    <a:pt x="157" y="155"/>
                  </a:lnTo>
                  <a:lnTo>
                    <a:pt x="156" y="162"/>
                  </a:lnTo>
                  <a:lnTo>
                    <a:pt x="156" y="169"/>
                  </a:lnTo>
                  <a:lnTo>
                    <a:pt x="154" y="178"/>
                  </a:lnTo>
                  <a:lnTo>
                    <a:pt x="153" y="186"/>
                  </a:lnTo>
                  <a:lnTo>
                    <a:pt x="151" y="194"/>
                  </a:lnTo>
                  <a:lnTo>
                    <a:pt x="124" y="192"/>
                  </a:lnTo>
                  <a:lnTo>
                    <a:pt x="162" y="250"/>
                  </a:lnTo>
                  <a:lnTo>
                    <a:pt x="222" y="200"/>
                  </a:lnTo>
                  <a:lnTo>
                    <a:pt x="194" y="198"/>
                  </a:lnTo>
                  <a:lnTo>
                    <a:pt x="196" y="189"/>
                  </a:lnTo>
                  <a:lnTo>
                    <a:pt x="197" y="179"/>
                  </a:lnTo>
                  <a:lnTo>
                    <a:pt x="199" y="170"/>
                  </a:lnTo>
                  <a:lnTo>
                    <a:pt x="200" y="161"/>
                  </a:lnTo>
                  <a:lnTo>
                    <a:pt x="200" y="153"/>
                  </a:lnTo>
                  <a:lnTo>
                    <a:pt x="201" y="144"/>
                  </a:lnTo>
                  <a:lnTo>
                    <a:pt x="201" y="137"/>
                  </a:lnTo>
                  <a:lnTo>
                    <a:pt x="201" y="129"/>
                  </a:lnTo>
                  <a:lnTo>
                    <a:pt x="201" y="121"/>
                  </a:lnTo>
                  <a:lnTo>
                    <a:pt x="200" y="113"/>
                  </a:lnTo>
                  <a:lnTo>
                    <a:pt x="200" y="107"/>
                  </a:lnTo>
                  <a:lnTo>
                    <a:pt x="199" y="99"/>
                  </a:lnTo>
                  <a:lnTo>
                    <a:pt x="198" y="92"/>
                  </a:lnTo>
                  <a:lnTo>
                    <a:pt x="197" y="85"/>
                  </a:lnTo>
                  <a:lnTo>
                    <a:pt x="195" y="79"/>
                  </a:lnTo>
                  <a:lnTo>
                    <a:pt x="194" y="72"/>
                  </a:lnTo>
                  <a:lnTo>
                    <a:pt x="193" y="67"/>
                  </a:lnTo>
                  <a:lnTo>
                    <a:pt x="191" y="61"/>
                  </a:lnTo>
                  <a:lnTo>
                    <a:pt x="189" y="56"/>
                  </a:lnTo>
                  <a:lnTo>
                    <a:pt x="187" y="50"/>
                  </a:lnTo>
                  <a:lnTo>
                    <a:pt x="185" y="45"/>
                  </a:lnTo>
                  <a:lnTo>
                    <a:pt x="182" y="40"/>
                  </a:lnTo>
                  <a:lnTo>
                    <a:pt x="180" y="36"/>
                  </a:lnTo>
                  <a:lnTo>
                    <a:pt x="176" y="31"/>
                  </a:lnTo>
                  <a:lnTo>
                    <a:pt x="174" y="28"/>
                  </a:lnTo>
                  <a:lnTo>
                    <a:pt x="170" y="24"/>
                  </a:lnTo>
                  <a:lnTo>
                    <a:pt x="167" y="21"/>
                  </a:lnTo>
                  <a:lnTo>
                    <a:pt x="164" y="17"/>
                  </a:lnTo>
                  <a:lnTo>
                    <a:pt x="160" y="14"/>
                  </a:lnTo>
                  <a:lnTo>
                    <a:pt x="157" y="11"/>
                  </a:lnTo>
                  <a:lnTo>
                    <a:pt x="153" y="9"/>
                  </a:lnTo>
                  <a:lnTo>
                    <a:pt x="149" y="7"/>
                  </a:lnTo>
                  <a:lnTo>
                    <a:pt x="145" y="5"/>
                  </a:lnTo>
                  <a:lnTo>
                    <a:pt x="142" y="4"/>
                  </a:lnTo>
                  <a:lnTo>
                    <a:pt x="138" y="2"/>
                  </a:lnTo>
                  <a:lnTo>
                    <a:pt x="133" y="2"/>
                  </a:lnTo>
                  <a:lnTo>
                    <a:pt x="130" y="1"/>
                  </a:lnTo>
                  <a:lnTo>
                    <a:pt x="125" y="0"/>
                  </a:lnTo>
                  <a:lnTo>
                    <a:pt x="120" y="1"/>
                  </a:lnTo>
                  <a:lnTo>
                    <a:pt x="116" y="1"/>
                  </a:lnTo>
                  <a:lnTo>
                    <a:pt x="111" y="1"/>
                  </a:lnTo>
                  <a:lnTo>
                    <a:pt x="107" y="3"/>
                  </a:lnTo>
                  <a:lnTo>
                    <a:pt x="102" y="4"/>
                  </a:lnTo>
                  <a:lnTo>
                    <a:pt x="97" y="5"/>
                  </a:lnTo>
                  <a:lnTo>
                    <a:pt x="93" y="7"/>
                  </a:lnTo>
                  <a:lnTo>
                    <a:pt x="88" y="10"/>
                  </a:lnTo>
                  <a:lnTo>
                    <a:pt x="83" y="13"/>
                  </a:lnTo>
                  <a:lnTo>
                    <a:pt x="78" y="16"/>
                  </a:lnTo>
                  <a:lnTo>
                    <a:pt x="73" y="19"/>
                  </a:lnTo>
                  <a:lnTo>
                    <a:pt x="69" y="22"/>
                  </a:lnTo>
                  <a:lnTo>
                    <a:pt x="64" y="26"/>
                  </a:lnTo>
                  <a:lnTo>
                    <a:pt x="58" y="31"/>
                  </a:lnTo>
                  <a:lnTo>
                    <a:pt x="53" y="36"/>
                  </a:lnTo>
                  <a:lnTo>
                    <a:pt x="48" y="40"/>
                  </a:lnTo>
                  <a:lnTo>
                    <a:pt x="44" y="45"/>
                  </a:lnTo>
                  <a:lnTo>
                    <a:pt x="39" y="51"/>
                  </a:lnTo>
                  <a:lnTo>
                    <a:pt x="34" y="58"/>
                  </a:lnTo>
                  <a:lnTo>
                    <a:pt x="29" y="64"/>
                  </a:lnTo>
                  <a:lnTo>
                    <a:pt x="25" y="72"/>
                  </a:lnTo>
                  <a:lnTo>
                    <a:pt x="19" y="79"/>
                  </a:lnTo>
                  <a:lnTo>
                    <a:pt x="14" y="86"/>
                  </a:lnTo>
                  <a:lnTo>
                    <a:pt x="10" y="95"/>
                  </a:lnTo>
                  <a:lnTo>
                    <a:pt x="5" y="103"/>
                  </a:lnTo>
                  <a:lnTo>
                    <a:pt x="0" y="112"/>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39" name="Freeform 17"/>
            <p:cNvSpPr>
              <a:spLocks/>
            </p:cNvSpPr>
            <p:nvPr/>
          </p:nvSpPr>
          <p:spPr bwMode="auto">
            <a:xfrm>
              <a:off x="2727" y="767"/>
              <a:ext cx="223" cy="251"/>
            </a:xfrm>
            <a:custGeom>
              <a:avLst/>
              <a:gdLst>
                <a:gd name="T0" fmla="*/ 9 w 223"/>
                <a:gd name="T1" fmla="*/ 97 h 251"/>
                <a:gd name="T2" fmla="*/ 24 w 223"/>
                <a:gd name="T3" fmla="*/ 78 h 251"/>
                <a:gd name="T4" fmla="*/ 38 w 223"/>
                <a:gd name="T5" fmla="*/ 61 h 251"/>
                <a:gd name="T6" fmla="*/ 51 w 223"/>
                <a:gd name="T7" fmla="*/ 48 h 251"/>
                <a:gd name="T8" fmla="*/ 64 w 223"/>
                <a:gd name="T9" fmla="*/ 37 h 251"/>
                <a:gd name="T10" fmla="*/ 76 w 223"/>
                <a:gd name="T11" fmla="*/ 28 h 251"/>
                <a:gd name="T12" fmla="*/ 88 w 223"/>
                <a:gd name="T13" fmla="*/ 22 h 251"/>
                <a:gd name="T14" fmla="*/ 99 w 223"/>
                <a:gd name="T15" fmla="*/ 19 h 251"/>
                <a:gd name="T16" fmla="*/ 109 w 223"/>
                <a:gd name="T17" fmla="*/ 19 h 251"/>
                <a:gd name="T18" fmla="*/ 119 w 223"/>
                <a:gd name="T19" fmla="*/ 20 h 251"/>
                <a:gd name="T20" fmla="*/ 127 w 223"/>
                <a:gd name="T21" fmla="*/ 24 h 251"/>
                <a:gd name="T22" fmla="*/ 135 w 223"/>
                <a:gd name="T23" fmla="*/ 30 h 251"/>
                <a:gd name="T24" fmla="*/ 142 w 223"/>
                <a:gd name="T25" fmla="*/ 39 h 251"/>
                <a:gd name="T26" fmla="*/ 148 w 223"/>
                <a:gd name="T27" fmla="*/ 50 h 251"/>
                <a:gd name="T28" fmla="*/ 153 w 223"/>
                <a:gd name="T29" fmla="*/ 63 h 251"/>
                <a:gd name="T30" fmla="*/ 156 w 223"/>
                <a:gd name="T31" fmla="*/ 77 h 251"/>
                <a:gd name="T32" fmla="*/ 158 w 223"/>
                <a:gd name="T33" fmla="*/ 94 h 251"/>
                <a:gd name="T34" fmla="*/ 159 w 223"/>
                <a:gd name="T35" fmla="*/ 112 h 251"/>
                <a:gd name="T36" fmla="*/ 159 w 223"/>
                <a:gd name="T37" fmla="*/ 133 h 251"/>
                <a:gd name="T38" fmla="*/ 157 w 223"/>
                <a:gd name="T39" fmla="*/ 155 h 251"/>
                <a:gd name="T40" fmla="*/ 154 w 223"/>
                <a:gd name="T41" fmla="*/ 178 h 251"/>
                <a:gd name="T42" fmla="*/ 124 w 223"/>
                <a:gd name="T43" fmla="*/ 192 h 251"/>
                <a:gd name="T44" fmla="*/ 194 w 223"/>
                <a:gd name="T45" fmla="*/ 198 h 251"/>
                <a:gd name="T46" fmla="*/ 199 w 223"/>
                <a:gd name="T47" fmla="*/ 170 h 251"/>
                <a:gd name="T48" fmla="*/ 201 w 223"/>
                <a:gd name="T49" fmla="*/ 144 h 251"/>
                <a:gd name="T50" fmla="*/ 201 w 223"/>
                <a:gd name="T51" fmla="*/ 121 h 251"/>
                <a:gd name="T52" fmla="*/ 199 w 223"/>
                <a:gd name="T53" fmla="*/ 99 h 251"/>
                <a:gd name="T54" fmla="*/ 195 w 223"/>
                <a:gd name="T55" fmla="*/ 79 h 251"/>
                <a:gd name="T56" fmla="*/ 191 w 223"/>
                <a:gd name="T57" fmla="*/ 61 h 251"/>
                <a:gd name="T58" fmla="*/ 185 w 223"/>
                <a:gd name="T59" fmla="*/ 45 h 251"/>
                <a:gd name="T60" fmla="*/ 176 w 223"/>
                <a:gd name="T61" fmla="*/ 31 h 251"/>
                <a:gd name="T62" fmla="*/ 167 w 223"/>
                <a:gd name="T63" fmla="*/ 21 h 251"/>
                <a:gd name="T64" fmla="*/ 157 w 223"/>
                <a:gd name="T65" fmla="*/ 11 h 251"/>
                <a:gd name="T66" fmla="*/ 145 w 223"/>
                <a:gd name="T67" fmla="*/ 5 h 251"/>
                <a:gd name="T68" fmla="*/ 133 w 223"/>
                <a:gd name="T69" fmla="*/ 2 h 251"/>
                <a:gd name="T70" fmla="*/ 120 w 223"/>
                <a:gd name="T71" fmla="*/ 1 h 251"/>
                <a:gd name="T72" fmla="*/ 107 w 223"/>
                <a:gd name="T73" fmla="*/ 3 h 251"/>
                <a:gd name="T74" fmla="*/ 93 w 223"/>
                <a:gd name="T75" fmla="*/ 7 h 251"/>
                <a:gd name="T76" fmla="*/ 78 w 223"/>
                <a:gd name="T77" fmla="*/ 16 h 251"/>
                <a:gd name="T78" fmla="*/ 64 w 223"/>
                <a:gd name="T79" fmla="*/ 26 h 251"/>
                <a:gd name="T80" fmla="*/ 48 w 223"/>
                <a:gd name="T81" fmla="*/ 40 h 251"/>
                <a:gd name="T82" fmla="*/ 34 w 223"/>
                <a:gd name="T83" fmla="*/ 58 h 251"/>
                <a:gd name="T84" fmla="*/ 19 w 223"/>
                <a:gd name="T85" fmla="*/ 79 h 251"/>
                <a:gd name="T86" fmla="*/ 5 w 223"/>
                <a:gd name="T87" fmla="*/ 103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251"/>
                <a:gd name="T134" fmla="*/ 223 w 223"/>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251">
                  <a:moveTo>
                    <a:pt x="0" y="112"/>
                  </a:moveTo>
                  <a:lnTo>
                    <a:pt x="5" y="105"/>
                  </a:lnTo>
                  <a:lnTo>
                    <a:pt x="9" y="97"/>
                  </a:lnTo>
                  <a:lnTo>
                    <a:pt x="14" y="91"/>
                  </a:lnTo>
                  <a:lnTo>
                    <a:pt x="19" y="85"/>
                  </a:lnTo>
                  <a:lnTo>
                    <a:pt x="24" y="78"/>
                  </a:lnTo>
                  <a:lnTo>
                    <a:pt x="28" y="72"/>
                  </a:lnTo>
                  <a:lnTo>
                    <a:pt x="34" y="66"/>
                  </a:lnTo>
                  <a:lnTo>
                    <a:pt x="38" y="61"/>
                  </a:lnTo>
                  <a:lnTo>
                    <a:pt x="42" y="57"/>
                  </a:lnTo>
                  <a:lnTo>
                    <a:pt x="47" y="52"/>
                  </a:lnTo>
                  <a:lnTo>
                    <a:pt x="51" y="48"/>
                  </a:lnTo>
                  <a:lnTo>
                    <a:pt x="55" y="44"/>
                  </a:lnTo>
                  <a:lnTo>
                    <a:pt x="60" y="40"/>
                  </a:lnTo>
                  <a:lnTo>
                    <a:pt x="64" y="37"/>
                  </a:lnTo>
                  <a:lnTo>
                    <a:pt x="68" y="33"/>
                  </a:lnTo>
                  <a:lnTo>
                    <a:pt x="72" y="31"/>
                  </a:lnTo>
                  <a:lnTo>
                    <a:pt x="76" y="28"/>
                  </a:lnTo>
                  <a:lnTo>
                    <a:pt x="80" y="26"/>
                  </a:lnTo>
                  <a:lnTo>
                    <a:pt x="84" y="24"/>
                  </a:lnTo>
                  <a:lnTo>
                    <a:pt x="88" y="22"/>
                  </a:lnTo>
                  <a:lnTo>
                    <a:pt x="92" y="21"/>
                  </a:lnTo>
                  <a:lnTo>
                    <a:pt x="95" y="20"/>
                  </a:lnTo>
                  <a:lnTo>
                    <a:pt x="99" y="19"/>
                  </a:lnTo>
                  <a:lnTo>
                    <a:pt x="103" y="19"/>
                  </a:lnTo>
                  <a:lnTo>
                    <a:pt x="106" y="19"/>
                  </a:lnTo>
                  <a:lnTo>
                    <a:pt x="109" y="19"/>
                  </a:lnTo>
                  <a:lnTo>
                    <a:pt x="113" y="19"/>
                  </a:lnTo>
                  <a:lnTo>
                    <a:pt x="116" y="19"/>
                  </a:lnTo>
                  <a:lnTo>
                    <a:pt x="119" y="20"/>
                  </a:lnTo>
                  <a:lnTo>
                    <a:pt x="122" y="21"/>
                  </a:lnTo>
                  <a:lnTo>
                    <a:pt x="125" y="23"/>
                  </a:lnTo>
                  <a:lnTo>
                    <a:pt x="127" y="24"/>
                  </a:lnTo>
                  <a:lnTo>
                    <a:pt x="130" y="26"/>
                  </a:lnTo>
                  <a:lnTo>
                    <a:pt x="133" y="28"/>
                  </a:lnTo>
                  <a:lnTo>
                    <a:pt x="135" y="30"/>
                  </a:lnTo>
                  <a:lnTo>
                    <a:pt x="138" y="33"/>
                  </a:lnTo>
                  <a:lnTo>
                    <a:pt x="140" y="36"/>
                  </a:lnTo>
                  <a:lnTo>
                    <a:pt x="142" y="39"/>
                  </a:lnTo>
                  <a:lnTo>
                    <a:pt x="144" y="42"/>
                  </a:lnTo>
                  <a:lnTo>
                    <a:pt x="146" y="46"/>
                  </a:lnTo>
                  <a:lnTo>
                    <a:pt x="148" y="50"/>
                  </a:lnTo>
                  <a:lnTo>
                    <a:pt x="149" y="54"/>
                  </a:lnTo>
                  <a:lnTo>
                    <a:pt x="151" y="58"/>
                  </a:lnTo>
                  <a:lnTo>
                    <a:pt x="153" y="63"/>
                  </a:lnTo>
                  <a:lnTo>
                    <a:pt x="154" y="67"/>
                  </a:lnTo>
                  <a:lnTo>
                    <a:pt x="155" y="72"/>
                  </a:lnTo>
                  <a:lnTo>
                    <a:pt x="156" y="77"/>
                  </a:lnTo>
                  <a:lnTo>
                    <a:pt x="157" y="82"/>
                  </a:lnTo>
                  <a:lnTo>
                    <a:pt x="157" y="88"/>
                  </a:lnTo>
                  <a:lnTo>
                    <a:pt x="158" y="94"/>
                  </a:lnTo>
                  <a:lnTo>
                    <a:pt x="158" y="99"/>
                  </a:lnTo>
                  <a:lnTo>
                    <a:pt x="160" y="105"/>
                  </a:lnTo>
                  <a:lnTo>
                    <a:pt x="159" y="112"/>
                  </a:lnTo>
                  <a:lnTo>
                    <a:pt x="160" y="118"/>
                  </a:lnTo>
                  <a:lnTo>
                    <a:pt x="159" y="125"/>
                  </a:lnTo>
                  <a:lnTo>
                    <a:pt x="159" y="133"/>
                  </a:lnTo>
                  <a:lnTo>
                    <a:pt x="159" y="140"/>
                  </a:lnTo>
                  <a:lnTo>
                    <a:pt x="158" y="147"/>
                  </a:lnTo>
                  <a:lnTo>
                    <a:pt x="157" y="155"/>
                  </a:lnTo>
                  <a:lnTo>
                    <a:pt x="156" y="162"/>
                  </a:lnTo>
                  <a:lnTo>
                    <a:pt x="156" y="169"/>
                  </a:lnTo>
                  <a:lnTo>
                    <a:pt x="154" y="178"/>
                  </a:lnTo>
                  <a:lnTo>
                    <a:pt x="153" y="186"/>
                  </a:lnTo>
                  <a:lnTo>
                    <a:pt x="151" y="194"/>
                  </a:lnTo>
                  <a:lnTo>
                    <a:pt x="124" y="192"/>
                  </a:lnTo>
                  <a:lnTo>
                    <a:pt x="162" y="250"/>
                  </a:lnTo>
                  <a:lnTo>
                    <a:pt x="222" y="200"/>
                  </a:lnTo>
                  <a:lnTo>
                    <a:pt x="194" y="198"/>
                  </a:lnTo>
                  <a:lnTo>
                    <a:pt x="196" y="189"/>
                  </a:lnTo>
                  <a:lnTo>
                    <a:pt x="197" y="179"/>
                  </a:lnTo>
                  <a:lnTo>
                    <a:pt x="199" y="170"/>
                  </a:lnTo>
                  <a:lnTo>
                    <a:pt x="200" y="161"/>
                  </a:lnTo>
                  <a:lnTo>
                    <a:pt x="200" y="153"/>
                  </a:lnTo>
                  <a:lnTo>
                    <a:pt x="201" y="144"/>
                  </a:lnTo>
                  <a:lnTo>
                    <a:pt x="201" y="137"/>
                  </a:lnTo>
                  <a:lnTo>
                    <a:pt x="201" y="129"/>
                  </a:lnTo>
                  <a:lnTo>
                    <a:pt x="201" y="121"/>
                  </a:lnTo>
                  <a:lnTo>
                    <a:pt x="200" y="113"/>
                  </a:lnTo>
                  <a:lnTo>
                    <a:pt x="200" y="107"/>
                  </a:lnTo>
                  <a:lnTo>
                    <a:pt x="199" y="99"/>
                  </a:lnTo>
                  <a:lnTo>
                    <a:pt x="198" y="92"/>
                  </a:lnTo>
                  <a:lnTo>
                    <a:pt x="197" y="85"/>
                  </a:lnTo>
                  <a:lnTo>
                    <a:pt x="195" y="79"/>
                  </a:lnTo>
                  <a:lnTo>
                    <a:pt x="194" y="72"/>
                  </a:lnTo>
                  <a:lnTo>
                    <a:pt x="193" y="67"/>
                  </a:lnTo>
                  <a:lnTo>
                    <a:pt x="191" y="61"/>
                  </a:lnTo>
                  <a:lnTo>
                    <a:pt x="189" y="56"/>
                  </a:lnTo>
                  <a:lnTo>
                    <a:pt x="187" y="50"/>
                  </a:lnTo>
                  <a:lnTo>
                    <a:pt x="185" y="45"/>
                  </a:lnTo>
                  <a:lnTo>
                    <a:pt x="182" y="40"/>
                  </a:lnTo>
                  <a:lnTo>
                    <a:pt x="180" y="36"/>
                  </a:lnTo>
                  <a:lnTo>
                    <a:pt x="176" y="31"/>
                  </a:lnTo>
                  <a:lnTo>
                    <a:pt x="174" y="28"/>
                  </a:lnTo>
                  <a:lnTo>
                    <a:pt x="170" y="24"/>
                  </a:lnTo>
                  <a:lnTo>
                    <a:pt x="167" y="21"/>
                  </a:lnTo>
                  <a:lnTo>
                    <a:pt x="164" y="17"/>
                  </a:lnTo>
                  <a:lnTo>
                    <a:pt x="160" y="14"/>
                  </a:lnTo>
                  <a:lnTo>
                    <a:pt x="157" y="11"/>
                  </a:lnTo>
                  <a:lnTo>
                    <a:pt x="153" y="9"/>
                  </a:lnTo>
                  <a:lnTo>
                    <a:pt x="149" y="7"/>
                  </a:lnTo>
                  <a:lnTo>
                    <a:pt x="145" y="5"/>
                  </a:lnTo>
                  <a:lnTo>
                    <a:pt x="142" y="4"/>
                  </a:lnTo>
                  <a:lnTo>
                    <a:pt x="138" y="2"/>
                  </a:lnTo>
                  <a:lnTo>
                    <a:pt x="133" y="2"/>
                  </a:lnTo>
                  <a:lnTo>
                    <a:pt x="130" y="1"/>
                  </a:lnTo>
                  <a:lnTo>
                    <a:pt x="125" y="0"/>
                  </a:lnTo>
                  <a:lnTo>
                    <a:pt x="120" y="1"/>
                  </a:lnTo>
                  <a:lnTo>
                    <a:pt x="116" y="1"/>
                  </a:lnTo>
                  <a:lnTo>
                    <a:pt x="111" y="1"/>
                  </a:lnTo>
                  <a:lnTo>
                    <a:pt x="107" y="3"/>
                  </a:lnTo>
                  <a:lnTo>
                    <a:pt x="102" y="4"/>
                  </a:lnTo>
                  <a:lnTo>
                    <a:pt x="97" y="5"/>
                  </a:lnTo>
                  <a:lnTo>
                    <a:pt x="93" y="7"/>
                  </a:lnTo>
                  <a:lnTo>
                    <a:pt x="88" y="10"/>
                  </a:lnTo>
                  <a:lnTo>
                    <a:pt x="83" y="13"/>
                  </a:lnTo>
                  <a:lnTo>
                    <a:pt x="78" y="16"/>
                  </a:lnTo>
                  <a:lnTo>
                    <a:pt x="73" y="19"/>
                  </a:lnTo>
                  <a:lnTo>
                    <a:pt x="69" y="22"/>
                  </a:lnTo>
                  <a:lnTo>
                    <a:pt x="64" y="26"/>
                  </a:lnTo>
                  <a:lnTo>
                    <a:pt x="58" y="31"/>
                  </a:lnTo>
                  <a:lnTo>
                    <a:pt x="53" y="36"/>
                  </a:lnTo>
                  <a:lnTo>
                    <a:pt x="48" y="40"/>
                  </a:lnTo>
                  <a:lnTo>
                    <a:pt x="44" y="45"/>
                  </a:lnTo>
                  <a:lnTo>
                    <a:pt x="39" y="51"/>
                  </a:lnTo>
                  <a:lnTo>
                    <a:pt x="34" y="58"/>
                  </a:lnTo>
                  <a:lnTo>
                    <a:pt x="29" y="64"/>
                  </a:lnTo>
                  <a:lnTo>
                    <a:pt x="25" y="72"/>
                  </a:lnTo>
                  <a:lnTo>
                    <a:pt x="19" y="79"/>
                  </a:lnTo>
                  <a:lnTo>
                    <a:pt x="14" y="86"/>
                  </a:lnTo>
                  <a:lnTo>
                    <a:pt x="10" y="95"/>
                  </a:lnTo>
                  <a:lnTo>
                    <a:pt x="5" y="103"/>
                  </a:lnTo>
                  <a:lnTo>
                    <a:pt x="0" y="112"/>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20" name="Group 21"/>
          <p:cNvGrpSpPr>
            <a:grpSpLocks/>
          </p:cNvGrpSpPr>
          <p:nvPr/>
        </p:nvGrpSpPr>
        <p:grpSpPr bwMode="auto">
          <a:xfrm>
            <a:off x="5437188" y="1492250"/>
            <a:ext cx="398462" cy="515938"/>
            <a:chOff x="3425" y="940"/>
            <a:chExt cx="251" cy="325"/>
          </a:xfrm>
        </p:grpSpPr>
        <p:sp>
          <p:nvSpPr>
            <p:cNvPr id="13336" name="Freeform 19"/>
            <p:cNvSpPr>
              <a:spLocks/>
            </p:cNvSpPr>
            <p:nvPr/>
          </p:nvSpPr>
          <p:spPr bwMode="auto">
            <a:xfrm>
              <a:off x="3425" y="940"/>
              <a:ext cx="251" cy="325"/>
            </a:xfrm>
            <a:custGeom>
              <a:avLst/>
              <a:gdLst>
                <a:gd name="T0" fmla="*/ 31 w 251"/>
                <a:gd name="T1" fmla="*/ 5 h 325"/>
                <a:gd name="T2" fmla="*/ 64 w 251"/>
                <a:gd name="T3" fmla="*/ 6 h 325"/>
                <a:gd name="T4" fmla="*/ 94 w 251"/>
                <a:gd name="T5" fmla="*/ 7 h 325"/>
                <a:gd name="T6" fmla="*/ 119 w 251"/>
                <a:gd name="T7" fmla="*/ 10 h 325"/>
                <a:gd name="T8" fmla="*/ 142 w 251"/>
                <a:gd name="T9" fmla="*/ 16 h 325"/>
                <a:gd name="T10" fmla="*/ 162 w 251"/>
                <a:gd name="T11" fmla="*/ 21 h 325"/>
                <a:gd name="T12" fmla="*/ 178 w 251"/>
                <a:gd name="T13" fmla="*/ 30 h 325"/>
                <a:gd name="T14" fmla="*/ 191 w 251"/>
                <a:gd name="T15" fmla="*/ 39 h 325"/>
                <a:gd name="T16" fmla="*/ 200 w 251"/>
                <a:gd name="T17" fmla="*/ 50 h 325"/>
                <a:gd name="T18" fmla="*/ 207 w 251"/>
                <a:gd name="T19" fmla="*/ 62 h 325"/>
                <a:gd name="T20" fmla="*/ 210 w 251"/>
                <a:gd name="T21" fmla="*/ 74 h 325"/>
                <a:gd name="T22" fmla="*/ 210 w 251"/>
                <a:gd name="T23" fmla="*/ 88 h 325"/>
                <a:gd name="T24" fmla="*/ 207 w 251"/>
                <a:gd name="T25" fmla="*/ 103 h 325"/>
                <a:gd name="T26" fmla="*/ 200 w 251"/>
                <a:gd name="T27" fmla="*/ 119 h 325"/>
                <a:gd name="T28" fmla="*/ 191 w 251"/>
                <a:gd name="T29" fmla="*/ 135 h 325"/>
                <a:gd name="T30" fmla="*/ 178 w 251"/>
                <a:gd name="T31" fmla="*/ 150 h 325"/>
                <a:gd name="T32" fmla="*/ 162 w 251"/>
                <a:gd name="T33" fmla="*/ 166 h 325"/>
                <a:gd name="T34" fmla="*/ 144 w 251"/>
                <a:gd name="T35" fmla="*/ 182 h 325"/>
                <a:gd name="T36" fmla="*/ 122 w 251"/>
                <a:gd name="T37" fmla="*/ 199 h 325"/>
                <a:gd name="T38" fmla="*/ 97 w 251"/>
                <a:gd name="T39" fmla="*/ 215 h 325"/>
                <a:gd name="T40" fmla="*/ 70 w 251"/>
                <a:gd name="T41" fmla="*/ 231 h 325"/>
                <a:gd name="T42" fmla="*/ 29 w 251"/>
                <a:gd name="T43" fmla="*/ 210 h 325"/>
                <a:gd name="T44" fmla="*/ 83 w 251"/>
                <a:gd name="T45" fmla="*/ 291 h 325"/>
                <a:gd name="T46" fmla="*/ 117 w 251"/>
                <a:gd name="T47" fmla="*/ 274 h 325"/>
                <a:gd name="T48" fmla="*/ 146 w 251"/>
                <a:gd name="T49" fmla="*/ 254 h 325"/>
                <a:gd name="T50" fmla="*/ 170 w 251"/>
                <a:gd name="T51" fmla="*/ 235 h 325"/>
                <a:gd name="T52" fmla="*/ 192 w 251"/>
                <a:gd name="T53" fmla="*/ 215 h 325"/>
                <a:gd name="T54" fmla="*/ 210 w 251"/>
                <a:gd name="T55" fmla="*/ 194 h 325"/>
                <a:gd name="T56" fmla="*/ 225 w 251"/>
                <a:gd name="T57" fmla="*/ 175 h 325"/>
                <a:gd name="T58" fmla="*/ 237 w 251"/>
                <a:gd name="T59" fmla="*/ 155 h 325"/>
                <a:gd name="T60" fmla="*/ 244 w 251"/>
                <a:gd name="T61" fmla="*/ 134 h 325"/>
                <a:gd name="T62" fmla="*/ 247 w 251"/>
                <a:gd name="T63" fmla="*/ 115 h 325"/>
                <a:gd name="T64" fmla="*/ 250 w 251"/>
                <a:gd name="T65" fmla="*/ 96 h 325"/>
                <a:gd name="T66" fmla="*/ 245 w 251"/>
                <a:gd name="T67" fmla="*/ 78 h 325"/>
                <a:gd name="T68" fmla="*/ 238 w 251"/>
                <a:gd name="T69" fmla="*/ 62 h 325"/>
                <a:gd name="T70" fmla="*/ 228 w 251"/>
                <a:gd name="T71" fmla="*/ 47 h 325"/>
                <a:gd name="T72" fmla="*/ 215 w 251"/>
                <a:gd name="T73" fmla="*/ 35 h 325"/>
                <a:gd name="T74" fmla="*/ 199 w 251"/>
                <a:gd name="T75" fmla="*/ 23 h 325"/>
                <a:gd name="T76" fmla="*/ 176 w 251"/>
                <a:gd name="T77" fmla="*/ 14 h 325"/>
                <a:gd name="T78" fmla="*/ 154 w 251"/>
                <a:gd name="T79" fmla="*/ 7 h 325"/>
                <a:gd name="T80" fmla="*/ 125 w 251"/>
                <a:gd name="T81" fmla="*/ 1 h 325"/>
                <a:gd name="T82" fmla="*/ 94 w 251"/>
                <a:gd name="T83" fmla="*/ 0 h 325"/>
                <a:gd name="T84" fmla="*/ 59 w 251"/>
                <a:gd name="T85" fmla="*/ 1 h 325"/>
                <a:gd name="T86" fmla="*/ 21 w 251"/>
                <a:gd name="T87" fmla="*/ 6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325"/>
                <a:gd name="T134" fmla="*/ 251 w 251"/>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325">
                  <a:moveTo>
                    <a:pt x="8" y="8"/>
                  </a:moveTo>
                  <a:lnTo>
                    <a:pt x="19" y="7"/>
                  </a:lnTo>
                  <a:lnTo>
                    <a:pt x="31" y="5"/>
                  </a:lnTo>
                  <a:lnTo>
                    <a:pt x="42" y="5"/>
                  </a:lnTo>
                  <a:lnTo>
                    <a:pt x="53" y="6"/>
                  </a:lnTo>
                  <a:lnTo>
                    <a:pt x="64" y="6"/>
                  </a:lnTo>
                  <a:lnTo>
                    <a:pt x="74" y="5"/>
                  </a:lnTo>
                  <a:lnTo>
                    <a:pt x="86" y="7"/>
                  </a:lnTo>
                  <a:lnTo>
                    <a:pt x="94" y="7"/>
                  </a:lnTo>
                  <a:lnTo>
                    <a:pt x="102" y="8"/>
                  </a:lnTo>
                  <a:lnTo>
                    <a:pt x="111" y="9"/>
                  </a:lnTo>
                  <a:lnTo>
                    <a:pt x="119" y="10"/>
                  </a:lnTo>
                  <a:lnTo>
                    <a:pt x="127" y="12"/>
                  </a:lnTo>
                  <a:lnTo>
                    <a:pt x="135" y="14"/>
                  </a:lnTo>
                  <a:lnTo>
                    <a:pt x="142" y="16"/>
                  </a:lnTo>
                  <a:lnTo>
                    <a:pt x="150" y="17"/>
                  </a:lnTo>
                  <a:lnTo>
                    <a:pt x="155" y="19"/>
                  </a:lnTo>
                  <a:lnTo>
                    <a:pt x="162" y="21"/>
                  </a:lnTo>
                  <a:lnTo>
                    <a:pt x="167" y="24"/>
                  </a:lnTo>
                  <a:lnTo>
                    <a:pt x="173" y="27"/>
                  </a:lnTo>
                  <a:lnTo>
                    <a:pt x="178" y="30"/>
                  </a:lnTo>
                  <a:lnTo>
                    <a:pt x="183" y="33"/>
                  </a:lnTo>
                  <a:lnTo>
                    <a:pt x="186" y="36"/>
                  </a:lnTo>
                  <a:lnTo>
                    <a:pt x="191" y="39"/>
                  </a:lnTo>
                  <a:lnTo>
                    <a:pt x="194" y="44"/>
                  </a:lnTo>
                  <a:lnTo>
                    <a:pt x="197" y="47"/>
                  </a:lnTo>
                  <a:lnTo>
                    <a:pt x="200" y="50"/>
                  </a:lnTo>
                  <a:lnTo>
                    <a:pt x="203" y="54"/>
                  </a:lnTo>
                  <a:lnTo>
                    <a:pt x="206" y="58"/>
                  </a:lnTo>
                  <a:lnTo>
                    <a:pt x="207" y="62"/>
                  </a:lnTo>
                  <a:lnTo>
                    <a:pt x="209" y="66"/>
                  </a:lnTo>
                  <a:lnTo>
                    <a:pt x="209" y="71"/>
                  </a:lnTo>
                  <a:lnTo>
                    <a:pt x="210" y="74"/>
                  </a:lnTo>
                  <a:lnTo>
                    <a:pt x="210" y="79"/>
                  </a:lnTo>
                  <a:lnTo>
                    <a:pt x="211" y="84"/>
                  </a:lnTo>
                  <a:lnTo>
                    <a:pt x="210" y="88"/>
                  </a:lnTo>
                  <a:lnTo>
                    <a:pt x="210" y="93"/>
                  </a:lnTo>
                  <a:lnTo>
                    <a:pt x="208" y="98"/>
                  </a:lnTo>
                  <a:lnTo>
                    <a:pt x="207" y="103"/>
                  </a:lnTo>
                  <a:lnTo>
                    <a:pt x="205" y="108"/>
                  </a:lnTo>
                  <a:lnTo>
                    <a:pt x="203" y="113"/>
                  </a:lnTo>
                  <a:lnTo>
                    <a:pt x="200" y="119"/>
                  </a:lnTo>
                  <a:lnTo>
                    <a:pt x="197" y="123"/>
                  </a:lnTo>
                  <a:lnTo>
                    <a:pt x="194" y="128"/>
                  </a:lnTo>
                  <a:lnTo>
                    <a:pt x="191" y="135"/>
                  </a:lnTo>
                  <a:lnTo>
                    <a:pt x="187" y="139"/>
                  </a:lnTo>
                  <a:lnTo>
                    <a:pt x="183" y="144"/>
                  </a:lnTo>
                  <a:lnTo>
                    <a:pt x="178" y="150"/>
                  </a:lnTo>
                  <a:lnTo>
                    <a:pt x="174" y="155"/>
                  </a:lnTo>
                  <a:lnTo>
                    <a:pt x="168" y="160"/>
                  </a:lnTo>
                  <a:lnTo>
                    <a:pt x="162" y="166"/>
                  </a:lnTo>
                  <a:lnTo>
                    <a:pt x="157" y="170"/>
                  </a:lnTo>
                  <a:lnTo>
                    <a:pt x="152" y="177"/>
                  </a:lnTo>
                  <a:lnTo>
                    <a:pt x="144" y="182"/>
                  </a:lnTo>
                  <a:lnTo>
                    <a:pt x="138" y="188"/>
                  </a:lnTo>
                  <a:lnTo>
                    <a:pt x="130" y="193"/>
                  </a:lnTo>
                  <a:lnTo>
                    <a:pt x="122" y="199"/>
                  </a:lnTo>
                  <a:lnTo>
                    <a:pt x="114" y="205"/>
                  </a:lnTo>
                  <a:lnTo>
                    <a:pt x="106" y="210"/>
                  </a:lnTo>
                  <a:lnTo>
                    <a:pt x="97" y="215"/>
                  </a:lnTo>
                  <a:lnTo>
                    <a:pt x="88" y="220"/>
                  </a:lnTo>
                  <a:lnTo>
                    <a:pt x="81" y="226"/>
                  </a:lnTo>
                  <a:lnTo>
                    <a:pt x="70" y="231"/>
                  </a:lnTo>
                  <a:lnTo>
                    <a:pt x="60" y="237"/>
                  </a:lnTo>
                  <a:lnTo>
                    <a:pt x="50" y="241"/>
                  </a:lnTo>
                  <a:lnTo>
                    <a:pt x="29" y="210"/>
                  </a:lnTo>
                  <a:lnTo>
                    <a:pt x="0" y="299"/>
                  </a:lnTo>
                  <a:lnTo>
                    <a:pt x="105" y="324"/>
                  </a:lnTo>
                  <a:lnTo>
                    <a:pt x="83" y="291"/>
                  </a:lnTo>
                  <a:lnTo>
                    <a:pt x="94" y="286"/>
                  </a:lnTo>
                  <a:lnTo>
                    <a:pt x="106" y="279"/>
                  </a:lnTo>
                  <a:lnTo>
                    <a:pt x="117" y="274"/>
                  </a:lnTo>
                  <a:lnTo>
                    <a:pt x="127" y="267"/>
                  </a:lnTo>
                  <a:lnTo>
                    <a:pt x="136" y="261"/>
                  </a:lnTo>
                  <a:lnTo>
                    <a:pt x="146" y="254"/>
                  </a:lnTo>
                  <a:lnTo>
                    <a:pt x="153" y="249"/>
                  </a:lnTo>
                  <a:lnTo>
                    <a:pt x="162" y="242"/>
                  </a:lnTo>
                  <a:lnTo>
                    <a:pt x="170" y="235"/>
                  </a:lnTo>
                  <a:lnTo>
                    <a:pt x="178" y="228"/>
                  </a:lnTo>
                  <a:lnTo>
                    <a:pt x="184" y="223"/>
                  </a:lnTo>
                  <a:lnTo>
                    <a:pt x="192" y="215"/>
                  </a:lnTo>
                  <a:lnTo>
                    <a:pt x="198" y="208"/>
                  </a:lnTo>
                  <a:lnTo>
                    <a:pt x="205" y="201"/>
                  </a:lnTo>
                  <a:lnTo>
                    <a:pt x="210" y="194"/>
                  </a:lnTo>
                  <a:lnTo>
                    <a:pt x="216" y="187"/>
                  </a:lnTo>
                  <a:lnTo>
                    <a:pt x="221" y="182"/>
                  </a:lnTo>
                  <a:lnTo>
                    <a:pt x="225" y="175"/>
                  </a:lnTo>
                  <a:lnTo>
                    <a:pt x="229" y="168"/>
                  </a:lnTo>
                  <a:lnTo>
                    <a:pt x="234" y="161"/>
                  </a:lnTo>
                  <a:lnTo>
                    <a:pt x="237" y="155"/>
                  </a:lnTo>
                  <a:lnTo>
                    <a:pt x="240" y="148"/>
                  </a:lnTo>
                  <a:lnTo>
                    <a:pt x="242" y="142"/>
                  </a:lnTo>
                  <a:lnTo>
                    <a:pt x="244" y="134"/>
                  </a:lnTo>
                  <a:lnTo>
                    <a:pt x="246" y="129"/>
                  </a:lnTo>
                  <a:lnTo>
                    <a:pt x="247" y="121"/>
                  </a:lnTo>
                  <a:lnTo>
                    <a:pt x="247" y="115"/>
                  </a:lnTo>
                  <a:lnTo>
                    <a:pt x="250" y="109"/>
                  </a:lnTo>
                  <a:lnTo>
                    <a:pt x="250" y="102"/>
                  </a:lnTo>
                  <a:lnTo>
                    <a:pt x="250" y="96"/>
                  </a:lnTo>
                  <a:lnTo>
                    <a:pt x="248" y="90"/>
                  </a:lnTo>
                  <a:lnTo>
                    <a:pt x="247" y="84"/>
                  </a:lnTo>
                  <a:lnTo>
                    <a:pt x="245" y="78"/>
                  </a:lnTo>
                  <a:lnTo>
                    <a:pt x="244" y="74"/>
                  </a:lnTo>
                  <a:lnTo>
                    <a:pt x="242" y="68"/>
                  </a:lnTo>
                  <a:lnTo>
                    <a:pt x="238" y="62"/>
                  </a:lnTo>
                  <a:lnTo>
                    <a:pt x="237" y="58"/>
                  </a:lnTo>
                  <a:lnTo>
                    <a:pt x="233" y="52"/>
                  </a:lnTo>
                  <a:lnTo>
                    <a:pt x="228" y="47"/>
                  </a:lnTo>
                  <a:lnTo>
                    <a:pt x="225" y="43"/>
                  </a:lnTo>
                  <a:lnTo>
                    <a:pt x="220" y="37"/>
                  </a:lnTo>
                  <a:lnTo>
                    <a:pt x="215" y="35"/>
                  </a:lnTo>
                  <a:lnTo>
                    <a:pt x="209" y="30"/>
                  </a:lnTo>
                  <a:lnTo>
                    <a:pt x="204" y="25"/>
                  </a:lnTo>
                  <a:lnTo>
                    <a:pt x="199" y="23"/>
                  </a:lnTo>
                  <a:lnTo>
                    <a:pt x="191" y="20"/>
                  </a:lnTo>
                  <a:lnTo>
                    <a:pt x="184" y="17"/>
                  </a:lnTo>
                  <a:lnTo>
                    <a:pt x="176" y="14"/>
                  </a:lnTo>
                  <a:lnTo>
                    <a:pt x="169" y="11"/>
                  </a:lnTo>
                  <a:lnTo>
                    <a:pt x="162" y="9"/>
                  </a:lnTo>
                  <a:lnTo>
                    <a:pt x="154" y="7"/>
                  </a:lnTo>
                  <a:lnTo>
                    <a:pt x="143" y="4"/>
                  </a:lnTo>
                  <a:lnTo>
                    <a:pt x="134" y="3"/>
                  </a:lnTo>
                  <a:lnTo>
                    <a:pt x="125" y="1"/>
                  </a:lnTo>
                  <a:lnTo>
                    <a:pt x="116" y="0"/>
                  </a:lnTo>
                  <a:lnTo>
                    <a:pt x="106" y="0"/>
                  </a:lnTo>
                  <a:lnTo>
                    <a:pt x="94" y="0"/>
                  </a:lnTo>
                  <a:lnTo>
                    <a:pt x="83" y="0"/>
                  </a:lnTo>
                  <a:lnTo>
                    <a:pt x="71" y="2"/>
                  </a:lnTo>
                  <a:lnTo>
                    <a:pt x="59" y="1"/>
                  </a:lnTo>
                  <a:lnTo>
                    <a:pt x="47" y="1"/>
                  </a:lnTo>
                  <a:lnTo>
                    <a:pt x="34" y="4"/>
                  </a:lnTo>
                  <a:lnTo>
                    <a:pt x="21" y="6"/>
                  </a:lnTo>
                  <a:lnTo>
                    <a:pt x="8" y="8"/>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37" name="Freeform 20"/>
            <p:cNvSpPr>
              <a:spLocks/>
            </p:cNvSpPr>
            <p:nvPr/>
          </p:nvSpPr>
          <p:spPr bwMode="auto">
            <a:xfrm>
              <a:off x="3425" y="940"/>
              <a:ext cx="251" cy="325"/>
            </a:xfrm>
            <a:custGeom>
              <a:avLst/>
              <a:gdLst>
                <a:gd name="T0" fmla="*/ 31 w 251"/>
                <a:gd name="T1" fmla="*/ 5 h 325"/>
                <a:gd name="T2" fmla="*/ 64 w 251"/>
                <a:gd name="T3" fmla="*/ 6 h 325"/>
                <a:gd name="T4" fmla="*/ 94 w 251"/>
                <a:gd name="T5" fmla="*/ 7 h 325"/>
                <a:gd name="T6" fmla="*/ 119 w 251"/>
                <a:gd name="T7" fmla="*/ 10 h 325"/>
                <a:gd name="T8" fmla="*/ 142 w 251"/>
                <a:gd name="T9" fmla="*/ 16 h 325"/>
                <a:gd name="T10" fmla="*/ 162 w 251"/>
                <a:gd name="T11" fmla="*/ 21 h 325"/>
                <a:gd name="T12" fmla="*/ 178 w 251"/>
                <a:gd name="T13" fmla="*/ 30 h 325"/>
                <a:gd name="T14" fmla="*/ 191 w 251"/>
                <a:gd name="T15" fmla="*/ 39 h 325"/>
                <a:gd name="T16" fmla="*/ 200 w 251"/>
                <a:gd name="T17" fmla="*/ 50 h 325"/>
                <a:gd name="T18" fmla="*/ 207 w 251"/>
                <a:gd name="T19" fmla="*/ 62 h 325"/>
                <a:gd name="T20" fmla="*/ 210 w 251"/>
                <a:gd name="T21" fmla="*/ 74 h 325"/>
                <a:gd name="T22" fmla="*/ 210 w 251"/>
                <a:gd name="T23" fmla="*/ 88 h 325"/>
                <a:gd name="T24" fmla="*/ 207 w 251"/>
                <a:gd name="T25" fmla="*/ 103 h 325"/>
                <a:gd name="T26" fmla="*/ 200 w 251"/>
                <a:gd name="T27" fmla="*/ 119 h 325"/>
                <a:gd name="T28" fmla="*/ 191 w 251"/>
                <a:gd name="T29" fmla="*/ 135 h 325"/>
                <a:gd name="T30" fmla="*/ 178 w 251"/>
                <a:gd name="T31" fmla="*/ 150 h 325"/>
                <a:gd name="T32" fmla="*/ 162 w 251"/>
                <a:gd name="T33" fmla="*/ 166 h 325"/>
                <a:gd name="T34" fmla="*/ 144 w 251"/>
                <a:gd name="T35" fmla="*/ 182 h 325"/>
                <a:gd name="T36" fmla="*/ 122 w 251"/>
                <a:gd name="T37" fmla="*/ 199 h 325"/>
                <a:gd name="T38" fmla="*/ 97 w 251"/>
                <a:gd name="T39" fmla="*/ 215 h 325"/>
                <a:gd name="T40" fmla="*/ 70 w 251"/>
                <a:gd name="T41" fmla="*/ 231 h 325"/>
                <a:gd name="T42" fmla="*/ 29 w 251"/>
                <a:gd name="T43" fmla="*/ 210 h 325"/>
                <a:gd name="T44" fmla="*/ 83 w 251"/>
                <a:gd name="T45" fmla="*/ 291 h 325"/>
                <a:gd name="T46" fmla="*/ 117 w 251"/>
                <a:gd name="T47" fmla="*/ 274 h 325"/>
                <a:gd name="T48" fmla="*/ 146 w 251"/>
                <a:gd name="T49" fmla="*/ 254 h 325"/>
                <a:gd name="T50" fmla="*/ 170 w 251"/>
                <a:gd name="T51" fmla="*/ 235 h 325"/>
                <a:gd name="T52" fmla="*/ 192 w 251"/>
                <a:gd name="T53" fmla="*/ 215 h 325"/>
                <a:gd name="T54" fmla="*/ 210 w 251"/>
                <a:gd name="T55" fmla="*/ 194 h 325"/>
                <a:gd name="T56" fmla="*/ 225 w 251"/>
                <a:gd name="T57" fmla="*/ 175 h 325"/>
                <a:gd name="T58" fmla="*/ 237 w 251"/>
                <a:gd name="T59" fmla="*/ 155 h 325"/>
                <a:gd name="T60" fmla="*/ 244 w 251"/>
                <a:gd name="T61" fmla="*/ 134 h 325"/>
                <a:gd name="T62" fmla="*/ 247 w 251"/>
                <a:gd name="T63" fmla="*/ 115 h 325"/>
                <a:gd name="T64" fmla="*/ 250 w 251"/>
                <a:gd name="T65" fmla="*/ 96 h 325"/>
                <a:gd name="T66" fmla="*/ 245 w 251"/>
                <a:gd name="T67" fmla="*/ 78 h 325"/>
                <a:gd name="T68" fmla="*/ 238 w 251"/>
                <a:gd name="T69" fmla="*/ 62 h 325"/>
                <a:gd name="T70" fmla="*/ 228 w 251"/>
                <a:gd name="T71" fmla="*/ 47 h 325"/>
                <a:gd name="T72" fmla="*/ 215 w 251"/>
                <a:gd name="T73" fmla="*/ 35 h 325"/>
                <a:gd name="T74" fmla="*/ 199 w 251"/>
                <a:gd name="T75" fmla="*/ 23 h 325"/>
                <a:gd name="T76" fmla="*/ 176 w 251"/>
                <a:gd name="T77" fmla="*/ 14 h 325"/>
                <a:gd name="T78" fmla="*/ 154 w 251"/>
                <a:gd name="T79" fmla="*/ 7 h 325"/>
                <a:gd name="T80" fmla="*/ 125 w 251"/>
                <a:gd name="T81" fmla="*/ 1 h 325"/>
                <a:gd name="T82" fmla="*/ 94 w 251"/>
                <a:gd name="T83" fmla="*/ 0 h 325"/>
                <a:gd name="T84" fmla="*/ 59 w 251"/>
                <a:gd name="T85" fmla="*/ 1 h 325"/>
                <a:gd name="T86" fmla="*/ 21 w 251"/>
                <a:gd name="T87" fmla="*/ 6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325"/>
                <a:gd name="T134" fmla="*/ 251 w 251"/>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325">
                  <a:moveTo>
                    <a:pt x="8" y="8"/>
                  </a:moveTo>
                  <a:lnTo>
                    <a:pt x="19" y="7"/>
                  </a:lnTo>
                  <a:lnTo>
                    <a:pt x="31" y="5"/>
                  </a:lnTo>
                  <a:lnTo>
                    <a:pt x="42" y="5"/>
                  </a:lnTo>
                  <a:lnTo>
                    <a:pt x="53" y="6"/>
                  </a:lnTo>
                  <a:lnTo>
                    <a:pt x="64" y="6"/>
                  </a:lnTo>
                  <a:lnTo>
                    <a:pt x="74" y="5"/>
                  </a:lnTo>
                  <a:lnTo>
                    <a:pt x="86" y="7"/>
                  </a:lnTo>
                  <a:lnTo>
                    <a:pt x="94" y="7"/>
                  </a:lnTo>
                  <a:lnTo>
                    <a:pt x="102" y="8"/>
                  </a:lnTo>
                  <a:lnTo>
                    <a:pt x="111" y="9"/>
                  </a:lnTo>
                  <a:lnTo>
                    <a:pt x="119" y="10"/>
                  </a:lnTo>
                  <a:lnTo>
                    <a:pt x="127" y="12"/>
                  </a:lnTo>
                  <a:lnTo>
                    <a:pt x="135" y="14"/>
                  </a:lnTo>
                  <a:lnTo>
                    <a:pt x="142" y="16"/>
                  </a:lnTo>
                  <a:lnTo>
                    <a:pt x="150" y="17"/>
                  </a:lnTo>
                  <a:lnTo>
                    <a:pt x="155" y="19"/>
                  </a:lnTo>
                  <a:lnTo>
                    <a:pt x="162" y="21"/>
                  </a:lnTo>
                  <a:lnTo>
                    <a:pt x="167" y="24"/>
                  </a:lnTo>
                  <a:lnTo>
                    <a:pt x="173" y="27"/>
                  </a:lnTo>
                  <a:lnTo>
                    <a:pt x="178" y="30"/>
                  </a:lnTo>
                  <a:lnTo>
                    <a:pt x="183" y="33"/>
                  </a:lnTo>
                  <a:lnTo>
                    <a:pt x="186" y="36"/>
                  </a:lnTo>
                  <a:lnTo>
                    <a:pt x="191" y="39"/>
                  </a:lnTo>
                  <a:lnTo>
                    <a:pt x="194" y="44"/>
                  </a:lnTo>
                  <a:lnTo>
                    <a:pt x="197" y="47"/>
                  </a:lnTo>
                  <a:lnTo>
                    <a:pt x="200" y="50"/>
                  </a:lnTo>
                  <a:lnTo>
                    <a:pt x="203" y="54"/>
                  </a:lnTo>
                  <a:lnTo>
                    <a:pt x="206" y="58"/>
                  </a:lnTo>
                  <a:lnTo>
                    <a:pt x="207" y="62"/>
                  </a:lnTo>
                  <a:lnTo>
                    <a:pt x="209" y="66"/>
                  </a:lnTo>
                  <a:lnTo>
                    <a:pt x="209" y="71"/>
                  </a:lnTo>
                  <a:lnTo>
                    <a:pt x="210" y="74"/>
                  </a:lnTo>
                  <a:lnTo>
                    <a:pt x="210" y="79"/>
                  </a:lnTo>
                  <a:lnTo>
                    <a:pt x="211" y="84"/>
                  </a:lnTo>
                  <a:lnTo>
                    <a:pt x="210" y="88"/>
                  </a:lnTo>
                  <a:lnTo>
                    <a:pt x="210" y="93"/>
                  </a:lnTo>
                  <a:lnTo>
                    <a:pt x="208" y="98"/>
                  </a:lnTo>
                  <a:lnTo>
                    <a:pt x="207" y="103"/>
                  </a:lnTo>
                  <a:lnTo>
                    <a:pt x="205" y="108"/>
                  </a:lnTo>
                  <a:lnTo>
                    <a:pt x="203" y="113"/>
                  </a:lnTo>
                  <a:lnTo>
                    <a:pt x="200" y="119"/>
                  </a:lnTo>
                  <a:lnTo>
                    <a:pt x="197" y="123"/>
                  </a:lnTo>
                  <a:lnTo>
                    <a:pt x="194" y="128"/>
                  </a:lnTo>
                  <a:lnTo>
                    <a:pt x="191" y="135"/>
                  </a:lnTo>
                  <a:lnTo>
                    <a:pt x="187" y="139"/>
                  </a:lnTo>
                  <a:lnTo>
                    <a:pt x="183" y="144"/>
                  </a:lnTo>
                  <a:lnTo>
                    <a:pt x="178" y="150"/>
                  </a:lnTo>
                  <a:lnTo>
                    <a:pt x="174" y="155"/>
                  </a:lnTo>
                  <a:lnTo>
                    <a:pt x="168" y="160"/>
                  </a:lnTo>
                  <a:lnTo>
                    <a:pt x="162" y="166"/>
                  </a:lnTo>
                  <a:lnTo>
                    <a:pt x="157" y="170"/>
                  </a:lnTo>
                  <a:lnTo>
                    <a:pt x="152" y="177"/>
                  </a:lnTo>
                  <a:lnTo>
                    <a:pt x="144" y="182"/>
                  </a:lnTo>
                  <a:lnTo>
                    <a:pt x="138" y="188"/>
                  </a:lnTo>
                  <a:lnTo>
                    <a:pt x="130" y="193"/>
                  </a:lnTo>
                  <a:lnTo>
                    <a:pt x="122" y="199"/>
                  </a:lnTo>
                  <a:lnTo>
                    <a:pt x="114" y="205"/>
                  </a:lnTo>
                  <a:lnTo>
                    <a:pt x="106" y="210"/>
                  </a:lnTo>
                  <a:lnTo>
                    <a:pt x="97" y="215"/>
                  </a:lnTo>
                  <a:lnTo>
                    <a:pt x="88" y="220"/>
                  </a:lnTo>
                  <a:lnTo>
                    <a:pt x="81" y="226"/>
                  </a:lnTo>
                  <a:lnTo>
                    <a:pt x="70" y="231"/>
                  </a:lnTo>
                  <a:lnTo>
                    <a:pt x="60" y="237"/>
                  </a:lnTo>
                  <a:lnTo>
                    <a:pt x="50" y="241"/>
                  </a:lnTo>
                  <a:lnTo>
                    <a:pt x="29" y="210"/>
                  </a:lnTo>
                  <a:lnTo>
                    <a:pt x="0" y="299"/>
                  </a:lnTo>
                  <a:lnTo>
                    <a:pt x="105" y="324"/>
                  </a:lnTo>
                  <a:lnTo>
                    <a:pt x="83" y="291"/>
                  </a:lnTo>
                  <a:lnTo>
                    <a:pt x="94" y="286"/>
                  </a:lnTo>
                  <a:lnTo>
                    <a:pt x="106" y="279"/>
                  </a:lnTo>
                  <a:lnTo>
                    <a:pt x="117" y="274"/>
                  </a:lnTo>
                  <a:lnTo>
                    <a:pt x="127" y="267"/>
                  </a:lnTo>
                  <a:lnTo>
                    <a:pt x="136" y="261"/>
                  </a:lnTo>
                  <a:lnTo>
                    <a:pt x="146" y="254"/>
                  </a:lnTo>
                  <a:lnTo>
                    <a:pt x="153" y="249"/>
                  </a:lnTo>
                  <a:lnTo>
                    <a:pt x="162" y="242"/>
                  </a:lnTo>
                  <a:lnTo>
                    <a:pt x="170" y="235"/>
                  </a:lnTo>
                  <a:lnTo>
                    <a:pt x="178" y="228"/>
                  </a:lnTo>
                  <a:lnTo>
                    <a:pt x="184" y="223"/>
                  </a:lnTo>
                  <a:lnTo>
                    <a:pt x="192" y="215"/>
                  </a:lnTo>
                  <a:lnTo>
                    <a:pt x="198" y="208"/>
                  </a:lnTo>
                  <a:lnTo>
                    <a:pt x="205" y="201"/>
                  </a:lnTo>
                  <a:lnTo>
                    <a:pt x="210" y="194"/>
                  </a:lnTo>
                  <a:lnTo>
                    <a:pt x="216" y="187"/>
                  </a:lnTo>
                  <a:lnTo>
                    <a:pt x="221" y="182"/>
                  </a:lnTo>
                  <a:lnTo>
                    <a:pt x="225" y="175"/>
                  </a:lnTo>
                  <a:lnTo>
                    <a:pt x="229" y="168"/>
                  </a:lnTo>
                  <a:lnTo>
                    <a:pt x="234" y="161"/>
                  </a:lnTo>
                  <a:lnTo>
                    <a:pt x="237" y="155"/>
                  </a:lnTo>
                  <a:lnTo>
                    <a:pt x="240" y="148"/>
                  </a:lnTo>
                  <a:lnTo>
                    <a:pt x="242" y="142"/>
                  </a:lnTo>
                  <a:lnTo>
                    <a:pt x="244" y="134"/>
                  </a:lnTo>
                  <a:lnTo>
                    <a:pt x="246" y="129"/>
                  </a:lnTo>
                  <a:lnTo>
                    <a:pt x="247" y="121"/>
                  </a:lnTo>
                  <a:lnTo>
                    <a:pt x="247" y="115"/>
                  </a:lnTo>
                  <a:lnTo>
                    <a:pt x="250" y="109"/>
                  </a:lnTo>
                  <a:lnTo>
                    <a:pt x="250" y="102"/>
                  </a:lnTo>
                  <a:lnTo>
                    <a:pt x="250" y="96"/>
                  </a:lnTo>
                  <a:lnTo>
                    <a:pt x="248" y="90"/>
                  </a:lnTo>
                  <a:lnTo>
                    <a:pt x="247" y="84"/>
                  </a:lnTo>
                  <a:lnTo>
                    <a:pt x="245" y="78"/>
                  </a:lnTo>
                  <a:lnTo>
                    <a:pt x="244" y="74"/>
                  </a:lnTo>
                  <a:lnTo>
                    <a:pt x="242" y="68"/>
                  </a:lnTo>
                  <a:lnTo>
                    <a:pt x="238" y="62"/>
                  </a:lnTo>
                  <a:lnTo>
                    <a:pt x="237" y="58"/>
                  </a:lnTo>
                  <a:lnTo>
                    <a:pt x="233" y="52"/>
                  </a:lnTo>
                  <a:lnTo>
                    <a:pt x="228" y="47"/>
                  </a:lnTo>
                  <a:lnTo>
                    <a:pt x="225" y="43"/>
                  </a:lnTo>
                  <a:lnTo>
                    <a:pt x="220" y="37"/>
                  </a:lnTo>
                  <a:lnTo>
                    <a:pt x="215" y="35"/>
                  </a:lnTo>
                  <a:lnTo>
                    <a:pt x="209" y="30"/>
                  </a:lnTo>
                  <a:lnTo>
                    <a:pt x="204" y="25"/>
                  </a:lnTo>
                  <a:lnTo>
                    <a:pt x="199" y="23"/>
                  </a:lnTo>
                  <a:lnTo>
                    <a:pt x="191" y="20"/>
                  </a:lnTo>
                  <a:lnTo>
                    <a:pt x="184" y="17"/>
                  </a:lnTo>
                  <a:lnTo>
                    <a:pt x="176" y="14"/>
                  </a:lnTo>
                  <a:lnTo>
                    <a:pt x="169" y="11"/>
                  </a:lnTo>
                  <a:lnTo>
                    <a:pt x="162" y="9"/>
                  </a:lnTo>
                  <a:lnTo>
                    <a:pt x="154" y="7"/>
                  </a:lnTo>
                  <a:lnTo>
                    <a:pt x="143" y="4"/>
                  </a:lnTo>
                  <a:lnTo>
                    <a:pt x="134" y="3"/>
                  </a:lnTo>
                  <a:lnTo>
                    <a:pt x="125" y="1"/>
                  </a:lnTo>
                  <a:lnTo>
                    <a:pt x="116" y="0"/>
                  </a:lnTo>
                  <a:lnTo>
                    <a:pt x="106" y="0"/>
                  </a:lnTo>
                  <a:lnTo>
                    <a:pt x="94" y="0"/>
                  </a:lnTo>
                  <a:lnTo>
                    <a:pt x="83" y="0"/>
                  </a:lnTo>
                  <a:lnTo>
                    <a:pt x="71" y="2"/>
                  </a:lnTo>
                  <a:lnTo>
                    <a:pt x="59" y="1"/>
                  </a:lnTo>
                  <a:lnTo>
                    <a:pt x="47" y="1"/>
                  </a:lnTo>
                  <a:lnTo>
                    <a:pt x="34" y="4"/>
                  </a:lnTo>
                  <a:lnTo>
                    <a:pt x="21" y="6"/>
                  </a:lnTo>
                  <a:lnTo>
                    <a:pt x="8" y="8"/>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21" name="Group 24"/>
          <p:cNvGrpSpPr>
            <a:grpSpLocks/>
          </p:cNvGrpSpPr>
          <p:nvPr/>
        </p:nvGrpSpPr>
        <p:grpSpPr bwMode="auto">
          <a:xfrm>
            <a:off x="4903788" y="2936875"/>
            <a:ext cx="876300" cy="300038"/>
            <a:chOff x="3089" y="1850"/>
            <a:chExt cx="552" cy="189"/>
          </a:xfrm>
        </p:grpSpPr>
        <p:sp>
          <p:nvSpPr>
            <p:cNvPr id="13334" name="Freeform 22"/>
            <p:cNvSpPr>
              <a:spLocks/>
            </p:cNvSpPr>
            <p:nvPr/>
          </p:nvSpPr>
          <p:spPr bwMode="auto">
            <a:xfrm>
              <a:off x="3089" y="1850"/>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35" name="Freeform 23"/>
            <p:cNvSpPr>
              <a:spLocks/>
            </p:cNvSpPr>
            <p:nvPr/>
          </p:nvSpPr>
          <p:spPr bwMode="auto">
            <a:xfrm>
              <a:off x="3089" y="1850"/>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22" name="Group 27"/>
          <p:cNvGrpSpPr>
            <a:grpSpLocks/>
          </p:cNvGrpSpPr>
          <p:nvPr/>
        </p:nvGrpSpPr>
        <p:grpSpPr bwMode="auto">
          <a:xfrm>
            <a:off x="6043613" y="2841625"/>
            <a:ext cx="960437" cy="207963"/>
            <a:chOff x="3807" y="1790"/>
            <a:chExt cx="605" cy="131"/>
          </a:xfrm>
        </p:grpSpPr>
        <p:sp>
          <p:nvSpPr>
            <p:cNvPr id="13332" name="Freeform 25"/>
            <p:cNvSpPr>
              <a:spLocks/>
            </p:cNvSpPr>
            <p:nvPr/>
          </p:nvSpPr>
          <p:spPr bwMode="auto">
            <a:xfrm>
              <a:off x="3807" y="1790"/>
              <a:ext cx="605" cy="131"/>
            </a:xfrm>
            <a:custGeom>
              <a:avLst/>
              <a:gdLst>
                <a:gd name="T0" fmla="*/ 0 w 605"/>
                <a:gd name="T1" fmla="*/ 130 h 131"/>
                <a:gd name="T2" fmla="*/ 542 w 605"/>
                <a:gd name="T3" fmla="*/ 26 h 131"/>
                <a:gd name="T4" fmla="*/ 538 w 605"/>
                <a:gd name="T5" fmla="*/ 0 h 131"/>
                <a:gd name="T6" fmla="*/ 604 w 605"/>
                <a:gd name="T7" fmla="*/ 46 h 131"/>
                <a:gd name="T8" fmla="*/ 553 w 605"/>
                <a:gd name="T9" fmla="*/ 107 h 131"/>
                <a:gd name="T10" fmla="*/ 549 w 605"/>
                <a:gd name="T11" fmla="*/ 81 h 131"/>
                <a:gd name="T12" fmla="*/ 0 w 605"/>
                <a:gd name="T13" fmla="*/ 130 h 131"/>
                <a:gd name="T14" fmla="*/ 0 60000 65536"/>
                <a:gd name="T15" fmla="*/ 0 60000 65536"/>
                <a:gd name="T16" fmla="*/ 0 60000 65536"/>
                <a:gd name="T17" fmla="*/ 0 60000 65536"/>
                <a:gd name="T18" fmla="*/ 0 60000 65536"/>
                <a:gd name="T19" fmla="*/ 0 60000 65536"/>
                <a:gd name="T20" fmla="*/ 0 60000 65536"/>
                <a:gd name="T21" fmla="*/ 0 w 605"/>
                <a:gd name="T22" fmla="*/ 0 h 131"/>
                <a:gd name="T23" fmla="*/ 605 w 605"/>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131">
                  <a:moveTo>
                    <a:pt x="0" y="130"/>
                  </a:moveTo>
                  <a:lnTo>
                    <a:pt x="542" y="26"/>
                  </a:lnTo>
                  <a:lnTo>
                    <a:pt x="538" y="0"/>
                  </a:lnTo>
                  <a:lnTo>
                    <a:pt x="604" y="46"/>
                  </a:lnTo>
                  <a:lnTo>
                    <a:pt x="553" y="107"/>
                  </a:lnTo>
                  <a:lnTo>
                    <a:pt x="549" y="81"/>
                  </a:lnTo>
                  <a:lnTo>
                    <a:pt x="0" y="130"/>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33" name="Freeform 26"/>
            <p:cNvSpPr>
              <a:spLocks/>
            </p:cNvSpPr>
            <p:nvPr/>
          </p:nvSpPr>
          <p:spPr bwMode="auto">
            <a:xfrm>
              <a:off x="3807" y="1790"/>
              <a:ext cx="605" cy="131"/>
            </a:xfrm>
            <a:custGeom>
              <a:avLst/>
              <a:gdLst>
                <a:gd name="T0" fmla="*/ 0 w 605"/>
                <a:gd name="T1" fmla="*/ 130 h 131"/>
                <a:gd name="T2" fmla="*/ 542 w 605"/>
                <a:gd name="T3" fmla="*/ 26 h 131"/>
                <a:gd name="T4" fmla="*/ 538 w 605"/>
                <a:gd name="T5" fmla="*/ 0 h 131"/>
                <a:gd name="T6" fmla="*/ 604 w 605"/>
                <a:gd name="T7" fmla="*/ 46 h 131"/>
                <a:gd name="T8" fmla="*/ 553 w 605"/>
                <a:gd name="T9" fmla="*/ 107 h 131"/>
                <a:gd name="T10" fmla="*/ 549 w 605"/>
                <a:gd name="T11" fmla="*/ 81 h 131"/>
                <a:gd name="T12" fmla="*/ 0 w 605"/>
                <a:gd name="T13" fmla="*/ 130 h 131"/>
                <a:gd name="T14" fmla="*/ 0 60000 65536"/>
                <a:gd name="T15" fmla="*/ 0 60000 65536"/>
                <a:gd name="T16" fmla="*/ 0 60000 65536"/>
                <a:gd name="T17" fmla="*/ 0 60000 65536"/>
                <a:gd name="T18" fmla="*/ 0 60000 65536"/>
                <a:gd name="T19" fmla="*/ 0 60000 65536"/>
                <a:gd name="T20" fmla="*/ 0 60000 65536"/>
                <a:gd name="T21" fmla="*/ 0 w 605"/>
                <a:gd name="T22" fmla="*/ 0 h 131"/>
                <a:gd name="T23" fmla="*/ 605 w 605"/>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131">
                  <a:moveTo>
                    <a:pt x="0" y="130"/>
                  </a:moveTo>
                  <a:lnTo>
                    <a:pt x="542" y="26"/>
                  </a:lnTo>
                  <a:lnTo>
                    <a:pt x="538" y="0"/>
                  </a:lnTo>
                  <a:lnTo>
                    <a:pt x="604" y="46"/>
                  </a:lnTo>
                  <a:lnTo>
                    <a:pt x="553" y="107"/>
                  </a:lnTo>
                  <a:lnTo>
                    <a:pt x="549" y="81"/>
                  </a:lnTo>
                  <a:lnTo>
                    <a:pt x="0" y="13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323" name="Freeform 28"/>
          <p:cNvSpPr>
            <a:spLocks/>
          </p:cNvSpPr>
          <p:nvPr/>
        </p:nvSpPr>
        <p:spPr bwMode="auto">
          <a:xfrm>
            <a:off x="3657600" y="1319213"/>
            <a:ext cx="180975" cy="225425"/>
          </a:xfrm>
          <a:custGeom>
            <a:avLst/>
            <a:gdLst>
              <a:gd name="T0" fmla="*/ 0 w 114"/>
              <a:gd name="T1" fmla="*/ 2147483647 h 142"/>
              <a:gd name="T2" fmla="*/ 2147483647 w 114"/>
              <a:gd name="T3" fmla="*/ 2147483647 h 142"/>
              <a:gd name="T4" fmla="*/ 2147483647 w 114"/>
              <a:gd name="T5" fmla="*/ 2147483647 h 142"/>
              <a:gd name="T6" fmla="*/ 2147483647 w 114"/>
              <a:gd name="T7" fmla="*/ 2147483647 h 142"/>
              <a:gd name="T8" fmla="*/ 2147483647 w 114"/>
              <a:gd name="T9" fmla="*/ 2147483647 h 142"/>
              <a:gd name="T10" fmla="*/ 2147483647 w 114"/>
              <a:gd name="T11" fmla="*/ 0 h 142"/>
              <a:gd name="T12" fmla="*/ 2147483647 w 114"/>
              <a:gd name="T13" fmla="*/ 0 h 142"/>
              <a:gd name="T14" fmla="*/ 2147483647 w 114"/>
              <a:gd name="T15" fmla="*/ 0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2147483647 w 114"/>
              <a:gd name="T33" fmla="*/ 2147483647 h 142"/>
              <a:gd name="T34" fmla="*/ 2147483647 w 114"/>
              <a:gd name="T35" fmla="*/ 2147483647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0 w 114"/>
              <a:gd name="T65" fmla="*/ 2147483647 h 142"/>
              <a:gd name="T66" fmla="*/ 0 w 114"/>
              <a:gd name="T67" fmla="*/ 2147483647 h 142"/>
              <a:gd name="T68" fmla="*/ 0 w 114"/>
              <a:gd name="T69" fmla="*/ 2147483647 h 142"/>
              <a:gd name="T70" fmla="*/ 2147483647 w 114"/>
              <a:gd name="T71" fmla="*/ 2147483647 h 142"/>
              <a:gd name="T72" fmla="*/ 2147483647 w 114"/>
              <a:gd name="T73" fmla="*/ 2147483647 h 142"/>
              <a:gd name="T74" fmla="*/ 2147483647 w 114"/>
              <a:gd name="T75" fmla="*/ 2147483647 h 142"/>
              <a:gd name="T76" fmla="*/ 2147483647 w 114"/>
              <a:gd name="T77" fmla="*/ 2147483647 h 142"/>
              <a:gd name="T78" fmla="*/ 2147483647 w 114"/>
              <a:gd name="T79" fmla="*/ 2147483647 h 142"/>
              <a:gd name="T80" fmla="*/ 2147483647 w 114"/>
              <a:gd name="T81" fmla="*/ 2147483647 h 142"/>
              <a:gd name="T82" fmla="*/ 2147483647 w 114"/>
              <a:gd name="T83" fmla="*/ 2147483647 h 142"/>
              <a:gd name="T84" fmla="*/ 2147483647 w 114"/>
              <a:gd name="T85" fmla="*/ 2147483647 h 142"/>
              <a:gd name="T86" fmla="*/ 2147483647 w 114"/>
              <a:gd name="T87" fmla="*/ 2147483647 h 142"/>
              <a:gd name="T88" fmla="*/ 2147483647 w 114"/>
              <a:gd name="T89" fmla="*/ 2147483647 h 142"/>
              <a:gd name="T90" fmla="*/ 2147483647 w 114"/>
              <a:gd name="T91" fmla="*/ 2147483647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42"/>
              <a:gd name="T140" fmla="*/ 114 w 114"/>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42">
                <a:moveTo>
                  <a:pt x="0" y="33"/>
                </a:moveTo>
                <a:lnTo>
                  <a:pt x="17" y="18"/>
                </a:lnTo>
                <a:lnTo>
                  <a:pt x="26" y="9"/>
                </a:lnTo>
                <a:lnTo>
                  <a:pt x="35" y="6"/>
                </a:lnTo>
                <a:lnTo>
                  <a:pt x="44" y="3"/>
                </a:lnTo>
                <a:lnTo>
                  <a:pt x="56" y="0"/>
                </a:lnTo>
                <a:lnTo>
                  <a:pt x="65" y="0"/>
                </a:lnTo>
                <a:lnTo>
                  <a:pt x="74" y="0"/>
                </a:lnTo>
                <a:lnTo>
                  <a:pt x="83" y="6"/>
                </a:lnTo>
                <a:lnTo>
                  <a:pt x="89" y="15"/>
                </a:lnTo>
                <a:lnTo>
                  <a:pt x="95" y="24"/>
                </a:lnTo>
                <a:lnTo>
                  <a:pt x="101" y="33"/>
                </a:lnTo>
                <a:lnTo>
                  <a:pt x="107" y="42"/>
                </a:lnTo>
                <a:lnTo>
                  <a:pt x="110" y="51"/>
                </a:lnTo>
                <a:lnTo>
                  <a:pt x="113" y="60"/>
                </a:lnTo>
                <a:lnTo>
                  <a:pt x="113" y="69"/>
                </a:lnTo>
                <a:lnTo>
                  <a:pt x="113" y="78"/>
                </a:lnTo>
                <a:lnTo>
                  <a:pt x="113" y="87"/>
                </a:lnTo>
                <a:lnTo>
                  <a:pt x="110" y="96"/>
                </a:lnTo>
                <a:lnTo>
                  <a:pt x="104" y="105"/>
                </a:lnTo>
                <a:lnTo>
                  <a:pt x="98" y="114"/>
                </a:lnTo>
                <a:lnTo>
                  <a:pt x="92" y="123"/>
                </a:lnTo>
                <a:lnTo>
                  <a:pt x="86" y="132"/>
                </a:lnTo>
                <a:lnTo>
                  <a:pt x="77" y="138"/>
                </a:lnTo>
                <a:lnTo>
                  <a:pt x="68" y="138"/>
                </a:lnTo>
                <a:lnTo>
                  <a:pt x="59" y="138"/>
                </a:lnTo>
                <a:lnTo>
                  <a:pt x="50" y="141"/>
                </a:lnTo>
                <a:lnTo>
                  <a:pt x="41" y="141"/>
                </a:lnTo>
                <a:lnTo>
                  <a:pt x="32" y="138"/>
                </a:lnTo>
                <a:lnTo>
                  <a:pt x="23" y="135"/>
                </a:lnTo>
                <a:lnTo>
                  <a:pt x="14" y="129"/>
                </a:lnTo>
                <a:lnTo>
                  <a:pt x="5" y="120"/>
                </a:lnTo>
                <a:lnTo>
                  <a:pt x="0" y="111"/>
                </a:lnTo>
                <a:lnTo>
                  <a:pt x="0" y="102"/>
                </a:lnTo>
                <a:lnTo>
                  <a:pt x="0" y="93"/>
                </a:lnTo>
                <a:lnTo>
                  <a:pt x="5" y="84"/>
                </a:lnTo>
                <a:lnTo>
                  <a:pt x="14" y="78"/>
                </a:lnTo>
                <a:lnTo>
                  <a:pt x="23" y="72"/>
                </a:lnTo>
                <a:lnTo>
                  <a:pt x="32" y="69"/>
                </a:lnTo>
                <a:lnTo>
                  <a:pt x="41" y="69"/>
                </a:lnTo>
                <a:lnTo>
                  <a:pt x="50" y="69"/>
                </a:lnTo>
                <a:lnTo>
                  <a:pt x="59" y="75"/>
                </a:lnTo>
                <a:lnTo>
                  <a:pt x="65" y="84"/>
                </a:lnTo>
                <a:lnTo>
                  <a:pt x="68" y="93"/>
                </a:lnTo>
                <a:lnTo>
                  <a:pt x="68" y="102"/>
                </a:lnTo>
                <a:lnTo>
                  <a:pt x="47" y="81"/>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4" name="Freeform 29"/>
          <p:cNvSpPr>
            <a:spLocks/>
          </p:cNvSpPr>
          <p:nvPr/>
        </p:nvSpPr>
        <p:spPr bwMode="auto">
          <a:xfrm>
            <a:off x="5029200" y="1624013"/>
            <a:ext cx="184150" cy="225425"/>
          </a:xfrm>
          <a:custGeom>
            <a:avLst/>
            <a:gdLst>
              <a:gd name="T0" fmla="*/ 0 w 116"/>
              <a:gd name="T1" fmla="*/ 2147483647 h 142"/>
              <a:gd name="T2" fmla="*/ 2147483647 w 116"/>
              <a:gd name="T3" fmla="*/ 2147483647 h 142"/>
              <a:gd name="T4" fmla="*/ 2147483647 w 116"/>
              <a:gd name="T5" fmla="*/ 2147483647 h 142"/>
              <a:gd name="T6" fmla="*/ 2147483647 w 116"/>
              <a:gd name="T7" fmla="*/ 2147483647 h 142"/>
              <a:gd name="T8" fmla="*/ 2147483647 w 116"/>
              <a:gd name="T9" fmla="*/ 2147483647 h 142"/>
              <a:gd name="T10" fmla="*/ 2147483647 w 116"/>
              <a:gd name="T11" fmla="*/ 0 h 142"/>
              <a:gd name="T12" fmla="*/ 2147483647 w 116"/>
              <a:gd name="T13" fmla="*/ 0 h 142"/>
              <a:gd name="T14" fmla="*/ 2147483647 w 116"/>
              <a:gd name="T15" fmla="*/ 0 h 142"/>
              <a:gd name="T16" fmla="*/ 2147483647 w 116"/>
              <a:gd name="T17" fmla="*/ 2147483647 h 142"/>
              <a:gd name="T18" fmla="*/ 2147483647 w 116"/>
              <a:gd name="T19" fmla="*/ 2147483647 h 142"/>
              <a:gd name="T20" fmla="*/ 2147483647 w 116"/>
              <a:gd name="T21" fmla="*/ 2147483647 h 142"/>
              <a:gd name="T22" fmla="*/ 2147483647 w 116"/>
              <a:gd name="T23" fmla="*/ 2147483647 h 142"/>
              <a:gd name="T24" fmla="*/ 2147483647 w 116"/>
              <a:gd name="T25" fmla="*/ 2147483647 h 142"/>
              <a:gd name="T26" fmla="*/ 2147483647 w 116"/>
              <a:gd name="T27" fmla="*/ 2147483647 h 142"/>
              <a:gd name="T28" fmla="*/ 2147483647 w 116"/>
              <a:gd name="T29" fmla="*/ 2147483647 h 142"/>
              <a:gd name="T30" fmla="*/ 2147483647 w 116"/>
              <a:gd name="T31" fmla="*/ 2147483647 h 142"/>
              <a:gd name="T32" fmla="*/ 2147483647 w 116"/>
              <a:gd name="T33" fmla="*/ 2147483647 h 142"/>
              <a:gd name="T34" fmla="*/ 2147483647 w 116"/>
              <a:gd name="T35" fmla="*/ 2147483647 h 142"/>
              <a:gd name="T36" fmla="*/ 2147483647 w 116"/>
              <a:gd name="T37" fmla="*/ 2147483647 h 142"/>
              <a:gd name="T38" fmla="*/ 2147483647 w 116"/>
              <a:gd name="T39" fmla="*/ 2147483647 h 142"/>
              <a:gd name="T40" fmla="*/ 2147483647 w 116"/>
              <a:gd name="T41" fmla="*/ 2147483647 h 142"/>
              <a:gd name="T42" fmla="*/ 2147483647 w 116"/>
              <a:gd name="T43" fmla="*/ 2147483647 h 142"/>
              <a:gd name="T44" fmla="*/ 2147483647 w 116"/>
              <a:gd name="T45" fmla="*/ 2147483647 h 142"/>
              <a:gd name="T46" fmla="*/ 2147483647 w 116"/>
              <a:gd name="T47" fmla="*/ 2147483647 h 142"/>
              <a:gd name="T48" fmla="*/ 2147483647 w 116"/>
              <a:gd name="T49" fmla="*/ 2147483647 h 142"/>
              <a:gd name="T50" fmla="*/ 2147483647 w 116"/>
              <a:gd name="T51" fmla="*/ 2147483647 h 142"/>
              <a:gd name="T52" fmla="*/ 2147483647 w 116"/>
              <a:gd name="T53" fmla="*/ 2147483647 h 142"/>
              <a:gd name="T54" fmla="*/ 2147483647 w 116"/>
              <a:gd name="T55" fmla="*/ 2147483647 h 142"/>
              <a:gd name="T56" fmla="*/ 2147483647 w 116"/>
              <a:gd name="T57" fmla="*/ 2147483647 h 142"/>
              <a:gd name="T58" fmla="*/ 2147483647 w 116"/>
              <a:gd name="T59" fmla="*/ 2147483647 h 142"/>
              <a:gd name="T60" fmla="*/ 2147483647 w 116"/>
              <a:gd name="T61" fmla="*/ 2147483647 h 142"/>
              <a:gd name="T62" fmla="*/ 2147483647 w 116"/>
              <a:gd name="T63" fmla="*/ 2147483647 h 142"/>
              <a:gd name="T64" fmla="*/ 0 w 116"/>
              <a:gd name="T65" fmla="*/ 2147483647 h 142"/>
              <a:gd name="T66" fmla="*/ 0 w 116"/>
              <a:gd name="T67" fmla="*/ 2147483647 h 142"/>
              <a:gd name="T68" fmla="*/ 0 w 116"/>
              <a:gd name="T69" fmla="*/ 2147483647 h 142"/>
              <a:gd name="T70" fmla="*/ 2147483647 w 116"/>
              <a:gd name="T71" fmla="*/ 2147483647 h 142"/>
              <a:gd name="T72" fmla="*/ 2147483647 w 116"/>
              <a:gd name="T73" fmla="*/ 2147483647 h 142"/>
              <a:gd name="T74" fmla="*/ 2147483647 w 116"/>
              <a:gd name="T75" fmla="*/ 2147483647 h 142"/>
              <a:gd name="T76" fmla="*/ 2147483647 w 116"/>
              <a:gd name="T77" fmla="*/ 2147483647 h 142"/>
              <a:gd name="T78" fmla="*/ 2147483647 w 116"/>
              <a:gd name="T79" fmla="*/ 2147483647 h 142"/>
              <a:gd name="T80" fmla="*/ 2147483647 w 116"/>
              <a:gd name="T81" fmla="*/ 2147483647 h 142"/>
              <a:gd name="T82" fmla="*/ 2147483647 w 116"/>
              <a:gd name="T83" fmla="*/ 2147483647 h 142"/>
              <a:gd name="T84" fmla="*/ 2147483647 w 116"/>
              <a:gd name="T85" fmla="*/ 2147483647 h 142"/>
              <a:gd name="T86" fmla="*/ 2147483647 w 116"/>
              <a:gd name="T87" fmla="*/ 2147483647 h 142"/>
              <a:gd name="T88" fmla="*/ 2147483647 w 116"/>
              <a:gd name="T89" fmla="*/ 2147483647 h 142"/>
              <a:gd name="T90" fmla="*/ 2147483647 w 116"/>
              <a:gd name="T91" fmla="*/ 2147483647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6"/>
              <a:gd name="T139" fmla="*/ 0 h 142"/>
              <a:gd name="T140" fmla="*/ 116 w 116"/>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6" h="142">
                <a:moveTo>
                  <a:pt x="0" y="33"/>
                </a:moveTo>
                <a:lnTo>
                  <a:pt x="18" y="18"/>
                </a:lnTo>
                <a:lnTo>
                  <a:pt x="27" y="9"/>
                </a:lnTo>
                <a:lnTo>
                  <a:pt x="36" y="6"/>
                </a:lnTo>
                <a:lnTo>
                  <a:pt x="45" y="3"/>
                </a:lnTo>
                <a:lnTo>
                  <a:pt x="57" y="0"/>
                </a:lnTo>
                <a:lnTo>
                  <a:pt x="66" y="0"/>
                </a:lnTo>
                <a:lnTo>
                  <a:pt x="75" y="0"/>
                </a:lnTo>
                <a:lnTo>
                  <a:pt x="84" y="6"/>
                </a:lnTo>
                <a:lnTo>
                  <a:pt x="90" y="15"/>
                </a:lnTo>
                <a:lnTo>
                  <a:pt x="96" y="24"/>
                </a:lnTo>
                <a:lnTo>
                  <a:pt x="102" y="33"/>
                </a:lnTo>
                <a:lnTo>
                  <a:pt x="108" y="42"/>
                </a:lnTo>
                <a:lnTo>
                  <a:pt x="111" y="51"/>
                </a:lnTo>
                <a:lnTo>
                  <a:pt x="115" y="60"/>
                </a:lnTo>
                <a:lnTo>
                  <a:pt x="115" y="69"/>
                </a:lnTo>
                <a:lnTo>
                  <a:pt x="115" y="78"/>
                </a:lnTo>
                <a:lnTo>
                  <a:pt x="115" y="87"/>
                </a:lnTo>
                <a:lnTo>
                  <a:pt x="111" y="96"/>
                </a:lnTo>
                <a:lnTo>
                  <a:pt x="105" y="105"/>
                </a:lnTo>
                <a:lnTo>
                  <a:pt x="99" y="114"/>
                </a:lnTo>
                <a:lnTo>
                  <a:pt x="93" y="123"/>
                </a:lnTo>
                <a:lnTo>
                  <a:pt x="87" y="132"/>
                </a:lnTo>
                <a:lnTo>
                  <a:pt x="78" y="138"/>
                </a:lnTo>
                <a:lnTo>
                  <a:pt x="69" y="138"/>
                </a:lnTo>
                <a:lnTo>
                  <a:pt x="60" y="138"/>
                </a:lnTo>
                <a:lnTo>
                  <a:pt x="51" y="141"/>
                </a:lnTo>
                <a:lnTo>
                  <a:pt x="42" y="141"/>
                </a:lnTo>
                <a:lnTo>
                  <a:pt x="33" y="138"/>
                </a:lnTo>
                <a:lnTo>
                  <a:pt x="24" y="135"/>
                </a:lnTo>
                <a:lnTo>
                  <a:pt x="15" y="129"/>
                </a:lnTo>
                <a:lnTo>
                  <a:pt x="6" y="120"/>
                </a:lnTo>
                <a:lnTo>
                  <a:pt x="0" y="111"/>
                </a:lnTo>
                <a:lnTo>
                  <a:pt x="0" y="102"/>
                </a:lnTo>
                <a:lnTo>
                  <a:pt x="0" y="93"/>
                </a:lnTo>
                <a:lnTo>
                  <a:pt x="6" y="84"/>
                </a:lnTo>
                <a:lnTo>
                  <a:pt x="15" y="78"/>
                </a:lnTo>
                <a:lnTo>
                  <a:pt x="24" y="72"/>
                </a:lnTo>
                <a:lnTo>
                  <a:pt x="33" y="69"/>
                </a:lnTo>
                <a:lnTo>
                  <a:pt x="42" y="69"/>
                </a:lnTo>
                <a:lnTo>
                  <a:pt x="51" y="69"/>
                </a:lnTo>
                <a:lnTo>
                  <a:pt x="60" y="75"/>
                </a:lnTo>
                <a:lnTo>
                  <a:pt x="66" y="84"/>
                </a:lnTo>
                <a:lnTo>
                  <a:pt x="69" y="93"/>
                </a:lnTo>
                <a:lnTo>
                  <a:pt x="69" y="102"/>
                </a:lnTo>
                <a:lnTo>
                  <a:pt x="48" y="81"/>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5" name="Freeform 30"/>
          <p:cNvSpPr>
            <a:spLocks/>
          </p:cNvSpPr>
          <p:nvPr/>
        </p:nvSpPr>
        <p:spPr bwMode="auto">
          <a:xfrm>
            <a:off x="3640138" y="2990850"/>
            <a:ext cx="203200" cy="230188"/>
          </a:xfrm>
          <a:custGeom>
            <a:avLst/>
            <a:gdLst>
              <a:gd name="T0" fmla="*/ 0 w 128"/>
              <a:gd name="T1" fmla="*/ 2147483647 h 145"/>
              <a:gd name="T2" fmla="*/ 2147483647 w 128"/>
              <a:gd name="T3" fmla="*/ 2147483647 h 145"/>
              <a:gd name="T4" fmla="*/ 2147483647 w 128"/>
              <a:gd name="T5" fmla="*/ 2147483647 h 145"/>
              <a:gd name="T6" fmla="*/ 2147483647 w 128"/>
              <a:gd name="T7" fmla="*/ 2147483647 h 145"/>
              <a:gd name="T8" fmla="*/ 2147483647 w 128"/>
              <a:gd name="T9" fmla="*/ 2147483647 h 145"/>
              <a:gd name="T10" fmla="*/ 2147483647 w 128"/>
              <a:gd name="T11" fmla="*/ 2147483647 h 145"/>
              <a:gd name="T12" fmla="*/ 2147483647 w 128"/>
              <a:gd name="T13" fmla="*/ 2147483647 h 145"/>
              <a:gd name="T14" fmla="*/ 2147483647 w 128"/>
              <a:gd name="T15" fmla="*/ 2147483647 h 145"/>
              <a:gd name="T16" fmla="*/ 2147483647 w 128"/>
              <a:gd name="T17" fmla="*/ 2147483647 h 145"/>
              <a:gd name="T18" fmla="*/ 2147483647 w 128"/>
              <a:gd name="T19" fmla="*/ 2147483647 h 145"/>
              <a:gd name="T20" fmla="*/ 2147483647 w 128"/>
              <a:gd name="T21" fmla="*/ 2147483647 h 145"/>
              <a:gd name="T22" fmla="*/ 2147483647 w 128"/>
              <a:gd name="T23" fmla="*/ 2147483647 h 145"/>
              <a:gd name="T24" fmla="*/ 2147483647 w 128"/>
              <a:gd name="T25" fmla="*/ 2147483647 h 145"/>
              <a:gd name="T26" fmla="*/ 2147483647 w 128"/>
              <a:gd name="T27" fmla="*/ 2147483647 h 145"/>
              <a:gd name="T28" fmla="*/ 2147483647 w 128"/>
              <a:gd name="T29" fmla="*/ 2147483647 h 145"/>
              <a:gd name="T30" fmla="*/ 2147483647 w 128"/>
              <a:gd name="T31" fmla="*/ 2147483647 h 145"/>
              <a:gd name="T32" fmla="*/ 2147483647 w 128"/>
              <a:gd name="T33" fmla="*/ 2147483647 h 145"/>
              <a:gd name="T34" fmla="*/ 2147483647 w 128"/>
              <a:gd name="T35" fmla="*/ 2147483647 h 145"/>
              <a:gd name="T36" fmla="*/ 2147483647 w 128"/>
              <a:gd name="T37" fmla="*/ 2147483647 h 145"/>
              <a:gd name="T38" fmla="*/ 2147483647 w 128"/>
              <a:gd name="T39" fmla="*/ 2147483647 h 145"/>
              <a:gd name="T40" fmla="*/ 2147483647 w 128"/>
              <a:gd name="T41" fmla="*/ 2147483647 h 145"/>
              <a:gd name="T42" fmla="*/ 2147483647 w 128"/>
              <a:gd name="T43" fmla="*/ 2147483647 h 145"/>
              <a:gd name="T44" fmla="*/ 2147483647 w 128"/>
              <a:gd name="T45" fmla="*/ 2147483647 h 145"/>
              <a:gd name="T46" fmla="*/ 2147483647 w 128"/>
              <a:gd name="T47" fmla="*/ 2147483647 h 145"/>
              <a:gd name="T48" fmla="*/ 2147483647 w 128"/>
              <a:gd name="T49" fmla="*/ 2147483647 h 145"/>
              <a:gd name="T50" fmla="*/ 2147483647 w 128"/>
              <a:gd name="T51" fmla="*/ 2147483647 h 145"/>
              <a:gd name="T52" fmla="*/ 2147483647 w 128"/>
              <a:gd name="T53" fmla="*/ 2147483647 h 145"/>
              <a:gd name="T54" fmla="*/ 2147483647 w 128"/>
              <a:gd name="T55" fmla="*/ 2147483647 h 145"/>
              <a:gd name="T56" fmla="*/ 2147483647 w 128"/>
              <a:gd name="T57" fmla="*/ 2147483647 h 145"/>
              <a:gd name="T58" fmla="*/ 2147483647 w 128"/>
              <a:gd name="T59" fmla="*/ 0 h 145"/>
              <a:gd name="T60" fmla="*/ 2147483647 w 128"/>
              <a:gd name="T61" fmla="*/ 2147483647 h 145"/>
              <a:gd name="T62" fmla="*/ 2147483647 w 128"/>
              <a:gd name="T63" fmla="*/ 2147483647 h 145"/>
              <a:gd name="T64" fmla="*/ 2147483647 w 128"/>
              <a:gd name="T65" fmla="*/ 2147483647 h 145"/>
              <a:gd name="T66" fmla="*/ 2147483647 w 128"/>
              <a:gd name="T67" fmla="*/ 2147483647 h 145"/>
              <a:gd name="T68" fmla="*/ 2147483647 w 128"/>
              <a:gd name="T69" fmla="*/ 2147483647 h 145"/>
              <a:gd name="T70" fmla="*/ 2147483647 w 128"/>
              <a:gd name="T71" fmla="*/ 2147483647 h 145"/>
              <a:gd name="T72" fmla="*/ 2147483647 w 128"/>
              <a:gd name="T73" fmla="*/ 2147483647 h 145"/>
              <a:gd name="T74" fmla="*/ 2147483647 w 128"/>
              <a:gd name="T75" fmla="*/ 2147483647 h 145"/>
              <a:gd name="T76" fmla="*/ 2147483647 w 128"/>
              <a:gd name="T77" fmla="*/ 2147483647 h 145"/>
              <a:gd name="T78" fmla="*/ 2147483647 w 128"/>
              <a:gd name="T79" fmla="*/ 2147483647 h 145"/>
              <a:gd name="T80" fmla="*/ 2147483647 w 128"/>
              <a:gd name="T81" fmla="*/ 2147483647 h 145"/>
              <a:gd name="T82" fmla="*/ 2147483647 w 128"/>
              <a:gd name="T83" fmla="*/ 2147483647 h 145"/>
              <a:gd name="T84" fmla="*/ 2147483647 w 128"/>
              <a:gd name="T85" fmla="*/ 2147483647 h 145"/>
              <a:gd name="T86" fmla="*/ 2147483647 w 128"/>
              <a:gd name="T87" fmla="*/ 2147483647 h 145"/>
              <a:gd name="T88" fmla="*/ 2147483647 w 128"/>
              <a:gd name="T89" fmla="*/ 2147483647 h 145"/>
              <a:gd name="T90" fmla="*/ 2147483647 w 128"/>
              <a:gd name="T91" fmla="*/ 2147483647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145"/>
              <a:gd name="T140" fmla="*/ 128 w 128"/>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145">
                <a:moveTo>
                  <a:pt x="0" y="84"/>
                </a:moveTo>
                <a:lnTo>
                  <a:pt x="11" y="105"/>
                </a:lnTo>
                <a:lnTo>
                  <a:pt x="15" y="116"/>
                </a:lnTo>
                <a:lnTo>
                  <a:pt x="22" y="123"/>
                </a:lnTo>
                <a:lnTo>
                  <a:pt x="29" y="129"/>
                </a:lnTo>
                <a:lnTo>
                  <a:pt x="39" y="137"/>
                </a:lnTo>
                <a:lnTo>
                  <a:pt x="47" y="141"/>
                </a:lnTo>
                <a:lnTo>
                  <a:pt x="56" y="144"/>
                </a:lnTo>
                <a:lnTo>
                  <a:pt x="66" y="142"/>
                </a:lnTo>
                <a:lnTo>
                  <a:pt x="75" y="137"/>
                </a:lnTo>
                <a:lnTo>
                  <a:pt x="85" y="131"/>
                </a:lnTo>
                <a:lnTo>
                  <a:pt x="94" y="125"/>
                </a:lnTo>
                <a:lnTo>
                  <a:pt x="103" y="119"/>
                </a:lnTo>
                <a:lnTo>
                  <a:pt x="109" y="112"/>
                </a:lnTo>
                <a:lnTo>
                  <a:pt x="116" y="105"/>
                </a:lnTo>
                <a:lnTo>
                  <a:pt x="119" y="97"/>
                </a:lnTo>
                <a:lnTo>
                  <a:pt x="123" y="89"/>
                </a:lnTo>
                <a:lnTo>
                  <a:pt x="127" y="81"/>
                </a:lnTo>
                <a:lnTo>
                  <a:pt x="127" y="71"/>
                </a:lnTo>
                <a:lnTo>
                  <a:pt x="126" y="60"/>
                </a:lnTo>
                <a:lnTo>
                  <a:pt x="124" y="50"/>
                </a:lnTo>
                <a:lnTo>
                  <a:pt x="122" y="39"/>
                </a:lnTo>
                <a:lnTo>
                  <a:pt x="120" y="28"/>
                </a:lnTo>
                <a:lnTo>
                  <a:pt x="114" y="19"/>
                </a:lnTo>
                <a:lnTo>
                  <a:pt x="106" y="16"/>
                </a:lnTo>
                <a:lnTo>
                  <a:pt x="98" y="12"/>
                </a:lnTo>
                <a:lnTo>
                  <a:pt x="91" y="6"/>
                </a:lnTo>
                <a:lnTo>
                  <a:pt x="83" y="2"/>
                </a:lnTo>
                <a:lnTo>
                  <a:pt x="73" y="1"/>
                </a:lnTo>
                <a:lnTo>
                  <a:pt x="64" y="0"/>
                </a:lnTo>
                <a:lnTo>
                  <a:pt x="53" y="2"/>
                </a:lnTo>
                <a:lnTo>
                  <a:pt x="41" y="6"/>
                </a:lnTo>
                <a:lnTo>
                  <a:pt x="32" y="12"/>
                </a:lnTo>
                <a:lnTo>
                  <a:pt x="29" y="20"/>
                </a:lnTo>
                <a:lnTo>
                  <a:pt x="25" y="29"/>
                </a:lnTo>
                <a:lnTo>
                  <a:pt x="27" y="39"/>
                </a:lnTo>
                <a:lnTo>
                  <a:pt x="32" y="49"/>
                </a:lnTo>
                <a:lnTo>
                  <a:pt x="38" y="58"/>
                </a:lnTo>
                <a:lnTo>
                  <a:pt x="45" y="64"/>
                </a:lnTo>
                <a:lnTo>
                  <a:pt x="53" y="68"/>
                </a:lnTo>
                <a:lnTo>
                  <a:pt x="62" y="71"/>
                </a:lnTo>
                <a:lnTo>
                  <a:pt x="72" y="70"/>
                </a:lnTo>
                <a:lnTo>
                  <a:pt x="82" y="64"/>
                </a:lnTo>
                <a:lnTo>
                  <a:pt x="88" y="57"/>
                </a:lnTo>
                <a:lnTo>
                  <a:pt x="92" y="49"/>
                </a:lnTo>
                <a:lnTo>
                  <a:pt x="64" y="59"/>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6" name="Rectangle 31"/>
          <p:cNvSpPr>
            <a:spLocks noChangeArrowheads="1"/>
          </p:cNvSpPr>
          <p:nvPr/>
        </p:nvSpPr>
        <p:spPr bwMode="auto">
          <a:xfrm>
            <a:off x="2801938" y="198438"/>
            <a:ext cx="285334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r>
              <a:rPr lang="en-US" altLang="en-US" sz="3200" b="1" u="sng" dirty="0">
                <a:latin typeface="Arial" charset="0"/>
              </a:rPr>
              <a:t>CLEAR ICING</a:t>
            </a:r>
          </a:p>
        </p:txBody>
      </p:sp>
      <p:sp>
        <p:nvSpPr>
          <p:cNvPr id="13327" name="Rectangle 32"/>
          <p:cNvSpPr>
            <a:spLocks noChangeArrowheads="1"/>
          </p:cNvSpPr>
          <p:nvPr/>
        </p:nvSpPr>
        <p:spPr bwMode="auto">
          <a:xfrm>
            <a:off x="1752600" y="39624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2400" b="1">
                <a:latin typeface="Arial" charset="0"/>
              </a:rPr>
              <a:t>FAVORABLE CONDITIONS</a:t>
            </a:r>
          </a:p>
        </p:txBody>
      </p:sp>
      <p:sp>
        <p:nvSpPr>
          <p:cNvPr id="13328" name="Rectangle 33"/>
          <p:cNvSpPr>
            <a:spLocks noChangeArrowheads="1"/>
          </p:cNvSpPr>
          <p:nvPr/>
        </p:nvSpPr>
        <p:spPr bwMode="auto">
          <a:xfrm>
            <a:off x="304800" y="45720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dirty="0">
                <a:latin typeface="Arial" charset="0"/>
              </a:rPr>
              <a:t>LARGE DROPLETS IN CUMULIFORM CLOUDS OR FREEZING RAIN</a:t>
            </a:r>
          </a:p>
        </p:txBody>
      </p:sp>
      <p:sp>
        <p:nvSpPr>
          <p:cNvPr id="13329" name="Oval 34"/>
          <p:cNvSpPr>
            <a:spLocks noChangeArrowheads="1"/>
          </p:cNvSpPr>
          <p:nvPr/>
        </p:nvSpPr>
        <p:spPr bwMode="auto">
          <a:xfrm>
            <a:off x="234950" y="47307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3330" name="Rectangle 35"/>
          <p:cNvSpPr>
            <a:spLocks noChangeArrowheads="1"/>
          </p:cNvSpPr>
          <p:nvPr/>
        </p:nvSpPr>
        <p:spPr bwMode="auto">
          <a:xfrm>
            <a:off x="304800" y="5410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a:latin typeface="Arial" charset="0"/>
              </a:rPr>
              <a:t>TEMPERATURES 0°C TO -20°C</a:t>
            </a:r>
            <a:r>
              <a:rPr lang="en-US" altLang="en-US" sz="2400">
                <a:latin typeface="Arial" charset="0"/>
              </a:rPr>
              <a:t> </a:t>
            </a:r>
          </a:p>
        </p:txBody>
      </p:sp>
      <p:sp>
        <p:nvSpPr>
          <p:cNvPr id="13331" name="Oval 36"/>
          <p:cNvSpPr>
            <a:spLocks noChangeArrowheads="1"/>
          </p:cNvSpPr>
          <p:nvPr/>
        </p:nvSpPr>
        <p:spPr bwMode="auto">
          <a:xfrm>
            <a:off x="234950" y="55689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Tree>
    <p:extLst>
      <p:ext uri="{BB962C8B-B14F-4D97-AF65-F5344CB8AC3E}">
        <p14:creationId xmlns:p14="http://schemas.microsoft.com/office/powerpoint/2010/main" val="1038138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2578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7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990600"/>
          </a:xfrm>
        </p:spPr>
        <p:txBody>
          <a:bodyPr/>
          <a:lstStyle/>
          <a:p>
            <a:pPr eaLnBrk="1" hangingPunct="1"/>
            <a:r>
              <a:rPr lang="en-US" altLang="en-US" dirty="0" smtClean="0">
                <a:cs typeface="Trebuchet MS" pitchFamily="34" charset="0"/>
              </a:rPr>
              <a:t>Clear Icing - Characteristics</a:t>
            </a:r>
          </a:p>
        </p:txBody>
      </p:sp>
      <p:pic>
        <p:nvPicPr>
          <p:cNvPr id="4" name="Picture 3" descr="P0003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71800"/>
            <a:ext cx="5562600" cy="38862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idx="1"/>
          </p:nvPr>
        </p:nvSpPr>
        <p:spPr>
          <a:xfrm>
            <a:off x="304800" y="1219200"/>
            <a:ext cx="6096000" cy="3200400"/>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Rapid accumulation</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Droplets are large</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Droplets are highly concentrated</a:t>
            </a: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Smooth surface</a:t>
            </a: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Hard</a:t>
            </a: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Difficult to remove</a:t>
            </a:r>
          </a:p>
        </p:txBody>
      </p:sp>
    </p:spTree>
    <p:extLst>
      <p:ext uri="{BB962C8B-B14F-4D97-AF65-F5344CB8AC3E}">
        <p14:creationId xmlns:p14="http://schemas.microsoft.com/office/powerpoint/2010/main" val="2622856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5"/>
          <p:cNvGrpSpPr>
            <a:grpSpLocks/>
          </p:cNvGrpSpPr>
          <p:nvPr/>
        </p:nvGrpSpPr>
        <p:grpSpPr bwMode="auto">
          <a:xfrm>
            <a:off x="2840038" y="1600200"/>
            <a:ext cx="4216400" cy="1296988"/>
            <a:chOff x="1789" y="1008"/>
            <a:chExt cx="2656" cy="817"/>
          </a:xfrm>
        </p:grpSpPr>
        <p:sp>
          <p:nvSpPr>
            <p:cNvPr id="17457" name="Freeform 2"/>
            <p:cNvSpPr>
              <a:spLocks/>
            </p:cNvSpPr>
            <p:nvPr/>
          </p:nvSpPr>
          <p:spPr bwMode="auto">
            <a:xfrm>
              <a:off x="1789" y="1008"/>
              <a:ext cx="2656" cy="817"/>
            </a:xfrm>
            <a:custGeom>
              <a:avLst/>
              <a:gdLst>
                <a:gd name="T0" fmla="*/ 441 w 2656"/>
                <a:gd name="T1" fmla="*/ 814 h 817"/>
                <a:gd name="T2" fmla="*/ 404 w 2656"/>
                <a:gd name="T3" fmla="*/ 811 h 817"/>
                <a:gd name="T4" fmla="*/ 368 w 2656"/>
                <a:gd name="T5" fmla="*/ 809 h 817"/>
                <a:gd name="T6" fmla="*/ 332 w 2656"/>
                <a:gd name="T7" fmla="*/ 806 h 817"/>
                <a:gd name="T8" fmla="*/ 298 w 2656"/>
                <a:gd name="T9" fmla="*/ 802 h 817"/>
                <a:gd name="T10" fmla="*/ 263 w 2656"/>
                <a:gd name="T11" fmla="*/ 798 h 817"/>
                <a:gd name="T12" fmla="*/ 230 w 2656"/>
                <a:gd name="T13" fmla="*/ 791 h 817"/>
                <a:gd name="T14" fmla="*/ 199 w 2656"/>
                <a:gd name="T15" fmla="*/ 781 h 817"/>
                <a:gd name="T16" fmla="*/ 168 w 2656"/>
                <a:gd name="T17" fmla="*/ 769 h 817"/>
                <a:gd name="T18" fmla="*/ 140 w 2656"/>
                <a:gd name="T19" fmla="*/ 752 h 817"/>
                <a:gd name="T20" fmla="*/ 113 w 2656"/>
                <a:gd name="T21" fmla="*/ 733 h 817"/>
                <a:gd name="T22" fmla="*/ 89 w 2656"/>
                <a:gd name="T23" fmla="*/ 708 h 817"/>
                <a:gd name="T24" fmla="*/ 67 w 2656"/>
                <a:gd name="T25" fmla="*/ 677 h 817"/>
                <a:gd name="T26" fmla="*/ 47 w 2656"/>
                <a:gd name="T27" fmla="*/ 640 h 817"/>
                <a:gd name="T28" fmla="*/ 30 w 2656"/>
                <a:gd name="T29" fmla="*/ 599 h 817"/>
                <a:gd name="T30" fmla="*/ 15 w 2656"/>
                <a:gd name="T31" fmla="*/ 549 h 817"/>
                <a:gd name="T32" fmla="*/ 5 w 2656"/>
                <a:gd name="T33" fmla="*/ 492 h 817"/>
                <a:gd name="T34" fmla="*/ 0 w 2656"/>
                <a:gd name="T35" fmla="*/ 437 h 817"/>
                <a:gd name="T36" fmla="*/ 2 w 2656"/>
                <a:gd name="T37" fmla="*/ 386 h 817"/>
                <a:gd name="T38" fmla="*/ 10 w 2656"/>
                <a:gd name="T39" fmla="*/ 336 h 817"/>
                <a:gd name="T40" fmla="*/ 22 w 2656"/>
                <a:gd name="T41" fmla="*/ 288 h 817"/>
                <a:gd name="T42" fmla="*/ 40 w 2656"/>
                <a:gd name="T43" fmla="*/ 245 h 817"/>
                <a:gd name="T44" fmla="*/ 61 w 2656"/>
                <a:gd name="T45" fmla="*/ 204 h 817"/>
                <a:gd name="T46" fmla="*/ 85 w 2656"/>
                <a:gd name="T47" fmla="*/ 165 h 817"/>
                <a:gd name="T48" fmla="*/ 114 w 2656"/>
                <a:gd name="T49" fmla="*/ 132 h 817"/>
                <a:gd name="T50" fmla="*/ 144 w 2656"/>
                <a:gd name="T51" fmla="*/ 102 h 817"/>
                <a:gd name="T52" fmla="*/ 177 w 2656"/>
                <a:gd name="T53" fmla="*/ 74 h 817"/>
                <a:gd name="T54" fmla="*/ 212 w 2656"/>
                <a:gd name="T55" fmla="*/ 51 h 817"/>
                <a:gd name="T56" fmla="*/ 248 w 2656"/>
                <a:gd name="T57" fmla="*/ 31 h 817"/>
                <a:gd name="T58" fmla="*/ 284 w 2656"/>
                <a:gd name="T59" fmla="*/ 16 h 817"/>
                <a:gd name="T60" fmla="*/ 321 w 2656"/>
                <a:gd name="T61" fmla="*/ 6 h 817"/>
                <a:gd name="T62" fmla="*/ 357 w 2656"/>
                <a:gd name="T63" fmla="*/ 0 h 817"/>
                <a:gd name="T64" fmla="*/ 376 w 2656"/>
                <a:gd name="T65" fmla="*/ 0 h 817"/>
                <a:gd name="T66" fmla="*/ 386 w 2656"/>
                <a:gd name="T67" fmla="*/ 0 h 817"/>
                <a:gd name="T68" fmla="*/ 403 w 2656"/>
                <a:gd name="T69" fmla="*/ 0 h 817"/>
                <a:gd name="T70" fmla="*/ 425 w 2656"/>
                <a:gd name="T71" fmla="*/ 1 h 817"/>
                <a:gd name="T72" fmla="*/ 448 w 2656"/>
                <a:gd name="T73" fmla="*/ 2 h 817"/>
                <a:gd name="T74" fmla="*/ 469 w 2656"/>
                <a:gd name="T75" fmla="*/ 4 h 817"/>
                <a:gd name="T76" fmla="*/ 486 w 2656"/>
                <a:gd name="T77" fmla="*/ 5 h 817"/>
                <a:gd name="T78" fmla="*/ 496 w 2656"/>
                <a:gd name="T79" fmla="*/ 5 h 817"/>
                <a:gd name="T80" fmla="*/ 527 w 2656"/>
                <a:gd name="T81" fmla="*/ 8 h 817"/>
                <a:gd name="T82" fmla="*/ 587 w 2656"/>
                <a:gd name="T83" fmla="*/ 17 h 817"/>
                <a:gd name="T84" fmla="*/ 646 w 2656"/>
                <a:gd name="T85" fmla="*/ 27 h 817"/>
                <a:gd name="T86" fmla="*/ 704 w 2656"/>
                <a:gd name="T87" fmla="*/ 38 h 817"/>
                <a:gd name="T88" fmla="*/ 763 w 2656"/>
                <a:gd name="T89" fmla="*/ 49 h 817"/>
                <a:gd name="T90" fmla="*/ 821 w 2656"/>
                <a:gd name="T91" fmla="*/ 60 h 817"/>
                <a:gd name="T92" fmla="*/ 879 w 2656"/>
                <a:gd name="T93" fmla="*/ 73 h 817"/>
                <a:gd name="T94" fmla="*/ 936 w 2656"/>
                <a:gd name="T95" fmla="*/ 86 h 817"/>
                <a:gd name="T96" fmla="*/ 994 w 2656"/>
                <a:gd name="T97" fmla="*/ 100 h 817"/>
                <a:gd name="T98" fmla="*/ 1052 w 2656"/>
                <a:gd name="T99" fmla="*/ 115 h 817"/>
                <a:gd name="T100" fmla="*/ 1109 w 2656"/>
                <a:gd name="T101" fmla="*/ 131 h 817"/>
                <a:gd name="T102" fmla="*/ 1166 w 2656"/>
                <a:gd name="T103" fmla="*/ 147 h 817"/>
                <a:gd name="T104" fmla="*/ 1223 w 2656"/>
                <a:gd name="T105" fmla="*/ 165 h 817"/>
                <a:gd name="T106" fmla="*/ 1281 w 2656"/>
                <a:gd name="T107" fmla="*/ 185 h 817"/>
                <a:gd name="T108" fmla="*/ 1339 w 2656"/>
                <a:gd name="T109" fmla="*/ 204 h 817"/>
                <a:gd name="T110" fmla="*/ 1397 w 2656"/>
                <a:gd name="T111" fmla="*/ 225 h 817"/>
                <a:gd name="T112" fmla="*/ 2655 w 2656"/>
                <a:gd name="T113" fmla="*/ 705 h 817"/>
                <a:gd name="T114" fmla="*/ 459 w 2656"/>
                <a:gd name="T115" fmla="*/ 816 h 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6"/>
                <a:gd name="T175" fmla="*/ 0 h 817"/>
                <a:gd name="T176" fmla="*/ 2656 w 2656"/>
                <a:gd name="T177" fmla="*/ 817 h 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6" h="817">
                  <a:moveTo>
                    <a:pt x="459" y="816"/>
                  </a:move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a:tailEnd/>
            </a:ln>
          </p:spPr>
          <p:txBody>
            <a:bodyPr/>
            <a:lstStyle/>
            <a:p>
              <a:endParaRPr lang="en-US"/>
            </a:p>
          </p:txBody>
        </p:sp>
        <p:sp>
          <p:nvSpPr>
            <p:cNvPr id="17458" name="Freeform 3"/>
            <p:cNvSpPr>
              <a:spLocks/>
            </p:cNvSpPr>
            <p:nvPr/>
          </p:nvSpPr>
          <p:spPr bwMode="auto">
            <a:xfrm>
              <a:off x="1789" y="1008"/>
              <a:ext cx="2656" cy="817"/>
            </a:xfrm>
            <a:custGeom>
              <a:avLst/>
              <a:gdLst>
                <a:gd name="T0" fmla="*/ 459 w 2656"/>
                <a:gd name="T1" fmla="*/ 816 h 817"/>
                <a:gd name="T2" fmla="*/ 422 w 2656"/>
                <a:gd name="T3" fmla="*/ 813 h 817"/>
                <a:gd name="T4" fmla="*/ 386 w 2656"/>
                <a:gd name="T5" fmla="*/ 810 h 817"/>
                <a:gd name="T6" fmla="*/ 350 w 2656"/>
                <a:gd name="T7" fmla="*/ 807 h 817"/>
                <a:gd name="T8" fmla="*/ 315 w 2656"/>
                <a:gd name="T9" fmla="*/ 803 h 817"/>
                <a:gd name="T10" fmla="*/ 280 w 2656"/>
                <a:gd name="T11" fmla="*/ 800 h 817"/>
                <a:gd name="T12" fmla="*/ 246 w 2656"/>
                <a:gd name="T13" fmla="*/ 795 h 817"/>
                <a:gd name="T14" fmla="*/ 214 w 2656"/>
                <a:gd name="T15" fmla="*/ 785 h 817"/>
                <a:gd name="T16" fmla="*/ 183 w 2656"/>
                <a:gd name="T17" fmla="*/ 775 h 817"/>
                <a:gd name="T18" fmla="*/ 154 w 2656"/>
                <a:gd name="T19" fmla="*/ 762 h 817"/>
                <a:gd name="T20" fmla="*/ 126 w 2656"/>
                <a:gd name="T21" fmla="*/ 744 h 817"/>
                <a:gd name="T22" fmla="*/ 101 w 2656"/>
                <a:gd name="T23" fmla="*/ 720 h 817"/>
                <a:gd name="T24" fmla="*/ 77 w 2656"/>
                <a:gd name="T25" fmla="*/ 693 h 817"/>
                <a:gd name="T26" fmla="*/ 56 w 2656"/>
                <a:gd name="T27" fmla="*/ 659 h 817"/>
                <a:gd name="T28" fmla="*/ 38 w 2656"/>
                <a:gd name="T29" fmla="*/ 621 h 817"/>
                <a:gd name="T30" fmla="*/ 22 w 2656"/>
                <a:gd name="T31" fmla="*/ 574 h 817"/>
                <a:gd name="T32" fmla="*/ 10 w 2656"/>
                <a:gd name="T33" fmla="*/ 521 h 817"/>
                <a:gd name="T34" fmla="*/ 5 w 2656"/>
                <a:gd name="T35" fmla="*/ 492 h 817"/>
                <a:gd name="T36" fmla="*/ 0 w 2656"/>
                <a:gd name="T37" fmla="*/ 437 h 817"/>
                <a:gd name="T38" fmla="*/ 2 w 2656"/>
                <a:gd name="T39" fmla="*/ 386 h 817"/>
                <a:gd name="T40" fmla="*/ 10 w 2656"/>
                <a:gd name="T41" fmla="*/ 336 h 817"/>
                <a:gd name="T42" fmla="*/ 22 w 2656"/>
                <a:gd name="T43" fmla="*/ 288 h 817"/>
                <a:gd name="T44" fmla="*/ 40 w 2656"/>
                <a:gd name="T45" fmla="*/ 245 h 817"/>
                <a:gd name="T46" fmla="*/ 61 w 2656"/>
                <a:gd name="T47" fmla="*/ 204 h 817"/>
                <a:gd name="T48" fmla="*/ 85 w 2656"/>
                <a:gd name="T49" fmla="*/ 165 h 817"/>
                <a:gd name="T50" fmla="*/ 114 w 2656"/>
                <a:gd name="T51" fmla="*/ 132 h 817"/>
                <a:gd name="T52" fmla="*/ 144 w 2656"/>
                <a:gd name="T53" fmla="*/ 102 h 817"/>
                <a:gd name="T54" fmla="*/ 177 w 2656"/>
                <a:gd name="T55" fmla="*/ 74 h 817"/>
                <a:gd name="T56" fmla="*/ 212 w 2656"/>
                <a:gd name="T57" fmla="*/ 51 h 817"/>
                <a:gd name="T58" fmla="*/ 248 w 2656"/>
                <a:gd name="T59" fmla="*/ 31 h 817"/>
                <a:gd name="T60" fmla="*/ 284 w 2656"/>
                <a:gd name="T61" fmla="*/ 16 h 817"/>
                <a:gd name="T62" fmla="*/ 321 w 2656"/>
                <a:gd name="T63" fmla="*/ 6 h 817"/>
                <a:gd name="T64" fmla="*/ 357 w 2656"/>
                <a:gd name="T65" fmla="*/ 0 h 817"/>
                <a:gd name="T66" fmla="*/ 375 w 2656"/>
                <a:gd name="T67" fmla="*/ 0 h 817"/>
                <a:gd name="T68" fmla="*/ 380 w 2656"/>
                <a:gd name="T69" fmla="*/ 0 h 817"/>
                <a:gd name="T70" fmla="*/ 394 w 2656"/>
                <a:gd name="T71" fmla="*/ 0 h 817"/>
                <a:gd name="T72" fmla="*/ 414 w 2656"/>
                <a:gd name="T73" fmla="*/ 1 h 817"/>
                <a:gd name="T74" fmla="*/ 436 w 2656"/>
                <a:gd name="T75" fmla="*/ 1 h 817"/>
                <a:gd name="T76" fmla="*/ 459 w 2656"/>
                <a:gd name="T77" fmla="*/ 2 h 817"/>
                <a:gd name="T78" fmla="*/ 479 w 2656"/>
                <a:gd name="T79" fmla="*/ 4 h 817"/>
                <a:gd name="T80" fmla="*/ 492 w 2656"/>
                <a:gd name="T81" fmla="*/ 5 h 817"/>
                <a:gd name="T82" fmla="*/ 498 w 2656"/>
                <a:gd name="T83" fmla="*/ 5 h 817"/>
                <a:gd name="T84" fmla="*/ 527 w 2656"/>
                <a:gd name="T85" fmla="*/ 8 h 817"/>
                <a:gd name="T86" fmla="*/ 587 w 2656"/>
                <a:gd name="T87" fmla="*/ 17 h 817"/>
                <a:gd name="T88" fmla="*/ 646 w 2656"/>
                <a:gd name="T89" fmla="*/ 27 h 817"/>
                <a:gd name="T90" fmla="*/ 704 w 2656"/>
                <a:gd name="T91" fmla="*/ 38 h 817"/>
                <a:gd name="T92" fmla="*/ 763 w 2656"/>
                <a:gd name="T93" fmla="*/ 49 h 817"/>
                <a:gd name="T94" fmla="*/ 821 w 2656"/>
                <a:gd name="T95" fmla="*/ 60 h 817"/>
                <a:gd name="T96" fmla="*/ 879 w 2656"/>
                <a:gd name="T97" fmla="*/ 73 h 817"/>
                <a:gd name="T98" fmla="*/ 936 w 2656"/>
                <a:gd name="T99" fmla="*/ 86 h 817"/>
                <a:gd name="T100" fmla="*/ 994 w 2656"/>
                <a:gd name="T101" fmla="*/ 100 h 817"/>
                <a:gd name="T102" fmla="*/ 1052 w 2656"/>
                <a:gd name="T103" fmla="*/ 115 h 817"/>
                <a:gd name="T104" fmla="*/ 1109 w 2656"/>
                <a:gd name="T105" fmla="*/ 131 h 817"/>
                <a:gd name="T106" fmla="*/ 1166 w 2656"/>
                <a:gd name="T107" fmla="*/ 147 h 817"/>
                <a:gd name="T108" fmla="*/ 1223 w 2656"/>
                <a:gd name="T109" fmla="*/ 165 h 817"/>
                <a:gd name="T110" fmla="*/ 1281 w 2656"/>
                <a:gd name="T111" fmla="*/ 185 h 817"/>
                <a:gd name="T112" fmla="*/ 1339 w 2656"/>
                <a:gd name="T113" fmla="*/ 204 h 817"/>
                <a:gd name="T114" fmla="*/ 1397 w 2656"/>
                <a:gd name="T115" fmla="*/ 225 h 817"/>
                <a:gd name="T116" fmla="*/ 2655 w 2656"/>
                <a:gd name="T117" fmla="*/ 705 h 817"/>
                <a:gd name="T118" fmla="*/ 459 w 2656"/>
                <a:gd name="T119" fmla="*/ 816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6"/>
                <a:gd name="T181" fmla="*/ 0 h 817"/>
                <a:gd name="T182" fmla="*/ 2656 w 2656"/>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6" h="817">
                  <a:moveTo>
                    <a:pt x="459" y="816"/>
                  </a:moveTo>
                  <a:lnTo>
                    <a:pt x="459" y="816"/>
                  </a:ln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type="none" w="sm" len="sm"/>
              <a:tailEnd type="none" w="sm" len="sm"/>
            </a:ln>
          </p:spPr>
          <p:txBody>
            <a:bodyPr/>
            <a:lstStyle/>
            <a:p>
              <a:endParaRPr lang="en-US"/>
            </a:p>
          </p:txBody>
        </p:sp>
        <p:sp>
          <p:nvSpPr>
            <p:cNvPr id="17459" name="Line 4"/>
            <p:cNvSpPr>
              <a:spLocks noChangeShapeType="1"/>
            </p:cNvSpPr>
            <p:nvPr/>
          </p:nvSpPr>
          <p:spPr bwMode="auto">
            <a:xfrm>
              <a:off x="4147" y="1603"/>
              <a:ext cx="0" cy="1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411" name="Group 8"/>
          <p:cNvGrpSpPr>
            <a:grpSpLocks/>
          </p:cNvGrpSpPr>
          <p:nvPr/>
        </p:nvGrpSpPr>
        <p:grpSpPr bwMode="auto">
          <a:xfrm>
            <a:off x="1960563" y="1169988"/>
            <a:ext cx="1389062" cy="930275"/>
            <a:chOff x="1235" y="737"/>
            <a:chExt cx="875" cy="586"/>
          </a:xfrm>
        </p:grpSpPr>
        <p:sp>
          <p:nvSpPr>
            <p:cNvPr id="17455" name="Freeform 6"/>
            <p:cNvSpPr>
              <a:spLocks/>
            </p:cNvSpPr>
            <p:nvPr/>
          </p:nvSpPr>
          <p:spPr bwMode="auto">
            <a:xfrm>
              <a:off x="1235" y="737"/>
              <a:ext cx="875" cy="586"/>
            </a:xfrm>
            <a:custGeom>
              <a:avLst/>
              <a:gdLst>
                <a:gd name="T0" fmla="*/ 7 w 875"/>
                <a:gd name="T1" fmla="*/ 573 h 586"/>
                <a:gd name="T2" fmla="*/ 14 w 875"/>
                <a:gd name="T3" fmla="*/ 548 h 586"/>
                <a:gd name="T4" fmla="*/ 25 w 875"/>
                <a:gd name="T5" fmla="*/ 525 h 586"/>
                <a:gd name="T6" fmla="*/ 38 w 875"/>
                <a:gd name="T7" fmla="*/ 501 h 586"/>
                <a:gd name="T8" fmla="*/ 50 w 875"/>
                <a:gd name="T9" fmla="*/ 478 h 586"/>
                <a:gd name="T10" fmla="*/ 66 w 875"/>
                <a:gd name="T11" fmla="*/ 455 h 586"/>
                <a:gd name="T12" fmla="*/ 84 w 875"/>
                <a:gd name="T13" fmla="*/ 433 h 586"/>
                <a:gd name="T14" fmla="*/ 103 w 875"/>
                <a:gd name="T15" fmla="*/ 413 h 586"/>
                <a:gd name="T16" fmla="*/ 123 w 875"/>
                <a:gd name="T17" fmla="*/ 392 h 586"/>
                <a:gd name="T18" fmla="*/ 145 w 875"/>
                <a:gd name="T19" fmla="*/ 374 h 586"/>
                <a:gd name="T20" fmla="*/ 180 w 875"/>
                <a:gd name="T21" fmla="*/ 345 h 586"/>
                <a:gd name="T22" fmla="*/ 204 w 875"/>
                <a:gd name="T23" fmla="*/ 328 h 586"/>
                <a:gd name="T24" fmla="*/ 227 w 875"/>
                <a:gd name="T25" fmla="*/ 311 h 586"/>
                <a:gd name="T26" fmla="*/ 256 w 875"/>
                <a:gd name="T27" fmla="*/ 294 h 586"/>
                <a:gd name="T28" fmla="*/ 308 w 875"/>
                <a:gd name="T29" fmla="*/ 263 h 586"/>
                <a:gd name="T30" fmla="*/ 361 w 875"/>
                <a:gd name="T31" fmla="*/ 235 h 586"/>
                <a:gd name="T32" fmla="*/ 414 w 875"/>
                <a:gd name="T33" fmla="*/ 209 h 586"/>
                <a:gd name="T34" fmla="*/ 468 w 875"/>
                <a:gd name="T35" fmla="*/ 187 h 586"/>
                <a:gd name="T36" fmla="*/ 521 w 875"/>
                <a:gd name="T37" fmla="*/ 166 h 586"/>
                <a:gd name="T38" fmla="*/ 571 w 875"/>
                <a:gd name="T39" fmla="*/ 147 h 586"/>
                <a:gd name="T40" fmla="*/ 619 w 875"/>
                <a:gd name="T41" fmla="*/ 133 h 586"/>
                <a:gd name="T42" fmla="*/ 659 w 875"/>
                <a:gd name="T43" fmla="*/ 121 h 586"/>
                <a:gd name="T44" fmla="*/ 716 w 875"/>
                <a:gd name="T45" fmla="*/ 158 h 586"/>
                <a:gd name="T46" fmla="*/ 641 w 875"/>
                <a:gd name="T47" fmla="*/ 0 h 586"/>
                <a:gd name="T48" fmla="*/ 652 w 875"/>
                <a:gd name="T49" fmla="*/ 53 h 586"/>
                <a:gd name="T50" fmla="*/ 613 w 875"/>
                <a:gd name="T51" fmla="*/ 63 h 586"/>
                <a:gd name="T52" fmla="*/ 569 w 875"/>
                <a:gd name="T53" fmla="*/ 79 h 586"/>
                <a:gd name="T54" fmla="*/ 519 w 875"/>
                <a:gd name="T55" fmla="*/ 99 h 586"/>
                <a:gd name="T56" fmla="*/ 462 w 875"/>
                <a:gd name="T57" fmla="*/ 122 h 586"/>
                <a:gd name="T58" fmla="*/ 404 w 875"/>
                <a:gd name="T59" fmla="*/ 148 h 586"/>
                <a:gd name="T60" fmla="*/ 346 w 875"/>
                <a:gd name="T61" fmla="*/ 178 h 586"/>
                <a:gd name="T62" fmla="*/ 289 w 875"/>
                <a:gd name="T63" fmla="*/ 211 h 586"/>
                <a:gd name="T64" fmla="*/ 230 w 875"/>
                <a:gd name="T65" fmla="*/ 248 h 586"/>
                <a:gd name="T66" fmla="*/ 176 w 875"/>
                <a:gd name="T67" fmla="*/ 284 h 586"/>
                <a:gd name="T68" fmla="*/ 151 w 875"/>
                <a:gd name="T69" fmla="*/ 306 h 586"/>
                <a:gd name="T70" fmla="*/ 127 w 875"/>
                <a:gd name="T71" fmla="*/ 324 h 586"/>
                <a:gd name="T72" fmla="*/ 104 w 875"/>
                <a:gd name="T73" fmla="*/ 348 h 586"/>
                <a:gd name="T74" fmla="*/ 83 w 875"/>
                <a:gd name="T75" fmla="*/ 368 h 586"/>
                <a:gd name="T76" fmla="*/ 63 w 875"/>
                <a:gd name="T77" fmla="*/ 391 h 586"/>
                <a:gd name="T78" fmla="*/ 48 w 875"/>
                <a:gd name="T79" fmla="*/ 414 h 586"/>
                <a:gd name="T80" fmla="*/ 32 w 875"/>
                <a:gd name="T81" fmla="*/ 436 h 586"/>
                <a:gd name="T82" fmla="*/ 22 w 875"/>
                <a:gd name="T83" fmla="*/ 462 h 586"/>
                <a:gd name="T84" fmla="*/ 10 w 875"/>
                <a:gd name="T85" fmla="*/ 486 h 586"/>
                <a:gd name="T86" fmla="*/ 4 w 875"/>
                <a:gd name="T87" fmla="*/ 509 h 586"/>
                <a:gd name="T88" fmla="*/ 1 w 875"/>
                <a:gd name="T89" fmla="*/ 535 h 586"/>
                <a:gd name="T90" fmla="*/ 0 w 875"/>
                <a:gd name="T91" fmla="*/ 561 h 586"/>
                <a:gd name="T92" fmla="*/ 4 w 875"/>
                <a:gd name="T93" fmla="*/ 585 h 5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5"/>
                <a:gd name="T142" fmla="*/ 0 h 586"/>
                <a:gd name="T143" fmla="*/ 875 w 875"/>
                <a:gd name="T144" fmla="*/ 586 h 5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5" h="586">
                  <a:moveTo>
                    <a:pt x="4" y="585"/>
                  </a:moveTo>
                  <a:lnTo>
                    <a:pt x="7" y="573"/>
                  </a:lnTo>
                  <a:lnTo>
                    <a:pt x="11" y="561"/>
                  </a:lnTo>
                  <a:lnTo>
                    <a:pt x="14" y="548"/>
                  </a:lnTo>
                  <a:lnTo>
                    <a:pt x="20" y="537"/>
                  </a:lnTo>
                  <a:lnTo>
                    <a:pt x="25" y="525"/>
                  </a:lnTo>
                  <a:lnTo>
                    <a:pt x="32" y="512"/>
                  </a:lnTo>
                  <a:lnTo>
                    <a:pt x="38" y="501"/>
                  </a:lnTo>
                  <a:lnTo>
                    <a:pt x="43" y="489"/>
                  </a:lnTo>
                  <a:lnTo>
                    <a:pt x="50" y="478"/>
                  </a:lnTo>
                  <a:lnTo>
                    <a:pt x="60" y="466"/>
                  </a:lnTo>
                  <a:lnTo>
                    <a:pt x="66" y="455"/>
                  </a:lnTo>
                  <a:lnTo>
                    <a:pt x="75" y="444"/>
                  </a:lnTo>
                  <a:lnTo>
                    <a:pt x="84" y="433"/>
                  </a:lnTo>
                  <a:lnTo>
                    <a:pt x="94" y="424"/>
                  </a:lnTo>
                  <a:lnTo>
                    <a:pt x="103" y="413"/>
                  </a:lnTo>
                  <a:lnTo>
                    <a:pt x="113" y="402"/>
                  </a:lnTo>
                  <a:lnTo>
                    <a:pt x="123" y="392"/>
                  </a:lnTo>
                  <a:lnTo>
                    <a:pt x="134" y="381"/>
                  </a:lnTo>
                  <a:lnTo>
                    <a:pt x="145" y="374"/>
                  </a:lnTo>
                  <a:lnTo>
                    <a:pt x="156" y="364"/>
                  </a:lnTo>
                  <a:lnTo>
                    <a:pt x="180" y="345"/>
                  </a:lnTo>
                  <a:lnTo>
                    <a:pt x="191" y="337"/>
                  </a:lnTo>
                  <a:lnTo>
                    <a:pt x="204" y="328"/>
                  </a:lnTo>
                  <a:lnTo>
                    <a:pt x="217" y="318"/>
                  </a:lnTo>
                  <a:lnTo>
                    <a:pt x="227" y="311"/>
                  </a:lnTo>
                  <a:lnTo>
                    <a:pt x="242" y="302"/>
                  </a:lnTo>
                  <a:lnTo>
                    <a:pt x="256" y="294"/>
                  </a:lnTo>
                  <a:lnTo>
                    <a:pt x="280" y="280"/>
                  </a:lnTo>
                  <a:lnTo>
                    <a:pt x="308" y="263"/>
                  </a:lnTo>
                  <a:lnTo>
                    <a:pt x="333" y="249"/>
                  </a:lnTo>
                  <a:lnTo>
                    <a:pt x="361" y="235"/>
                  </a:lnTo>
                  <a:lnTo>
                    <a:pt x="387" y="222"/>
                  </a:lnTo>
                  <a:lnTo>
                    <a:pt x="414" y="209"/>
                  </a:lnTo>
                  <a:lnTo>
                    <a:pt x="441" y="197"/>
                  </a:lnTo>
                  <a:lnTo>
                    <a:pt x="468" y="187"/>
                  </a:lnTo>
                  <a:lnTo>
                    <a:pt x="496" y="176"/>
                  </a:lnTo>
                  <a:lnTo>
                    <a:pt x="521" y="166"/>
                  </a:lnTo>
                  <a:lnTo>
                    <a:pt x="546" y="157"/>
                  </a:lnTo>
                  <a:lnTo>
                    <a:pt x="571" y="147"/>
                  </a:lnTo>
                  <a:lnTo>
                    <a:pt x="594" y="140"/>
                  </a:lnTo>
                  <a:lnTo>
                    <a:pt x="619" y="133"/>
                  </a:lnTo>
                  <a:lnTo>
                    <a:pt x="638" y="127"/>
                  </a:lnTo>
                  <a:lnTo>
                    <a:pt x="659" y="121"/>
                  </a:lnTo>
                  <a:lnTo>
                    <a:pt x="695" y="110"/>
                  </a:lnTo>
                  <a:lnTo>
                    <a:pt x="716" y="158"/>
                  </a:lnTo>
                  <a:lnTo>
                    <a:pt x="874" y="26"/>
                  </a:lnTo>
                  <a:lnTo>
                    <a:pt x="641" y="0"/>
                  </a:lnTo>
                  <a:lnTo>
                    <a:pt x="667" y="48"/>
                  </a:lnTo>
                  <a:lnTo>
                    <a:pt x="652" y="53"/>
                  </a:lnTo>
                  <a:lnTo>
                    <a:pt x="632" y="57"/>
                  </a:lnTo>
                  <a:lnTo>
                    <a:pt x="613" y="63"/>
                  </a:lnTo>
                  <a:lnTo>
                    <a:pt x="590" y="72"/>
                  </a:lnTo>
                  <a:lnTo>
                    <a:pt x="569" y="79"/>
                  </a:lnTo>
                  <a:lnTo>
                    <a:pt x="542" y="89"/>
                  </a:lnTo>
                  <a:lnTo>
                    <a:pt x="519" y="99"/>
                  </a:lnTo>
                  <a:lnTo>
                    <a:pt x="492" y="109"/>
                  </a:lnTo>
                  <a:lnTo>
                    <a:pt x="462" y="122"/>
                  </a:lnTo>
                  <a:lnTo>
                    <a:pt x="435" y="134"/>
                  </a:lnTo>
                  <a:lnTo>
                    <a:pt x="404" y="148"/>
                  </a:lnTo>
                  <a:lnTo>
                    <a:pt x="376" y="162"/>
                  </a:lnTo>
                  <a:lnTo>
                    <a:pt x="346" y="178"/>
                  </a:lnTo>
                  <a:lnTo>
                    <a:pt x="318" y="195"/>
                  </a:lnTo>
                  <a:lnTo>
                    <a:pt x="289" y="211"/>
                  </a:lnTo>
                  <a:lnTo>
                    <a:pt x="258" y="229"/>
                  </a:lnTo>
                  <a:lnTo>
                    <a:pt x="230" y="248"/>
                  </a:lnTo>
                  <a:lnTo>
                    <a:pt x="203" y="265"/>
                  </a:lnTo>
                  <a:lnTo>
                    <a:pt x="176" y="284"/>
                  </a:lnTo>
                  <a:lnTo>
                    <a:pt x="165" y="294"/>
                  </a:lnTo>
                  <a:lnTo>
                    <a:pt x="151" y="306"/>
                  </a:lnTo>
                  <a:lnTo>
                    <a:pt x="140" y="315"/>
                  </a:lnTo>
                  <a:lnTo>
                    <a:pt x="127" y="324"/>
                  </a:lnTo>
                  <a:lnTo>
                    <a:pt x="116" y="336"/>
                  </a:lnTo>
                  <a:lnTo>
                    <a:pt x="104" y="348"/>
                  </a:lnTo>
                  <a:lnTo>
                    <a:pt x="95" y="358"/>
                  </a:lnTo>
                  <a:lnTo>
                    <a:pt x="83" y="368"/>
                  </a:lnTo>
                  <a:lnTo>
                    <a:pt x="76" y="379"/>
                  </a:lnTo>
                  <a:lnTo>
                    <a:pt x="63" y="391"/>
                  </a:lnTo>
                  <a:lnTo>
                    <a:pt x="56" y="402"/>
                  </a:lnTo>
                  <a:lnTo>
                    <a:pt x="48" y="414"/>
                  </a:lnTo>
                  <a:lnTo>
                    <a:pt x="40" y="425"/>
                  </a:lnTo>
                  <a:lnTo>
                    <a:pt x="32" y="436"/>
                  </a:lnTo>
                  <a:lnTo>
                    <a:pt x="26" y="448"/>
                  </a:lnTo>
                  <a:lnTo>
                    <a:pt x="22" y="462"/>
                  </a:lnTo>
                  <a:lnTo>
                    <a:pt x="17" y="472"/>
                  </a:lnTo>
                  <a:lnTo>
                    <a:pt x="10" y="486"/>
                  </a:lnTo>
                  <a:lnTo>
                    <a:pt x="7" y="497"/>
                  </a:lnTo>
                  <a:lnTo>
                    <a:pt x="4" y="509"/>
                  </a:lnTo>
                  <a:lnTo>
                    <a:pt x="4" y="522"/>
                  </a:lnTo>
                  <a:lnTo>
                    <a:pt x="1" y="535"/>
                  </a:lnTo>
                  <a:lnTo>
                    <a:pt x="2" y="547"/>
                  </a:lnTo>
                  <a:lnTo>
                    <a:pt x="0" y="561"/>
                  </a:lnTo>
                  <a:lnTo>
                    <a:pt x="1" y="574"/>
                  </a:lnTo>
                  <a:lnTo>
                    <a:pt x="4" y="585"/>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56" name="Freeform 7"/>
            <p:cNvSpPr>
              <a:spLocks/>
            </p:cNvSpPr>
            <p:nvPr/>
          </p:nvSpPr>
          <p:spPr bwMode="auto">
            <a:xfrm>
              <a:off x="1235" y="737"/>
              <a:ext cx="875" cy="586"/>
            </a:xfrm>
            <a:custGeom>
              <a:avLst/>
              <a:gdLst>
                <a:gd name="T0" fmla="*/ 7 w 875"/>
                <a:gd name="T1" fmla="*/ 573 h 586"/>
                <a:gd name="T2" fmla="*/ 14 w 875"/>
                <a:gd name="T3" fmla="*/ 548 h 586"/>
                <a:gd name="T4" fmla="*/ 25 w 875"/>
                <a:gd name="T5" fmla="*/ 525 h 586"/>
                <a:gd name="T6" fmla="*/ 38 w 875"/>
                <a:gd name="T7" fmla="*/ 501 h 586"/>
                <a:gd name="T8" fmla="*/ 50 w 875"/>
                <a:gd name="T9" fmla="*/ 478 h 586"/>
                <a:gd name="T10" fmla="*/ 66 w 875"/>
                <a:gd name="T11" fmla="*/ 455 h 586"/>
                <a:gd name="T12" fmla="*/ 84 w 875"/>
                <a:gd name="T13" fmla="*/ 433 h 586"/>
                <a:gd name="T14" fmla="*/ 103 w 875"/>
                <a:gd name="T15" fmla="*/ 413 h 586"/>
                <a:gd name="T16" fmla="*/ 123 w 875"/>
                <a:gd name="T17" fmla="*/ 392 h 586"/>
                <a:gd name="T18" fmla="*/ 145 w 875"/>
                <a:gd name="T19" fmla="*/ 374 h 586"/>
                <a:gd name="T20" fmla="*/ 180 w 875"/>
                <a:gd name="T21" fmla="*/ 345 h 586"/>
                <a:gd name="T22" fmla="*/ 204 w 875"/>
                <a:gd name="T23" fmla="*/ 328 h 586"/>
                <a:gd name="T24" fmla="*/ 227 w 875"/>
                <a:gd name="T25" fmla="*/ 311 h 586"/>
                <a:gd name="T26" fmla="*/ 256 w 875"/>
                <a:gd name="T27" fmla="*/ 294 h 586"/>
                <a:gd name="T28" fmla="*/ 308 w 875"/>
                <a:gd name="T29" fmla="*/ 263 h 586"/>
                <a:gd name="T30" fmla="*/ 361 w 875"/>
                <a:gd name="T31" fmla="*/ 235 h 586"/>
                <a:gd name="T32" fmla="*/ 414 w 875"/>
                <a:gd name="T33" fmla="*/ 209 h 586"/>
                <a:gd name="T34" fmla="*/ 468 w 875"/>
                <a:gd name="T35" fmla="*/ 187 h 586"/>
                <a:gd name="T36" fmla="*/ 521 w 875"/>
                <a:gd name="T37" fmla="*/ 166 h 586"/>
                <a:gd name="T38" fmla="*/ 571 w 875"/>
                <a:gd name="T39" fmla="*/ 147 h 586"/>
                <a:gd name="T40" fmla="*/ 619 w 875"/>
                <a:gd name="T41" fmla="*/ 133 h 586"/>
                <a:gd name="T42" fmla="*/ 659 w 875"/>
                <a:gd name="T43" fmla="*/ 121 h 586"/>
                <a:gd name="T44" fmla="*/ 716 w 875"/>
                <a:gd name="T45" fmla="*/ 158 h 586"/>
                <a:gd name="T46" fmla="*/ 641 w 875"/>
                <a:gd name="T47" fmla="*/ 0 h 586"/>
                <a:gd name="T48" fmla="*/ 652 w 875"/>
                <a:gd name="T49" fmla="*/ 53 h 586"/>
                <a:gd name="T50" fmla="*/ 613 w 875"/>
                <a:gd name="T51" fmla="*/ 63 h 586"/>
                <a:gd name="T52" fmla="*/ 569 w 875"/>
                <a:gd name="T53" fmla="*/ 79 h 586"/>
                <a:gd name="T54" fmla="*/ 519 w 875"/>
                <a:gd name="T55" fmla="*/ 99 h 586"/>
                <a:gd name="T56" fmla="*/ 462 w 875"/>
                <a:gd name="T57" fmla="*/ 122 h 586"/>
                <a:gd name="T58" fmla="*/ 404 w 875"/>
                <a:gd name="T59" fmla="*/ 148 h 586"/>
                <a:gd name="T60" fmla="*/ 346 w 875"/>
                <a:gd name="T61" fmla="*/ 178 h 586"/>
                <a:gd name="T62" fmla="*/ 289 w 875"/>
                <a:gd name="T63" fmla="*/ 211 h 586"/>
                <a:gd name="T64" fmla="*/ 230 w 875"/>
                <a:gd name="T65" fmla="*/ 248 h 586"/>
                <a:gd name="T66" fmla="*/ 176 w 875"/>
                <a:gd name="T67" fmla="*/ 284 h 586"/>
                <a:gd name="T68" fmla="*/ 151 w 875"/>
                <a:gd name="T69" fmla="*/ 306 h 586"/>
                <a:gd name="T70" fmla="*/ 127 w 875"/>
                <a:gd name="T71" fmla="*/ 324 h 586"/>
                <a:gd name="T72" fmla="*/ 104 w 875"/>
                <a:gd name="T73" fmla="*/ 348 h 586"/>
                <a:gd name="T74" fmla="*/ 83 w 875"/>
                <a:gd name="T75" fmla="*/ 368 h 586"/>
                <a:gd name="T76" fmla="*/ 63 w 875"/>
                <a:gd name="T77" fmla="*/ 391 h 586"/>
                <a:gd name="T78" fmla="*/ 48 w 875"/>
                <a:gd name="T79" fmla="*/ 414 h 586"/>
                <a:gd name="T80" fmla="*/ 32 w 875"/>
                <a:gd name="T81" fmla="*/ 436 h 586"/>
                <a:gd name="T82" fmla="*/ 22 w 875"/>
                <a:gd name="T83" fmla="*/ 462 h 586"/>
                <a:gd name="T84" fmla="*/ 10 w 875"/>
                <a:gd name="T85" fmla="*/ 486 h 586"/>
                <a:gd name="T86" fmla="*/ 4 w 875"/>
                <a:gd name="T87" fmla="*/ 509 h 586"/>
                <a:gd name="T88" fmla="*/ 1 w 875"/>
                <a:gd name="T89" fmla="*/ 535 h 586"/>
                <a:gd name="T90" fmla="*/ 0 w 875"/>
                <a:gd name="T91" fmla="*/ 561 h 586"/>
                <a:gd name="T92" fmla="*/ 4 w 875"/>
                <a:gd name="T93" fmla="*/ 585 h 5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5"/>
                <a:gd name="T142" fmla="*/ 0 h 586"/>
                <a:gd name="T143" fmla="*/ 875 w 875"/>
                <a:gd name="T144" fmla="*/ 586 h 5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5" h="586">
                  <a:moveTo>
                    <a:pt x="4" y="585"/>
                  </a:moveTo>
                  <a:lnTo>
                    <a:pt x="7" y="573"/>
                  </a:lnTo>
                  <a:lnTo>
                    <a:pt x="11" y="561"/>
                  </a:lnTo>
                  <a:lnTo>
                    <a:pt x="14" y="548"/>
                  </a:lnTo>
                  <a:lnTo>
                    <a:pt x="20" y="537"/>
                  </a:lnTo>
                  <a:lnTo>
                    <a:pt x="25" y="525"/>
                  </a:lnTo>
                  <a:lnTo>
                    <a:pt x="32" y="512"/>
                  </a:lnTo>
                  <a:lnTo>
                    <a:pt x="38" y="501"/>
                  </a:lnTo>
                  <a:lnTo>
                    <a:pt x="43" y="489"/>
                  </a:lnTo>
                  <a:lnTo>
                    <a:pt x="50" y="478"/>
                  </a:lnTo>
                  <a:lnTo>
                    <a:pt x="60" y="466"/>
                  </a:lnTo>
                  <a:lnTo>
                    <a:pt x="66" y="455"/>
                  </a:lnTo>
                  <a:lnTo>
                    <a:pt x="75" y="444"/>
                  </a:lnTo>
                  <a:lnTo>
                    <a:pt x="84" y="433"/>
                  </a:lnTo>
                  <a:lnTo>
                    <a:pt x="94" y="424"/>
                  </a:lnTo>
                  <a:lnTo>
                    <a:pt x="103" y="413"/>
                  </a:lnTo>
                  <a:lnTo>
                    <a:pt x="113" y="402"/>
                  </a:lnTo>
                  <a:lnTo>
                    <a:pt x="123" y="392"/>
                  </a:lnTo>
                  <a:lnTo>
                    <a:pt x="134" y="381"/>
                  </a:lnTo>
                  <a:lnTo>
                    <a:pt x="145" y="374"/>
                  </a:lnTo>
                  <a:lnTo>
                    <a:pt x="156" y="364"/>
                  </a:lnTo>
                  <a:lnTo>
                    <a:pt x="180" y="345"/>
                  </a:lnTo>
                  <a:lnTo>
                    <a:pt x="191" y="337"/>
                  </a:lnTo>
                  <a:lnTo>
                    <a:pt x="204" y="328"/>
                  </a:lnTo>
                  <a:lnTo>
                    <a:pt x="217" y="318"/>
                  </a:lnTo>
                  <a:lnTo>
                    <a:pt x="227" y="311"/>
                  </a:lnTo>
                  <a:lnTo>
                    <a:pt x="242" y="302"/>
                  </a:lnTo>
                  <a:lnTo>
                    <a:pt x="256" y="294"/>
                  </a:lnTo>
                  <a:lnTo>
                    <a:pt x="280" y="280"/>
                  </a:lnTo>
                  <a:lnTo>
                    <a:pt x="308" y="263"/>
                  </a:lnTo>
                  <a:lnTo>
                    <a:pt x="333" y="249"/>
                  </a:lnTo>
                  <a:lnTo>
                    <a:pt x="361" y="235"/>
                  </a:lnTo>
                  <a:lnTo>
                    <a:pt x="387" y="222"/>
                  </a:lnTo>
                  <a:lnTo>
                    <a:pt x="414" y="209"/>
                  </a:lnTo>
                  <a:lnTo>
                    <a:pt x="441" y="197"/>
                  </a:lnTo>
                  <a:lnTo>
                    <a:pt x="468" y="187"/>
                  </a:lnTo>
                  <a:lnTo>
                    <a:pt x="496" y="176"/>
                  </a:lnTo>
                  <a:lnTo>
                    <a:pt x="521" y="166"/>
                  </a:lnTo>
                  <a:lnTo>
                    <a:pt x="546" y="157"/>
                  </a:lnTo>
                  <a:lnTo>
                    <a:pt x="571" y="147"/>
                  </a:lnTo>
                  <a:lnTo>
                    <a:pt x="594" y="140"/>
                  </a:lnTo>
                  <a:lnTo>
                    <a:pt x="619" y="133"/>
                  </a:lnTo>
                  <a:lnTo>
                    <a:pt x="638" y="127"/>
                  </a:lnTo>
                  <a:lnTo>
                    <a:pt x="659" y="121"/>
                  </a:lnTo>
                  <a:lnTo>
                    <a:pt x="695" y="110"/>
                  </a:lnTo>
                  <a:lnTo>
                    <a:pt x="716" y="158"/>
                  </a:lnTo>
                  <a:lnTo>
                    <a:pt x="874" y="26"/>
                  </a:lnTo>
                  <a:lnTo>
                    <a:pt x="641" y="0"/>
                  </a:lnTo>
                  <a:lnTo>
                    <a:pt x="667" y="48"/>
                  </a:lnTo>
                  <a:lnTo>
                    <a:pt x="652" y="53"/>
                  </a:lnTo>
                  <a:lnTo>
                    <a:pt x="632" y="57"/>
                  </a:lnTo>
                  <a:lnTo>
                    <a:pt x="613" y="63"/>
                  </a:lnTo>
                  <a:lnTo>
                    <a:pt x="590" y="72"/>
                  </a:lnTo>
                  <a:lnTo>
                    <a:pt x="569" y="79"/>
                  </a:lnTo>
                  <a:lnTo>
                    <a:pt x="542" y="89"/>
                  </a:lnTo>
                  <a:lnTo>
                    <a:pt x="519" y="99"/>
                  </a:lnTo>
                  <a:lnTo>
                    <a:pt x="492" y="109"/>
                  </a:lnTo>
                  <a:lnTo>
                    <a:pt x="462" y="122"/>
                  </a:lnTo>
                  <a:lnTo>
                    <a:pt x="435" y="134"/>
                  </a:lnTo>
                  <a:lnTo>
                    <a:pt x="404" y="148"/>
                  </a:lnTo>
                  <a:lnTo>
                    <a:pt x="376" y="162"/>
                  </a:lnTo>
                  <a:lnTo>
                    <a:pt x="346" y="178"/>
                  </a:lnTo>
                  <a:lnTo>
                    <a:pt x="318" y="195"/>
                  </a:lnTo>
                  <a:lnTo>
                    <a:pt x="289" y="211"/>
                  </a:lnTo>
                  <a:lnTo>
                    <a:pt x="258" y="229"/>
                  </a:lnTo>
                  <a:lnTo>
                    <a:pt x="230" y="248"/>
                  </a:lnTo>
                  <a:lnTo>
                    <a:pt x="203" y="265"/>
                  </a:lnTo>
                  <a:lnTo>
                    <a:pt x="176" y="284"/>
                  </a:lnTo>
                  <a:lnTo>
                    <a:pt x="165" y="294"/>
                  </a:lnTo>
                  <a:lnTo>
                    <a:pt x="151" y="306"/>
                  </a:lnTo>
                  <a:lnTo>
                    <a:pt x="140" y="315"/>
                  </a:lnTo>
                  <a:lnTo>
                    <a:pt x="127" y="324"/>
                  </a:lnTo>
                  <a:lnTo>
                    <a:pt x="116" y="336"/>
                  </a:lnTo>
                  <a:lnTo>
                    <a:pt x="104" y="348"/>
                  </a:lnTo>
                  <a:lnTo>
                    <a:pt x="95" y="358"/>
                  </a:lnTo>
                  <a:lnTo>
                    <a:pt x="83" y="368"/>
                  </a:lnTo>
                  <a:lnTo>
                    <a:pt x="76" y="379"/>
                  </a:lnTo>
                  <a:lnTo>
                    <a:pt x="63" y="391"/>
                  </a:lnTo>
                  <a:lnTo>
                    <a:pt x="56" y="402"/>
                  </a:lnTo>
                  <a:lnTo>
                    <a:pt x="48" y="414"/>
                  </a:lnTo>
                  <a:lnTo>
                    <a:pt x="40" y="425"/>
                  </a:lnTo>
                  <a:lnTo>
                    <a:pt x="32" y="436"/>
                  </a:lnTo>
                  <a:lnTo>
                    <a:pt x="26" y="448"/>
                  </a:lnTo>
                  <a:lnTo>
                    <a:pt x="22" y="462"/>
                  </a:lnTo>
                  <a:lnTo>
                    <a:pt x="17" y="472"/>
                  </a:lnTo>
                  <a:lnTo>
                    <a:pt x="10" y="486"/>
                  </a:lnTo>
                  <a:lnTo>
                    <a:pt x="7" y="497"/>
                  </a:lnTo>
                  <a:lnTo>
                    <a:pt x="4" y="509"/>
                  </a:lnTo>
                  <a:lnTo>
                    <a:pt x="4" y="522"/>
                  </a:lnTo>
                  <a:lnTo>
                    <a:pt x="1" y="535"/>
                  </a:lnTo>
                  <a:lnTo>
                    <a:pt x="2" y="547"/>
                  </a:lnTo>
                  <a:lnTo>
                    <a:pt x="0" y="561"/>
                  </a:lnTo>
                  <a:lnTo>
                    <a:pt x="1" y="574"/>
                  </a:lnTo>
                  <a:lnTo>
                    <a:pt x="4" y="585"/>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412" name="Group 11"/>
          <p:cNvGrpSpPr>
            <a:grpSpLocks/>
          </p:cNvGrpSpPr>
          <p:nvPr/>
        </p:nvGrpSpPr>
        <p:grpSpPr bwMode="auto">
          <a:xfrm>
            <a:off x="1981200" y="2755900"/>
            <a:ext cx="1525588" cy="596900"/>
            <a:chOff x="1248" y="1736"/>
            <a:chExt cx="961" cy="376"/>
          </a:xfrm>
        </p:grpSpPr>
        <p:sp>
          <p:nvSpPr>
            <p:cNvPr id="17453" name="Freeform 9"/>
            <p:cNvSpPr>
              <a:spLocks/>
            </p:cNvSpPr>
            <p:nvPr/>
          </p:nvSpPr>
          <p:spPr bwMode="auto">
            <a:xfrm>
              <a:off x="1248" y="1736"/>
              <a:ext cx="961" cy="376"/>
            </a:xfrm>
            <a:custGeom>
              <a:avLst/>
              <a:gdLst>
                <a:gd name="T0" fmla="*/ 6 w 961"/>
                <a:gd name="T1" fmla="*/ 9 h 376"/>
                <a:gd name="T2" fmla="*/ 15 w 961"/>
                <a:gd name="T3" fmla="*/ 27 h 376"/>
                <a:gd name="T4" fmla="*/ 28 w 961"/>
                <a:gd name="T5" fmla="*/ 44 h 376"/>
                <a:gd name="T6" fmla="*/ 42 w 961"/>
                <a:gd name="T7" fmla="*/ 59 h 376"/>
                <a:gd name="T8" fmla="*/ 57 w 961"/>
                <a:gd name="T9" fmla="*/ 75 h 376"/>
                <a:gd name="T10" fmla="*/ 75 w 961"/>
                <a:gd name="T11" fmla="*/ 89 h 376"/>
                <a:gd name="T12" fmla="*/ 96 w 961"/>
                <a:gd name="T13" fmla="*/ 104 h 376"/>
                <a:gd name="T14" fmla="*/ 117 w 961"/>
                <a:gd name="T15" fmla="*/ 116 h 376"/>
                <a:gd name="T16" fmla="*/ 139 w 961"/>
                <a:gd name="T17" fmla="*/ 130 h 376"/>
                <a:gd name="T18" fmla="*/ 164 w 961"/>
                <a:gd name="T19" fmla="*/ 141 h 376"/>
                <a:gd name="T20" fmla="*/ 201 w 961"/>
                <a:gd name="T21" fmla="*/ 159 h 376"/>
                <a:gd name="T22" fmla="*/ 229 w 961"/>
                <a:gd name="T23" fmla="*/ 171 h 376"/>
                <a:gd name="T24" fmla="*/ 255 w 961"/>
                <a:gd name="T25" fmla="*/ 181 h 376"/>
                <a:gd name="T26" fmla="*/ 285 w 961"/>
                <a:gd name="T27" fmla="*/ 191 h 376"/>
                <a:gd name="T28" fmla="*/ 342 w 961"/>
                <a:gd name="T29" fmla="*/ 210 h 376"/>
                <a:gd name="T30" fmla="*/ 401 w 961"/>
                <a:gd name="T31" fmla="*/ 226 h 376"/>
                <a:gd name="T32" fmla="*/ 460 w 961"/>
                <a:gd name="T33" fmla="*/ 242 h 376"/>
                <a:gd name="T34" fmla="*/ 519 w 961"/>
                <a:gd name="T35" fmla="*/ 254 h 376"/>
                <a:gd name="T36" fmla="*/ 574 w 961"/>
                <a:gd name="T37" fmla="*/ 265 h 376"/>
                <a:gd name="T38" fmla="*/ 630 w 961"/>
                <a:gd name="T39" fmla="*/ 274 h 376"/>
                <a:gd name="T40" fmla="*/ 679 w 961"/>
                <a:gd name="T41" fmla="*/ 283 h 376"/>
                <a:gd name="T42" fmla="*/ 725 w 961"/>
                <a:gd name="T43" fmla="*/ 289 h 376"/>
                <a:gd name="T44" fmla="*/ 784 w 961"/>
                <a:gd name="T45" fmla="*/ 259 h 376"/>
                <a:gd name="T46" fmla="*/ 712 w 961"/>
                <a:gd name="T47" fmla="*/ 375 h 376"/>
                <a:gd name="T48" fmla="*/ 719 w 961"/>
                <a:gd name="T49" fmla="*/ 338 h 376"/>
                <a:gd name="T50" fmla="*/ 679 w 961"/>
                <a:gd name="T51" fmla="*/ 332 h 376"/>
                <a:gd name="T52" fmla="*/ 630 w 961"/>
                <a:gd name="T53" fmla="*/ 324 h 376"/>
                <a:gd name="T54" fmla="*/ 576 w 961"/>
                <a:gd name="T55" fmla="*/ 313 h 376"/>
                <a:gd name="T56" fmla="*/ 516 w 961"/>
                <a:gd name="T57" fmla="*/ 300 h 376"/>
                <a:gd name="T58" fmla="*/ 453 w 961"/>
                <a:gd name="T59" fmla="*/ 285 h 376"/>
                <a:gd name="T60" fmla="*/ 388 w 961"/>
                <a:gd name="T61" fmla="*/ 267 h 376"/>
                <a:gd name="T62" fmla="*/ 324 w 961"/>
                <a:gd name="T63" fmla="*/ 248 h 376"/>
                <a:gd name="T64" fmla="*/ 261 w 961"/>
                <a:gd name="T65" fmla="*/ 226 h 376"/>
                <a:gd name="T66" fmla="*/ 202 w 961"/>
                <a:gd name="T67" fmla="*/ 203 h 376"/>
                <a:gd name="T68" fmla="*/ 174 w 961"/>
                <a:gd name="T69" fmla="*/ 190 h 376"/>
                <a:gd name="T70" fmla="*/ 147 w 961"/>
                <a:gd name="T71" fmla="*/ 178 h 376"/>
                <a:gd name="T72" fmla="*/ 123 w 961"/>
                <a:gd name="T73" fmla="*/ 164 h 376"/>
                <a:gd name="T74" fmla="*/ 98 w 961"/>
                <a:gd name="T75" fmla="*/ 149 h 376"/>
                <a:gd name="T76" fmla="*/ 76 w 961"/>
                <a:gd name="T77" fmla="*/ 135 h 376"/>
                <a:gd name="T78" fmla="*/ 58 w 961"/>
                <a:gd name="T79" fmla="*/ 120 h 376"/>
                <a:gd name="T80" fmla="*/ 39 w 961"/>
                <a:gd name="T81" fmla="*/ 105 h 376"/>
                <a:gd name="T82" fmla="*/ 26 w 961"/>
                <a:gd name="T83" fmla="*/ 88 h 376"/>
                <a:gd name="T84" fmla="*/ 14 w 961"/>
                <a:gd name="T85" fmla="*/ 72 h 376"/>
                <a:gd name="T86" fmla="*/ 7 w 961"/>
                <a:gd name="T87" fmla="*/ 54 h 376"/>
                <a:gd name="T88" fmla="*/ 2 w 961"/>
                <a:gd name="T89" fmla="*/ 36 h 376"/>
                <a:gd name="T90" fmla="*/ 0 w 961"/>
                <a:gd name="T91" fmla="*/ 19 h 376"/>
                <a:gd name="T92" fmla="*/ 1 w 961"/>
                <a:gd name="T93" fmla="*/ 0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1"/>
                <a:gd name="T142" fmla="*/ 0 h 376"/>
                <a:gd name="T143" fmla="*/ 961 w 961"/>
                <a:gd name="T144" fmla="*/ 376 h 3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1" h="376">
                  <a:moveTo>
                    <a:pt x="1" y="0"/>
                  </a:moveTo>
                  <a:lnTo>
                    <a:pt x="6" y="9"/>
                  </a:lnTo>
                  <a:lnTo>
                    <a:pt x="10" y="17"/>
                  </a:lnTo>
                  <a:lnTo>
                    <a:pt x="15" y="27"/>
                  </a:lnTo>
                  <a:lnTo>
                    <a:pt x="20" y="35"/>
                  </a:lnTo>
                  <a:lnTo>
                    <a:pt x="28" y="44"/>
                  </a:lnTo>
                  <a:lnTo>
                    <a:pt x="35" y="51"/>
                  </a:lnTo>
                  <a:lnTo>
                    <a:pt x="42" y="59"/>
                  </a:lnTo>
                  <a:lnTo>
                    <a:pt x="47" y="66"/>
                  </a:lnTo>
                  <a:lnTo>
                    <a:pt x="57" y="75"/>
                  </a:lnTo>
                  <a:lnTo>
                    <a:pt x="66" y="82"/>
                  </a:lnTo>
                  <a:lnTo>
                    <a:pt x="75" y="89"/>
                  </a:lnTo>
                  <a:lnTo>
                    <a:pt x="84" y="97"/>
                  </a:lnTo>
                  <a:lnTo>
                    <a:pt x="96" y="104"/>
                  </a:lnTo>
                  <a:lnTo>
                    <a:pt x="107" y="110"/>
                  </a:lnTo>
                  <a:lnTo>
                    <a:pt x="117" y="116"/>
                  </a:lnTo>
                  <a:lnTo>
                    <a:pt x="129" y="123"/>
                  </a:lnTo>
                  <a:lnTo>
                    <a:pt x="139" y="130"/>
                  </a:lnTo>
                  <a:lnTo>
                    <a:pt x="151" y="136"/>
                  </a:lnTo>
                  <a:lnTo>
                    <a:pt x="164" y="141"/>
                  </a:lnTo>
                  <a:lnTo>
                    <a:pt x="176" y="147"/>
                  </a:lnTo>
                  <a:lnTo>
                    <a:pt x="201" y="159"/>
                  </a:lnTo>
                  <a:lnTo>
                    <a:pt x="215" y="165"/>
                  </a:lnTo>
                  <a:lnTo>
                    <a:pt x="229" y="171"/>
                  </a:lnTo>
                  <a:lnTo>
                    <a:pt x="243" y="176"/>
                  </a:lnTo>
                  <a:lnTo>
                    <a:pt x="255" y="181"/>
                  </a:lnTo>
                  <a:lnTo>
                    <a:pt x="271" y="186"/>
                  </a:lnTo>
                  <a:lnTo>
                    <a:pt x="285" y="191"/>
                  </a:lnTo>
                  <a:lnTo>
                    <a:pt x="312" y="200"/>
                  </a:lnTo>
                  <a:lnTo>
                    <a:pt x="342" y="210"/>
                  </a:lnTo>
                  <a:lnTo>
                    <a:pt x="370" y="219"/>
                  </a:lnTo>
                  <a:lnTo>
                    <a:pt x="401" y="226"/>
                  </a:lnTo>
                  <a:lnTo>
                    <a:pt x="430" y="234"/>
                  </a:lnTo>
                  <a:lnTo>
                    <a:pt x="460" y="242"/>
                  </a:lnTo>
                  <a:lnTo>
                    <a:pt x="489" y="247"/>
                  </a:lnTo>
                  <a:lnTo>
                    <a:pt x="519" y="254"/>
                  </a:lnTo>
                  <a:lnTo>
                    <a:pt x="548" y="260"/>
                  </a:lnTo>
                  <a:lnTo>
                    <a:pt x="574" y="265"/>
                  </a:lnTo>
                  <a:lnTo>
                    <a:pt x="602" y="269"/>
                  </a:lnTo>
                  <a:lnTo>
                    <a:pt x="630" y="274"/>
                  </a:lnTo>
                  <a:lnTo>
                    <a:pt x="654" y="278"/>
                  </a:lnTo>
                  <a:lnTo>
                    <a:pt x="679" y="283"/>
                  </a:lnTo>
                  <a:lnTo>
                    <a:pt x="701" y="286"/>
                  </a:lnTo>
                  <a:lnTo>
                    <a:pt x="725" y="289"/>
                  </a:lnTo>
                  <a:lnTo>
                    <a:pt x="762" y="293"/>
                  </a:lnTo>
                  <a:lnTo>
                    <a:pt x="784" y="259"/>
                  </a:lnTo>
                  <a:lnTo>
                    <a:pt x="960" y="342"/>
                  </a:lnTo>
                  <a:lnTo>
                    <a:pt x="712" y="375"/>
                  </a:lnTo>
                  <a:lnTo>
                    <a:pt x="735" y="339"/>
                  </a:lnTo>
                  <a:lnTo>
                    <a:pt x="719" y="338"/>
                  </a:lnTo>
                  <a:lnTo>
                    <a:pt x="699" y="334"/>
                  </a:lnTo>
                  <a:lnTo>
                    <a:pt x="679" y="332"/>
                  </a:lnTo>
                  <a:lnTo>
                    <a:pt x="654" y="327"/>
                  </a:lnTo>
                  <a:lnTo>
                    <a:pt x="630" y="324"/>
                  </a:lnTo>
                  <a:lnTo>
                    <a:pt x="602" y="319"/>
                  </a:lnTo>
                  <a:lnTo>
                    <a:pt x="576" y="313"/>
                  </a:lnTo>
                  <a:lnTo>
                    <a:pt x="547" y="307"/>
                  </a:lnTo>
                  <a:lnTo>
                    <a:pt x="516" y="300"/>
                  </a:lnTo>
                  <a:lnTo>
                    <a:pt x="487" y="294"/>
                  </a:lnTo>
                  <a:lnTo>
                    <a:pt x="453" y="285"/>
                  </a:lnTo>
                  <a:lnTo>
                    <a:pt x="420" y="276"/>
                  </a:lnTo>
                  <a:lnTo>
                    <a:pt x="388" y="267"/>
                  </a:lnTo>
                  <a:lnTo>
                    <a:pt x="357" y="258"/>
                  </a:lnTo>
                  <a:lnTo>
                    <a:pt x="324" y="248"/>
                  </a:lnTo>
                  <a:lnTo>
                    <a:pt x="293" y="238"/>
                  </a:lnTo>
                  <a:lnTo>
                    <a:pt x="261" y="226"/>
                  </a:lnTo>
                  <a:lnTo>
                    <a:pt x="230" y="214"/>
                  </a:lnTo>
                  <a:lnTo>
                    <a:pt x="202" y="203"/>
                  </a:lnTo>
                  <a:lnTo>
                    <a:pt x="189" y="197"/>
                  </a:lnTo>
                  <a:lnTo>
                    <a:pt x="174" y="190"/>
                  </a:lnTo>
                  <a:lnTo>
                    <a:pt x="161" y="184"/>
                  </a:lnTo>
                  <a:lnTo>
                    <a:pt x="147" y="178"/>
                  </a:lnTo>
                  <a:lnTo>
                    <a:pt x="134" y="170"/>
                  </a:lnTo>
                  <a:lnTo>
                    <a:pt x="123" y="164"/>
                  </a:lnTo>
                  <a:lnTo>
                    <a:pt x="110" y="156"/>
                  </a:lnTo>
                  <a:lnTo>
                    <a:pt x="98" y="149"/>
                  </a:lnTo>
                  <a:lnTo>
                    <a:pt x="89" y="142"/>
                  </a:lnTo>
                  <a:lnTo>
                    <a:pt x="76" y="135"/>
                  </a:lnTo>
                  <a:lnTo>
                    <a:pt x="67" y="127"/>
                  </a:lnTo>
                  <a:lnTo>
                    <a:pt x="58" y="120"/>
                  </a:lnTo>
                  <a:lnTo>
                    <a:pt x="48" y="112"/>
                  </a:lnTo>
                  <a:lnTo>
                    <a:pt x="39" y="105"/>
                  </a:lnTo>
                  <a:lnTo>
                    <a:pt x="33" y="97"/>
                  </a:lnTo>
                  <a:lnTo>
                    <a:pt x="26" y="88"/>
                  </a:lnTo>
                  <a:lnTo>
                    <a:pt x="21" y="79"/>
                  </a:lnTo>
                  <a:lnTo>
                    <a:pt x="14" y="72"/>
                  </a:lnTo>
                  <a:lnTo>
                    <a:pt x="10" y="63"/>
                  </a:lnTo>
                  <a:lnTo>
                    <a:pt x="7" y="54"/>
                  </a:lnTo>
                  <a:lnTo>
                    <a:pt x="3" y="46"/>
                  </a:lnTo>
                  <a:lnTo>
                    <a:pt x="2" y="36"/>
                  </a:lnTo>
                  <a:lnTo>
                    <a:pt x="1" y="28"/>
                  </a:lnTo>
                  <a:lnTo>
                    <a:pt x="0" y="19"/>
                  </a:lnTo>
                  <a:lnTo>
                    <a:pt x="0" y="10"/>
                  </a:lnTo>
                  <a:lnTo>
                    <a:pt x="1" y="0"/>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54" name="Freeform 10"/>
            <p:cNvSpPr>
              <a:spLocks/>
            </p:cNvSpPr>
            <p:nvPr/>
          </p:nvSpPr>
          <p:spPr bwMode="auto">
            <a:xfrm>
              <a:off x="1248" y="1736"/>
              <a:ext cx="961" cy="376"/>
            </a:xfrm>
            <a:custGeom>
              <a:avLst/>
              <a:gdLst>
                <a:gd name="T0" fmla="*/ 6 w 961"/>
                <a:gd name="T1" fmla="*/ 9 h 376"/>
                <a:gd name="T2" fmla="*/ 15 w 961"/>
                <a:gd name="T3" fmla="*/ 27 h 376"/>
                <a:gd name="T4" fmla="*/ 28 w 961"/>
                <a:gd name="T5" fmla="*/ 44 h 376"/>
                <a:gd name="T6" fmla="*/ 42 w 961"/>
                <a:gd name="T7" fmla="*/ 59 h 376"/>
                <a:gd name="T8" fmla="*/ 57 w 961"/>
                <a:gd name="T9" fmla="*/ 75 h 376"/>
                <a:gd name="T10" fmla="*/ 75 w 961"/>
                <a:gd name="T11" fmla="*/ 89 h 376"/>
                <a:gd name="T12" fmla="*/ 96 w 961"/>
                <a:gd name="T13" fmla="*/ 104 h 376"/>
                <a:gd name="T14" fmla="*/ 117 w 961"/>
                <a:gd name="T15" fmla="*/ 116 h 376"/>
                <a:gd name="T16" fmla="*/ 139 w 961"/>
                <a:gd name="T17" fmla="*/ 130 h 376"/>
                <a:gd name="T18" fmla="*/ 164 w 961"/>
                <a:gd name="T19" fmla="*/ 141 h 376"/>
                <a:gd name="T20" fmla="*/ 201 w 961"/>
                <a:gd name="T21" fmla="*/ 159 h 376"/>
                <a:gd name="T22" fmla="*/ 229 w 961"/>
                <a:gd name="T23" fmla="*/ 171 h 376"/>
                <a:gd name="T24" fmla="*/ 255 w 961"/>
                <a:gd name="T25" fmla="*/ 181 h 376"/>
                <a:gd name="T26" fmla="*/ 285 w 961"/>
                <a:gd name="T27" fmla="*/ 191 h 376"/>
                <a:gd name="T28" fmla="*/ 342 w 961"/>
                <a:gd name="T29" fmla="*/ 210 h 376"/>
                <a:gd name="T30" fmla="*/ 401 w 961"/>
                <a:gd name="T31" fmla="*/ 226 h 376"/>
                <a:gd name="T32" fmla="*/ 460 w 961"/>
                <a:gd name="T33" fmla="*/ 242 h 376"/>
                <a:gd name="T34" fmla="*/ 519 w 961"/>
                <a:gd name="T35" fmla="*/ 254 h 376"/>
                <a:gd name="T36" fmla="*/ 574 w 961"/>
                <a:gd name="T37" fmla="*/ 265 h 376"/>
                <a:gd name="T38" fmla="*/ 630 w 961"/>
                <a:gd name="T39" fmla="*/ 274 h 376"/>
                <a:gd name="T40" fmla="*/ 679 w 961"/>
                <a:gd name="T41" fmla="*/ 283 h 376"/>
                <a:gd name="T42" fmla="*/ 725 w 961"/>
                <a:gd name="T43" fmla="*/ 289 h 376"/>
                <a:gd name="T44" fmla="*/ 784 w 961"/>
                <a:gd name="T45" fmla="*/ 259 h 376"/>
                <a:gd name="T46" fmla="*/ 712 w 961"/>
                <a:gd name="T47" fmla="*/ 375 h 376"/>
                <a:gd name="T48" fmla="*/ 719 w 961"/>
                <a:gd name="T49" fmla="*/ 338 h 376"/>
                <a:gd name="T50" fmla="*/ 679 w 961"/>
                <a:gd name="T51" fmla="*/ 332 h 376"/>
                <a:gd name="T52" fmla="*/ 630 w 961"/>
                <a:gd name="T53" fmla="*/ 324 h 376"/>
                <a:gd name="T54" fmla="*/ 576 w 961"/>
                <a:gd name="T55" fmla="*/ 313 h 376"/>
                <a:gd name="T56" fmla="*/ 516 w 961"/>
                <a:gd name="T57" fmla="*/ 300 h 376"/>
                <a:gd name="T58" fmla="*/ 453 w 961"/>
                <a:gd name="T59" fmla="*/ 285 h 376"/>
                <a:gd name="T60" fmla="*/ 388 w 961"/>
                <a:gd name="T61" fmla="*/ 267 h 376"/>
                <a:gd name="T62" fmla="*/ 324 w 961"/>
                <a:gd name="T63" fmla="*/ 248 h 376"/>
                <a:gd name="T64" fmla="*/ 261 w 961"/>
                <a:gd name="T65" fmla="*/ 226 h 376"/>
                <a:gd name="T66" fmla="*/ 202 w 961"/>
                <a:gd name="T67" fmla="*/ 203 h 376"/>
                <a:gd name="T68" fmla="*/ 174 w 961"/>
                <a:gd name="T69" fmla="*/ 190 h 376"/>
                <a:gd name="T70" fmla="*/ 147 w 961"/>
                <a:gd name="T71" fmla="*/ 178 h 376"/>
                <a:gd name="T72" fmla="*/ 123 w 961"/>
                <a:gd name="T73" fmla="*/ 164 h 376"/>
                <a:gd name="T74" fmla="*/ 98 w 961"/>
                <a:gd name="T75" fmla="*/ 149 h 376"/>
                <a:gd name="T76" fmla="*/ 76 w 961"/>
                <a:gd name="T77" fmla="*/ 135 h 376"/>
                <a:gd name="T78" fmla="*/ 58 w 961"/>
                <a:gd name="T79" fmla="*/ 120 h 376"/>
                <a:gd name="T80" fmla="*/ 39 w 961"/>
                <a:gd name="T81" fmla="*/ 105 h 376"/>
                <a:gd name="T82" fmla="*/ 26 w 961"/>
                <a:gd name="T83" fmla="*/ 88 h 376"/>
                <a:gd name="T84" fmla="*/ 14 w 961"/>
                <a:gd name="T85" fmla="*/ 72 h 376"/>
                <a:gd name="T86" fmla="*/ 7 w 961"/>
                <a:gd name="T87" fmla="*/ 54 h 376"/>
                <a:gd name="T88" fmla="*/ 2 w 961"/>
                <a:gd name="T89" fmla="*/ 36 h 376"/>
                <a:gd name="T90" fmla="*/ 0 w 961"/>
                <a:gd name="T91" fmla="*/ 19 h 376"/>
                <a:gd name="T92" fmla="*/ 1 w 961"/>
                <a:gd name="T93" fmla="*/ 0 h 3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1"/>
                <a:gd name="T142" fmla="*/ 0 h 376"/>
                <a:gd name="T143" fmla="*/ 961 w 961"/>
                <a:gd name="T144" fmla="*/ 376 h 3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1" h="376">
                  <a:moveTo>
                    <a:pt x="1" y="0"/>
                  </a:moveTo>
                  <a:lnTo>
                    <a:pt x="6" y="9"/>
                  </a:lnTo>
                  <a:lnTo>
                    <a:pt x="10" y="17"/>
                  </a:lnTo>
                  <a:lnTo>
                    <a:pt x="15" y="27"/>
                  </a:lnTo>
                  <a:lnTo>
                    <a:pt x="20" y="35"/>
                  </a:lnTo>
                  <a:lnTo>
                    <a:pt x="28" y="44"/>
                  </a:lnTo>
                  <a:lnTo>
                    <a:pt x="35" y="51"/>
                  </a:lnTo>
                  <a:lnTo>
                    <a:pt x="42" y="59"/>
                  </a:lnTo>
                  <a:lnTo>
                    <a:pt x="47" y="66"/>
                  </a:lnTo>
                  <a:lnTo>
                    <a:pt x="57" y="75"/>
                  </a:lnTo>
                  <a:lnTo>
                    <a:pt x="66" y="82"/>
                  </a:lnTo>
                  <a:lnTo>
                    <a:pt x="75" y="89"/>
                  </a:lnTo>
                  <a:lnTo>
                    <a:pt x="84" y="97"/>
                  </a:lnTo>
                  <a:lnTo>
                    <a:pt x="96" y="104"/>
                  </a:lnTo>
                  <a:lnTo>
                    <a:pt x="107" y="110"/>
                  </a:lnTo>
                  <a:lnTo>
                    <a:pt x="117" y="116"/>
                  </a:lnTo>
                  <a:lnTo>
                    <a:pt x="129" y="123"/>
                  </a:lnTo>
                  <a:lnTo>
                    <a:pt x="139" y="130"/>
                  </a:lnTo>
                  <a:lnTo>
                    <a:pt x="151" y="136"/>
                  </a:lnTo>
                  <a:lnTo>
                    <a:pt x="164" y="141"/>
                  </a:lnTo>
                  <a:lnTo>
                    <a:pt x="176" y="147"/>
                  </a:lnTo>
                  <a:lnTo>
                    <a:pt x="201" y="159"/>
                  </a:lnTo>
                  <a:lnTo>
                    <a:pt x="215" y="165"/>
                  </a:lnTo>
                  <a:lnTo>
                    <a:pt x="229" y="171"/>
                  </a:lnTo>
                  <a:lnTo>
                    <a:pt x="243" y="176"/>
                  </a:lnTo>
                  <a:lnTo>
                    <a:pt x="255" y="181"/>
                  </a:lnTo>
                  <a:lnTo>
                    <a:pt x="271" y="186"/>
                  </a:lnTo>
                  <a:lnTo>
                    <a:pt x="285" y="191"/>
                  </a:lnTo>
                  <a:lnTo>
                    <a:pt x="312" y="200"/>
                  </a:lnTo>
                  <a:lnTo>
                    <a:pt x="342" y="210"/>
                  </a:lnTo>
                  <a:lnTo>
                    <a:pt x="370" y="219"/>
                  </a:lnTo>
                  <a:lnTo>
                    <a:pt x="401" y="226"/>
                  </a:lnTo>
                  <a:lnTo>
                    <a:pt x="430" y="234"/>
                  </a:lnTo>
                  <a:lnTo>
                    <a:pt x="460" y="242"/>
                  </a:lnTo>
                  <a:lnTo>
                    <a:pt x="489" y="247"/>
                  </a:lnTo>
                  <a:lnTo>
                    <a:pt x="519" y="254"/>
                  </a:lnTo>
                  <a:lnTo>
                    <a:pt x="548" y="260"/>
                  </a:lnTo>
                  <a:lnTo>
                    <a:pt x="574" y="265"/>
                  </a:lnTo>
                  <a:lnTo>
                    <a:pt x="602" y="269"/>
                  </a:lnTo>
                  <a:lnTo>
                    <a:pt x="630" y="274"/>
                  </a:lnTo>
                  <a:lnTo>
                    <a:pt x="654" y="278"/>
                  </a:lnTo>
                  <a:lnTo>
                    <a:pt x="679" y="283"/>
                  </a:lnTo>
                  <a:lnTo>
                    <a:pt x="701" y="286"/>
                  </a:lnTo>
                  <a:lnTo>
                    <a:pt x="725" y="289"/>
                  </a:lnTo>
                  <a:lnTo>
                    <a:pt x="762" y="293"/>
                  </a:lnTo>
                  <a:lnTo>
                    <a:pt x="784" y="259"/>
                  </a:lnTo>
                  <a:lnTo>
                    <a:pt x="960" y="342"/>
                  </a:lnTo>
                  <a:lnTo>
                    <a:pt x="712" y="375"/>
                  </a:lnTo>
                  <a:lnTo>
                    <a:pt x="735" y="339"/>
                  </a:lnTo>
                  <a:lnTo>
                    <a:pt x="719" y="338"/>
                  </a:lnTo>
                  <a:lnTo>
                    <a:pt x="699" y="334"/>
                  </a:lnTo>
                  <a:lnTo>
                    <a:pt x="679" y="332"/>
                  </a:lnTo>
                  <a:lnTo>
                    <a:pt x="654" y="327"/>
                  </a:lnTo>
                  <a:lnTo>
                    <a:pt x="630" y="324"/>
                  </a:lnTo>
                  <a:lnTo>
                    <a:pt x="602" y="319"/>
                  </a:lnTo>
                  <a:lnTo>
                    <a:pt x="576" y="313"/>
                  </a:lnTo>
                  <a:lnTo>
                    <a:pt x="547" y="307"/>
                  </a:lnTo>
                  <a:lnTo>
                    <a:pt x="516" y="300"/>
                  </a:lnTo>
                  <a:lnTo>
                    <a:pt x="487" y="294"/>
                  </a:lnTo>
                  <a:lnTo>
                    <a:pt x="453" y="285"/>
                  </a:lnTo>
                  <a:lnTo>
                    <a:pt x="420" y="276"/>
                  </a:lnTo>
                  <a:lnTo>
                    <a:pt x="388" y="267"/>
                  </a:lnTo>
                  <a:lnTo>
                    <a:pt x="357" y="258"/>
                  </a:lnTo>
                  <a:lnTo>
                    <a:pt x="324" y="248"/>
                  </a:lnTo>
                  <a:lnTo>
                    <a:pt x="293" y="238"/>
                  </a:lnTo>
                  <a:lnTo>
                    <a:pt x="261" y="226"/>
                  </a:lnTo>
                  <a:lnTo>
                    <a:pt x="230" y="214"/>
                  </a:lnTo>
                  <a:lnTo>
                    <a:pt x="202" y="203"/>
                  </a:lnTo>
                  <a:lnTo>
                    <a:pt x="189" y="197"/>
                  </a:lnTo>
                  <a:lnTo>
                    <a:pt x="174" y="190"/>
                  </a:lnTo>
                  <a:lnTo>
                    <a:pt x="161" y="184"/>
                  </a:lnTo>
                  <a:lnTo>
                    <a:pt x="147" y="178"/>
                  </a:lnTo>
                  <a:lnTo>
                    <a:pt x="134" y="170"/>
                  </a:lnTo>
                  <a:lnTo>
                    <a:pt x="123" y="164"/>
                  </a:lnTo>
                  <a:lnTo>
                    <a:pt x="110" y="156"/>
                  </a:lnTo>
                  <a:lnTo>
                    <a:pt x="98" y="149"/>
                  </a:lnTo>
                  <a:lnTo>
                    <a:pt x="89" y="142"/>
                  </a:lnTo>
                  <a:lnTo>
                    <a:pt x="76" y="135"/>
                  </a:lnTo>
                  <a:lnTo>
                    <a:pt x="67" y="127"/>
                  </a:lnTo>
                  <a:lnTo>
                    <a:pt x="58" y="120"/>
                  </a:lnTo>
                  <a:lnTo>
                    <a:pt x="48" y="112"/>
                  </a:lnTo>
                  <a:lnTo>
                    <a:pt x="39" y="105"/>
                  </a:lnTo>
                  <a:lnTo>
                    <a:pt x="33" y="97"/>
                  </a:lnTo>
                  <a:lnTo>
                    <a:pt x="26" y="88"/>
                  </a:lnTo>
                  <a:lnTo>
                    <a:pt x="21" y="79"/>
                  </a:lnTo>
                  <a:lnTo>
                    <a:pt x="14" y="72"/>
                  </a:lnTo>
                  <a:lnTo>
                    <a:pt x="10" y="63"/>
                  </a:lnTo>
                  <a:lnTo>
                    <a:pt x="7" y="54"/>
                  </a:lnTo>
                  <a:lnTo>
                    <a:pt x="3" y="46"/>
                  </a:lnTo>
                  <a:lnTo>
                    <a:pt x="2" y="36"/>
                  </a:lnTo>
                  <a:lnTo>
                    <a:pt x="1" y="28"/>
                  </a:lnTo>
                  <a:lnTo>
                    <a:pt x="0" y="19"/>
                  </a:lnTo>
                  <a:lnTo>
                    <a:pt x="0" y="10"/>
                  </a:lnTo>
                  <a:lnTo>
                    <a:pt x="1"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413" name="Group 14"/>
          <p:cNvGrpSpPr>
            <a:grpSpLocks/>
          </p:cNvGrpSpPr>
          <p:nvPr/>
        </p:nvGrpSpPr>
        <p:grpSpPr bwMode="auto">
          <a:xfrm>
            <a:off x="5437188" y="2936875"/>
            <a:ext cx="876300" cy="300038"/>
            <a:chOff x="3425" y="1850"/>
            <a:chExt cx="552" cy="189"/>
          </a:xfrm>
        </p:grpSpPr>
        <p:sp>
          <p:nvSpPr>
            <p:cNvPr id="17451" name="Freeform 12"/>
            <p:cNvSpPr>
              <a:spLocks/>
            </p:cNvSpPr>
            <p:nvPr/>
          </p:nvSpPr>
          <p:spPr bwMode="auto">
            <a:xfrm>
              <a:off x="3425" y="1850"/>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52" name="Freeform 13"/>
            <p:cNvSpPr>
              <a:spLocks/>
            </p:cNvSpPr>
            <p:nvPr/>
          </p:nvSpPr>
          <p:spPr bwMode="auto">
            <a:xfrm>
              <a:off x="3425" y="1850"/>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414" name="Group 17"/>
          <p:cNvGrpSpPr>
            <a:grpSpLocks/>
          </p:cNvGrpSpPr>
          <p:nvPr/>
        </p:nvGrpSpPr>
        <p:grpSpPr bwMode="auto">
          <a:xfrm>
            <a:off x="5513388" y="1870075"/>
            <a:ext cx="876300" cy="300038"/>
            <a:chOff x="3473" y="1178"/>
            <a:chExt cx="552" cy="189"/>
          </a:xfrm>
        </p:grpSpPr>
        <p:sp>
          <p:nvSpPr>
            <p:cNvPr id="17449" name="Freeform 15"/>
            <p:cNvSpPr>
              <a:spLocks/>
            </p:cNvSpPr>
            <p:nvPr/>
          </p:nvSpPr>
          <p:spPr bwMode="auto">
            <a:xfrm>
              <a:off x="3473" y="1178"/>
              <a:ext cx="552" cy="189"/>
            </a:xfrm>
            <a:custGeom>
              <a:avLst/>
              <a:gdLst>
                <a:gd name="T0" fmla="*/ 9 w 552"/>
                <a:gd name="T1" fmla="*/ 8 h 189"/>
                <a:gd name="T2" fmla="*/ 28 w 552"/>
                <a:gd name="T3" fmla="*/ 22 h 189"/>
                <a:gd name="T4" fmla="*/ 48 w 552"/>
                <a:gd name="T5" fmla="*/ 36 h 189"/>
                <a:gd name="T6" fmla="*/ 66 w 552"/>
                <a:gd name="T7" fmla="*/ 47 h 189"/>
                <a:gd name="T8" fmla="*/ 84 w 552"/>
                <a:gd name="T9" fmla="*/ 59 h 189"/>
                <a:gd name="T10" fmla="*/ 103 w 552"/>
                <a:gd name="T11" fmla="*/ 68 h 189"/>
                <a:gd name="T12" fmla="*/ 121 w 552"/>
                <a:gd name="T13" fmla="*/ 77 h 189"/>
                <a:gd name="T14" fmla="*/ 139 w 552"/>
                <a:gd name="T15" fmla="*/ 85 h 189"/>
                <a:gd name="T16" fmla="*/ 157 w 552"/>
                <a:gd name="T17" fmla="*/ 92 h 189"/>
                <a:gd name="T18" fmla="*/ 174 w 552"/>
                <a:gd name="T19" fmla="*/ 98 h 189"/>
                <a:gd name="T20" fmla="*/ 200 w 552"/>
                <a:gd name="T21" fmla="*/ 106 h 189"/>
                <a:gd name="T22" fmla="*/ 216 w 552"/>
                <a:gd name="T23" fmla="*/ 110 h 189"/>
                <a:gd name="T24" fmla="*/ 232 w 552"/>
                <a:gd name="T25" fmla="*/ 114 h 189"/>
                <a:gd name="T26" fmla="*/ 249 w 552"/>
                <a:gd name="T27" fmla="*/ 116 h 189"/>
                <a:gd name="T28" fmla="*/ 280 w 552"/>
                <a:gd name="T29" fmla="*/ 120 h 189"/>
                <a:gd name="T30" fmla="*/ 311 w 552"/>
                <a:gd name="T31" fmla="*/ 121 h 189"/>
                <a:gd name="T32" fmla="*/ 338 w 552"/>
                <a:gd name="T33" fmla="*/ 120 h 189"/>
                <a:gd name="T34" fmla="*/ 364 w 552"/>
                <a:gd name="T35" fmla="*/ 118 h 189"/>
                <a:gd name="T36" fmla="*/ 388 w 552"/>
                <a:gd name="T37" fmla="*/ 115 h 189"/>
                <a:gd name="T38" fmla="*/ 409 w 552"/>
                <a:gd name="T39" fmla="*/ 110 h 189"/>
                <a:gd name="T40" fmla="*/ 429 w 552"/>
                <a:gd name="T41" fmla="*/ 106 h 189"/>
                <a:gd name="T42" fmla="*/ 445 w 552"/>
                <a:gd name="T43" fmla="*/ 100 h 189"/>
                <a:gd name="T44" fmla="*/ 431 w 552"/>
                <a:gd name="T45" fmla="*/ 55 h 189"/>
                <a:gd name="T46" fmla="*/ 526 w 552"/>
                <a:gd name="T47" fmla="*/ 188 h 189"/>
                <a:gd name="T48" fmla="*/ 491 w 552"/>
                <a:gd name="T49" fmla="*/ 150 h 189"/>
                <a:gd name="T50" fmla="*/ 476 w 552"/>
                <a:gd name="T51" fmla="*/ 154 h 189"/>
                <a:gd name="T52" fmla="*/ 456 w 552"/>
                <a:gd name="T53" fmla="*/ 159 h 189"/>
                <a:gd name="T54" fmla="*/ 435 w 552"/>
                <a:gd name="T55" fmla="*/ 162 h 189"/>
                <a:gd name="T56" fmla="*/ 408 w 552"/>
                <a:gd name="T57" fmla="*/ 164 h 189"/>
                <a:gd name="T58" fmla="*/ 379 w 552"/>
                <a:gd name="T59" fmla="*/ 165 h 189"/>
                <a:gd name="T60" fmla="*/ 347 w 552"/>
                <a:gd name="T61" fmla="*/ 165 h 189"/>
                <a:gd name="T62" fmla="*/ 313 w 552"/>
                <a:gd name="T63" fmla="*/ 163 h 189"/>
                <a:gd name="T64" fmla="*/ 278 w 552"/>
                <a:gd name="T65" fmla="*/ 157 h 189"/>
                <a:gd name="T66" fmla="*/ 240 w 552"/>
                <a:gd name="T67" fmla="*/ 149 h 189"/>
                <a:gd name="T68" fmla="*/ 223 w 552"/>
                <a:gd name="T69" fmla="*/ 143 h 189"/>
                <a:gd name="T70" fmla="*/ 204 w 552"/>
                <a:gd name="T71" fmla="*/ 136 h 189"/>
                <a:gd name="T72" fmla="*/ 184 w 552"/>
                <a:gd name="T73" fmla="*/ 131 h 189"/>
                <a:gd name="T74" fmla="*/ 166 w 552"/>
                <a:gd name="T75" fmla="*/ 122 h 189"/>
                <a:gd name="T76" fmla="*/ 146 w 552"/>
                <a:gd name="T77" fmla="*/ 113 h 189"/>
                <a:gd name="T78" fmla="*/ 128 w 552"/>
                <a:gd name="T79" fmla="*/ 103 h 189"/>
                <a:gd name="T80" fmla="*/ 109 w 552"/>
                <a:gd name="T81" fmla="*/ 92 h 189"/>
                <a:gd name="T82" fmla="*/ 90 w 552"/>
                <a:gd name="T83" fmla="*/ 79 h 189"/>
                <a:gd name="T84" fmla="*/ 71 w 552"/>
                <a:gd name="T85" fmla="*/ 65 h 189"/>
                <a:gd name="T86" fmla="*/ 54 w 552"/>
                <a:gd name="T87" fmla="*/ 51 h 189"/>
                <a:gd name="T88" fmla="*/ 36 w 552"/>
                <a:gd name="T89" fmla="*/ 36 h 189"/>
                <a:gd name="T90" fmla="*/ 17 w 552"/>
                <a:gd name="T91" fmla="*/ 19 h 189"/>
                <a:gd name="T92" fmla="*/ 0 w 552"/>
                <a:gd name="T93" fmla="*/ 0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0"/>
                  </a:moveTo>
                  <a:lnTo>
                    <a:pt x="9" y="8"/>
                  </a:lnTo>
                  <a:lnTo>
                    <a:pt x="19" y="16"/>
                  </a:lnTo>
                  <a:lnTo>
                    <a:pt x="28" y="22"/>
                  </a:lnTo>
                  <a:lnTo>
                    <a:pt x="37" y="29"/>
                  </a:lnTo>
                  <a:lnTo>
                    <a:pt x="48" y="36"/>
                  </a:lnTo>
                  <a:lnTo>
                    <a:pt x="57" y="41"/>
                  </a:lnTo>
                  <a:lnTo>
                    <a:pt x="66" y="47"/>
                  </a:lnTo>
                  <a:lnTo>
                    <a:pt x="74" y="54"/>
                  </a:lnTo>
                  <a:lnTo>
                    <a:pt x="84" y="59"/>
                  </a:lnTo>
                  <a:lnTo>
                    <a:pt x="93" y="64"/>
                  </a:lnTo>
                  <a:lnTo>
                    <a:pt x="103" y="68"/>
                  </a:lnTo>
                  <a:lnTo>
                    <a:pt x="111" y="74"/>
                  </a:lnTo>
                  <a:lnTo>
                    <a:pt x="121" y="77"/>
                  </a:lnTo>
                  <a:lnTo>
                    <a:pt x="130" y="81"/>
                  </a:lnTo>
                  <a:lnTo>
                    <a:pt x="139" y="85"/>
                  </a:lnTo>
                  <a:lnTo>
                    <a:pt x="148" y="88"/>
                  </a:lnTo>
                  <a:lnTo>
                    <a:pt x="157" y="92"/>
                  </a:lnTo>
                  <a:lnTo>
                    <a:pt x="165" y="96"/>
                  </a:lnTo>
                  <a:lnTo>
                    <a:pt x="174" y="98"/>
                  </a:lnTo>
                  <a:lnTo>
                    <a:pt x="182" y="102"/>
                  </a:lnTo>
                  <a:lnTo>
                    <a:pt x="200" y="106"/>
                  </a:lnTo>
                  <a:lnTo>
                    <a:pt x="208" y="108"/>
                  </a:lnTo>
                  <a:lnTo>
                    <a:pt x="216" y="110"/>
                  </a:lnTo>
                  <a:lnTo>
                    <a:pt x="225" y="112"/>
                  </a:lnTo>
                  <a:lnTo>
                    <a:pt x="232" y="114"/>
                  </a:lnTo>
                  <a:lnTo>
                    <a:pt x="240" y="115"/>
                  </a:lnTo>
                  <a:lnTo>
                    <a:pt x="249" y="116"/>
                  </a:lnTo>
                  <a:lnTo>
                    <a:pt x="265" y="119"/>
                  </a:lnTo>
                  <a:lnTo>
                    <a:pt x="280" y="120"/>
                  </a:lnTo>
                  <a:lnTo>
                    <a:pt x="295" y="120"/>
                  </a:lnTo>
                  <a:lnTo>
                    <a:pt x="311" y="121"/>
                  </a:lnTo>
                  <a:lnTo>
                    <a:pt x="325" y="121"/>
                  </a:lnTo>
                  <a:lnTo>
                    <a:pt x="338" y="120"/>
                  </a:lnTo>
                  <a:lnTo>
                    <a:pt x="351" y="120"/>
                  </a:lnTo>
                  <a:lnTo>
                    <a:pt x="364" y="118"/>
                  </a:lnTo>
                  <a:lnTo>
                    <a:pt x="376" y="116"/>
                  </a:lnTo>
                  <a:lnTo>
                    <a:pt x="388" y="115"/>
                  </a:lnTo>
                  <a:lnTo>
                    <a:pt x="399" y="112"/>
                  </a:lnTo>
                  <a:lnTo>
                    <a:pt x="409" y="110"/>
                  </a:lnTo>
                  <a:lnTo>
                    <a:pt x="420" y="108"/>
                  </a:lnTo>
                  <a:lnTo>
                    <a:pt x="429" y="106"/>
                  </a:lnTo>
                  <a:lnTo>
                    <a:pt x="437" y="103"/>
                  </a:lnTo>
                  <a:lnTo>
                    <a:pt x="445" y="100"/>
                  </a:lnTo>
                  <a:lnTo>
                    <a:pt x="459" y="95"/>
                  </a:lnTo>
                  <a:lnTo>
                    <a:pt x="431" y="55"/>
                  </a:lnTo>
                  <a:lnTo>
                    <a:pt x="551" y="92"/>
                  </a:lnTo>
                  <a:lnTo>
                    <a:pt x="526" y="188"/>
                  </a:lnTo>
                  <a:lnTo>
                    <a:pt x="497" y="147"/>
                  </a:lnTo>
                  <a:lnTo>
                    <a:pt x="491" y="150"/>
                  </a:lnTo>
                  <a:lnTo>
                    <a:pt x="484" y="152"/>
                  </a:lnTo>
                  <a:lnTo>
                    <a:pt x="476" y="154"/>
                  </a:lnTo>
                  <a:lnTo>
                    <a:pt x="466" y="156"/>
                  </a:lnTo>
                  <a:lnTo>
                    <a:pt x="456" y="159"/>
                  </a:lnTo>
                  <a:lnTo>
                    <a:pt x="446" y="161"/>
                  </a:lnTo>
                  <a:lnTo>
                    <a:pt x="435" y="162"/>
                  </a:lnTo>
                  <a:lnTo>
                    <a:pt x="422" y="164"/>
                  </a:lnTo>
                  <a:lnTo>
                    <a:pt x="408" y="164"/>
                  </a:lnTo>
                  <a:lnTo>
                    <a:pt x="394" y="166"/>
                  </a:lnTo>
                  <a:lnTo>
                    <a:pt x="379" y="165"/>
                  </a:lnTo>
                  <a:lnTo>
                    <a:pt x="363" y="165"/>
                  </a:lnTo>
                  <a:lnTo>
                    <a:pt x="347" y="165"/>
                  </a:lnTo>
                  <a:lnTo>
                    <a:pt x="330" y="164"/>
                  </a:lnTo>
                  <a:lnTo>
                    <a:pt x="313" y="163"/>
                  </a:lnTo>
                  <a:lnTo>
                    <a:pt x="295" y="160"/>
                  </a:lnTo>
                  <a:lnTo>
                    <a:pt x="278" y="157"/>
                  </a:lnTo>
                  <a:lnTo>
                    <a:pt x="259" y="153"/>
                  </a:lnTo>
                  <a:lnTo>
                    <a:pt x="240" y="149"/>
                  </a:lnTo>
                  <a:lnTo>
                    <a:pt x="232" y="146"/>
                  </a:lnTo>
                  <a:lnTo>
                    <a:pt x="223" y="143"/>
                  </a:lnTo>
                  <a:lnTo>
                    <a:pt x="213" y="140"/>
                  </a:lnTo>
                  <a:lnTo>
                    <a:pt x="204" y="136"/>
                  </a:lnTo>
                  <a:lnTo>
                    <a:pt x="194" y="134"/>
                  </a:lnTo>
                  <a:lnTo>
                    <a:pt x="184" y="131"/>
                  </a:lnTo>
                  <a:lnTo>
                    <a:pt x="175" y="126"/>
                  </a:lnTo>
                  <a:lnTo>
                    <a:pt x="166" y="122"/>
                  </a:lnTo>
                  <a:lnTo>
                    <a:pt x="156" y="118"/>
                  </a:lnTo>
                  <a:lnTo>
                    <a:pt x="146" y="113"/>
                  </a:lnTo>
                  <a:lnTo>
                    <a:pt x="137" y="108"/>
                  </a:lnTo>
                  <a:lnTo>
                    <a:pt x="128" y="103"/>
                  </a:lnTo>
                  <a:lnTo>
                    <a:pt x="118" y="98"/>
                  </a:lnTo>
                  <a:lnTo>
                    <a:pt x="109" y="92"/>
                  </a:lnTo>
                  <a:lnTo>
                    <a:pt x="99" y="86"/>
                  </a:lnTo>
                  <a:lnTo>
                    <a:pt x="90" y="79"/>
                  </a:lnTo>
                  <a:lnTo>
                    <a:pt x="81" y="74"/>
                  </a:lnTo>
                  <a:lnTo>
                    <a:pt x="71" y="65"/>
                  </a:lnTo>
                  <a:lnTo>
                    <a:pt x="62" y="60"/>
                  </a:lnTo>
                  <a:lnTo>
                    <a:pt x="54" y="51"/>
                  </a:lnTo>
                  <a:lnTo>
                    <a:pt x="43" y="44"/>
                  </a:lnTo>
                  <a:lnTo>
                    <a:pt x="36" y="36"/>
                  </a:lnTo>
                  <a:lnTo>
                    <a:pt x="26" y="28"/>
                  </a:lnTo>
                  <a:lnTo>
                    <a:pt x="17" y="19"/>
                  </a:lnTo>
                  <a:lnTo>
                    <a:pt x="9" y="9"/>
                  </a:lnTo>
                  <a:lnTo>
                    <a:pt x="0" y="0"/>
                  </a:lnTo>
                </a:path>
              </a:pathLst>
            </a:custGeom>
            <a:solidFill>
              <a:srgbClr val="80F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50" name="Freeform 16"/>
            <p:cNvSpPr>
              <a:spLocks/>
            </p:cNvSpPr>
            <p:nvPr/>
          </p:nvSpPr>
          <p:spPr bwMode="auto">
            <a:xfrm>
              <a:off x="3473" y="1178"/>
              <a:ext cx="552" cy="189"/>
            </a:xfrm>
            <a:custGeom>
              <a:avLst/>
              <a:gdLst>
                <a:gd name="T0" fmla="*/ 9 w 552"/>
                <a:gd name="T1" fmla="*/ 8 h 189"/>
                <a:gd name="T2" fmla="*/ 28 w 552"/>
                <a:gd name="T3" fmla="*/ 22 h 189"/>
                <a:gd name="T4" fmla="*/ 48 w 552"/>
                <a:gd name="T5" fmla="*/ 36 h 189"/>
                <a:gd name="T6" fmla="*/ 66 w 552"/>
                <a:gd name="T7" fmla="*/ 47 h 189"/>
                <a:gd name="T8" fmla="*/ 84 w 552"/>
                <a:gd name="T9" fmla="*/ 59 h 189"/>
                <a:gd name="T10" fmla="*/ 103 w 552"/>
                <a:gd name="T11" fmla="*/ 68 h 189"/>
                <a:gd name="T12" fmla="*/ 121 w 552"/>
                <a:gd name="T13" fmla="*/ 77 h 189"/>
                <a:gd name="T14" fmla="*/ 139 w 552"/>
                <a:gd name="T15" fmla="*/ 85 h 189"/>
                <a:gd name="T16" fmla="*/ 157 w 552"/>
                <a:gd name="T17" fmla="*/ 92 h 189"/>
                <a:gd name="T18" fmla="*/ 174 w 552"/>
                <a:gd name="T19" fmla="*/ 98 h 189"/>
                <a:gd name="T20" fmla="*/ 200 w 552"/>
                <a:gd name="T21" fmla="*/ 106 h 189"/>
                <a:gd name="T22" fmla="*/ 216 w 552"/>
                <a:gd name="T23" fmla="*/ 110 h 189"/>
                <a:gd name="T24" fmla="*/ 232 w 552"/>
                <a:gd name="T25" fmla="*/ 114 h 189"/>
                <a:gd name="T26" fmla="*/ 249 w 552"/>
                <a:gd name="T27" fmla="*/ 116 h 189"/>
                <a:gd name="T28" fmla="*/ 280 w 552"/>
                <a:gd name="T29" fmla="*/ 120 h 189"/>
                <a:gd name="T30" fmla="*/ 311 w 552"/>
                <a:gd name="T31" fmla="*/ 121 h 189"/>
                <a:gd name="T32" fmla="*/ 338 w 552"/>
                <a:gd name="T33" fmla="*/ 120 h 189"/>
                <a:gd name="T34" fmla="*/ 364 w 552"/>
                <a:gd name="T35" fmla="*/ 118 h 189"/>
                <a:gd name="T36" fmla="*/ 388 w 552"/>
                <a:gd name="T37" fmla="*/ 115 h 189"/>
                <a:gd name="T38" fmla="*/ 409 w 552"/>
                <a:gd name="T39" fmla="*/ 110 h 189"/>
                <a:gd name="T40" fmla="*/ 429 w 552"/>
                <a:gd name="T41" fmla="*/ 106 h 189"/>
                <a:gd name="T42" fmla="*/ 445 w 552"/>
                <a:gd name="T43" fmla="*/ 100 h 189"/>
                <a:gd name="T44" fmla="*/ 431 w 552"/>
                <a:gd name="T45" fmla="*/ 55 h 189"/>
                <a:gd name="T46" fmla="*/ 526 w 552"/>
                <a:gd name="T47" fmla="*/ 188 h 189"/>
                <a:gd name="T48" fmla="*/ 491 w 552"/>
                <a:gd name="T49" fmla="*/ 150 h 189"/>
                <a:gd name="T50" fmla="*/ 476 w 552"/>
                <a:gd name="T51" fmla="*/ 154 h 189"/>
                <a:gd name="T52" fmla="*/ 456 w 552"/>
                <a:gd name="T53" fmla="*/ 159 h 189"/>
                <a:gd name="T54" fmla="*/ 435 w 552"/>
                <a:gd name="T55" fmla="*/ 162 h 189"/>
                <a:gd name="T56" fmla="*/ 408 w 552"/>
                <a:gd name="T57" fmla="*/ 164 h 189"/>
                <a:gd name="T58" fmla="*/ 379 w 552"/>
                <a:gd name="T59" fmla="*/ 165 h 189"/>
                <a:gd name="T60" fmla="*/ 347 w 552"/>
                <a:gd name="T61" fmla="*/ 165 h 189"/>
                <a:gd name="T62" fmla="*/ 313 w 552"/>
                <a:gd name="T63" fmla="*/ 163 h 189"/>
                <a:gd name="T64" fmla="*/ 278 w 552"/>
                <a:gd name="T65" fmla="*/ 157 h 189"/>
                <a:gd name="T66" fmla="*/ 240 w 552"/>
                <a:gd name="T67" fmla="*/ 149 h 189"/>
                <a:gd name="T68" fmla="*/ 223 w 552"/>
                <a:gd name="T69" fmla="*/ 143 h 189"/>
                <a:gd name="T70" fmla="*/ 204 w 552"/>
                <a:gd name="T71" fmla="*/ 136 h 189"/>
                <a:gd name="T72" fmla="*/ 184 w 552"/>
                <a:gd name="T73" fmla="*/ 131 h 189"/>
                <a:gd name="T74" fmla="*/ 166 w 552"/>
                <a:gd name="T75" fmla="*/ 122 h 189"/>
                <a:gd name="T76" fmla="*/ 146 w 552"/>
                <a:gd name="T77" fmla="*/ 113 h 189"/>
                <a:gd name="T78" fmla="*/ 128 w 552"/>
                <a:gd name="T79" fmla="*/ 103 h 189"/>
                <a:gd name="T80" fmla="*/ 109 w 552"/>
                <a:gd name="T81" fmla="*/ 92 h 189"/>
                <a:gd name="T82" fmla="*/ 90 w 552"/>
                <a:gd name="T83" fmla="*/ 79 h 189"/>
                <a:gd name="T84" fmla="*/ 71 w 552"/>
                <a:gd name="T85" fmla="*/ 65 h 189"/>
                <a:gd name="T86" fmla="*/ 54 w 552"/>
                <a:gd name="T87" fmla="*/ 51 h 189"/>
                <a:gd name="T88" fmla="*/ 36 w 552"/>
                <a:gd name="T89" fmla="*/ 36 h 189"/>
                <a:gd name="T90" fmla="*/ 17 w 552"/>
                <a:gd name="T91" fmla="*/ 19 h 189"/>
                <a:gd name="T92" fmla="*/ 0 w 552"/>
                <a:gd name="T93" fmla="*/ 0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0"/>
                  </a:moveTo>
                  <a:lnTo>
                    <a:pt x="9" y="8"/>
                  </a:lnTo>
                  <a:lnTo>
                    <a:pt x="19" y="16"/>
                  </a:lnTo>
                  <a:lnTo>
                    <a:pt x="28" y="22"/>
                  </a:lnTo>
                  <a:lnTo>
                    <a:pt x="37" y="29"/>
                  </a:lnTo>
                  <a:lnTo>
                    <a:pt x="48" y="36"/>
                  </a:lnTo>
                  <a:lnTo>
                    <a:pt x="57" y="41"/>
                  </a:lnTo>
                  <a:lnTo>
                    <a:pt x="66" y="47"/>
                  </a:lnTo>
                  <a:lnTo>
                    <a:pt x="74" y="54"/>
                  </a:lnTo>
                  <a:lnTo>
                    <a:pt x="84" y="59"/>
                  </a:lnTo>
                  <a:lnTo>
                    <a:pt x="93" y="64"/>
                  </a:lnTo>
                  <a:lnTo>
                    <a:pt x="103" y="68"/>
                  </a:lnTo>
                  <a:lnTo>
                    <a:pt x="111" y="74"/>
                  </a:lnTo>
                  <a:lnTo>
                    <a:pt x="121" y="77"/>
                  </a:lnTo>
                  <a:lnTo>
                    <a:pt x="130" y="81"/>
                  </a:lnTo>
                  <a:lnTo>
                    <a:pt x="139" y="85"/>
                  </a:lnTo>
                  <a:lnTo>
                    <a:pt x="148" y="88"/>
                  </a:lnTo>
                  <a:lnTo>
                    <a:pt x="157" y="92"/>
                  </a:lnTo>
                  <a:lnTo>
                    <a:pt x="165" y="96"/>
                  </a:lnTo>
                  <a:lnTo>
                    <a:pt x="174" y="98"/>
                  </a:lnTo>
                  <a:lnTo>
                    <a:pt x="182" y="102"/>
                  </a:lnTo>
                  <a:lnTo>
                    <a:pt x="200" y="106"/>
                  </a:lnTo>
                  <a:lnTo>
                    <a:pt x="208" y="108"/>
                  </a:lnTo>
                  <a:lnTo>
                    <a:pt x="216" y="110"/>
                  </a:lnTo>
                  <a:lnTo>
                    <a:pt x="225" y="112"/>
                  </a:lnTo>
                  <a:lnTo>
                    <a:pt x="232" y="114"/>
                  </a:lnTo>
                  <a:lnTo>
                    <a:pt x="240" y="115"/>
                  </a:lnTo>
                  <a:lnTo>
                    <a:pt x="249" y="116"/>
                  </a:lnTo>
                  <a:lnTo>
                    <a:pt x="265" y="119"/>
                  </a:lnTo>
                  <a:lnTo>
                    <a:pt x="280" y="120"/>
                  </a:lnTo>
                  <a:lnTo>
                    <a:pt x="295" y="120"/>
                  </a:lnTo>
                  <a:lnTo>
                    <a:pt x="311" y="121"/>
                  </a:lnTo>
                  <a:lnTo>
                    <a:pt x="325" y="121"/>
                  </a:lnTo>
                  <a:lnTo>
                    <a:pt x="338" y="120"/>
                  </a:lnTo>
                  <a:lnTo>
                    <a:pt x="351" y="120"/>
                  </a:lnTo>
                  <a:lnTo>
                    <a:pt x="364" y="118"/>
                  </a:lnTo>
                  <a:lnTo>
                    <a:pt x="376" y="116"/>
                  </a:lnTo>
                  <a:lnTo>
                    <a:pt x="388" y="115"/>
                  </a:lnTo>
                  <a:lnTo>
                    <a:pt x="399" y="112"/>
                  </a:lnTo>
                  <a:lnTo>
                    <a:pt x="409" y="110"/>
                  </a:lnTo>
                  <a:lnTo>
                    <a:pt x="420" y="108"/>
                  </a:lnTo>
                  <a:lnTo>
                    <a:pt x="429" y="106"/>
                  </a:lnTo>
                  <a:lnTo>
                    <a:pt x="437" y="103"/>
                  </a:lnTo>
                  <a:lnTo>
                    <a:pt x="445" y="100"/>
                  </a:lnTo>
                  <a:lnTo>
                    <a:pt x="459" y="95"/>
                  </a:lnTo>
                  <a:lnTo>
                    <a:pt x="431" y="55"/>
                  </a:lnTo>
                  <a:lnTo>
                    <a:pt x="551" y="92"/>
                  </a:lnTo>
                  <a:lnTo>
                    <a:pt x="526" y="188"/>
                  </a:lnTo>
                  <a:lnTo>
                    <a:pt x="497" y="147"/>
                  </a:lnTo>
                  <a:lnTo>
                    <a:pt x="491" y="150"/>
                  </a:lnTo>
                  <a:lnTo>
                    <a:pt x="484" y="152"/>
                  </a:lnTo>
                  <a:lnTo>
                    <a:pt x="476" y="154"/>
                  </a:lnTo>
                  <a:lnTo>
                    <a:pt x="466" y="156"/>
                  </a:lnTo>
                  <a:lnTo>
                    <a:pt x="456" y="159"/>
                  </a:lnTo>
                  <a:lnTo>
                    <a:pt x="446" y="161"/>
                  </a:lnTo>
                  <a:lnTo>
                    <a:pt x="435" y="162"/>
                  </a:lnTo>
                  <a:lnTo>
                    <a:pt x="422" y="164"/>
                  </a:lnTo>
                  <a:lnTo>
                    <a:pt x="408" y="164"/>
                  </a:lnTo>
                  <a:lnTo>
                    <a:pt x="394" y="166"/>
                  </a:lnTo>
                  <a:lnTo>
                    <a:pt x="379" y="165"/>
                  </a:lnTo>
                  <a:lnTo>
                    <a:pt x="363" y="165"/>
                  </a:lnTo>
                  <a:lnTo>
                    <a:pt x="347" y="165"/>
                  </a:lnTo>
                  <a:lnTo>
                    <a:pt x="330" y="164"/>
                  </a:lnTo>
                  <a:lnTo>
                    <a:pt x="313" y="163"/>
                  </a:lnTo>
                  <a:lnTo>
                    <a:pt x="295" y="160"/>
                  </a:lnTo>
                  <a:lnTo>
                    <a:pt x="278" y="157"/>
                  </a:lnTo>
                  <a:lnTo>
                    <a:pt x="259" y="153"/>
                  </a:lnTo>
                  <a:lnTo>
                    <a:pt x="240" y="149"/>
                  </a:lnTo>
                  <a:lnTo>
                    <a:pt x="232" y="146"/>
                  </a:lnTo>
                  <a:lnTo>
                    <a:pt x="223" y="143"/>
                  </a:lnTo>
                  <a:lnTo>
                    <a:pt x="213" y="140"/>
                  </a:lnTo>
                  <a:lnTo>
                    <a:pt x="204" y="136"/>
                  </a:lnTo>
                  <a:lnTo>
                    <a:pt x="194" y="134"/>
                  </a:lnTo>
                  <a:lnTo>
                    <a:pt x="184" y="131"/>
                  </a:lnTo>
                  <a:lnTo>
                    <a:pt x="175" y="126"/>
                  </a:lnTo>
                  <a:lnTo>
                    <a:pt x="166" y="122"/>
                  </a:lnTo>
                  <a:lnTo>
                    <a:pt x="156" y="118"/>
                  </a:lnTo>
                  <a:lnTo>
                    <a:pt x="146" y="113"/>
                  </a:lnTo>
                  <a:lnTo>
                    <a:pt x="137" y="108"/>
                  </a:lnTo>
                  <a:lnTo>
                    <a:pt x="128" y="103"/>
                  </a:lnTo>
                  <a:lnTo>
                    <a:pt x="118" y="98"/>
                  </a:lnTo>
                  <a:lnTo>
                    <a:pt x="109" y="92"/>
                  </a:lnTo>
                  <a:lnTo>
                    <a:pt x="99" y="86"/>
                  </a:lnTo>
                  <a:lnTo>
                    <a:pt x="90" y="79"/>
                  </a:lnTo>
                  <a:lnTo>
                    <a:pt x="81" y="74"/>
                  </a:lnTo>
                  <a:lnTo>
                    <a:pt x="71" y="65"/>
                  </a:lnTo>
                  <a:lnTo>
                    <a:pt x="62" y="60"/>
                  </a:lnTo>
                  <a:lnTo>
                    <a:pt x="54" y="51"/>
                  </a:lnTo>
                  <a:lnTo>
                    <a:pt x="43" y="44"/>
                  </a:lnTo>
                  <a:lnTo>
                    <a:pt x="36" y="36"/>
                  </a:lnTo>
                  <a:lnTo>
                    <a:pt x="26" y="28"/>
                  </a:lnTo>
                  <a:lnTo>
                    <a:pt x="17" y="19"/>
                  </a:lnTo>
                  <a:lnTo>
                    <a:pt x="9" y="9"/>
                  </a:lnTo>
                  <a:lnTo>
                    <a:pt x="0" y="0"/>
                  </a:lnTo>
                </a:path>
              </a:pathLst>
            </a:custGeom>
            <a:noFill/>
            <a:ln w="12700" cap="rnd"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415" name="Oval 18"/>
          <p:cNvSpPr>
            <a:spLocks noChangeArrowheads="1"/>
          </p:cNvSpPr>
          <p:nvPr/>
        </p:nvSpPr>
        <p:spPr bwMode="auto">
          <a:xfrm rot="2220000">
            <a:off x="2908300" y="1689100"/>
            <a:ext cx="127000"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16" name="Oval 19"/>
          <p:cNvSpPr>
            <a:spLocks noChangeArrowheads="1"/>
          </p:cNvSpPr>
          <p:nvPr/>
        </p:nvSpPr>
        <p:spPr bwMode="auto">
          <a:xfrm rot="7140000">
            <a:off x="3055938" y="2776537"/>
            <a:ext cx="76200" cy="1682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17" name="Oval 20"/>
          <p:cNvSpPr>
            <a:spLocks noChangeArrowheads="1"/>
          </p:cNvSpPr>
          <p:nvPr/>
        </p:nvSpPr>
        <p:spPr bwMode="auto">
          <a:xfrm rot="1500000">
            <a:off x="2824163" y="1873250"/>
            <a:ext cx="66675" cy="1555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18" name="Oval 21"/>
          <p:cNvSpPr>
            <a:spLocks noChangeArrowheads="1"/>
          </p:cNvSpPr>
          <p:nvPr/>
        </p:nvSpPr>
        <p:spPr bwMode="auto">
          <a:xfrm rot="480000">
            <a:off x="2755900" y="2060575"/>
            <a:ext cx="122238" cy="192088"/>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19" name="Oval 22"/>
          <p:cNvSpPr>
            <a:spLocks noChangeArrowheads="1"/>
          </p:cNvSpPr>
          <p:nvPr/>
        </p:nvSpPr>
        <p:spPr bwMode="auto">
          <a:xfrm rot="10200000">
            <a:off x="2751138" y="2243138"/>
            <a:ext cx="82550" cy="169862"/>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0" name="Oval 23"/>
          <p:cNvSpPr>
            <a:spLocks noChangeArrowheads="1"/>
          </p:cNvSpPr>
          <p:nvPr/>
        </p:nvSpPr>
        <p:spPr bwMode="auto">
          <a:xfrm rot="-360000">
            <a:off x="2755900" y="2451100"/>
            <a:ext cx="127000"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1" name="Oval 24"/>
          <p:cNvSpPr>
            <a:spLocks noChangeArrowheads="1"/>
          </p:cNvSpPr>
          <p:nvPr/>
        </p:nvSpPr>
        <p:spPr bwMode="auto">
          <a:xfrm rot="-2280000">
            <a:off x="2871788" y="2647950"/>
            <a:ext cx="127000"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2" name="Oval 25"/>
          <p:cNvSpPr>
            <a:spLocks noChangeArrowheads="1"/>
          </p:cNvSpPr>
          <p:nvPr/>
        </p:nvSpPr>
        <p:spPr bwMode="auto">
          <a:xfrm rot="1620000">
            <a:off x="2679700" y="1917700"/>
            <a:ext cx="127000"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3" name="Oval 26"/>
          <p:cNvSpPr>
            <a:spLocks noChangeArrowheads="1"/>
          </p:cNvSpPr>
          <p:nvPr/>
        </p:nvSpPr>
        <p:spPr bwMode="auto">
          <a:xfrm rot="-600000">
            <a:off x="2643188" y="2343150"/>
            <a:ext cx="127000"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4" name="Oval 27"/>
          <p:cNvSpPr>
            <a:spLocks noChangeArrowheads="1"/>
          </p:cNvSpPr>
          <p:nvPr/>
        </p:nvSpPr>
        <p:spPr bwMode="auto">
          <a:xfrm rot="60000">
            <a:off x="2601913" y="2146300"/>
            <a:ext cx="136525" cy="18732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5" name="Oval 28"/>
          <p:cNvSpPr>
            <a:spLocks noChangeArrowheads="1"/>
          </p:cNvSpPr>
          <p:nvPr/>
        </p:nvSpPr>
        <p:spPr bwMode="auto">
          <a:xfrm rot="8820000">
            <a:off x="2674938" y="2547938"/>
            <a:ext cx="82550" cy="169862"/>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6" name="Oval 29"/>
          <p:cNvSpPr>
            <a:spLocks noChangeArrowheads="1"/>
          </p:cNvSpPr>
          <p:nvPr/>
        </p:nvSpPr>
        <p:spPr bwMode="auto">
          <a:xfrm rot="-1560000">
            <a:off x="2755900" y="2670175"/>
            <a:ext cx="122238" cy="192088"/>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7" name="Oval 30"/>
          <p:cNvSpPr>
            <a:spLocks noChangeArrowheads="1"/>
          </p:cNvSpPr>
          <p:nvPr/>
        </p:nvSpPr>
        <p:spPr bwMode="auto">
          <a:xfrm rot="3540000">
            <a:off x="3082131" y="1581944"/>
            <a:ext cx="80963" cy="1809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8" name="Oval 31"/>
          <p:cNvSpPr>
            <a:spLocks noChangeArrowheads="1"/>
          </p:cNvSpPr>
          <p:nvPr/>
        </p:nvSpPr>
        <p:spPr bwMode="auto">
          <a:xfrm rot="-10260000">
            <a:off x="2522538" y="2019300"/>
            <a:ext cx="133350" cy="169863"/>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29" name="Oval 32"/>
          <p:cNvSpPr>
            <a:spLocks noChangeArrowheads="1"/>
          </p:cNvSpPr>
          <p:nvPr/>
        </p:nvSpPr>
        <p:spPr bwMode="auto">
          <a:xfrm rot="2880000">
            <a:off x="2699544" y="1748632"/>
            <a:ext cx="133350" cy="176212"/>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0" name="Oval 33"/>
          <p:cNvSpPr>
            <a:spLocks noChangeArrowheads="1"/>
          </p:cNvSpPr>
          <p:nvPr/>
        </p:nvSpPr>
        <p:spPr bwMode="auto">
          <a:xfrm rot="-240000">
            <a:off x="2527300" y="2289175"/>
            <a:ext cx="122238" cy="192088"/>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1" name="Oval 34"/>
          <p:cNvSpPr>
            <a:spLocks noChangeArrowheads="1"/>
          </p:cNvSpPr>
          <p:nvPr/>
        </p:nvSpPr>
        <p:spPr bwMode="auto">
          <a:xfrm rot="1500000">
            <a:off x="2519363" y="2178050"/>
            <a:ext cx="66675" cy="1555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2" name="Oval 35"/>
          <p:cNvSpPr>
            <a:spLocks noChangeArrowheads="1"/>
          </p:cNvSpPr>
          <p:nvPr/>
        </p:nvSpPr>
        <p:spPr bwMode="auto">
          <a:xfrm rot="-1860000">
            <a:off x="2525713" y="2451100"/>
            <a:ext cx="130175" cy="203200"/>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3" name="Oval 36"/>
          <p:cNvSpPr>
            <a:spLocks noChangeArrowheads="1"/>
          </p:cNvSpPr>
          <p:nvPr/>
        </p:nvSpPr>
        <p:spPr bwMode="auto">
          <a:xfrm rot="7140000">
            <a:off x="2598738" y="2624137"/>
            <a:ext cx="76200" cy="1682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4" name="Rectangle 37"/>
          <p:cNvSpPr>
            <a:spLocks noChangeArrowheads="1"/>
          </p:cNvSpPr>
          <p:nvPr/>
        </p:nvSpPr>
        <p:spPr bwMode="auto">
          <a:xfrm>
            <a:off x="1371600" y="41148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2800" b="1" dirty="0">
                <a:latin typeface="Arial" charset="0"/>
              </a:rPr>
              <a:t>FAVORABLE CONDITIONS</a:t>
            </a:r>
          </a:p>
        </p:txBody>
      </p:sp>
      <p:sp>
        <p:nvSpPr>
          <p:cNvPr id="17435" name="Rectangle 38"/>
          <p:cNvSpPr>
            <a:spLocks noChangeArrowheads="1"/>
          </p:cNvSpPr>
          <p:nvPr/>
        </p:nvSpPr>
        <p:spPr bwMode="auto">
          <a:xfrm>
            <a:off x="1295400" y="49530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dirty="0">
                <a:latin typeface="Arial" charset="0"/>
              </a:rPr>
              <a:t>SMALL SUPERCOOLED DROPLETS IN STRATIFORM CLOUDS</a:t>
            </a:r>
          </a:p>
        </p:txBody>
      </p:sp>
      <p:sp>
        <p:nvSpPr>
          <p:cNvPr id="17436" name="Rectangle 39"/>
          <p:cNvSpPr>
            <a:spLocks noChangeArrowheads="1"/>
          </p:cNvSpPr>
          <p:nvPr/>
        </p:nvSpPr>
        <p:spPr bwMode="auto">
          <a:xfrm>
            <a:off x="1371600" y="6096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endParaRPr lang="en-US" altLang="en-US" sz="2400">
              <a:latin typeface="Arial" charset="0"/>
            </a:endParaRPr>
          </a:p>
        </p:txBody>
      </p:sp>
      <p:sp>
        <p:nvSpPr>
          <p:cNvPr id="17437" name="Rectangle 40"/>
          <p:cNvSpPr>
            <a:spLocks noChangeArrowheads="1"/>
          </p:cNvSpPr>
          <p:nvPr/>
        </p:nvSpPr>
        <p:spPr bwMode="auto">
          <a:xfrm>
            <a:off x="1295400" y="579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a:latin typeface="Arial" charset="0"/>
              </a:rPr>
              <a:t>TEMPERATURES 0°C TO -20°C</a:t>
            </a:r>
            <a:r>
              <a:rPr lang="en-US" altLang="en-US" sz="2400">
                <a:latin typeface="Arial" charset="0"/>
              </a:rPr>
              <a:t> </a:t>
            </a:r>
          </a:p>
        </p:txBody>
      </p:sp>
      <p:sp>
        <p:nvSpPr>
          <p:cNvPr id="17438" name="Oval 41"/>
          <p:cNvSpPr>
            <a:spLocks noChangeArrowheads="1"/>
          </p:cNvSpPr>
          <p:nvPr/>
        </p:nvSpPr>
        <p:spPr bwMode="auto">
          <a:xfrm>
            <a:off x="1225550" y="51117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39" name="Oval 42"/>
          <p:cNvSpPr>
            <a:spLocks noChangeArrowheads="1"/>
          </p:cNvSpPr>
          <p:nvPr/>
        </p:nvSpPr>
        <p:spPr bwMode="auto">
          <a:xfrm>
            <a:off x="1225550" y="59499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40" name="Oval 43"/>
          <p:cNvSpPr>
            <a:spLocks noChangeArrowheads="1"/>
          </p:cNvSpPr>
          <p:nvPr/>
        </p:nvSpPr>
        <p:spPr bwMode="auto">
          <a:xfrm rot="1500000">
            <a:off x="2595563" y="1873250"/>
            <a:ext cx="66675" cy="155575"/>
          </a:xfrm>
          <a:prstGeom prst="ellipse">
            <a:avLst/>
          </a:prstGeom>
          <a:solidFill>
            <a:srgbClr val="B8DBFF"/>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17441" name="Rectangle 44"/>
          <p:cNvSpPr>
            <a:spLocks noChangeArrowheads="1"/>
          </p:cNvSpPr>
          <p:nvPr/>
        </p:nvSpPr>
        <p:spPr bwMode="auto">
          <a:xfrm>
            <a:off x="1905000" y="200025"/>
            <a:ext cx="4953000"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3200" b="1" u="sng" dirty="0">
                <a:latin typeface="Arial" charset="0"/>
              </a:rPr>
              <a:t>RIME ICING</a:t>
            </a:r>
            <a:endParaRPr lang="en-US" altLang="en-US" sz="3600" u="sng" dirty="0">
              <a:latin typeface="Arial" charset="0"/>
            </a:endParaRPr>
          </a:p>
        </p:txBody>
      </p:sp>
      <p:sp>
        <p:nvSpPr>
          <p:cNvPr id="17442" name="Freeform 45"/>
          <p:cNvSpPr>
            <a:spLocks/>
          </p:cNvSpPr>
          <p:nvPr/>
        </p:nvSpPr>
        <p:spPr bwMode="auto">
          <a:xfrm>
            <a:off x="3859213" y="1376363"/>
            <a:ext cx="153987" cy="200025"/>
          </a:xfrm>
          <a:custGeom>
            <a:avLst/>
            <a:gdLst>
              <a:gd name="T0" fmla="*/ 2147483647 w 97"/>
              <a:gd name="T1" fmla="*/ 2147483647 h 126"/>
              <a:gd name="T2" fmla="*/ 2147483647 w 97"/>
              <a:gd name="T3" fmla="*/ 2147483647 h 126"/>
              <a:gd name="T4" fmla="*/ 2147483647 w 97"/>
              <a:gd name="T5" fmla="*/ 2147483647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2147483647 w 97"/>
              <a:gd name="T39" fmla="*/ 2147483647 h 126"/>
              <a:gd name="T40" fmla="*/ 2147483647 w 97"/>
              <a:gd name="T41" fmla="*/ 2147483647 h 126"/>
              <a:gd name="T42" fmla="*/ 2147483647 w 97"/>
              <a:gd name="T43" fmla="*/ 2147483647 h 126"/>
              <a:gd name="T44" fmla="*/ 2147483647 w 97"/>
              <a:gd name="T45" fmla="*/ 2147483647 h 126"/>
              <a:gd name="T46" fmla="*/ 2147483647 w 97"/>
              <a:gd name="T47" fmla="*/ 2147483647 h 126"/>
              <a:gd name="T48" fmla="*/ 2147483647 w 97"/>
              <a:gd name="T49" fmla="*/ 2147483647 h 126"/>
              <a:gd name="T50" fmla="*/ 2147483647 w 97"/>
              <a:gd name="T51" fmla="*/ 2147483647 h 126"/>
              <a:gd name="T52" fmla="*/ 2147483647 w 97"/>
              <a:gd name="T53" fmla="*/ 2147483647 h 126"/>
              <a:gd name="T54" fmla="*/ 2147483647 w 97"/>
              <a:gd name="T55" fmla="*/ 2147483647 h 126"/>
              <a:gd name="T56" fmla="*/ 2147483647 w 97"/>
              <a:gd name="T57" fmla="*/ 2147483647 h 126"/>
              <a:gd name="T58" fmla="*/ 2147483647 w 97"/>
              <a:gd name="T59" fmla="*/ 2147483647 h 126"/>
              <a:gd name="T60" fmla="*/ 2147483647 w 97"/>
              <a:gd name="T61" fmla="*/ 2147483647 h 126"/>
              <a:gd name="T62" fmla="*/ 2147483647 w 97"/>
              <a:gd name="T63" fmla="*/ 2147483647 h 126"/>
              <a:gd name="T64" fmla="*/ 2147483647 w 97"/>
              <a:gd name="T65" fmla="*/ 2147483647 h 126"/>
              <a:gd name="T66" fmla="*/ 2147483647 w 97"/>
              <a:gd name="T67" fmla="*/ 2147483647 h 126"/>
              <a:gd name="T68" fmla="*/ 0 w 97"/>
              <a:gd name="T69" fmla="*/ 2147483647 h 126"/>
              <a:gd name="T70" fmla="*/ 2147483647 w 97"/>
              <a:gd name="T71" fmla="*/ 0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26"/>
              <a:gd name="T110" fmla="*/ 97 w 97"/>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26">
                <a:moveTo>
                  <a:pt x="65" y="65"/>
                </a:moveTo>
                <a:lnTo>
                  <a:pt x="53" y="64"/>
                </a:lnTo>
                <a:lnTo>
                  <a:pt x="45" y="69"/>
                </a:lnTo>
                <a:lnTo>
                  <a:pt x="42" y="76"/>
                </a:lnTo>
                <a:lnTo>
                  <a:pt x="37" y="83"/>
                </a:lnTo>
                <a:lnTo>
                  <a:pt x="37" y="90"/>
                </a:lnTo>
                <a:lnTo>
                  <a:pt x="38" y="96"/>
                </a:lnTo>
                <a:lnTo>
                  <a:pt x="39" y="103"/>
                </a:lnTo>
                <a:lnTo>
                  <a:pt x="39" y="109"/>
                </a:lnTo>
                <a:lnTo>
                  <a:pt x="40" y="116"/>
                </a:lnTo>
                <a:lnTo>
                  <a:pt x="49" y="119"/>
                </a:lnTo>
                <a:lnTo>
                  <a:pt x="59" y="125"/>
                </a:lnTo>
                <a:lnTo>
                  <a:pt x="68" y="124"/>
                </a:lnTo>
                <a:lnTo>
                  <a:pt x="77" y="124"/>
                </a:lnTo>
                <a:lnTo>
                  <a:pt x="85" y="118"/>
                </a:lnTo>
                <a:lnTo>
                  <a:pt x="91" y="111"/>
                </a:lnTo>
                <a:lnTo>
                  <a:pt x="96" y="104"/>
                </a:lnTo>
                <a:lnTo>
                  <a:pt x="95" y="98"/>
                </a:lnTo>
                <a:lnTo>
                  <a:pt x="95" y="91"/>
                </a:lnTo>
                <a:lnTo>
                  <a:pt x="94" y="85"/>
                </a:lnTo>
                <a:lnTo>
                  <a:pt x="94" y="78"/>
                </a:lnTo>
                <a:lnTo>
                  <a:pt x="93" y="72"/>
                </a:lnTo>
                <a:lnTo>
                  <a:pt x="90" y="65"/>
                </a:lnTo>
                <a:lnTo>
                  <a:pt x="83" y="59"/>
                </a:lnTo>
                <a:lnTo>
                  <a:pt x="79" y="53"/>
                </a:lnTo>
                <a:lnTo>
                  <a:pt x="73" y="47"/>
                </a:lnTo>
                <a:lnTo>
                  <a:pt x="69" y="41"/>
                </a:lnTo>
                <a:lnTo>
                  <a:pt x="63" y="35"/>
                </a:lnTo>
                <a:lnTo>
                  <a:pt x="56" y="29"/>
                </a:lnTo>
                <a:lnTo>
                  <a:pt x="47" y="25"/>
                </a:lnTo>
                <a:lnTo>
                  <a:pt x="37" y="20"/>
                </a:lnTo>
                <a:lnTo>
                  <a:pt x="28" y="16"/>
                </a:lnTo>
                <a:lnTo>
                  <a:pt x="19" y="12"/>
                </a:lnTo>
                <a:lnTo>
                  <a:pt x="9" y="7"/>
                </a:lnTo>
                <a:lnTo>
                  <a:pt x="0" y="3"/>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3" name="Freeform 46"/>
          <p:cNvSpPr>
            <a:spLocks/>
          </p:cNvSpPr>
          <p:nvPr/>
        </p:nvSpPr>
        <p:spPr bwMode="auto">
          <a:xfrm>
            <a:off x="4167188" y="1447800"/>
            <a:ext cx="177800" cy="187325"/>
          </a:xfrm>
          <a:custGeom>
            <a:avLst/>
            <a:gdLst>
              <a:gd name="T0" fmla="*/ 2147483647 w 112"/>
              <a:gd name="T1" fmla="*/ 2147483647 h 118"/>
              <a:gd name="T2" fmla="*/ 2147483647 w 112"/>
              <a:gd name="T3" fmla="*/ 2147483647 h 118"/>
              <a:gd name="T4" fmla="*/ 2147483647 w 112"/>
              <a:gd name="T5" fmla="*/ 2147483647 h 118"/>
              <a:gd name="T6" fmla="*/ 2147483647 w 112"/>
              <a:gd name="T7" fmla="*/ 2147483647 h 118"/>
              <a:gd name="T8" fmla="*/ 2147483647 w 112"/>
              <a:gd name="T9" fmla="*/ 2147483647 h 118"/>
              <a:gd name="T10" fmla="*/ 2147483647 w 112"/>
              <a:gd name="T11" fmla="*/ 2147483647 h 118"/>
              <a:gd name="T12" fmla="*/ 2147483647 w 112"/>
              <a:gd name="T13" fmla="*/ 2147483647 h 118"/>
              <a:gd name="T14" fmla="*/ 2147483647 w 112"/>
              <a:gd name="T15" fmla="*/ 2147483647 h 118"/>
              <a:gd name="T16" fmla="*/ 2147483647 w 112"/>
              <a:gd name="T17" fmla="*/ 2147483647 h 118"/>
              <a:gd name="T18" fmla="*/ 2147483647 w 112"/>
              <a:gd name="T19" fmla="*/ 2147483647 h 118"/>
              <a:gd name="T20" fmla="*/ 2147483647 w 112"/>
              <a:gd name="T21" fmla="*/ 2147483647 h 118"/>
              <a:gd name="T22" fmla="*/ 2147483647 w 112"/>
              <a:gd name="T23" fmla="*/ 2147483647 h 118"/>
              <a:gd name="T24" fmla="*/ 2147483647 w 112"/>
              <a:gd name="T25" fmla="*/ 2147483647 h 118"/>
              <a:gd name="T26" fmla="*/ 2147483647 w 112"/>
              <a:gd name="T27" fmla="*/ 2147483647 h 118"/>
              <a:gd name="T28" fmla="*/ 2147483647 w 112"/>
              <a:gd name="T29" fmla="*/ 2147483647 h 118"/>
              <a:gd name="T30" fmla="*/ 2147483647 w 112"/>
              <a:gd name="T31" fmla="*/ 2147483647 h 118"/>
              <a:gd name="T32" fmla="*/ 2147483647 w 112"/>
              <a:gd name="T33" fmla="*/ 2147483647 h 118"/>
              <a:gd name="T34" fmla="*/ 2147483647 w 112"/>
              <a:gd name="T35" fmla="*/ 2147483647 h 118"/>
              <a:gd name="T36" fmla="*/ 2147483647 w 112"/>
              <a:gd name="T37" fmla="*/ 2147483647 h 118"/>
              <a:gd name="T38" fmla="*/ 2147483647 w 112"/>
              <a:gd name="T39" fmla="*/ 2147483647 h 118"/>
              <a:gd name="T40" fmla="*/ 2147483647 w 112"/>
              <a:gd name="T41" fmla="*/ 2147483647 h 118"/>
              <a:gd name="T42" fmla="*/ 2147483647 w 112"/>
              <a:gd name="T43" fmla="*/ 2147483647 h 118"/>
              <a:gd name="T44" fmla="*/ 2147483647 w 112"/>
              <a:gd name="T45" fmla="*/ 2147483647 h 118"/>
              <a:gd name="T46" fmla="*/ 2147483647 w 112"/>
              <a:gd name="T47" fmla="*/ 2147483647 h 118"/>
              <a:gd name="T48" fmla="*/ 2147483647 w 112"/>
              <a:gd name="T49" fmla="*/ 2147483647 h 118"/>
              <a:gd name="T50" fmla="*/ 2147483647 w 112"/>
              <a:gd name="T51" fmla="*/ 2147483647 h 118"/>
              <a:gd name="T52" fmla="*/ 2147483647 w 112"/>
              <a:gd name="T53" fmla="*/ 2147483647 h 118"/>
              <a:gd name="T54" fmla="*/ 2147483647 w 112"/>
              <a:gd name="T55" fmla="*/ 2147483647 h 118"/>
              <a:gd name="T56" fmla="*/ 2147483647 w 112"/>
              <a:gd name="T57" fmla="*/ 2147483647 h 118"/>
              <a:gd name="T58" fmla="*/ 2147483647 w 112"/>
              <a:gd name="T59" fmla="*/ 2147483647 h 118"/>
              <a:gd name="T60" fmla="*/ 2147483647 w 112"/>
              <a:gd name="T61" fmla="*/ 2147483647 h 118"/>
              <a:gd name="T62" fmla="*/ 2147483647 w 112"/>
              <a:gd name="T63" fmla="*/ 2147483647 h 118"/>
              <a:gd name="T64" fmla="*/ 2147483647 w 112"/>
              <a:gd name="T65" fmla="*/ 2147483647 h 118"/>
              <a:gd name="T66" fmla="*/ 2147483647 w 112"/>
              <a:gd name="T67" fmla="*/ 2147483647 h 118"/>
              <a:gd name="T68" fmla="*/ 0 w 112"/>
              <a:gd name="T69" fmla="*/ 2147483647 h 118"/>
              <a:gd name="T70" fmla="*/ 2147483647 w 112"/>
              <a:gd name="T71" fmla="*/ 0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18"/>
              <a:gd name="T110" fmla="*/ 112 w 112"/>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18">
                <a:moveTo>
                  <a:pt x="111" y="68"/>
                </a:moveTo>
                <a:lnTo>
                  <a:pt x="96" y="57"/>
                </a:lnTo>
                <a:lnTo>
                  <a:pt x="87" y="57"/>
                </a:lnTo>
                <a:lnTo>
                  <a:pt x="78" y="61"/>
                </a:lnTo>
                <a:lnTo>
                  <a:pt x="72" y="68"/>
                </a:lnTo>
                <a:lnTo>
                  <a:pt x="63" y="72"/>
                </a:lnTo>
                <a:lnTo>
                  <a:pt x="57" y="78"/>
                </a:lnTo>
                <a:lnTo>
                  <a:pt x="51" y="85"/>
                </a:lnTo>
                <a:lnTo>
                  <a:pt x="45" y="91"/>
                </a:lnTo>
                <a:lnTo>
                  <a:pt x="42" y="97"/>
                </a:lnTo>
                <a:lnTo>
                  <a:pt x="42" y="104"/>
                </a:lnTo>
                <a:lnTo>
                  <a:pt x="48" y="110"/>
                </a:lnTo>
                <a:lnTo>
                  <a:pt x="57" y="114"/>
                </a:lnTo>
                <a:lnTo>
                  <a:pt x="66" y="117"/>
                </a:lnTo>
                <a:lnTo>
                  <a:pt x="75" y="117"/>
                </a:lnTo>
                <a:lnTo>
                  <a:pt x="84" y="117"/>
                </a:lnTo>
                <a:lnTo>
                  <a:pt x="90" y="110"/>
                </a:lnTo>
                <a:lnTo>
                  <a:pt x="96" y="104"/>
                </a:lnTo>
                <a:lnTo>
                  <a:pt x="99" y="97"/>
                </a:lnTo>
                <a:lnTo>
                  <a:pt x="99" y="91"/>
                </a:lnTo>
                <a:lnTo>
                  <a:pt x="99" y="85"/>
                </a:lnTo>
                <a:lnTo>
                  <a:pt x="96" y="78"/>
                </a:lnTo>
                <a:lnTo>
                  <a:pt x="93" y="72"/>
                </a:lnTo>
                <a:lnTo>
                  <a:pt x="87" y="65"/>
                </a:lnTo>
                <a:lnTo>
                  <a:pt x="84" y="59"/>
                </a:lnTo>
                <a:lnTo>
                  <a:pt x="78" y="53"/>
                </a:lnTo>
                <a:lnTo>
                  <a:pt x="69" y="46"/>
                </a:lnTo>
                <a:lnTo>
                  <a:pt x="60" y="40"/>
                </a:lnTo>
                <a:lnTo>
                  <a:pt x="51" y="36"/>
                </a:lnTo>
                <a:lnTo>
                  <a:pt x="45" y="29"/>
                </a:lnTo>
                <a:lnTo>
                  <a:pt x="36" y="25"/>
                </a:lnTo>
                <a:lnTo>
                  <a:pt x="27" y="19"/>
                </a:lnTo>
                <a:lnTo>
                  <a:pt x="18" y="12"/>
                </a:lnTo>
                <a:lnTo>
                  <a:pt x="9" y="8"/>
                </a:lnTo>
                <a:lnTo>
                  <a:pt x="0" y="4"/>
                </a:lnTo>
                <a:lnTo>
                  <a:pt x="15"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4" name="Freeform 47"/>
          <p:cNvSpPr>
            <a:spLocks/>
          </p:cNvSpPr>
          <p:nvPr/>
        </p:nvSpPr>
        <p:spPr bwMode="auto">
          <a:xfrm>
            <a:off x="4546600" y="1503363"/>
            <a:ext cx="173038" cy="209550"/>
          </a:xfrm>
          <a:custGeom>
            <a:avLst/>
            <a:gdLst>
              <a:gd name="T0" fmla="*/ 0 w 109"/>
              <a:gd name="T1" fmla="*/ 2147483647 h 132"/>
              <a:gd name="T2" fmla="*/ 2147483647 w 109"/>
              <a:gd name="T3" fmla="*/ 2147483647 h 132"/>
              <a:gd name="T4" fmla="*/ 2147483647 w 109"/>
              <a:gd name="T5" fmla="*/ 2147483647 h 132"/>
              <a:gd name="T6" fmla="*/ 2147483647 w 109"/>
              <a:gd name="T7" fmla="*/ 2147483647 h 132"/>
              <a:gd name="T8" fmla="*/ 2147483647 w 109"/>
              <a:gd name="T9" fmla="*/ 2147483647 h 132"/>
              <a:gd name="T10" fmla="*/ 2147483647 w 109"/>
              <a:gd name="T11" fmla="*/ 2147483647 h 132"/>
              <a:gd name="T12" fmla="*/ 2147483647 w 109"/>
              <a:gd name="T13" fmla="*/ 2147483647 h 132"/>
              <a:gd name="T14" fmla="*/ 2147483647 w 109"/>
              <a:gd name="T15" fmla="*/ 2147483647 h 132"/>
              <a:gd name="T16" fmla="*/ 2147483647 w 109"/>
              <a:gd name="T17" fmla="*/ 2147483647 h 132"/>
              <a:gd name="T18" fmla="*/ 2147483647 w 109"/>
              <a:gd name="T19" fmla="*/ 2147483647 h 132"/>
              <a:gd name="T20" fmla="*/ 2147483647 w 109"/>
              <a:gd name="T21" fmla="*/ 2147483647 h 132"/>
              <a:gd name="T22" fmla="*/ 2147483647 w 109"/>
              <a:gd name="T23" fmla="*/ 2147483647 h 132"/>
              <a:gd name="T24" fmla="*/ 2147483647 w 109"/>
              <a:gd name="T25" fmla="*/ 2147483647 h 132"/>
              <a:gd name="T26" fmla="*/ 2147483647 w 109"/>
              <a:gd name="T27" fmla="*/ 2147483647 h 132"/>
              <a:gd name="T28" fmla="*/ 2147483647 w 109"/>
              <a:gd name="T29" fmla="*/ 2147483647 h 132"/>
              <a:gd name="T30" fmla="*/ 2147483647 w 109"/>
              <a:gd name="T31" fmla="*/ 2147483647 h 132"/>
              <a:gd name="T32" fmla="*/ 2147483647 w 109"/>
              <a:gd name="T33" fmla="*/ 2147483647 h 132"/>
              <a:gd name="T34" fmla="*/ 2147483647 w 109"/>
              <a:gd name="T35" fmla="*/ 2147483647 h 132"/>
              <a:gd name="T36" fmla="*/ 2147483647 w 109"/>
              <a:gd name="T37" fmla="*/ 2147483647 h 132"/>
              <a:gd name="T38" fmla="*/ 2147483647 w 109"/>
              <a:gd name="T39" fmla="*/ 2147483647 h 132"/>
              <a:gd name="T40" fmla="*/ 2147483647 w 109"/>
              <a:gd name="T41" fmla="*/ 2147483647 h 132"/>
              <a:gd name="T42" fmla="*/ 2147483647 w 109"/>
              <a:gd name="T43" fmla="*/ 2147483647 h 132"/>
              <a:gd name="T44" fmla="*/ 2147483647 w 109"/>
              <a:gd name="T45" fmla="*/ 2147483647 h 132"/>
              <a:gd name="T46" fmla="*/ 2147483647 w 109"/>
              <a:gd name="T47" fmla="*/ 2147483647 h 132"/>
              <a:gd name="T48" fmla="*/ 2147483647 w 109"/>
              <a:gd name="T49" fmla="*/ 2147483647 h 132"/>
              <a:gd name="T50" fmla="*/ 2147483647 w 109"/>
              <a:gd name="T51" fmla="*/ 2147483647 h 132"/>
              <a:gd name="T52" fmla="*/ 2147483647 w 109"/>
              <a:gd name="T53" fmla="*/ 2147483647 h 132"/>
              <a:gd name="T54" fmla="*/ 2147483647 w 109"/>
              <a:gd name="T55" fmla="*/ 2147483647 h 132"/>
              <a:gd name="T56" fmla="*/ 2147483647 w 109"/>
              <a:gd name="T57" fmla="*/ 2147483647 h 132"/>
              <a:gd name="T58" fmla="*/ 2147483647 w 109"/>
              <a:gd name="T59" fmla="*/ 2147483647 h 132"/>
              <a:gd name="T60" fmla="*/ 2147483647 w 109"/>
              <a:gd name="T61" fmla="*/ 2147483647 h 132"/>
              <a:gd name="T62" fmla="*/ 2147483647 w 109"/>
              <a:gd name="T63" fmla="*/ 2147483647 h 132"/>
              <a:gd name="T64" fmla="*/ 2147483647 w 109"/>
              <a:gd name="T65" fmla="*/ 2147483647 h 132"/>
              <a:gd name="T66" fmla="*/ 2147483647 w 109"/>
              <a:gd name="T67" fmla="*/ 0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32"/>
              <a:gd name="T104" fmla="*/ 109 w 10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32">
                <a:moveTo>
                  <a:pt x="0" y="34"/>
                </a:moveTo>
                <a:lnTo>
                  <a:pt x="17" y="21"/>
                </a:lnTo>
                <a:lnTo>
                  <a:pt x="31" y="25"/>
                </a:lnTo>
                <a:lnTo>
                  <a:pt x="41" y="25"/>
                </a:lnTo>
                <a:lnTo>
                  <a:pt x="53" y="30"/>
                </a:lnTo>
                <a:lnTo>
                  <a:pt x="64" y="35"/>
                </a:lnTo>
                <a:lnTo>
                  <a:pt x="70" y="42"/>
                </a:lnTo>
                <a:lnTo>
                  <a:pt x="79" y="49"/>
                </a:lnTo>
                <a:lnTo>
                  <a:pt x="85" y="56"/>
                </a:lnTo>
                <a:lnTo>
                  <a:pt x="91" y="63"/>
                </a:lnTo>
                <a:lnTo>
                  <a:pt x="94" y="72"/>
                </a:lnTo>
                <a:lnTo>
                  <a:pt x="98" y="80"/>
                </a:lnTo>
                <a:lnTo>
                  <a:pt x="101" y="89"/>
                </a:lnTo>
                <a:lnTo>
                  <a:pt x="104" y="97"/>
                </a:lnTo>
                <a:lnTo>
                  <a:pt x="107" y="105"/>
                </a:lnTo>
                <a:lnTo>
                  <a:pt x="108" y="115"/>
                </a:lnTo>
                <a:lnTo>
                  <a:pt x="99" y="118"/>
                </a:lnTo>
                <a:lnTo>
                  <a:pt x="92" y="124"/>
                </a:lnTo>
                <a:lnTo>
                  <a:pt x="83" y="127"/>
                </a:lnTo>
                <a:lnTo>
                  <a:pt x="75" y="131"/>
                </a:lnTo>
                <a:lnTo>
                  <a:pt x="72" y="122"/>
                </a:lnTo>
                <a:lnTo>
                  <a:pt x="69" y="114"/>
                </a:lnTo>
                <a:lnTo>
                  <a:pt x="65" y="105"/>
                </a:lnTo>
                <a:lnTo>
                  <a:pt x="62" y="97"/>
                </a:lnTo>
                <a:lnTo>
                  <a:pt x="65" y="86"/>
                </a:lnTo>
                <a:lnTo>
                  <a:pt x="67" y="76"/>
                </a:lnTo>
                <a:lnTo>
                  <a:pt x="67" y="66"/>
                </a:lnTo>
                <a:lnTo>
                  <a:pt x="69" y="56"/>
                </a:lnTo>
                <a:lnTo>
                  <a:pt x="74" y="44"/>
                </a:lnTo>
                <a:lnTo>
                  <a:pt x="76" y="34"/>
                </a:lnTo>
                <a:lnTo>
                  <a:pt x="83" y="25"/>
                </a:lnTo>
                <a:lnTo>
                  <a:pt x="89" y="16"/>
                </a:lnTo>
                <a:lnTo>
                  <a:pt x="95" y="7"/>
                </a:lnTo>
                <a:lnTo>
                  <a:pt x="89"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5" name="Freeform 48"/>
          <p:cNvSpPr>
            <a:spLocks/>
          </p:cNvSpPr>
          <p:nvPr/>
        </p:nvSpPr>
        <p:spPr bwMode="auto">
          <a:xfrm>
            <a:off x="4953000" y="1600200"/>
            <a:ext cx="153988" cy="225425"/>
          </a:xfrm>
          <a:custGeom>
            <a:avLst/>
            <a:gdLst>
              <a:gd name="T0" fmla="*/ 0 w 97"/>
              <a:gd name="T1" fmla="*/ 0 h 142"/>
              <a:gd name="T2" fmla="*/ 2147483647 w 97"/>
              <a:gd name="T3" fmla="*/ 2147483647 h 142"/>
              <a:gd name="T4" fmla="*/ 2147483647 w 97"/>
              <a:gd name="T5" fmla="*/ 2147483647 h 142"/>
              <a:gd name="T6" fmla="*/ 2147483647 w 97"/>
              <a:gd name="T7" fmla="*/ 2147483647 h 142"/>
              <a:gd name="T8" fmla="*/ 2147483647 w 97"/>
              <a:gd name="T9" fmla="*/ 2147483647 h 142"/>
              <a:gd name="T10" fmla="*/ 2147483647 w 97"/>
              <a:gd name="T11" fmla="*/ 2147483647 h 142"/>
              <a:gd name="T12" fmla="*/ 2147483647 w 97"/>
              <a:gd name="T13" fmla="*/ 2147483647 h 142"/>
              <a:gd name="T14" fmla="*/ 2147483647 w 97"/>
              <a:gd name="T15" fmla="*/ 2147483647 h 142"/>
              <a:gd name="T16" fmla="*/ 2147483647 w 97"/>
              <a:gd name="T17" fmla="*/ 2147483647 h 142"/>
              <a:gd name="T18" fmla="*/ 2147483647 w 97"/>
              <a:gd name="T19" fmla="*/ 2147483647 h 142"/>
              <a:gd name="T20" fmla="*/ 2147483647 w 97"/>
              <a:gd name="T21" fmla="*/ 2147483647 h 142"/>
              <a:gd name="T22" fmla="*/ 2147483647 w 97"/>
              <a:gd name="T23" fmla="*/ 2147483647 h 142"/>
              <a:gd name="T24" fmla="*/ 2147483647 w 97"/>
              <a:gd name="T25" fmla="*/ 2147483647 h 142"/>
              <a:gd name="T26" fmla="*/ 2147483647 w 97"/>
              <a:gd name="T27" fmla="*/ 2147483647 h 142"/>
              <a:gd name="T28" fmla="*/ 2147483647 w 97"/>
              <a:gd name="T29" fmla="*/ 2147483647 h 142"/>
              <a:gd name="T30" fmla="*/ 2147483647 w 97"/>
              <a:gd name="T31" fmla="*/ 2147483647 h 142"/>
              <a:gd name="T32" fmla="*/ 2147483647 w 97"/>
              <a:gd name="T33" fmla="*/ 2147483647 h 142"/>
              <a:gd name="T34" fmla="*/ 2147483647 w 97"/>
              <a:gd name="T35" fmla="*/ 2147483647 h 142"/>
              <a:gd name="T36" fmla="*/ 2147483647 w 97"/>
              <a:gd name="T37" fmla="*/ 2147483647 h 142"/>
              <a:gd name="T38" fmla="*/ 2147483647 w 97"/>
              <a:gd name="T39" fmla="*/ 2147483647 h 142"/>
              <a:gd name="T40" fmla="*/ 2147483647 w 97"/>
              <a:gd name="T41" fmla="*/ 2147483647 h 142"/>
              <a:gd name="T42" fmla="*/ 2147483647 w 97"/>
              <a:gd name="T43" fmla="*/ 2147483647 h 142"/>
              <a:gd name="T44" fmla="*/ 2147483647 w 97"/>
              <a:gd name="T45" fmla="*/ 2147483647 h 142"/>
              <a:gd name="T46" fmla="*/ 2147483647 w 97"/>
              <a:gd name="T47" fmla="*/ 2147483647 h 142"/>
              <a:gd name="T48" fmla="*/ 2147483647 w 97"/>
              <a:gd name="T49" fmla="*/ 2147483647 h 142"/>
              <a:gd name="T50" fmla="*/ 2147483647 w 97"/>
              <a:gd name="T51" fmla="*/ 2147483647 h 142"/>
              <a:gd name="T52" fmla="*/ 2147483647 w 97"/>
              <a:gd name="T53" fmla="*/ 2147483647 h 142"/>
              <a:gd name="T54" fmla="*/ 2147483647 w 97"/>
              <a:gd name="T55" fmla="*/ 2147483647 h 142"/>
              <a:gd name="T56" fmla="*/ 2147483647 w 97"/>
              <a:gd name="T57" fmla="*/ 2147483647 h 142"/>
              <a:gd name="T58" fmla="*/ 2147483647 w 97"/>
              <a:gd name="T59" fmla="*/ 2147483647 h 142"/>
              <a:gd name="T60" fmla="*/ 2147483647 w 97"/>
              <a:gd name="T61" fmla="*/ 2147483647 h 142"/>
              <a:gd name="T62" fmla="*/ 2147483647 w 97"/>
              <a:gd name="T63" fmla="*/ 2147483647 h 142"/>
              <a:gd name="T64" fmla="*/ 2147483647 w 97"/>
              <a:gd name="T65" fmla="*/ 2147483647 h 142"/>
              <a:gd name="T66" fmla="*/ 2147483647 w 97"/>
              <a:gd name="T67" fmla="*/ 2147483647 h 1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42"/>
              <a:gd name="T104" fmla="*/ 97 w 97"/>
              <a:gd name="T105" fmla="*/ 142 h 1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42">
                <a:moveTo>
                  <a:pt x="0" y="0"/>
                </a:moveTo>
                <a:lnTo>
                  <a:pt x="3" y="12"/>
                </a:lnTo>
                <a:lnTo>
                  <a:pt x="12" y="12"/>
                </a:lnTo>
                <a:lnTo>
                  <a:pt x="21" y="18"/>
                </a:lnTo>
                <a:lnTo>
                  <a:pt x="33" y="24"/>
                </a:lnTo>
                <a:lnTo>
                  <a:pt x="42" y="33"/>
                </a:lnTo>
                <a:lnTo>
                  <a:pt x="51" y="45"/>
                </a:lnTo>
                <a:lnTo>
                  <a:pt x="60" y="51"/>
                </a:lnTo>
                <a:lnTo>
                  <a:pt x="66" y="60"/>
                </a:lnTo>
                <a:lnTo>
                  <a:pt x="66" y="69"/>
                </a:lnTo>
                <a:lnTo>
                  <a:pt x="69" y="78"/>
                </a:lnTo>
                <a:lnTo>
                  <a:pt x="69" y="90"/>
                </a:lnTo>
                <a:lnTo>
                  <a:pt x="72" y="99"/>
                </a:lnTo>
                <a:lnTo>
                  <a:pt x="72" y="108"/>
                </a:lnTo>
                <a:lnTo>
                  <a:pt x="69" y="117"/>
                </a:lnTo>
                <a:lnTo>
                  <a:pt x="66" y="126"/>
                </a:lnTo>
                <a:lnTo>
                  <a:pt x="57" y="132"/>
                </a:lnTo>
                <a:lnTo>
                  <a:pt x="48" y="138"/>
                </a:lnTo>
                <a:lnTo>
                  <a:pt x="39" y="141"/>
                </a:lnTo>
                <a:lnTo>
                  <a:pt x="30" y="141"/>
                </a:lnTo>
                <a:lnTo>
                  <a:pt x="21" y="141"/>
                </a:lnTo>
                <a:lnTo>
                  <a:pt x="12" y="132"/>
                </a:lnTo>
                <a:lnTo>
                  <a:pt x="9" y="123"/>
                </a:lnTo>
                <a:lnTo>
                  <a:pt x="9" y="111"/>
                </a:lnTo>
                <a:lnTo>
                  <a:pt x="12" y="102"/>
                </a:lnTo>
                <a:lnTo>
                  <a:pt x="21" y="93"/>
                </a:lnTo>
                <a:lnTo>
                  <a:pt x="30" y="84"/>
                </a:lnTo>
                <a:lnTo>
                  <a:pt x="39" y="78"/>
                </a:lnTo>
                <a:lnTo>
                  <a:pt x="48" y="72"/>
                </a:lnTo>
                <a:lnTo>
                  <a:pt x="57" y="69"/>
                </a:lnTo>
                <a:lnTo>
                  <a:pt x="66" y="66"/>
                </a:lnTo>
                <a:lnTo>
                  <a:pt x="78" y="63"/>
                </a:lnTo>
                <a:lnTo>
                  <a:pt x="87" y="63"/>
                </a:lnTo>
                <a:lnTo>
                  <a:pt x="96" y="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6" name="Freeform 49"/>
          <p:cNvSpPr>
            <a:spLocks/>
          </p:cNvSpPr>
          <p:nvPr/>
        </p:nvSpPr>
        <p:spPr bwMode="auto">
          <a:xfrm>
            <a:off x="3911600" y="2981325"/>
            <a:ext cx="193675" cy="169863"/>
          </a:xfrm>
          <a:custGeom>
            <a:avLst/>
            <a:gdLst>
              <a:gd name="T0" fmla="*/ 2147483647 w 122"/>
              <a:gd name="T1" fmla="*/ 2147483647 h 107"/>
              <a:gd name="T2" fmla="*/ 2147483647 w 122"/>
              <a:gd name="T3" fmla="*/ 2147483647 h 107"/>
              <a:gd name="T4" fmla="*/ 2147483647 w 122"/>
              <a:gd name="T5" fmla="*/ 2147483647 h 107"/>
              <a:gd name="T6" fmla="*/ 2147483647 w 122"/>
              <a:gd name="T7" fmla="*/ 2147483647 h 107"/>
              <a:gd name="T8" fmla="*/ 2147483647 w 122"/>
              <a:gd name="T9" fmla="*/ 2147483647 h 107"/>
              <a:gd name="T10" fmla="*/ 2147483647 w 122"/>
              <a:gd name="T11" fmla="*/ 2147483647 h 107"/>
              <a:gd name="T12" fmla="*/ 2147483647 w 122"/>
              <a:gd name="T13" fmla="*/ 2147483647 h 107"/>
              <a:gd name="T14" fmla="*/ 2147483647 w 122"/>
              <a:gd name="T15" fmla="*/ 2147483647 h 107"/>
              <a:gd name="T16" fmla="*/ 2147483647 w 122"/>
              <a:gd name="T17" fmla="*/ 2147483647 h 107"/>
              <a:gd name="T18" fmla="*/ 2147483647 w 122"/>
              <a:gd name="T19" fmla="*/ 2147483647 h 107"/>
              <a:gd name="T20" fmla="*/ 2147483647 w 122"/>
              <a:gd name="T21" fmla="*/ 2147483647 h 107"/>
              <a:gd name="T22" fmla="*/ 2147483647 w 122"/>
              <a:gd name="T23" fmla="*/ 0 h 107"/>
              <a:gd name="T24" fmla="*/ 2147483647 w 122"/>
              <a:gd name="T25" fmla="*/ 2147483647 h 107"/>
              <a:gd name="T26" fmla="*/ 2147483647 w 122"/>
              <a:gd name="T27" fmla="*/ 2147483647 h 107"/>
              <a:gd name="T28" fmla="*/ 2147483647 w 122"/>
              <a:gd name="T29" fmla="*/ 2147483647 h 107"/>
              <a:gd name="T30" fmla="*/ 2147483647 w 122"/>
              <a:gd name="T31" fmla="*/ 2147483647 h 107"/>
              <a:gd name="T32" fmla="*/ 2147483647 w 122"/>
              <a:gd name="T33" fmla="*/ 2147483647 h 107"/>
              <a:gd name="T34" fmla="*/ 2147483647 w 122"/>
              <a:gd name="T35" fmla="*/ 2147483647 h 107"/>
              <a:gd name="T36" fmla="*/ 2147483647 w 122"/>
              <a:gd name="T37" fmla="*/ 2147483647 h 107"/>
              <a:gd name="T38" fmla="*/ 2147483647 w 122"/>
              <a:gd name="T39" fmla="*/ 2147483647 h 107"/>
              <a:gd name="T40" fmla="*/ 2147483647 w 122"/>
              <a:gd name="T41" fmla="*/ 2147483647 h 107"/>
              <a:gd name="T42" fmla="*/ 2147483647 w 122"/>
              <a:gd name="T43" fmla="*/ 2147483647 h 107"/>
              <a:gd name="T44" fmla="*/ 2147483647 w 122"/>
              <a:gd name="T45" fmla="*/ 2147483647 h 107"/>
              <a:gd name="T46" fmla="*/ 2147483647 w 122"/>
              <a:gd name="T47" fmla="*/ 2147483647 h 107"/>
              <a:gd name="T48" fmla="*/ 2147483647 w 122"/>
              <a:gd name="T49" fmla="*/ 2147483647 h 107"/>
              <a:gd name="T50" fmla="*/ 2147483647 w 122"/>
              <a:gd name="T51" fmla="*/ 2147483647 h 107"/>
              <a:gd name="T52" fmla="*/ 2147483647 w 122"/>
              <a:gd name="T53" fmla="*/ 2147483647 h 107"/>
              <a:gd name="T54" fmla="*/ 2147483647 w 122"/>
              <a:gd name="T55" fmla="*/ 2147483647 h 107"/>
              <a:gd name="T56" fmla="*/ 2147483647 w 122"/>
              <a:gd name="T57" fmla="*/ 2147483647 h 107"/>
              <a:gd name="T58" fmla="*/ 2147483647 w 122"/>
              <a:gd name="T59" fmla="*/ 2147483647 h 107"/>
              <a:gd name="T60" fmla="*/ 2147483647 w 122"/>
              <a:gd name="T61" fmla="*/ 2147483647 h 107"/>
              <a:gd name="T62" fmla="*/ 2147483647 w 122"/>
              <a:gd name="T63" fmla="*/ 2147483647 h 107"/>
              <a:gd name="T64" fmla="*/ 2147483647 w 122"/>
              <a:gd name="T65" fmla="*/ 2147483647 h 107"/>
              <a:gd name="T66" fmla="*/ 2147483647 w 122"/>
              <a:gd name="T67" fmla="*/ 2147483647 h 107"/>
              <a:gd name="T68" fmla="*/ 0 w 122"/>
              <a:gd name="T69" fmla="*/ 2147483647 h 107"/>
              <a:gd name="T70" fmla="*/ 2147483647 w 122"/>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07"/>
              <a:gd name="T110" fmla="*/ 122 w 122"/>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07">
                <a:moveTo>
                  <a:pt x="81" y="59"/>
                </a:moveTo>
                <a:lnTo>
                  <a:pt x="69" y="56"/>
                </a:lnTo>
                <a:lnTo>
                  <a:pt x="62" y="49"/>
                </a:lnTo>
                <a:lnTo>
                  <a:pt x="62" y="41"/>
                </a:lnTo>
                <a:lnTo>
                  <a:pt x="58" y="34"/>
                </a:lnTo>
                <a:lnTo>
                  <a:pt x="61" y="27"/>
                </a:lnTo>
                <a:lnTo>
                  <a:pt x="63" y="22"/>
                </a:lnTo>
                <a:lnTo>
                  <a:pt x="66" y="15"/>
                </a:lnTo>
                <a:lnTo>
                  <a:pt x="68" y="9"/>
                </a:lnTo>
                <a:lnTo>
                  <a:pt x="71" y="3"/>
                </a:lnTo>
                <a:lnTo>
                  <a:pt x="81" y="3"/>
                </a:lnTo>
                <a:lnTo>
                  <a:pt x="92" y="0"/>
                </a:lnTo>
                <a:lnTo>
                  <a:pt x="100" y="3"/>
                </a:lnTo>
                <a:lnTo>
                  <a:pt x="108" y="6"/>
                </a:lnTo>
                <a:lnTo>
                  <a:pt x="115" y="14"/>
                </a:lnTo>
                <a:lnTo>
                  <a:pt x="118" y="22"/>
                </a:lnTo>
                <a:lnTo>
                  <a:pt x="121" y="31"/>
                </a:lnTo>
                <a:lnTo>
                  <a:pt x="119" y="36"/>
                </a:lnTo>
                <a:lnTo>
                  <a:pt x="116" y="43"/>
                </a:lnTo>
                <a:lnTo>
                  <a:pt x="114" y="48"/>
                </a:lnTo>
                <a:lnTo>
                  <a:pt x="111" y="55"/>
                </a:lnTo>
                <a:lnTo>
                  <a:pt x="109" y="61"/>
                </a:lnTo>
                <a:lnTo>
                  <a:pt x="104" y="66"/>
                </a:lnTo>
                <a:lnTo>
                  <a:pt x="95" y="70"/>
                </a:lnTo>
                <a:lnTo>
                  <a:pt x="90" y="75"/>
                </a:lnTo>
                <a:lnTo>
                  <a:pt x="82" y="79"/>
                </a:lnTo>
                <a:lnTo>
                  <a:pt x="77" y="83"/>
                </a:lnTo>
                <a:lnTo>
                  <a:pt x="69" y="87"/>
                </a:lnTo>
                <a:lnTo>
                  <a:pt x="61" y="91"/>
                </a:lnTo>
                <a:lnTo>
                  <a:pt x="51" y="92"/>
                </a:lnTo>
                <a:lnTo>
                  <a:pt x="40" y="94"/>
                </a:lnTo>
                <a:lnTo>
                  <a:pt x="30" y="96"/>
                </a:lnTo>
                <a:lnTo>
                  <a:pt x="20" y="96"/>
                </a:lnTo>
                <a:lnTo>
                  <a:pt x="9" y="99"/>
                </a:lnTo>
                <a:lnTo>
                  <a:pt x="0" y="99"/>
                </a:lnTo>
                <a:lnTo>
                  <a:pt x="10" y="10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7" name="Freeform 50"/>
          <p:cNvSpPr>
            <a:spLocks/>
          </p:cNvSpPr>
          <p:nvPr/>
        </p:nvSpPr>
        <p:spPr bwMode="auto">
          <a:xfrm>
            <a:off x="4311650" y="2971800"/>
            <a:ext cx="187325" cy="177800"/>
          </a:xfrm>
          <a:custGeom>
            <a:avLst/>
            <a:gdLst>
              <a:gd name="T0" fmla="*/ 2147483647 w 118"/>
              <a:gd name="T1" fmla="*/ 2147483647 h 112"/>
              <a:gd name="T2" fmla="*/ 2147483647 w 118"/>
              <a:gd name="T3" fmla="*/ 2147483647 h 112"/>
              <a:gd name="T4" fmla="*/ 2147483647 w 118"/>
              <a:gd name="T5" fmla="*/ 2147483647 h 112"/>
              <a:gd name="T6" fmla="*/ 2147483647 w 118"/>
              <a:gd name="T7" fmla="*/ 2147483647 h 112"/>
              <a:gd name="T8" fmla="*/ 2147483647 w 118"/>
              <a:gd name="T9" fmla="*/ 2147483647 h 112"/>
              <a:gd name="T10" fmla="*/ 2147483647 w 118"/>
              <a:gd name="T11" fmla="*/ 2147483647 h 112"/>
              <a:gd name="T12" fmla="*/ 2147483647 w 118"/>
              <a:gd name="T13" fmla="*/ 2147483647 h 112"/>
              <a:gd name="T14" fmla="*/ 2147483647 w 118"/>
              <a:gd name="T15" fmla="*/ 2147483647 h 112"/>
              <a:gd name="T16" fmla="*/ 2147483647 w 118"/>
              <a:gd name="T17" fmla="*/ 2147483647 h 112"/>
              <a:gd name="T18" fmla="*/ 2147483647 w 118"/>
              <a:gd name="T19" fmla="*/ 2147483647 h 112"/>
              <a:gd name="T20" fmla="*/ 2147483647 w 118"/>
              <a:gd name="T21" fmla="*/ 2147483647 h 112"/>
              <a:gd name="T22" fmla="*/ 2147483647 w 118"/>
              <a:gd name="T23" fmla="*/ 2147483647 h 112"/>
              <a:gd name="T24" fmla="*/ 2147483647 w 118"/>
              <a:gd name="T25" fmla="*/ 2147483647 h 112"/>
              <a:gd name="T26" fmla="*/ 2147483647 w 118"/>
              <a:gd name="T27" fmla="*/ 0 h 112"/>
              <a:gd name="T28" fmla="*/ 2147483647 w 118"/>
              <a:gd name="T29" fmla="*/ 2147483647 h 112"/>
              <a:gd name="T30" fmla="*/ 2147483647 w 118"/>
              <a:gd name="T31" fmla="*/ 2147483647 h 112"/>
              <a:gd name="T32" fmla="*/ 2147483647 w 118"/>
              <a:gd name="T33" fmla="*/ 2147483647 h 112"/>
              <a:gd name="T34" fmla="*/ 2147483647 w 118"/>
              <a:gd name="T35" fmla="*/ 2147483647 h 112"/>
              <a:gd name="T36" fmla="*/ 2147483647 w 118"/>
              <a:gd name="T37" fmla="*/ 2147483647 h 112"/>
              <a:gd name="T38" fmla="*/ 2147483647 w 118"/>
              <a:gd name="T39" fmla="*/ 2147483647 h 112"/>
              <a:gd name="T40" fmla="*/ 2147483647 w 118"/>
              <a:gd name="T41" fmla="*/ 2147483647 h 112"/>
              <a:gd name="T42" fmla="*/ 2147483647 w 118"/>
              <a:gd name="T43" fmla="*/ 2147483647 h 112"/>
              <a:gd name="T44" fmla="*/ 2147483647 w 118"/>
              <a:gd name="T45" fmla="*/ 2147483647 h 112"/>
              <a:gd name="T46" fmla="*/ 2147483647 w 118"/>
              <a:gd name="T47" fmla="*/ 2147483647 h 112"/>
              <a:gd name="T48" fmla="*/ 2147483647 w 118"/>
              <a:gd name="T49" fmla="*/ 2147483647 h 112"/>
              <a:gd name="T50" fmla="*/ 2147483647 w 118"/>
              <a:gd name="T51" fmla="*/ 2147483647 h 112"/>
              <a:gd name="T52" fmla="*/ 2147483647 w 118"/>
              <a:gd name="T53" fmla="*/ 2147483647 h 112"/>
              <a:gd name="T54" fmla="*/ 2147483647 w 118"/>
              <a:gd name="T55" fmla="*/ 2147483647 h 112"/>
              <a:gd name="T56" fmla="*/ 2147483647 w 118"/>
              <a:gd name="T57" fmla="*/ 2147483647 h 112"/>
              <a:gd name="T58" fmla="*/ 2147483647 w 118"/>
              <a:gd name="T59" fmla="*/ 2147483647 h 112"/>
              <a:gd name="T60" fmla="*/ 2147483647 w 118"/>
              <a:gd name="T61" fmla="*/ 2147483647 h 112"/>
              <a:gd name="T62" fmla="*/ 2147483647 w 118"/>
              <a:gd name="T63" fmla="*/ 2147483647 h 112"/>
              <a:gd name="T64" fmla="*/ 2147483647 w 118"/>
              <a:gd name="T65" fmla="*/ 2147483647 h 112"/>
              <a:gd name="T66" fmla="*/ 2147483647 w 118"/>
              <a:gd name="T67" fmla="*/ 2147483647 h 112"/>
              <a:gd name="T68" fmla="*/ 0 w 118"/>
              <a:gd name="T69" fmla="*/ 2147483647 h 112"/>
              <a:gd name="T70" fmla="*/ 2147483647 w 118"/>
              <a:gd name="T71" fmla="*/ 2147483647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12"/>
              <a:gd name="T110" fmla="*/ 118 w 11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12">
                <a:moveTo>
                  <a:pt x="117" y="54"/>
                </a:moveTo>
                <a:lnTo>
                  <a:pt x="101" y="63"/>
                </a:lnTo>
                <a:lnTo>
                  <a:pt x="92" y="62"/>
                </a:lnTo>
                <a:lnTo>
                  <a:pt x="83" y="56"/>
                </a:lnTo>
                <a:lnTo>
                  <a:pt x="78" y="50"/>
                </a:lnTo>
                <a:lnTo>
                  <a:pt x="69" y="45"/>
                </a:lnTo>
                <a:lnTo>
                  <a:pt x="64" y="37"/>
                </a:lnTo>
                <a:lnTo>
                  <a:pt x="59" y="31"/>
                </a:lnTo>
                <a:lnTo>
                  <a:pt x="53" y="24"/>
                </a:lnTo>
                <a:lnTo>
                  <a:pt x="51" y="17"/>
                </a:lnTo>
                <a:lnTo>
                  <a:pt x="52" y="11"/>
                </a:lnTo>
                <a:lnTo>
                  <a:pt x="58" y="6"/>
                </a:lnTo>
                <a:lnTo>
                  <a:pt x="68" y="2"/>
                </a:lnTo>
                <a:lnTo>
                  <a:pt x="77" y="0"/>
                </a:lnTo>
                <a:lnTo>
                  <a:pt x="86" y="1"/>
                </a:lnTo>
                <a:lnTo>
                  <a:pt x="95" y="2"/>
                </a:lnTo>
                <a:lnTo>
                  <a:pt x="100" y="10"/>
                </a:lnTo>
                <a:lnTo>
                  <a:pt x="105" y="17"/>
                </a:lnTo>
                <a:lnTo>
                  <a:pt x="108" y="23"/>
                </a:lnTo>
                <a:lnTo>
                  <a:pt x="107" y="30"/>
                </a:lnTo>
                <a:lnTo>
                  <a:pt x="106" y="36"/>
                </a:lnTo>
                <a:lnTo>
                  <a:pt x="103" y="41"/>
                </a:lnTo>
                <a:lnTo>
                  <a:pt x="99" y="48"/>
                </a:lnTo>
                <a:lnTo>
                  <a:pt x="93" y="53"/>
                </a:lnTo>
                <a:lnTo>
                  <a:pt x="89" y="60"/>
                </a:lnTo>
                <a:lnTo>
                  <a:pt x="82" y="65"/>
                </a:lnTo>
                <a:lnTo>
                  <a:pt x="73" y="70"/>
                </a:lnTo>
                <a:lnTo>
                  <a:pt x="63" y="76"/>
                </a:lnTo>
                <a:lnTo>
                  <a:pt x="54" y="79"/>
                </a:lnTo>
                <a:lnTo>
                  <a:pt x="47" y="85"/>
                </a:lnTo>
                <a:lnTo>
                  <a:pt x="38" y="89"/>
                </a:lnTo>
                <a:lnTo>
                  <a:pt x="28" y="94"/>
                </a:lnTo>
                <a:lnTo>
                  <a:pt x="18" y="99"/>
                </a:lnTo>
                <a:lnTo>
                  <a:pt x="9" y="103"/>
                </a:lnTo>
                <a:lnTo>
                  <a:pt x="0" y="106"/>
                </a:lnTo>
                <a:lnTo>
                  <a:pt x="14" y="11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8" name="Freeform 51"/>
          <p:cNvSpPr>
            <a:spLocks/>
          </p:cNvSpPr>
          <p:nvPr/>
        </p:nvSpPr>
        <p:spPr bwMode="auto">
          <a:xfrm>
            <a:off x="4768850" y="2963863"/>
            <a:ext cx="171450" cy="204787"/>
          </a:xfrm>
          <a:custGeom>
            <a:avLst/>
            <a:gdLst>
              <a:gd name="T0" fmla="*/ 0 w 108"/>
              <a:gd name="T1" fmla="*/ 2147483647 h 129"/>
              <a:gd name="T2" fmla="*/ 2147483647 w 108"/>
              <a:gd name="T3" fmla="*/ 2147483647 h 129"/>
              <a:gd name="T4" fmla="*/ 2147483647 w 108"/>
              <a:gd name="T5" fmla="*/ 2147483647 h 129"/>
              <a:gd name="T6" fmla="*/ 2147483647 w 108"/>
              <a:gd name="T7" fmla="*/ 2147483647 h 129"/>
              <a:gd name="T8" fmla="*/ 2147483647 w 108"/>
              <a:gd name="T9" fmla="*/ 2147483647 h 129"/>
              <a:gd name="T10" fmla="*/ 2147483647 w 108"/>
              <a:gd name="T11" fmla="*/ 2147483647 h 129"/>
              <a:gd name="T12" fmla="*/ 2147483647 w 108"/>
              <a:gd name="T13" fmla="*/ 2147483647 h 129"/>
              <a:gd name="T14" fmla="*/ 2147483647 w 108"/>
              <a:gd name="T15" fmla="*/ 2147483647 h 129"/>
              <a:gd name="T16" fmla="*/ 2147483647 w 108"/>
              <a:gd name="T17" fmla="*/ 2147483647 h 129"/>
              <a:gd name="T18" fmla="*/ 2147483647 w 108"/>
              <a:gd name="T19" fmla="*/ 2147483647 h 129"/>
              <a:gd name="T20" fmla="*/ 2147483647 w 108"/>
              <a:gd name="T21" fmla="*/ 2147483647 h 129"/>
              <a:gd name="T22" fmla="*/ 2147483647 w 108"/>
              <a:gd name="T23" fmla="*/ 2147483647 h 129"/>
              <a:gd name="T24" fmla="*/ 2147483647 w 108"/>
              <a:gd name="T25" fmla="*/ 2147483647 h 129"/>
              <a:gd name="T26" fmla="*/ 2147483647 w 108"/>
              <a:gd name="T27" fmla="*/ 2147483647 h 129"/>
              <a:gd name="T28" fmla="*/ 2147483647 w 108"/>
              <a:gd name="T29" fmla="*/ 2147483647 h 129"/>
              <a:gd name="T30" fmla="*/ 2147483647 w 108"/>
              <a:gd name="T31" fmla="*/ 2147483647 h 129"/>
              <a:gd name="T32" fmla="*/ 2147483647 w 108"/>
              <a:gd name="T33" fmla="*/ 2147483647 h 129"/>
              <a:gd name="T34" fmla="*/ 2147483647 w 108"/>
              <a:gd name="T35" fmla="*/ 2147483647 h 129"/>
              <a:gd name="T36" fmla="*/ 2147483647 w 108"/>
              <a:gd name="T37" fmla="*/ 2147483647 h 129"/>
              <a:gd name="T38" fmla="*/ 2147483647 w 108"/>
              <a:gd name="T39" fmla="*/ 2147483647 h 129"/>
              <a:gd name="T40" fmla="*/ 2147483647 w 108"/>
              <a:gd name="T41" fmla="*/ 0 h 129"/>
              <a:gd name="T42" fmla="*/ 2147483647 w 108"/>
              <a:gd name="T43" fmla="*/ 2147483647 h 129"/>
              <a:gd name="T44" fmla="*/ 2147483647 w 108"/>
              <a:gd name="T45" fmla="*/ 2147483647 h 129"/>
              <a:gd name="T46" fmla="*/ 2147483647 w 108"/>
              <a:gd name="T47" fmla="*/ 2147483647 h 129"/>
              <a:gd name="T48" fmla="*/ 2147483647 w 108"/>
              <a:gd name="T49" fmla="*/ 2147483647 h 129"/>
              <a:gd name="T50" fmla="*/ 2147483647 w 108"/>
              <a:gd name="T51" fmla="*/ 2147483647 h 129"/>
              <a:gd name="T52" fmla="*/ 2147483647 w 108"/>
              <a:gd name="T53" fmla="*/ 2147483647 h 129"/>
              <a:gd name="T54" fmla="*/ 2147483647 w 108"/>
              <a:gd name="T55" fmla="*/ 2147483647 h 129"/>
              <a:gd name="T56" fmla="*/ 2147483647 w 108"/>
              <a:gd name="T57" fmla="*/ 2147483647 h 129"/>
              <a:gd name="T58" fmla="*/ 2147483647 w 108"/>
              <a:gd name="T59" fmla="*/ 2147483647 h 129"/>
              <a:gd name="T60" fmla="*/ 2147483647 w 108"/>
              <a:gd name="T61" fmla="*/ 2147483647 h 129"/>
              <a:gd name="T62" fmla="*/ 2147483647 w 108"/>
              <a:gd name="T63" fmla="*/ 2147483647 h 129"/>
              <a:gd name="T64" fmla="*/ 2147483647 w 108"/>
              <a:gd name="T65" fmla="*/ 2147483647 h 129"/>
              <a:gd name="T66" fmla="*/ 2147483647 w 108"/>
              <a:gd name="T67" fmla="*/ 2147483647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129"/>
              <a:gd name="T104" fmla="*/ 108 w 108"/>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129">
                <a:moveTo>
                  <a:pt x="0" y="128"/>
                </a:moveTo>
                <a:lnTo>
                  <a:pt x="6" y="117"/>
                </a:lnTo>
                <a:lnTo>
                  <a:pt x="15" y="120"/>
                </a:lnTo>
                <a:lnTo>
                  <a:pt x="25" y="116"/>
                </a:lnTo>
                <a:lnTo>
                  <a:pt x="38" y="115"/>
                </a:lnTo>
                <a:lnTo>
                  <a:pt x="50" y="109"/>
                </a:lnTo>
                <a:lnTo>
                  <a:pt x="62" y="100"/>
                </a:lnTo>
                <a:lnTo>
                  <a:pt x="72" y="98"/>
                </a:lnTo>
                <a:lnTo>
                  <a:pt x="81" y="91"/>
                </a:lnTo>
                <a:lnTo>
                  <a:pt x="84" y="83"/>
                </a:lnTo>
                <a:lnTo>
                  <a:pt x="90" y="75"/>
                </a:lnTo>
                <a:lnTo>
                  <a:pt x="93" y="63"/>
                </a:lnTo>
                <a:lnTo>
                  <a:pt x="98" y="55"/>
                </a:lnTo>
                <a:lnTo>
                  <a:pt x="101" y="47"/>
                </a:lnTo>
                <a:lnTo>
                  <a:pt x="101" y="38"/>
                </a:lnTo>
                <a:lnTo>
                  <a:pt x="102" y="28"/>
                </a:lnTo>
                <a:lnTo>
                  <a:pt x="94" y="20"/>
                </a:lnTo>
                <a:lnTo>
                  <a:pt x="88" y="11"/>
                </a:lnTo>
                <a:lnTo>
                  <a:pt x="80" y="5"/>
                </a:lnTo>
                <a:lnTo>
                  <a:pt x="71" y="3"/>
                </a:lnTo>
                <a:lnTo>
                  <a:pt x="63" y="0"/>
                </a:lnTo>
                <a:lnTo>
                  <a:pt x="51" y="5"/>
                </a:lnTo>
                <a:lnTo>
                  <a:pt x="46" y="14"/>
                </a:lnTo>
                <a:lnTo>
                  <a:pt x="43" y="25"/>
                </a:lnTo>
                <a:lnTo>
                  <a:pt x="43" y="34"/>
                </a:lnTo>
                <a:lnTo>
                  <a:pt x="48" y="46"/>
                </a:lnTo>
                <a:lnTo>
                  <a:pt x="54" y="56"/>
                </a:lnTo>
                <a:lnTo>
                  <a:pt x="61" y="65"/>
                </a:lnTo>
                <a:lnTo>
                  <a:pt x="67" y="74"/>
                </a:lnTo>
                <a:lnTo>
                  <a:pt x="75" y="80"/>
                </a:lnTo>
                <a:lnTo>
                  <a:pt x="82" y="85"/>
                </a:lnTo>
                <a:lnTo>
                  <a:pt x="93" y="92"/>
                </a:lnTo>
                <a:lnTo>
                  <a:pt x="102" y="94"/>
                </a:lnTo>
                <a:lnTo>
                  <a:pt x="107" y="11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99110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990600"/>
          </a:xfrm>
        </p:spPr>
        <p:txBody>
          <a:bodyPr/>
          <a:lstStyle/>
          <a:p>
            <a:pPr eaLnBrk="1" hangingPunct="1"/>
            <a:r>
              <a:rPr lang="en-US" altLang="en-US" dirty="0" smtClean="0">
                <a:cs typeface="Trebuchet MS" pitchFamily="34" charset="0"/>
              </a:rPr>
              <a:t>Rime Icing</a:t>
            </a:r>
          </a:p>
        </p:txBody>
      </p:sp>
      <p:sp>
        <p:nvSpPr>
          <p:cNvPr id="16387" name="Rectangle 3"/>
          <p:cNvSpPr>
            <a:spLocks noGrp="1" noChangeArrowheads="1"/>
          </p:cNvSpPr>
          <p:nvPr>
            <p:ph idx="1"/>
          </p:nvPr>
        </p:nvSpPr>
        <p:spPr>
          <a:xfrm>
            <a:off x="990600" y="1371600"/>
            <a:ext cx="6400800" cy="3657599"/>
          </a:xfrm>
          <a:solidFill>
            <a:schemeClr val="accent5">
              <a:lumMod val="60000"/>
              <a:lumOff val="40000"/>
            </a:schemeClr>
          </a:solidFill>
          <a:effectLst>
            <a:softEdge rad="63500"/>
          </a:effectLst>
        </p:spPr>
        <p:txBody>
          <a:bodyPr rtlCol="0">
            <a:normAutofit fontScale="92500" lnSpcReduction="20000"/>
          </a:bodyPr>
          <a:lstStyle/>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rPr>
              <a:t>White, frosty appearance</a:t>
            </a:r>
          </a:p>
          <a:p>
            <a:pPr marL="0" indent="0" eaLnBrk="1" fontAlgn="auto" hangingPunct="1">
              <a:buNone/>
              <a:defRPr/>
            </a:pPr>
            <a:endParaRPr lang="en-US" altLang="en-US" dirty="0" smtClean="0">
              <a:effectLst>
                <a:outerShdw blurRad="38100" dist="38100" dir="2700000" algn="tl">
                  <a:srgbClr val="000000">
                    <a:alpha val="43137"/>
                  </a:srgbClr>
                </a:outerShdw>
              </a:effectLs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rPr>
              <a:t>Favorable conditions</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rPr>
              <a:t>Small water droplets</a:t>
            </a:r>
          </a:p>
          <a:p>
            <a:pPr lvl="1" eaLnBrk="1" fontAlgn="auto" hangingPunct="1">
              <a:buFont typeface="Wingdings 2" charset="2"/>
              <a:buChar char=""/>
              <a:defRPr/>
            </a:pPr>
            <a:r>
              <a:rPr lang="en-US" altLang="en-US" dirty="0" err="1" smtClean="0">
                <a:solidFill>
                  <a:schemeClr val="tx2">
                    <a:lumMod val="25000"/>
                  </a:schemeClr>
                </a:solidFill>
                <a:effectLst>
                  <a:outerShdw blurRad="38100" dist="38100" dir="2700000" algn="tl">
                    <a:srgbClr val="000000">
                      <a:alpha val="43137"/>
                    </a:srgbClr>
                  </a:outerShdw>
                </a:effectLst>
              </a:rPr>
              <a:t>Stratiform</a:t>
            </a:r>
            <a:r>
              <a:rPr lang="en-US" altLang="en-US" dirty="0" smtClean="0">
                <a:solidFill>
                  <a:schemeClr val="tx2">
                    <a:lumMod val="25000"/>
                  </a:schemeClr>
                </a:solidFill>
                <a:effectLst>
                  <a:outerShdw blurRad="38100" dist="38100" dir="2700000" algn="tl">
                    <a:srgbClr val="000000">
                      <a:alpha val="43137"/>
                    </a:srgbClr>
                  </a:outerShdw>
                </a:effectLst>
              </a:rPr>
              <a:t> clouds</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rPr>
              <a:t>Temperatures 0 to -20 C</a:t>
            </a:r>
          </a:p>
          <a:p>
            <a:pPr marL="365760" lvl="1" indent="0" eaLnBrk="1" fontAlgn="auto" hangingPunct="1">
              <a:buNone/>
              <a:defRPr/>
            </a:pPr>
            <a:endParaRPr lang="en-US" altLang="en-US" dirty="0" smtClean="0">
              <a:solidFill>
                <a:schemeClr val="hlink"/>
              </a:solidFill>
              <a:effectLst>
                <a:outerShdw blurRad="38100" dist="38100" dir="2700000" algn="tl">
                  <a:srgbClr val="000000">
                    <a:alpha val="43137"/>
                  </a:srgbClr>
                </a:outerShdw>
              </a:effectLs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rPr>
              <a:t>Formation Process</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rPr>
              <a:t>Droplets freeze on impact</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rPr>
              <a:t>Air is trapped between frozen particles</a:t>
            </a:r>
          </a:p>
        </p:txBody>
      </p:sp>
    </p:spTree>
    <p:extLst>
      <p:ext uri="{BB962C8B-B14F-4D97-AF65-F5344CB8AC3E}">
        <p14:creationId xmlns:p14="http://schemas.microsoft.com/office/powerpoint/2010/main" val="1823525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cs typeface="Trebuchet MS" pitchFamily="34" charset="0"/>
              </a:rPr>
              <a:t>Rime Icing - Characteristics</a:t>
            </a:r>
          </a:p>
        </p:txBody>
      </p:sp>
      <p:sp>
        <p:nvSpPr>
          <p:cNvPr id="17411" name="Rectangle 3"/>
          <p:cNvSpPr>
            <a:spLocks noGrp="1" noChangeArrowheads="1"/>
          </p:cNvSpPr>
          <p:nvPr>
            <p:ph idx="1"/>
          </p:nvPr>
        </p:nvSpPr>
        <p:spPr>
          <a:xfrm>
            <a:off x="990600" y="1676400"/>
            <a:ext cx="6781800" cy="4114800"/>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Accumulates more slowly than clear icing</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Droplets are smaller</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Droplets are less concentrated</a:t>
            </a: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Irregular, pebble-like surface</a:t>
            </a: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Structurally weaker than clear icing</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Effect of trapped air</a:t>
            </a:r>
          </a:p>
        </p:txBody>
      </p:sp>
    </p:spTree>
    <p:extLst>
      <p:ext uri="{BB962C8B-B14F-4D97-AF65-F5344CB8AC3E}">
        <p14:creationId xmlns:p14="http://schemas.microsoft.com/office/powerpoint/2010/main" val="264951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91774"/>
            <a:ext cx="5988170" cy="36576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38800" cy="42291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452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4213" y="371475"/>
            <a:ext cx="7856537" cy="609600"/>
          </a:xfrm>
        </p:spPr>
        <p:txBody>
          <a:bodyPr>
            <a:normAutofit fontScale="90000"/>
          </a:bodyPr>
          <a:lstStyle/>
          <a:p>
            <a:pPr eaLnBrk="1" hangingPunct="1"/>
            <a:r>
              <a:rPr lang="en-US" altLang="en-US" dirty="0" smtClean="0">
                <a:cs typeface="Trebuchet MS" pitchFamily="34" charset="0"/>
              </a:rPr>
              <a:t>                                                 </a:t>
            </a:r>
            <a:br>
              <a:rPr lang="en-US" altLang="en-US" dirty="0" smtClean="0">
                <a:cs typeface="Trebuchet MS" pitchFamily="34" charset="0"/>
              </a:rPr>
            </a:br>
            <a:r>
              <a:rPr lang="en-US" altLang="en-US" dirty="0" smtClean="0">
                <a:cs typeface="Trebuchet MS" pitchFamily="34" charset="0"/>
              </a:rPr>
              <a:t> Rime Icing</a:t>
            </a:r>
          </a:p>
        </p:txBody>
      </p:sp>
      <p:sp>
        <p:nvSpPr>
          <p:cNvPr id="20484" name="Rectangle 3"/>
          <p:cNvSpPr>
            <a:spLocks noGrp="1" noChangeArrowheads="1"/>
          </p:cNvSpPr>
          <p:nvPr>
            <p:ph sz="half" idx="1"/>
          </p:nvPr>
        </p:nvSpPr>
        <p:spPr>
          <a:xfrm>
            <a:off x="1187450" y="1341438"/>
            <a:ext cx="3462338" cy="1008062"/>
          </a:xfrm>
        </p:spPr>
        <p:txBody>
          <a:bodyPr rtlCol="0">
            <a:normAutofit/>
          </a:bodyPr>
          <a:lstStyle/>
          <a:p>
            <a:pPr eaLnBrk="1" fontAlgn="auto" hangingPunct="1">
              <a:buFont typeface="Wingdings 2" charset="2"/>
              <a:buChar char=""/>
              <a:defRPr/>
            </a:pPr>
            <a:r>
              <a:rPr lang="en-US" altLang="en-US" sz="2400" dirty="0" smtClean="0">
                <a:latin typeface="+mj-lt"/>
              </a:rPr>
              <a:t>Tends to form at leading edge of airfoil</a:t>
            </a:r>
          </a:p>
        </p:txBody>
      </p:sp>
      <p:sp>
        <p:nvSpPr>
          <p:cNvPr id="20485" name="Rectangle 5"/>
          <p:cNvSpPr>
            <a:spLocks noGrp="1" noChangeArrowheads="1"/>
          </p:cNvSpPr>
          <p:nvPr>
            <p:ph sz="half" idx="2"/>
          </p:nvPr>
        </p:nvSpPr>
        <p:spPr>
          <a:xfrm>
            <a:off x="1187450" y="2276475"/>
            <a:ext cx="4105275" cy="1081088"/>
          </a:xfrm>
        </p:spPr>
        <p:txBody>
          <a:bodyPr rtlCol="0">
            <a:normAutofit/>
          </a:bodyPr>
          <a:lstStyle/>
          <a:p>
            <a:pPr eaLnBrk="1" fontAlgn="auto" hangingPunct="1">
              <a:spcBef>
                <a:spcPts val="500"/>
              </a:spcBef>
              <a:spcAft>
                <a:spcPts val="500"/>
              </a:spcAft>
              <a:buFont typeface="Wingdings 2" charset="2"/>
              <a:buChar char=""/>
              <a:defRPr/>
            </a:pPr>
            <a:r>
              <a:rPr lang="en-US" altLang="en-US" sz="2400" dirty="0" smtClean="0">
                <a:latin typeface="+mj-lt"/>
              </a:rPr>
              <a:t>More easily for de-icing equipment to remove</a:t>
            </a:r>
          </a:p>
        </p:txBody>
      </p:sp>
      <p:pic>
        <p:nvPicPr>
          <p:cNvPr id="22534" name="Picture 12" descr="Ri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38275"/>
            <a:ext cx="39624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Freeform 8"/>
          <p:cNvSpPr>
            <a:spLocks/>
          </p:cNvSpPr>
          <p:nvPr/>
        </p:nvSpPr>
        <p:spPr bwMode="auto">
          <a:xfrm>
            <a:off x="4605338" y="1438275"/>
            <a:ext cx="1117600" cy="1192213"/>
          </a:xfrm>
          <a:custGeom>
            <a:avLst/>
            <a:gdLst>
              <a:gd name="T0" fmla="*/ 0 w 453"/>
              <a:gd name="T1" fmla="*/ 0 h 812"/>
              <a:gd name="T2" fmla="*/ 2147483647 w 453"/>
              <a:gd name="T3" fmla="*/ 2147483647 h 812"/>
              <a:gd name="T4" fmla="*/ 0 60000 65536"/>
              <a:gd name="T5" fmla="*/ 0 60000 65536"/>
            </a:gdLst>
            <a:ahLst/>
            <a:cxnLst>
              <a:cxn ang="T4">
                <a:pos x="T0" y="T1"/>
              </a:cxn>
              <a:cxn ang="T5">
                <a:pos x="T2" y="T3"/>
              </a:cxn>
            </a:cxnLst>
            <a:rect l="0" t="0" r="r" b="b"/>
            <a:pathLst>
              <a:path w="453" h="812">
                <a:moveTo>
                  <a:pt x="0" y="0"/>
                </a:moveTo>
                <a:lnTo>
                  <a:pt x="453" y="812"/>
                </a:lnTo>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Rectangle 15"/>
          <p:cNvSpPr>
            <a:spLocks noChangeArrowheads="1"/>
          </p:cNvSpPr>
          <p:nvPr/>
        </p:nvSpPr>
        <p:spPr bwMode="auto">
          <a:xfrm>
            <a:off x="5219700" y="3500438"/>
            <a:ext cx="838200" cy="381000"/>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0"/>
              </a:spcBef>
              <a:spcAft>
                <a:spcPct val="0"/>
              </a:spcAft>
              <a:buClrTx/>
              <a:buFontTx/>
              <a:buNone/>
            </a:pPr>
            <a:r>
              <a:rPr lang="en-US" altLang="en-US" sz="2400">
                <a:solidFill>
                  <a:schemeClr val="bg2"/>
                </a:solidFill>
                <a:latin typeface="Kabel Bk BT" pitchFamily="34" charset="0"/>
              </a:rPr>
              <a:t>Rime</a:t>
            </a:r>
          </a:p>
        </p:txBody>
      </p:sp>
      <p:pic>
        <p:nvPicPr>
          <p:cNvPr id="22537" name="Picture 17" descr="Cle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60800"/>
            <a:ext cx="39624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4"/>
          <p:cNvSpPr>
            <a:spLocks noChangeArrowheads="1"/>
          </p:cNvSpPr>
          <p:nvPr/>
        </p:nvSpPr>
        <p:spPr bwMode="auto">
          <a:xfrm>
            <a:off x="5219700" y="5784850"/>
            <a:ext cx="914400" cy="381000"/>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0"/>
              </a:spcBef>
              <a:spcAft>
                <a:spcPct val="0"/>
              </a:spcAft>
              <a:buClrTx/>
              <a:buFontTx/>
              <a:buNone/>
            </a:pPr>
            <a:r>
              <a:rPr lang="en-US" altLang="en-US" sz="2400">
                <a:solidFill>
                  <a:schemeClr val="bg2"/>
                </a:solidFill>
                <a:latin typeface="Kabel Bk BT" pitchFamily="34" charset="0"/>
              </a:rPr>
              <a:t>Clear</a:t>
            </a:r>
          </a:p>
        </p:txBody>
      </p:sp>
      <p:sp>
        <p:nvSpPr>
          <p:cNvPr id="22539" name="Freeform 13"/>
          <p:cNvSpPr>
            <a:spLocks/>
          </p:cNvSpPr>
          <p:nvPr/>
        </p:nvSpPr>
        <p:spPr bwMode="auto">
          <a:xfrm flipV="1">
            <a:off x="2895600" y="4495800"/>
            <a:ext cx="2827338" cy="347663"/>
          </a:xfrm>
          <a:custGeom>
            <a:avLst/>
            <a:gdLst>
              <a:gd name="T0" fmla="*/ 0 w 2176"/>
              <a:gd name="T1" fmla="*/ 2147483647 h 379"/>
              <a:gd name="T2" fmla="*/ 2147483647 w 2176"/>
              <a:gd name="T3" fmla="*/ 0 h 379"/>
              <a:gd name="T4" fmla="*/ 0 60000 65536"/>
              <a:gd name="T5" fmla="*/ 0 60000 65536"/>
            </a:gdLst>
            <a:ahLst/>
            <a:cxnLst>
              <a:cxn ang="T4">
                <a:pos x="T0" y="T1"/>
              </a:cxn>
              <a:cxn ang="T5">
                <a:pos x="T2" y="T3"/>
              </a:cxn>
            </a:cxnLst>
            <a:rect l="0" t="0" r="r" b="b"/>
            <a:pathLst>
              <a:path w="2176" h="379">
                <a:moveTo>
                  <a:pt x="0" y="379"/>
                </a:moveTo>
                <a:lnTo>
                  <a:pt x="2176" y="0"/>
                </a:lnTo>
              </a:path>
            </a:pathLst>
          </a:custGeom>
          <a:noFill/>
          <a:ln w="1905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Rectangle 19"/>
          <p:cNvSpPr>
            <a:spLocks noChangeArrowheads="1"/>
          </p:cNvSpPr>
          <p:nvPr/>
        </p:nvSpPr>
        <p:spPr bwMode="auto">
          <a:xfrm>
            <a:off x="827088" y="3860800"/>
            <a:ext cx="37782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Char char="•"/>
            </a:pPr>
            <a:r>
              <a:rPr lang="en-US" altLang="en-US" sz="2400" dirty="0">
                <a:latin typeface="+mj-lt"/>
              </a:rPr>
              <a:t>Compare with “horns” of Clear icing</a:t>
            </a:r>
          </a:p>
        </p:txBody>
      </p:sp>
      <p:sp>
        <p:nvSpPr>
          <p:cNvPr id="22541" name="Rectangle 20"/>
          <p:cNvSpPr>
            <a:spLocks noChangeArrowheads="1"/>
          </p:cNvSpPr>
          <p:nvPr/>
        </p:nvSpPr>
        <p:spPr bwMode="auto">
          <a:xfrm>
            <a:off x="3779838" y="981075"/>
            <a:ext cx="498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eaLnBrk="1" hangingPunct="1">
              <a:spcBef>
                <a:spcPct val="40000"/>
              </a:spcBef>
              <a:spcAft>
                <a:spcPct val="0"/>
              </a:spcAft>
              <a:buClrTx/>
              <a:buFontTx/>
              <a:buNone/>
            </a:pPr>
            <a:r>
              <a:rPr lang="en-US" altLang="en-US" sz="2400" dirty="0">
                <a:solidFill>
                  <a:schemeClr val="accent2">
                    <a:lumMod val="20000"/>
                    <a:lumOff val="80000"/>
                  </a:schemeClr>
                </a:solidFill>
                <a:effectLst>
                  <a:outerShdw blurRad="38100" dist="38100" dir="2700000" algn="tl">
                    <a:srgbClr val="000000">
                      <a:alpha val="43137"/>
                    </a:srgbClr>
                  </a:outerShdw>
                </a:effectLst>
                <a:latin typeface="+mj-lt"/>
              </a:rPr>
              <a:t>Gray is region where air is stagnant</a:t>
            </a:r>
          </a:p>
        </p:txBody>
      </p:sp>
    </p:spTree>
    <p:extLst>
      <p:ext uri="{BB962C8B-B14F-4D97-AF65-F5344CB8AC3E}">
        <p14:creationId xmlns:p14="http://schemas.microsoft.com/office/powerpoint/2010/main" val="173505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685800" y="152400"/>
            <a:ext cx="7772400" cy="1143000"/>
          </a:xfrm>
        </p:spPr>
        <p:txBody>
          <a:bodyPr rtlCol="0">
            <a:noAutofit/>
          </a:bodyPr>
          <a:lstStyle/>
          <a:p>
            <a:pPr algn="ctr" eaLnBrk="1" fontAlgn="auto" hangingPunct="1">
              <a:spcAft>
                <a:spcPts val="0"/>
              </a:spcAft>
              <a:defRPr/>
            </a:pPr>
            <a:r>
              <a:rPr lang="en-US" b="1" u="sng" dirty="0" smtClean="0">
                <a:effectLst>
                  <a:outerShdw blurRad="38100" dist="38100" dir="2700000" algn="tl">
                    <a:srgbClr val="000000">
                      <a:alpha val="43137"/>
                    </a:srgbClr>
                  </a:outerShdw>
                </a:effectLst>
                <a:ea typeface="+mj-ea"/>
              </a:rPr>
              <a:t>Part 1 Icing</a:t>
            </a:r>
            <a:endParaRPr lang="en-US" dirty="0" smtClean="0">
              <a:effectLst>
                <a:outerShdw blurRad="38100" dist="38100" dir="2700000" algn="tl">
                  <a:srgbClr val="000000">
                    <a:alpha val="43137"/>
                  </a:srgbClr>
                </a:outerShdw>
              </a:effectLst>
              <a:ea typeface="+mj-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57172"/>
            <a:ext cx="7005240" cy="5259866"/>
          </a:xfrm>
          <a:prstGeom prst="rect">
            <a:avLst/>
          </a:prstGeom>
          <a:effectLst>
            <a:softEdge rad="127000"/>
          </a:effectLst>
        </p:spPr>
      </p:pic>
    </p:spTree>
    <p:extLst>
      <p:ext uri="{BB962C8B-B14F-4D97-AF65-F5344CB8AC3E}">
        <p14:creationId xmlns:p14="http://schemas.microsoft.com/office/powerpoint/2010/main" val="250554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75"/>
          <p:cNvGrpSpPr>
            <a:grpSpLocks/>
          </p:cNvGrpSpPr>
          <p:nvPr/>
        </p:nvGrpSpPr>
        <p:grpSpPr bwMode="auto">
          <a:xfrm>
            <a:off x="1674813" y="1143000"/>
            <a:ext cx="5991225" cy="2487613"/>
            <a:chOff x="1055" y="720"/>
            <a:chExt cx="3774" cy="1567"/>
          </a:xfrm>
        </p:grpSpPr>
        <p:grpSp>
          <p:nvGrpSpPr>
            <p:cNvPr id="23565" name="Group 4"/>
            <p:cNvGrpSpPr>
              <a:grpSpLocks/>
            </p:cNvGrpSpPr>
            <p:nvPr/>
          </p:nvGrpSpPr>
          <p:grpSpPr bwMode="auto">
            <a:xfrm>
              <a:off x="3809" y="1994"/>
              <a:ext cx="552" cy="189"/>
              <a:chOff x="3809" y="1994"/>
              <a:chExt cx="552" cy="189"/>
            </a:xfrm>
          </p:grpSpPr>
          <p:sp>
            <p:nvSpPr>
              <p:cNvPr id="23636" name="Freeform 2"/>
              <p:cNvSpPr>
                <a:spLocks/>
              </p:cNvSpPr>
              <p:nvPr/>
            </p:nvSpPr>
            <p:spPr bwMode="auto">
              <a:xfrm>
                <a:off x="3809" y="1994"/>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7" name="Freeform 3"/>
              <p:cNvSpPr>
                <a:spLocks/>
              </p:cNvSpPr>
              <p:nvPr/>
            </p:nvSpPr>
            <p:spPr bwMode="auto">
              <a:xfrm>
                <a:off x="3809" y="1994"/>
                <a:ext cx="552" cy="189"/>
              </a:xfrm>
              <a:custGeom>
                <a:avLst/>
                <a:gdLst>
                  <a:gd name="T0" fmla="*/ 9 w 552"/>
                  <a:gd name="T1" fmla="*/ 180 h 189"/>
                  <a:gd name="T2" fmla="*/ 28 w 552"/>
                  <a:gd name="T3" fmla="*/ 166 h 189"/>
                  <a:gd name="T4" fmla="*/ 48 w 552"/>
                  <a:gd name="T5" fmla="*/ 152 h 189"/>
                  <a:gd name="T6" fmla="*/ 66 w 552"/>
                  <a:gd name="T7" fmla="*/ 141 h 189"/>
                  <a:gd name="T8" fmla="*/ 84 w 552"/>
                  <a:gd name="T9" fmla="*/ 129 h 189"/>
                  <a:gd name="T10" fmla="*/ 103 w 552"/>
                  <a:gd name="T11" fmla="*/ 120 h 189"/>
                  <a:gd name="T12" fmla="*/ 121 w 552"/>
                  <a:gd name="T13" fmla="*/ 111 h 189"/>
                  <a:gd name="T14" fmla="*/ 139 w 552"/>
                  <a:gd name="T15" fmla="*/ 103 h 189"/>
                  <a:gd name="T16" fmla="*/ 157 w 552"/>
                  <a:gd name="T17" fmla="*/ 96 h 189"/>
                  <a:gd name="T18" fmla="*/ 174 w 552"/>
                  <a:gd name="T19" fmla="*/ 90 h 189"/>
                  <a:gd name="T20" fmla="*/ 200 w 552"/>
                  <a:gd name="T21" fmla="*/ 82 h 189"/>
                  <a:gd name="T22" fmla="*/ 216 w 552"/>
                  <a:gd name="T23" fmla="*/ 78 h 189"/>
                  <a:gd name="T24" fmla="*/ 232 w 552"/>
                  <a:gd name="T25" fmla="*/ 74 h 189"/>
                  <a:gd name="T26" fmla="*/ 249 w 552"/>
                  <a:gd name="T27" fmla="*/ 72 h 189"/>
                  <a:gd name="T28" fmla="*/ 280 w 552"/>
                  <a:gd name="T29" fmla="*/ 68 h 189"/>
                  <a:gd name="T30" fmla="*/ 311 w 552"/>
                  <a:gd name="T31" fmla="*/ 67 h 189"/>
                  <a:gd name="T32" fmla="*/ 338 w 552"/>
                  <a:gd name="T33" fmla="*/ 68 h 189"/>
                  <a:gd name="T34" fmla="*/ 364 w 552"/>
                  <a:gd name="T35" fmla="*/ 70 h 189"/>
                  <a:gd name="T36" fmla="*/ 388 w 552"/>
                  <a:gd name="T37" fmla="*/ 73 h 189"/>
                  <a:gd name="T38" fmla="*/ 409 w 552"/>
                  <a:gd name="T39" fmla="*/ 78 h 189"/>
                  <a:gd name="T40" fmla="*/ 429 w 552"/>
                  <a:gd name="T41" fmla="*/ 82 h 189"/>
                  <a:gd name="T42" fmla="*/ 445 w 552"/>
                  <a:gd name="T43" fmla="*/ 88 h 189"/>
                  <a:gd name="T44" fmla="*/ 431 w 552"/>
                  <a:gd name="T45" fmla="*/ 133 h 189"/>
                  <a:gd name="T46" fmla="*/ 526 w 552"/>
                  <a:gd name="T47" fmla="*/ 0 h 189"/>
                  <a:gd name="T48" fmla="*/ 491 w 552"/>
                  <a:gd name="T49" fmla="*/ 38 h 189"/>
                  <a:gd name="T50" fmla="*/ 476 w 552"/>
                  <a:gd name="T51" fmla="*/ 34 h 189"/>
                  <a:gd name="T52" fmla="*/ 456 w 552"/>
                  <a:gd name="T53" fmla="*/ 29 h 189"/>
                  <a:gd name="T54" fmla="*/ 435 w 552"/>
                  <a:gd name="T55" fmla="*/ 26 h 189"/>
                  <a:gd name="T56" fmla="*/ 408 w 552"/>
                  <a:gd name="T57" fmla="*/ 24 h 189"/>
                  <a:gd name="T58" fmla="*/ 379 w 552"/>
                  <a:gd name="T59" fmla="*/ 23 h 189"/>
                  <a:gd name="T60" fmla="*/ 347 w 552"/>
                  <a:gd name="T61" fmla="*/ 23 h 189"/>
                  <a:gd name="T62" fmla="*/ 313 w 552"/>
                  <a:gd name="T63" fmla="*/ 25 h 189"/>
                  <a:gd name="T64" fmla="*/ 278 w 552"/>
                  <a:gd name="T65" fmla="*/ 31 h 189"/>
                  <a:gd name="T66" fmla="*/ 240 w 552"/>
                  <a:gd name="T67" fmla="*/ 39 h 189"/>
                  <a:gd name="T68" fmla="*/ 223 w 552"/>
                  <a:gd name="T69" fmla="*/ 45 h 189"/>
                  <a:gd name="T70" fmla="*/ 204 w 552"/>
                  <a:gd name="T71" fmla="*/ 52 h 189"/>
                  <a:gd name="T72" fmla="*/ 184 w 552"/>
                  <a:gd name="T73" fmla="*/ 57 h 189"/>
                  <a:gd name="T74" fmla="*/ 166 w 552"/>
                  <a:gd name="T75" fmla="*/ 66 h 189"/>
                  <a:gd name="T76" fmla="*/ 146 w 552"/>
                  <a:gd name="T77" fmla="*/ 75 h 189"/>
                  <a:gd name="T78" fmla="*/ 128 w 552"/>
                  <a:gd name="T79" fmla="*/ 85 h 189"/>
                  <a:gd name="T80" fmla="*/ 109 w 552"/>
                  <a:gd name="T81" fmla="*/ 96 h 189"/>
                  <a:gd name="T82" fmla="*/ 90 w 552"/>
                  <a:gd name="T83" fmla="*/ 109 h 189"/>
                  <a:gd name="T84" fmla="*/ 71 w 552"/>
                  <a:gd name="T85" fmla="*/ 123 h 189"/>
                  <a:gd name="T86" fmla="*/ 54 w 552"/>
                  <a:gd name="T87" fmla="*/ 137 h 189"/>
                  <a:gd name="T88" fmla="*/ 36 w 552"/>
                  <a:gd name="T89" fmla="*/ 152 h 189"/>
                  <a:gd name="T90" fmla="*/ 17 w 552"/>
                  <a:gd name="T91" fmla="*/ 169 h 189"/>
                  <a:gd name="T92" fmla="*/ 0 w 552"/>
                  <a:gd name="T93" fmla="*/ 188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188"/>
                    </a:moveTo>
                    <a:lnTo>
                      <a:pt x="9" y="180"/>
                    </a:lnTo>
                    <a:lnTo>
                      <a:pt x="19" y="172"/>
                    </a:lnTo>
                    <a:lnTo>
                      <a:pt x="28" y="166"/>
                    </a:lnTo>
                    <a:lnTo>
                      <a:pt x="37" y="159"/>
                    </a:lnTo>
                    <a:lnTo>
                      <a:pt x="48" y="152"/>
                    </a:lnTo>
                    <a:lnTo>
                      <a:pt x="57" y="147"/>
                    </a:lnTo>
                    <a:lnTo>
                      <a:pt x="66" y="141"/>
                    </a:lnTo>
                    <a:lnTo>
                      <a:pt x="74" y="134"/>
                    </a:lnTo>
                    <a:lnTo>
                      <a:pt x="84" y="129"/>
                    </a:lnTo>
                    <a:lnTo>
                      <a:pt x="93" y="124"/>
                    </a:lnTo>
                    <a:lnTo>
                      <a:pt x="103" y="120"/>
                    </a:lnTo>
                    <a:lnTo>
                      <a:pt x="111" y="114"/>
                    </a:lnTo>
                    <a:lnTo>
                      <a:pt x="121" y="111"/>
                    </a:lnTo>
                    <a:lnTo>
                      <a:pt x="130" y="107"/>
                    </a:lnTo>
                    <a:lnTo>
                      <a:pt x="139" y="103"/>
                    </a:lnTo>
                    <a:lnTo>
                      <a:pt x="148" y="100"/>
                    </a:lnTo>
                    <a:lnTo>
                      <a:pt x="157" y="96"/>
                    </a:lnTo>
                    <a:lnTo>
                      <a:pt x="165" y="92"/>
                    </a:lnTo>
                    <a:lnTo>
                      <a:pt x="174" y="90"/>
                    </a:lnTo>
                    <a:lnTo>
                      <a:pt x="182" y="86"/>
                    </a:lnTo>
                    <a:lnTo>
                      <a:pt x="200" y="82"/>
                    </a:lnTo>
                    <a:lnTo>
                      <a:pt x="208" y="80"/>
                    </a:lnTo>
                    <a:lnTo>
                      <a:pt x="216" y="78"/>
                    </a:lnTo>
                    <a:lnTo>
                      <a:pt x="225" y="76"/>
                    </a:lnTo>
                    <a:lnTo>
                      <a:pt x="232" y="74"/>
                    </a:lnTo>
                    <a:lnTo>
                      <a:pt x="240" y="73"/>
                    </a:lnTo>
                    <a:lnTo>
                      <a:pt x="249" y="72"/>
                    </a:lnTo>
                    <a:lnTo>
                      <a:pt x="265" y="69"/>
                    </a:lnTo>
                    <a:lnTo>
                      <a:pt x="280" y="68"/>
                    </a:lnTo>
                    <a:lnTo>
                      <a:pt x="295" y="68"/>
                    </a:lnTo>
                    <a:lnTo>
                      <a:pt x="311" y="67"/>
                    </a:lnTo>
                    <a:lnTo>
                      <a:pt x="325" y="67"/>
                    </a:lnTo>
                    <a:lnTo>
                      <a:pt x="338" y="68"/>
                    </a:lnTo>
                    <a:lnTo>
                      <a:pt x="351" y="68"/>
                    </a:lnTo>
                    <a:lnTo>
                      <a:pt x="364" y="70"/>
                    </a:lnTo>
                    <a:lnTo>
                      <a:pt x="376" y="72"/>
                    </a:lnTo>
                    <a:lnTo>
                      <a:pt x="388" y="73"/>
                    </a:lnTo>
                    <a:lnTo>
                      <a:pt x="399" y="76"/>
                    </a:lnTo>
                    <a:lnTo>
                      <a:pt x="409" y="78"/>
                    </a:lnTo>
                    <a:lnTo>
                      <a:pt x="420" y="80"/>
                    </a:lnTo>
                    <a:lnTo>
                      <a:pt x="429" y="82"/>
                    </a:lnTo>
                    <a:lnTo>
                      <a:pt x="437" y="85"/>
                    </a:lnTo>
                    <a:lnTo>
                      <a:pt x="445" y="88"/>
                    </a:lnTo>
                    <a:lnTo>
                      <a:pt x="459" y="93"/>
                    </a:lnTo>
                    <a:lnTo>
                      <a:pt x="431" y="133"/>
                    </a:lnTo>
                    <a:lnTo>
                      <a:pt x="551" y="96"/>
                    </a:lnTo>
                    <a:lnTo>
                      <a:pt x="526" y="0"/>
                    </a:lnTo>
                    <a:lnTo>
                      <a:pt x="497" y="41"/>
                    </a:lnTo>
                    <a:lnTo>
                      <a:pt x="491" y="38"/>
                    </a:lnTo>
                    <a:lnTo>
                      <a:pt x="484" y="36"/>
                    </a:lnTo>
                    <a:lnTo>
                      <a:pt x="476" y="34"/>
                    </a:lnTo>
                    <a:lnTo>
                      <a:pt x="466" y="32"/>
                    </a:lnTo>
                    <a:lnTo>
                      <a:pt x="456" y="29"/>
                    </a:lnTo>
                    <a:lnTo>
                      <a:pt x="446" y="27"/>
                    </a:lnTo>
                    <a:lnTo>
                      <a:pt x="435" y="26"/>
                    </a:lnTo>
                    <a:lnTo>
                      <a:pt x="422" y="24"/>
                    </a:lnTo>
                    <a:lnTo>
                      <a:pt x="408" y="24"/>
                    </a:lnTo>
                    <a:lnTo>
                      <a:pt x="394" y="22"/>
                    </a:lnTo>
                    <a:lnTo>
                      <a:pt x="379" y="23"/>
                    </a:lnTo>
                    <a:lnTo>
                      <a:pt x="363" y="23"/>
                    </a:lnTo>
                    <a:lnTo>
                      <a:pt x="347" y="23"/>
                    </a:lnTo>
                    <a:lnTo>
                      <a:pt x="330" y="24"/>
                    </a:lnTo>
                    <a:lnTo>
                      <a:pt x="313" y="25"/>
                    </a:lnTo>
                    <a:lnTo>
                      <a:pt x="295" y="28"/>
                    </a:lnTo>
                    <a:lnTo>
                      <a:pt x="278" y="31"/>
                    </a:lnTo>
                    <a:lnTo>
                      <a:pt x="259" y="35"/>
                    </a:lnTo>
                    <a:lnTo>
                      <a:pt x="240" y="39"/>
                    </a:lnTo>
                    <a:lnTo>
                      <a:pt x="232" y="42"/>
                    </a:lnTo>
                    <a:lnTo>
                      <a:pt x="223" y="45"/>
                    </a:lnTo>
                    <a:lnTo>
                      <a:pt x="213" y="48"/>
                    </a:lnTo>
                    <a:lnTo>
                      <a:pt x="204" y="52"/>
                    </a:lnTo>
                    <a:lnTo>
                      <a:pt x="194" y="54"/>
                    </a:lnTo>
                    <a:lnTo>
                      <a:pt x="184" y="57"/>
                    </a:lnTo>
                    <a:lnTo>
                      <a:pt x="175" y="62"/>
                    </a:lnTo>
                    <a:lnTo>
                      <a:pt x="166" y="66"/>
                    </a:lnTo>
                    <a:lnTo>
                      <a:pt x="156" y="70"/>
                    </a:lnTo>
                    <a:lnTo>
                      <a:pt x="146" y="75"/>
                    </a:lnTo>
                    <a:lnTo>
                      <a:pt x="137" y="80"/>
                    </a:lnTo>
                    <a:lnTo>
                      <a:pt x="128" y="85"/>
                    </a:lnTo>
                    <a:lnTo>
                      <a:pt x="118" y="90"/>
                    </a:lnTo>
                    <a:lnTo>
                      <a:pt x="109" y="96"/>
                    </a:lnTo>
                    <a:lnTo>
                      <a:pt x="99" y="102"/>
                    </a:lnTo>
                    <a:lnTo>
                      <a:pt x="90" y="109"/>
                    </a:lnTo>
                    <a:lnTo>
                      <a:pt x="81" y="114"/>
                    </a:lnTo>
                    <a:lnTo>
                      <a:pt x="71" y="123"/>
                    </a:lnTo>
                    <a:lnTo>
                      <a:pt x="62" y="128"/>
                    </a:lnTo>
                    <a:lnTo>
                      <a:pt x="54" y="137"/>
                    </a:lnTo>
                    <a:lnTo>
                      <a:pt x="43" y="144"/>
                    </a:lnTo>
                    <a:lnTo>
                      <a:pt x="36" y="152"/>
                    </a:lnTo>
                    <a:lnTo>
                      <a:pt x="26" y="160"/>
                    </a:lnTo>
                    <a:lnTo>
                      <a:pt x="17" y="169"/>
                    </a:lnTo>
                    <a:lnTo>
                      <a:pt x="9" y="179"/>
                    </a:lnTo>
                    <a:lnTo>
                      <a:pt x="0" y="188"/>
                    </a:lnTo>
                  </a:path>
                </a:pathLst>
              </a:custGeom>
              <a:solidFill>
                <a:srgbClr val="B2B2B2"/>
              </a:solidFill>
              <a:ln w="12700" cap="rnd" cmpd="sng">
                <a:solidFill>
                  <a:srgbClr val="000000"/>
                </a:solidFill>
                <a:prstDash val="solid"/>
                <a:round/>
                <a:headEnd/>
                <a:tailEnd/>
              </a:ln>
            </p:spPr>
            <p:txBody>
              <a:bodyPr/>
              <a:lstStyle/>
              <a:p>
                <a:endParaRPr lang="en-US"/>
              </a:p>
            </p:txBody>
          </p:sp>
        </p:grpSp>
        <p:grpSp>
          <p:nvGrpSpPr>
            <p:cNvPr id="23566" name="Group 7"/>
            <p:cNvGrpSpPr>
              <a:grpSpLocks/>
            </p:cNvGrpSpPr>
            <p:nvPr/>
          </p:nvGrpSpPr>
          <p:grpSpPr bwMode="auto">
            <a:xfrm>
              <a:off x="3857" y="1322"/>
              <a:ext cx="552" cy="189"/>
              <a:chOff x="3857" y="1322"/>
              <a:chExt cx="552" cy="189"/>
            </a:xfrm>
          </p:grpSpPr>
          <p:sp>
            <p:nvSpPr>
              <p:cNvPr id="23634" name="Freeform 5"/>
              <p:cNvSpPr>
                <a:spLocks/>
              </p:cNvSpPr>
              <p:nvPr/>
            </p:nvSpPr>
            <p:spPr bwMode="auto">
              <a:xfrm>
                <a:off x="3857" y="1322"/>
                <a:ext cx="552" cy="189"/>
              </a:xfrm>
              <a:custGeom>
                <a:avLst/>
                <a:gdLst>
                  <a:gd name="T0" fmla="*/ 9 w 552"/>
                  <a:gd name="T1" fmla="*/ 8 h 189"/>
                  <a:gd name="T2" fmla="*/ 28 w 552"/>
                  <a:gd name="T3" fmla="*/ 22 h 189"/>
                  <a:gd name="T4" fmla="*/ 48 w 552"/>
                  <a:gd name="T5" fmla="*/ 36 h 189"/>
                  <a:gd name="T6" fmla="*/ 66 w 552"/>
                  <a:gd name="T7" fmla="*/ 47 h 189"/>
                  <a:gd name="T8" fmla="*/ 84 w 552"/>
                  <a:gd name="T9" fmla="*/ 59 h 189"/>
                  <a:gd name="T10" fmla="*/ 103 w 552"/>
                  <a:gd name="T11" fmla="*/ 68 h 189"/>
                  <a:gd name="T12" fmla="*/ 121 w 552"/>
                  <a:gd name="T13" fmla="*/ 77 h 189"/>
                  <a:gd name="T14" fmla="*/ 139 w 552"/>
                  <a:gd name="T15" fmla="*/ 85 h 189"/>
                  <a:gd name="T16" fmla="*/ 157 w 552"/>
                  <a:gd name="T17" fmla="*/ 92 h 189"/>
                  <a:gd name="T18" fmla="*/ 174 w 552"/>
                  <a:gd name="T19" fmla="*/ 98 h 189"/>
                  <a:gd name="T20" fmla="*/ 200 w 552"/>
                  <a:gd name="T21" fmla="*/ 106 h 189"/>
                  <a:gd name="T22" fmla="*/ 216 w 552"/>
                  <a:gd name="T23" fmla="*/ 110 h 189"/>
                  <a:gd name="T24" fmla="*/ 232 w 552"/>
                  <a:gd name="T25" fmla="*/ 114 h 189"/>
                  <a:gd name="T26" fmla="*/ 249 w 552"/>
                  <a:gd name="T27" fmla="*/ 116 h 189"/>
                  <a:gd name="T28" fmla="*/ 280 w 552"/>
                  <a:gd name="T29" fmla="*/ 120 h 189"/>
                  <a:gd name="T30" fmla="*/ 311 w 552"/>
                  <a:gd name="T31" fmla="*/ 121 h 189"/>
                  <a:gd name="T32" fmla="*/ 338 w 552"/>
                  <a:gd name="T33" fmla="*/ 120 h 189"/>
                  <a:gd name="T34" fmla="*/ 364 w 552"/>
                  <a:gd name="T35" fmla="*/ 118 h 189"/>
                  <a:gd name="T36" fmla="*/ 388 w 552"/>
                  <a:gd name="T37" fmla="*/ 115 h 189"/>
                  <a:gd name="T38" fmla="*/ 409 w 552"/>
                  <a:gd name="T39" fmla="*/ 110 h 189"/>
                  <a:gd name="T40" fmla="*/ 429 w 552"/>
                  <a:gd name="T41" fmla="*/ 106 h 189"/>
                  <a:gd name="T42" fmla="*/ 445 w 552"/>
                  <a:gd name="T43" fmla="*/ 100 h 189"/>
                  <a:gd name="T44" fmla="*/ 431 w 552"/>
                  <a:gd name="T45" fmla="*/ 55 h 189"/>
                  <a:gd name="T46" fmla="*/ 526 w 552"/>
                  <a:gd name="T47" fmla="*/ 188 h 189"/>
                  <a:gd name="T48" fmla="*/ 491 w 552"/>
                  <a:gd name="T49" fmla="*/ 150 h 189"/>
                  <a:gd name="T50" fmla="*/ 476 w 552"/>
                  <a:gd name="T51" fmla="*/ 154 h 189"/>
                  <a:gd name="T52" fmla="*/ 456 w 552"/>
                  <a:gd name="T53" fmla="*/ 159 h 189"/>
                  <a:gd name="T54" fmla="*/ 435 w 552"/>
                  <a:gd name="T55" fmla="*/ 162 h 189"/>
                  <a:gd name="T56" fmla="*/ 408 w 552"/>
                  <a:gd name="T57" fmla="*/ 164 h 189"/>
                  <a:gd name="T58" fmla="*/ 379 w 552"/>
                  <a:gd name="T59" fmla="*/ 165 h 189"/>
                  <a:gd name="T60" fmla="*/ 347 w 552"/>
                  <a:gd name="T61" fmla="*/ 165 h 189"/>
                  <a:gd name="T62" fmla="*/ 313 w 552"/>
                  <a:gd name="T63" fmla="*/ 163 h 189"/>
                  <a:gd name="T64" fmla="*/ 278 w 552"/>
                  <a:gd name="T65" fmla="*/ 157 h 189"/>
                  <a:gd name="T66" fmla="*/ 240 w 552"/>
                  <a:gd name="T67" fmla="*/ 149 h 189"/>
                  <a:gd name="T68" fmla="*/ 223 w 552"/>
                  <a:gd name="T69" fmla="*/ 143 h 189"/>
                  <a:gd name="T70" fmla="*/ 204 w 552"/>
                  <a:gd name="T71" fmla="*/ 136 h 189"/>
                  <a:gd name="T72" fmla="*/ 184 w 552"/>
                  <a:gd name="T73" fmla="*/ 131 h 189"/>
                  <a:gd name="T74" fmla="*/ 166 w 552"/>
                  <a:gd name="T75" fmla="*/ 122 h 189"/>
                  <a:gd name="T76" fmla="*/ 146 w 552"/>
                  <a:gd name="T77" fmla="*/ 113 h 189"/>
                  <a:gd name="T78" fmla="*/ 128 w 552"/>
                  <a:gd name="T79" fmla="*/ 103 h 189"/>
                  <a:gd name="T80" fmla="*/ 109 w 552"/>
                  <a:gd name="T81" fmla="*/ 92 h 189"/>
                  <a:gd name="T82" fmla="*/ 90 w 552"/>
                  <a:gd name="T83" fmla="*/ 79 h 189"/>
                  <a:gd name="T84" fmla="*/ 71 w 552"/>
                  <a:gd name="T85" fmla="*/ 65 h 189"/>
                  <a:gd name="T86" fmla="*/ 54 w 552"/>
                  <a:gd name="T87" fmla="*/ 51 h 189"/>
                  <a:gd name="T88" fmla="*/ 36 w 552"/>
                  <a:gd name="T89" fmla="*/ 36 h 189"/>
                  <a:gd name="T90" fmla="*/ 17 w 552"/>
                  <a:gd name="T91" fmla="*/ 19 h 189"/>
                  <a:gd name="T92" fmla="*/ 0 w 552"/>
                  <a:gd name="T93" fmla="*/ 0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0"/>
                    </a:moveTo>
                    <a:lnTo>
                      <a:pt x="9" y="8"/>
                    </a:lnTo>
                    <a:lnTo>
                      <a:pt x="19" y="16"/>
                    </a:lnTo>
                    <a:lnTo>
                      <a:pt x="28" y="22"/>
                    </a:lnTo>
                    <a:lnTo>
                      <a:pt x="37" y="29"/>
                    </a:lnTo>
                    <a:lnTo>
                      <a:pt x="48" y="36"/>
                    </a:lnTo>
                    <a:lnTo>
                      <a:pt x="57" y="41"/>
                    </a:lnTo>
                    <a:lnTo>
                      <a:pt x="66" y="47"/>
                    </a:lnTo>
                    <a:lnTo>
                      <a:pt x="74" y="54"/>
                    </a:lnTo>
                    <a:lnTo>
                      <a:pt x="84" y="59"/>
                    </a:lnTo>
                    <a:lnTo>
                      <a:pt x="93" y="64"/>
                    </a:lnTo>
                    <a:lnTo>
                      <a:pt x="103" y="68"/>
                    </a:lnTo>
                    <a:lnTo>
                      <a:pt x="111" y="74"/>
                    </a:lnTo>
                    <a:lnTo>
                      <a:pt x="121" y="77"/>
                    </a:lnTo>
                    <a:lnTo>
                      <a:pt x="130" y="81"/>
                    </a:lnTo>
                    <a:lnTo>
                      <a:pt x="139" y="85"/>
                    </a:lnTo>
                    <a:lnTo>
                      <a:pt x="148" y="88"/>
                    </a:lnTo>
                    <a:lnTo>
                      <a:pt x="157" y="92"/>
                    </a:lnTo>
                    <a:lnTo>
                      <a:pt x="165" y="96"/>
                    </a:lnTo>
                    <a:lnTo>
                      <a:pt x="174" y="98"/>
                    </a:lnTo>
                    <a:lnTo>
                      <a:pt x="182" y="102"/>
                    </a:lnTo>
                    <a:lnTo>
                      <a:pt x="200" y="106"/>
                    </a:lnTo>
                    <a:lnTo>
                      <a:pt x="208" y="108"/>
                    </a:lnTo>
                    <a:lnTo>
                      <a:pt x="216" y="110"/>
                    </a:lnTo>
                    <a:lnTo>
                      <a:pt x="225" y="112"/>
                    </a:lnTo>
                    <a:lnTo>
                      <a:pt x="232" y="114"/>
                    </a:lnTo>
                    <a:lnTo>
                      <a:pt x="240" y="115"/>
                    </a:lnTo>
                    <a:lnTo>
                      <a:pt x="249" y="116"/>
                    </a:lnTo>
                    <a:lnTo>
                      <a:pt x="265" y="119"/>
                    </a:lnTo>
                    <a:lnTo>
                      <a:pt x="280" y="120"/>
                    </a:lnTo>
                    <a:lnTo>
                      <a:pt x="295" y="120"/>
                    </a:lnTo>
                    <a:lnTo>
                      <a:pt x="311" y="121"/>
                    </a:lnTo>
                    <a:lnTo>
                      <a:pt x="325" y="121"/>
                    </a:lnTo>
                    <a:lnTo>
                      <a:pt x="338" y="120"/>
                    </a:lnTo>
                    <a:lnTo>
                      <a:pt x="351" y="120"/>
                    </a:lnTo>
                    <a:lnTo>
                      <a:pt x="364" y="118"/>
                    </a:lnTo>
                    <a:lnTo>
                      <a:pt x="376" y="116"/>
                    </a:lnTo>
                    <a:lnTo>
                      <a:pt x="388" y="115"/>
                    </a:lnTo>
                    <a:lnTo>
                      <a:pt x="399" y="112"/>
                    </a:lnTo>
                    <a:lnTo>
                      <a:pt x="409" y="110"/>
                    </a:lnTo>
                    <a:lnTo>
                      <a:pt x="420" y="108"/>
                    </a:lnTo>
                    <a:lnTo>
                      <a:pt x="429" y="106"/>
                    </a:lnTo>
                    <a:lnTo>
                      <a:pt x="437" y="103"/>
                    </a:lnTo>
                    <a:lnTo>
                      <a:pt x="445" y="100"/>
                    </a:lnTo>
                    <a:lnTo>
                      <a:pt x="459" y="95"/>
                    </a:lnTo>
                    <a:lnTo>
                      <a:pt x="431" y="55"/>
                    </a:lnTo>
                    <a:lnTo>
                      <a:pt x="551" y="92"/>
                    </a:lnTo>
                    <a:lnTo>
                      <a:pt x="526" y="188"/>
                    </a:lnTo>
                    <a:lnTo>
                      <a:pt x="497" y="147"/>
                    </a:lnTo>
                    <a:lnTo>
                      <a:pt x="491" y="150"/>
                    </a:lnTo>
                    <a:lnTo>
                      <a:pt x="484" y="152"/>
                    </a:lnTo>
                    <a:lnTo>
                      <a:pt x="476" y="154"/>
                    </a:lnTo>
                    <a:lnTo>
                      <a:pt x="466" y="156"/>
                    </a:lnTo>
                    <a:lnTo>
                      <a:pt x="456" y="159"/>
                    </a:lnTo>
                    <a:lnTo>
                      <a:pt x="446" y="161"/>
                    </a:lnTo>
                    <a:lnTo>
                      <a:pt x="435" y="162"/>
                    </a:lnTo>
                    <a:lnTo>
                      <a:pt x="422" y="164"/>
                    </a:lnTo>
                    <a:lnTo>
                      <a:pt x="408" y="164"/>
                    </a:lnTo>
                    <a:lnTo>
                      <a:pt x="394" y="166"/>
                    </a:lnTo>
                    <a:lnTo>
                      <a:pt x="379" y="165"/>
                    </a:lnTo>
                    <a:lnTo>
                      <a:pt x="363" y="165"/>
                    </a:lnTo>
                    <a:lnTo>
                      <a:pt x="347" y="165"/>
                    </a:lnTo>
                    <a:lnTo>
                      <a:pt x="330" y="164"/>
                    </a:lnTo>
                    <a:lnTo>
                      <a:pt x="313" y="163"/>
                    </a:lnTo>
                    <a:lnTo>
                      <a:pt x="295" y="160"/>
                    </a:lnTo>
                    <a:lnTo>
                      <a:pt x="278" y="157"/>
                    </a:lnTo>
                    <a:lnTo>
                      <a:pt x="259" y="153"/>
                    </a:lnTo>
                    <a:lnTo>
                      <a:pt x="240" y="149"/>
                    </a:lnTo>
                    <a:lnTo>
                      <a:pt x="232" y="146"/>
                    </a:lnTo>
                    <a:lnTo>
                      <a:pt x="223" y="143"/>
                    </a:lnTo>
                    <a:lnTo>
                      <a:pt x="213" y="140"/>
                    </a:lnTo>
                    <a:lnTo>
                      <a:pt x="204" y="136"/>
                    </a:lnTo>
                    <a:lnTo>
                      <a:pt x="194" y="134"/>
                    </a:lnTo>
                    <a:lnTo>
                      <a:pt x="184" y="131"/>
                    </a:lnTo>
                    <a:lnTo>
                      <a:pt x="175" y="126"/>
                    </a:lnTo>
                    <a:lnTo>
                      <a:pt x="166" y="122"/>
                    </a:lnTo>
                    <a:lnTo>
                      <a:pt x="156" y="118"/>
                    </a:lnTo>
                    <a:lnTo>
                      <a:pt x="146" y="113"/>
                    </a:lnTo>
                    <a:lnTo>
                      <a:pt x="137" y="108"/>
                    </a:lnTo>
                    <a:lnTo>
                      <a:pt x="128" y="103"/>
                    </a:lnTo>
                    <a:lnTo>
                      <a:pt x="118" y="98"/>
                    </a:lnTo>
                    <a:lnTo>
                      <a:pt x="109" y="92"/>
                    </a:lnTo>
                    <a:lnTo>
                      <a:pt x="99" y="86"/>
                    </a:lnTo>
                    <a:lnTo>
                      <a:pt x="90" y="79"/>
                    </a:lnTo>
                    <a:lnTo>
                      <a:pt x="81" y="74"/>
                    </a:lnTo>
                    <a:lnTo>
                      <a:pt x="71" y="65"/>
                    </a:lnTo>
                    <a:lnTo>
                      <a:pt x="62" y="60"/>
                    </a:lnTo>
                    <a:lnTo>
                      <a:pt x="54" y="51"/>
                    </a:lnTo>
                    <a:lnTo>
                      <a:pt x="43" y="44"/>
                    </a:lnTo>
                    <a:lnTo>
                      <a:pt x="36" y="36"/>
                    </a:lnTo>
                    <a:lnTo>
                      <a:pt x="26" y="28"/>
                    </a:lnTo>
                    <a:lnTo>
                      <a:pt x="17" y="19"/>
                    </a:lnTo>
                    <a:lnTo>
                      <a:pt x="9" y="9"/>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5" name="Freeform 6"/>
              <p:cNvSpPr>
                <a:spLocks/>
              </p:cNvSpPr>
              <p:nvPr/>
            </p:nvSpPr>
            <p:spPr bwMode="auto">
              <a:xfrm>
                <a:off x="3857" y="1322"/>
                <a:ext cx="552" cy="189"/>
              </a:xfrm>
              <a:custGeom>
                <a:avLst/>
                <a:gdLst>
                  <a:gd name="T0" fmla="*/ 9 w 552"/>
                  <a:gd name="T1" fmla="*/ 8 h 189"/>
                  <a:gd name="T2" fmla="*/ 28 w 552"/>
                  <a:gd name="T3" fmla="*/ 22 h 189"/>
                  <a:gd name="T4" fmla="*/ 48 w 552"/>
                  <a:gd name="T5" fmla="*/ 36 h 189"/>
                  <a:gd name="T6" fmla="*/ 66 w 552"/>
                  <a:gd name="T7" fmla="*/ 47 h 189"/>
                  <a:gd name="T8" fmla="*/ 84 w 552"/>
                  <a:gd name="T9" fmla="*/ 59 h 189"/>
                  <a:gd name="T10" fmla="*/ 103 w 552"/>
                  <a:gd name="T11" fmla="*/ 68 h 189"/>
                  <a:gd name="T12" fmla="*/ 121 w 552"/>
                  <a:gd name="T13" fmla="*/ 77 h 189"/>
                  <a:gd name="T14" fmla="*/ 139 w 552"/>
                  <a:gd name="T15" fmla="*/ 85 h 189"/>
                  <a:gd name="T16" fmla="*/ 157 w 552"/>
                  <a:gd name="T17" fmla="*/ 92 h 189"/>
                  <a:gd name="T18" fmla="*/ 174 w 552"/>
                  <a:gd name="T19" fmla="*/ 98 h 189"/>
                  <a:gd name="T20" fmla="*/ 200 w 552"/>
                  <a:gd name="T21" fmla="*/ 106 h 189"/>
                  <a:gd name="T22" fmla="*/ 216 w 552"/>
                  <a:gd name="T23" fmla="*/ 110 h 189"/>
                  <a:gd name="T24" fmla="*/ 232 w 552"/>
                  <a:gd name="T25" fmla="*/ 114 h 189"/>
                  <a:gd name="T26" fmla="*/ 249 w 552"/>
                  <a:gd name="T27" fmla="*/ 116 h 189"/>
                  <a:gd name="T28" fmla="*/ 280 w 552"/>
                  <a:gd name="T29" fmla="*/ 120 h 189"/>
                  <a:gd name="T30" fmla="*/ 311 w 552"/>
                  <a:gd name="T31" fmla="*/ 121 h 189"/>
                  <a:gd name="T32" fmla="*/ 338 w 552"/>
                  <a:gd name="T33" fmla="*/ 120 h 189"/>
                  <a:gd name="T34" fmla="*/ 364 w 552"/>
                  <a:gd name="T35" fmla="*/ 118 h 189"/>
                  <a:gd name="T36" fmla="*/ 388 w 552"/>
                  <a:gd name="T37" fmla="*/ 115 h 189"/>
                  <a:gd name="T38" fmla="*/ 409 w 552"/>
                  <a:gd name="T39" fmla="*/ 110 h 189"/>
                  <a:gd name="T40" fmla="*/ 429 w 552"/>
                  <a:gd name="T41" fmla="*/ 106 h 189"/>
                  <a:gd name="T42" fmla="*/ 445 w 552"/>
                  <a:gd name="T43" fmla="*/ 100 h 189"/>
                  <a:gd name="T44" fmla="*/ 431 w 552"/>
                  <a:gd name="T45" fmla="*/ 55 h 189"/>
                  <a:gd name="T46" fmla="*/ 526 w 552"/>
                  <a:gd name="T47" fmla="*/ 188 h 189"/>
                  <a:gd name="T48" fmla="*/ 491 w 552"/>
                  <a:gd name="T49" fmla="*/ 150 h 189"/>
                  <a:gd name="T50" fmla="*/ 476 w 552"/>
                  <a:gd name="T51" fmla="*/ 154 h 189"/>
                  <a:gd name="T52" fmla="*/ 456 w 552"/>
                  <a:gd name="T53" fmla="*/ 159 h 189"/>
                  <a:gd name="T54" fmla="*/ 435 w 552"/>
                  <a:gd name="T55" fmla="*/ 162 h 189"/>
                  <a:gd name="T56" fmla="*/ 408 w 552"/>
                  <a:gd name="T57" fmla="*/ 164 h 189"/>
                  <a:gd name="T58" fmla="*/ 379 w 552"/>
                  <a:gd name="T59" fmla="*/ 165 h 189"/>
                  <a:gd name="T60" fmla="*/ 347 w 552"/>
                  <a:gd name="T61" fmla="*/ 165 h 189"/>
                  <a:gd name="T62" fmla="*/ 313 w 552"/>
                  <a:gd name="T63" fmla="*/ 163 h 189"/>
                  <a:gd name="T64" fmla="*/ 278 w 552"/>
                  <a:gd name="T65" fmla="*/ 157 h 189"/>
                  <a:gd name="T66" fmla="*/ 240 w 552"/>
                  <a:gd name="T67" fmla="*/ 149 h 189"/>
                  <a:gd name="T68" fmla="*/ 223 w 552"/>
                  <a:gd name="T69" fmla="*/ 143 h 189"/>
                  <a:gd name="T70" fmla="*/ 204 w 552"/>
                  <a:gd name="T71" fmla="*/ 136 h 189"/>
                  <a:gd name="T72" fmla="*/ 184 w 552"/>
                  <a:gd name="T73" fmla="*/ 131 h 189"/>
                  <a:gd name="T74" fmla="*/ 166 w 552"/>
                  <a:gd name="T75" fmla="*/ 122 h 189"/>
                  <a:gd name="T76" fmla="*/ 146 w 552"/>
                  <a:gd name="T77" fmla="*/ 113 h 189"/>
                  <a:gd name="T78" fmla="*/ 128 w 552"/>
                  <a:gd name="T79" fmla="*/ 103 h 189"/>
                  <a:gd name="T80" fmla="*/ 109 w 552"/>
                  <a:gd name="T81" fmla="*/ 92 h 189"/>
                  <a:gd name="T82" fmla="*/ 90 w 552"/>
                  <a:gd name="T83" fmla="*/ 79 h 189"/>
                  <a:gd name="T84" fmla="*/ 71 w 552"/>
                  <a:gd name="T85" fmla="*/ 65 h 189"/>
                  <a:gd name="T86" fmla="*/ 54 w 552"/>
                  <a:gd name="T87" fmla="*/ 51 h 189"/>
                  <a:gd name="T88" fmla="*/ 36 w 552"/>
                  <a:gd name="T89" fmla="*/ 36 h 189"/>
                  <a:gd name="T90" fmla="*/ 17 w 552"/>
                  <a:gd name="T91" fmla="*/ 19 h 189"/>
                  <a:gd name="T92" fmla="*/ 0 w 552"/>
                  <a:gd name="T93" fmla="*/ 0 h 1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189"/>
                  <a:gd name="T143" fmla="*/ 552 w 552"/>
                  <a:gd name="T144" fmla="*/ 189 h 1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189">
                    <a:moveTo>
                      <a:pt x="0" y="0"/>
                    </a:moveTo>
                    <a:lnTo>
                      <a:pt x="9" y="8"/>
                    </a:lnTo>
                    <a:lnTo>
                      <a:pt x="19" y="16"/>
                    </a:lnTo>
                    <a:lnTo>
                      <a:pt x="28" y="22"/>
                    </a:lnTo>
                    <a:lnTo>
                      <a:pt x="37" y="29"/>
                    </a:lnTo>
                    <a:lnTo>
                      <a:pt x="48" y="36"/>
                    </a:lnTo>
                    <a:lnTo>
                      <a:pt x="57" y="41"/>
                    </a:lnTo>
                    <a:lnTo>
                      <a:pt x="66" y="47"/>
                    </a:lnTo>
                    <a:lnTo>
                      <a:pt x="74" y="54"/>
                    </a:lnTo>
                    <a:lnTo>
                      <a:pt x="84" y="59"/>
                    </a:lnTo>
                    <a:lnTo>
                      <a:pt x="93" y="64"/>
                    </a:lnTo>
                    <a:lnTo>
                      <a:pt x="103" y="68"/>
                    </a:lnTo>
                    <a:lnTo>
                      <a:pt x="111" y="74"/>
                    </a:lnTo>
                    <a:lnTo>
                      <a:pt x="121" y="77"/>
                    </a:lnTo>
                    <a:lnTo>
                      <a:pt x="130" y="81"/>
                    </a:lnTo>
                    <a:lnTo>
                      <a:pt x="139" y="85"/>
                    </a:lnTo>
                    <a:lnTo>
                      <a:pt x="148" y="88"/>
                    </a:lnTo>
                    <a:lnTo>
                      <a:pt x="157" y="92"/>
                    </a:lnTo>
                    <a:lnTo>
                      <a:pt x="165" y="96"/>
                    </a:lnTo>
                    <a:lnTo>
                      <a:pt x="174" y="98"/>
                    </a:lnTo>
                    <a:lnTo>
                      <a:pt x="182" y="102"/>
                    </a:lnTo>
                    <a:lnTo>
                      <a:pt x="200" y="106"/>
                    </a:lnTo>
                    <a:lnTo>
                      <a:pt x="208" y="108"/>
                    </a:lnTo>
                    <a:lnTo>
                      <a:pt x="216" y="110"/>
                    </a:lnTo>
                    <a:lnTo>
                      <a:pt x="225" y="112"/>
                    </a:lnTo>
                    <a:lnTo>
                      <a:pt x="232" y="114"/>
                    </a:lnTo>
                    <a:lnTo>
                      <a:pt x="240" y="115"/>
                    </a:lnTo>
                    <a:lnTo>
                      <a:pt x="249" y="116"/>
                    </a:lnTo>
                    <a:lnTo>
                      <a:pt x="265" y="119"/>
                    </a:lnTo>
                    <a:lnTo>
                      <a:pt x="280" y="120"/>
                    </a:lnTo>
                    <a:lnTo>
                      <a:pt x="295" y="120"/>
                    </a:lnTo>
                    <a:lnTo>
                      <a:pt x="311" y="121"/>
                    </a:lnTo>
                    <a:lnTo>
                      <a:pt x="325" y="121"/>
                    </a:lnTo>
                    <a:lnTo>
                      <a:pt x="338" y="120"/>
                    </a:lnTo>
                    <a:lnTo>
                      <a:pt x="351" y="120"/>
                    </a:lnTo>
                    <a:lnTo>
                      <a:pt x="364" y="118"/>
                    </a:lnTo>
                    <a:lnTo>
                      <a:pt x="376" y="116"/>
                    </a:lnTo>
                    <a:lnTo>
                      <a:pt x="388" y="115"/>
                    </a:lnTo>
                    <a:lnTo>
                      <a:pt x="399" y="112"/>
                    </a:lnTo>
                    <a:lnTo>
                      <a:pt x="409" y="110"/>
                    </a:lnTo>
                    <a:lnTo>
                      <a:pt x="420" y="108"/>
                    </a:lnTo>
                    <a:lnTo>
                      <a:pt x="429" y="106"/>
                    </a:lnTo>
                    <a:lnTo>
                      <a:pt x="437" y="103"/>
                    </a:lnTo>
                    <a:lnTo>
                      <a:pt x="445" y="100"/>
                    </a:lnTo>
                    <a:lnTo>
                      <a:pt x="459" y="95"/>
                    </a:lnTo>
                    <a:lnTo>
                      <a:pt x="431" y="55"/>
                    </a:lnTo>
                    <a:lnTo>
                      <a:pt x="551" y="92"/>
                    </a:lnTo>
                    <a:lnTo>
                      <a:pt x="526" y="188"/>
                    </a:lnTo>
                    <a:lnTo>
                      <a:pt x="497" y="147"/>
                    </a:lnTo>
                    <a:lnTo>
                      <a:pt x="491" y="150"/>
                    </a:lnTo>
                    <a:lnTo>
                      <a:pt x="484" y="152"/>
                    </a:lnTo>
                    <a:lnTo>
                      <a:pt x="476" y="154"/>
                    </a:lnTo>
                    <a:lnTo>
                      <a:pt x="466" y="156"/>
                    </a:lnTo>
                    <a:lnTo>
                      <a:pt x="456" y="159"/>
                    </a:lnTo>
                    <a:lnTo>
                      <a:pt x="446" y="161"/>
                    </a:lnTo>
                    <a:lnTo>
                      <a:pt x="435" y="162"/>
                    </a:lnTo>
                    <a:lnTo>
                      <a:pt x="422" y="164"/>
                    </a:lnTo>
                    <a:lnTo>
                      <a:pt x="408" y="164"/>
                    </a:lnTo>
                    <a:lnTo>
                      <a:pt x="394" y="166"/>
                    </a:lnTo>
                    <a:lnTo>
                      <a:pt x="379" y="165"/>
                    </a:lnTo>
                    <a:lnTo>
                      <a:pt x="363" y="165"/>
                    </a:lnTo>
                    <a:lnTo>
                      <a:pt x="347" y="165"/>
                    </a:lnTo>
                    <a:lnTo>
                      <a:pt x="330" y="164"/>
                    </a:lnTo>
                    <a:lnTo>
                      <a:pt x="313" y="163"/>
                    </a:lnTo>
                    <a:lnTo>
                      <a:pt x="295" y="160"/>
                    </a:lnTo>
                    <a:lnTo>
                      <a:pt x="278" y="157"/>
                    </a:lnTo>
                    <a:lnTo>
                      <a:pt x="259" y="153"/>
                    </a:lnTo>
                    <a:lnTo>
                      <a:pt x="240" y="149"/>
                    </a:lnTo>
                    <a:lnTo>
                      <a:pt x="232" y="146"/>
                    </a:lnTo>
                    <a:lnTo>
                      <a:pt x="223" y="143"/>
                    </a:lnTo>
                    <a:lnTo>
                      <a:pt x="213" y="140"/>
                    </a:lnTo>
                    <a:lnTo>
                      <a:pt x="204" y="136"/>
                    </a:lnTo>
                    <a:lnTo>
                      <a:pt x="194" y="134"/>
                    </a:lnTo>
                    <a:lnTo>
                      <a:pt x="184" y="131"/>
                    </a:lnTo>
                    <a:lnTo>
                      <a:pt x="175" y="126"/>
                    </a:lnTo>
                    <a:lnTo>
                      <a:pt x="166" y="122"/>
                    </a:lnTo>
                    <a:lnTo>
                      <a:pt x="156" y="118"/>
                    </a:lnTo>
                    <a:lnTo>
                      <a:pt x="146" y="113"/>
                    </a:lnTo>
                    <a:lnTo>
                      <a:pt x="137" y="108"/>
                    </a:lnTo>
                    <a:lnTo>
                      <a:pt x="128" y="103"/>
                    </a:lnTo>
                    <a:lnTo>
                      <a:pt x="118" y="98"/>
                    </a:lnTo>
                    <a:lnTo>
                      <a:pt x="109" y="92"/>
                    </a:lnTo>
                    <a:lnTo>
                      <a:pt x="99" y="86"/>
                    </a:lnTo>
                    <a:lnTo>
                      <a:pt x="90" y="79"/>
                    </a:lnTo>
                    <a:lnTo>
                      <a:pt x="81" y="74"/>
                    </a:lnTo>
                    <a:lnTo>
                      <a:pt x="71" y="65"/>
                    </a:lnTo>
                    <a:lnTo>
                      <a:pt x="62" y="60"/>
                    </a:lnTo>
                    <a:lnTo>
                      <a:pt x="54" y="51"/>
                    </a:lnTo>
                    <a:lnTo>
                      <a:pt x="43" y="44"/>
                    </a:lnTo>
                    <a:lnTo>
                      <a:pt x="36" y="36"/>
                    </a:lnTo>
                    <a:lnTo>
                      <a:pt x="26" y="28"/>
                    </a:lnTo>
                    <a:lnTo>
                      <a:pt x="17" y="19"/>
                    </a:lnTo>
                    <a:lnTo>
                      <a:pt x="9" y="9"/>
                    </a:lnTo>
                    <a:lnTo>
                      <a:pt x="0" y="0"/>
                    </a:lnTo>
                  </a:path>
                </a:pathLst>
              </a:custGeom>
              <a:solidFill>
                <a:srgbClr val="B2B2B2"/>
              </a:solidFill>
              <a:ln w="12700" cap="rnd" cmpd="sng">
                <a:solidFill>
                  <a:srgbClr val="000000"/>
                </a:solidFill>
                <a:prstDash val="solid"/>
                <a:round/>
                <a:headEnd/>
                <a:tailEnd/>
              </a:ln>
            </p:spPr>
            <p:txBody>
              <a:bodyPr/>
              <a:lstStyle/>
              <a:p>
                <a:endParaRPr lang="en-US"/>
              </a:p>
            </p:txBody>
          </p:sp>
        </p:grpSp>
        <p:sp>
          <p:nvSpPr>
            <p:cNvPr id="23567" name="Oval 8"/>
            <p:cNvSpPr>
              <a:spLocks noChangeArrowheads="1"/>
            </p:cNvSpPr>
            <p:nvPr/>
          </p:nvSpPr>
          <p:spPr bwMode="auto">
            <a:xfrm rot="2220000">
              <a:off x="2216" y="1208"/>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68" name="Oval 9"/>
            <p:cNvSpPr>
              <a:spLocks noChangeArrowheads="1"/>
            </p:cNvSpPr>
            <p:nvPr/>
          </p:nvSpPr>
          <p:spPr bwMode="auto">
            <a:xfrm rot="7140000">
              <a:off x="2309" y="1893"/>
              <a:ext cx="48" cy="106"/>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69" name="Oval 10"/>
            <p:cNvSpPr>
              <a:spLocks noChangeArrowheads="1"/>
            </p:cNvSpPr>
            <p:nvPr/>
          </p:nvSpPr>
          <p:spPr bwMode="auto">
            <a:xfrm rot="1500000">
              <a:off x="2163" y="1324"/>
              <a:ext cx="42"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0" name="Oval 11"/>
            <p:cNvSpPr>
              <a:spLocks noChangeArrowheads="1"/>
            </p:cNvSpPr>
            <p:nvPr/>
          </p:nvSpPr>
          <p:spPr bwMode="auto">
            <a:xfrm rot="480000">
              <a:off x="2120" y="1442"/>
              <a:ext cx="77" cy="12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1" name="Oval 12"/>
            <p:cNvSpPr>
              <a:spLocks noChangeArrowheads="1"/>
            </p:cNvSpPr>
            <p:nvPr/>
          </p:nvSpPr>
          <p:spPr bwMode="auto">
            <a:xfrm rot="10200000">
              <a:off x="2117" y="1557"/>
              <a:ext cx="52"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2" name="Oval 13"/>
            <p:cNvSpPr>
              <a:spLocks noChangeArrowheads="1"/>
            </p:cNvSpPr>
            <p:nvPr/>
          </p:nvSpPr>
          <p:spPr bwMode="auto">
            <a:xfrm rot="-360000">
              <a:off x="2120" y="1688"/>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3" name="Oval 14"/>
            <p:cNvSpPr>
              <a:spLocks noChangeArrowheads="1"/>
            </p:cNvSpPr>
            <p:nvPr/>
          </p:nvSpPr>
          <p:spPr bwMode="auto">
            <a:xfrm rot="-2280000">
              <a:off x="2193" y="1812"/>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4" name="Oval 15"/>
            <p:cNvSpPr>
              <a:spLocks noChangeArrowheads="1"/>
            </p:cNvSpPr>
            <p:nvPr/>
          </p:nvSpPr>
          <p:spPr bwMode="auto">
            <a:xfrm rot="1620000">
              <a:off x="2072" y="1352"/>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5" name="Oval 16"/>
            <p:cNvSpPr>
              <a:spLocks noChangeArrowheads="1"/>
            </p:cNvSpPr>
            <p:nvPr/>
          </p:nvSpPr>
          <p:spPr bwMode="auto">
            <a:xfrm rot="-600000">
              <a:off x="2049" y="1620"/>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6" name="Oval 17"/>
            <p:cNvSpPr>
              <a:spLocks noChangeArrowheads="1"/>
            </p:cNvSpPr>
            <p:nvPr/>
          </p:nvSpPr>
          <p:spPr bwMode="auto">
            <a:xfrm rot="60000">
              <a:off x="2023" y="1496"/>
              <a:ext cx="86" cy="11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7" name="Oval 18"/>
            <p:cNvSpPr>
              <a:spLocks noChangeArrowheads="1"/>
            </p:cNvSpPr>
            <p:nvPr/>
          </p:nvSpPr>
          <p:spPr bwMode="auto">
            <a:xfrm rot="8820000">
              <a:off x="2069" y="1749"/>
              <a:ext cx="52"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8" name="Oval 19"/>
            <p:cNvSpPr>
              <a:spLocks noChangeArrowheads="1"/>
            </p:cNvSpPr>
            <p:nvPr/>
          </p:nvSpPr>
          <p:spPr bwMode="auto">
            <a:xfrm rot="-1560000">
              <a:off x="2120" y="1826"/>
              <a:ext cx="77" cy="12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79" name="Oval 20"/>
            <p:cNvSpPr>
              <a:spLocks noChangeArrowheads="1"/>
            </p:cNvSpPr>
            <p:nvPr/>
          </p:nvSpPr>
          <p:spPr bwMode="auto">
            <a:xfrm rot="3540000">
              <a:off x="2325" y="1141"/>
              <a:ext cx="51" cy="114"/>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0" name="Oval 21"/>
            <p:cNvSpPr>
              <a:spLocks noChangeArrowheads="1"/>
            </p:cNvSpPr>
            <p:nvPr/>
          </p:nvSpPr>
          <p:spPr bwMode="auto">
            <a:xfrm rot="-10260000">
              <a:off x="1973" y="1416"/>
              <a:ext cx="84"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1" name="Oval 22"/>
            <p:cNvSpPr>
              <a:spLocks noChangeArrowheads="1"/>
            </p:cNvSpPr>
            <p:nvPr/>
          </p:nvSpPr>
          <p:spPr bwMode="auto">
            <a:xfrm rot="2880000">
              <a:off x="2085" y="1245"/>
              <a:ext cx="84" cy="11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2" name="Oval 23"/>
            <p:cNvSpPr>
              <a:spLocks noChangeArrowheads="1"/>
            </p:cNvSpPr>
            <p:nvPr/>
          </p:nvSpPr>
          <p:spPr bwMode="auto">
            <a:xfrm rot="-240000">
              <a:off x="1976" y="1586"/>
              <a:ext cx="77" cy="12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3" name="Oval 24"/>
            <p:cNvSpPr>
              <a:spLocks noChangeArrowheads="1"/>
            </p:cNvSpPr>
            <p:nvPr/>
          </p:nvSpPr>
          <p:spPr bwMode="auto">
            <a:xfrm rot="1500000">
              <a:off x="1965" y="1515"/>
              <a:ext cx="48"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4" name="Oval 25"/>
            <p:cNvSpPr>
              <a:spLocks noChangeArrowheads="1"/>
            </p:cNvSpPr>
            <p:nvPr/>
          </p:nvSpPr>
          <p:spPr bwMode="auto">
            <a:xfrm rot="-1860000">
              <a:off x="1975" y="1688"/>
              <a:ext cx="82"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5" name="Oval 26"/>
            <p:cNvSpPr>
              <a:spLocks noChangeArrowheads="1"/>
            </p:cNvSpPr>
            <p:nvPr/>
          </p:nvSpPr>
          <p:spPr bwMode="auto">
            <a:xfrm rot="7140000">
              <a:off x="2021" y="1797"/>
              <a:ext cx="48" cy="106"/>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6" name="Oval 27"/>
            <p:cNvSpPr>
              <a:spLocks noChangeArrowheads="1"/>
            </p:cNvSpPr>
            <p:nvPr/>
          </p:nvSpPr>
          <p:spPr bwMode="auto">
            <a:xfrm rot="1500000">
              <a:off x="2019" y="1324"/>
              <a:ext cx="42"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87" name="Freeform 28"/>
            <p:cNvSpPr>
              <a:spLocks/>
            </p:cNvSpPr>
            <p:nvPr/>
          </p:nvSpPr>
          <p:spPr bwMode="auto">
            <a:xfrm>
              <a:off x="2049" y="1008"/>
              <a:ext cx="112" cy="118"/>
            </a:xfrm>
            <a:custGeom>
              <a:avLst/>
              <a:gdLst>
                <a:gd name="T0" fmla="*/ 111 w 112"/>
                <a:gd name="T1" fmla="*/ 68 h 118"/>
                <a:gd name="T2" fmla="*/ 96 w 112"/>
                <a:gd name="T3" fmla="*/ 57 h 118"/>
                <a:gd name="T4" fmla="*/ 87 w 112"/>
                <a:gd name="T5" fmla="*/ 57 h 118"/>
                <a:gd name="T6" fmla="*/ 78 w 112"/>
                <a:gd name="T7" fmla="*/ 61 h 118"/>
                <a:gd name="T8" fmla="*/ 72 w 112"/>
                <a:gd name="T9" fmla="*/ 68 h 118"/>
                <a:gd name="T10" fmla="*/ 63 w 112"/>
                <a:gd name="T11" fmla="*/ 72 h 118"/>
                <a:gd name="T12" fmla="*/ 57 w 112"/>
                <a:gd name="T13" fmla="*/ 78 h 118"/>
                <a:gd name="T14" fmla="*/ 51 w 112"/>
                <a:gd name="T15" fmla="*/ 85 h 118"/>
                <a:gd name="T16" fmla="*/ 45 w 112"/>
                <a:gd name="T17" fmla="*/ 91 h 118"/>
                <a:gd name="T18" fmla="*/ 42 w 112"/>
                <a:gd name="T19" fmla="*/ 97 h 118"/>
                <a:gd name="T20" fmla="*/ 42 w 112"/>
                <a:gd name="T21" fmla="*/ 104 h 118"/>
                <a:gd name="T22" fmla="*/ 48 w 112"/>
                <a:gd name="T23" fmla="*/ 110 h 118"/>
                <a:gd name="T24" fmla="*/ 57 w 112"/>
                <a:gd name="T25" fmla="*/ 114 h 118"/>
                <a:gd name="T26" fmla="*/ 66 w 112"/>
                <a:gd name="T27" fmla="*/ 117 h 118"/>
                <a:gd name="T28" fmla="*/ 75 w 112"/>
                <a:gd name="T29" fmla="*/ 117 h 118"/>
                <a:gd name="T30" fmla="*/ 84 w 112"/>
                <a:gd name="T31" fmla="*/ 117 h 118"/>
                <a:gd name="T32" fmla="*/ 90 w 112"/>
                <a:gd name="T33" fmla="*/ 110 h 118"/>
                <a:gd name="T34" fmla="*/ 96 w 112"/>
                <a:gd name="T35" fmla="*/ 104 h 118"/>
                <a:gd name="T36" fmla="*/ 99 w 112"/>
                <a:gd name="T37" fmla="*/ 97 h 118"/>
                <a:gd name="T38" fmla="*/ 99 w 112"/>
                <a:gd name="T39" fmla="*/ 91 h 118"/>
                <a:gd name="T40" fmla="*/ 99 w 112"/>
                <a:gd name="T41" fmla="*/ 85 h 118"/>
                <a:gd name="T42" fmla="*/ 96 w 112"/>
                <a:gd name="T43" fmla="*/ 78 h 118"/>
                <a:gd name="T44" fmla="*/ 93 w 112"/>
                <a:gd name="T45" fmla="*/ 72 h 118"/>
                <a:gd name="T46" fmla="*/ 87 w 112"/>
                <a:gd name="T47" fmla="*/ 65 h 118"/>
                <a:gd name="T48" fmla="*/ 84 w 112"/>
                <a:gd name="T49" fmla="*/ 59 h 118"/>
                <a:gd name="T50" fmla="*/ 78 w 112"/>
                <a:gd name="T51" fmla="*/ 53 h 118"/>
                <a:gd name="T52" fmla="*/ 69 w 112"/>
                <a:gd name="T53" fmla="*/ 46 h 118"/>
                <a:gd name="T54" fmla="*/ 60 w 112"/>
                <a:gd name="T55" fmla="*/ 40 h 118"/>
                <a:gd name="T56" fmla="*/ 51 w 112"/>
                <a:gd name="T57" fmla="*/ 36 h 118"/>
                <a:gd name="T58" fmla="*/ 45 w 112"/>
                <a:gd name="T59" fmla="*/ 29 h 118"/>
                <a:gd name="T60" fmla="*/ 36 w 112"/>
                <a:gd name="T61" fmla="*/ 25 h 118"/>
                <a:gd name="T62" fmla="*/ 27 w 112"/>
                <a:gd name="T63" fmla="*/ 19 h 118"/>
                <a:gd name="T64" fmla="*/ 18 w 112"/>
                <a:gd name="T65" fmla="*/ 12 h 118"/>
                <a:gd name="T66" fmla="*/ 9 w 112"/>
                <a:gd name="T67" fmla="*/ 8 h 118"/>
                <a:gd name="T68" fmla="*/ 0 w 112"/>
                <a:gd name="T69" fmla="*/ 4 h 118"/>
                <a:gd name="T70" fmla="*/ 15 w 112"/>
                <a:gd name="T71" fmla="*/ 0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18"/>
                <a:gd name="T110" fmla="*/ 112 w 112"/>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18">
                  <a:moveTo>
                    <a:pt x="111" y="68"/>
                  </a:moveTo>
                  <a:lnTo>
                    <a:pt x="96" y="57"/>
                  </a:lnTo>
                  <a:lnTo>
                    <a:pt x="87" y="57"/>
                  </a:lnTo>
                  <a:lnTo>
                    <a:pt x="78" y="61"/>
                  </a:lnTo>
                  <a:lnTo>
                    <a:pt x="72" y="68"/>
                  </a:lnTo>
                  <a:lnTo>
                    <a:pt x="63" y="72"/>
                  </a:lnTo>
                  <a:lnTo>
                    <a:pt x="57" y="78"/>
                  </a:lnTo>
                  <a:lnTo>
                    <a:pt x="51" y="85"/>
                  </a:lnTo>
                  <a:lnTo>
                    <a:pt x="45" y="91"/>
                  </a:lnTo>
                  <a:lnTo>
                    <a:pt x="42" y="97"/>
                  </a:lnTo>
                  <a:lnTo>
                    <a:pt x="42" y="104"/>
                  </a:lnTo>
                  <a:lnTo>
                    <a:pt x="48" y="110"/>
                  </a:lnTo>
                  <a:lnTo>
                    <a:pt x="57" y="114"/>
                  </a:lnTo>
                  <a:lnTo>
                    <a:pt x="66" y="117"/>
                  </a:lnTo>
                  <a:lnTo>
                    <a:pt x="75" y="117"/>
                  </a:lnTo>
                  <a:lnTo>
                    <a:pt x="84" y="117"/>
                  </a:lnTo>
                  <a:lnTo>
                    <a:pt x="90" y="110"/>
                  </a:lnTo>
                  <a:lnTo>
                    <a:pt x="96" y="104"/>
                  </a:lnTo>
                  <a:lnTo>
                    <a:pt x="99" y="97"/>
                  </a:lnTo>
                  <a:lnTo>
                    <a:pt x="99" y="91"/>
                  </a:lnTo>
                  <a:lnTo>
                    <a:pt x="99" y="85"/>
                  </a:lnTo>
                  <a:lnTo>
                    <a:pt x="96" y="78"/>
                  </a:lnTo>
                  <a:lnTo>
                    <a:pt x="93" y="72"/>
                  </a:lnTo>
                  <a:lnTo>
                    <a:pt x="87" y="65"/>
                  </a:lnTo>
                  <a:lnTo>
                    <a:pt x="84" y="59"/>
                  </a:lnTo>
                  <a:lnTo>
                    <a:pt x="78" y="53"/>
                  </a:lnTo>
                  <a:lnTo>
                    <a:pt x="69" y="46"/>
                  </a:lnTo>
                  <a:lnTo>
                    <a:pt x="60" y="40"/>
                  </a:lnTo>
                  <a:lnTo>
                    <a:pt x="51" y="36"/>
                  </a:lnTo>
                  <a:lnTo>
                    <a:pt x="45" y="29"/>
                  </a:lnTo>
                  <a:lnTo>
                    <a:pt x="36" y="25"/>
                  </a:lnTo>
                  <a:lnTo>
                    <a:pt x="27" y="19"/>
                  </a:lnTo>
                  <a:lnTo>
                    <a:pt x="18" y="12"/>
                  </a:lnTo>
                  <a:lnTo>
                    <a:pt x="9" y="8"/>
                  </a:lnTo>
                  <a:lnTo>
                    <a:pt x="0" y="4"/>
                  </a:lnTo>
                  <a:lnTo>
                    <a:pt x="15" y="0"/>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sp>
          <p:nvSpPr>
            <p:cNvPr id="23588" name="Freeform 29"/>
            <p:cNvSpPr>
              <a:spLocks/>
            </p:cNvSpPr>
            <p:nvPr/>
          </p:nvSpPr>
          <p:spPr bwMode="auto">
            <a:xfrm>
              <a:off x="2576" y="995"/>
              <a:ext cx="109" cy="132"/>
            </a:xfrm>
            <a:custGeom>
              <a:avLst/>
              <a:gdLst>
                <a:gd name="T0" fmla="*/ 0 w 109"/>
                <a:gd name="T1" fmla="*/ 34 h 132"/>
                <a:gd name="T2" fmla="*/ 17 w 109"/>
                <a:gd name="T3" fmla="*/ 21 h 132"/>
                <a:gd name="T4" fmla="*/ 31 w 109"/>
                <a:gd name="T5" fmla="*/ 25 h 132"/>
                <a:gd name="T6" fmla="*/ 41 w 109"/>
                <a:gd name="T7" fmla="*/ 25 h 132"/>
                <a:gd name="T8" fmla="*/ 53 w 109"/>
                <a:gd name="T9" fmla="*/ 30 h 132"/>
                <a:gd name="T10" fmla="*/ 64 w 109"/>
                <a:gd name="T11" fmla="*/ 35 h 132"/>
                <a:gd name="T12" fmla="*/ 70 w 109"/>
                <a:gd name="T13" fmla="*/ 42 h 132"/>
                <a:gd name="T14" fmla="*/ 79 w 109"/>
                <a:gd name="T15" fmla="*/ 49 h 132"/>
                <a:gd name="T16" fmla="*/ 85 w 109"/>
                <a:gd name="T17" fmla="*/ 56 h 132"/>
                <a:gd name="T18" fmla="*/ 91 w 109"/>
                <a:gd name="T19" fmla="*/ 63 h 132"/>
                <a:gd name="T20" fmla="*/ 94 w 109"/>
                <a:gd name="T21" fmla="*/ 72 h 132"/>
                <a:gd name="T22" fmla="*/ 98 w 109"/>
                <a:gd name="T23" fmla="*/ 80 h 132"/>
                <a:gd name="T24" fmla="*/ 101 w 109"/>
                <a:gd name="T25" fmla="*/ 89 h 132"/>
                <a:gd name="T26" fmla="*/ 104 w 109"/>
                <a:gd name="T27" fmla="*/ 97 h 132"/>
                <a:gd name="T28" fmla="*/ 107 w 109"/>
                <a:gd name="T29" fmla="*/ 105 h 132"/>
                <a:gd name="T30" fmla="*/ 108 w 109"/>
                <a:gd name="T31" fmla="*/ 115 h 132"/>
                <a:gd name="T32" fmla="*/ 99 w 109"/>
                <a:gd name="T33" fmla="*/ 118 h 132"/>
                <a:gd name="T34" fmla="*/ 92 w 109"/>
                <a:gd name="T35" fmla="*/ 124 h 132"/>
                <a:gd name="T36" fmla="*/ 83 w 109"/>
                <a:gd name="T37" fmla="*/ 127 h 132"/>
                <a:gd name="T38" fmla="*/ 75 w 109"/>
                <a:gd name="T39" fmla="*/ 131 h 132"/>
                <a:gd name="T40" fmla="*/ 72 w 109"/>
                <a:gd name="T41" fmla="*/ 122 h 132"/>
                <a:gd name="T42" fmla="*/ 69 w 109"/>
                <a:gd name="T43" fmla="*/ 114 h 132"/>
                <a:gd name="T44" fmla="*/ 65 w 109"/>
                <a:gd name="T45" fmla="*/ 105 h 132"/>
                <a:gd name="T46" fmla="*/ 62 w 109"/>
                <a:gd name="T47" fmla="*/ 97 h 132"/>
                <a:gd name="T48" fmla="*/ 65 w 109"/>
                <a:gd name="T49" fmla="*/ 86 h 132"/>
                <a:gd name="T50" fmla="*/ 67 w 109"/>
                <a:gd name="T51" fmla="*/ 76 h 132"/>
                <a:gd name="T52" fmla="*/ 67 w 109"/>
                <a:gd name="T53" fmla="*/ 66 h 132"/>
                <a:gd name="T54" fmla="*/ 69 w 109"/>
                <a:gd name="T55" fmla="*/ 56 h 132"/>
                <a:gd name="T56" fmla="*/ 74 w 109"/>
                <a:gd name="T57" fmla="*/ 44 h 132"/>
                <a:gd name="T58" fmla="*/ 76 w 109"/>
                <a:gd name="T59" fmla="*/ 34 h 132"/>
                <a:gd name="T60" fmla="*/ 83 w 109"/>
                <a:gd name="T61" fmla="*/ 25 h 132"/>
                <a:gd name="T62" fmla="*/ 89 w 109"/>
                <a:gd name="T63" fmla="*/ 16 h 132"/>
                <a:gd name="T64" fmla="*/ 95 w 109"/>
                <a:gd name="T65" fmla="*/ 7 h 132"/>
                <a:gd name="T66" fmla="*/ 89 w 109"/>
                <a:gd name="T67" fmla="*/ 0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32"/>
                <a:gd name="T104" fmla="*/ 109 w 109"/>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32">
                  <a:moveTo>
                    <a:pt x="0" y="34"/>
                  </a:moveTo>
                  <a:lnTo>
                    <a:pt x="17" y="21"/>
                  </a:lnTo>
                  <a:lnTo>
                    <a:pt x="31" y="25"/>
                  </a:lnTo>
                  <a:lnTo>
                    <a:pt x="41" y="25"/>
                  </a:lnTo>
                  <a:lnTo>
                    <a:pt x="53" y="30"/>
                  </a:lnTo>
                  <a:lnTo>
                    <a:pt x="64" y="35"/>
                  </a:lnTo>
                  <a:lnTo>
                    <a:pt x="70" y="42"/>
                  </a:lnTo>
                  <a:lnTo>
                    <a:pt x="79" y="49"/>
                  </a:lnTo>
                  <a:lnTo>
                    <a:pt x="85" y="56"/>
                  </a:lnTo>
                  <a:lnTo>
                    <a:pt x="91" y="63"/>
                  </a:lnTo>
                  <a:lnTo>
                    <a:pt x="94" y="72"/>
                  </a:lnTo>
                  <a:lnTo>
                    <a:pt x="98" y="80"/>
                  </a:lnTo>
                  <a:lnTo>
                    <a:pt x="101" y="89"/>
                  </a:lnTo>
                  <a:lnTo>
                    <a:pt x="104" y="97"/>
                  </a:lnTo>
                  <a:lnTo>
                    <a:pt x="107" y="105"/>
                  </a:lnTo>
                  <a:lnTo>
                    <a:pt x="108" y="115"/>
                  </a:lnTo>
                  <a:lnTo>
                    <a:pt x="99" y="118"/>
                  </a:lnTo>
                  <a:lnTo>
                    <a:pt x="92" y="124"/>
                  </a:lnTo>
                  <a:lnTo>
                    <a:pt x="83" y="127"/>
                  </a:lnTo>
                  <a:lnTo>
                    <a:pt x="75" y="131"/>
                  </a:lnTo>
                  <a:lnTo>
                    <a:pt x="72" y="122"/>
                  </a:lnTo>
                  <a:lnTo>
                    <a:pt x="69" y="114"/>
                  </a:lnTo>
                  <a:lnTo>
                    <a:pt x="65" y="105"/>
                  </a:lnTo>
                  <a:lnTo>
                    <a:pt x="62" y="97"/>
                  </a:lnTo>
                  <a:lnTo>
                    <a:pt x="65" y="86"/>
                  </a:lnTo>
                  <a:lnTo>
                    <a:pt x="67" y="76"/>
                  </a:lnTo>
                  <a:lnTo>
                    <a:pt x="67" y="66"/>
                  </a:lnTo>
                  <a:lnTo>
                    <a:pt x="69" y="56"/>
                  </a:lnTo>
                  <a:lnTo>
                    <a:pt x="74" y="44"/>
                  </a:lnTo>
                  <a:lnTo>
                    <a:pt x="76" y="34"/>
                  </a:lnTo>
                  <a:lnTo>
                    <a:pt x="83" y="25"/>
                  </a:lnTo>
                  <a:lnTo>
                    <a:pt x="89" y="16"/>
                  </a:lnTo>
                  <a:lnTo>
                    <a:pt x="95" y="7"/>
                  </a:lnTo>
                  <a:lnTo>
                    <a:pt x="89" y="0"/>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sp>
          <p:nvSpPr>
            <p:cNvPr id="23589" name="Freeform 30"/>
            <p:cNvSpPr>
              <a:spLocks/>
            </p:cNvSpPr>
            <p:nvPr/>
          </p:nvSpPr>
          <p:spPr bwMode="auto">
            <a:xfrm>
              <a:off x="3504" y="1152"/>
              <a:ext cx="97" cy="142"/>
            </a:xfrm>
            <a:custGeom>
              <a:avLst/>
              <a:gdLst>
                <a:gd name="T0" fmla="*/ 0 w 97"/>
                <a:gd name="T1" fmla="*/ 0 h 142"/>
                <a:gd name="T2" fmla="*/ 3 w 97"/>
                <a:gd name="T3" fmla="*/ 12 h 142"/>
                <a:gd name="T4" fmla="*/ 12 w 97"/>
                <a:gd name="T5" fmla="*/ 12 h 142"/>
                <a:gd name="T6" fmla="*/ 21 w 97"/>
                <a:gd name="T7" fmla="*/ 18 h 142"/>
                <a:gd name="T8" fmla="*/ 33 w 97"/>
                <a:gd name="T9" fmla="*/ 24 h 142"/>
                <a:gd name="T10" fmla="*/ 42 w 97"/>
                <a:gd name="T11" fmla="*/ 33 h 142"/>
                <a:gd name="T12" fmla="*/ 51 w 97"/>
                <a:gd name="T13" fmla="*/ 45 h 142"/>
                <a:gd name="T14" fmla="*/ 60 w 97"/>
                <a:gd name="T15" fmla="*/ 51 h 142"/>
                <a:gd name="T16" fmla="*/ 66 w 97"/>
                <a:gd name="T17" fmla="*/ 60 h 142"/>
                <a:gd name="T18" fmla="*/ 66 w 97"/>
                <a:gd name="T19" fmla="*/ 69 h 142"/>
                <a:gd name="T20" fmla="*/ 69 w 97"/>
                <a:gd name="T21" fmla="*/ 78 h 142"/>
                <a:gd name="T22" fmla="*/ 69 w 97"/>
                <a:gd name="T23" fmla="*/ 90 h 142"/>
                <a:gd name="T24" fmla="*/ 72 w 97"/>
                <a:gd name="T25" fmla="*/ 99 h 142"/>
                <a:gd name="T26" fmla="*/ 72 w 97"/>
                <a:gd name="T27" fmla="*/ 108 h 142"/>
                <a:gd name="T28" fmla="*/ 69 w 97"/>
                <a:gd name="T29" fmla="*/ 117 h 142"/>
                <a:gd name="T30" fmla="*/ 66 w 97"/>
                <a:gd name="T31" fmla="*/ 126 h 142"/>
                <a:gd name="T32" fmla="*/ 57 w 97"/>
                <a:gd name="T33" fmla="*/ 132 h 142"/>
                <a:gd name="T34" fmla="*/ 48 w 97"/>
                <a:gd name="T35" fmla="*/ 138 h 142"/>
                <a:gd name="T36" fmla="*/ 39 w 97"/>
                <a:gd name="T37" fmla="*/ 141 h 142"/>
                <a:gd name="T38" fmla="*/ 30 w 97"/>
                <a:gd name="T39" fmla="*/ 141 h 142"/>
                <a:gd name="T40" fmla="*/ 21 w 97"/>
                <a:gd name="T41" fmla="*/ 141 h 142"/>
                <a:gd name="T42" fmla="*/ 12 w 97"/>
                <a:gd name="T43" fmla="*/ 132 h 142"/>
                <a:gd name="T44" fmla="*/ 9 w 97"/>
                <a:gd name="T45" fmla="*/ 123 h 142"/>
                <a:gd name="T46" fmla="*/ 9 w 97"/>
                <a:gd name="T47" fmla="*/ 111 h 142"/>
                <a:gd name="T48" fmla="*/ 12 w 97"/>
                <a:gd name="T49" fmla="*/ 102 h 142"/>
                <a:gd name="T50" fmla="*/ 21 w 97"/>
                <a:gd name="T51" fmla="*/ 93 h 142"/>
                <a:gd name="T52" fmla="*/ 30 w 97"/>
                <a:gd name="T53" fmla="*/ 84 h 142"/>
                <a:gd name="T54" fmla="*/ 39 w 97"/>
                <a:gd name="T55" fmla="*/ 78 h 142"/>
                <a:gd name="T56" fmla="*/ 48 w 97"/>
                <a:gd name="T57" fmla="*/ 72 h 142"/>
                <a:gd name="T58" fmla="*/ 57 w 97"/>
                <a:gd name="T59" fmla="*/ 69 h 142"/>
                <a:gd name="T60" fmla="*/ 66 w 97"/>
                <a:gd name="T61" fmla="*/ 66 h 142"/>
                <a:gd name="T62" fmla="*/ 78 w 97"/>
                <a:gd name="T63" fmla="*/ 63 h 142"/>
                <a:gd name="T64" fmla="*/ 87 w 97"/>
                <a:gd name="T65" fmla="*/ 63 h 142"/>
                <a:gd name="T66" fmla="*/ 96 w 97"/>
                <a:gd name="T67" fmla="*/ 48 h 1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42"/>
                <a:gd name="T104" fmla="*/ 97 w 97"/>
                <a:gd name="T105" fmla="*/ 142 h 1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42">
                  <a:moveTo>
                    <a:pt x="0" y="0"/>
                  </a:moveTo>
                  <a:lnTo>
                    <a:pt x="3" y="12"/>
                  </a:lnTo>
                  <a:lnTo>
                    <a:pt x="12" y="12"/>
                  </a:lnTo>
                  <a:lnTo>
                    <a:pt x="21" y="18"/>
                  </a:lnTo>
                  <a:lnTo>
                    <a:pt x="33" y="24"/>
                  </a:lnTo>
                  <a:lnTo>
                    <a:pt x="42" y="33"/>
                  </a:lnTo>
                  <a:lnTo>
                    <a:pt x="51" y="45"/>
                  </a:lnTo>
                  <a:lnTo>
                    <a:pt x="60" y="51"/>
                  </a:lnTo>
                  <a:lnTo>
                    <a:pt x="66" y="60"/>
                  </a:lnTo>
                  <a:lnTo>
                    <a:pt x="66" y="69"/>
                  </a:lnTo>
                  <a:lnTo>
                    <a:pt x="69" y="78"/>
                  </a:lnTo>
                  <a:lnTo>
                    <a:pt x="69" y="90"/>
                  </a:lnTo>
                  <a:lnTo>
                    <a:pt x="72" y="99"/>
                  </a:lnTo>
                  <a:lnTo>
                    <a:pt x="72" y="108"/>
                  </a:lnTo>
                  <a:lnTo>
                    <a:pt x="69" y="117"/>
                  </a:lnTo>
                  <a:lnTo>
                    <a:pt x="66" y="126"/>
                  </a:lnTo>
                  <a:lnTo>
                    <a:pt x="57" y="132"/>
                  </a:lnTo>
                  <a:lnTo>
                    <a:pt x="48" y="138"/>
                  </a:lnTo>
                  <a:lnTo>
                    <a:pt x="39" y="141"/>
                  </a:lnTo>
                  <a:lnTo>
                    <a:pt x="30" y="141"/>
                  </a:lnTo>
                  <a:lnTo>
                    <a:pt x="21" y="141"/>
                  </a:lnTo>
                  <a:lnTo>
                    <a:pt x="12" y="132"/>
                  </a:lnTo>
                  <a:lnTo>
                    <a:pt x="9" y="123"/>
                  </a:lnTo>
                  <a:lnTo>
                    <a:pt x="9" y="111"/>
                  </a:lnTo>
                  <a:lnTo>
                    <a:pt x="12" y="102"/>
                  </a:lnTo>
                  <a:lnTo>
                    <a:pt x="21" y="93"/>
                  </a:lnTo>
                  <a:lnTo>
                    <a:pt x="30" y="84"/>
                  </a:lnTo>
                  <a:lnTo>
                    <a:pt x="39" y="78"/>
                  </a:lnTo>
                  <a:lnTo>
                    <a:pt x="48" y="72"/>
                  </a:lnTo>
                  <a:lnTo>
                    <a:pt x="57" y="69"/>
                  </a:lnTo>
                  <a:lnTo>
                    <a:pt x="66" y="66"/>
                  </a:lnTo>
                  <a:lnTo>
                    <a:pt x="78" y="63"/>
                  </a:lnTo>
                  <a:lnTo>
                    <a:pt x="87" y="63"/>
                  </a:lnTo>
                  <a:lnTo>
                    <a:pt x="96" y="48"/>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sp>
          <p:nvSpPr>
            <p:cNvPr id="23590" name="Freeform 31"/>
            <p:cNvSpPr>
              <a:spLocks/>
            </p:cNvSpPr>
            <p:nvPr/>
          </p:nvSpPr>
          <p:spPr bwMode="auto">
            <a:xfrm>
              <a:off x="2320" y="2070"/>
              <a:ext cx="122" cy="107"/>
            </a:xfrm>
            <a:custGeom>
              <a:avLst/>
              <a:gdLst>
                <a:gd name="T0" fmla="*/ 81 w 122"/>
                <a:gd name="T1" fmla="*/ 59 h 107"/>
                <a:gd name="T2" fmla="*/ 69 w 122"/>
                <a:gd name="T3" fmla="*/ 56 h 107"/>
                <a:gd name="T4" fmla="*/ 62 w 122"/>
                <a:gd name="T5" fmla="*/ 49 h 107"/>
                <a:gd name="T6" fmla="*/ 62 w 122"/>
                <a:gd name="T7" fmla="*/ 41 h 107"/>
                <a:gd name="T8" fmla="*/ 58 w 122"/>
                <a:gd name="T9" fmla="*/ 34 h 107"/>
                <a:gd name="T10" fmla="*/ 61 w 122"/>
                <a:gd name="T11" fmla="*/ 27 h 107"/>
                <a:gd name="T12" fmla="*/ 63 w 122"/>
                <a:gd name="T13" fmla="*/ 22 h 107"/>
                <a:gd name="T14" fmla="*/ 66 w 122"/>
                <a:gd name="T15" fmla="*/ 15 h 107"/>
                <a:gd name="T16" fmla="*/ 68 w 122"/>
                <a:gd name="T17" fmla="*/ 9 h 107"/>
                <a:gd name="T18" fmla="*/ 71 w 122"/>
                <a:gd name="T19" fmla="*/ 3 h 107"/>
                <a:gd name="T20" fmla="*/ 81 w 122"/>
                <a:gd name="T21" fmla="*/ 3 h 107"/>
                <a:gd name="T22" fmla="*/ 92 w 122"/>
                <a:gd name="T23" fmla="*/ 0 h 107"/>
                <a:gd name="T24" fmla="*/ 100 w 122"/>
                <a:gd name="T25" fmla="*/ 3 h 107"/>
                <a:gd name="T26" fmla="*/ 108 w 122"/>
                <a:gd name="T27" fmla="*/ 6 h 107"/>
                <a:gd name="T28" fmla="*/ 115 w 122"/>
                <a:gd name="T29" fmla="*/ 14 h 107"/>
                <a:gd name="T30" fmla="*/ 118 w 122"/>
                <a:gd name="T31" fmla="*/ 22 h 107"/>
                <a:gd name="T32" fmla="*/ 121 w 122"/>
                <a:gd name="T33" fmla="*/ 31 h 107"/>
                <a:gd name="T34" fmla="*/ 119 w 122"/>
                <a:gd name="T35" fmla="*/ 36 h 107"/>
                <a:gd name="T36" fmla="*/ 116 w 122"/>
                <a:gd name="T37" fmla="*/ 43 h 107"/>
                <a:gd name="T38" fmla="*/ 114 w 122"/>
                <a:gd name="T39" fmla="*/ 48 h 107"/>
                <a:gd name="T40" fmla="*/ 111 w 122"/>
                <a:gd name="T41" fmla="*/ 55 h 107"/>
                <a:gd name="T42" fmla="*/ 109 w 122"/>
                <a:gd name="T43" fmla="*/ 61 h 107"/>
                <a:gd name="T44" fmla="*/ 104 w 122"/>
                <a:gd name="T45" fmla="*/ 66 h 107"/>
                <a:gd name="T46" fmla="*/ 95 w 122"/>
                <a:gd name="T47" fmla="*/ 70 h 107"/>
                <a:gd name="T48" fmla="*/ 90 w 122"/>
                <a:gd name="T49" fmla="*/ 75 h 107"/>
                <a:gd name="T50" fmla="*/ 82 w 122"/>
                <a:gd name="T51" fmla="*/ 79 h 107"/>
                <a:gd name="T52" fmla="*/ 77 w 122"/>
                <a:gd name="T53" fmla="*/ 83 h 107"/>
                <a:gd name="T54" fmla="*/ 69 w 122"/>
                <a:gd name="T55" fmla="*/ 87 h 107"/>
                <a:gd name="T56" fmla="*/ 61 w 122"/>
                <a:gd name="T57" fmla="*/ 91 h 107"/>
                <a:gd name="T58" fmla="*/ 51 w 122"/>
                <a:gd name="T59" fmla="*/ 92 h 107"/>
                <a:gd name="T60" fmla="*/ 40 w 122"/>
                <a:gd name="T61" fmla="*/ 94 h 107"/>
                <a:gd name="T62" fmla="*/ 30 w 122"/>
                <a:gd name="T63" fmla="*/ 96 h 107"/>
                <a:gd name="T64" fmla="*/ 20 w 122"/>
                <a:gd name="T65" fmla="*/ 96 h 107"/>
                <a:gd name="T66" fmla="*/ 9 w 122"/>
                <a:gd name="T67" fmla="*/ 99 h 107"/>
                <a:gd name="T68" fmla="*/ 0 w 122"/>
                <a:gd name="T69" fmla="*/ 99 h 107"/>
                <a:gd name="T70" fmla="*/ 10 w 122"/>
                <a:gd name="T71" fmla="*/ 10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107"/>
                <a:gd name="T110" fmla="*/ 122 w 122"/>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107">
                  <a:moveTo>
                    <a:pt x="81" y="59"/>
                  </a:moveTo>
                  <a:lnTo>
                    <a:pt x="69" y="56"/>
                  </a:lnTo>
                  <a:lnTo>
                    <a:pt x="62" y="49"/>
                  </a:lnTo>
                  <a:lnTo>
                    <a:pt x="62" y="41"/>
                  </a:lnTo>
                  <a:lnTo>
                    <a:pt x="58" y="34"/>
                  </a:lnTo>
                  <a:lnTo>
                    <a:pt x="61" y="27"/>
                  </a:lnTo>
                  <a:lnTo>
                    <a:pt x="63" y="22"/>
                  </a:lnTo>
                  <a:lnTo>
                    <a:pt x="66" y="15"/>
                  </a:lnTo>
                  <a:lnTo>
                    <a:pt x="68" y="9"/>
                  </a:lnTo>
                  <a:lnTo>
                    <a:pt x="71" y="3"/>
                  </a:lnTo>
                  <a:lnTo>
                    <a:pt x="81" y="3"/>
                  </a:lnTo>
                  <a:lnTo>
                    <a:pt x="92" y="0"/>
                  </a:lnTo>
                  <a:lnTo>
                    <a:pt x="100" y="3"/>
                  </a:lnTo>
                  <a:lnTo>
                    <a:pt x="108" y="6"/>
                  </a:lnTo>
                  <a:lnTo>
                    <a:pt x="115" y="14"/>
                  </a:lnTo>
                  <a:lnTo>
                    <a:pt x="118" y="22"/>
                  </a:lnTo>
                  <a:lnTo>
                    <a:pt x="121" y="31"/>
                  </a:lnTo>
                  <a:lnTo>
                    <a:pt x="119" y="36"/>
                  </a:lnTo>
                  <a:lnTo>
                    <a:pt x="116" y="43"/>
                  </a:lnTo>
                  <a:lnTo>
                    <a:pt x="114" y="48"/>
                  </a:lnTo>
                  <a:lnTo>
                    <a:pt x="111" y="55"/>
                  </a:lnTo>
                  <a:lnTo>
                    <a:pt x="109" y="61"/>
                  </a:lnTo>
                  <a:lnTo>
                    <a:pt x="104" y="66"/>
                  </a:lnTo>
                  <a:lnTo>
                    <a:pt x="95" y="70"/>
                  </a:lnTo>
                  <a:lnTo>
                    <a:pt x="90" y="75"/>
                  </a:lnTo>
                  <a:lnTo>
                    <a:pt x="82" y="79"/>
                  </a:lnTo>
                  <a:lnTo>
                    <a:pt x="77" y="83"/>
                  </a:lnTo>
                  <a:lnTo>
                    <a:pt x="69" y="87"/>
                  </a:lnTo>
                  <a:lnTo>
                    <a:pt x="61" y="91"/>
                  </a:lnTo>
                  <a:lnTo>
                    <a:pt x="51" y="92"/>
                  </a:lnTo>
                  <a:lnTo>
                    <a:pt x="40" y="94"/>
                  </a:lnTo>
                  <a:lnTo>
                    <a:pt x="30" y="96"/>
                  </a:lnTo>
                  <a:lnTo>
                    <a:pt x="20" y="96"/>
                  </a:lnTo>
                  <a:lnTo>
                    <a:pt x="9" y="99"/>
                  </a:lnTo>
                  <a:lnTo>
                    <a:pt x="0" y="99"/>
                  </a:lnTo>
                  <a:lnTo>
                    <a:pt x="10" y="106"/>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sp>
          <p:nvSpPr>
            <p:cNvPr id="23591" name="Freeform 32"/>
            <p:cNvSpPr>
              <a:spLocks/>
            </p:cNvSpPr>
            <p:nvPr/>
          </p:nvSpPr>
          <p:spPr bwMode="auto">
            <a:xfrm>
              <a:off x="3100" y="2016"/>
              <a:ext cx="118" cy="112"/>
            </a:xfrm>
            <a:custGeom>
              <a:avLst/>
              <a:gdLst>
                <a:gd name="T0" fmla="*/ 117 w 118"/>
                <a:gd name="T1" fmla="*/ 54 h 112"/>
                <a:gd name="T2" fmla="*/ 101 w 118"/>
                <a:gd name="T3" fmla="*/ 63 h 112"/>
                <a:gd name="T4" fmla="*/ 92 w 118"/>
                <a:gd name="T5" fmla="*/ 62 h 112"/>
                <a:gd name="T6" fmla="*/ 83 w 118"/>
                <a:gd name="T7" fmla="*/ 56 h 112"/>
                <a:gd name="T8" fmla="*/ 78 w 118"/>
                <a:gd name="T9" fmla="*/ 50 h 112"/>
                <a:gd name="T10" fmla="*/ 69 w 118"/>
                <a:gd name="T11" fmla="*/ 45 h 112"/>
                <a:gd name="T12" fmla="*/ 64 w 118"/>
                <a:gd name="T13" fmla="*/ 37 h 112"/>
                <a:gd name="T14" fmla="*/ 59 w 118"/>
                <a:gd name="T15" fmla="*/ 31 h 112"/>
                <a:gd name="T16" fmla="*/ 53 w 118"/>
                <a:gd name="T17" fmla="*/ 24 h 112"/>
                <a:gd name="T18" fmla="*/ 51 w 118"/>
                <a:gd name="T19" fmla="*/ 17 h 112"/>
                <a:gd name="T20" fmla="*/ 52 w 118"/>
                <a:gd name="T21" fmla="*/ 11 h 112"/>
                <a:gd name="T22" fmla="*/ 58 w 118"/>
                <a:gd name="T23" fmla="*/ 6 h 112"/>
                <a:gd name="T24" fmla="*/ 68 w 118"/>
                <a:gd name="T25" fmla="*/ 2 h 112"/>
                <a:gd name="T26" fmla="*/ 77 w 118"/>
                <a:gd name="T27" fmla="*/ 0 h 112"/>
                <a:gd name="T28" fmla="*/ 86 w 118"/>
                <a:gd name="T29" fmla="*/ 1 h 112"/>
                <a:gd name="T30" fmla="*/ 95 w 118"/>
                <a:gd name="T31" fmla="*/ 2 h 112"/>
                <a:gd name="T32" fmla="*/ 100 w 118"/>
                <a:gd name="T33" fmla="*/ 10 h 112"/>
                <a:gd name="T34" fmla="*/ 105 w 118"/>
                <a:gd name="T35" fmla="*/ 17 h 112"/>
                <a:gd name="T36" fmla="*/ 108 w 118"/>
                <a:gd name="T37" fmla="*/ 23 h 112"/>
                <a:gd name="T38" fmla="*/ 107 w 118"/>
                <a:gd name="T39" fmla="*/ 30 h 112"/>
                <a:gd name="T40" fmla="*/ 106 w 118"/>
                <a:gd name="T41" fmla="*/ 36 h 112"/>
                <a:gd name="T42" fmla="*/ 103 w 118"/>
                <a:gd name="T43" fmla="*/ 41 h 112"/>
                <a:gd name="T44" fmla="*/ 99 w 118"/>
                <a:gd name="T45" fmla="*/ 48 h 112"/>
                <a:gd name="T46" fmla="*/ 93 w 118"/>
                <a:gd name="T47" fmla="*/ 53 h 112"/>
                <a:gd name="T48" fmla="*/ 89 w 118"/>
                <a:gd name="T49" fmla="*/ 60 h 112"/>
                <a:gd name="T50" fmla="*/ 82 w 118"/>
                <a:gd name="T51" fmla="*/ 65 h 112"/>
                <a:gd name="T52" fmla="*/ 73 w 118"/>
                <a:gd name="T53" fmla="*/ 70 h 112"/>
                <a:gd name="T54" fmla="*/ 63 w 118"/>
                <a:gd name="T55" fmla="*/ 76 h 112"/>
                <a:gd name="T56" fmla="*/ 54 w 118"/>
                <a:gd name="T57" fmla="*/ 79 h 112"/>
                <a:gd name="T58" fmla="*/ 47 w 118"/>
                <a:gd name="T59" fmla="*/ 85 h 112"/>
                <a:gd name="T60" fmla="*/ 38 w 118"/>
                <a:gd name="T61" fmla="*/ 89 h 112"/>
                <a:gd name="T62" fmla="*/ 28 w 118"/>
                <a:gd name="T63" fmla="*/ 94 h 112"/>
                <a:gd name="T64" fmla="*/ 18 w 118"/>
                <a:gd name="T65" fmla="*/ 99 h 112"/>
                <a:gd name="T66" fmla="*/ 9 w 118"/>
                <a:gd name="T67" fmla="*/ 103 h 112"/>
                <a:gd name="T68" fmla="*/ 0 w 118"/>
                <a:gd name="T69" fmla="*/ 106 h 112"/>
                <a:gd name="T70" fmla="*/ 14 w 118"/>
                <a:gd name="T71" fmla="*/ 111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12"/>
                <a:gd name="T110" fmla="*/ 118 w 118"/>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12">
                  <a:moveTo>
                    <a:pt x="117" y="54"/>
                  </a:moveTo>
                  <a:lnTo>
                    <a:pt x="101" y="63"/>
                  </a:lnTo>
                  <a:lnTo>
                    <a:pt x="92" y="62"/>
                  </a:lnTo>
                  <a:lnTo>
                    <a:pt x="83" y="56"/>
                  </a:lnTo>
                  <a:lnTo>
                    <a:pt x="78" y="50"/>
                  </a:lnTo>
                  <a:lnTo>
                    <a:pt x="69" y="45"/>
                  </a:lnTo>
                  <a:lnTo>
                    <a:pt x="64" y="37"/>
                  </a:lnTo>
                  <a:lnTo>
                    <a:pt x="59" y="31"/>
                  </a:lnTo>
                  <a:lnTo>
                    <a:pt x="53" y="24"/>
                  </a:lnTo>
                  <a:lnTo>
                    <a:pt x="51" y="17"/>
                  </a:lnTo>
                  <a:lnTo>
                    <a:pt x="52" y="11"/>
                  </a:lnTo>
                  <a:lnTo>
                    <a:pt x="58" y="6"/>
                  </a:lnTo>
                  <a:lnTo>
                    <a:pt x="68" y="2"/>
                  </a:lnTo>
                  <a:lnTo>
                    <a:pt x="77" y="0"/>
                  </a:lnTo>
                  <a:lnTo>
                    <a:pt x="86" y="1"/>
                  </a:lnTo>
                  <a:lnTo>
                    <a:pt x="95" y="2"/>
                  </a:lnTo>
                  <a:lnTo>
                    <a:pt x="100" y="10"/>
                  </a:lnTo>
                  <a:lnTo>
                    <a:pt x="105" y="17"/>
                  </a:lnTo>
                  <a:lnTo>
                    <a:pt x="108" y="23"/>
                  </a:lnTo>
                  <a:lnTo>
                    <a:pt x="107" y="30"/>
                  </a:lnTo>
                  <a:lnTo>
                    <a:pt x="106" y="36"/>
                  </a:lnTo>
                  <a:lnTo>
                    <a:pt x="103" y="41"/>
                  </a:lnTo>
                  <a:lnTo>
                    <a:pt x="99" y="48"/>
                  </a:lnTo>
                  <a:lnTo>
                    <a:pt x="93" y="53"/>
                  </a:lnTo>
                  <a:lnTo>
                    <a:pt x="89" y="60"/>
                  </a:lnTo>
                  <a:lnTo>
                    <a:pt x="82" y="65"/>
                  </a:lnTo>
                  <a:lnTo>
                    <a:pt x="73" y="70"/>
                  </a:lnTo>
                  <a:lnTo>
                    <a:pt x="63" y="76"/>
                  </a:lnTo>
                  <a:lnTo>
                    <a:pt x="54" y="79"/>
                  </a:lnTo>
                  <a:lnTo>
                    <a:pt x="47" y="85"/>
                  </a:lnTo>
                  <a:lnTo>
                    <a:pt x="38" y="89"/>
                  </a:lnTo>
                  <a:lnTo>
                    <a:pt x="28" y="94"/>
                  </a:lnTo>
                  <a:lnTo>
                    <a:pt x="18" y="99"/>
                  </a:lnTo>
                  <a:lnTo>
                    <a:pt x="9" y="103"/>
                  </a:lnTo>
                  <a:lnTo>
                    <a:pt x="0" y="106"/>
                  </a:lnTo>
                  <a:lnTo>
                    <a:pt x="14" y="111"/>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sp>
          <p:nvSpPr>
            <p:cNvPr id="23592" name="Freeform 33"/>
            <p:cNvSpPr>
              <a:spLocks/>
            </p:cNvSpPr>
            <p:nvPr/>
          </p:nvSpPr>
          <p:spPr bwMode="auto">
            <a:xfrm>
              <a:off x="3603" y="1976"/>
              <a:ext cx="141" cy="120"/>
            </a:xfrm>
            <a:custGeom>
              <a:avLst/>
              <a:gdLst>
                <a:gd name="T0" fmla="*/ 0 w 141"/>
                <a:gd name="T1" fmla="*/ 76 h 120"/>
                <a:gd name="T2" fmla="*/ 11 w 141"/>
                <a:gd name="T3" fmla="*/ 70 h 120"/>
                <a:gd name="T4" fmla="*/ 17 w 141"/>
                <a:gd name="T5" fmla="*/ 77 h 120"/>
                <a:gd name="T6" fmla="*/ 27 w 141"/>
                <a:gd name="T7" fmla="*/ 79 h 120"/>
                <a:gd name="T8" fmla="*/ 39 w 141"/>
                <a:gd name="T9" fmla="*/ 86 h 120"/>
                <a:gd name="T10" fmla="*/ 52 w 141"/>
                <a:gd name="T11" fmla="*/ 87 h 120"/>
                <a:gd name="T12" fmla="*/ 67 w 141"/>
                <a:gd name="T13" fmla="*/ 86 h 120"/>
                <a:gd name="T14" fmla="*/ 76 w 141"/>
                <a:gd name="T15" fmla="*/ 90 h 120"/>
                <a:gd name="T16" fmla="*/ 88 w 141"/>
                <a:gd name="T17" fmla="*/ 89 h 120"/>
                <a:gd name="T18" fmla="*/ 95 w 141"/>
                <a:gd name="T19" fmla="*/ 84 h 120"/>
                <a:gd name="T20" fmla="*/ 104 w 141"/>
                <a:gd name="T21" fmla="*/ 80 h 120"/>
                <a:gd name="T22" fmla="*/ 113 w 141"/>
                <a:gd name="T23" fmla="*/ 72 h 120"/>
                <a:gd name="T24" fmla="*/ 122 w 141"/>
                <a:gd name="T25" fmla="*/ 68 h 120"/>
                <a:gd name="T26" fmla="*/ 129 w 141"/>
                <a:gd name="T27" fmla="*/ 63 h 120"/>
                <a:gd name="T28" fmla="*/ 133 w 141"/>
                <a:gd name="T29" fmla="*/ 55 h 120"/>
                <a:gd name="T30" fmla="*/ 140 w 141"/>
                <a:gd name="T31" fmla="*/ 47 h 120"/>
                <a:gd name="T32" fmla="*/ 137 w 141"/>
                <a:gd name="T33" fmla="*/ 36 h 120"/>
                <a:gd name="T34" fmla="*/ 137 w 141"/>
                <a:gd name="T35" fmla="*/ 26 h 120"/>
                <a:gd name="T36" fmla="*/ 134 w 141"/>
                <a:gd name="T37" fmla="*/ 16 h 120"/>
                <a:gd name="T38" fmla="*/ 127 w 141"/>
                <a:gd name="T39" fmla="*/ 10 h 120"/>
                <a:gd name="T40" fmla="*/ 122 w 141"/>
                <a:gd name="T41" fmla="*/ 3 h 120"/>
                <a:gd name="T42" fmla="*/ 109 w 141"/>
                <a:gd name="T43" fmla="*/ 0 h 120"/>
                <a:gd name="T44" fmla="*/ 100 w 141"/>
                <a:gd name="T45" fmla="*/ 5 h 120"/>
                <a:gd name="T46" fmla="*/ 92 w 141"/>
                <a:gd name="T47" fmla="*/ 13 h 120"/>
                <a:gd name="T48" fmla="*/ 87 w 141"/>
                <a:gd name="T49" fmla="*/ 20 h 120"/>
                <a:gd name="T50" fmla="*/ 85 w 141"/>
                <a:gd name="T51" fmla="*/ 33 h 120"/>
                <a:gd name="T52" fmla="*/ 84 w 141"/>
                <a:gd name="T53" fmla="*/ 45 h 120"/>
                <a:gd name="T54" fmla="*/ 85 w 141"/>
                <a:gd name="T55" fmla="*/ 56 h 120"/>
                <a:gd name="T56" fmla="*/ 85 w 141"/>
                <a:gd name="T57" fmla="*/ 67 h 120"/>
                <a:gd name="T58" fmla="*/ 89 w 141"/>
                <a:gd name="T59" fmla="*/ 76 h 120"/>
                <a:gd name="T60" fmla="*/ 92 w 141"/>
                <a:gd name="T61" fmla="*/ 84 h 120"/>
                <a:gd name="T62" fmla="*/ 97 w 141"/>
                <a:gd name="T63" fmla="*/ 96 h 120"/>
                <a:gd name="T64" fmla="*/ 104 w 141"/>
                <a:gd name="T65" fmla="*/ 103 h 120"/>
                <a:gd name="T66" fmla="*/ 98 w 141"/>
                <a:gd name="T67" fmla="*/ 119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1"/>
                <a:gd name="T103" fmla="*/ 0 h 120"/>
                <a:gd name="T104" fmla="*/ 141 w 141"/>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1" h="120">
                  <a:moveTo>
                    <a:pt x="0" y="76"/>
                  </a:moveTo>
                  <a:lnTo>
                    <a:pt x="11" y="70"/>
                  </a:lnTo>
                  <a:lnTo>
                    <a:pt x="17" y="77"/>
                  </a:lnTo>
                  <a:lnTo>
                    <a:pt x="27" y="79"/>
                  </a:lnTo>
                  <a:lnTo>
                    <a:pt x="39" y="86"/>
                  </a:lnTo>
                  <a:lnTo>
                    <a:pt x="52" y="87"/>
                  </a:lnTo>
                  <a:lnTo>
                    <a:pt x="67" y="86"/>
                  </a:lnTo>
                  <a:lnTo>
                    <a:pt x="76" y="90"/>
                  </a:lnTo>
                  <a:lnTo>
                    <a:pt x="88" y="89"/>
                  </a:lnTo>
                  <a:lnTo>
                    <a:pt x="95" y="84"/>
                  </a:lnTo>
                  <a:lnTo>
                    <a:pt x="104" y="80"/>
                  </a:lnTo>
                  <a:lnTo>
                    <a:pt x="113" y="72"/>
                  </a:lnTo>
                  <a:lnTo>
                    <a:pt x="122" y="68"/>
                  </a:lnTo>
                  <a:lnTo>
                    <a:pt x="129" y="63"/>
                  </a:lnTo>
                  <a:lnTo>
                    <a:pt x="133" y="55"/>
                  </a:lnTo>
                  <a:lnTo>
                    <a:pt x="140" y="47"/>
                  </a:lnTo>
                  <a:lnTo>
                    <a:pt x="137" y="36"/>
                  </a:lnTo>
                  <a:lnTo>
                    <a:pt x="137" y="26"/>
                  </a:lnTo>
                  <a:lnTo>
                    <a:pt x="134" y="16"/>
                  </a:lnTo>
                  <a:lnTo>
                    <a:pt x="127" y="10"/>
                  </a:lnTo>
                  <a:lnTo>
                    <a:pt x="122" y="3"/>
                  </a:lnTo>
                  <a:lnTo>
                    <a:pt x="109" y="0"/>
                  </a:lnTo>
                  <a:lnTo>
                    <a:pt x="100" y="5"/>
                  </a:lnTo>
                  <a:lnTo>
                    <a:pt x="92" y="13"/>
                  </a:lnTo>
                  <a:lnTo>
                    <a:pt x="87" y="20"/>
                  </a:lnTo>
                  <a:lnTo>
                    <a:pt x="85" y="33"/>
                  </a:lnTo>
                  <a:lnTo>
                    <a:pt x="84" y="45"/>
                  </a:lnTo>
                  <a:lnTo>
                    <a:pt x="85" y="56"/>
                  </a:lnTo>
                  <a:lnTo>
                    <a:pt x="85" y="67"/>
                  </a:lnTo>
                  <a:lnTo>
                    <a:pt x="89" y="76"/>
                  </a:lnTo>
                  <a:lnTo>
                    <a:pt x="92" y="84"/>
                  </a:lnTo>
                  <a:lnTo>
                    <a:pt x="97" y="96"/>
                  </a:lnTo>
                  <a:lnTo>
                    <a:pt x="104" y="103"/>
                  </a:lnTo>
                  <a:lnTo>
                    <a:pt x="98" y="119"/>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grpSp>
          <p:nvGrpSpPr>
            <p:cNvPr id="23593" name="Group 37"/>
            <p:cNvGrpSpPr>
              <a:grpSpLocks/>
            </p:cNvGrpSpPr>
            <p:nvPr/>
          </p:nvGrpSpPr>
          <p:grpSpPr bwMode="auto">
            <a:xfrm>
              <a:off x="2173" y="1152"/>
              <a:ext cx="2656" cy="817"/>
              <a:chOff x="2173" y="1152"/>
              <a:chExt cx="2656" cy="817"/>
            </a:xfrm>
          </p:grpSpPr>
          <p:sp>
            <p:nvSpPr>
              <p:cNvPr id="23631" name="Freeform 34"/>
              <p:cNvSpPr>
                <a:spLocks/>
              </p:cNvSpPr>
              <p:nvPr/>
            </p:nvSpPr>
            <p:spPr bwMode="auto">
              <a:xfrm>
                <a:off x="2173" y="1152"/>
                <a:ext cx="2656" cy="817"/>
              </a:xfrm>
              <a:custGeom>
                <a:avLst/>
                <a:gdLst>
                  <a:gd name="T0" fmla="*/ 441 w 2656"/>
                  <a:gd name="T1" fmla="*/ 814 h 817"/>
                  <a:gd name="T2" fmla="*/ 404 w 2656"/>
                  <a:gd name="T3" fmla="*/ 811 h 817"/>
                  <a:gd name="T4" fmla="*/ 368 w 2656"/>
                  <a:gd name="T5" fmla="*/ 809 h 817"/>
                  <a:gd name="T6" fmla="*/ 332 w 2656"/>
                  <a:gd name="T7" fmla="*/ 806 h 817"/>
                  <a:gd name="T8" fmla="*/ 298 w 2656"/>
                  <a:gd name="T9" fmla="*/ 802 h 817"/>
                  <a:gd name="T10" fmla="*/ 263 w 2656"/>
                  <a:gd name="T11" fmla="*/ 798 h 817"/>
                  <a:gd name="T12" fmla="*/ 230 w 2656"/>
                  <a:gd name="T13" fmla="*/ 791 h 817"/>
                  <a:gd name="T14" fmla="*/ 199 w 2656"/>
                  <a:gd name="T15" fmla="*/ 781 h 817"/>
                  <a:gd name="T16" fmla="*/ 168 w 2656"/>
                  <a:gd name="T17" fmla="*/ 769 h 817"/>
                  <a:gd name="T18" fmla="*/ 140 w 2656"/>
                  <a:gd name="T19" fmla="*/ 752 h 817"/>
                  <a:gd name="T20" fmla="*/ 113 w 2656"/>
                  <a:gd name="T21" fmla="*/ 733 h 817"/>
                  <a:gd name="T22" fmla="*/ 89 w 2656"/>
                  <a:gd name="T23" fmla="*/ 708 h 817"/>
                  <a:gd name="T24" fmla="*/ 67 w 2656"/>
                  <a:gd name="T25" fmla="*/ 677 h 817"/>
                  <a:gd name="T26" fmla="*/ 47 w 2656"/>
                  <a:gd name="T27" fmla="*/ 640 h 817"/>
                  <a:gd name="T28" fmla="*/ 30 w 2656"/>
                  <a:gd name="T29" fmla="*/ 599 h 817"/>
                  <a:gd name="T30" fmla="*/ 15 w 2656"/>
                  <a:gd name="T31" fmla="*/ 549 h 817"/>
                  <a:gd name="T32" fmla="*/ 5 w 2656"/>
                  <a:gd name="T33" fmla="*/ 492 h 817"/>
                  <a:gd name="T34" fmla="*/ 0 w 2656"/>
                  <a:gd name="T35" fmla="*/ 437 h 817"/>
                  <a:gd name="T36" fmla="*/ 2 w 2656"/>
                  <a:gd name="T37" fmla="*/ 386 h 817"/>
                  <a:gd name="T38" fmla="*/ 10 w 2656"/>
                  <a:gd name="T39" fmla="*/ 336 h 817"/>
                  <a:gd name="T40" fmla="*/ 22 w 2656"/>
                  <a:gd name="T41" fmla="*/ 288 h 817"/>
                  <a:gd name="T42" fmla="*/ 40 w 2656"/>
                  <a:gd name="T43" fmla="*/ 245 h 817"/>
                  <a:gd name="T44" fmla="*/ 61 w 2656"/>
                  <a:gd name="T45" fmla="*/ 204 h 817"/>
                  <a:gd name="T46" fmla="*/ 85 w 2656"/>
                  <a:gd name="T47" fmla="*/ 165 h 817"/>
                  <a:gd name="T48" fmla="*/ 114 w 2656"/>
                  <a:gd name="T49" fmla="*/ 132 h 817"/>
                  <a:gd name="T50" fmla="*/ 144 w 2656"/>
                  <a:gd name="T51" fmla="*/ 102 h 817"/>
                  <a:gd name="T52" fmla="*/ 177 w 2656"/>
                  <a:gd name="T53" fmla="*/ 74 h 817"/>
                  <a:gd name="T54" fmla="*/ 212 w 2656"/>
                  <a:gd name="T55" fmla="*/ 51 h 817"/>
                  <a:gd name="T56" fmla="*/ 248 w 2656"/>
                  <a:gd name="T57" fmla="*/ 31 h 817"/>
                  <a:gd name="T58" fmla="*/ 284 w 2656"/>
                  <a:gd name="T59" fmla="*/ 16 h 817"/>
                  <a:gd name="T60" fmla="*/ 321 w 2656"/>
                  <a:gd name="T61" fmla="*/ 6 h 817"/>
                  <a:gd name="T62" fmla="*/ 357 w 2656"/>
                  <a:gd name="T63" fmla="*/ 0 h 817"/>
                  <a:gd name="T64" fmla="*/ 376 w 2656"/>
                  <a:gd name="T65" fmla="*/ 0 h 817"/>
                  <a:gd name="T66" fmla="*/ 386 w 2656"/>
                  <a:gd name="T67" fmla="*/ 0 h 817"/>
                  <a:gd name="T68" fmla="*/ 403 w 2656"/>
                  <a:gd name="T69" fmla="*/ 0 h 817"/>
                  <a:gd name="T70" fmla="*/ 425 w 2656"/>
                  <a:gd name="T71" fmla="*/ 1 h 817"/>
                  <a:gd name="T72" fmla="*/ 448 w 2656"/>
                  <a:gd name="T73" fmla="*/ 2 h 817"/>
                  <a:gd name="T74" fmla="*/ 469 w 2656"/>
                  <a:gd name="T75" fmla="*/ 4 h 817"/>
                  <a:gd name="T76" fmla="*/ 486 w 2656"/>
                  <a:gd name="T77" fmla="*/ 5 h 817"/>
                  <a:gd name="T78" fmla="*/ 496 w 2656"/>
                  <a:gd name="T79" fmla="*/ 5 h 817"/>
                  <a:gd name="T80" fmla="*/ 527 w 2656"/>
                  <a:gd name="T81" fmla="*/ 8 h 817"/>
                  <a:gd name="T82" fmla="*/ 587 w 2656"/>
                  <a:gd name="T83" fmla="*/ 17 h 817"/>
                  <a:gd name="T84" fmla="*/ 646 w 2656"/>
                  <a:gd name="T85" fmla="*/ 27 h 817"/>
                  <a:gd name="T86" fmla="*/ 704 w 2656"/>
                  <a:gd name="T87" fmla="*/ 38 h 817"/>
                  <a:gd name="T88" fmla="*/ 763 w 2656"/>
                  <a:gd name="T89" fmla="*/ 49 h 817"/>
                  <a:gd name="T90" fmla="*/ 821 w 2656"/>
                  <a:gd name="T91" fmla="*/ 60 h 817"/>
                  <a:gd name="T92" fmla="*/ 879 w 2656"/>
                  <a:gd name="T93" fmla="*/ 73 h 817"/>
                  <a:gd name="T94" fmla="*/ 936 w 2656"/>
                  <a:gd name="T95" fmla="*/ 86 h 817"/>
                  <a:gd name="T96" fmla="*/ 994 w 2656"/>
                  <a:gd name="T97" fmla="*/ 100 h 817"/>
                  <a:gd name="T98" fmla="*/ 1052 w 2656"/>
                  <a:gd name="T99" fmla="*/ 115 h 817"/>
                  <a:gd name="T100" fmla="*/ 1109 w 2656"/>
                  <a:gd name="T101" fmla="*/ 131 h 817"/>
                  <a:gd name="T102" fmla="*/ 1166 w 2656"/>
                  <a:gd name="T103" fmla="*/ 147 h 817"/>
                  <a:gd name="T104" fmla="*/ 1223 w 2656"/>
                  <a:gd name="T105" fmla="*/ 165 h 817"/>
                  <a:gd name="T106" fmla="*/ 1281 w 2656"/>
                  <a:gd name="T107" fmla="*/ 185 h 817"/>
                  <a:gd name="T108" fmla="*/ 1339 w 2656"/>
                  <a:gd name="T109" fmla="*/ 204 h 817"/>
                  <a:gd name="T110" fmla="*/ 1397 w 2656"/>
                  <a:gd name="T111" fmla="*/ 225 h 817"/>
                  <a:gd name="T112" fmla="*/ 2655 w 2656"/>
                  <a:gd name="T113" fmla="*/ 705 h 817"/>
                  <a:gd name="T114" fmla="*/ 459 w 2656"/>
                  <a:gd name="T115" fmla="*/ 816 h 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6"/>
                  <a:gd name="T175" fmla="*/ 0 h 817"/>
                  <a:gd name="T176" fmla="*/ 2656 w 2656"/>
                  <a:gd name="T177" fmla="*/ 817 h 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6" h="817">
                    <a:moveTo>
                      <a:pt x="459" y="816"/>
                    </a:move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a:tailEnd/>
              </a:ln>
            </p:spPr>
            <p:txBody>
              <a:bodyPr/>
              <a:lstStyle/>
              <a:p>
                <a:endParaRPr lang="en-US"/>
              </a:p>
            </p:txBody>
          </p:sp>
          <p:sp>
            <p:nvSpPr>
              <p:cNvPr id="23632" name="Freeform 35"/>
              <p:cNvSpPr>
                <a:spLocks/>
              </p:cNvSpPr>
              <p:nvPr/>
            </p:nvSpPr>
            <p:spPr bwMode="auto">
              <a:xfrm>
                <a:off x="2173" y="1152"/>
                <a:ext cx="2656" cy="817"/>
              </a:xfrm>
              <a:custGeom>
                <a:avLst/>
                <a:gdLst>
                  <a:gd name="T0" fmla="*/ 459 w 2656"/>
                  <a:gd name="T1" fmla="*/ 816 h 817"/>
                  <a:gd name="T2" fmla="*/ 422 w 2656"/>
                  <a:gd name="T3" fmla="*/ 813 h 817"/>
                  <a:gd name="T4" fmla="*/ 386 w 2656"/>
                  <a:gd name="T5" fmla="*/ 810 h 817"/>
                  <a:gd name="T6" fmla="*/ 350 w 2656"/>
                  <a:gd name="T7" fmla="*/ 807 h 817"/>
                  <a:gd name="T8" fmla="*/ 315 w 2656"/>
                  <a:gd name="T9" fmla="*/ 803 h 817"/>
                  <a:gd name="T10" fmla="*/ 280 w 2656"/>
                  <a:gd name="T11" fmla="*/ 800 h 817"/>
                  <a:gd name="T12" fmla="*/ 246 w 2656"/>
                  <a:gd name="T13" fmla="*/ 795 h 817"/>
                  <a:gd name="T14" fmla="*/ 214 w 2656"/>
                  <a:gd name="T15" fmla="*/ 785 h 817"/>
                  <a:gd name="T16" fmla="*/ 183 w 2656"/>
                  <a:gd name="T17" fmla="*/ 775 h 817"/>
                  <a:gd name="T18" fmla="*/ 154 w 2656"/>
                  <a:gd name="T19" fmla="*/ 762 h 817"/>
                  <a:gd name="T20" fmla="*/ 126 w 2656"/>
                  <a:gd name="T21" fmla="*/ 744 h 817"/>
                  <a:gd name="T22" fmla="*/ 101 w 2656"/>
                  <a:gd name="T23" fmla="*/ 720 h 817"/>
                  <a:gd name="T24" fmla="*/ 77 w 2656"/>
                  <a:gd name="T25" fmla="*/ 693 h 817"/>
                  <a:gd name="T26" fmla="*/ 56 w 2656"/>
                  <a:gd name="T27" fmla="*/ 659 h 817"/>
                  <a:gd name="T28" fmla="*/ 38 w 2656"/>
                  <a:gd name="T29" fmla="*/ 621 h 817"/>
                  <a:gd name="T30" fmla="*/ 22 w 2656"/>
                  <a:gd name="T31" fmla="*/ 574 h 817"/>
                  <a:gd name="T32" fmla="*/ 10 w 2656"/>
                  <a:gd name="T33" fmla="*/ 521 h 817"/>
                  <a:gd name="T34" fmla="*/ 5 w 2656"/>
                  <a:gd name="T35" fmla="*/ 492 h 817"/>
                  <a:gd name="T36" fmla="*/ 0 w 2656"/>
                  <a:gd name="T37" fmla="*/ 437 h 817"/>
                  <a:gd name="T38" fmla="*/ 2 w 2656"/>
                  <a:gd name="T39" fmla="*/ 386 h 817"/>
                  <a:gd name="T40" fmla="*/ 10 w 2656"/>
                  <a:gd name="T41" fmla="*/ 336 h 817"/>
                  <a:gd name="T42" fmla="*/ 22 w 2656"/>
                  <a:gd name="T43" fmla="*/ 288 h 817"/>
                  <a:gd name="T44" fmla="*/ 40 w 2656"/>
                  <a:gd name="T45" fmla="*/ 245 h 817"/>
                  <a:gd name="T46" fmla="*/ 61 w 2656"/>
                  <a:gd name="T47" fmla="*/ 204 h 817"/>
                  <a:gd name="T48" fmla="*/ 85 w 2656"/>
                  <a:gd name="T49" fmla="*/ 165 h 817"/>
                  <a:gd name="T50" fmla="*/ 114 w 2656"/>
                  <a:gd name="T51" fmla="*/ 132 h 817"/>
                  <a:gd name="T52" fmla="*/ 144 w 2656"/>
                  <a:gd name="T53" fmla="*/ 102 h 817"/>
                  <a:gd name="T54" fmla="*/ 177 w 2656"/>
                  <a:gd name="T55" fmla="*/ 74 h 817"/>
                  <a:gd name="T56" fmla="*/ 212 w 2656"/>
                  <a:gd name="T57" fmla="*/ 51 h 817"/>
                  <a:gd name="T58" fmla="*/ 248 w 2656"/>
                  <a:gd name="T59" fmla="*/ 31 h 817"/>
                  <a:gd name="T60" fmla="*/ 284 w 2656"/>
                  <a:gd name="T61" fmla="*/ 16 h 817"/>
                  <a:gd name="T62" fmla="*/ 321 w 2656"/>
                  <a:gd name="T63" fmla="*/ 6 h 817"/>
                  <a:gd name="T64" fmla="*/ 357 w 2656"/>
                  <a:gd name="T65" fmla="*/ 0 h 817"/>
                  <a:gd name="T66" fmla="*/ 375 w 2656"/>
                  <a:gd name="T67" fmla="*/ 0 h 817"/>
                  <a:gd name="T68" fmla="*/ 380 w 2656"/>
                  <a:gd name="T69" fmla="*/ 0 h 817"/>
                  <a:gd name="T70" fmla="*/ 394 w 2656"/>
                  <a:gd name="T71" fmla="*/ 0 h 817"/>
                  <a:gd name="T72" fmla="*/ 414 w 2656"/>
                  <a:gd name="T73" fmla="*/ 1 h 817"/>
                  <a:gd name="T74" fmla="*/ 436 w 2656"/>
                  <a:gd name="T75" fmla="*/ 1 h 817"/>
                  <a:gd name="T76" fmla="*/ 459 w 2656"/>
                  <a:gd name="T77" fmla="*/ 2 h 817"/>
                  <a:gd name="T78" fmla="*/ 479 w 2656"/>
                  <a:gd name="T79" fmla="*/ 4 h 817"/>
                  <a:gd name="T80" fmla="*/ 492 w 2656"/>
                  <a:gd name="T81" fmla="*/ 5 h 817"/>
                  <a:gd name="T82" fmla="*/ 498 w 2656"/>
                  <a:gd name="T83" fmla="*/ 5 h 817"/>
                  <a:gd name="T84" fmla="*/ 527 w 2656"/>
                  <a:gd name="T85" fmla="*/ 8 h 817"/>
                  <a:gd name="T86" fmla="*/ 587 w 2656"/>
                  <a:gd name="T87" fmla="*/ 17 h 817"/>
                  <a:gd name="T88" fmla="*/ 646 w 2656"/>
                  <a:gd name="T89" fmla="*/ 27 h 817"/>
                  <a:gd name="T90" fmla="*/ 704 w 2656"/>
                  <a:gd name="T91" fmla="*/ 38 h 817"/>
                  <a:gd name="T92" fmla="*/ 763 w 2656"/>
                  <a:gd name="T93" fmla="*/ 49 h 817"/>
                  <a:gd name="T94" fmla="*/ 821 w 2656"/>
                  <a:gd name="T95" fmla="*/ 60 h 817"/>
                  <a:gd name="T96" fmla="*/ 879 w 2656"/>
                  <a:gd name="T97" fmla="*/ 73 h 817"/>
                  <a:gd name="T98" fmla="*/ 936 w 2656"/>
                  <a:gd name="T99" fmla="*/ 86 h 817"/>
                  <a:gd name="T100" fmla="*/ 994 w 2656"/>
                  <a:gd name="T101" fmla="*/ 100 h 817"/>
                  <a:gd name="T102" fmla="*/ 1052 w 2656"/>
                  <a:gd name="T103" fmla="*/ 115 h 817"/>
                  <a:gd name="T104" fmla="*/ 1109 w 2656"/>
                  <a:gd name="T105" fmla="*/ 131 h 817"/>
                  <a:gd name="T106" fmla="*/ 1166 w 2656"/>
                  <a:gd name="T107" fmla="*/ 147 h 817"/>
                  <a:gd name="T108" fmla="*/ 1223 w 2656"/>
                  <a:gd name="T109" fmla="*/ 165 h 817"/>
                  <a:gd name="T110" fmla="*/ 1281 w 2656"/>
                  <a:gd name="T111" fmla="*/ 185 h 817"/>
                  <a:gd name="T112" fmla="*/ 1339 w 2656"/>
                  <a:gd name="T113" fmla="*/ 204 h 817"/>
                  <a:gd name="T114" fmla="*/ 1397 w 2656"/>
                  <a:gd name="T115" fmla="*/ 225 h 817"/>
                  <a:gd name="T116" fmla="*/ 2655 w 2656"/>
                  <a:gd name="T117" fmla="*/ 705 h 817"/>
                  <a:gd name="T118" fmla="*/ 459 w 2656"/>
                  <a:gd name="T119" fmla="*/ 816 h 8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6"/>
                  <a:gd name="T181" fmla="*/ 0 h 817"/>
                  <a:gd name="T182" fmla="*/ 2656 w 2656"/>
                  <a:gd name="T183" fmla="*/ 817 h 8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6" h="817">
                    <a:moveTo>
                      <a:pt x="459" y="816"/>
                    </a:moveTo>
                    <a:lnTo>
                      <a:pt x="459" y="816"/>
                    </a:lnTo>
                    <a:lnTo>
                      <a:pt x="441" y="814"/>
                    </a:lnTo>
                    <a:lnTo>
                      <a:pt x="422" y="813"/>
                    </a:lnTo>
                    <a:lnTo>
                      <a:pt x="404" y="811"/>
                    </a:lnTo>
                    <a:lnTo>
                      <a:pt x="386" y="810"/>
                    </a:lnTo>
                    <a:lnTo>
                      <a:pt x="368" y="809"/>
                    </a:lnTo>
                    <a:lnTo>
                      <a:pt x="350" y="807"/>
                    </a:lnTo>
                    <a:lnTo>
                      <a:pt x="332" y="806"/>
                    </a:lnTo>
                    <a:lnTo>
                      <a:pt x="315" y="803"/>
                    </a:lnTo>
                    <a:lnTo>
                      <a:pt x="298" y="802"/>
                    </a:lnTo>
                    <a:lnTo>
                      <a:pt x="280" y="800"/>
                    </a:lnTo>
                    <a:lnTo>
                      <a:pt x="263" y="798"/>
                    </a:lnTo>
                    <a:lnTo>
                      <a:pt x="246" y="795"/>
                    </a:lnTo>
                    <a:lnTo>
                      <a:pt x="230" y="791"/>
                    </a:lnTo>
                    <a:lnTo>
                      <a:pt x="214" y="785"/>
                    </a:lnTo>
                    <a:lnTo>
                      <a:pt x="199" y="781"/>
                    </a:lnTo>
                    <a:lnTo>
                      <a:pt x="183" y="775"/>
                    </a:lnTo>
                    <a:lnTo>
                      <a:pt x="168" y="769"/>
                    </a:lnTo>
                    <a:lnTo>
                      <a:pt x="154" y="762"/>
                    </a:lnTo>
                    <a:lnTo>
                      <a:pt x="140" y="752"/>
                    </a:lnTo>
                    <a:lnTo>
                      <a:pt x="126" y="744"/>
                    </a:lnTo>
                    <a:lnTo>
                      <a:pt x="113" y="733"/>
                    </a:lnTo>
                    <a:lnTo>
                      <a:pt x="101" y="720"/>
                    </a:lnTo>
                    <a:lnTo>
                      <a:pt x="89" y="708"/>
                    </a:lnTo>
                    <a:lnTo>
                      <a:pt x="77" y="693"/>
                    </a:lnTo>
                    <a:lnTo>
                      <a:pt x="67" y="677"/>
                    </a:lnTo>
                    <a:lnTo>
                      <a:pt x="56" y="659"/>
                    </a:lnTo>
                    <a:lnTo>
                      <a:pt x="47" y="640"/>
                    </a:lnTo>
                    <a:lnTo>
                      <a:pt x="38" y="621"/>
                    </a:lnTo>
                    <a:lnTo>
                      <a:pt x="30" y="599"/>
                    </a:lnTo>
                    <a:lnTo>
                      <a:pt x="22" y="574"/>
                    </a:lnTo>
                    <a:lnTo>
                      <a:pt x="15" y="549"/>
                    </a:lnTo>
                    <a:lnTo>
                      <a:pt x="10" y="521"/>
                    </a:lnTo>
                    <a:lnTo>
                      <a:pt x="5" y="492"/>
                    </a:lnTo>
                    <a:lnTo>
                      <a:pt x="2" y="465"/>
                    </a:lnTo>
                    <a:lnTo>
                      <a:pt x="0" y="437"/>
                    </a:lnTo>
                    <a:lnTo>
                      <a:pt x="1" y="411"/>
                    </a:lnTo>
                    <a:lnTo>
                      <a:pt x="2" y="386"/>
                    </a:lnTo>
                    <a:lnTo>
                      <a:pt x="6" y="360"/>
                    </a:lnTo>
                    <a:lnTo>
                      <a:pt x="10" y="336"/>
                    </a:lnTo>
                    <a:lnTo>
                      <a:pt x="15" y="313"/>
                    </a:lnTo>
                    <a:lnTo>
                      <a:pt x="22" y="288"/>
                    </a:lnTo>
                    <a:lnTo>
                      <a:pt x="30" y="266"/>
                    </a:lnTo>
                    <a:lnTo>
                      <a:pt x="40" y="245"/>
                    </a:lnTo>
                    <a:lnTo>
                      <a:pt x="49" y="225"/>
                    </a:lnTo>
                    <a:lnTo>
                      <a:pt x="61" y="204"/>
                    </a:lnTo>
                    <a:lnTo>
                      <a:pt x="73" y="185"/>
                    </a:lnTo>
                    <a:lnTo>
                      <a:pt x="85" y="165"/>
                    </a:lnTo>
                    <a:lnTo>
                      <a:pt x="99" y="149"/>
                    </a:lnTo>
                    <a:lnTo>
                      <a:pt x="114" y="132"/>
                    </a:lnTo>
                    <a:lnTo>
                      <a:pt x="129" y="117"/>
                    </a:lnTo>
                    <a:lnTo>
                      <a:pt x="144" y="102"/>
                    </a:lnTo>
                    <a:lnTo>
                      <a:pt x="161" y="86"/>
                    </a:lnTo>
                    <a:lnTo>
                      <a:pt x="177" y="74"/>
                    </a:lnTo>
                    <a:lnTo>
                      <a:pt x="194" y="62"/>
                    </a:lnTo>
                    <a:lnTo>
                      <a:pt x="212" y="51"/>
                    </a:lnTo>
                    <a:lnTo>
                      <a:pt x="230" y="41"/>
                    </a:lnTo>
                    <a:lnTo>
                      <a:pt x="248" y="31"/>
                    </a:lnTo>
                    <a:lnTo>
                      <a:pt x="265" y="23"/>
                    </a:lnTo>
                    <a:lnTo>
                      <a:pt x="284" y="16"/>
                    </a:lnTo>
                    <a:lnTo>
                      <a:pt x="302" y="11"/>
                    </a:lnTo>
                    <a:lnTo>
                      <a:pt x="321" y="6"/>
                    </a:lnTo>
                    <a:lnTo>
                      <a:pt x="339" y="2"/>
                    </a:lnTo>
                    <a:lnTo>
                      <a:pt x="357" y="0"/>
                    </a:lnTo>
                    <a:lnTo>
                      <a:pt x="375" y="0"/>
                    </a:lnTo>
                    <a:lnTo>
                      <a:pt x="376" y="0"/>
                    </a:lnTo>
                    <a:lnTo>
                      <a:pt x="380" y="0"/>
                    </a:lnTo>
                    <a:lnTo>
                      <a:pt x="386" y="0"/>
                    </a:lnTo>
                    <a:lnTo>
                      <a:pt x="394" y="0"/>
                    </a:lnTo>
                    <a:lnTo>
                      <a:pt x="403" y="0"/>
                    </a:lnTo>
                    <a:lnTo>
                      <a:pt x="414" y="1"/>
                    </a:lnTo>
                    <a:lnTo>
                      <a:pt x="425" y="1"/>
                    </a:lnTo>
                    <a:lnTo>
                      <a:pt x="436" y="1"/>
                    </a:lnTo>
                    <a:lnTo>
                      <a:pt x="448" y="2"/>
                    </a:lnTo>
                    <a:lnTo>
                      <a:pt x="459" y="2"/>
                    </a:lnTo>
                    <a:lnTo>
                      <a:pt x="469" y="4"/>
                    </a:lnTo>
                    <a:lnTo>
                      <a:pt x="479" y="4"/>
                    </a:lnTo>
                    <a:lnTo>
                      <a:pt x="486" y="5"/>
                    </a:lnTo>
                    <a:lnTo>
                      <a:pt x="492" y="5"/>
                    </a:lnTo>
                    <a:lnTo>
                      <a:pt x="496" y="5"/>
                    </a:lnTo>
                    <a:lnTo>
                      <a:pt x="498" y="5"/>
                    </a:lnTo>
                    <a:lnTo>
                      <a:pt x="527" y="8"/>
                    </a:lnTo>
                    <a:lnTo>
                      <a:pt x="557" y="13"/>
                    </a:lnTo>
                    <a:lnTo>
                      <a:pt x="587" y="17"/>
                    </a:lnTo>
                    <a:lnTo>
                      <a:pt x="617" y="23"/>
                    </a:lnTo>
                    <a:lnTo>
                      <a:pt x="646" y="27"/>
                    </a:lnTo>
                    <a:lnTo>
                      <a:pt x="675" y="33"/>
                    </a:lnTo>
                    <a:lnTo>
                      <a:pt x="704" y="38"/>
                    </a:lnTo>
                    <a:lnTo>
                      <a:pt x="734" y="44"/>
                    </a:lnTo>
                    <a:lnTo>
                      <a:pt x="763" y="49"/>
                    </a:lnTo>
                    <a:lnTo>
                      <a:pt x="792" y="53"/>
                    </a:lnTo>
                    <a:lnTo>
                      <a:pt x="821" y="60"/>
                    </a:lnTo>
                    <a:lnTo>
                      <a:pt x="850" y="67"/>
                    </a:lnTo>
                    <a:lnTo>
                      <a:pt x="879" y="73"/>
                    </a:lnTo>
                    <a:lnTo>
                      <a:pt x="907" y="80"/>
                    </a:lnTo>
                    <a:lnTo>
                      <a:pt x="936" y="86"/>
                    </a:lnTo>
                    <a:lnTo>
                      <a:pt x="965" y="92"/>
                    </a:lnTo>
                    <a:lnTo>
                      <a:pt x="994" y="100"/>
                    </a:lnTo>
                    <a:lnTo>
                      <a:pt x="1023" y="107"/>
                    </a:lnTo>
                    <a:lnTo>
                      <a:pt x="1052" y="115"/>
                    </a:lnTo>
                    <a:lnTo>
                      <a:pt x="1080" y="124"/>
                    </a:lnTo>
                    <a:lnTo>
                      <a:pt x="1109" y="131"/>
                    </a:lnTo>
                    <a:lnTo>
                      <a:pt x="1137" y="140"/>
                    </a:lnTo>
                    <a:lnTo>
                      <a:pt x="1166" y="147"/>
                    </a:lnTo>
                    <a:lnTo>
                      <a:pt x="1195" y="157"/>
                    </a:lnTo>
                    <a:lnTo>
                      <a:pt x="1223" y="165"/>
                    </a:lnTo>
                    <a:lnTo>
                      <a:pt x="1252" y="175"/>
                    </a:lnTo>
                    <a:lnTo>
                      <a:pt x="1281" y="185"/>
                    </a:lnTo>
                    <a:lnTo>
                      <a:pt x="1310" y="194"/>
                    </a:lnTo>
                    <a:lnTo>
                      <a:pt x="1339" y="204"/>
                    </a:lnTo>
                    <a:lnTo>
                      <a:pt x="1368" y="215"/>
                    </a:lnTo>
                    <a:lnTo>
                      <a:pt x="1397" y="225"/>
                    </a:lnTo>
                    <a:lnTo>
                      <a:pt x="1426" y="236"/>
                    </a:lnTo>
                    <a:lnTo>
                      <a:pt x="2655" y="705"/>
                    </a:lnTo>
                    <a:lnTo>
                      <a:pt x="1446" y="806"/>
                    </a:lnTo>
                    <a:lnTo>
                      <a:pt x="459" y="816"/>
                    </a:lnTo>
                  </a:path>
                </a:pathLst>
              </a:custGeom>
              <a:solidFill>
                <a:srgbClr val="B2B2B2"/>
              </a:solidFill>
              <a:ln w="12700" cap="rnd" cmpd="sng">
                <a:solidFill>
                  <a:schemeClr val="tx2"/>
                </a:solidFill>
                <a:prstDash val="solid"/>
                <a:round/>
                <a:headEnd type="none" w="sm" len="sm"/>
                <a:tailEnd type="none" w="sm" len="sm"/>
              </a:ln>
            </p:spPr>
            <p:txBody>
              <a:bodyPr/>
              <a:lstStyle/>
              <a:p>
                <a:endParaRPr lang="en-US"/>
              </a:p>
            </p:txBody>
          </p:sp>
          <p:sp>
            <p:nvSpPr>
              <p:cNvPr id="23633" name="Line 36"/>
              <p:cNvSpPr>
                <a:spLocks noChangeShapeType="1"/>
              </p:cNvSpPr>
              <p:nvPr/>
            </p:nvSpPr>
            <p:spPr bwMode="auto">
              <a:xfrm>
                <a:off x="4531" y="1747"/>
                <a:ext cx="0" cy="1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3594" name="Oval 38"/>
            <p:cNvSpPr>
              <a:spLocks noChangeArrowheads="1"/>
            </p:cNvSpPr>
            <p:nvPr/>
          </p:nvSpPr>
          <p:spPr bwMode="auto">
            <a:xfrm rot="2220000">
              <a:off x="1928" y="1305"/>
              <a:ext cx="84"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95" name="Oval 39"/>
            <p:cNvSpPr>
              <a:spLocks noChangeArrowheads="1"/>
            </p:cNvSpPr>
            <p:nvPr/>
          </p:nvSpPr>
          <p:spPr bwMode="auto">
            <a:xfrm rot="2520000">
              <a:off x="2001" y="1188"/>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96" name="Oval 40"/>
            <p:cNvSpPr>
              <a:spLocks noChangeArrowheads="1"/>
            </p:cNvSpPr>
            <p:nvPr/>
          </p:nvSpPr>
          <p:spPr bwMode="auto">
            <a:xfrm rot="-3120000">
              <a:off x="1828" y="1540"/>
              <a:ext cx="77" cy="11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97" name="Oval 41"/>
            <p:cNvSpPr>
              <a:spLocks noChangeArrowheads="1"/>
            </p:cNvSpPr>
            <p:nvPr/>
          </p:nvSpPr>
          <p:spPr bwMode="auto">
            <a:xfrm rot="4740000">
              <a:off x="2145" y="1140"/>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98" name="Oval 42"/>
            <p:cNvSpPr>
              <a:spLocks noChangeArrowheads="1"/>
            </p:cNvSpPr>
            <p:nvPr/>
          </p:nvSpPr>
          <p:spPr bwMode="auto">
            <a:xfrm rot="600000">
              <a:off x="1832" y="1250"/>
              <a:ext cx="81" cy="12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99" name="Oval 43"/>
            <p:cNvSpPr>
              <a:spLocks noChangeArrowheads="1"/>
            </p:cNvSpPr>
            <p:nvPr/>
          </p:nvSpPr>
          <p:spPr bwMode="auto">
            <a:xfrm rot="9240000">
              <a:off x="1925" y="1700"/>
              <a:ext cx="52" cy="10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0" name="Oval 44"/>
            <p:cNvSpPr>
              <a:spLocks noChangeArrowheads="1"/>
            </p:cNvSpPr>
            <p:nvPr/>
          </p:nvSpPr>
          <p:spPr bwMode="auto">
            <a:xfrm rot="-900000">
              <a:off x="1905" y="1572"/>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1" name="Oval 45"/>
            <p:cNvSpPr>
              <a:spLocks noChangeArrowheads="1"/>
            </p:cNvSpPr>
            <p:nvPr/>
          </p:nvSpPr>
          <p:spPr bwMode="auto">
            <a:xfrm rot="480000">
              <a:off x="1832" y="1634"/>
              <a:ext cx="85" cy="121"/>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2" name="Oval 46"/>
            <p:cNvSpPr>
              <a:spLocks noChangeArrowheads="1"/>
            </p:cNvSpPr>
            <p:nvPr/>
          </p:nvSpPr>
          <p:spPr bwMode="auto">
            <a:xfrm rot="540000">
              <a:off x="1880" y="1448"/>
              <a:ext cx="80"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3" name="Oval 47"/>
            <p:cNvSpPr>
              <a:spLocks noChangeArrowheads="1"/>
            </p:cNvSpPr>
            <p:nvPr/>
          </p:nvSpPr>
          <p:spPr bwMode="auto">
            <a:xfrm rot="1980000">
              <a:off x="1925" y="1219"/>
              <a:ext cx="51" cy="10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4" name="Oval 48"/>
            <p:cNvSpPr>
              <a:spLocks noChangeArrowheads="1"/>
            </p:cNvSpPr>
            <p:nvPr/>
          </p:nvSpPr>
          <p:spPr bwMode="auto">
            <a:xfrm rot="10680000">
              <a:off x="1877" y="1365"/>
              <a:ext cx="52"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5" name="Oval 49"/>
            <p:cNvSpPr>
              <a:spLocks noChangeArrowheads="1"/>
            </p:cNvSpPr>
            <p:nvPr/>
          </p:nvSpPr>
          <p:spPr bwMode="auto">
            <a:xfrm rot="-2640000">
              <a:off x="2212" y="1891"/>
              <a:ext cx="51"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6" name="Oval 50"/>
            <p:cNvSpPr>
              <a:spLocks noChangeArrowheads="1"/>
            </p:cNvSpPr>
            <p:nvPr/>
          </p:nvSpPr>
          <p:spPr bwMode="auto">
            <a:xfrm rot="-1860000">
              <a:off x="1969" y="1804"/>
              <a:ext cx="44"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7" name="Oval 51"/>
            <p:cNvSpPr>
              <a:spLocks noChangeArrowheads="1"/>
            </p:cNvSpPr>
            <p:nvPr/>
          </p:nvSpPr>
          <p:spPr bwMode="auto">
            <a:xfrm rot="7140000">
              <a:off x="2069" y="1845"/>
              <a:ext cx="48" cy="106"/>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8" name="Oval 52"/>
            <p:cNvSpPr>
              <a:spLocks noChangeArrowheads="1"/>
            </p:cNvSpPr>
            <p:nvPr/>
          </p:nvSpPr>
          <p:spPr bwMode="auto">
            <a:xfrm rot="-2400000">
              <a:off x="1873" y="1751"/>
              <a:ext cx="56" cy="103"/>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09" name="Oval 53"/>
            <p:cNvSpPr>
              <a:spLocks noChangeArrowheads="1"/>
            </p:cNvSpPr>
            <p:nvPr/>
          </p:nvSpPr>
          <p:spPr bwMode="auto">
            <a:xfrm rot="10200000">
              <a:off x="1829" y="1461"/>
              <a:ext cx="52" cy="107"/>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10" name="Oval 54"/>
            <p:cNvSpPr>
              <a:spLocks noChangeArrowheads="1"/>
            </p:cNvSpPr>
            <p:nvPr/>
          </p:nvSpPr>
          <p:spPr bwMode="auto">
            <a:xfrm rot="1500000">
              <a:off x="1827" y="1372"/>
              <a:ext cx="42"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11" name="Oval 55"/>
            <p:cNvSpPr>
              <a:spLocks noChangeArrowheads="1"/>
            </p:cNvSpPr>
            <p:nvPr/>
          </p:nvSpPr>
          <p:spPr bwMode="auto">
            <a:xfrm rot="360000">
              <a:off x="1736" y="1448"/>
              <a:ext cx="83" cy="12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12" name="Oval 56"/>
            <p:cNvSpPr>
              <a:spLocks noChangeArrowheads="1"/>
            </p:cNvSpPr>
            <p:nvPr/>
          </p:nvSpPr>
          <p:spPr bwMode="auto">
            <a:xfrm rot="-1860000">
              <a:off x="1777" y="1564"/>
              <a:ext cx="44" cy="9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13" name="Oval 57"/>
            <p:cNvSpPr>
              <a:spLocks noChangeArrowheads="1"/>
            </p:cNvSpPr>
            <p:nvPr/>
          </p:nvSpPr>
          <p:spPr bwMode="auto">
            <a:xfrm rot="-1200000">
              <a:off x="1777" y="1659"/>
              <a:ext cx="44" cy="99"/>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614" name="Oval 58"/>
            <p:cNvSpPr>
              <a:spLocks noChangeArrowheads="1"/>
            </p:cNvSpPr>
            <p:nvPr/>
          </p:nvSpPr>
          <p:spPr bwMode="auto">
            <a:xfrm rot="-8580000">
              <a:off x="1779" y="1361"/>
              <a:ext cx="50" cy="108"/>
            </a:xfrm>
            <a:prstGeom prst="ellipse">
              <a:avLst/>
            </a:prstGeom>
            <a:solidFill>
              <a:srgbClr val="B2B2B2"/>
            </a:solidFill>
            <a:ln w="254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grpSp>
          <p:nvGrpSpPr>
            <p:cNvPr id="23615" name="Group 61"/>
            <p:cNvGrpSpPr>
              <a:grpSpLocks/>
            </p:cNvGrpSpPr>
            <p:nvPr/>
          </p:nvGrpSpPr>
          <p:grpSpPr bwMode="auto">
            <a:xfrm>
              <a:off x="1055" y="1015"/>
              <a:ext cx="751" cy="728"/>
              <a:chOff x="1055" y="1015"/>
              <a:chExt cx="751" cy="728"/>
            </a:xfrm>
          </p:grpSpPr>
          <p:sp>
            <p:nvSpPr>
              <p:cNvPr id="23629" name="Freeform 59"/>
              <p:cNvSpPr>
                <a:spLocks/>
              </p:cNvSpPr>
              <p:nvPr/>
            </p:nvSpPr>
            <p:spPr bwMode="auto">
              <a:xfrm>
                <a:off x="1055" y="1015"/>
                <a:ext cx="751" cy="728"/>
              </a:xfrm>
              <a:custGeom>
                <a:avLst/>
                <a:gdLst>
                  <a:gd name="T0" fmla="*/ 15 w 751"/>
                  <a:gd name="T1" fmla="*/ 715 h 728"/>
                  <a:gd name="T2" fmla="*/ 17 w 751"/>
                  <a:gd name="T3" fmla="*/ 690 h 728"/>
                  <a:gd name="T4" fmla="*/ 23 w 751"/>
                  <a:gd name="T5" fmla="*/ 664 h 728"/>
                  <a:gd name="T6" fmla="*/ 31 w 751"/>
                  <a:gd name="T7" fmla="*/ 638 h 728"/>
                  <a:gd name="T8" fmla="*/ 38 w 751"/>
                  <a:gd name="T9" fmla="*/ 613 h 728"/>
                  <a:gd name="T10" fmla="*/ 48 w 751"/>
                  <a:gd name="T11" fmla="*/ 587 h 728"/>
                  <a:gd name="T12" fmla="*/ 61 w 751"/>
                  <a:gd name="T13" fmla="*/ 562 h 728"/>
                  <a:gd name="T14" fmla="*/ 76 w 751"/>
                  <a:gd name="T15" fmla="*/ 539 h 728"/>
                  <a:gd name="T16" fmla="*/ 91 w 751"/>
                  <a:gd name="T17" fmla="*/ 514 h 728"/>
                  <a:gd name="T18" fmla="*/ 109 w 751"/>
                  <a:gd name="T19" fmla="*/ 492 h 728"/>
                  <a:gd name="T20" fmla="*/ 138 w 751"/>
                  <a:gd name="T21" fmla="*/ 456 h 728"/>
                  <a:gd name="T22" fmla="*/ 156 w 751"/>
                  <a:gd name="T23" fmla="*/ 435 h 728"/>
                  <a:gd name="T24" fmla="*/ 176 w 751"/>
                  <a:gd name="T25" fmla="*/ 413 h 728"/>
                  <a:gd name="T26" fmla="*/ 200 w 751"/>
                  <a:gd name="T27" fmla="*/ 391 h 728"/>
                  <a:gd name="T28" fmla="*/ 245 w 751"/>
                  <a:gd name="T29" fmla="*/ 350 h 728"/>
                  <a:gd name="T30" fmla="*/ 291 w 751"/>
                  <a:gd name="T31" fmla="*/ 311 h 728"/>
                  <a:gd name="T32" fmla="*/ 338 w 751"/>
                  <a:gd name="T33" fmla="*/ 274 h 728"/>
                  <a:gd name="T34" fmla="*/ 386 w 751"/>
                  <a:gd name="T35" fmla="*/ 242 h 728"/>
                  <a:gd name="T36" fmla="*/ 434 w 751"/>
                  <a:gd name="T37" fmla="*/ 209 h 728"/>
                  <a:gd name="T38" fmla="*/ 478 w 751"/>
                  <a:gd name="T39" fmla="*/ 182 h 728"/>
                  <a:gd name="T40" fmla="*/ 523 w 751"/>
                  <a:gd name="T41" fmla="*/ 158 h 728"/>
                  <a:gd name="T42" fmla="*/ 559 w 751"/>
                  <a:gd name="T43" fmla="*/ 137 h 728"/>
                  <a:gd name="T44" fmla="*/ 623 w 751"/>
                  <a:gd name="T45" fmla="*/ 162 h 728"/>
                  <a:gd name="T46" fmla="*/ 516 w 751"/>
                  <a:gd name="T47" fmla="*/ 23 h 728"/>
                  <a:gd name="T48" fmla="*/ 538 w 751"/>
                  <a:gd name="T49" fmla="*/ 72 h 728"/>
                  <a:gd name="T50" fmla="*/ 502 w 751"/>
                  <a:gd name="T51" fmla="*/ 90 h 728"/>
                  <a:gd name="T52" fmla="*/ 462 w 751"/>
                  <a:gd name="T53" fmla="*/ 116 h 728"/>
                  <a:gd name="T54" fmla="*/ 416 w 751"/>
                  <a:gd name="T55" fmla="*/ 145 h 728"/>
                  <a:gd name="T56" fmla="*/ 366 w 751"/>
                  <a:gd name="T57" fmla="*/ 180 h 728"/>
                  <a:gd name="T58" fmla="*/ 314 w 751"/>
                  <a:gd name="T59" fmla="*/ 217 h 728"/>
                  <a:gd name="T60" fmla="*/ 265 w 751"/>
                  <a:gd name="T61" fmla="*/ 257 h 728"/>
                  <a:gd name="T62" fmla="*/ 216 w 751"/>
                  <a:gd name="T63" fmla="*/ 302 h 728"/>
                  <a:gd name="T64" fmla="*/ 165 w 751"/>
                  <a:gd name="T65" fmla="*/ 351 h 728"/>
                  <a:gd name="T66" fmla="*/ 120 w 751"/>
                  <a:gd name="T67" fmla="*/ 398 h 728"/>
                  <a:gd name="T68" fmla="*/ 100 w 751"/>
                  <a:gd name="T69" fmla="*/ 424 h 728"/>
                  <a:gd name="T70" fmla="*/ 80 w 751"/>
                  <a:gd name="T71" fmla="*/ 447 h 728"/>
                  <a:gd name="T72" fmla="*/ 64 w 751"/>
                  <a:gd name="T73" fmla="*/ 475 h 728"/>
                  <a:gd name="T74" fmla="*/ 46 w 751"/>
                  <a:gd name="T75" fmla="*/ 500 h 728"/>
                  <a:gd name="T76" fmla="*/ 32 w 751"/>
                  <a:gd name="T77" fmla="*/ 526 h 728"/>
                  <a:gd name="T78" fmla="*/ 22 w 751"/>
                  <a:gd name="T79" fmla="*/ 551 h 728"/>
                  <a:gd name="T80" fmla="*/ 12 w 751"/>
                  <a:gd name="T81" fmla="*/ 576 h 728"/>
                  <a:gd name="T82" fmla="*/ 7 w 751"/>
                  <a:gd name="T83" fmla="*/ 603 h 728"/>
                  <a:gd name="T84" fmla="*/ 0 w 751"/>
                  <a:gd name="T85" fmla="*/ 629 h 728"/>
                  <a:gd name="T86" fmla="*/ 0 w 751"/>
                  <a:gd name="T87" fmla="*/ 653 h 728"/>
                  <a:gd name="T88" fmla="*/ 2 w 751"/>
                  <a:gd name="T89" fmla="*/ 680 h 728"/>
                  <a:gd name="T90" fmla="*/ 6 w 751"/>
                  <a:gd name="T91" fmla="*/ 704 h 728"/>
                  <a:gd name="T92" fmla="*/ 14 w 751"/>
                  <a:gd name="T93" fmla="*/ 727 h 7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1"/>
                  <a:gd name="T142" fmla="*/ 0 h 728"/>
                  <a:gd name="T143" fmla="*/ 751 w 751"/>
                  <a:gd name="T144" fmla="*/ 728 h 7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1" h="728">
                    <a:moveTo>
                      <a:pt x="14" y="727"/>
                    </a:moveTo>
                    <a:lnTo>
                      <a:pt x="15" y="715"/>
                    </a:lnTo>
                    <a:lnTo>
                      <a:pt x="16" y="703"/>
                    </a:lnTo>
                    <a:lnTo>
                      <a:pt x="17" y="690"/>
                    </a:lnTo>
                    <a:lnTo>
                      <a:pt x="21" y="678"/>
                    </a:lnTo>
                    <a:lnTo>
                      <a:pt x="23" y="664"/>
                    </a:lnTo>
                    <a:lnTo>
                      <a:pt x="26" y="650"/>
                    </a:lnTo>
                    <a:lnTo>
                      <a:pt x="31" y="638"/>
                    </a:lnTo>
                    <a:lnTo>
                      <a:pt x="33" y="626"/>
                    </a:lnTo>
                    <a:lnTo>
                      <a:pt x="38" y="613"/>
                    </a:lnTo>
                    <a:lnTo>
                      <a:pt x="45" y="599"/>
                    </a:lnTo>
                    <a:lnTo>
                      <a:pt x="48" y="587"/>
                    </a:lnTo>
                    <a:lnTo>
                      <a:pt x="54" y="575"/>
                    </a:lnTo>
                    <a:lnTo>
                      <a:pt x="61" y="562"/>
                    </a:lnTo>
                    <a:lnTo>
                      <a:pt x="69" y="552"/>
                    </a:lnTo>
                    <a:lnTo>
                      <a:pt x="76" y="539"/>
                    </a:lnTo>
                    <a:lnTo>
                      <a:pt x="83" y="526"/>
                    </a:lnTo>
                    <a:lnTo>
                      <a:pt x="91" y="514"/>
                    </a:lnTo>
                    <a:lnTo>
                      <a:pt x="99" y="501"/>
                    </a:lnTo>
                    <a:lnTo>
                      <a:pt x="109" y="492"/>
                    </a:lnTo>
                    <a:lnTo>
                      <a:pt x="117" y="479"/>
                    </a:lnTo>
                    <a:lnTo>
                      <a:pt x="138" y="456"/>
                    </a:lnTo>
                    <a:lnTo>
                      <a:pt x="146" y="445"/>
                    </a:lnTo>
                    <a:lnTo>
                      <a:pt x="156" y="435"/>
                    </a:lnTo>
                    <a:lnTo>
                      <a:pt x="167" y="422"/>
                    </a:lnTo>
                    <a:lnTo>
                      <a:pt x="176" y="413"/>
                    </a:lnTo>
                    <a:lnTo>
                      <a:pt x="189" y="401"/>
                    </a:lnTo>
                    <a:lnTo>
                      <a:pt x="200" y="391"/>
                    </a:lnTo>
                    <a:lnTo>
                      <a:pt x="220" y="372"/>
                    </a:lnTo>
                    <a:lnTo>
                      <a:pt x="245" y="350"/>
                    </a:lnTo>
                    <a:lnTo>
                      <a:pt x="266" y="330"/>
                    </a:lnTo>
                    <a:lnTo>
                      <a:pt x="291" y="311"/>
                    </a:lnTo>
                    <a:lnTo>
                      <a:pt x="314" y="293"/>
                    </a:lnTo>
                    <a:lnTo>
                      <a:pt x="338" y="274"/>
                    </a:lnTo>
                    <a:lnTo>
                      <a:pt x="362" y="257"/>
                    </a:lnTo>
                    <a:lnTo>
                      <a:pt x="386" y="242"/>
                    </a:lnTo>
                    <a:lnTo>
                      <a:pt x="411" y="225"/>
                    </a:lnTo>
                    <a:lnTo>
                      <a:pt x="434" y="209"/>
                    </a:lnTo>
                    <a:lnTo>
                      <a:pt x="456" y="196"/>
                    </a:lnTo>
                    <a:lnTo>
                      <a:pt x="478" y="182"/>
                    </a:lnTo>
                    <a:lnTo>
                      <a:pt x="499" y="170"/>
                    </a:lnTo>
                    <a:lnTo>
                      <a:pt x="523" y="158"/>
                    </a:lnTo>
                    <a:lnTo>
                      <a:pt x="540" y="148"/>
                    </a:lnTo>
                    <a:lnTo>
                      <a:pt x="559" y="137"/>
                    </a:lnTo>
                    <a:lnTo>
                      <a:pt x="592" y="120"/>
                    </a:lnTo>
                    <a:lnTo>
                      <a:pt x="623" y="162"/>
                    </a:lnTo>
                    <a:lnTo>
                      <a:pt x="750" y="0"/>
                    </a:lnTo>
                    <a:lnTo>
                      <a:pt x="516" y="23"/>
                    </a:lnTo>
                    <a:lnTo>
                      <a:pt x="552" y="65"/>
                    </a:lnTo>
                    <a:lnTo>
                      <a:pt x="538" y="72"/>
                    </a:lnTo>
                    <a:lnTo>
                      <a:pt x="519" y="80"/>
                    </a:lnTo>
                    <a:lnTo>
                      <a:pt x="502" y="90"/>
                    </a:lnTo>
                    <a:lnTo>
                      <a:pt x="482" y="104"/>
                    </a:lnTo>
                    <a:lnTo>
                      <a:pt x="462" y="116"/>
                    </a:lnTo>
                    <a:lnTo>
                      <a:pt x="438" y="131"/>
                    </a:lnTo>
                    <a:lnTo>
                      <a:pt x="416" y="145"/>
                    </a:lnTo>
                    <a:lnTo>
                      <a:pt x="392" y="160"/>
                    </a:lnTo>
                    <a:lnTo>
                      <a:pt x="366" y="180"/>
                    </a:lnTo>
                    <a:lnTo>
                      <a:pt x="343" y="198"/>
                    </a:lnTo>
                    <a:lnTo>
                      <a:pt x="314" y="217"/>
                    </a:lnTo>
                    <a:lnTo>
                      <a:pt x="290" y="236"/>
                    </a:lnTo>
                    <a:lnTo>
                      <a:pt x="265" y="257"/>
                    </a:lnTo>
                    <a:lnTo>
                      <a:pt x="240" y="281"/>
                    </a:lnTo>
                    <a:lnTo>
                      <a:pt x="216" y="302"/>
                    </a:lnTo>
                    <a:lnTo>
                      <a:pt x="189" y="326"/>
                    </a:lnTo>
                    <a:lnTo>
                      <a:pt x="165" y="351"/>
                    </a:lnTo>
                    <a:lnTo>
                      <a:pt x="143" y="373"/>
                    </a:lnTo>
                    <a:lnTo>
                      <a:pt x="120" y="398"/>
                    </a:lnTo>
                    <a:lnTo>
                      <a:pt x="111" y="409"/>
                    </a:lnTo>
                    <a:lnTo>
                      <a:pt x="100" y="424"/>
                    </a:lnTo>
                    <a:lnTo>
                      <a:pt x="92" y="435"/>
                    </a:lnTo>
                    <a:lnTo>
                      <a:pt x="80" y="447"/>
                    </a:lnTo>
                    <a:lnTo>
                      <a:pt x="73" y="461"/>
                    </a:lnTo>
                    <a:lnTo>
                      <a:pt x="64" y="475"/>
                    </a:lnTo>
                    <a:lnTo>
                      <a:pt x="57" y="487"/>
                    </a:lnTo>
                    <a:lnTo>
                      <a:pt x="46" y="500"/>
                    </a:lnTo>
                    <a:lnTo>
                      <a:pt x="42" y="511"/>
                    </a:lnTo>
                    <a:lnTo>
                      <a:pt x="32" y="526"/>
                    </a:lnTo>
                    <a:lnTo>
                      <a:pt x="28" y="538"/>
                    </a:lnTo>
                    <a:lnTo>
                      <a:pt x="22" y="551"/>
                    </a:lnTo>
                    <a:lnTo>
                      <a:pt x="17" y="564"/>
                    </a:lnTo>
                    <a:lnTo>
                      <a:pt x="12" y="576"/>
                    </a:lnTo>
                    <a:lnTo>
                      <a:pt x="8" y="589"/>
                    </a:lnTo>
                    <a:lnTo>
                      <a:pt x="7" y="603"/>
                    </a:lnTo>
                    <a:lnTo>
                      <a:pt x="4" y="615"/>
                    </a:lnTo>
                    <a:lnTo>
                      <a:pt x="0" y="629"/>
                    </a:lnTo>
                    <a:lnTo>
                      <a:pt x="0" y="641"/>
                    </a:lnTo>
                    <a:lnTo>
                      <a:pt x="0" y="653"/>
                    </a:lnTo>
                    <a:lnTo>
                      <a:pt x="2" y="666"/>
                    </a:lnTo>
                    <a:lnTo>
                      <a:pt x="2" y="680"/>
                    </a:lnTo>
                    <a:lnTo>
                      <a:pt x="6" y="690"/>
                    </a:lnTo>
                    <a:lnTo>
                      <a:pt x="6" y="704"/>
                    </a:lnTo>
                    <a:lnTo>
                      <a:pt x="10" y="718"/>
                    </a:lnTo>
                    <a:lnTo>
                      <a:pt x="14" y="727"/>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0" name="Freeform 60"/>
              <p:cNvSpPr>
                <a:spLocks/>
              </p:cNvSpPr>
              <p:nvPr/>
            </p:nvSpPr>
            <p:spPr bwMode="auto">
              <a:xfrm>
                <a:off x="1055" y="1015"/>
                <a:ext cx="751" cy="728"/>
              </a:xfrm>
              <a:custGeom>
                <a:avLst/>
                <a:gdLst>
                  <a:gd name="T0" fmla="*/ 15 w 751"/>
                  <a:gd name="T1" fmla="*/ 715 h 728"/>
                  <a:gd name="T2" fmla="*/ 17 w 751"/>
                  <a:gd name="T3" fmla="*/ 690 h 728"/>
                  <a:gd name="T4" fmla="*/ 23 w 751"/>
                  <a:gd name="T5" fmla="*/ 664 h 728"/>
                  <a:gd name="T6" fmla="*/ 31 w 751"/>
                  <a:gd name="T7" fmla="*/ 638 h 728"/>
                  <a:gd name="T8" fmla="*/ 38 w 751"/>
                  <a:gd name="T9" fmla="*/ 613 h 728"/>
                  <a:gd name="T10" fmla="*/ 48 w 751"/>
                  <a:gd name="T11" fmla="*/ 587 h 728"/>
                  <a:gd name="T12" fmla="*/ 61 w 751"/>
                  <a:gd name="T13" fmla="*/ 562 h 728"/>
                  <a:gd name="T14" fmla="*/ 76 w 751"/>
                  <a:gd name="T15" fmla="*/ 539 h 728"/>
                  <a:gd name="T16" fmla="*/ 91 w 751"/>
                  <a:gd name="T17" fmla="*/ 514 h 728"/>
                  <a:gd name="T18" fmla="*/ 109 w 751"/>
                  <a:gd name="T19" fmla="*/ 492 h 728"/>
                  <a:gd name="T20" fmla="*/ 138 w 751"/>
                  <a:gd name="T21" fmla="*/ 456 h 728"/>
                  <a:gd name="T22" fmla="*/ 156 w 751"/>
                  <a:gd name="T23" fmla="*/ 435 h 728"/>
                  <a:gd name="T24" fmla="*/ 176 w 751"/>
                  <a:gd name="T25" fmla="*/ 413 h 728"/>
                  <a:gd name="T26" fmla="*/ 200 w 751"/>
                  <a:gd name="T27" fmla="*/ 391 h 728"/>
                  <a:gd name="T28" fmla="*/ 245 w 751"/>
                  <a:gd name="T29" fmla="*/ 350 h 728"/>
                  <a:gd name="T30" fmla="*/ 291 w 751"/>
                  <a:gd name="T31" fmla="*/ 311 h 728"/>
                  <a:gd name="T32" fmla="*/ 338 w 751"/>
                  <a:gd name="T33" fmla="*/ 274 h 728"/>
                  <a:gd name="T34" fmla="*/ 386 w 751"/>
                  <a:gd name="T35" fmla="*/ 242 h 728"/>
                  <a:gd name="T36" fmla="*/ 434 w 751"/>
                  <a:gd name="T37" fmla="*/ 209 h 728"/>
                  <a:gd name="T38" fmla="*/ 478 w 751"/>
                  <a:gd name="T39" fmla="*/ 182 h 728"/>
                  <a:gd name="T40" fmla="*/ 523 w 751"/>
                  <a:gd name="T41" fmla="*/ 158 h 728"/>
                  <a:gd name="T42" fmla="*/ 559 w 751"/>
                  <a:gd name="T43" fmla="*/ 137 h 728"/>
                  <a:gd name="T44" fmla="*/ 623 w 751"/>
                  <a:gd name="T45" fmla="*/ 162 h 728"/>
                  <a:gd name="T46" fmla="*/ 516 w 751"/>
                  <a:gd name="T47" fmla="*/ 23 h 728"/>
                  <a:gd name="T48" fmla="*/ 538 w 751"/>
                  <a:gd name="T49" fmla="*/ 72 h 728"/>
                  <a:gd name="T50" fmla="*/ 502 w 751"/>
                  <a:gd name="T51" fmla="*/ 90 h 728"/>
                  <a:gd name="T52" fmla="*/ 462 w 751"/>
                  <a:gd name="T53" fmla="*/ 116 h 728"/>
                  <a:gd name="T54" fmla="*/ 416 w 751"/>
                  <a:gd name="T55" fmla="*/ 145 h 728"/>
                  <a:gd name="T56" fmla="*/ 366 w 751"/>
                  <a:gd name="T57" fmla="*/ 180 h 728"/>
                  <a:gd name="T58" fmla="*/ 314 w 751"/>
                  <a:gd name="T59" fmla="*/ 217 h 728"/>
                  <a:gd name="T60" fmla="*/ 265 w 751"/>
                  <a:gd name="T61" fmla="*/ 257 h 728"/>
                  <a:gd name="T62" fmla="*/ 216 w 751"/>
                  <a:gd name="T63" fmla="*/ 302 h 728"/>
                  <a:gd name="T64" fmla="*/ 165 w 751"/>
                  <a:gd name="T65" fmla="*/ 351 h 728"/>
                  <a:gd name="T66" fmla="*/ 120 w 751"/>
                  <a:gd name="T67" fmla="*/ 398 h 728"/>
                  <a:gd name="T68" fmla="*/ 100 w 751"/>
                  <a:gd name="T69" fmla="*/ 424 h 728"/>
                  <a:gd name="T70" fmla="*/ 80 w 751"/>
                  <a:gd name="T71" fmla="*/ 447 h 728"/>
                  <a:gd name="T72" fmla="*/ 64 w 751"/>
                  <a:gd name="T73" fmla="*/ 475 h 728"/>
                  <a:gd name="T74" fmla="*/ 46 w 751"/>
                  <a:gd name="T75" fmla="*/ 500 h 728"/>
                  <a:gd name="T76" fmla="*/ 32 w 751"/>
                  <a:gd name="T77" fmla="*/ 526 h 728"/>
                  <a:gd name="T78" fmla="*/ 22 w 751"/>
                  <a:gd name="T79" fmla="*/ 551 h 728"/>
                  <a:gd name="T80" fmla="*/ 12 w 751"/>
                  <a:gd name="T81" fmla="*/ 576 h 728"/>
                  <a:gd name="T82" fmla="*/ 7 w 751"/>
                  <a:gd name="T83" fmla="*/ 603 h 728"/>
                  <a:gd name="T84" fmla="*/ 0 w 751"/>
                  <a:gd name="T85" fmla="*/ 629 h 728"/>
                  <a:gd name="T86" fmla="*/ 0 w 751"/>
                  <a:gd name="T87" fmla="*/ 653 h 728"/>
                  <a:gd name="T88" fmla="*/ 2 w 751"/>
                  <a:gd name="T89" fmla="*/ 680 h 728"/>
                  <a:gd name="T90" fmla="*/ 6 w 751"/>
                  <a:gd name="T91" fmla="*/ 704 h 728"/>
                  <a:gd name="T92" fmla="*/ 14 w 751"/>
                  <a:gd name="T93" fmla="*/ 727 h 7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1"/>
                  <a:gd name="T142" fmla="*/ 0 h 728"/>
                  <a:gd name="T143" fmla="*/ 751 w 751"/>
                  <a:gd name="T144" fmla="*/ 728 h 7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1" h="728">
                    <a:moveTo>
                      <a:pt x="14" y="727"/>
                    </a:moveTo>
                    <a:lnTo>
                      <a:pt x="15" y="715"/>
                    </a:lnTo>
                    <a:lnTo>
                      <a:pt x="16" y="703"/>
                    </a:lnTo>
                    <a:lnTo>
                      <a:pt x="17" y="690"/>
                    </a:lnTo>
                    <a:lnTo>
                      <a:pt x="21" y="678"/>
                    </a:lnTo>
                    <a:lnTo>
                      <a:pt x="23" y="664"/>
                    </a:lnTo>
                    <a:lnTo>
                      <a:pt x="26" y="650"/>
                    </a:lnTo>
                    <a:lnTo>
                      <a:pt x="31" y="638"/>
                    </a:lnTo>
                    <a:lnTo>
                      <a:pt x="33" y="626"/>
                    </a:lnTo>
                    <a:lnTo>
                      <a:pt x="38" y="613"/>
                    </a:lnTo>
                    <a:lnTo>
                      <a:pt x="45" y="599"/>
                    </a:lnTo>
                    <a:lnTo>
                      <a:pt x="48" y="587"/>
                    </a:lnTo>
                    <a:lnTo>
                      <a:pt x="54" y="575"/>
                    </a:lnTo>
                    <a:lnTo>
                      <a:pt x="61" y="562"/>
                    </a:lnTo>
                    <a:lnTo>
                      <a:pt x="69" y="552"/>
                    </a:lnTo>
                    <a:lnTo>
                      <a:pt x="76" y="539"/>
                    </a:lnTo>
                    <a:lnTo>
                      <a:pt x="83" y="526"/>
                    </a:lnTo>
                    <a:lnTo>
                      <a:pt x="91" y="514"/>
                    </a:lnTo>
                    <a:lnTo>
                      <a:pt x="99" y="501"/>
                    </a:lnTo>
                    <a:lnTo>
                      <a:pt x="109" y="492"/>
                    </a:lnTo>
                    <a:lnTo>
                      <a:pt x="117" y="479"/>
                    </a:lnTo>
                    <a:lnTo>
                      <a:pt x="138" y="456"/>
                    </a:lnTo>
                    <a:lnTo>
                      <a:pt x="146" y="445"/>
                    </a:lnTo>
                    <a:lnTo>
                      <a:pt x="156" y="435"/>
                    </a:lnTo>
                    <a:lnTo>
                      <a:pt x="167" y="422"/>
                    </a:lnTo>
                    <a:lnTo>
                      <a:pt x="176" y="413"/>
                    </a:lnTo>
                    <a:lnTo>
                      <a:pt x="189" y="401"/>
                    </a:lnTo>
                    <a:lnTo>
                      <a:pt x="200" y="391"/>
                    </a:lnTo>
                    <a:lnTo>
                      <a:pt x="220" y="372"/>
                    </a:lnTo>
                    <a:lnTo>
                      <a:pt x="245" y="350"/>
                    </a:lnTo>
                    <a:lnTo>
                      <a:pt x="266" y="330"/>
                    </a:lnTo>
                    <a:lnTo>
                      <a:pt x="291" y="311"/>
                    </a:lnTo>
                    <a:lnTo>
                      <a:pt x="314" y="293"/>
                    </a:lnTo>
                    <a:lnTo>
                      <a:pt x="338" y="274"/>
                    </a:lnTo>
                    <a:lnTo>
                      <a:pt x="362" y="257"/>
                    </a:lnTo>
                    <a:lnTo>
                      <a:pt x="386" y="242"/>
                    </a:lnTo>
                    <a:lnTo>
                      <a:pt x="411" y="225"/>
                    </a:lnTo>
                    <a:lnTo>
                      <a:pt x="434" y="209"/>
                    </a:lnTo>
                    <a:lnTo>
                      <a:pt x="456" y="196"/>
                    </a:lnTo>
                    <a:lnTo>
                      <a:pt x="478" y="182"/>
                    </a:lnTo>
                    <a:lnTo>
                      <a:pt x="499" y="170"/>
                    </a:lnTo>
                    <a:lnTo>
                      <a:pt x="523" y="158"/>
                    </a:lnTo>
                    <a:lnTo>
                      <a:pt x="540" y="148"/>
                    </a:lnTo>
                    <a:lnTo>
                      <a:pt x="559" y="137"/>
                    </a:lnTo>
                    <a:lnTo>
                      <a:pt x="592" y="120"/>
                    </a:lnTo>
                    <a:lnTo>
                      <a:pt x="623" y="162"/>
                    </a:lnTo>
                    <a:lnTo>
                      <a:pt x="750" y="0"/>
                    </a:lnTo>
                    <a:lnTo>
                      <a:pt x="516" y="23"/>
                    </a:lnTo>
                    <a:lnTo>
                      <a:pt x="552" y="65"/>
                    </a:lnTo>
                    <a:lnTo>
                      <a:pt x="538" y="72"/>
                    </a:lnTo>
                    <a:lnTo>
                      <a:pt x="519" y="80"/>
                    </a:lnTo>
                    <a:lnTo>
                      <a:pt x="502" y="90"/>
                    </a:lnTo>
                    <a:lnTo>
                      <a:pt x="482" y="104"/>
                    </a:lnTo>
                    <a:lnTo>
                      <a:pt x="462" y="116"/>
                    </a:lnTo>
                    <a:lnTo>
                      <a:pt x="438" y="131"/>
                    </a:lnTo>
                    <a:lnTo>
                      <a:pt x="416" y="145"/>
                    </a:lnTo>
                    <a:lnTo>
                      <a:pt x="392" y="160"/>
                    </a:lnTo>
                    <a:lnTo>
                      <a:pt x="366" y="180"/>
                    </a:lnTo>
                    <a:lnTo>
                      <a:pt x="343" y="198"/>
                    </a:lnTo>
                    <a:lnTo>
                      <a:pt x="314" y="217"/>
                    </a:lnTo>
                    <a:lnTo>
                      <a:pt x="290" y="236"/>
                    </a:lnTo>
                    <a:lnTo>
                      <a:pt x="265" y="257"/>
                    </a:lnTo>
                    <a:lnTo>
                      <a:pt x="240" y="281"/>
                    </a:lnTo>
                    <a:lnTo>
                      <a:pt x="216" y="302"/>
                    </a:lnTo>
                    <a:lnTo>
                      <a:pt x="189" y="326"/>
                    </a:lnTo>
                    <a:lnTo>
                      <a:pt x="165" y="351"/>
                    </a:lnTo>
                    <a:lnTo>
                      <a:pt x="143" y="373"/>
                    </a:lnTo>
                    <a:lnTo>
                      <a:pt x="120" y="398"/>
                    </a:lnTo>
                    <a:lnTo>
                      <a:pt x="111" y="409"/>
                    </a:lnTo>
                    <a:lnTo>
                      <a:pt x="100" y="424"/>
                    </a:lnTo>
                    <a:lnTo>
                      <a:pt x="92" y="435"/>
                    </a:lnTo>
                    <a:lnTo>
                      <a:pt x="80" y="447"/>
                    </a:lnTo>
                    <a:lnTo>
                      <a:pt x="73" y="461"/>
                    </a:lnTo>
                    <a:lnTo>
                      <a:pt x="64" y="475"/>
                    </a:lnTo>
                    <a:lnTo>
                      <a:pt x="57" y="487"/>
                    </a:lnTo>
                    <a:lnTo>
                      <a:pt x="46" y="500"/>
                    </a:lnTo>
                    <a:lnTo>
                      <a:pt x="42" y="511"/>
                    </a:lnTo>
                    <a:lnTo>
                      <a:pt x="32" y="526"/>
                    </a:lnTo>
                    <a:lnTo>
                      <a:pt x="28" y="538"/>
                    </a:lnTo>
                    <a:lnTo>
                      <a:pt x="22" y="551"/>
                    </a:lnTo>
                    <a:lnTo>
                      <a:pt x="17" y="564"/>
                    </a:lnTo>
                    <a:lnTo>
                      <a:pt x="12" y="576"/>
                    </a:lnTo>
                    <a:lnTo>
                      <a:pt x="8" y="589"/>
                    </a:lnTo>
                    <a:lnTo>
                      <a:pt x="7" y="603"/>
                    </a:lnTo>
                    <a:lnTo>
                      <a:pt x="4" y="615"/>
                    </a:lnTo>
                    <a:lnTo>
                      <a:pt x="0" y="629"/>
                    </a:lnTo>
                    <a:lnTo>
                      <a:pt x="0" y="641"/>
                    </a:lnTo>
                    <a:lnTo>
                      <a:pt x="0" y="653"/>
                    </a:lnTo>
                    <a:lnTo>
                      <a:pt x="2" y="666"/>
                    </a:lnTo>
                    <a:lnTo>
                      <a:pt x="2" y="680"/>
                    </a:lnTo>
                    <a:lnTo>
                      <a:pt x="6" y="690"/>
                    </a:lnTo>
                    <a:lnTo>
                      <a:pt x="6" y="704"/>
                    </a:lnTo>
                    <a:lnTo>
                      <a:pt x="10" y="718"/>
                    </a:lnTo>
                    <a:lnTo>
                      <a:pt x="14" y="727"/>
                    </a:lnTo>
                  </a:path>
                </a:pathLst>
              </a:custGeom>
              <a:solidFill>
                <a:srgbClr val="B2B2B2"/>
              </a:solidFill>
              <a:ln w="12700" cap="rnd" cmpd="sng">
                <a:solidFill>
                  <a:srgbClr val="000000"/>
                </a:solidFill>
                <a:prstDash val="solid"/>
                <a:round/>
                <a:headEnd/>
                <a:tailEnd/>
              </a:ln>
            </p:spPr>
            <p:txBody>
              <a:bodyPr/>
              <a:lstStyle/>
              <a:p>
                <a:endParaRPr lang="en-US"/>
              </a:p>
            </p:txBody>
          </p:sp>
        </p:grpSp>
        <p:grpSp>
          <p:nvGrpSpPr>
            <p:cNvPr id="23616" name="Group 64"/>
            <p:cNvGrpSpPr>
              <a:grpSpLocks/>
            </p:cNvGrpSpPr>
            <p:nvPr/>
          </p:nvGrpSpPr>
          <p:grpSpPr bwMode="auto">
            <a:xfrm>
              <a:off x="1237" y="1827"/>
              <a:ext cx="985" cy="312"/>
              <a:chOff x="1237" y="1827"/>
              <a:chExt cx="985" cy="312"/>
            </a:xfrm>
          </p:grpSpPr>
          <p:sp>
            <p:nvSpPr>
              <p:cNvPr id="23627" name="Freeform 62"/>
              <p:cNvSpPr>
                <a:spLocks/>
              </p:cNvSpPr>
              <p:nvPr/>
            </p:nvSpPr>
            <p:spPr bwMode="auto">
              <a:xfrm>
                <a:off x="1237" y="1827"/>
                <a:ext cx="985" cy="312"/>
              </a:xfrm>
              <a:custGeom>
                <a:avLst/>
                <a:gdLst>
                  <a:gd name="T0" fmla="*/ 6 w 985"/>
                  <a:gd name="T1" fmla="*/ 9 h 312"/>
                  <a:gd name="T2" fmla="*/ 16 w 985"/>
                  <a:gd name="T3" fmla="*/ 25 h 312"/>
                  <a:gd name="T4" fmla="*/ 31 w 985"/>
                  <a:gd name="T5" fmla="*/ 42 h 312"/>
                  <a:gd name="T6" fmla="*/ 46 w 985"/>
                  <a:gd name="T7" fmla="*/ 55 h 312"/>
                  <a:gd name="T8" fmla="*/ 63 w 985"/>
                  <a:gd name="T9" fmla="*/ 70 h 312"/>
                  <a:gd name="T10" fmla="*/ 82 w 985"/>
                  <a:gd name="T11" fmla="*/ 82 h 312"/>
                  <a:gd name="T12" fmla="*/ 103 w 985"/>
                  <a:gd name="T13" fmla="*/ 95 h 312"/>
                  <a:gd name="T14" fmla="*/ 127 w 985"/>
                  <a:gd name="T15" fmla="*/ 105 h 312"/>
                  <a:gd name="T16" fmla="*/ 149 w 985"/>
                  <a:gd name="T17" fmla="*/ 117 h 312"/>
                  <a:gd name="T18" fmla="*/ 175 w 985"/>
                  <a:gd name="T19" fmla="*/ 126 h 312"/>
                  <a:gd name="T20" fmla="*/ 213 w 985"/>
                  <a:gd name="T21" fmla="*/ 141 h 312"/>
                  <a:gd name="T22" fmla="*/ 243 w 985"/>
                  <a:gd name="T23" fmla="*/ 150 h 312"/>
                  <a:gd name="T24" fmla="*/ 269 w 985"/>
                  <a:gd name="T25" fmla="*/ 158 h 312"/>
                  <a:gd name="T26" fmla="*/ 300 w 985"/>
                  <a:gd name="T27" fmla="*/ 165 h 312"/>
                  <a:gd name="T28" fmla="*/ 358 w 985"/>
                  <a:gd name="T29" fmla="*/ 179 h 312"/>
                  <a:gd name="T30" fmla="*/ 418 w 985"/>
                  <a:gd name="T31" fmla="*/ 190 h 312"/>
                  <a:gd name="T32" fmla="*/ 478 w 985"/>
                  <a:gd name="T33" fmla="*/ 201 h 312"/>
                  <a:gd name="T34" fmla="*/ 538 w 985"/>
                  <a:gd name="T35" fmla="*/ 207 h 312"/>
                  <a:gd name="T36" fmla="*/ 594 w 985"/>
                  <a:gd name="T37" fmla="*/ 213 h 312"/>
                  <a:gd name="T38" fmla="*/ 651 w 985"/>
                  <a:gd name="T39" fmla="*/ 218 h 312"/>
                  <a:gd name="T40" fmla="*/ 700 w 985"/>
                  <a:gd name="T41" fmla="*/ 223 h 312"/>
                  <a:gd name="T42" fmla="*/ 747 w 985"/>
                  <a:gd name="T43" fmla="*/ 224 h 312"/>
                  <a:gd name="T44" fmla="*/ 803 w 985"/>
                  <a:gd name="T45" fmla="*/ 189 h 312"/>
                  <a:gd name="T46" fmla="*/ 741 w 985"/>
                  <a:gd name="T47" fmla="*/ 311 h 312"/>
                  <a:gd name="T48" fmla="*/ 744 w 985"/>
                  <a:gd name="T49" fmla="*/ 273 h 312"/>
                  <a:gd name="T50" fmla="*/ 704 w 985"/>
                  <a:gd name="T51" fmla="*/ 271 h 312"/>
                  <a:gd name="T52" fmla="*/ 655 w 985"/>
                  <a:gd name="T53" fmla="*/ 268 h 312"/>
                  <a:gd name="T54" fmla="*/ 601 w 985"/>
                  <a:gd name="T55" fmla="*/ 261 h 312"/>
                  <a:gd name="T56" fmla="*/ 539 w 985"/>
                  <a:gd name="T57" fmla="*/ 254 h 312"/>
                  <a:gd name="T58" fmla="*/ 476 w 985"/>
                  <a:gd name="T59" fmla="*/ 244 h 312"/>
                  <a:gd name="T60" fmla="*/ 409 w 985"/>
                  <a:gd name="T61" fmla="*/ 232 h 312"/>
                  <a:gd name="T62" fmla="*/ 343 w 985"/>
                  <a:gd name="T63" fmla="*/ 218 h 312"/>
                  <a:gd name="T64" fmla="*/ 279 w 985"/>
                  <a:gd name="T65" fmla="*/ 202 h 312"/>
                  <a:gd name="T66" fmla="*/ 218 w 985"/>
                  <a:gd name="T67" fmla="*/ 185 h 312"/>
                  <a:gd name="T68" fmla="*/ 189 w 985"/>
                  <a:gd name="T69" fmla="*/ 174 h 312"/>
                  <a:gd name="T70" fmla="*/ 161 w 985"/>
                  <a:gd name="T71" fmla="*/ 165 h 312"/>
                  <a:gd name="T72" fmla="*/ 136 w 985"/>
                  <a:gd name="T73" fmla="*/ 152 h 312"/>
                  <a:gd name="T74" fmla="*/ 110 w 985"/>
                  <a:gd name="T75" fmla="*/ 139 h 312"/>
                  <a:gd name="T76" fmla="*/ 87 w 985"/>
                  <a:gd name="T77" fmla="*/ 128 h 312"/>
                  <a:gd name="T78" fmla="*/ 68 w 985"/>
                  <a:gd name="T79" fmla="*/ 114 h 312"/>
                  <a:gd name="T80" fmla="*/ 48 w 985"/>
                  <a:gd name="T81" fmla="*/ 101 h 312"/>
                  <a:gd name="T82" fmla="*/ 33 w 985"/>
                  <a:gd name="T83" fmla="*/ 85 h 312"/>
                  <a:gd name="T84" fmla="*/ 19 w 985"/>
                  <a:gd name="T85" fmla="*/ 70 h 312"/>
                  <a:gd name="T86" fmla="*/ 11 w 985"/>
                  <a:gd name="T87" fmla="*/ 53 h 312"/>
                  <a:gd name="T88" fmla="*/ 4 w 985"/>
                  <a:gd name="T89" fmla="*/ 36 h 312"/>
                  <a:gd name="T90" fmla="*/ 0 w 985"/>
                  <a:gd name="T91" fmla="*/ 19 h 312"/>
                  <a:gd name="T92" fmla="*/ 0 w 98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5"/>
                  <a:gd name="T142" fmla="*/ 0 h 312"/>
                  <a:gd name="T143" fmla="*/ 985 w 98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5" h="312">
                    <a:moveTo>
                      <a:pt x="0" y="0"/>
                    </a:moveTo>
                    <a:lnTo>
                      <a:pt x="6" y="9"/>
                    </a:lnTo>
                    <a:lnTo>
                      <a:pt x="10" y="16"/>
                    </a:lnTo>
                    <a:lnTo>
                      <a:pt x="16" y="25"/>
                    </a:lnTo>
                    <a:lnTo>
                      <a:pt x="23" y="33"/>
                    </a:lnTo>
                    <a:lnTo>
                      <a:pt x="31" y="42"/>
                    </a:lnTo>
                    <a:lnTo>
                      <a:pt x="39" y="47"/>
                    </a:lnTo>
                    <a:lnTo>
                      <a:pt x="46" y="55"/>
                    </a:lnTo>
                    <a:lnTo>
                      <a:pt x="52" y="62"/>
                    </a:lnTo>
                    <a:lnTo>
                      <a:pt x="63" y="70"/>
                    </a:lnTo>
                    <a:lnTo>
                      <a:pt x="72" y="76"/>
                    </a:lnTo>
                    <a:lnTo>
                      <a:pt x="82" y="82"/>
                    </a:lnTo>
                    <a:lnTo>
                      <a:pt x="91" y="89"/>
                    </a:lnTo>
                    <a:lnTo>
                      <a:pt x="103" y="95"/>
                    </a:lnTo>
                    <a:lnTo>
                      <a:pt x="115" y="100"/>
                    </a:lnTo>
                    <a:lnTo>
                      <a:pt x="127" y="105"/>
                    </a:lnTo>
                    <a:lnTo>
                      <a:pt x="138" y="111"/>
                    </a:lnTo>
                    <a:lnTo>
                      <a:pt x="149" y="117"/>
                    </a:lnTo>
                    <a:lnTo>
                      <a:pt x="161" y="123"/>
                    </a:lnTo>
                    <a:lnTo>
                      <a:pt x="175" y="126"/>
                    </a:lnTo>
                    <a:lnTo>
                      <a:pt x="187" y="130"/>
                    </a:lnTo>
                    <a:lnTo>
                      <a:pt x="213" y="141"/>
                    </a:lnTo>
                    <a:lnTo>
                      <a:pt x="228" y="146"/>
                    </a:lnTo>
                    <a:lnTo>
                      <a:pt x="243" y="150"/>
                    </a:lnTo>
                    <a:lnTo>
                      <a:pt x="256" y="154"/>
                    </a:lnTo>
                    <a:lnTo>
                      <a:pt x="269" y="158"/>
                    </a:lnTo>
                    <a:lnTo>
                      <a:pt x="286" y="162"/>
                    </a:lnTo>
                    <a:lnTo>
                      <a:pt x="300" y="165"/>
                    </a:lnTo>
                    <a:lnTo>
                      <a:pt x="328" y="172"/>
                    </a:lnTo>
                    <a:lnTo>
                      <a:pt x="358" y="179"/>
                    </a:lnTo>
                    <a:lnTo>
                      <a:pt x="387" y="185"/>
                    </a:lnTo>
                    <a:lnTo>
                      <a:pt x="418" y="190"/>
                    </a:lnTo>
                    <a:lnTo>
                      <a:pt x="448" y="195"/>
                    </a:lnTo>
                    <a:lnTo>
                      <a:pt x="478" y="201"/>
                    </a:lnTo>
                    <a:lnTo>
                      <a:pt x="508" y="203"/>
                    </a:lnTo>
                    <a:lnTo>
                      <a:pt x="538" y="207"/>
                    </a:lnTo>
                    <a:lnTo>
                      <a:pt x="568" y="211"/>
                    </a:lnTo>
                    <a:lnTo>
                      <a:pt x="594" y="213"/>
                    </a:lnTo>
                    <a:lnTo>
                      <a:pt x="622" y="215"/>
                    </a:lnTo>
                    <a:lnTo>
                      <a:pt x="651" y="218"/>
                    </a:lnTo>
                    <a:lnTo>
                      <a:pt x="676" y="220"/>
                    </a:lnTo>
                    <a:lnTo>
                      <a:pt x="700" y="223"/>
                    </a:lnTo>
                    <a:lnTo>
                      <a:pt x="722" y="224"/>
                    </a:lnTo>
                    <a:lnTo>
                      <a:pt x="747" y="224"/>
                    </a:lnTo>
                    <a:lnTo>
                      <a:pt x="784" y="225"/>
                    </a:lnTo>
                    <a:lnTo>
                      <a:pt x="803" y="189"/>
                    </a:lnTo>
                    <a:lnTo>
                      <a:pt x="984" y="256"/>
                    </a:lnTo>
                    <a:lnTo>
                      <a:pt x="741" y="311"/>
                    </a:lnTo>
                    <a:lnTo>
                      <a:pt x="761" y="273"/>
                    </a:lnTo>
                    <a:lnTo>
                      <a:pt x="744" y="273"/>
                    </a:lnTo>
                    <a:lnTo>
                      <a:pt x="724" y="271"/>
                    </a:lnTo>
                    <a:lnTo>
                      <a:pt x="704" y="271"/>
                    </a:lnTo>
                    <a:lnTo>
                      <a:pt x="680" y="269"/>
                    </a:lnTo>
                    <a:lnTo>
                      <a:pt x="655" y="268"/>
                    </a:lnTo>
                    <a:lnTo>
                      <a:pt x="627" y="265"/>
                    </a:lnTo>
                    <a:lnTo>
                      <a:pt x="601" y="261"/>
                    </a:lnTo>
                    <a:lnTo>
                      <a:pt x="571" y="258"/>
                    </a:lnTo>
                    <a:lnTo>
                      <a:pt x="539" y="254"/>
                    </a:lnTo>
                    <a:lnTo>
                      <a:pt x="509" y="251"/>
                    </a:lnTo>
                    <a:lnTo>
                      <a:pt x="476" y="244"/>
                    </a:lnTo>
                    <a:lnTo>
                      <a:pt x="441" y="239"/>
                    </a:lnTo>
                    <a:lnTo>
                      <a:pt x="409" y="232"/>
                    </a:lnTo>
                    <a:lnTo>
                      <a:pt x="377" y="226"/>
                    </a:lnTo>
                    <a:lnTo>
                      <a:pt x="343" y="218"/>
                    </a:lnTo>
                    <a:lnTo>
                      <a:pt x="311" y="212"/>
                    </a:lnTo>
                    <a:lnTo>
                      <a:pt x="279" y="202"/>
                    </a:lnTo>
                    <a:lnTo>
                      <a:pt x="247" y="193"/>
                    </a:lnTo>
                    <a:lnTo>
                      <a:pt x="218" y="185"/>
                    </a:lnTo>
                    <a:lnTo>
                      <a:pt x="205" y="180"/>
                    </a:lnTo>
                    <a:lnTo>
                      <a:pt x="189" y="174"/>
                    </a:lnTo>
                    <a:lnTo>
                      <a:pt x="175" y="169"/>
                    </a:lnTo>
                    <a:lnTo>
                      <a:pt x="161" y="165"/>
                    </a:lnTo>
                    <a:lnTo>
                      <a:pt x="147" y="157"/>
                    </a:lnTo>
                    <a:lnTo>
                      <a:pt x="136" y="152"/>
                    </a:lnTo>
                    <a:lnTo>
                      <a:pt x="122" y="146"/>
                    </a:lnTo>
                    <a:lnTo>
                      <a:pt x="110" y="139"/>
                    </a:lnTo>
                    <a:lnTo>
                      <a:pt x="101" y="133"/>
                    </a:lnTo>
                    <a:lnTo>
                      <a:pt x="87" y="128"/>
                    </a:lnTo>
                    <a:lnTo>
                      <a:pt x="78" y="121"/>
                    </a:lnTo>
                    <a:lnTo>
                      <a:pt x="68" y="114"/>
                    </a:lnTo>
                    <a:lnTo>
                      <a:pt x="57" y="108"/>
                    </a:lnTo>
                    <a:lnTo>
                      <a:pt x="48" y="101"/>
                    </a:lnTo>
                    <a:lnTo>
                      <a:pt x="40" y="94"/>
                    </a:lnTo>
                    <a:lnTo>
                      <a:pt x="33" y="85"/>
                    </a:lnTo>
                    <a:lnTo>
                      <a:pt x="27" y="76"/>
                    </a:lnTo>
                    <a:lnTo>
                      <a:pt x="19" y="70"/>
                    </a:lnTo>
                    <a:lnTo>
                      <a:pt x="15" y="62"/>
                    </a:lnTo>
                    <a:lnTo>
                      <a:pt x="11" y="53"/>
                    </a:lnTo>
                    <a:lnTo>
                      <a:pt x="6" y="45"/>
                    </a:lnTo>
                    <a:lnTo>
                      <a:pt x="4" y="36"/>
                    </a:lnTo>
                    <a:lnTo>
                      <a:pt x="2" y="27"/>
                    </a:lnTo>
                    <a:lnTo>
                      <a:pt x="0" y="19"/>
                    </a:lnTo>
                    <a:lnTo>
                      <a:pt x="0" y="10"/>
                    </a:lnTo>
                    <a:lnTo>
                      <a:pt x="0" y="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8" name="Freeform 63"/>
              <p:cNvSpPr>
                <a:spLocks/>
              </p:cNvSpPr>
              <p:nvPr/>
            </p:nvSpPr>
            <p:spPr bwMode="auto">
              <a:xfrm>
                <a:off x="1237" y="1827"/>
                <a:ext cx="985" cy="312"/>
              </a:xfrm>
              <a:custGeom>
                <a:avLst/>
                <a:gdLst>
                  <a:gd name="T0" fmla="*/ 6 w 985"/>
                  <a:gd name="T1" fmla="*/ 9 h 312"/>
                  <a:gd name="T2" fmla="*/ 16 w 985"/>
                  <a:gd name="T3" fmla="*/ 25 h 312"/>
                  <a:gd name="T4" fmla="*/ 31 w 985"/>
                  <a:gd name="T5" fmla="*/ 42 h 312"/>
                  <a:gd name="T6" fmla="*/ 46 w 985"/>
                  <a:gd name="T7" fmla="*/ 55 h 312"/>
                  <a:gd name="T8" fmla="*/ 63 w 985"/>
                  <a:gd name="T9" fmla="*/ 70 h 312"/>
                  <a:gd name="T10" fmla="*/ 82 w 985"/>
                  <a:gd name="T11" fmla="*/ 82 h 312"/>
                  <a:gd name="T12" fmla="*/ 103 w 985"/>
                  <a:gd name="T13" fmla="*/ 95 h 312"/>
                  <a:gd name="T14" fmla="*/ 127 w 985"/>
                  <a:gd name="T15" fmla="*/ 105 h 312"/>
                  <a:gd name="T16" fmla="*/ 149 w 985"/>
                  <a:gd name="T17" fmla="*/ 117 h 312"/>
                  <a:gd name="T18" fmla="*/ 175 w 985"/>
                  <a:gd name="T19" fmla="*/ 126 h 312"/>
                  <a:gd name="T20" fmla="*/ 213 w 985"/>
                  <a:gd name="T21" fmla="*/ 141 h 312"/>
                  <a:gd name="T22" fmla="*/ 243 w 985"/>
                  <a:gd name="T23" fmla="*/ 150 h 312"/>
                  <a:gd name="T24" fmla="*/ 269 w 985"/>
                  <a:gd name="T25" fmla="*/ 158 h 312"/>
                  <a:gd name="T26" fmla="*/ 300 w 985"/>
                  <a:gd name="T27" fmla="*/ 165 h 312"/>
                  <a:gd name="T28" fmla="*/ 358 w 985"/>
                  <a:gd name="T29" fmla="*/ 179 h 312"/>
                  <a:gd name="T30" fmla="*/ 418 w 985"/>
                  <a:gd name="T31" fmla="*/ 190 h 312"/>
                  <a:gd name="T32" fmla="*/ 478 w 985"/>
                  <a:gd name="T33" fmla="*/ 201 h 312"/>
                  <a:gd name="T34" fmla="*/ 538 w 985"/>
                  <a:gd name="T35" fmla="*/ 207 h 312"/>
                  <a:gd name="T36" fmla="*/ 594 w 985"/>
                  <a:gd name="T37" fmla="*/ 213 h 312"/>
                  <a:gd name="T38" fmla="*/ 651 w 985"/>
                  <a:gd name="T39" fmla="*/ 218 h 312"/>
                  <a:gd name="T40" fmla="*/ 700 w 985"/>
                  <a:gd name="T41" fmla="*/ 223 h 312"/>
                  <a:gd name="T42" fmla="*/ 747 w 985"/>
                  <a:gd name="T43" fmla="*/ 224 h 312"/>
                  <a:gd name="T44" fmla="*/ 803 w 985"/>
                  <a:gd name="T45" fmla="*/ 189 h 312"/>
                  <a:gd name="T46" fmla="*/ 741 w 985"/>
                  <a:gd name="T47" fmla="*/ 311 h 312"/>
                  <a:gd name="T48" fmla="*/ 744 w 985"/>
                  <a:gd name="T49" fmla="*/ 273 h 312"/>
                  <a:gd name="T50" fmla="*/ 704 w 985"/>
                  <a:gd name="T51" fmla="*/ 271 h 312"/>
                  <a:gd name="T52" fmla="*/ 655 w 985"/>
                  <a:gd name="T53" fmla="*/ 268 h 312"/>
                  <a:gd name="T54" fmla="*/ 601 w 985"/>
                  <a:gd name="T55" fmla="*/ 261 h 312"/>
                  <a:gd name="T56" fmla="*/ 539 w 985"/>
                  <a:gd name="T57" fmla="*/ 254 h 312"/>
                  <a:gd name="T58" fmla="*/ 476 w 985"/>
                  <a:gd name="T59" fmla="*/ 244 h 312"/>
                  <a:gd name="T60" fmla="*/ 409 w 985"/>
                  <a:gd name="T61" fmla="*/ 232 h 312"/>
                  <a:gd name="T62" fmla="*/ 343 w 985"/>
                  <a:gd name="T63" fmla="*/ 218 h 312"/>
                  <a:gd name="T64" fmla="*/ 279 w 985"/>
                  <a:gd name="T65" fmla="*/ 202 h 312"/>
                  <a:gd name="T66" fmla="*/ 218 w 985"/>
                  <a:gd name="T67" fmla="*/ 185 h 312"/>
                  <a:gd name="T68" fmla="*/ 189 w 985"/>
                  <a:gd name="T69" fmla="*/ 174 h 312"/>
                  <a:gd name="T70" fmla="*/ 161 w 985"/>
                  <a:gd name="T71" fmla="*/ 165 h 312"/>
                  <a:gd name="T72" fmla="*/ 136 w 985"/>
                  <a:gd name="T73" fmla="*/ 152 h 312"/>
                  <a:gd name="T74" fmla="*/ 110 w 985"/>
                  <a:gd name="T75" fmla="*/ 139 h 312"/>
                  <a:gd name="T76" fmla="*/ 87 w 985"/>
                  <a:gd name="T77" fmla="*/ 128 h 312"/>
                  <a:gd name="T78" fmla="*/ 68 w 985"/>
                  <a:gd name="T79" fmla="*/ 114 h 312"/>
                  <a:gd name="T80" fmla="*/ 48 w 985"/>
                  <a:gd name="T81" fmla="*/ 101 h 312"/>
                  <a:gd name="T82" fmla="*/ 33 w 985"/>
                  <a:gd name="T83" fmla="*/ 85 h 312"/>
                  <a:gd name="T84" fmla="*/ 19 w 985"/>
                  <a:gd name="T85" fmla="*/ 70 h 312"/>
                  <a:gd name="T86" fmla="*/ 11 w 985"/>
                  <a:gd name="T87" fmla="*/ 53 h 312"/>
                  <a:gd name="T88" fmla="*/ 4 w 985"/>
                  <a:gd name="T89" fmla="*/ 36 h 312"/>
                  <a:gd name="T90" fmla="*/ 0 w 985"/>
                  <a:gd name="T91" fmla="*/ 19 h 312"/>
                  <a:gd name="T92" fmla="*/ 0 w 985"/>
                  <a:gd name="T93" fmla="*/ 0 h 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5"/>
                  <a:gd name="T142" fmla="*/ 0 h 312"/>
                  <a:gd name="T143" fmla="*/ 985 w 985"/>
                  <a:gd name="T144" fmla="*/ 312 h 3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5" h="312">
                    <a:moveTo>
                      <a:pt x="0" y="0"/>
                    </a:moveTo>
                    <a:lnTo>
                      <a:pt x="6" y="9"/>
                    </a:lnTo>
                    <a:lnTo>
                      <a:pt x="10" y="16"/>
                    </a:lnTo>
                    <a:lnTo>
                      <a:pt x="16" y="25"/>
                    </a:lnTo>
                    <a:lnTo>
                      <a:pt x="23" y="33"/>
                    </a:lnTo>
                    <a:lnTo>
                      <a:pt x="31" y="42"/>
                    </a:lnTo>
                    <a:lnTo>
                      <a:pt x="39" y="47"/>
                    </a:lnTo>
                    <a:lnTo>
                      <a:pt x="46" y="55"/>
                    </a:lnTo>
                    <a:lnTo>
                      <a:pt x="52" y="62"/>
                    </a:lnTo>
                    <a:lnTo>
                      <a:pt x="63" y="70"/>
                    </a:lnTo>
                    <a:lnTo>
                      <a:pt x="72" y="76"/>
                    </a:lnTo>
                    <a:lnTo>
                      <a:pt x="82" y="82"/>
                    </a:lnTo>
                    <a:lnTo>
                      <a:pt x="91" y="89"/>
                    </a:lnTo>
                    <a:lnTo>
                      <a:pt x="103" y="95"/>
                    </a:lnTo>
                    <a:lnTo>
                      <a:pt x="115" y="100"/>
                    </a:lnTo>
                    <a:lnTo>
                      <a:pt x="127" y="105"/>
                    </a:lnTo>
                    <a:lnTo>
                      <a:pt x="138" y="111"/>
                    </a:lnTo>
                    <a:lnTo>
                      <a:pt x="149" y="117"/>
                    </a:lnTo>
                    <a:lnTo>
                      <a:pt x="161" y="123"/>
                    </a:lnTo>
                    <a:lnTo>
                      <a:pt x="175" y="126"/>
                    </a:lnTo>
                    <a:lnTo>
                      <a:pt x="187" y="130"/>
                    </a:lnTo>
                    <a:lnTo>
                      <a:pt x="213" y="141"/>
                    </a:lnTo>
                    <a:lnTo>
                      <a:pt x="228" y="146"/>
                    </a:lnTo>
                    <a:lnTo>
                      <a:pt x="243" y="150"/>
                    </a:lnTo>
                    <a:lnTo>
                      <a:pt x="256" y="154"/>
                    </a:lnTo>
                    <a:lnTo>
                      <a:pt x="269" y="158"/>
                    </a:lnTo>
                    <a:lnTo>
                      <a:pt x="286" y="162"/>
                    </a:lnTo>
                    <a:lnTo>
                      <a:pt x="300" y="165"/>
                    </a:lnTo>
                    <a:lnTo>
                      <a:pt x="328" y="172"/>
                    </a:lnTo>
                    <a:lnTo>
                      <a:pt x="358" y="179"/>
                    </a:lnTo>
                    <a:lnTo>
                      <a:pt x="387" y="185"/>
                    </a:lnTo>
                    <a:lnTo>
                      <a:pt x="418" y="190"/>
                    </a:lnTo>
                    <a:lnTo>
                      <a:pt x="448" y="195"/>
                    </a:lnTo>
                    <a:lnTo>
                      <a:pt x="478" y="201"/>
                    </a:lnTo>
                    <a:lnTo>
                      <a:pt x="508" y="203"/>
                    </a:lnTo>
                    <a:lnTo>
                      <a:pt x="538" y="207"/>
                    </a:lnTo>
                    <a:lnTo>
                      <a:pt x="568" y="211"/>
                    </a:lnTo>
                    <a:lnTo>
                      <a:pt x="594" y="213"/>
                    </a:lnTo>
                    <a:lnTo>
                      <a:pt x="622" y="215"/>
                    </a:lnTo>
                    <a:lnTo>
                      <a:pt x="651" y="218"/>
                    </a:lnTo>
                    <a:lnTo>
                      <a:pt x="676" y="220"/>
                    </a:lnTo>
                    <a:lnTo>
                      <a:pt x="700" y="223"/>
                    </a:lnTo>
                    <a:lnTo>
                      <a:pt x="722" y="224"/>
                    </a:lnTo>
                    <a:lnTo>
                      <a:pt x="747" y="224"/>
                    </a:lnTo>
                    <a:lnTo>
                      <a:pt x="784" y="225"/>
                    </a:lnTo>
                    <a:lnTo>
                      <a:pt x="803" y="189"/>
                    </a:lnTo>
                    <a:lnTo>
                      <a:pt x="984" y="256"/>
                    </a:lnTo>
                    <a:lnTo>
                      <a:pt x="741" y="311"/>
                    </a:lnTo>
                    <a:lnTo>
                      <a:pt x="761" y="273"/>
                    </a:lnTo>
                    <a:lnTo>
                      <a:pt x="744" y="273"/>
                    </a:lnTo>
                    <a:lnTo>
                      <a:pt x="724" y="271"/>
                    </a:lnTo>
                    <a:lnTo>
                      <a:pt x="704" y="271"/>
                    </a:lnTo>
                    <a:lnTo>
                      <a:pt x="680" y="269"/>
                    </a:lnTo>
                    <a:lnTo>
                      <a:pt x="655" y="268"/>
                    </a:lnTo>
                    <a:lnTo>
                      <a:pt x="627" y="265"/>
                    </a:lnTo>
                    <a:lnTo>
                      <a:pt x="601" y="261"/>
                    </a:lnTo>
                    <a:lnTo>
                      <a:pt x="571" y="258"/>
                    </a:lnTo>
                    <a:lnTo>
                      <a:pt x="539" y="254"/>
                    </a:lnTo>
                    <a:lnTo>
                      <a:pt x="509" y="251"/>
                    </a:lnTo>
                    <a:lnTo>
                      <a:pt x="476" y="244"/>
                    </a:lnTo>
                    <a:lnTo>
                      <a:pt x="441" y="239"/>
                    </a:lnTo>
                    <a:lnTo>
                      <a:pt x="409" y="232"/>
                    </a:lnTo>
                    <a:lnTo>
                      <a:pt x="377" y="226"/>
                    </a:lnTo>
                    <a:lnTo>
                      <a:pt x="343" y="218"/>
                    </a:lnTo>
                    <a:lnTo>
                      <a:pt x="311" y="212"/>
                    </a:lnTo>
                    <a:lnTo>
                      <a:pt x="279" y="202"/>
                    </a:lnTo>
                    <a:lnTo>
                      <a:pt x="247" y="193"/>
                    </a:lnTo>
                    <a:lnTo>
                      <a:pt x="218" y="185"/>
                    </a:lnTo>
                    <a:lnTo>
                      <a:pt x="205" y="180"/>
                    </a:lnTo>
                    <a:lnTo>
                      <a:pt x="189" y="174"/>
                    </a:lnTo>
                    <a:lnTo>
                      <a:pt x="175" y="169"/>
                    </a:lnTo>
                    <a:lnTo>
                      <a:pt x="161" y="165"/>
                    </a:lnTo>
                    <a:lnTo>
                      <a:pt x="147" y="157"/>
                    </a:lnTo>
                    <a:lnTo>
                      <a:pt x="136" y="152"/>
                    </a:lnTo>
                    <a:lnTo>
                      <a:pt x="122" y="146"/>
                    </a:lnTo>
                    <a:lnTo>
                      <a:pt x="110" y="139"/>
                    </a:lnTo>
                    <a:lnTo>
                      <a:pt x="101" y="133"/>
                    </a:lnTo>
                    <a:lnTo>
                      <a:pt x="87" y="128"/>
                    </a:lnTo>
                    <a:lnTo>
                      <a:pt x="78" y="121"/>
                    </a:lnTo>
                    <a:lnTo>
                      <a:pt x="68" y="114"/>
                    </a:lnTo>
                    <a:lnTo>
                      <a:pt x="57" y="108"/>
                    </a:lnTo>
                    <a:lnTo>
                      <a:pt x="48" y="101"/>
                    </a:lnTo>
                    <a:lnTo>
                      <a:pt x="40" y="94"/>
                    </a:lnTo>
                    <a:lnTo>
                      <a:pt x="33" y="85"/>
                    </a:lnTo>
                    <a:lnTo>
                      <a:pt x="27" y="76"/>
                    </a:lnTo>
                    <a:lnTo>
                      <a:pt x="19" y="70"/>
                    </a:lnTo>
                    <a:lnTo>
                      <a:pt x="15" y="62"/>
                    </a:lnTo>
                    <a:lnTo>
                      <a:pt x="11" y="53"/>
                    </a:lnTo>
                    <a:lnTo>
                      <a:pt x="6" y="45"/>
                    </a:lnTo>
                    <a:lnTo>
                      <a:pt x="4" y="36"/>
                    </a:lnTo>
                    <a:lnTo>
                      <a:pt x="2" y="27"/>
                    </a:lnTo>
                    <a:lnTo>
                      <a:pt x="0" y="19"/>
                    </a:lnTo>
                    <a:lnTo>
                      <a:pt x="0" y="10"/>
                    </a:lnTo>
                    <a:lnTo>
                      <a:pt x="0" y="0"/>
                    </a:lnTo>
                  </a:path>
                </a:pathLst>
              </a:custGeom>
              <a:solidFill>
                <a:srgbClr val="B2B2B2"/>
              </a:solidFill>
              <a:ln w="12700" cap="rnd" cmpd="sng">
                <a:solidFill>
                  <a:srgbClr val="000000"/>
                </a:solidFill>
                <a:prstDash val="solid"/>
                <a:round/>
                <a:headEnd/>
                <a:tailEnd/>
              </a:ln>
            </p:spPr>
            <p:txBody>
              <a:bodyPr/>
              <a:lstStyle/>
              <a:p>
                <a:endParaRPr lang="en-US"/>
              </a:p>
            </p:txBody>
          </p:sp>
        </p:grpSp>
        <p:grpSp>
          <p:nvGrpSpPr>
            <p:cNvPr id="23617" name="Group 67"/>
            <p:cNvGrpSpPr>
              <a:grpSpLocks/>
            </p:cNvGrpSpPr>
            <p:nvPr/>
          </p:nvGrpSpPr>
          <p:grpSpPr bwMode="auto">
            <a:xfrm>
              <a:off x="2448" y="720"/>
              <a:ext cx="529" cy="385"/>
              <a:chOff x="2448" y="720"/>
              <a:chExt cx="529" cy="385"/>
            </a:xfrm>
          </p:grpSpPr>
          <p:sp>
            <p:nvSpPr>
              <p:cNvPr id="23625" name="Freeform 65"/>
              <p:cNvSpPr>
                <a:spLocks/>
              </p:cNvSpPr>
              <p:nvPr/>
            </p:nvSpPr>
            <p:spPr bwMode="auto">
              <a:xfrm>
                <a:off x="2448" y="720"/>
                <a:ext cx="529" cy="385"/>
              </a:xfrm>
              <a:custGeom>
                <a:avLst/>
                <a:gdLst>
                  <a:gd name="T0" fmla="*/ 47 w 529"/>
                  <a:gd name="T1" fmla="*/ 168 h 385"/>
                  <a:gd name="T2" fmla="*/ 88 w 529"/>
                  <a:gd name="T3" fmla="*/ 139 h 385"/>
                  <a:gd name="T4" fmla="*/ 127 w 529"/>
                  <a:gd name="T5" fmla="*/ 113 h 385"/>
                  <a:gd name="T6" fmla="*/ 166 w 529"/>
                  <a:gd name="T7" fmla="*/ 93 h 385"/>
                  <a:gd name="T8" fmla="*/ 204 w 529"/>
                  <a:gd name="T9" fmla="*/ 77 h 385"/>
                  <a:gd name="T10" fmla="*/ 242 w 529"/>
                  <a:gd name="T11" fmla="*/ 64 h 385"/>
                  <a:gd name="T12" fmla="*/ 278 w 529"/>
                  <a:gd name="T13" fmla="*/ 54 h 385"/>
                  <a:gd name="T14" fmla="*/ 311 w 529"/>
                  <a:gd name="T15" fmla="*/ 49 h 385"/>
                  <a:gd name="T16" fmla="*/ 344 w 529"/>
                  <a:gd name="T17" fmla="*/ 48 h 385"/>
                  <a:gd name="T18" fmla="*/ 372 w 529"/>
                  <a:gd name="T19" fmla="*/ 51 h 385"/>
                  <a:gd name="T20" fmla="*/ 400 w 529"/>
                  <a:gd name="T21" fmla="*/ 56 h 385"/>
                  <a:gd name="T22" fmla="*/ 423 w 529"/>
                  <a:gd name="T23" fmla="*/ 65 h 385"/>
                  <a:gd name="T24" fmla="*/ 444 w 529"/>
                  <a:gd name="T25" fmla="*/ 78 h 385"/>
                  <a:gd name="T26" fmla="*/ 462 w 529"/>
                  <a:gd name="T27" fmla="*/ 93 h 385"/>
                  <a:gd name="T28" fmla="*/ 475 w 529"/>
                  <a:gd name="T29" fmla="*/ 112 h 385"/>
                  <a:gd name="T30" fmla="*/ 483 w 529"/>
                  <a:gd name="T31" fmla="*/ 132 h 385"/>
                  <a:gd name="T32" fmla="*/ 487 w 529"/>
                  <a:gd name="T33" fmla="*/ 154 h 385"/>
                  <a:gd name="T34" fmla="*/ 487 w 529"/>
                  <a:gd name="T35" fmla="*/ 181 h 385"/>
                  <a:gd name="T36" fmla="*/ 482 w 529"/>
                  <a:gd name="T37" fmla="*/ 209 h 385"/>
                  <a:gd name="T38" fmla="*/ 471 w 529"/>
                  <a:gd name="T39" fmla="*/ 239 h 385"/>
                  <a:gd name="T40" fmla="*/ 454 w 529"/>
                  <a:gd name="T41" fmla="*/ 271 h 385"/>
                  <a:gd name="T42" fmla="*/ 433 w 529"/>
                  <a:gd name="T43" fmla="*/ 306 h 385"/>
                  <a:gd name="T44" fmla="*/ 521 w 529"/>
                  <a:gd name="T45" fmla="*/ 358 h 385"/>
                  <a:gd name="T46" fmla="*/ 493 w 529"/>
                  <a:gd name="T47" fmla="*/ 310 h 385"/>
                  <a:gd name="T48" fmla="*/ 510 w 529"/>
                  <a:gd name="T49" fmla="*/ 277 h 385"/>
                  <a:gd name="T50" fmla="*/ 521 w 529"/>
                  <a:gd name="T51" fmla="*/ 243 h 385"/>
                  <a:gd name="T52" fmla="*/ 527 w 529"/>
                  <a:gd name="T53" fmla="*/ 212 h 385"/>
                  <a:gd name="T54" fmla="*/ 528 w 529"/>
                  <a:gd name="T55" fmla="*/ 180 h 385"/>
                  <a:gd name="T56" fmla="*/ 523 w 529"/>
                  <a:gd name="T57" fmla="*/ 149 h 385"/>
                  <a:gd name="T58" fmla="*/ 513 w 529"/>
                  <a:gd name="T59" fmla="*/ 121 h 385"/>
                  <a:gd name="T60" fmla="*/ 499 w 529"/>
                  <a:gd name="T61" fmla="*/ 96 h 385"/>
                  <a:gd name="T62" fmla="*/ 480 w 529"/>
                  <a:gd name="T63" fmla="*/ 71 h 385"/>
                  <a:gd name="T64" fmla="*/ 459 w 529"/>
                  <a:gd name="T65" fmla="*/ 50 h 385"/>
                  <a:gd name="T66" fmla="*/ 433 w 529"/>
                  <a:gd name="T67" fmla="*/ 33 h 385"/>
                  <a:gd name="T68" fmla="*/ 404 w 529"/>
                  <a:gd name="T69" fmla="*/ 18 h 385"/>
                  <a:gd name="T70" fmla="*/ 371 w 529"/>
                  <a:gd name="T71" fmla="*/ 8 h 385"/>
                  <a:gd name="T72" fmla="*/ 335 w 529"/>
                  <a:gd name="T73" fmla="*/ 1 h 385"/>
                  <a:gd name="T74" fmla="*/ 297 w 529"/>
                  <a:gd name="T75" fmla="*/ 0 h 385"/>
                  <a:gd name="T76" fmla="*/ 272 w 529"/>
                  <a:gd name="T77" fmla="*/ 0 h 385"/>
                  <a:gd name="T78" fmla="*/ 230 w 529"/>
                  <a:gd name="T79" fmla="*/ 8 h 385"/>
                  <a:gd name="T80" fmla="*/ 186 w 529"/>
                  <a:gd name="T81" fmla="*/ 19 h 385"/>
                  <a:gd name="T82" fmla="*/ 141 w 529"/>
                  <a:gd name="T83" fmla="*/ 37 h 385"/>
                  <a:gd name="T84" fmla="*/ 95 w 529"/>
                  <a:gd name="T85" fmla="*/ 61 h 385"/>
                  <a:gd name="T86" fmla="*/ 47 w 529"/>
                  <a:gd name="T87" fmla="*/ 92 h 385"/>
                  <a:gd name="T88" fmla="*/ 0 w 529"/>
                  <a:gd name="T89" fmla="*/ 130 h 3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385"/>
                  <a:gd name="T137" fmla="*/ 529 w 529"/>
                  <a:gd name="T138" fmla="*/ 385 h 3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385">
                    <a:moveTo>
                      <a:pt x="0" y="130"/>
                    </a:moveTo>
                    <a:lnTo>
                      <a:pt x="34" y="180"/>
                    </a:lnTo>
                    <a:lnTo>
                      <a:pt x="47" y="168"/>
                    </a:lnTo>
                    <a:lnTo>
                      <a:pt x="61" y="158"/>
                    </a:lnTo>
                    <a:lnTo>
                      <a:pt x="75" y="149"/>
                    </a:lnTo>
                    <a:lnTo>
                      <a:pt x="88" y="139"/>
                    </a:lnTo>
                    <a:lnTo>
                      <a:pt x="100" y="130"/>
                    </a:lnTo>
                    <a:lnTo>
                      <a:pt x="114" y="122"/>
                    </a:lnTo>
                    <a:lnTo>
                      <a:pt x="127" y="113"/>
                    </a:lnTo>
                    <a:lnTo>
                      <a:pt x="141" y="106"/>
                    </a:lnTo>
                    <a:lnTo>
                      <a:pt x="154" y="99"/>
                    </a:lnTo>
                    <a:lnTo>
                      <a:pt x="166" y="93"/>
                    </a:lnTo>
                    <a:lnTo>
                      <a:pt x="179" y="87"/>
                    </a:lnTo>
                    <a:lnTo>
                      <a:pt x="193" y="81"/>
                    </a:lnTo>
                    <a:lnTo>
                      <a:pt x="204" y="77"/>
                    </a:lnTo>
                    <a:lnTo>
                      <a:pt x="217" y="71"/>
                    </a:lnTo>
                    <a:lnTo>
                      <a:pt x="230" y="67"/>
                    </a:lnTo>
                    <a:lnTo>
                      <a:pt x="242" y="64"/>
                    </a:lnTo>
                    <a:lnTo>
                      <a:pt x="254" y="60"/>
                    </a:lnTo>
                    <a:lnTo>
                      <a:pt x="266" y="57"/>
                    </a:lnTo>
                    <a:lnTo>
                      <a:pt x="278" y="54"/>
                    </a:lnTo>
                    <a:lnTo>
                      <a:pt x="289" y="52"/>
                    </a:lnTo>
                    <a:lnTo>
                      <a:pt x="301" y="50"/>
                    </a:lnTo>
                    <a:lnTo>
                      <a:pt x="311" y="49"/>
                    </a:lnTo>
                    <a:lnTo>
                      <a:pt x="322" y="49"/>
                    </a:lnTo>
                    <a:lnTo>
                      <a:pt x="333" y="48"/>
                    </a:lnTo>
                    <a:lnTo>
                      <a:pt x="344" y="48"/>
                    </a:lnTo>
                    <a:lnTo>
                      <a:pt x="353" y="48"/>
                    </a:lnTo>
                    <a:lnTo>
                      <a:pt x="363" y="49"/>
                    </a:lnTo>
                    <a:lnTo>
                      <a:pt x="372" y="51"/>
                    </a:lnTo>
                    <a:lnTo>
                      <a:pt x="382" y="51"/>
                    </a:lnTo>
                    <a:lnTo>
                      <a:pt x="391" y="54"/>
                    </a:lnTo>
                    <a:lnTo>
                      <a:pt x="400" y="56"/>
                    </a:lnTo>
                    <a:lnTo>
                      <a:pt x="409" y="59"/>
                    </a:lnTo>
                    <a:lnTo>
                      <a:pt x="416" y="62"/>
                    </a:lnTo>
                    <a:lnTo>
                      <a:pt x="423" y="65"/>
                    </a:lnTo>
                    <a:lnTo>
                      <a:pt x="431" y="69"/>
                    </a:lnTo>
                    <a:lnTo>
                      <a:pt x="438" y="74"/>
                    </a:lnTo>
                    <a:lnTo>
                      <a:pt x="444" y="78"/>
                    </a:lnTo>
                    <a:lnTo>
                      <a:pt x="450" y="82"/>
                    </a:lnTo>
                    <a:lnTo>
                      <a:pt x="456" y="87"/>
                    </a:lnTo>
                    <a:lnTo>
                      <a:pt x="462" y="93"/>
                    </a:lnTo>
                    <a:lnTo>
                      <a:pt x="466" y="98"/>
                    </a:lnTo>
                    <a:lnTo>
                      <a:pt x="470" y="105"/>
                    </a:lnTo>
                    <a:lnTo>
                      <a:pt x="475" y="112"/>
                    </a:lnTo>
                    <a:lnTo>
                      <a:pt x="478" y="118"/>
                    </a:lnTo>
                    <a:lnTo>
                      <a:pt x="480" y="125"/>
                    </a:lnTo>
                    <a:lnTo>
                      <a:pt x="483" y="132"/>
                    </a:lnTo>
                    <a:lnTo>
                      <a:pt x="485" y="139"/>
                    </a:lnTo>
                    <a:lnTo>
                      <a:pt x="485" y="147"/>
                    </a:lnTo>
                    <a:lnTo>
                      <a:pt x="487" y="154"/>
                    </a:lnTo>
                    <a:lnTo>
                      <a:pt x="487" y="163"/>
                    </a:lnTo>
                    <a:lnTo>
                      <a:pt x="488" y="173"/>
                    </a:lnTo>
                    <a:lnTo>
                      <a:pt x="487" y="181"/>
                    </a:lnTo>
                    <a:lnTo>
                      <a:pt x="486" y="190"/>
                    </a:lnTo>
                    <a:lnTo>
                      <a:pt x="484" y="199"/>
                    </a:lnTo>
                    <a:lnTo>
                      <a:pt x="482" y="209"/>
                    </a:lnTo>
                    <a:lnTo>
                      <a:pt x="479" y="219"/>
                    </a:lnTo>
                    <a:lnTo>
                      <a:pt x="475" y="229"/>
                    </a:lnTo>
                    <a:lnTo>
                      <a:pt x="471" y="239"/>
                    </a:lnTo>
                    <a:lnTo>
                      <a:pt x="466" y="250"/>
                    </a:lnTo>
                    <a:lnTo>
                      <a:pt x="461" y="261"/>
                    </a:lnTo>
                    <a:lnTo>
                      <a:pt x="454" y="271"/>
                    </a:lnTo>
                    <a:lnTo>
                      <a:pt x="447" y="283"/>
                    </a:lnTo>
                    <a:lnTo>
                      <a:pt x="440" y="294"/>
                    </a:lnTo>
                    <a:lnTo>
                      <a:pt x="433" y="306"/>
                    </a:lnTo>
                    <a:lnTo>
                      <a:pt x="389" y="280"/>
                    </a:lnTo>
                    <a:lnTo>
                      <a:pt x="410" y="384"/>
                    </a:lnTo>
                    <a:lnTo>
                      <a:pt x="521" y="358"/>
                    </a:lnTo>
                    <a:lnTo>
                      <a:pt x="477" y="332"/>
                    </a:lnTo>
                    <a:lnTo>
                      <a:pt x="485" y="321"/>
                    </a:lnTo>
                    <a:lnTo>
                      <a:pt x="493" y="310"/>
                    </a:lnTo>
                    <a:lnTo>
                      <a:pt x="499" y="299"/>
                    </a:lnTo>
                    <a:lnTo>
                      <a:pt x="505" y="287"/>
                    </a:lnTo>
                    <a:lnTo>
                      <a:pt x="510" y="277"/>
                    </a:lnTo>
                    <a:lnTo>
                      <a:pt x="514" y="265"/>
                    </a:lnTo>
                    <a:lnTo>
                      <a:pt x="518" y="255"/>
                    </a:lnTo>
                    <a:lnTo>
                      <a:pt x="521" y="243"/>
                    </a:lnTo>
                    <a:lnTo>
                      <a:pt x="523" y="232"/>
                    </a:lnTo>
                    <a:lnTo>
                      <a:pt x="526" y="222"/>
                    </a:lnTo>
                    <a:lnTo>
                      <a:pt x="527" y="212"/>
                    </a:lnTo>
                    <a:lnTo>
                      <a:pt x="528" y="201"/>
                    </a:lnTo>
                    <a:lnTo>
                      <a:pt x="528" y="190"/>
                    </a:lnTo>
                    <a:lnTo>
                      <a:pt x="528" y="180"/>
                    </a:lnTo>
                    <a:lnTo>
                      <a:pt x="527" y="169"/>
                    </a:lnTo>
                    <a:lnTo>
                      <a:pt x="526" y="160"/>
                    </a:lnTo>
                    <a:lnTo>
                      <a:pt x="523" y="149"/>
                    </a:lnTo>
                    <a:lnTo>
                      <a:pt x="520" y="140"/>
                    </a:lnTo>
                    <a:lnTo>
                      <a:pt x="517" y="131"/>
                    </a:lnTo>
                    <a:lnTo>
                      <a:pt x="513" y="121"/>
                    </a:lnTo>
                    <a:lnTo>
                      <a:pt x="509" y="112"/>
                    </a:lnTo>
                    <a:lnTo>
                      <a:pt x="504" y="104"/>
                    </a:lnTo>
                    <a:lnTo>
                      <a:pt x="499" y="96"/>
                    </a:lnTo>
                    <a:lnTo>
                      <a:pt x="494" y="87"/>
                    </a:lnTo>
                    <a:lnTo>
                      <a:pt x="488" y="78"/>
                    </a:lnTo>
                    <a:lnTo>
                      <a:pt x="480" y="71"/>
                    </a:lnTo>
                    <a:lnTo>
                      <a:pt x="474" y="64"/>
                    </a:lnTo>
                    <a:lnTo>
                      <a:pt x="467" y="57"/>
                    </a:lnTo>
                    <a:lnTo>
                      <a:pt x="459" y="50"/>
                    </a:lnTo>
                    <a:lnTo>
                      <a:pt x="451" y="44"/>
                    </a:lnTo>
                    <a:lnTo>
                      <a:pt x="443" y="38"/>
                    </a:lnTo>
                    <a:lnTo>
                      <a:pt x="433" y="33"/>
                    </a:lnTo>
                    <a:lnTo>
                      <a:pt x="424" y="27"/>
                    </a:lnTo>
                    <a:lnTo>
                      <a:pt x="414" y="22"/>
                    </a:lnTo>
                    <a:lnTo>
                      <a:pt x="404" y="18"/>
                    </a:lnTo>
                    <a:lnTo>
                      <a:pt x="393" y="14"/>
                    </a:lnTo>
                    <a:lnTo>
                      <a:pt x="381" y="10"/>
                    </a:lnTo>
                    <a:lnTo>
                      <a:pt x="371" y="8"/>
                    </a:lnTo>
                    <a:lnTo>
                      <a:pt x="359" y="5"/>
                    </a:lnTo>
                    <a:lnTo>
                      <a:pt x="348" y="3"/>
                    </a:lnTo>
                    <a:lnTo>
                      <a:pt x="335" y="1"/>
                    </a:lnTo>
                    <a:lnTo>
                      <a:pt x="324" y="0"/>
                    </a:lnTo>
                    <a:lnTo>
                      <a:pt x="311" y="0"/>
                    </a:lnTo>
                    <a:lnTo>
                      <a:pt x="297" y="0"/>
                    </a:lnTo>
                    <a:lnTo>
                      <a:pt x="285" y="0"/>
                    </a:lnTo>
                    <a:lnTo>
                      <a:pt x="278" y="0"/>
                    </a:lnTo>
                    <a:lnTo>
                      <a:pt x="272" y="0"/>
                    </a:lnTo>
                    <a:lnTo>
                      <a:pt x="258" y="3"/>
                    </a:lnTo>
                    <a:lnTo>
                      <a:pt x="245" y="4"/>
                    </a:lnTo>
                    <a:lnTo>
                      <a:pt x="230" y="8"/>
                    </a:lnTo>
                    <a:lnTo>
                      <a:pt x="216" y="11"/>
                    </a:lnTo>
                    <a:lnTo>
                      <a:pt x="201" y="15"/>
                    </a:lnTo>
                    <a:lnTo>
                      <a:pt x="186" y="19"/>
                    </a:lnTo>
                    <a:lnTo>
                      <a:pt x="172" y="25"/>
                    </a:lnTo>
                    <a:lnTo>
                      <a:pt x="156" y="31"/>
                    </a:lnTo>
                    <a:lnTo>
                      <a:pt x="141" y="37"/>
                    </a:lnTo>
                    <a:lnTo>
                      <a:pt x="126" y="45"/>
                    </a:lnTo>
                    <a:lnTo>
                      <a:pt x="111" y="53"/>
                    </a:lnTo>
                    <a:lnTo>
                      <a:pt x="95" y="61"/>
                    </a:lnTo>
                    <a:lnTo>
                      <a:pt x="79" y="70"/>
                    </a:lnTo>
                    <a:lnTo>
                      <a:pt x="63" y="81"/>
                    </a:lnTo>
                    <a:lnTo>
                      <a:pt x="47" y="92"/>
                    </a:lnTo>
                    <a:lnTo>
                      <a:pt x="32" y="104"/>
                    </a:lnTo>
                    <a:lnTo>
                      <a:pt x="16" y="116"/>
                    </a:lnTo>
                    <a:lnTo>
                      <a:pt x="0" y="13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6" name="Freeform 66"/>
              <p:cNvSpPr>
                <a:spLocks/>
              </p:cNvSpPr>
              <p:nvPr/>
            </p:nvSpPr>
            <p:spPr bwMode="auto">
              <a:xfrm>
                <a:off x="2448" y="720"/>
                <a:ext cx="529" cy="385"/>
              </a:xfrm>
              <a:custGeom>
                <a:avLst/>
                <a:gdLst>
                  <a:gd name="T0" fmla="*/ 47 w 529"/>
                  <a:gd name="T1" fmla="*/ 168 h 385"/>
                  <a:gd name="T2" fmla="*/ 88 w 529"/>
                  <a:gd name="T3" fmla="*/ 139 h 385"/>
                  <a:gd name="T4" fmla="*/ 127 w 529"/>
                  <a:gd name="T5" fmla="*/ 113 h 385"/>
                  <a:gd name="T6" fmla="*/ 166 w 529"/>
                  <a:gd name="T7" fmla="*/ 93 h 385"/>
                  <a:gd name="T8" fmla="*/ 204 w 529"/>
                  <a:gd name="T9" fmla="*/ 77 h 385"/>
                  <a:gd name="T10" fmla="*/ 242 w 529"/>
                  <a:gd name="T11" fmla="*/ 64 h 385"/>
                  <a:gd name="T12" fmla="*/ 278 w 529"/>
                  <a:gd name="T13" fmla="*/ 54 h 385"/>
                  <a:gd name="T14" fmla="*/ 311 w 529"/>
                  <a:gd name="T15" fmla="*/ 49 h 385"/>
                  <a:gd name="T16" fmla="*/ 344 w 529"/>
                  <a:gd name="T17" fmla="*/ 48 h 385"/>
                  <a:gd name="T18" fmla="*/ 372 w 529"/>
                  <a:gd name="T19" fmla="*/ 51 h 385"/>
                  <a:gd name="T20" fmla="*/ 400 w 529"/>
                  <a:gd name="T21" fmla="*/ 56 h 385"/>
                  <a:gd name="T22" fmla="*/ 423 w 529"/>
                  <a:gd name="T23" fmla="*/ 65 h 385"/>
                  <a:gd name="T24" fmla="*/ 444 w 529"/>
                  <a:gd name="T25" fmla="*/ 78 h 385"/>
                  <a:gd name="T26" fmla="*/ 462 w 529"/>
                  <a:gd name="T27" fmla="*/ 93 h 385"/>
                  <a:gd name="T28" fmla="*/ 475 w 529"/>
                  <a:gd name="T29" fmla="*/ 112 h 385"/>
                  <a:gd name="T30" fmla="*/ 483 w 529"/>
                  <a:gd name="T31" fmla="*/ 132 h 385"/>
                  <a:gd name="T32" fmla="*/ 487 w 529"/>
                  <a:gd name="T33" fmla="*/ 154 h 385"/>
                  <a:gd name="T34" fmla="*/ 487 w 529"/>
                  <a:gd name="T35" fmla="*/ 181 h 385"/>
                  <a:gd name="T36" fmla="*/ 482 w 529"/>
                  <a:gd name="T37" fmla="*/ 209 h 385"/>
                  <a:gd name="T38" fmla="*/ 471 w 529"/>
                  <a:gd name="T39" fmla="*/ 239 h 385"/>
                  <a:gd name="T40" fmla="*/ 454 w 529"/>
                  <a:gd name="T41" fmla="*/ 271 h 385"/>
                  <a:gd name="T42" fmla="*/ 433 w 529"/>
                  <a:gd name="T43" fmla="*/ 306 h 385"/>
                  <a:gd name="T44" fmla="*/ 521 w 529"/>
                  <a:gd name="T45" fmla="*/ 358 h 385"/>
                  <a:gd name="T46" fmla="*/ 493 w 529"/>
                  <a:gd name="T47" fmla="*/ 310 h 385"/>
                  <a:gd name="T48" fmla="*/ 510 w 529"/>
                  <a:gd name="T49" fmla="*/ 277 h 385"/>
                  <a:gd name="T50" fmla="*/ 521 w 529"/>
                  <a:gd name="T51" fmla="*/ 243 h 385"/>
                  <a:gd name="T52" fmla="*/ 527 w 529"/>
                  <a:gd name="T53" fmla="*/ 212 h 385"/>
                  <a:gd name="T54" fmla="*/ 528 w 529"/>
                  <a:gd name="T55" fmla="*/ 180 h 385"/>
                  <a:gd name="T56" fmla="*/ 523 w 529"/>
                  <a:gd name="T57" fmla="*/ 149 h 385"/>
                  <a:gd name="T58" fmla="*/ 513 w 529"/>
                  <a:gd name="T59" fmla="*/ 121 h 385"/>
                  <a:gd name="T60" fmla="*/ 499 w 529"/>
                  <a:gd name="T61" fmla="*/ 96 h 385"/>
                  <a:gd name="T62" fmla="*/ 480 w 529"/>
                  <a:gd name="T63" fmla="*/ 71 h 385"/>
                  <a:gd name="T64" fmla="*/ 459 w 529"/>
                  <a:gd name="T65" fmla="*/ 50 h 385"/>
                  <a:gd name="T66" fmla="*/ 433 w 529"/>
                  <a:gd name="T67" fmla="*/ 33 h 385"/>
                  <a:gd name="T68" fmla="*/ 404 w 529"/>
                  <a:gd name="T69" fmla="*/ 18 h 385"/>
                  <a:gd name="T70" fmla="*/ 371 w 529"/>
                  <a:gd name="T71" fmla="*/ 8 h 385"/>
                  <a:gd name="T72" fmla="*/ 335 w 529"/>
                  <a:gd name="T73" fmla="*/ 1 h 385"/>
                  <a:gd name="T74" fmla="*/ 297 w 529"/>
                  <a:gd name="T75" fmla="*/ 0 h 385"/>
                  <a:gd name="T76" fmla="*/ 272 w 529"/>
                  <a:gd name="T77" fmla="*/ 0 h 385"/>
                  <a:gd name="T78" fmla="*/ 230 w 529"/>
                  <a:gd name="T79" fmla="*/ 8 h 385"/>
                  <a:gd name="T80" fmla="*/ 186 w 529"/>
                  <a:gd name="T81" fmla="*/ 19 h 385"/>
                  <a:gd name="T82" fmla="*/ 141 w 529"/>
                  <a:gd name="T83" fmla="*/ 37 h 385"/>
                  <a:gd name="T84" fmla="*/ 95 w 529"/>
                  <a:gd name="T85" fmla="*/ 61 h 385"/>
                  <a:gd name="T86" fmla="*/ 47 w 529"/>
                  <a:gd name="T87" fmla="*/ 92 h 385"/>
                  <a:gd name="T88" fmla="*/ 0 w 529"/>
                  <a:gd name="T89" fmla="*/ 130 h 3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385"/>
                  <a:gd name="T137" fmla="*/ 529 w 529"/>
                  <a:gd name="T138" fmla="*/ 385 h 3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385">
                    <a:moveTo>
                      <a:pt x="0" y="130"/>
                    </a:moveTo>
                    <a:lnTo>
                      <a:pt x="34" y="180"/>
                    </a:lnTo>
                    <a:lnTo>
                      <a:pt x="47" y="168"/>
                    </a:lnTo>
                    <a:lnTo>
                      <a:pt x="61" y="158"/>
                    </a:lnTo>
                    <a:lnTo>
                      <a:pt x="75" y="149"/>
                    </a:lnTo>
                    <a:lnTo>
                      <a:pt x="88" y="139"/>
                    </a:lnTo>
                    <a:lnTo>
                      <a:pt x="100" y="130"/>
                    </a:lnTo>
                    <a:lnTo>
                      <a:pt x="114" y="122"/>
                    </a:lnTo>
                    <a:lnTo>
                      <a:pt x="127" y="113"/>
                    </a:lnTo>
                    <a:lnTo>
                      <a:pt x="141" y="106"/>
                    </a:lnTo>
                    <a:lnTo>
                      <a:pt x="154" y="99"/>
                    </a:lnTo>
                    <a:lnTo>
                      <a:pt x="166" y="93"/>
                    </a:lnTo>
                    <a:lnTo>
                      <a:pt x="179" y="87"/>
                    </a:lnTo>
                    <a:lnTo>
                      <a:pt x="193" y="81"/>
                    </a:lnTo>
                    <a:lnTo>
                      <a:pt x="204" y="77"/>
                    </a:lnTo>
                    <a:lnTo>
                      <a:pt x="217" y="71"/>
                    </a:lnTo>
                    <a:lnTo>
                      <a:pt x="230" y="67"/>
                    </a:lnTo>
                    <a:lnTo>
                      <a:pt x="242" y="64"/>
                    </a:lnTo>
                    <a:lnTo>
                      <a:pt x="254" y="60"/>
                    </a:lnTo>
                    <a:lnTo>
                      <a:pt x="266" y="57"/>
                    </a:lnTo>
                    <a:lnTo>
                      <a:pt x="278" y="54"/>
                    </a:lnTo>
                    <a:lnTo>
                      <a:pt x="289" y="52"/>
                    </a:lnTo>
                    <a:lnTo>
                      <a:pt x="301" y="50"/>
                    </a:lnTo>
                    <a:lnTo>
                      <a:pt x="311" y="49"/>
                    </a:lnTo>
                    <a:lnTo>
                      <a:pt x="322" y="49"/>
                    </a:lnTo>
                    <a:lnTo>
                      <a:pt x="333" y="48"/>
                    </a:lnTo>
                    <a:lnTo>
                      <a:pt x="344" y="48"/>
                    </a:lnTo>
                    <a:lnTo>
                      <a:pt x="353" y="48"/>
                    </a:lnTo>
                    <a:lnTo>
                      <a:pt x="363" y="49"/>
                    </a:lnTo>
                    <a:lnTo>
                      <a:pt x="372" y="51"/>
                    </a:lnTo>
                    <a:lnTo>
                      <a:pt x="382" y="51"/>
                    </a:lnTo>
                    <a:lnTo>
                      <a:pt x="391" y="54"/>
                    </a:lnTo>
                    <a:lnTo>
                      <a:pt x="400" y="56"/>
                    </a:lnTo>
                    <a:lnTo>
                      <a:pt x="409" y="59"/>
                    </a:lnTo>
                    <a:lnTo>
                      <a:pt x="416" y="62"/>
                    </a:lnTo>
                    <a:lnTo>
                      <a:pt x="423" y="65"/>
                    </a:lnTo>
                    <a:lnTo>
                      <a:pt x="431" y="69"/>
                    </a:lnTo>
                    <a:lnTo>
                      <a:pt x="438" y="74"/>
                    </a:lnTo>
                    <a:lnTo>
                      <a:pt x="444" y="78"/>
                    </a:lnTo>
                    <a:lnTo>
                      <a:pt x="450" y="82"/>
                    </a:lnTo>
                    <a:lnTo>
                      <a:pt x="456" y="87"/>
                    </a:lnTo>
                    <a:lnTo>
                      <a:pt x="462" y="93"/>
                    </a:lnTo>
                    <a:lnTo>
                      <a:pt x="466" y="98"/>
                    </a:lnTo>
                    <a:lnTo>
                      <a:pt x="470" y="105"/>
                    </a:lnTo>
                    <a:lnTo>
                      <a:pt x="475" y="112"/>
                    </a:lnTo>
                    <a:lnTo>
                      <a:pt x="478" y="118"/>
                    </a:lnTo>
                    <a:lnTo>
                      <a:pt x="480" y="125"/>
                    </a:lnTo>
                    <a:lnTo>
                      <a:pt x="483" y="132"/>
                    </a:lnTo>
                    <a:lnTo>
                      <a:pt x="485" y="139"/>
                    </a:lnTo>
                    <a:lnTo>
                      <a:pt x="485" y="147"/>
                    </a:lnTo>
                    <a:lnTo>
                      <a:pt x="487" y="154"/>
                    </a:lnTo>
                    <a:lnTo>
                      <a:pt x="487" y="163"/>
                    </a:lnTo>
                    <a:lnTo>
                      <a:pt x="488" y="173"/>
                    </a:lnTo>
                    <a:lnTo>
                      <a:pt x="487" y="181"/>
                    </a:lnTo>
                    <a:lnTo>
                      <a:pt x="486" y="190"/>
                    </a:lnTo>
                    <a:lnTo>
                      <a:pt x="484" y="199"/>
                    </a:lnTo>
                    <a:lnTo>
                      <a:pt x="482" y="209"/>
                    </a:lnTo>
                    <a:lnTo>
                      <a:pt x="479" y="219"/>
                    </a:lnTo>
                    <a:lnTo>
                      <a:pt x="475" y="229"/>
                    </a:lnTo>
                    <a:lnTo>
                      <a:pt x="471" y="239"/>
                    </a:lnTo>
                    <a:lnTo>
                      <a:pt x="466" y="250"/>
                    </a:lnTo>
                    <a:lnTo>
                      <a:pt x="461" y="261"/>
                    </a:lnTo>
                    <a:lnTo>
                      <a:pt x="454" y="271"/>
                    </a:lnTo>
                    <a:lnTo>
                      <a:pt x="447" y="283"/>
                    </a:lnTo>
                    <a:lnTo>
                      <a:pt x="440" y="294"/>
                    </a:lnTo>
                    <a:lnTo>
                      <a:pt x="433" y="306"/>
                    </a:lnTo>
                    <a:lnTo>
                      <a:pt x="389" y="280"/>
                    </a:lnTo>
                    <a:lnTo>
                      <a:pt x="410" y="384"/>
                    </a:lnTo>
                    <a:lnTo>
                      <a:pt x="521" y="358"/>
                    </a:lnTo>
                    <a:lnTo>
                      <a:pt x="477" y="332"/>
                    </a:lnTo>
                    <a:lnTo>
                      <a:pt x="485" y="321"/>
                    </a:lnTo>
                    <a:lnTo>
                      <a:pt x="493" y="310"/>
                    </a:lnTo>
                    <a:lnTo>
                      <a:pt x="499" y="299"/>
                    </a:lnTo>
                    <a:lnTo>
                      <a:pt x="505" y="287"/>
                    </a:lnTo>
                    <a:lnTo>
                      <a:pt x="510" y="277"/>
                    </a:lnTo>
                    <a:lnTo>
                      <a:pt x="514" y="265"/>
                    </a:lnTo>
                    <a:lnTo>
                      <a:pt x="518" y="255"/>
                    </a:lnTo>
                    <a:lnTo>
                      <a:pt x="521" y="243"/>
                    </a:lnTo>
                    <a:lnTo>
                      <a:pt x="523" y="232"/>
                    </a:lnTo>
                    <a:lnTo>
                      <a:pt x="526" y="222"/>
                    </a:lnTo>
                    <a:lnTo>
                      <a:pt x="527" y="212"/>
                    </a:lnTo>
                    <a:lnTo>
                      <a:pt x="528" y="201"/>
                    </a:lnTo>
                    <a:lnTo>
                      <a:pt x="528" y="190"/>
                    </a:lnTo>
                    <a:lnTo>
                      <a:pt x="528" y="180"/>
                    </a:lnTo>
                    <a:lnTo>
                      <a:pt x="527" y="169"/>
                    </a:lnTo>
                    <a:lnTo>
                      <a:pt x="526" y="160"/>
                    </a:lnTo>
                    <a:lnTo>
                      <a:pt x="523" y="149"/>
                    </a:lnTo>
                    <a:lnTo>
                      <a:pt x="520" y="140"/>
                    </a:lnTo>
                    <a:lnTo>
                      <a:pt x="517" y="131"/>
                    </a:lnTo>
                    <a:lnTo>
                      <a:pt x="513" y="121"/>
                    </a:lnTo>
                    <a:lnTo>
                      <a:pt x="509" y="112"/>
                    </a:lnTo>
                    <a:lnTo>
                      <a:pt x="504" y="104"/>
                    </a:lnTo>
                    <a:lnTo>
                      <a:pt x="499" y="96"/>
                    </a:lnTo>
                    <a:lnTo>
                      <a:pt x="494" y="87"/>
                    </a:lnTo>
                    <a:lnTo>
                      <a:pt x="488" y="78"/>
                    </a:lnTo>
                    <a:lnTo>
                      <a:pt x="480" y="71"/>
                    </a:lnTo>
                    <a:lnTo>
                      <a:pt x="474" y="64"/>
                    </a:lnTo>
                    <a:lnTo>
                      <a:pt x="467" y="57"/>
                    </a:lnTo>
                    <a:lnTo>
                      <a:pt x="459" y="50"/>
                    </a:lnTo>
                    <a:lnTo>
                      <a:pt x="451" y="44"/>
                    </a:lnTo>
                    <a:lnTo>
                      <a:pt x="443" y="38"/>
                    </a:lnTo>
                    <a:lnTo>
                      <a:pt x="433" y="33"/>
                    </a:lnTo>
                    <a:lnTo>
                      <a:pt x="424" y="27"/>
                    </a:lnTo>
                    <a:lnTo>
                      <a:pt x="414" y="22"/>
                    </a:lnTo>
                    <a:lnTo>
                      <a:pt x="404" y="18"/>
                    </a:lnTo>
                    <a:lnTo>
                      <a:pt x="393" y="14"/>
                    </a:lnTo>
                    <a:lnTo>
                      <a:pt x="381" y="10"/>
                    </a:lnTo>
                    <a:lnTo>
                      <a:pt x="371" y="8"/>
                    </a:lnTo>
                    <a:lnTo>
                      <a:pt x="359" y="5"/>
                    </a:lnTo>
                    <a:lnTo>
                      <a:pt x="348" y="3"/>
                    </a:lnTo>
                    <a:lnTo>
                      <a:pt x="335" y="1"/>
                    </a:lnTo>
                    <a:lnTo>
                      <a:pt x="324" y="0"/>
                    </a:lnTo>
                    <a:lnTo>
                      <a:pt x="311" y="0"/>
                    </a:lnTo>
                    <a:lnTo>
                      <a:pt x="297" y="0"/>
                    </a:lnTo>
                    <a:lnTo>
                      <a:pt x="285" y="0"/>
                    </a:lnTo>
                    <a:lnTo>
                      <a:pt x="278" y="0"/>
                    </a:lnTo>
                    <a:lnTo>
                      <a:pt x="272" y="0"/>
                    </a:lnTo>
                    <a:lnTo>
                      <a:pt x="258" y="3"/>
                    </a:lnTo>
                    <a:lnTo>
                      <a:pt x="245" y="4"/>
                    </a:lnTo>
                    <a:lnTo>
                      <a:pt x="230" y="8"/>
                    </a:lnTo>
                    <a:lnTo>
                      <a:pt x="216" y="11"/>
                    </a:lnTo>
                    <a:lnTo>
                      <a:pt x="201" y="15"/>
                    </a:lnTo>
                    <a:lnTo>
                      <a:pt x="186" y="19"/>
                    </a:lnTo>
                    <a:lnTo>
                      <a:pt x="172" y="25"/>
                    </a:lnTo>
                    <a:lnTo>
                      <a:pt x="156" y="31"/>
                    </a:lnTo>
                    <a:lnTo>
                      <a:pt x="141" y="37"/>
                    </a:lnTo>
                    <a:lnTo>
                      <a:pt x="126" y="45"/>
                    </a:lnTo>
                    <a:lnTo>
                      <a:pt x="111" y="53"/>
                    </a:lnTo>
                    <a:lnTo>
                      <a:pt x="95" y="61"/>
                    </a:lnTo>
                    <a:lnTo>
                      <a:pt x="79" y="70"/>
                    </a:lnTo>
                    <a:lnTo>
                      <a:pt x="63" y="81"/>
                    </a:lnTo>
                    <a:lnTo>
                      <a:pt x="47" y="92"/>
                    </a:lnTo>
                    <a:lnTo>
                      <a:pt x="32" y="104"/>
                    </a:lnTo>
                    <a:lnTo>
                      <a:pt x="16" y="116"/>
                    </a:lnTo>
                    <a:lnTo>
                      <a:pt x="0" y="130"/>
                    </a:lnTo>
                  </a:path>
                </a:pathLst>
              </a:custGeom>
              <a:solidFill>
                <a:srgbClr val="B2B2B2"/>
              </a:solidFill>
              <a:ln w="12700" cap="rnd" cmpd="sng">
                <a:solidFill>
                  <a:srgbClr val="000000"/>
                </a:solidFill>
                <a:prstDash val="solid"/>
                <a:round/>
                <a:headEnd/>
                <a:tailEnd/>
              </a:ln>
            </p:spPr>
            <p:txBody>
              <a:bodyPr/>
              <a:lstStyle/>
              <a:p>
                <a:endParaRPr lang="en-US"/>
              </a:p>
            </p:txBody>
          </p:sp>
        </p:grpSp>
        <p:grpSp>
          <p:nvGrpSpPr>
            <p:cNvPr id="23618" name="Group 70"/>
            <p:cNvGrpSpPr>
              <a:grpSpLocks/>
            </p:cNvGrpSpPr>
            <p:nvPr/>
          </p:nvGrpSpPr>
          <p:grpSpPr bwMode="auto">
            <a:xfrm>
              <a:off x="3180" y="940"/>
              <a:ext cx="502" cy="219"/>
              <a:chOff x="3180" y="940"/>
              <a:chExt cx="502" cy="219"/>
            </a:xfrm>
          </p:grpSpPr>
          <p:sp>
            <p:nvSpPr>
              <p:cNvPr id="23623" name="Freeform 68"/>
              <p:cNvSpPr>
                <a:spLocks/>
              </p:cNvSpPr>
              <p:nvPr/>
            </p:nvSpPr>
            <p:spPr bwMode="auto">
              <a:xfrm>
                <a:off x="3180" y="940"/>
                <a:ext cx="502" cy="219"/>
              </a:xfrm>
              <a:custGeom>
                <a:avLst/>
                <a:gdLst>
                  <a:gd name="T0" fmla="*/ 11 w 502"/>
                  <a:gd name="T1" fmla="*/ 15 h 219"/>
                  <a:gd name="T2" fmla="*/ 32 w 502"/>
                  <a:gd name="T3" fmla="*/ 14 h 219"/>
                  <a:gd name="T4" fmla="*/ 54 w 502"/>
                  <a:gd name="T5" fmla="*/ 13 h 219"/>
                  <a:gd name="T6" fmla="*/ 74 w 502"/>
                  <a:gd name="T7" fmla="*/ 13 h 219"/>
                  <a:gd name="T8" fmla="*/ 93 w 502"/>
                  <a:gd name="T9" fmla="*/ 13 h 219"/>
                  <a:gd name="T10" fmla="*/ 113 w 502"/>
                  <a:gd name="T11" fmla="*/ 16 h 219"/>
                  <a:gd name="T12" fmla="*/ 131 w 502"/>
                  <a:gd name="T13" fmla="*/ 18 h 219"/>
                  <a:gd name="T14" fmla="*/ 149 w 502"/>
                  <a:gd name="T15" fmla="*/ 21 h 219"/>
                  <a:gd name="T16" fmla="*/ 166 w 502"/>
                  <a:gd name="T17" fmla="*/ 25 h 219"/>
                  <a:gd name="T18" fmla="*/ 182 w 502"/>
                  <a:gd name="T19" fmla="*/ 28 h 219"/>
                  <a:gd name="T20" fmla="*/ 207 w 502"/>
                  <a:gd name="T21" fmla="*/ 35 h 219"/>
                  <a:gd name="T22" fmla="*/ 221 w 502"/>
                  <a:gd name="T23" fmla="*/ 40 h 219"/>
                  <a:gd name="T24" fmla="*/ 236 w 502"/>
                  <a:gd name="T25" fmla="*/ 45 h 219"/>
                  <a:gd name="T26" fmla="*/ 250 w 502"/>
                  <a:gd name="T27" fmla="*/ 52 h 219"/>
                  <a:gd name="T28" fmla="*/ 276 w 502"/>
                  <a:gd name="T29" fmla="*/ 64 h 219"/>
                  <a:gd name="T30" fmla="*/ 301 w 502"/>
                  <a:gd name="T31" fmla="*/ 78 h 219"/>
                  <a:gd name="T32" fmla="*/ 322 w 502"/>
                  <a:gd name="T33" fmla="*/ 92 h 219"/>
                  <a:gd name="T34" fmla="*/ 341 w 502"/>
                  <a:gd name="T35" fmla="*/ 107 h 219"/>
                  <a:gd name="T36" fmla="*/ 359 w 502"/>
                  <a:gd name="T37" fmla="*/ 121 h 219"/>
                  <a:gd name="T38" fmla="*/ 373 w 502"/>
                  <a:gd name="T39" fmla="*/ 135 h 219"/>
                  <a:gd name="T40" fmla="*/ 387 w 502"/>
                  <a:gd name="T41" fmla="*/ 148 h 219"/>
                  <a:gd name="T42" fmla="*/ 397 w 502"/>
                  <a:gd name="T43" fmla="*/ 160 h 219"/>
                  <a:gd name="T44" fmla="*/ 364 w 502"/>
                  <a:gd name="T45" fmla="*/ 187 h 219"/>
                  <a:gd name="T46" fmla="*/ 501 w 502"/>
                  <a:gd name="T47" fmla="*/ 134 h 219"/>
                  <a:gd name="T48" fmla="*/ 456 w 502"/>
                  <a:gd name="T49" fmla="*/ 145 h 219"/>
                  <a:gd name="T50" fmla="*/ 446 w 502"/>
                  <a:gd name="T51" fmla="*/ 135 h 219"/>
                  <a:gd name="T52" fmla="*/ 433 w 502"/>
                  <a:gd name="T53" fmla="*/ 121 h 219"/>
                  <a:gd name="T54" fmla="*/ 418 w 502"/>
                  <a:gd name="T55" fmla="*/ 109 h 219"/>
                  <a:gd name="T56" fmla="*/ 397 w 502"/>
                  <a:gd name="T57" fmla="*/ 94 h 219"/>
                  <a:gd name="T58" fmla="*/ 375 w 502"/>
                  <a:gd name="T59" fmla="*/ 79 h 219"/>
                  <a:gd name="T60" fmla="*/ 350 w 502"/>
                  <a:gd name="T61" fmla="*/ 63 h 219"/>
                  <a:gd name="T62" fmla="*/ 322 w 502"/>
                  <a:gd name="T63" fmla="*/ 48 h 219"/>
                  <a:gd name="T64" fmla="*/ 292 w 502"/>
                  <a:gd name="T65" fmla="*/ 35 h 219"/>
                  <a:gd name="T66" fmla="*/ 258 w 502"/>
                  <a:gd name="T67" fmla="*/ 23 h 219"/>
                  <a:gd name="T68" fmla="*/ 242 w 502"/>
                  <a:gd name="T69" fmla="*/ 19 h 219"/>
                  <a:gd name="T70" fmla="*/ 224 w 502"/>
                  <a:gd name="T71" fmla="*/ 15 h 219"/>
                  <a:gd name="T72" fmla="*/ 206 w 502"/>
                  <a:gd name="T73" fmla="*/ 9 h 219"/>
                  <a:gd name="T74" fmla="*/ 187 w 502"/>
                  <a:gd name="T75" fmla="*/ 6 h 219"/>
                  <a:gd name="T76" fmla="*/ 167 w 502"/>
                  <a:gd name="T77" fmla="*/ 3 h 219"/>
                  <a:gd name="T78" fmla="*/ 149 w 502"/>
                  <a:gd name="T79" fmla="*/ 2 h 219"/>
                  <a:gd name="T80" fmla="*/ 129 w 502"/>
                  <a:gd name="T81" fmla="*/ 1 h 219"/>
                  <a:gd name="T82" fmla="*/ 107 w 502"/>
                  <a:gd name="T83" fmla="*/ 1 h 219"/>
                  <a:gd name="T84" fmla="*/ 86 w 502"/>
                  <a:gd name="T85" fmla="*/ 2 h 219"/>
                  <a:gd name="T86" fmla="*/ 66 w 502"/>
                  <a:gd name="T87" fmla="*/ 5 h 219"/>
                  <a:gd name="T88" fmla="*/ 45 w 502"/>
                  <a:gd name="T89" fmla="*/ 7 h 219"/>
                  <a:gd name="T90" fmla="*/ 22 w 502"/>
                  <a:gd name="T91" fmla="*/ 10 h 219"/>
                  <a:gd name="T92" fmla="*/ 0 w 502"/>
                  <a:gd name="T93" fmla="*/ 16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219"/>
                  <a:gd name="T143" fmla="*/ 502 w 502"/>
                  <a:gd name="T144" fmla="*/ 219 h 2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219">
                    <a:moveTo>
                      <a:pt x="0" y="16"/>
                    </a:moveTo>
                    <a:lnTo>
                      <a:pt x="11" y="15"/>
                    </a:lnTo>
                    <a:lnTo>
                      <a:pt x="22" y="14"/>
                    </a:lnTo>
                    <a:lnTo>
                      <a:pt x="32" y="14"/>
                    </a:lnTo>
                    <a:lnTo>
                      <a:pt x="42" y="13"/>
                    </a:lnTo>
                    <a:lnTo>
                      <a:pt x="54" y="13"/>
                    </a:lnTo>
                    <a:lnTo>
                      <a:pt x="64" y="14"/>
                    </a:lnTo>
                    <a:lnTo>
                      <a:pt x="74" y="13"/>
                    </a:lnTo>
                    <a:lnTo>
                      <a:pt x="83" y="12"/>
                    </a:lnTo>
                    <a:lnTo>
                      <a:pt x="93" y="13"/>
                    </a:lnTo>
                    <a:lnTo>
                      <a:pt x="103" y="14"/>
                    </a:lnTo>
                    <a:lnTo>
                      <a:pt x="113" y="16"/>
                    </a:lnTo>
                    <a:lnTo>
                      <a:pt x="122" y="15"/>
                    </a:lnTo>
                    <a:lnTo>
                      <a:pt x="131" y="18"/>
                    </a:lnTo>
                    <a:lnTo>
                      <a:pt x="140" y="19"/>
                    </a:lnTo>
                    <a:lnTo>
                      <a:pt x="149" y="21"/>
                    </a:lnTo>
                    <a:lnTo>
                      <a:pt x="157" y="23"/>
                    </a:lnTo>
                    <a:lnTo>
                      <a:pt x="166" y="25"/>
                    </a:lnTo>
                    <a:lnTo>
                      <a:pt x="174" y="25"/>
                    </a:lnTo>
                    <a:lnTo>
                      <a:pt x="182" y="28"/>
                    </a:lnTo>
                    <a:lnTo>
                      <a:pt x="191" y="29"/>
                    </a:lnTo>
                    <a:lnTo>
                      <a:pt x="207" y="35"/>
                    </a:lnTo>
                    <a:lnTo>
                      <a:pt x="214" y="38"/>
                    </a:lnTo>
                    <a:lnTo>
                      <a:pt x="221" y="40"/>
                    </a:lnTo>
                    <a:lnTo>
                      <a:pt x="229" y="43"/>
                    </a:lnTo>
                    <a:lnTo>
                      <a:pt x="236" y="45"/>
                    </a:lnTo>
                    <a:lnTo>
                      <a:pt x="242" y="48"/>
                    </a:lnTo>
                    <a:lnTo>
                      <a:pt x="250" y="52"/>
                    </a:lnTo>
                    <a:lnTo>
                      <a:pt x="264" y="57"/>
                    </a:lnTo>
                    <a:lnTo>
                      <a:pt x="276" y="64"/>
                    </a:lnTo>
                    <a:lnTo>
                      <a:pt x="288" y="71"/>
                    </a:lnTo>
                    <a:lnTo>
                      <a:pt x="301" y="78"/>
                    </a:lnTo>
                    <a:lnTo>
                      <a:pt x="312" y="85"/>
                    </a:lnTo>
                    <a:lnTo>
                      <a:pt x="322" y="92"/>
                    </a:lnTo>
                    <a:lnTo>
                      <a:pt x="332" y="99"/>
                    </a:lnTo>
                    <a:lnTo>
                      <a:pt x="341" y="107"/>
                    </a:lnTo>
                    <a:lnTo>
                      <a:pt x="350" y="114"/>
                    </a:lnTo>
                    <a:lnTo>
                      <a:pt x="359" y="121"/>
                    </a:lnTo>
                    <a:lnTo>
                      <a:pt x="366" y="128"/>
                    </a:lnTo>
                    <a:lnTo>
                      <a:pt x="373" y="135"/>
                    </a:lnTo>
                    <a:lnTo>
                      <a:pt x="381" y="142"/>
                    </a:lnTo>
                    <a:lnTo>
                      <a:pt x="387" y="148"/>
                    </a:lnTo>
                    <a:lnTo>
                      <a:pt x="392" y="154"/>
                    </a:lnTo>
                    <a:lnTo>
                      <a:pt x="397" y="160"/>
                    </a:lnTo>
                    <a:lnTo>
                      <a:pt x="405" y="171"/>
                    </a:lnTo>
                    <a:lnTo>
                      <a:pt x="364" y="187"/>
                    </a:lnTo>
                    <a:lnTo>
                      <a:pt x="476" y="218"/>
                    </a:lnTo>
                    <a:lnTo>
                      <a:pt x="501" y="134"/>
                    </a:lnTo>
                    <a:lnTo>
                      <a:pt x="459" y="150"/>
                    </a:lnTo>
                    <a:lnTo>
                      <a:pt x="456" y="145"/>
                    </a:lnTo>
                    <a:lnTo>
                      <a:pt x="452" y="140"/>
                    </a:lnTo>
                    <a:lnTo>
                      <a:pt x="446" y="135"/>
                    </a:lnTo>
                    <a:lnTo>
                      <a:pt x="439" y="128"/>
                    </a:lnTo>
                    <a:lnTo>
                      <a:pt x="433" y="121"/>
                    </a:lnTo>
                    <a:lnTo>
                      <a:pt x="426" y="115"/>
                    </a:lnTo>
                    <a:lnTo>
                      <a:pt x="418" y="109"/>
                    </a:lnTo>
                    <a:lnTo>
                      <a:pt x="408" y="101"/>
                    </a:lnTo>
                    <a:lnTo>
                      <a:pt x="397" y="94"/>
                    </a:lnTo>
                    <a:lnTo>
                      <a:pt x="387" y="86"/>
                    </a:lnTo>
                    <a:lnTo>
                      <a:pt x="375" y="79"/>
                    </a:lnTo>
                    <a:lnTo>
                      <a:pt x="362" y="71"/>
                    </a:lnTo>
                    <a:lnTo>
                      <a:pt x="350" y="63"/>
                    </a:lnTo>
                    <a:lnTo>
                      <a:pt x="336" y="56"/>
                    </a:lnTo>
                    <a:lnTo>
                      <a:pt x="322" y="48"/>
                    </a:lnTo>
                    <a:lnTo>
                      <a:pt x="307" y="41"/>
                    </a:lnTo>
                    <a:lnTo>
                      <a:pt x="292" y="35"/>
                    </a:lnTo>
                    <a:lnTo>
                      <a:pt x="275" y="29"/>
                    </a:lnTo>
                    <a:lnTo>
                      <a:pt x="258" y="23"/>
                    </a:lnTo>
                    <a:lnTo>
                      <a:pt x="251" y="21"/>
                    </a:lnTo>
                    <a:lnTo>
                      <a:pt x="242" y="19"/>
                    </a:lnTo>
                    <a:lnTo>
                      <a:pt x="233" y="16"/>
                    </a:lnTo>
                    <a:lnTo>
                      <a:pt x="224" y="15"/>
                    </a:lnTo>
                    <a:lnTo>
                      <a:pt x="215" y="11"/>
                    </a:lnTo>
                    <a:lnTo>
                      <a:pt x="206" y="9"/>
                    </a:lnTo>
                    <a:lnTo>
                      <a:pt x="196" y="8"/>
                    </a:lnTo>
                    <a:lnTo>
                      <a:pt x="187" y="6"/>
                    </a:lnTo>
                    <a:lnTo>
                      <a:pt x="178" y="5"/>
                    </a:lnTo>
                    <a:lnTo>
                      <a:pt x="167" y="3"/>
                    </a:lnTo>
                    <a:lnTo>
                      <a:pt x="158" y="3"/>
                    </a:lnTo>
                    <a:lnTo>
                      <a:pt x="149" y="2"/>
                    </a:lnTo>
                    <a:lnTo>
                      <a:pt x="138" y="1"/>
                    </a:lnTo>
                    <a:lnTo>
                      <a:pt x="129" y="1"/>
                    </a:lnTo>
                    <a:lnTo>
                      <a:pt x="118" y="0"/>
                    </a:lnTo>
                    <a:lnTo>
                      <a:pt x="107" y="1"/>
                    </a:lnTo>
                    <a:lnTo>
                      <a:pt x="98" y="1"/>
                    </a:lnTo>
                    <a:lnTo>
                      <a:pt x="86" y="2"/>
                    </a:lnTo>
                    <a:lnTo>
                      <a:pt x="77" y="2"/>
                    </a:lnTo>
                    <a:lnTo>
                      <a:pt x="66" y="5"/>
                    </a:lnTo>
                    <a:lnTo>
                      <a:pt x="54" y="4"/>
                    </a:lnTo>
                    <a:lnTo>
                      <a:pt x="45" y="7"/>
                    </a:lnTo>
                    <a:lnTo>
                      <a:pt x="33" y="8"/>
                    </a:lnTo>
                    <a:lnTo>
                      <a:pt x="22" y="10"/>
                    </a:lnTo>
                    <a:lnTo>
                      <a:pt x="11" y="14"/>
                    </a:lnTo>
                    <a:lnTo>
                      <a:pt x="0" y="16"/>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4" name="Freeform 69"/>
              <p:cNvSpPr>
                <a:spLocks/>
              </p:cNvSpPr>
              <p:nvPr/>
            </p:nvSpPr>
            <p:spPr bwMode="auto">
              <a:xfrm>
                <a:off x="3180" y="940"/>
                <a:ext cx="502" cy="219"/>
              </a:xfrm>
              <a:custGeom>
                <a:avLst/>
                <a:gdLst>
                  <a:gd name="T0" fmla="*/ 11 w 502"/>
                  <a:gd name="T1" fmla="*/ 15 h 219"/>
                  <a:gd name="T2" fmla="*/ 32 w 502"/>
                  <a:gd name="T3" fmla="*/ 14 h 219"/>
                  <a:gd name="T4" fmla="*/ 54 w 502"/>
                  <a:gd name="T5" fmla="*/ 13 h 219"/>
                  <a:gd name="T6" fmla="*/ 74 w 502"/>
                  <a:gd name="T7" fmla="*/ 13 h 219"/>
                  <a:gd name="T8" fmla="*/ 93 w 502"/>
                  <a:gd name="T9" fmla="*/ 13 h 219"/>
                  <a:gd name="T10" fmla="*/ 113 w 502"/>
                  <a:gd name="T11" fmla="*/ 16 h 219"/>
                  <a:gd name="T12" fmla="*/ 131 w 502"/>
                  <a:gd name="T13" fmla="*/ 18 h 219"/>
                  <a:gd name="T14" fmla="*/ 149 w 502"/>
                  <a:gd name="T15" fmla="*/ 21 h 219"/>
                  <a:gd name="T16" fmla="*/ 166 w 502"/>
                  <a:gd name="T17" fmla="*/ 25 h 219"/>
                  <a:gd name="T18" fmla="*/ 182 w 502"/>
                  <a:gd name="T19" fmla="*/ 28 h 219"/>
                  <a:gd name="T20" fmla="*/ 207 w 502"/>
                  <a:gd name="T21" fmla="*/ 35 h 219"/>
                  <a:gd name="T22" fmla="*/ 221 w 502"/>
                  <a:gd name="T23" fmla="*/ 40 h 219"/>
                  <a:gd name="T24" fmla="*/ 236 w 502"/>
                  <a:gd name="T25" fmla="*/ 45 h 219"/>
                  <a:gd name="T26" fmla="*/ 250 w 502"/>
                  <a:gd name="T27" fmla="*/ 52 h 219"/>
                  <a:gd name="T28" fmla="*/ 276 w 502"/>
                  <a:gd name="T29" fmla="*/ 64 h 219"/>
                  <a:gd name="T30" fmla="*/ 301 w 502"/>
                  <a:gd name="T31" fmla="*/ 78 h 219"/>
                  <a:gd name="T32" fmla="*/ 322 w 502"/>
                  <a:gd name="T33" fmla="*/ 92 h 219"/>
                  <a:gd name="T34" fmla="*/ 341 w 502"/>
                  <a:gd name="T35" fmla="*/ 107 h 219"/>
                  <a:gd name="T36" fmla="*/ 359 w 502"/>
                  <a:gd name="T37" fmla="*/ 121 h 219"/>
                  <a:gd name="T38" fmla="*/ 373 w 502"/>
                  <a:gd name="T39" fmla="*/ 135 h 219"/>
                  <a:gd name="T40" fmla="*/ 387 w 502"/>
                  <a:gd name="T41" fmla="*/ 148 h 219"/>
                  <a:gd name="T42" fmla="*/ 397 w 502"/>
                  <a:gd name="T43" fmla="*/ 160 h 219"/>
                  <a:gd name="T44" fmla="*/ 364 w 502"/>
                  <a:gd name="T45" fmla="*/ 187 h 219"/>
                  <a:gd name="T46" fmla="*/ 501 w 502"/>
                  <a:gd name="T47" fmla="*/ 134 h 219"/>
                  <a:gd name="T48" fmla="*/ 456 w 502"/>
                  <a:gd name="T49" fmla="*/ 145 h 219"/>
                  <a:gd name="T50" fmla="*/ 446 w 502"/>
                  <a:gd name="T51" fmla="*/ 135 h 219"/>
                  <a:gd name="T52" fmla="*/ 433 w 502"/>
                  <a:gd name="T53" fmla="*/ 121 h 219"/>
                  <a:gd name="T54" fmla="*/ 418 w 502"/>
                  <a:gd name="T55" fmla="*/ 109 h 219"/>
                  <a:gd name="T56" fmla="*/ 397 w 502"/>
                  <a:gd name="T57" fmla="*/ 94 h 219"/>
                  <a:gd name="T58" fmla="*/ 375 w 502"/>
                  <a:gd name="T59" fmla="*/ 79 h 219"/>
                  <a:gd name="T60" fmla="*/ 350 w 502"/>
                  <a:gd name="T61" fmla="*/ 63 h 219"/>
                  <a:gd name="T62" fmla="*/ 322 w 502"/>
                  <a:gd name="T63" fmla="*/ 48 h 219"/>
                  <a:gd name="T64" fmla="*/ 292 w 502"/>
                  <a:gd name="T65" fmla="*/ 35 h 219"/>
                  <a:gd name="T66" fmla="*/ 258 w 502"/>
                  <a:gd name="T67" fmla="*/ 23 h 219"/>
                  <a:gd name="T68" fmla="*/ 242 w 502"/>
                  <a:gd name="T69" fmla="*/ 19 h 219"/>
                  <a:gd name="T70" fmla="*/ 224 w 502"/>
                  <a:gd name="T71" fmla="*/ 15 h 219"/>
                  <a:gd name="T72" fmla="*/ 206 w 502"/>
                  <a:gd name="T73" fmla="*/ 9 h 219"/>
                  <a:gd name="T74" fmla="*/ 187 w 502"/>
                  <a:gd name="T75" fmla="*/ 6 h 219"/>
                  <a:gd name="T76" fmla="*/ 167 w 502"/>
                  <a:gd name="T77" fmla="*/ 3 h 219"/>
                  <a:gd name="T78" fmla="*/ 149 w 502"/>
                  <a:gd name="T79" fmla="*/ 2 h 219"/>
                  <a:gd name="T80" fmla="*/ 129 w 502"/>
                  <a:gd name="T81" fmla="*/ 1 h 219"/>
                  <a:gd name="T82" fmla="*/ 107 w 502"/>
                  <a:gd name="T83" fmla="*/ 1 h 219"/>
                  <a:gd name="T84" fmla="*/ 86 w 502"/>
                  <a:gd name="T85" fmla="*/ 2 h 219"/>
                  <a:gd name="T86" fmla="*/ 66 w 502"/>
                  <a:gd name="T87" fmla="*/ 5 h 219"/>
                  <a:gd name="T88" fmla="*/ 45 w 502"/>
                  <a:gd name="T89" fmla="*/ 7 h 219"/>
                  <a:gd name="T90" fmla="*/ 22 w 502"/>
                  <a:gd name="T91" fmla="*/ 10 h 219"/>
                  <a:gd name="T92" fmla="*/ 0 w 502"/>
                  <a:gd name="T93" fmla="*/ 16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2"/>
                  <a:gd name="T142" fmla="*/ 0 h 219"/>
                  <a:gd name="T143" fmla="*/ 502 w 502"/>
                  <a:gd name="T144" fmla="*/ 219 h 2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2" h="219">
                    <a:moveTo>
                      <a:pt x="0" y="16"/>
                    </a:moveTo>
                    <a:lnTo>
                      <a:pt x="11" y="15"/>
                    </a:lnTo>
                    <a:lnTo>
                      <a:pt x="22" y="14"/>
                    </a:lnTo>
                    <a:lnTo>
                      <a:pt x="32" y="14"/>
                    </a:lnTo>
                    <a:lnTo>
                      <a:pt x="42" y="13"/>
                    </a:lnTo>
                    <a:lnTo>
                      <a:pt x="54" y="13"/>
                    </a:lnTo>
                    <a:lnTo>
                      <a:pt x="64" y="14"/>
                    </a:lnTo>
                    <a:lnTo>
                      <a:pt x="74" y="13"/>
                    </a:lnTo>
                    <a:lnTo>
                      <a:pt x="83" y="12"/>
                    </a:lnTo>
                    <a:lnTo>
                      <a:pt x="93" y="13"/>
                    </a:lnTo>
                    <a:lnTo>
                      <a:pt x="103" y="14"/>
                    </a:lnTo>
                    <a:lnTo>
                      <a:pt x="113" y="16"/>
                    </a:lnTo>
                    <a:lnTo>
                      <a:pt x="122" y="15"/>
                    </a:lnTo>
                    <a:lnTo>
                      <a:pt x="131" y="18"/>
                    </a:lnTo>
                    <a:lnTo>
                      <a:pt x="140" y="19"/>
                    </a:lnTo>
                    <a:lnTo>
                      <a:pt x="149" y="21"/>
                    </a:lnTo>
                    <a:lnTo>
                      <a:pt x="157" y="23"/>
                    </a:lnTo>
                    <a:lnTo>
                      <a:pt x="166" y="25"/>
                    </a:lnTo>
                    <a:lnTo>
                      <a:pt x="174" y="25"/>
                    </a:lnTo>
                    <a:lnTo>
                      <a:pt x="182" y="28"/>
                    </a:lnTo>
                    <a:lnTo>
                      <a:pt x="191" y="29"/>
                    </a:lnTo>
                    <a:lnTo>
                      <a:pt x="207" y="35"/>
                    </a:lnTo>
                    <a:lnTo>
                      <a:pt x="214" y="38"/>
                    </a:lnTo>
                    <a:lnTo>
                      <a:pt x="221" y="40"/>
                    </a:lnTo>
                    <a:lnTo>
                      <a:pt x="229" y="43"/>
                    </a:lnTo>
                    <a:lnTo>
                      <a:pt x="236" y="45"/>
                    </a:lnTo>
                    <a:lnTo>
                      <a:pt x="242" y="48"/>
                    </a:lnTo>
                    <a:lnTo>
                      <a:pt x="250" y="52"/>
                    </a:lnTo>
                    <a:lnTo>
                      <a:pt x="264" y="57"/>
                    </a:lnTo>
                    <a:lnTo>
                      <a:pt x="276" y="64"/>
                    </a:lnTo>
                    <a:lnTo>
                      <a:pt x="288" y="71"/>
                    </a:lnTo>
                    <a:lnTo>
                      <a:pt x="301" y="78"/>
                    </a:lnTo>
                    <a:lnTo>
                      <a:pt x="312" y="85"/>
                    </a:lnTo>
                    <a:lnTo>
                      <a:pt x="322" y="92"/>
                    </a:lnTo>
                    <a:lnTo>
                      <a:pt x="332" y="99"/>
                    </a:lnTo>
                    <a:lnTo>
                      <a:pt x="341" y="107"/>
                    </a:lnTo>
                    <a:lnTo>
                      <a:pt x="350" y="114"/>
                    </a:lnTo>
                    <a:lnTo>
                      <a:pt x="359" y="121"/>
                    </a:lnTo>
                    <a:lnTo>
                      <a:pt x="366" y="128"/>
                    </a:lnTo>
                    <a:lnTo>
                      <a:pt x="373" y="135"/>
                    </a:lnTo>
                    <a:lnTo>
                      <a:pt x="381" y="142"/>
                    </a:lnTo>
                    <a:lnTo>
                      <a:pt x="387" y="148"/>
                    </a:lnTo>
                    <a:lnTo>
                      <a:pt x="392" y="154"/>
                    </a:lnTo>
                    <a:lnTo>
                      <a:pt x="397" y="160"/>
                    </a:lnTo>
                    <a:lnTo>
                      <a:pt x="405" y="171"/>
                    </a:lnTo>
                    <a:lnTo>
                      <a:pt x="364" y="187"/>
                    </a:lnTo>
                    <a:lnTo>
                      <a:pt x="476" y="218"/>
                    </a:lnTo>
                    <a:lnTo>
                      <a:pt x="501" y="134"/>
                    </a:lnTo>
                    <a:lnTo>
                      <a:pt x="459" y="150"/>
                    </a:lnTo>
                    <a:lnTo>
                      <a:pt x="456" y="145"/>
                    </a:lnTo>
                    <a:lnTo>
                      <a:pt x="452" y="140"/>
                    </a:lnTo>
                    <a:lnTo>
                      <a:pt x="446" y="135"/>
                    </a:lnTo>
                    <a:lnTo>
                      <a:pt x="439" y="128"/>
                    </a:lnTo>
                    <a:lnTo>
                      <a:pt x="433" y="121"/>
                    </a:lnTo>
                    <a:lnTo>
                      <a:pt x="426" y="115"/>
                    </a:lnTo>
                    <a:lnTo>
                      <a:pt x="418" y="109"/>
                    </a:lnTo>
                    <a:lnTo>
                      <a:pt x="408" y="101"/>
                    </a:lnTo>
                    <a:lnTo>
                      <a:pt x="397" y="94"/>
                    </a:lnTo>
                    <a:lnTo>
                      <a:pt x="387" y="86"/>
                    </a:lnTo>
                    <a:lnTo>
                      <a:pt x="375" y="79"/>
                    </a:lnTo>
                    <a:lnTo>
                      <a:pt x="362" y="71"/>
                    </a:lnTo>
                    <a:lnTo>
                      <a:pt x="350" y="63"/>
                    </a:lnTo>
                    <a:lnTo>
                      <a:pt x="336" y="56"/>
                    </a:lnTo>
                    <a:lnTo>
                      <a:pt x="322" y="48"/>
                    </a:lnTo>
                    <a:lnTo>
                      <a:pt x="307" y="41"/>
                    </a:lnTo>
                    <a:lnTo>
                      <a:pt x="292" y="35"/>
                    </a:lnTo>
                    <a:lnTo>
                      <a:pt x="275" y="29"/>
                    </a:lnTo>
                    <a:lnTo>
                      <a:pt x="258" y="23"/>
                    </a:lnTo>
                    <a:lnTo>
                      <a:pt x="251" y="21"/>
                    </a:lnTo>
                    <a:lnTo>
                      <a:pt x="242" y="19"/>
                    </a:lnTo>
                    <a:lnTo>
                      <a:pt x="233" y="16"/>
                    </a:lnTo>
                    <a:lnTo>
                      <a:pt x="224" y="15"/>
                    </a:lnTo>
                    <a:lnTo>
                      <a:pt x="215" y="11"/>
                    </a:lnTo>
                    <a:lnTo>
                      <a:pt x="206" y="9"/>
                    </a:lnTo>
                    <a:lnTo>
                      <a:pt x="196" y="8"/>
                    </a:lnTo>
                    <a:lnTo>
                      <a:pt x="187" y="6"/>
                    </a:lnTo>
                    <a:lnTo>
                      <a:pt x="178" y="5"/>
                    </a:lnTo>
                    <a:lnTo>
                      <a:pt x="167" y="3"/>
                    </a:lnTo>
                    <a:lnTo>
                      <a:pt x="158" y="3"/>
                    </a:lnTo>
                    <a:lnTo>
                      <a:pt x="149" y="2"/>
                    </a:lnTo>
                    <a:lnTo>
                      <a:pt x="138" y="1"/>
                    </a:lnTo>
                    <a:lnTo>
                      <a:pt x="129" y="1"/>
                    </a:lnTo>
                    <a:lnTo>
                      <a:pt x="118" y="0"/>
                    </a:lnTo>
                    <a:lnTo>
                      <a:pt x="107" y="1"/>
                    </a:lnTo>
                    <a:lnTo>
                      <a:pt x="98" y="1"/>
                    </a:lnTo>
                    <a:lnTo>
                      <a:pt x="86" y="2"/>
                    </a:lnTo>
                    <a:lnTo>
                      <a:pt x="77" y="2"/>
                    </a:lnTo>
                    <a:lnTo>
                      <a:pt x="66" y="5"/>
                    </a:lnTo>
                    <a:lnTo>
                      <a:pt x="54" y="4"/>
                    </a:lnTo>
                    <a:lnTo>
                      <a:pt x="45" y="7"/>
                    </a:lnTo>
                    <a:lnTo>
                      <a:pt x="33" y="8"/>
                    </a:lnTo>
                    <a:lnTo>
                      <a:pt x="22" y="10"/>
                    </a:lnTo>
                    <a:lnTo>
                      <a:pt x="11" y="14"/>
                    </a:lnTo>
                    <a:lnTo>
                      <a:pt x="0" y="16"/>
                    </a:lnTo>
                  </a:path>
                </a:pathLst>
              </a:custGeom>
              <a:solidFill>
                <a:srgbClr val="B2B2B2"/>
              </a:solidFill>
              <a:ln w="12700" cap="rnd" cmpd="sng">
                <a:solidFill>
                  <a:srgbClr val="000000"/>
                </a:solidFill>
                <a:prstDash val="solid"/>
                <a:round/>
                <a:headEnd/>
                <a:tailEnd/>
              </a:ln>
            </p:spPr>
            <p:txBody>
              <a:bodyPr/>
              <a:lstStyle/>
              <a:p>
                <a:endParaRPr lang="en-US"/>
              </a:p>
            </p:txBody>
          </p:sp>
        </p:grpSp>
        <p:grpSp>
          <p:nvGrpSpPr>
            <p:cNvPr id="23619" name="Group 73"/>
            <p:cNvGrpSpPr>
              <a:grpSpLocks/>
            </p:cNvGrpSpPr>
            <p:nvPr/>
          </p:nvGrpSpPr>
          <p:grpSpPr bwMode="auto">
            <a:xfrm>
              <a:off x="2939" y="2120"/>
              <a:ext cx="554" cy="167"/>
              <a:chOff x="2939" y="2120"/>
              <a:chExt cx="554" cy="167"/>
            </a:xfrm>
          </p:grpSpPr>
          <p:sp>
            <p:nvSpPr>
              <p:cNvPr id="23621" name="Freeform 71"/>
              <p:cNvSpPr>
                <a:spLocks/>
              </p:cNvSpPr>
              <p:nvPr/>
            </p:nvSpPr>
            <p:spPr bwMode="auto">
              <a:xfrm>
                <a:off x="2939" y="2120"/>
                <a:ext cx="554" cy="167"/>
              </a:xfrm>
              <a:custGeom>
                <a:avLst/>
                <a:gdLst>
                  <a:gd name="T0" fmla="*/ 9 w 554"/>
                  <a:gd name="T1" fmla="*/ 55 h 167"/>
                  <a:gd name="T2" fmla="*/ 29 w 554"/>
                  <a:gd name="T3" fmla="*/ 68 h 167"/>
                  <a:gd name="T4" fmla="*/ 48 w 554"/>
                  <a:gd name="T5" fmla="*/ 79 h 167"/>
                  <a:gd name="T6" fmla="*/ 68 w 554"/>
                  <a:gd name="T7" fmla="*/ 88 h 167"/>
                  <a:gd name="T8" fmla="*/ 87 w 554"/>
                  <a:gd name="T9" fmla="*/ 98 h 167"/>
                  <a:gd name="T10" fmla="*/ 106 w 554"/>
                  <a:gd name="T11" fmla="*/ 105 h 167"/>
                  <a:gd name="T12" fmla="*/ 125 w 554"/>
                  <a:gd name="T13" fmla="*/ 111 h 167"/>
                  <a:gd name="T14" fmla="*/ 143 w 554"/>
                  <a:gd name="T15" fmla="*/ 116 h 167"/>
                  <a:gd name="T16" fmla="*/ 162 w 554"/>
                  <a:gd name="T17" fmla="*/ 120 h 167"/>
                  <a:gd name="T18" fmla="*/ 180 w 554"/>
                  <a:gd name="T19" fmla="*/ 122 h 167"/>
                  <a:gd name="T20" fmla="*/ 205 w 554"/>
                  <a:gd name="T21" fmla="*/ 124 h 167"/>
                  <a:gd name="T22" fmla="*/ 222 w 554"/>
                  <a:gd name="T23" fmla="*/ 126 h 167"/>
                  <a:gd name="T24" fmla="*/ 239 w 554"/>
                  <a:gd name="T25" fmla="*/ 125 h 167"/>
                  <a:gd name="T26" fmla="*/ 255 w 554"/>
                  <a:gd name="T27" fmla="*/ 124 h 167"/>
                  <a:gd name="T28" fmla="*/ 287 w 554"/>
                  <a:gd name="T29" fmla="*/ 120 h 167"/>
                  <a:gd name="T30" fmla="*/ 316 w 554"/>
                  <a:gd name="T31" fmla="*/ 113 h 167"/>
                  <a:gd name="T32" fmla="*/ 344 w 554"/>
                  <a:gd name="T33" fmla="*/ 105 h 167"/>
                  <a:gd name="T34" fmla="*/ 369 w 554"/>
                  <a:gd name="T35" fmla="*/ 96 h 167"/>
                  <a:gd name="T36" fmla="*/ 392 w 554"/>
                  <a:gd name="T37" fmla="*/ 85 h 167"/>
                  <a:gd name="T38" fmla="*/ 413 w 554"/>
                  <a:gd name="T39" fmla="*/ 73 h 167"/>
                  <a:gd name="T40" fmla="*/ 433 w 554"/>
                  <a:gd name="T41" fmla="*/ 63 h 167"/>
                  <a:gd name="T42" fmla="*/ 449 w 554"/>
                  <a:gd name="T43" fmla="*/ 52 h 167"/>
                  <a:gd name="T44" fmla="*/ 430 w 554"/>
                  <a:gd name="T45" fmla="*/ 0 h 167"/>
                  <a:gd name="T46" fmla="*/ 535 w 554"/>
                  <a:gd name="T47" fmla="*/ 138 h 167"/>
                  <a:gd name="T48" fmla="*/ 497 w 554"/>
                  <a:gd name="T49" fmla="*/ 100 h 167"/>
                  <a:gd name="T50" fmla="*/ 483 w 554"/>
                  <a:gd name="T51" fmla="*/ 110 h 167"/>
                  <a:gd name="T52" fmla="*/ 464 w 554"/>
                  <a:gd name="T53" fmla="*/ 120 h 167"/>
                  <a:gd name="T54" fmla="*/ 441 w 554"/>
                  <a:gd name="T55" fmla="*/ 130 h 167"/>
                  <a:gd name="T56" fmla="*/ 416 w 554"/>
                  <a:gd name="T57" fmla="*/ 140 h 167"/>
                  <a:gd name="T58" fmla="*/ 388 w 554"/>
                  <a:gd name="T59" fmla="*/ 149 h 167"/>
                  <a:gd name="T60" fmla="*/ 356 w 554"/>
                  <a:gd name="T61" fmla="*/ 157 h 167"/>
                  <a:gd name="T62" fmla="*/ 322 w 554"/>
                  <a:gd name="T63" fmla="*/ 163 h 167"/>
                  <a:gd name="T64" fmla="*/ 287 w 554"/>
                  <a:gd name="T65" fmla="*/ 166 h 167"/>
                  <a:gd name="T66" fmla="*/ 250 w 554"/>
                  <a:gd name="T67" fmla="*/ 165 h 167"/>
                  <a:gd name="T68" fmla="*/ 231 w 554"/>
                  <a:gd name="T69" fmla="*/ 164 h 167"/>
                  <a:gd name="T70" fmla="*/ 212 w 554"/>
                  <a:gd name="T71" fmla="*/ 161 h 167"/>
                  <a:gd name="T72" fmla="*/ 192 w 554"/>
                  <a:gd name="T73" fmla="*/ 158 h 167"/>
                  <a:gd name="T74" fmla="*/ 172 w 554"/>
                  <a:gd name="T75" fmla="*/ 154 h 167"/>
                  <a:gd name="T76" fmla="*/ 153 w 554"/>
                  <a:gd name="T77" fmla="*/ 147 h 167"/>
                  <a:gd name="T78" fmla="*/ 133 w 554"/>
                  <a:gd name="T79" fmla="*/ 140 h 167"/>
                  <a:gd name="T80" fmla="*/ 114 w 554"/>
                  <a:gd name="T81" fmla="*/ 132 h 167"/>
                  <a:gd name="T82" fmla="*/ 95 w 554"/>
                  <a:gd name="T83" fmla="*/ 122 h 167"/>
                  <a:gd name="T84" fmla="*/ 75 w 554"/>
                  <a:gd name="T85" fmla="*/ 111 h 167"/>
                  <a:gd name="T86" fmla="*/ 56 w 554"/>
                  <a:gd name="T87" fmla="*/ 98 h 167"/>
                  <a:gd name="T88" fmla="*/ 36 w 554"/>
                  <a:gd name="T89" fmla="*/ 83 h 167"/>
                  <a:gd name="T90" fmla="*/ 18 w 554"/>
                  <a:gd name="T91" fmla="*/ 67 h 167"/>
                  <a:gd name="T92" fmla="*/ 0 w 554"/>
                  <a:gd name="T93" fmla="*/ 48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4"/>
                  <a:gd name="T142" fmla="*/ 0 h 167"/>
                  <a:gd name="T143" fmla="*/ 554 w 554"/>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4" h="167">
                    <a:moveTo>
                      <a:pt x="0" y="48"/>
                    </a:moveTo>
                    <a:lnTo>
                      <a:pt x="9" y="55"/>
                    </a:lnTo>
                    <a:lnTo>
                      <a:pt x="19" y="62"/>
                    </a:lnTo>
                    <a:lnTo>
                      <a:pt x="29" y="68"/>
                    </a:lnTo>
                    <a:lnTo>
                      <a:pt x="39" y="73"/>
                    </a:lnTo>
                    <a:lnTo>
                      <a:pt x="48" y="79"/>
                    </a:lnTo>
                    <a:lnTo>
                      <a:pt x="58" y="84"/>
                    </a:lnTo>
                    <a:lnTo>
                      <a:pt x="68" y="88"/>
                    </a:lnTo>
                    <a:lnTo>
                      <a:pt x="78" y="93"/>
                    </a:lnTo>
                    <a:lnTo>
                      <a:pt x="87" y="98"/>
                    </a:lnTo>
                    <a:lnTo>
                      <a:pt x="96" y="101"/>
                    </a:lnTo>
                    <a:lnTo>
                      <a:pt x="106" y="105"/>
                    </a:lnTo>
                    <a:lnTo>
                      <a:pt x="115" y="107"/>
                    </a:lnTo>
                    <a:lnTo>
                      <a:pt x="125" y="111"/>
                    </a:lnTo>
                    <a:lnTo>
                      <a:pt x="134" y="113"/>
                    </a:lnTo>
                    <a:lnTo>
                      <a:pt x="143" y="116"/>
                    </a:lnTo>
                    <a:lnTo>
                      <a:pt x="152" y="117"/>
                    </a:lnTo>
                    <a:lnTo>
                      <a:pt x="162" y="120"/>
                    </a:lnTo>
                    <a:lnTo>
                      <a:pt x="171" y="121"/>
                    </a:lnTo>
                    <a:lnTo>
                      <a:pt x="180" y="122"/>
                    </a:lnTo>
                    <a:lnTo>
                      <a:pt x="188" y="124"/>
                    </a:lnTo>
                    <a:lnTo>
                      <a:pt x="205" y="124"/>
                    </a:lnTo>
                    <a:lnTo>
                      <a:pt x="214" y="125"/>
                    </a:lnTo>
                    <a:lnTo>
                      <a:pt x="222" y="126"/>
                    </a:lnTo>
                    <a:lnTo>
                      <a:pt x="231" y="125"/>
                    </a:lnTo>
                    <a:lnTo>
                      <a:pt x="239" y="125"/>
                    </a:lnTo>
                    <a:lnTo>
                      <a:pt x="247" y="124"/>
                    </a:lnTo>
                    <a:lnTo>
                      <a:pt x="255" y="124"/>
                    </a:lnTo>
                    <a:lnTo>
                      <a:pt x="271" y="122"/>
                    </a:lnTo>
                    <a:lnTo>
                      <a:pt x="287" y="120"/>
                    </a:lnTo>
                    <a:lnTo>
                      <a:pt x="301" y="117"/>
                    </a:lnTo>
                    <a:lnTo>
                      <a:pt x="316" y="113"/>
                    </a:lnTo>
                    <a:lnTo>
                      <a:pt x="330" y="110"/>
                    </a:lnTo>
                    <a:lnTo>
                      <a:pt x="344" y="105"/>
                    </a:lnTo>
                    <a:lnTo>
                      <a:pt x="356" y="100"/>
                    </a:lnTo>
                    <a:lnTo>
                      <a:pt x="369" y="96"/>
                    </a:lnTo>
                    <a:lnTo>
                      <a:pt x="381" y="90"/>
                    </a:lnTo>
                    <a:lnTo>
                      <a:pt x="392" y="85"/>
                    </a:lnTo>
                    <a:lnTo>
                      <a:pt x="403" y="79"/>
                    </a:lnTo>
                    <a:lnTo>
                      <a:pt x="413" y="73"/>
                    </a:lnTo>
                    <a:lnTo>
                      <a:pt x="423" y="68"/>
                    </a:lnTo>
                    <a:lnTo>
                      <a:pt x="433" y="63"/>
                    </a:lnTo>
                    <a:lnTo>
                      <a:pt x="440" y="57"/>
                    </a:lnTo>
                    <a:lnTo>
                      <a:pt x="449" y="52"/>
                    </a:lnTo>
                    <a:lnTo>
                      <a:pt x="462" y="42"/>
                    </a:lnTo>
                    <a:lnTo>
                      <a:pt x="430" y="0"/>
                    </a:lnTo>
                    <a:lnTo>
                      <a:pt x="553" y="14"/>
                    </a:lnTo>
                    <a:lnTo>
                      <a:pt x="535" y="138"/>
                    </a:lnTo>
                    <a:lnTo>
                      <a:pt x="503" y="95"/>
                    </a:lnTo>
                    <a:lnTo>
                      <a:pt x="497" y="100"/>
                    </a:lnTo>
                    <a:lnTo>
                      <a:pt x="491" y="104"/>
                    </a:lnTo>
                    <a:lnTo>
                      <a:pt x="483" y="110"/>
                    </a:lnTo>
                    <a:lnTo>
                      <a:pt x="474" y="114"/>
                    </a:lnTo>
                    <a:lnTo>
                      <a:pt x="464" y="120"/>
                    </a:lnTo>
                    <a:lnTo>
                      <a:pt x="453" y="125"/>
                    </a:lnTo>
                    <a:lnTo>
                      <a:pt x="441" y="130"/>
                    </a:lnTo>
                    <a:lnTo>
                      <a:pt x="430" y="136"/>
                    </a:lnTo>
                    <a:lnTo>
                      <a:pt x="416" y="140"/>
                    </a:lnTo>
                    <a:lnTo>
                      <a:pt x="402" y="145"/>
                    </a:lnTo>
                    <a:lnTo>
                      <a:pt x="388" y="149"/>
                    </a:lnTo>
                    <a:lnTo>
                      <a:pt x="372" y="153"/>
                    </a:lnTo>
                    <a:lnTo>
                      <a:pt x="356" y="157"/>
                    </a:lnTo>
                    <a:lnTo>
                      <a:pt x="339" y="160"/>
                    </a:lnTo>
                    <a:lnTo>
                      <a:pt x="322" y="163"/>
                    </a:lnTo>
                    <a:lnTo>
                      <a:pt x="305" y="164"/>
                    </a:lnTo>
                    <a:lnTo>
                      <a:pt x="287" y="166"/>
                    </a:lnTo>
                    <a:lnTo>
                      <a:pt x="268" y="166"/>
                    </a:lnTo>
                    <a:lnTo>
                      <a:pt x="250" y="165"/>
                    </a:lnTo>
                    <a:lnTo>
                      <a:pt x="241" y="165"/>
                    </a:lnTo>
                    <a:lnTo>
                      <a:pt x="231" y="164"/>
                    </a:lnTo>
                    <a:lnTo>
                      <a:pt x="222" y="163"/>
                    </a:lnTo>
                    <a:lnTo>
                      <a:pt x="212" y="161"/>
                    </a:lnTo>
                    <a:lnTo>
                      <a:pt x="202" y="159"/>
                    </a:lnTo>
                    <a:lnTo>
                      <a:pt x="192" y="158"/>
                    </a:lnTo>
                    <a:lnTo>
                      <a:pt x="183" y="155"/>
                    </a:lnTo>
                    <a:lnTo>
                      <a:pt x="172" y="154"/>
                    </a:lnTo>
                    <a:lnTo>
                      <a:pt x="163" y="150"/>
                    </a:lnTo>
                    <a:lnTo>
                      <a:pt x="153" y="147"/>
                    </a:lnTo>
                    <a:lnTo>
                      <a:pt x="144" y="144"/>
                    </a:lnTo>
                    <a:lnTo>
                      <a:pt x="133" y="140"/>
                    </a:lnTo>
                    <a:lnTo>
                      <a:pt x="124" y="137"/>
                    </a:lnTo>
                    <a:lnTo>
                      <a:pt x="114" y="132"/>
                    </a:lnTo>
                    <a:lnTo>
                      <a:pt x="104" y="127"/>
                    </a:lnTo>
                    <a:lnTo>
                      <a:pt x="95" y="122"/>
                    </a:lnTo>
                    <a:lnTo>
                      <a:pt x="85" y="117"/>
                    </a:lnTo>
                    <a:lnTo>
                      <a:pt x="75" y="111"/>
                    </a:lnTo>
                    <a:lnTo>
                      <a:pt x="65" y="104"/>
                    </a:lnTo>
                    <a:lnTo>
                      <a:pt x="56" y="98"/>
                    </a:lnTo>
                    <a:lnTo>
                      <a:pt x="46" y="91"/>
                    </a:lnTo>
                    <a:lnTo>
                      <a:pt x="36" y="83"/>
                    </a:lnTo>
                    <a:lnTo>
                      <a:pt x="27" y="75"/>
                    </a:lnTo>
                    <a:lnTo>
                      <a:pt x="18" y="67"/>
                    </a:lnTo>
                    <a:lnTo>
                      <a:pt x="8" y="58"/>
                    </a:lnTo>
                    <a:lnTo>
                      <a:pt x="0" y="48"/>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2" name="Freeform 72"/>
              <p:cNvSpPr>
                <a:spLocks/>
              </p:cNvSpPr>
              <p:nvPr/>
            </p:nvSpPr>
            <p:spPr bwMode="auto">
              <a:xfrm>
                <a:off x="2939" y="2120"/>
                <a:ext cx="554" cy="167"/>
              </a:xfrm>
              <a:custGeom>
                <a:avLst/>
                <a:gdLst>
                  <a:gd name="T0" fmla="*/ 9 w 554"/>
                  <a:gd name="T1" fmla="*/ 55 h 167"/>
                  <a:gd name="T2" fmla="*/ 29 w 554"/>
                  <a:gd name="T3" fmla="*/ 68 h 167"/>
                  <a:gd name="T4" fmla="*/ 48 w 554"/>
                  <a:gd name="T5" fmla="*/ 79 h 167"/>
                  <a:gd name="T6" fmla="*/ 68 w 554"/>
                  <a:gd name="T7" fmla="*/ 88 h 167"/>
                  <a:gd name="T8" fmla="*/ 87 w 554"/>
                  <a:gd name="T9" fmla="*/ 98 h 167"/>
                  <a:gd name="T10" fmla="*/ 106 w 554"/>
                  <a:gd name="T11" fmla="*/ 105 h 167"/>
                  <a:gd name="T12" fmla="*/ 125 w 554"/>
                  <a:gd name="T13" fmla="*/ 111 h 167"/>
                  <a:gd name="T14" fmla="*/ 143 w 554"/>
                  <a:gd name="T15" fmla="*/ 116 h 167"/>
                  <a:gd name="T16" fmla="*/ 162 w 554"/>
                  <a:gd name="T17" fmla="*/ 120 h 167"/>
                  <a:gd name="T18" fmla="*/ 180 w 554"/>
                  <a:gd name="T19" fmla="*/ 122 h 167"/>
                  <a:gd name="T20" fmla="*/ 205 w 554"/>
                  <a:gd name="T21" fmla="*/ 124 h 167"/>
                  <a:gd name="T22" fmla="*/ 222 w 554"/>
                  <a:gd name="T23" fmla="*/ 126 h 167"/>
                  <a:gd name="T24" fmla="*/ 239 w 554"/>
                  <a:gd name="T25" fmla="*/ 125 h 167"/>
                  <a:gd name="T26" fmla="*/ 255 w 554"/>
                  <a:gd name="T27" fmla="*/ 124 h 167"/>
                  <a:gd name="T28" fmla="*/ 287 w 554"/>
                  <a:gd name="T29" fmla="*/ 120 h 167"/>
                  <a:gd name="T30" fmla="*/ 316 w 554"/>
                  <a:gd name="T31" fmla="*/ 113 h 167"/>
                  <a:gd name="T32" fmla="*/ 344 w 554"/>
                  <a:gd name="T33" fmla="*/ 105 h 167"/>
                  <a:gd name="T34" fmla="*/ 369 w 554"/>
                  <a:gd name="T35" fmla="*/ 96 h 167"/>
                  <a:gd name="T36" fmla="*/ 392 w 554"/>
                  <a:gd name="T37" fmla="*/ 85 h 167"/>
                  <a:gd name="T38" fmla="*/ 413 w 554"/>
                  <a:gd name="T39" fmla="*/ 73 h 167"/>
                  <a:gd name="T40" fmla="*/ 433 w 554"/>
                  <a:gd name="T41" fmla="*/ 63 h 167"/>
                  <a:gd name="T42" fmla="*/ 449 w 554"/>
                  <a:gd name="T43" fmla="*/ 52 h 167"/>
                  <a:gd name="T44" fmla="*/ 430 w 554"/>
                  <a:gd name="T45" fmla="*/ 0 h 167"/>
                  <a:gd name="T46" fmla="*/ 535 w 554"/>
                  <a:gd name="T47" fmla="*/ 138 h 167"/>
                  <a:gd name="T48" fmla="*/ 497 w 554"/>
                  <a:gd name="T49" fmla="*/ 100 h 167"/>
                  <a:gd name="T50" fmla="*/ 483 w 554"/>
                  <a:gd name="T51" fmla="*/ 110 h 167"/>
                  <a:gd name="T52" fmla="*/ 464 w 554"/>
                  <a:gd name="T53" fmla="*/ 120 h 167"/>
                  <a:gd name="T54" fmla="*/ 441 w 554"/>
                  <a:gd name="T55" fmla="*/ 130 h 167"/>
                  <a:gd name="T56" fmla="*/ 416 w 554"/>
                  <a:gd name="T57" fmla="*/ 140 h 167"/>
                  <a:gd name="T58" fmla="*/ 388 w 554"/>
                  <a:gd name="T59" fmla="*/ 149 h 167"/>
                  <a:gd name="T60" fmla="*/ 356 w 554"/>
                  <a:gd name="T61" fmla="*/ 157 h 167"/>
                  <a:gd name="T62" fmla="*/ 322 w 554"/>
                  <a:gd name="T63" fmla="*/ 163 h 167"/>
                  <a:gd name="T64" fmla="*/ 287 w 554"/>
                  <a:gd name="T65" fmla="*/ 166 h 167"/>
                  <a:gd name="T66" fmla="*/ 250 w 554"/>
                  <a:gd name="T67" fmla="*/ 165 h 167"/>
                  <a:gd name="T68" fmla="*/ 231 w 554"/>
                  <a:gd name="T69" fmla="*/ 164 h 167"/>
                  <a:gd name="T70" fmla="*/ 212 w 554"/>
                  <a:gd name="T71" fmla="*/ 161 h 167"/>
                  <a:gd name="T72" fmla="*/ 192 w 554"/>
                  <a:gd name="T73" fmla="*/ 158 h 167"/>
                  <a:gd name="T74" fmla="*/ 172 w 554"/>
                  <a:gd name="T75" fmla="*/ 154 h 167"/>
                  <a:gd name="T76" fmla="*/ 153 w 554"/>
                  <a:gd name="T77" fmla="*/ 147 h 167"/>
                  <a:gd name="T78" fmla="*/ 133 w 554"/>
                  <a:gd name="T79" fmla="*/ 140 h 167"/>
                  <a:gd name="T80" fmla="*/ 114 w 554"/>
                  <a:gd name="T81" fmla="*/ 132 h 167"/>
                  <a:gd name="T82" fmla="*/ 95 w 554"/>
                  <a:gd name="T83" fmla="*/ 122 h 167"/>
                  <a:gd name="T84" fmla="*/ 75 w 554"/>
                  <a:gd name="T85" fmla="*/ 111 h 167"/>
                  <a:gd name="T86" fmla="*/ 56 w 554"/>
                  <a:gd name="T87" fmla="*/ 98 h 167"/>
                  <a:gd name="T88" fmla="*/ 36 w 554"/>
                  <a:gd name="T89" fmla="*/ 83 h 167"/>
                  <a:gd name="T90" fmla="*/ 18 w 554"/>
                  <a:gd name="T91" fmla="*/ 67 h 167"/>
                  <a:gd name="T92" fmla="*/ 0 w 554"/>
                  <a:gd name="T93" fmla="*/ 48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4"/>
                  <a:gd name="T142" fmla="*/ 0 h 167"/>
                  <a:gd name="T143" fmla="*/ 554 w 554"/>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4" h="167">
                    <a:moveTo>
                      <a:pt x="0" y="48"/>
                    </a:moveTo>
                    <a:lnTo>
                      <a:pt x="9" y="55"/>
                    </a:lnTo>
                    <a:lnTo>
                      <a:pt x="19" y="62"/>
                    </a:lnTo>
                    <a:lnTo>
                      <a:pt x="29" y="68"/>
                    </a:lnTo>
                    <a:lnTo>
                      <a:pt x="39" y="73"/>
                    </a:lnTo>
                    <a:lnTo>
                      <a:pt x="48" y="79"/>
                    </a:lnTo>
                    <a:lnTo>
                      <a:pt x="58" y="84"/>
                    </a:lnTo>
                    <a:lnTo>
                      <a:pt x="68" y="88"/>
                    </a:lnTo>
                    <a:lnTo>
                      <a:pt x="78" y="93"/>
                    </a:lnTo>
                    <a:lnTo>
                      <a:pt x="87" y="98"/>
                    </a:lnTo>
                    <a:lnTo>
                      <a:pt x="96" y="101"/>
                    </a:lnTo>
                    <a:lnTo>
                      <a:pt x="106" y="105"/>
                    </a:lnTo>
                    <a:lnTo>
                      <a:pt x="115" y="107"/>
                    </a:lnTo>
                    <a:lnTo>
                      <a:pt x="125" y="111"/>
                    </a:lnTo>
                    <a:lnTo>
                      <a:pt x="134" y="113"/>
                    </a:lnTo>
                    <a:lnTo>
                      <a:pt x="143" y="116"/>
                    </a:lnTo>
                    <a:lnTo>
                      <a:pt x="152" y="117"/>
                    </a:lnTo>
                    <a:lnTo>
                      <a:pt x="162" y="120"/>
                    </a:lnTo>
                    <a:lnTo>
                      <a:pt x="171" y="121"/>
                    </a:lnTo>
                    <a:lnTo>
                      <a:pt x="180" y="122"/>
                    </a:lnTo>
                    <a:lnTo>
                      <a:pt x="188" y="124"/>
                    </a:lnTo>
                    <a:lnTo>
                      <a:pt x="205" y="124"/>
                    </a:lnTo>
                    <a:lnTo>
                      <a:pt x="214" y="125"/>
                    </a:lnTo>
                    <a:lnTo>
                      <a:pt x="222" y="126"/>
                    </a:lnTo>
                    <a:lnTo>
                      <a:pt x="231" y="125"/>
                    </a:lnTo>
                    <a:lnTo>
                      <a:pt x="239" y="125"/>
                    </a:lnTo>
                    <a:lnTo>
                      <a:pt x="247" y="124"/>
                    </a:lnTo>
                    <a:lnTo>
                      <a:pt x="255" y="124"/>
                    </a:lnTo>
                    <a:lnTo>
                      <a:pt x="271" y="122"/>
                    </a:lnTo>
                    <a:lnTo>
                      <a:pt x="287" y="120"/>
                    </a:lnTo>
                    <a:lnTo>
                      <a:pt x="301" y="117"/>
                    </a:lnTo>
                    <a:lnTo>
                      <a:pt x="316" y="113"/>
                    </a:lnTo>
                    <a:lnTo>
                      <a:pt x="330" y="110"/>
                    </a:lnTo>
                    <a:lnTo>
                      <a:pt x="344" y="105"/>
                    </a:lnTo>
                    <a:lnTo>
                      <a:pt x="356" y="100"/>
                    </a:lnTo>
                    <a:lnTo>
                      <a:pt x="369" y="96"/>
                    </a:lnTo>
                    <a:lnTo>
                      <a:pt x="381" y="90"/>
                    </a:lnTo>
                    <a:lnTo>
                      <a:pt x="392" y="85"/>
                    </a:lnTo>
                    <a:lnTo>
                      <a:pt x="403" y="79"/>
                    </a:lnTo>
                    <a:lnTo>
                      <a:pt x="413" y="73"/>
                    </a:lnTo>
                    <a:lnTo>
                      <a:pt x="423" y="68"/>
                    </a:lnTo>
                    <a:lnTo>
                      <a:pt x="433" y="63"/>
                    </a:lnTo>
                    <a:lnTo>
                      <a:pt x="440" y="57"/>
                    </a:lnTo>
                    <a:lnTo>
                      <a:pt x="449" y="52"/>
                    </a:lnTo>
                    <a:lnTo>
                      <a:pt x="462" y="42"/>
                    </a:lnTo>
                    <a:lnTo>
                      <a:pt x="430" y="0"/>
                    </a:lnTo>
                    <a:lnTo>
                      <a:pt x="553" y="14"/>
                    </a:lnTo>
                    <a:lnTo>
                      <a:pt x="535" y="138"/>
                    </a:lnTo>
                    <a:lnTo>
                      <a:pt x="503" y="95"/>
                    </a:lnTo>
                    <a:lnTo>
                      <a:pt x="497" y="100"/>
                    </a:lnTo>
                    <a:lnTo>
                      <a:pt x="491" y="104"/>
                    </a:lnTo>
                    <a:lnTo>
                      <a:pt x="483" y="110"/>
                    </a:lnTo>
                    <a:lnTo>
                      <a:pt x="474" y="114"/>
                    </a:lnTo>
                    <a:lnTo>
                      <a:pt x="464" y="120"/>
                    </a:lnTo>
                    <a:lnTo>
                      <a:pt x="453" y="125"/>
                    </a:lnTo>
                    <a:lnTo>
                      <a:pt x="441" y="130"/>
                    </a:lnTo>
                    <a:lnTo>
                      <a:pt x="430" y="136"/>
                    </a:lnTo>
                    <a:lnTo>
                      <a:pt x="416" y="140"/>
                    </a:lnTo>
                    <a:lnTo>
                      <a:pt x="402" y="145"/>
                    </a:lnTo>
                    <a:lnTo>
                      <a:pt x="388" y="149"/>
                    </a:lnTo>
                    <a:lnTo>
                      <a:pt x="372" y="153"/>
                    </a:lnTo>
                    <a:lnTo>
                      <a:pt x="356" y="157"/>
                    </a:lnTo>
                    <a:lnTo>
                      <a:pt x="339" y="160"/>
                    </a:lnTo>
                    <a:lnTo>
                      <a:pt x="322" y="163"/>
                    </a:lnTo>
                    <a:lnTo>
                      <a:pt x="305" y="164"/>
                    </a:lnTo>
                    <a:lnTo>
                      <a:pt x="287" y="166"/>
                    </a:lnTo>
                    <a:lnTo>
                      <a:pt x="268" y="166"/>
                    </a:lnTo>
                    <a:lnTo>
                      <a:pt x="250" y="165"/>
                    </a:lnTo>
                    <a:lnTo>
                      <a:pt x="241" y="165"/>
                    </a:lnTo>
                    <a:lnTo>
                      <a:pt x="231" y="164"/>
                    </a:lnTo>
                    <a:lnTo>
                      <a:pt x="222" y="163"/>
                    </a:lnTo>
                    <a:lnTo>
                      <a:pt x="212" y="161"/>
                    </a:lnTo>
                    <a:lnTo>
                      <a:pt x="202" y="159"/>
                    </a:lnTo>
                    <a:lnTo>
                      <a:pt x="192" y="158"/>
                    </a:lnTo>
                    <a:lnTo>
                      <a:pt x="183" y="155"/>
                    </a:lnTo>
                    <a:lnTo>
                      <a:pt x="172" y="154"/>
                    </a:lnTo>
                    <a:lnTo>
                      <a:pt x="163" y="150"/>
                    </a:lnTo>
                    <a:lnTo>
                      <a:pt x="153" y="147"/>
                    </a:lnTo>
                    <a:lnTo>
                      <a:pt x="144" y="144"/>
                    </a:lnTo>
                    <a:lnTo>
                      <a:pt x="133" y="140"/>
                    </a:lnTo>
                    <a:lnTo>
                      <a:pt x="124" y="137"/>
                    </a:lnTo>
                    <a:lnTo>
                      <a:pt x="114" y="132"/>
                    </a:lnTo>
                    <a:lnTo>
                      <a:pt x="104" y="127"/>
                    </a:lnTo>
                    <a:lnTo>
                      <a:pt x="95" y="122"/>
                    </a:lnTo>
                    <a:lnTo>
                      <a:pt x="85" y="117"/>
                    </a:lnTo>
                    <a:lnTo>
                      <a:pt x="75" y="111"/>
                    </a:lnTo>
                    <a:lnTo>
                      <a:pt x="65" y="104"/>
                    </a:lnTo>
                    <a:lnTo>
                      <a:pt x="56" y="98"/>
                    </a:lnTo>
                    <a:lnTo>
                      <a:pt x="46" y="91"/>
                    </a:lnTo>
                    <a:lnTo>
                      <a:pt x="36" y="83"/>
                    </a:lnTo>
                    <a:lnTo>
                      <a:pt x="27" y="75"/>
                    </a:lnTo>
                    <a:lnTo>
                      <a:pt x="18" y="67"/>
                    </a:lnTo>
                    <a:lnTo>
                      <a:pt x="8" y="58"/>
                    </a:lnTo>
                    <a:lnTo>
                      <a:pt x="0" y="48"/>
                    </a:lnTo>
                  </a:path>
                </a:pathLst>
              </a:custGeom>
              <a:solidFill>
                <a:srgbClr val="B2B2B2"/>
              </a:solidFill>
              <a:ln w="12700" cap="rnd" cmpd="sng">
                <a:solidFill>
                  <a:srgbClr val="000000"/>
                </a:solidFill>
                <a:prstDash val="solid"/>
                <a:round/>
                <a:headEnd/>
                <a:tailEnd/>
              </a:ln>
            </p:spPr>
            <p:txBody>
              <a:bodyPr/>
              <a:lstStyle/>
              <a:p>
                <a:endParaRPr lang="en-US"/>
              </a:p>
            </p:txBody>
          </p:sp>
        </p:grpSp>
        <p:sp>
          <p:nvSpPr>
            <p:cNvPr id="23620" name="Freeform 74"/>
            <p:cNvSpPr>
              <a:spLocks/>
            </p:cNvSpPr>
            <p:nvPr/>
          </p:nvSpPr>
          <p:spPr bwMode="auto">
            <a:xfrm>
              <a:off x="3105" y="1056"/>
              <a:ext cx="112" cy="118"/>
            </a:xfrm>
            <a:custGeom>
              <a:avLst/>
              <a:gdLst>
                <a:gd name="T0" fmla="*/ 111 w 112"/>
                <a:gd name="T1" fmla="*/ 68 h 118"/>
                <a:gd name="T2" fmla="*/ 96 w 112"/>
                <a:gd name="T3" fmla="*/ 57 h 118"/>
                <a:gd name="T4" fmla="*/ 87 w 112"/>
                <a:gd name="T5" fmla="*/ 57 h 118"/>
                <a:gd name="T6" fmla="*/ 78 w 112"/>
                <a:gd name="T7" fmla="*/ 61 h 118"/>
                <a:gd name="T8" fmla="*/ 72 w 112"/>
                <a:gd name="T9" fmla="*/ 68 h 118"/>
                <a:gd name="T10" fmla="*/ 63 w 112"/>
                <a:gd name="T11" fmla="*/ 72 h 118"/>
                <a:gd name="T12" fmla="*/ 57 w 112"/>
                <a:gd name="T13" fmla="*/ 78 h 118"/>
                <a:gd name="T14" fmla="*/ 51 w 112"/>
                <a:gd name="T15" fmla="*/ 85 h 118"/>
                <a:gd name="T16" fmla="*/ 45 w 112"/>
                <a:gd name="T17" fmla="*/ 91 h 118"/>
                <a:gd name="T18" fmla="*/ 42 w 112"/>
                <a:gd name="T19" fmla="*/ 97 h 118"/>
                <a:gd name="T20" fmla="*/ 42 w 112"/>
                <a:gd name="T21" fmla="*/ 104 h 118"/>
                <a:gd name="T22" fmla="*/ 48 w 112"/>
                <a:gd name="T23" fmla="*/ 110 h 118"/>
                <a:gd name="T24" fmla="*/ 57 w 112"/>
                <a:gd name="T25" fmla="*/ 114 h 118"/>
                <a:gd name="T26" fmla="*/ 66 w 112"/>
                <a:gd name="T27" fmla="*/ 117 h 118"/>
                <a:gd name="T28" fmla="*/ 75 w 112"/>
                <a:gd name="T29" fmla="*/ 117 h 118"/>
                <a:gd name="T30" fmla="*/ 84 w 112"/>
                <a:gd name="T31" fmla="*/ 117 h 118"/>
                <a:gd name="T32" fmla="*/ 90 w 112"/>
                <a:gd name="T33" fmla="*/ 110 h 118"/>
                <a:gd name="T34" fmla="*/ 96 w 112"/>
                <a:gd name="T35" fmla="*/ 104 h 118"/>
                <a:gd name="T36" fmla="*/ 99 w 112"/>
                <a:gd name="T37" fmla="*/ 97 h 118"/>
                <a:gd name="T38" fmla="*/ 99 w 112"/>
                <a:gd name="T39" fmla="*/ 91 h 118"/>
                <a:gd name="T40" fmla="*/ 99 w 112"/>
                <a:gd name="T41" fmla="*/ 85 h 118"/>
                <a:gd name="T42" fmla="*/ 96 w 112"/>
                <a:gd name="T43" fmla="*/ 78 h 118"/>
                <a:gd name="T44" fmla="*/ 93 w 112"/>
                <a:gd name="T45" fmla="*/ 72 h 118"/>
                <a:gd name="T46" fmla="*/ 87 w 112"/>
                <a:gd name="T47" fmla="*/ 65 h 118"/>
                <a:gd name="T48" fmla="*/ 84 w 112"/>
                <a:gd name="T49" fmla="*/ 59 h 118"/>
                <a:gd name="T50" fmla="*/ 78 w 112"/>
                <a:gd name="T51" fmla="*/ 53 h 118"/>
                <a:gd name="T52" fmla="*/ 69 w 112"/>
                <a:gd name="T53" fmla="*/ 46 h 118"/>
                <a:gd name="T54" fmla="*/ 60 w 112"/>
                <a:gd name="T55" fmla="*/ 40 h 118"/>
                <a:gd name="T56" fmla="*/ 51 w 112"/>
                <a:gd name="T57" fmla="*/ 36 h 118"/>
                <a:gd name="T58" fmla="*/ 45 w 112"/>
                <a:gd name="T59" fmla="*/ 29 h 118"/>
                <a:gd name="T60" fmla="*/ 36 w 112"/>
                <a:gd name="T61" fmla="*/ 25 h 118"/>
                <a:gd name="T62" fmla="*/ 27 w 112"/>
                <a:gd name="T63" fmla="*/ 19 h 118"/>
                <a:gd name="T64" fmla="*/ 18 w 112"/>
                <a:gd name="T65" fmla="*/ 12 h 118"/>
                <a:gd name="T66" fmla="*/ 9 w 112"/>
                <a:gd name="T67" fmla="*/ 8 h 118"/>
                <a:gd name="T68" fmla="*/ 0 w 112"/>
                <a:gd name="T69" fmla="*/ 4 h 118"/>
                <a:gd name="T70" fmla="*/ 15 w 112"/>
                <a:gd name="T71" fmla="*/ 0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18"/>
                <a:gd name="T110" fmla="*/ 112 w 112"/>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18">
                  <a:moveTo>
                    <a:pt x="111" y="68"/>
                  </a:moveTo>
                  <a:lnTo>
                    <a:pt x="96" y="57"/>
                  </a:lnTo>
                  <a:lnTo>
                    <a:pt x="87" y="57"/>
                  </a:lnTo>
                  <a:lnTo>
                    <a:pt x="78" y="61"/>
                  </a:lnTo>
                  <a:lnTo>
                    <a:pt x="72" y="68"/>
                  </a:lnTo>
                  <a:lnTo>
                    <a:pt x="63" y="72"/>
                  </a:lnTo>
                  <a:lnTo>
                    <a:pt x="57" y="78"/>
                  </a:lnTo>
                  <a:lnTo>
                    <a:pt x="51" y="85"/>
                  </a:lnTo>
                  <a:lnTo>
                    <a:pt x="45" y="91"/>
                  </a:lnTo>
                  <a:lnTo>
                    <a:pt x="42" y="97"/>
                  </a:lnTo>
                  <a:lnTo>
                    <a:pt x="42" y="104"/>
                  </a:lnTo>
                  <a:lnTo>
                    <a:pt x="48" y="110"/>
                  </a:lnTo>
                  <a:lnTo>
                    <a:pt x="57" y="114"/>
                  </a:lnTo>
                  <a:lnTo>
                    <a:pt x="66" y="117"/>
                  </a:lnTo>
                  <a:lnTo>
                    <a:pt x="75" y="117"/>
                  </a:lnTo>
                  <a:lnTo>
                    <a:pt x="84" y="117"/>
                  </a:lnTo>
                  <a:lnTo>
                    <a:pt x="90" y="110"/>
                  </a:lnTo>
                  <a:lnTo>
                    <a:pt x="96" y="104"/>
                  </a:lnTo>
                  <a:lnTo>
                    <a:pt x="99" y="97"/>
                  </a:lnTo>
                  <a:lnTo>
                    <a:pt x="99" y="91"/>
                  </a:lnTo>
                  <a:lnTo>
                    <a:pt x="99" y="85"/>
                  </a:lnTo>
                  <a:lnTo>
                    <a:pt x="96" y="78"/>
                  </a:lnTo>
                  <a:lnTo>
                    <a:pt x="93" y="72"/>
                  </a:lnTo>
                  <a:lnTo>
                    <a:pt x="87" y="65"/>
                  </a:lnTo>
                  <a:lnTo>
                    <a:pt x="84" y="59"/>
                  </a:lnTo>
                  <a:lnTo>
                    <a:pt x="78" y="53"/>
                  </a:lnTo>
                  <a:lnTo>
                    <a:pt x="69" y="46"/>
                  </a:lnTo>
                  <a:lnTo>
                    <a:pt x="60" y="40"/>
                  </a:lnTo>
                  <a:lnTo>
                    <a:pt x="51" y="36"/>
                  </a:lnTo>
                  <a:lnTo>
                    <a:pt x="45" y="29"/>
                  </a:lnTo>
                  <a:lnTo>
                    <a:pt x="36" y="25"/>
                  </a:lnTo>
                  <a:lnTo>
                    <a:pt x="27" y="19"/>
                  </a:lnTo>
                  <a:lnTo>
                    <a:pt x="18" y="12"/>
                  </a:lnTo>
                  <a:lnTo>
                    <a:pt x="9" y="8"/>
                  </a:lnTo>
                  <a:lnTo>
                    <a:pt x="0" y="4"/>
                  </a:lnTo>
                  <a:lnTo>
                    <a:pt x="15" y="0"/>
                  </a:lnTo>
                </a:path>
              </a:pathLst>
            </a:custGeom>
            <a:solidFill>
              <a:srgbClr val="B2B2B2"/>
            </a:solidFill>
            <a:ln w="12700" cap="rnd" cmpd="sng">
              <a:solidFill>
                <a:schemeClr val="tx1"/>
              </a:solidFill>
              <a:prstDash val="solid"/>
              <a:round/>
              <a:headEnd type="none" w="sm" len="sm"/>
              <a:tailEnd type="none" w="sm" len="sm"/>
            </a:ln>
          </p:spPr>
          <p:txBody>
            <a:bodyPr/>
            <a:lstStyle/>
            <a:p>
              <a:endParaRPr lang="en-US"/>
            </a:p>
          </p:txBody>
        </p:sp>
      </p:grpSp>
      <p:sp>
        <p:nvSpPr>
          <p:cNvPr id="23555" name="Rectangle 76"/>
          <p:cNvSpPr>
            <a:spLocks noChangeArrowheads="1"/>
          </p:cNvSpPr>
          <p:nvPr/>
        </p:nvSpPr>
        <p:spPr bwMode="auto">
          <a:xfrm>
            <a:off x="1371600" y="39624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2800" b="1">
                <a:latin typeface="Arial" charset="0"/>
              </a:rPr>
              <a:t>FAVORABLE CONDITIONS</a:t>
            </a:r>
          </a:p>
        </p:txBody>
      </p:sp>
      <p:sp>
        <p:nvSpPr>
          <p:cNvPr id="23556" name="Rectangle 77"/>
          <p:cNvSpPr>
            <a:spLocks noChangeArrowheads="1"/>
          </p:cNvSpPr>
          <p:nvPr/>
        </p:nvSpPr>
        <p:spPr bwMode="auto">
          <a:xfrm>
            <a:off x="1143000" y="464820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a:latin typeface="Arial" charset="0"/>
              </a:rPr>
              <a:t>LARGE AND SMALL DROPLETS COEXIST </a:t>
            </a:r>
          </a:p>
        </p:txBody>
      </p:sp>
      <p:sp>
        <p:nvSpPr>
          <p:cNvPr id="23557" name="Rectangle 78"/>
          <p:cNvSpPr>
            <a:spLocks noChangeArrowheads="1"/>
          </p:cNvSpPr>
          <p:nvPr/>
        </p:nvSpPr>
        <p:spPr bwMode="auto">
          <a:xfrm>
            <a:off x="1143000" y="518160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a:latin typeface="Arial" charset="0"/>
              </a:rPr>
              <a:t>LIQUID AND FROZEN PARTICLES COEXIST</a:t>
            </a:r>
          </a:p>
        </p:txBody>
      </p:sp>
      <p:sp>
        <p:nvSpPr>
          <p:cNvPr id="23558" name="Rectangle 79"/>
          <p:cNvSpPr>
            <a:spLocks noChangeArrowheads="1"/>
          </p:cNvSpPr>
          <p:nvPr/>
        </p:nvSpPr>
        <p:spPr bwMode="auto">
          <a:xfrm>
            <a:off x="1143000" y="571500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50000"/>
              </a:spcBef>
              <a:spcAft>
                <a:spcPct val="0"/>
              </a:spcAft>
              <a:buClrTx/>
              <a:buFontTx/>
              <a:buNone/>
            </a:pPr>
            <a:r>
              <a:rPr lang="en-US" altLang="en-US" sz="2200" b="1">
                <a:latin typeface="Arial" charset="0"/>
              </a:rPr>
              <a:t>WET SNOW</a:t>
            </a:r>
          </a:p>
        </p:txBody>
      </p:sp>
      <p:sp>
        <p:nvSpPr>
          <p:cNvPr id="23559" name="Oval 80"/>
          <p:cNvSpPr>
            <a:spLocks noChangeArrowheads="1"/>
          </p:cNvSpPr>
          <p:nvPr/>
        </p:nvSpPr>
        <p:spPr bwMode="auto">
          <a:xfrm>
            <a:off x="996950" y="48069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60" name="Oval 81"/>
          <p:cNvSpPr>
            <a:spLocks noChangeArrowheads="1"/>
          </p:cNvSpPr>
          <p:nvPr/>
        </p:nvSpPr>
        <p:spPr bwMode="auto">
          <a:xfrm>
            <a:off x="996950" y="53403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61" name="Oval 82"/>
          <p:cNvSpPr>
            <a:spLocks noChangeArrowheads="1"/>
          </p:cNvSpPr>
          <p:nvPr/>
        </p:nvSpPr>
        <p:spPr bwMode="auto">
          <a:xfrm>
            <a:off x="996950" y="587375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endParaRPr lang="en-US" altLang="en-US">
              <a:latin typeface="Arial" charset="0"/>
            </a:endParaRPr>
          </a:p>
        </p:txBody>
      </p:sp>
      <p:sp>
        <p:nvSpPr>
          <p:cNvPr id="23562" name="Rectangle 83"/>
          <p:cNvSpPr>
            <a:spLocks noChangeArrowheads="1"/>
          </p:cNvSpPr>
          <p:nvPr/>
        </p:nvSpPr>
        <p:spPr bwMode="auto">
          <a:xfrm>
            <a:off x="1905000" y="200025"/>
            <a:ext cx="4953000"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spcAft>
                <a:spcPct val="0"/>
              </a:spcAft>
              <a:buClrTx/>
              <a:buFontTx/>
              <a:buNone/>
            </a:pPr>
            <a:r>
              <a:rPr lang="en-US" altLang="en-US" sz="3200" b="1" u="sng" dirty="0">
                <a:latin typeface="Arial" charset="0"/>
              </a:rPr>
              <a:t>MIXED ICING</a:t>
            </a:r>
            <a:endParaRPr lang="en-US" altLang="en-US" sz="3600" u="sng" dirty="0">
              <a:latin typeface="Arial" charset="0"/>
            </a:endParaRPr>
          </a:p>
        </p:txBody>
      </p:sp>
      <p:sp>
        <p:nvSpPr>
          <p:cNvPr id="23563" name="Oval 86"/>
          <p:cNvSpPr>
            <a:spLocks noChangeArrowheads="1"/>
          </p:cNvSpPr>
          <p:nvPr/>
        </p:nvSpPr>
        <p:spPr bwMode="auto">
          <a:xfrm>
            <a:off x="990600" y="6400800"/>
            <a:ext cx="63500" cy="63500"/>
          </a:xfrm>
          <a:prstGeom prst="ellipse">
            <a:avLst/>
          </a:prstGeom>
          <a:solidFill>
            <a:schemeClr val="tx1"/>
          </a:solidFill>
          <a:ln w="12700">
            <a:solidFill>
              <a:schemeClr val="tx1"/>
            </a:solidFill>
            <a:round/>
            <a:headEnd/>
            <a:tailEnd/>
          </a:ln>
        </p:spPr>
        <p:txBody>
          <a:bodyPr wrap="none" anchor="ct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0"/>
              </a:spcBef>
              <a:spcAft>
                <a:spcPct val="0"/>
              </a:spcAft>
              <a:buClrTx/>
              <a:buFontTx/>
              <a:buNone/>
            </a:pPr>
            <a:endParaRPr lang="en-US" altLang="en-US" sz="3200">
              <a:latin typeface="Arial" charset="0"/>
            </a:endParaRPr>
          </a:p>
        </p:txBody>
      </p:sp>
      <p:sp>
        <p:nvSpPr>
          <p:cNvPr id="23564" name="Text Box 88"/>
          <p:cNvSpPr txBox="1">
            <a:spLocks noChangeArrowheads="1"/>
          </p:cNvSpPr>
          <p:nvPr/>
        </p:nvSpPr>
        <p:spPr bwMode="auto">
          <a:xfrm>
            <a:off x="1143000" y="6202363"/>
            <a:ext cx="3986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spcAft>
                <a:spcPts val="600"/>
              </a:spcAft>
              <a:buClr>
                <a:schemeClr val="tx2"/>
              </a:buClr>
              <a:buFont typeface="Wingdings 2" pitchFamily="18" charset="2"/>
              <a:buChar char=""/>
              <a:defRPr>
                <a:solidFill>
                  <a:schemeClr val="tx1"/>
                </a:solidFill>
                <a:latin typeface="Verdana" pitchFamily="34" charset="0"/>
              </a:defRPr>
            </a:lvl1pPr>
            <a:lvl2pPr marL="742950" indent="-285750">
              <a:spcBef>
                <a:spcPct val="20000"/>
              </a:spcBef>
              <a:spcAft>
                <a:spcPts val="600"/>
              </a:spcAft>
              <a:buClr>
                <a:schemeClr val="tx2"/>
              </a:buClr>
              <a:buFont typeface="Wingdings 2" pitchFamily="18" charset="2"/>
              <a:buChar char=""/>
              <a:defRPr sz="1600">
                <a:solidFill>
                  <a:schemeClr val="tx1"/>
                </a:solidFill>
                <a:latin typeface="Verdana" pitchFamily="34" charset="0"/>
              </a:defRPr>
            </a:lvl2pPr>
            <a:lvl3pPr marL="1143000" indent="-228600">
              <a:spcBef>
                <a:spcPct val="20000"/>
              </a:spcBef>
              <a:spcAft>
                <a:spcPts val="600"/>
              </a:spcAft>
              <a:buClr>
                <a:schemeClr val="tx2"/>
              </a:buClr>
              <a:buFont typeface="Wingdings 2" pitchFamily="18" charset="2"/>
              <a:buChar char=""/>
              <a:defRPr sz="1400">
                <a:solidFill>
                  <a:schemeClr val="tx1"/>
                </a:solidFill>
                <a:latin typeface="Verdana" pitchFamily="34" charset="0"/>
              </a:defRPr>
            </a:lvl3pPr>
            <a:lvl4pPr marL="16002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4pPr>
            <a:lvl5pPr marL="2057400" indent="-228600">
              <a:spcBef>
                <a:spcPct val="20000"/>
              </a:spcBef>
              <a:spcAft>
                <a:spcPts val="600"/>
              </a:spcAft>
              <a:buClr>
                <a:schemeClr val="tx2"/>
              </a:buClr>
              <a:buFont typeface="Wingdings 2" pitchFamily="18" charset="2"/>
              <a:buChar char=""/>
              <a:defRPr sz="1200">
                <a:solidFill>
                  <a:schemeClr val="tx1"/>
                </a:solidFill>
                <a:latin typeface="Verdana" pitchFamily="34" charset="0"/>
              </a:defRPr>
            </a:lvl5pPr>
            <a:lvl6pPr marL="25146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6pPr>
            <a:lvl7pPr marL="29718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7pPr>
            <a:lvl8pPr marL="34290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8pPr>
            <a:lvl9pPr marL="3886200" indent="-228600" eaLnBrk="0" fontAlgn="base" hangingPunct="0">
              <a:spcBef>
                <a:spcPct val="20000"/>
              </a:spcBef>
              <a:spcAft>
                <a:spcPts val="600"/>
              </a:spcAft>
              <a:buClr>
                <a:schemeClr val="tx2"/>
              </a:buClr>
              <a:buFont typeface="Wingdings 2" pitchFamily="18" charset="2"/>
              <a:buChar char=""/>
              <a:defRPr sz="1200">
                <a:solidFill>
                  <a:schemeClr val="tx1"/>
                </a:solidFill>
                <a:latin typeface="Verdana" pitchFamily="34" charset="0"/>
              </a:defRPr>
            </a:lvl9pPr>
          </a:lstStyle>
          <a:p>
            <a:pPr>
              <a:spcBef>
                <a:spcPct val="0"/>
              </a:spcBef>
              <a:spcAft>
                <a:spcPct val="0"/>
              </a:spcAft>
              <a:buClrTx/>
              <a:buFontTx/>
              <a:buNone/>
            </a:pPr>
            <a:r>
              <a:rPr lang="en-US" altLang="en-US" sz="2200" b="1">
                <a:latin typeface="Arial" charset="0"/>
              </a:rPr>
              <a:t>FREEZING TEMPERATURES</a:t>
            </a:r>
          </a:p>
        </p:txBody>
      </p:sp>
    </p:spTree>
    <p:extLst>
      <p:ext uri="{BB962C8B-B14F-4D97-AF65-F5344CB8AC3E}">
        <p14:creationId xmlns:p14="http://schemas.microsoft.com/office/powerpoint/2010/main" val="1698898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990600"/>
          </a:xfrm>
        </p:spPr>
        <p:txBody>
          <a:bodyPr/>
          <a:lstStyle/>
          <a:p>
            <a:pPr eaLnBrk="1" hangingPunct="1"/>
            <a:r>
              <a:rPr lang="en-US" altLang="en-US" dirty="0" smtClean="0">
                <a:cs typeface="Trebuchet MS" pitchFamily="34" charset="0"/>
              </a:rPr>
              <a:t>Mixed Icing</a:t>
            </a:r>
          </a:p>
        </p:txBody>
      </p:sp>
      <p:sp>
        <p:nvSpPr>
          <p:cNvPr id="22531" name="Rectangle 3"/>
          <p:cNvSpPr>
            <a:spLocks noGrp="1" noChangeArrowheads="1"/>
          </p:cNvSpPr>
          <p:nvPr>
            <p:ph idx="1"/>
          </p:nvPr>
        </p:nvSpPr>
        <p:spPr>
          <a:xfrm>
            <a:off x="685800" y="1600200"/>
            <a:ext cx="7620000" cy="4343400"/>
          </a:xfrm>
          <a:solidFill>
            <a:schemeClr val="accent5">
              <a:lumMod val="60000"/>
              <a:lumOff val="40000"/>
            </a:schemeClr>
          </a:solidFill>
          <a:effectLst>
            <a:softEdge rad="63500"/>
          </a:effectLst>
        </p:spPr>
        <p:txBody>
          <a:bodyPr rtlCol="0">
            <a:normAutofit fontScale="92500" lnSpcReduction="10000"/>
          </a:bodyPr>
          <a:lstStyle/>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Glossy white appearance</a:t>
            </a:r>
          </a:p>
          <a:p>
            <a:pPr marL="0" indent="0" eaLnBrk="1" fontAlgn="auto" hangingPunct="1">
              <a:lnSpc>
                <a:spcPct val="90000"/>
              </a:lnSpc>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Associated with strong upward motion</a:t>
            </a:r>
          </a:p>
          <a:p>
            <a:pPr marL="0" indent="0" eaLnBrk="1" fontAlgn="auto" hangingPunct="1">
              <a:lnSpc>
                <a:spcPct val="90000"/>
              </a:lnSpc>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Favorable conditions</a:t>
            </a:r>
          </a:p>
          <a:p>
            <a:pPr lvl="1" eaLnBrk="1" fontAlgn="auto" hangingPunct="1">
              <a:lnSpc>
                <a:spcPct val="90000"/>
              </a:lnSpc>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Large and small droplets coexist</a:t>
            </a:r>
          </a:p>
          <a:p>
            <a:pPr lvl="1" eaLnBrk="1" fontAlgn="auto" hangingPunct="1">
              <a:lnSpc>
                <a:spcPct val="90000"/>
              </a:lnSpc>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Liquid and frozen particles coexist</a:t>
            </a:r>
          </a:p>
          <a:p>
            <a:pPr lvl="1" eaLnBrk="1" fontAlgn="auto" hangingPunct="1">
              <a:lnSpc>
                <a:spcPct val="90000"/>
              </a:lnSpc>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Wet snow</a:t>
            </a:r>
          </a:p>
          <a:p>
            <a:pPr lvl="1" eaLnBrk="1" fontAlgn="auto" hangingPunct="1">
              <a:lnSpc>
                <a:spcPct val="90000"/>
              </a:lnSpc>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Freezing temperatures (Often much colder than -10C)</a:t>
            </a: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Formation Process</a:t>
            </a:r>
          </a:p>
          <a:p>
            <a:pPr lvl="1" eaLnBrk="1" fontAlgn="auto" hangingPunct="1">
              <a:lnSpc>
                <a:spcPct val="90000"/>
              </a:lnSpc>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Combines clear and rime icing processes and/or wet snowflakes </a:t>
            </a:r>
          </a:p>
          <a:p>
            <a:pPr marL="365760" lvl="1" indent="0" eaLnBrk="1" fontAlgn="auto" hangingPunct="1">
              <a:lnSpc>
                <a:spcPct val="90000"/>
              </a:lnSpc>
              <a:buNone/>
              <a:defRPr/>
            </a:pPr>
            <a:endParaRPr lang="en-US" altLang="en-US" dirty="0" smtClean="0">
              <a:solidFill>
                <a:schemeClr val="hlin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8990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cs typeface="Trebuchet MS" pitchFamily="34" charset="0"/>
              </a:rPr>
              <a:t>Mixed Icing - Characteristics</a:t>
            </a:r>
          </a:p>
        </p:txBody>
      </p:sp>
      <p:sp>
        <p:nvSpPr>
          <p:cNvPr id="23555" name="Rectangle 3"/>
          <p:cNvSpPr>
            <a:spLocks noGrp="1" noChangeArrowheads="1"/>
          </p:cNvSpPr>
          <p:nvPr>
            <p:ph idx="1"/>
          </p:nvPr>
        </p:nvSpPr>
        <p:spPr>
          <a:xfrm>
            <a:off x="762000" y="1676400"/>
            <a:ext cx="7162800" cy="4343400"/>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Rapid accumulation</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Particles are large</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Particles are highly concentrated</a:t>
            </a:r>
          </a:p>
          <a:p>
            <a:pPr marL="365760" lvl="1" indent="0" eaLnBrk="1" fontAlgn="auto" hangingPunct="1">
              <a:buNone/>
              <a:defRPr/>
            </a:pPr>
            <a:endParaRPr lang="en-US" altLang="en-US" dirty="0" smtClean="0">
              <a:solidFill>
                <a:schemeClr val="hlink"/>
              </a:solidFill>
              <a:effectLst>
                <a:outerShdw blurRad="38100" dist="38100" dir="2700000" algn="tl">
                  <a:srgbClr val="000000">
                    <a:alpha val="43137"/>
                  </a:srgbClr>
                </a:outerShdw>
              </a:effectLst>
              <a:latin typeface="+mj-l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Rough surface</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Creates turbulent flow over wing</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Most effective in reducing aerodynamic efficiency (turbulent flow over wing reduces lift)</a:t>
            </a:r>
          </a:p>
          <a:p>
            <a:pPr lvl="1" eaLnBrk="1" fontAlgn="auto" hangingPunct="1">
              <a:buFont typeface="Wingdings 2" charset="2"/>
              <a:buChar char=""/>
              <a:defRPr/>
            </a:pPr>
            <a:r>
              <a:rPr lang="en-US" altLang="en-US" dirty="0" smtClean="0">
                <a:solidFill>
                  <a:schemeClr val="tx2">
                    <a:lumMod val="25000"/>
                  </a:schemeClr>
                </a:solidFill>
                <a:effectLst>
                  <a:outerShdw blurRad="38100" dist="38100" dir="2700000" algn="tl">
                    <a:srgbClr val="000000">
                      <a:alpha val="43137"/>
                    </a:srgbClr>
                  </a:outerShdw>
                </a:effectLst>
                <a:latin typeface="+mj-lt"/>
              </a:rPr>
              <a:t>Difficult to remove</a:t>
            </a:r>
          </a:p>
        </p:txBody>
      </p:sp>
    </p:spTree>
    <p:extLst>
      <p:ext uri="{BB962C8B-B14F-4D97-AF65-F5344CB8AC3E}">
        <p14:creationId xmlns:p14="http://schemas.microsoft.com/office/powerpoint/2010/main" val="92025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51054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2" y="152400"/>
            <a:ext cx="3341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934059"/>
            <a:ext cx="51054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795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457200" y="152400"/>
            <a:ext cx="8229600" cy="990600"/>
          </a:xfrm>
        </p:spPr>
        <p:txBody>
          <a:bodyPr/>
          <a:lstStyle/>
          <a:p>
            <a:pPr algn="ctr" eaLnBrk="1" fontAlgn="auto" hangingPunct="1">
              <a:spcAft>
                <a:spcPts val="0"/>
              </a:spcAft>
              <a:defRPr/>
            </a:pPr>
            <a:r>
              <a:rPr lang="en-US" sz="3600" dirty="0" smtClean="0">
                <a:solidFill>
                  <a:schemeClr val="tx1"/>
                </a:solidFill>
                <a:latin typeface="Arial Black" pitchFamily="34" charset="0"/>
              </a:rPr>
              <a:t>Part 2 Thunderstorms </a:t>
            </a:r>
          </a:p>
        </p:txBody>
      </p:sp>
      <p:pic>
        <p:nvPicPr>
          <p:cNvPr id="4099" name="Picture 26" descr="M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722" y="1193799"/>
            <a:ext cx="8242078" cy="5101767"/>
          </a:xfrm>
          <a:noFill/>
          <a:effectLst>
            <a:softEdge rad="127000"/>
          </a:effectLst>
        </p:spPr>
      </p:pic>
      <p:sp>
        <p:nvSpPr>
          <p:cNvPr id="4101" name="Text Box 3"/>
          <p:cNvSpPr txBox="1">
            <a:spLocks noChangeArrowheads="1"/>
          </p:cNvSpPr>
          <p:nvPr/>
        </p:nvSpPr>
        <p:spPr bwMode="auto">
          <a:xfrm>
            <a:off x="1355725" y="2632075"/>
            <a:ext cx="298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latin typeface="Times New Roman" pitchFamily="18" charset="0"/>
            </a:endParaRPr>
          </a:p>
        </p:txBody>
      </p:sp>
      <p:sp>
        <p:nvSpPr>
          <p:cNvPr id="4102" name="Text Box 4"/>
          <p:cNvSpPr txBox="1">
            <a:spLocks noChangeArrowheads="1"/>
          </p:cNvSpPr>
          <p:nvPr/>
        </p:nvSpPr>
        <p:spPr bwMode="auto">
          <a:xfrm>
            <a:off x="2270125" y="2403475"/>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latin typeface="Times New Roman" pitchFamily="18" charset="0"/>
            </a:endParaRPr>
          </a:p>
        </p:txBody>
      </p:sp>
    </p:spTree>
    <p:extLst>
      <p:ext uri="{BB962C8B-B14F-4D97-AF65-F5344CB8AC3E}">
        <p14:creationId xmlns:p14="http://schemas.microsoft.com/office/powerpoint/2010/main" val="813033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pPr eaLnBrk="1" fontAlgn="auto" hangingPunct="1">
              <a:spcAft>
                <a:spcPts val="0"/>
              </a:spcAft>
              <a:defRPr/>
            </a:pPr>
            <a:r>
              <a:rPr lang="en-US" sz="4000" dirty="0" smtClean="0">
                <a:solidFill>
                  <a:schemeClr val="tx1"/>
                </a:solidFill>
              </a:rPr>
              <a:t>The Dangers in and Near Thunderstorms</a:t>
            </a:r>
          </a:p>
        </p:txBody>
      </p:sp>
      <p:sp>
        <p:nvSpPr>
          <p:cNvPr id="5123" name="Rectangle 3"/>
          <p:cNvSpPr>
            <a:spLocks noGrp="1" noRot="1" noChangeArrowheads="1"/>
          </p:cNvSpPr>
          <p:nvPr>
            <p:ph type="body" sz="half" idx="1"/>
          </p:nvPr>
        </p:nvSpPr>
        <p:spPr>
          <a:xfrm>
            <a:off x="301625" y="1676400"/>
            <a:ext cx="8156575" cy="4422775"/>
          </a:xfrm>
        </p:spPr>
        <p:txBody>
          <a:bodyPr/>
          <a:lstStyle/>
          <a:p>
            <a:pPr eaLnBrk="1" hangingPunct="1"/>
            <a:r>
              <a:rPr lang="en-US" altLang="en-US" dirty="0" smtClean="0">
                <a:solidFill>
                  <a:schemeClr val="bg2">
                    <a:lumMod val="75000"/>
                  </a:schemeClr>
                </a:solidFill>
                <a:latin typeface="+mj-lt"/>
              </a:rPr>
              <a:t>Wind shear</a:t>
            </a:r>
          </a:p>
          <a:p>
            <a:pPr eaLnBrk="1" hangingPunct="1"/>
            <a:r>
              <a:rPr lang="en-US" altLang="en-US" dirty="0" smtClean="0">
                <a:solidFill>
                  <a:schemeClr val="bg2">
                    <a:lumMod val="75000"/>
                  </a:schemeClr>
                </a:solidFill>
                <a:latin typeface="+mj-lt"/>
              </a:rPr>
              <a:t>Turbulence</a:t>
            </a:r>
          </a:p>
          <a:p>
            <a:pPr eaLnBrk="1" hangingPunct="1"/>
            <a:r>
              <a:rPr lang="en-US" altLang="en-US" dirty="0" smtClean="0">
                <a:solidFill>
                  <a:schemeClr val="bg2">
                    <a:lumMod val="75000"/>
                  </a:schemeClr>
                </a:solidFill>
                <a:latin typeface="+mj-lt"/>
              </a:rPr>
              <a:t>Icing</a:t>
            </a:r>
          </a:p>
          <a:p>
            <a:pPr eaLnBrk="1" hangingPunct="1"/>
            <a:r>
              <a:rPr lang="en-US" altLang="en-US" dirty="0" smtClean="0">
                <a:solidFill>
                  <a:schemeClr val="bg2">
                    <a:lumMod val="75000"/>
                  </a:schemeClr>
                </a:solidFill>
                <a:latin typeface="+mj-lt"/>
              </a:rPr>
              <a:t>Lightning</a:t>
            </a:r>
          </a:p>
          <a:p>
            <a:pPr eaLnBrk="1" hangingPunct="1"/>
            <a:r>
              <a:rPr lang="en-US" altLang="en-US" dirty="0" smtClean="0">
                <a:solidFill>
                  <a:schemeClr val="bg2">
                    <a:lumMod val="75000"/>
                  </a:schemeClr>
                </a:solidFill>
                <a:latin typeface="+mj-lt"/>
              </a:rPr>
              <a:t>Hail</a:t>
            </a:r>
          </a:p>
          <a:p>
            <a:pPr eaLnBrk="1" hangingPunct="1"/>
            <a:endParaRPr lang="en-US" altLang="en-US" dirty="0" smtClean="0"/>
          </a:p>
        </p:txBody>
      </p:sp>
    </p:spTree>
    <p:extLst>
      <p:ext uri="{BB962C8B-B14F-4D97-AF65-F5344CB8AC3E}">
        <p14:creationId xmlns:p14="http://schemas.microsoft.com/office/powerpoint/2010/main" val="2948223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76200" y="4572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WIND SHEAR</a:t>
            </a:r>
          </a:p>
        </p:txBody>
      </p:sp>
      <p:sp>
        <p:nvSpPr>
          <p:cNvPr id="6148" name="Rectangle 4"/>
          <p:cNvSpPr>
            <a:spLocks noChangeArrowheads="1"/>
          </p:cNvSpPr>
          <p:nvPr/>
        </p:nvSpPr>
        <p:spPr bwMode="auto">
          <a:xfrm>
            <a:off x="0" y="4800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TURBULENCE</a:t>
            </a:r>
          </a:p>
        </p:txBody>
      </p:sp>
      <p:sp>
        <p:nvSpPr>
          <p:cNvPr id="6149" name="Rectangle 5"/>
          <p:cNvSpPr>
            <a:spLocks noChangeArrowheads="1"/>
          </p:cNvSpPr>
          <p:nvPr/>
        </p:nvSpPr>
        <p:spPr bwMode="auto">
          <a:xfrm>
            <a:off x="2209800" y="533400"/>
            <a:ext cx="99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200" b="1">
                <a:solidFill>
                  <a:srgbClr val="FFFF00"/>
                </a:solidFill>
              </a:rPr>
              <a:t>CAT</a:t>
            </a:r>
          </a:p>
        </p:txBody>
      </p:sp>
      <p:sp>
        <p:nvSpPr>
          <p:cNvPr id="6150" name="Rectangle 6"/>
          <p:cNvSpPr>
            <a:spLocks noChangeArrowheads="1"/>
          </p:cNvSpPr>
          <p:nvPr/>
        </p:nvSpPr>
        <p:spPr bwMode="auto">
          <a:xfrm>
            <a:off x="5715000" y="8350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t>BLOWOFF</a:t>
            </a:r>
          </a:p>
        </p:txBody>
      </p:sp>
      <p:sp>
        <p:nvSpPr>
          <p:cNvPr id="6151" name="Rectangle 7"/>
          <p:cNvSpPr>
            <a:spLocks noChangeArrowheads="1"/>
          </p:cNvSpPr>
          <p:nvPr/>
        </p:nvSpPr>
        <p:spPr bwMode="auto">
          <a:xfrm>
            <a:off x="6553200" y="35814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b="1">
                <a:solidFill>
                  <a:srgbClr val="FFFF00"/>
                </a:solidFill>
              </a:rPr>
              <a:t>ROLL CLOUD</a:t>
            </a:r>
          </a:p>
        </p:txBody>
      </p:sp>
      <p:sp>
        <p:nvSpPr>
          <p:cNvPr id="6152" name="Rectangle 8"/>
          <p:cNvSpPr>
            <a:spLocks noChangeArrowheads="1"/>
          </p:cNvSpPr>
          <p:nvPr/>
        </p:nvSpPr>
        <p:spPr bwMode="auto">
          <a:xfrm>
            <a:off x="7315200" y="4038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WIND SHEAR</a:t>
            </a:r>
          </a:p>
        </p:txBody>
      </p:sp>
      <p:sp>
        <p:nvSpPr>
          <p:cNvPr id="6153" name="Rectangle 9"/>
          <p:cNvSpPr>
            <a:spLocks noChangeArrowheads="1"/>
          </p:cNvSpPr>
          <p:nvPr/>
        </p:nvSpPr>
        <p:spPr bwMode="auto">
          <a:xfrm>
            <a:off x="7239000" y="42672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TURBULENCE</a:t>
            </a:r>
          </a:p>
        </p:txBody>
      </p:sp>
      <p:sp>
        <p:nvSpPr>
          <p:cNvPr id="6154" name="Rectangle 10"/>
          <p:cNvSpPr>
            <a:spLocks noChangeArrowheads="1"/>
          </p:cNvSpPr>
          <p:nvPr/>
        </p:nvSpPr>
        <p:spPr bwMode="auto">
          <a:xfrm>
            <a:off x="8228013" y="5029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FIRST</a:t>
            </a:r>
          </a:p>
        </p:txBody>
      </p:sp>
      <p:sp>
        <p:nvSpPr>
          <p:cNvPr id="6155" name="Rectangle 11"/>
          <p:cNvSpPr>
            <a:spLocks noChangeArrowheads="1"/>
          </p:cNvSpPr>
          <p:nvPr/>
        </p:nvSpPr>
        <p:spPr bwMode="auto">
          <a:xfrm>
            <a:off x="8229600" y="5257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solidFill>
                  <a:srgbClr val="FFFF00"/>
                </a:solidFill>
              </a:rPr>
              <a:t>GUST</a:t>
            </a:r>
          </a:p>
        </p:txBody>
      </p:sp>
      <p:sp>
        <p:nvSpPr>
          <p:cNvPr id="6156" name="Text Box 12"/>
          <p:cNvSpPr txBox="1">
            <a:spLocks noChangeArrowheads="1"/>
          </p:cNvSpPr>
          <p:nvPr/>
        </p:nvSpPr>
        <p:spPr bwMode="auto">
          <a:xfrm>
            <a:off x="2105025" y="90488"/>
            <a:ext cx="496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u="sng">
                <a:solidFill>
                  <a:schemeClr val="bg1"/>
                </a:solidFill>
              </a:rPr>
              <a:t>TURBULENCE and WIND SHEAR</a:t>
            </a:r>
            <a:endParaRPr lang="en-US" altLang="en-US" sz="1600" b="1">
              <a:latin typeface="Times New Roman" pitchFamily="18" charset="0"/>
            </a:endParaRPr>
          </a:p>
        </p:txBody>
      </p:sp>
    </p:spTree>
    <p:extLst>
      <p:ext uri="{BB962C8B-B14F-4D97-AF65-F5344CB8AC3E}">
        <p14:creationId xmlns:p14="http://schemas.microsoft.com/office/powerpoint/2010/main" val="33353005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1120"/>
            <a:ext cx="8001000" cy="612208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3656013" y="455613"/>
            <a:ext cx="1836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u="sng"/>
              <a:t>GUST FRONT</a:t>
            </a:r>
            <a:endParaRPr lang="en-US" altLang="en-US">
              <a:latin typeface="Times New Roman" pitchFamily="18" charset="0"/>
            </a:endParaRPr>
          </a:p>
        </p:txBody>
      </p:sp>
    </p:spTree>
    <p:extLst>
      <p:ext uri="{BB962C8B-B14F-4D97-AF65-F5344CB8AC3E}">
        <p14:creationId xmlns:p14="http://schemas.microsoft.com/office/powerpoint/2010/main" val="38405682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895600" y="1524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b="1"/>
              <a:t>Cb</a:t>
            </a:r>
          </a:p>
        </p:txBody>
      </p:sp>
      <p:sp>
        <p:nvSpPr>
          <p:cNvPr id="10243" name="Rectangle 3"/>
          <p:cNvSpPr>
            <a:spLocks noChangeArrowheads="1"/>
          </p:cNvSpPr>
          <p:nvPr/>
        </p:nvSpPr>
        <p:spPr bwMode="auto">
          <a:xfrm>
            <a:off x="457200" y="19050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Cb</a:t>
            </a:r>
          </a:p>
        </p:txBody>
      </p:sp>
      <p:grpSp>
        <p:nvGrpSpPr>
          <p:cNvPr id="10244" name="Group 4"/>
          <p:cNvGrpSpPr>
            <a:grpSpLocks/>
          </p:cNvGrpSpPr>
          <p:nvPr/>
        </p:nvGrpSpPr>
        <p:grpSpPr bwMode="auto">
          <a:xfrm>
            <a:off x="1588" y="201613"/>
            <a:ext cx="9140825" cy="6423025"/>
            <a:chOff x="1" y="127"/>
            <a:chExt cx="5758" cy="4046"/>
          </a:xfrm>
        </p:grpSpPr>
        <p:pic>
          <p:nvPicPr>
            <p:cNvPr id="1024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
              <a:ext cx="5758"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768" y="480"/>
              <a:ext cx="1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STORM DIRECTION</a:t>
              </a:r>
            </a:p>
          </p:txBody>
        </p:sp>
        <p:sp>
          <p:nvSpPr>
            <p:cNvPr id="10247" name="Line 7"/>
            <p:cNvSpPr>
              <a:spLocks noChangeShapeType="1"/>
            </p:cNvSpPr>
            <p:nvPr/>
          </p:nvSpPr>
          <p:spPr bwMode="auto">
            <a:xfrm flipH="1">
              <a:off x="528" y="576"/>
              <a:ext cx="240"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a:off x="2064" y="576"/>
              <a:ext cx="336" cy="0"/>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Arc 9"/>
            <p:cNvSpPr>
              <a:spLocks/>
            </p:cNvSpPr>
            <p:nvPr/>
          </p:nvSpPr>
          <p:spPr bwMode="auto">
            <a:xfrm>
              <a:off x="529" y="768"/>
              <a:ext cx="384" cy="1678"/>
            </a:xfrm>
            <a:custGeom>
              <a:avLst/>
              <a:gdLst>
                <a:gd name="T0" fmla="*/ 0 w 21600"/>
                <a:gd name="T1" fmla="*/ 0 h 20264"/>
                <a:gd name="T2" fmla="*/ 0 w 21600"/>
                <a:gd name="T3" fmla="*/ 0 h 20264"/>
                <a:gd name="T4" fmla="*/ 0 w 21600"/>
                <a:gd name="T5" fmla="*/ 0 h 20264"/>
                <a:gd name="T6" fmla="*/ 0 60000 65536"/>
                <a:gd name="T7" fmla="*/ 0 60000 65536"/>
                <a:gd name="T8" fmla="*/ 0 60000 65536"/>
                <a:gd name="T9" fmla="*/ 0 w 21600"/>
                <a:gd name="T10" fmla="*/ 0 h 20264"/>
                <a:gd name="T11" fmla="*/ 21600 w 21600"/>
                <a:gd name="T12" fmla="*/ 20264 h 20264"/>
              </a:gdLst>
              <a:ahLst/>
              <a:cxnLst>
                <a:cxn ang="T6">
                  <a:pos x="T0" y="T1"/>
                </a:cxn>
                <a:cxn ang="T7">
                  <a:pos x="T2" y="T3"/>
                </a:cxn>
                <a:cxn ang="T8">
                  <a:pos x="T4" y="T5"/>
                </a:cxn>
              </a:cxnLst>
              <a:rect l="T9" t="T10" r="T11" b="T12"/>
              <a:pathLst>
                <a:path w="21600" h="20264" fill="none" extrusionOk="0">
                  <a:moveTo>
                    <a:pt x="14121" y="20264"/>
                  </a:moveTo>
                  <a:cubicBezTo>
                    <a:pt x="5656" y="17140"/>
                    <a:pt x="25" y="9083"/>
                    <a:pt x="0" y="59"/>
                  </a:cubicBezTo>
                </a:path>
                <a:path w="21600" h="20264" stroke="0" extrusionOk="0">
                  <a:moveTo>
                    <a:pt x="14121" y="20264"/>
                  </a:moveTo>
                  <a:cubicBezTo>
                    <a:pt x="5656" y="17140"/>
                    <a:pt x="25" y="9083"/>
                    <a:pt x="0" y="59"/>
                  </a:cubicBezTo>
                  <a:lnTo>
                    <a:pt x="21600" y="0"/>
                  </a:lnTo>
                  <a:lnTo>
                    <a:pt x="14121" y="20264"/>
                  </a:lnTo>
                  <a:close/>
                </a:path>
              </a:pathLst>
            </a:custGeom>
            <a:noFill/>
            <a:ln w="25400" cap="rnd">
              <a:solidFill>
                <a:schemeClr val="tx1"/>
              </a:solidFill>
              <a:prstDash val="lgDash"/>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Arc 10"/>
            <p:cNvSpPr>
              <a:spLocks/>
            </p:cNvSpPr>
            <p:nvPr/>
          </p:nvSpPr>
          <p:spPr bwMode="auto">
            <a:xfrm rot="120000">
              <a:off x="195" y="756"/>
              <a:ext cx="144" cy="1694"/>
            </a:xfrm>
            <a:custGeom>
              <a:avLst/>
              <a:gdLst>
                <a:gd name="T0" fmla="*/ 0 w 21600"/>
                <a:gd name="T1" fmla="*/ 0 h 21217"/>
                <a:gd name="T2" fmla="*/ 0 w 21600"/>
                <a:gd name="T3" fmla="*/ 0 h 21217"/>
                <a:gd name="T4" fmla="*/ 0 w 21600"/>
                <a:gd name="T5" fmla="*/ 0 h 21217"/>
                <a:gd name="T6" fmla="*/ 0 60000 65536"/>
                <a:gd name="T7" fmla="*/ 0 60000 65536"/>
                <a:gd name="T8" fmla="*/ 0 60000 65536"/>
                <a:gd name="T9" fmla="*/ 0 w 21600"/>
                <a:gd name="T10" fmla="*/ 0 h 21217"/>
                <a:gd name="T11" fmla="*/ 21600 w 21600"/>
                <a:gd name="T12" fmla="*/ 21217 h 21217"/>
              </a:gdLst>
              <a:ahLst/>
              <a:cxnLst>
                <a:cxn ang="T6">
                  <a:pos x="T0" y="T1"/>
                </a:cxn>
                <a:cxn ang="T7">
                  <a:pos x="T2" y="T3"/>
                </a:cxn>
                <a:cxn ang="T8">
                  <a:pos x="T4" y="T5"/>
                </a:cxn>
              </a:cxnLst>
              <a:rect l="T9" t="T10" r="T11" b="T12"/>
              <a:pathLst>
                <a:path w="21600" h="21217" fill="none" extrusionOk="0">
                  <a:moveTo>
                    <a:pt x="4050" y="0"/>
                  </a:moveTo>
                  <a:cubicBezTo>
                    <a:pt x="14234" y="1944"/>
                    <a:pt x="21600" y="10849"/>
                    <a:pt x="21600" y="21217"/>
                  </a:cubicBezTo>
                </a:path>
                <a:path w="21600" h="21217" stroke="0" extrusionOk="0">
                  <a:moveTo>
                    <a:pt x="4050" y="0"/>
                  </a:moveTo>
                  <a:cubicBezTo>
                    <a:pt x="14234" y="1944"/>
                    <a:pt x="21600" y="10849"/>
                    <a:pt x="21600" y="21217"/>
                  </a:cubicBezTo>
                  <a:lnTo>
                    <a:pt x="0" y="21217"/>
                  </a:lnTo>
                  <a:lnTo>
                    <a:pt x="4050" y="0"/>
                  </a:lnTo>
                  <a:close/>
                </a:path>
              </a:pathLst>
            </a:custGeom>
            <a:noFill/>
            <a:ln w="25400" cap="rnd">
              <a:solidFill>
                <a:schemeClr val="tx1"/>
              </a:solidFill>
              <a:prstDash val="lgDash"/>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1" name="Rectangle 11"/>
            <p:cNvSpPr>
              <a:spLocks noChangeArrowheads="1"/>
            </p:cNvSpPr>
            <p:nvPr/>
          </p:nvSpPr>
          <p:spPr bwMode="auto">
            <a:xfrm>
              <a:off x="192" y="2832"/>
              <a:ext cx="10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500" b="1"/>
                <a:t>ROLL CLOUD</a:t>
              </a:r>
            </a:p>
          </p:txBody>
        </p:sp>
        <p:sp>
          <p:nvSpPr>
            <p:cNvPr id="10252" name="Rectangle 12"/>
            <p:cNvSpPr>
              <a:spLocks noChangeArrowheads="1"/>
            </p:cNvSpPr>
            <p:nvPr/>
          </p:nvSpPr>
          <p:spPr bwMode="auto">
            <a:xfrm>
              <a:off x="240" y="3456"/>
              <a:ext cx="211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Clear or possibly wind blown dust within turbulent air.</a:t>
              </a:r>
            </a:p>
          </p:txBody>
        </p:sp>
        <p:sp>
          <p:nvSpPr>
            <p:cNvPr id="10253" name="Rectangle 13"/>
            <p:cNvSpPr>
              <a:spLocks noChangeArrowheads="1"/>
            </p:cNvSpPr>
            <p:nvPr/>
          </p:nvSpPr>
          <p:spPr bwMode="auto">
            <a:xfrm rot="120000">
              <a:off x="2063" y="3312"/>
              <a:ext cx="13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Up to 10 miles.</a:t>
              </a:r>
            </a:p>
          </p:txBody>
        </p:sp>
        <p:sp>
          <p:nvSpPr>
            <p:cNvPr id="10254" name="Rectangle 14"/>
            <p:cNvSpPr>
              <a:spLocks noChangeArrowheads="1"/>
            </p:cNvSpPr>
            <p:nvPr/>
          </p:nvSpPr>
          <p:spPr bwMode="auto">
            <a:xfrm>
              <a:off x="2928" y="2496"/>
              <a:ext cx="264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400" b="1"/>
                <a:t>First gust, windshear turbulence, and rapid wind changes up to about 6000’ A.G. L.</a:t>
              </a:r>
            </a:p>
          </p:txBody>
        </p:sp>
        <p:sp>
          <p:nvSpPr>
            <p:cNvPr id="10255" name="Rectangle 15"/>
            <p:cNvSpPr>
              <a:spLocks noChangeArrowheads="1"/>
            </p:cNvSpPr>
            <p:nvPr/>
          </p:nvSpPr>
          <p:spPr bwMode="auto">
            <a:xfrm>
              <a:off x="3886" y="3792"/>
              <a:ext cx="18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b="1"/>
                <a:t>Up to 100 Kts 150 ft. A.G.L.</a:t>
              </a:r>
            </a:p>
          </p:txBody>
        </p:sp>
      </p:grpSp>
    </p:spTree>
    <p:extLst>
      <p:ext uri="{BB962C8B-B14F-4D97-AF65-F5344CB8AC3E}">
        <p14:creationId xmlns:p14="http://schemas.microsoft.com/office/powerpoint/2010/main" val="19453253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lgn="ctr" eaLnBrk="1" fontAlgn="auto" hangingPunct="1">
              <a:spcAft>
                <a:spcPts val="0"/>
              </a:spcAft>
              <a:defRPr/>
            </a:pPr>
            <a:r>
              <a:rPr lang="en-US" dirty="0" smtClean="0">
                <a:solidFill>
                  <a:schemeClr val="tx1"/>
                </a:solidFill>
              </a:rPr>
              <a:t>Ingredients for Thunderstorm      Development - Moisture</a:t>
            </a:r>
          </a:p>
        </p:txBody>
      </p:sp>
      <p:pic>
        <p:nvPicPr>
          <p:cNvPr id="1331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5209" y="2133600"/>
            <a:ext cx="4823732" cy="2286000"/>
          </a:xfrm>
          <a:effectLst>
            <a:softEdge rad="63500"/>
          </a:effectLst>
        </p:spPr>
      </p:pic>
      <p:sp>
        <p:nvSpPr>
          <p:cNvPr id="13317" name="TextBox 5"/>
          <p:cNvSpPr txBox="1">
            <a:spLocks noChangeArrowheads="1"/>
          </p:cNvSpPr>
          <p:nvPr/>
        </p:nvSpPr>
        <p:spPr bwMode="auto">
          <a:xfrm>
            <a:off x="1600200" y="15240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dirty="0"/>
              <a:t>Low and Mid Level Moisture</a:t>
            </a:r>
          </a:p>
        </p:txBody>
      </p:sp>
      <p:pic>
        <p:nvPicPr>
          <p:cNvPr id="7" name="Picture 7" descr="MCj010456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029200"/>
            <a:ext cx="14620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7"/>
          <p:cNvSpPr txBox="1">
            <a:spLocks noChangeArrowheads="1"/>
          </p:cNvSpPr>
          <p:nvPr/>
        </p:nvSpPr>
        <p:spPr bwMode="auto">
          <a:xfrm>
            <a:off x="3429000" y="44196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High Humidity</a:t>
            </a:r>
          </a:p>
        </p:txBody>
      </p:sp>
    </p:spTree>
    <p:extLst>
      <p:ext uri="{BB962C8B-B14F-4D97-AF65-F5344CB8AC3E}">
        <p14:creationId xmlns:p14="http://schemas.microsoft.com/office/powerpoint/2010/main" val="1931926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mph" presetSubtype="0" fill="hold" nodeType="after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24000" y="1828800"/>
            <a:ext cx="6153150" cy="4030663"/>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b="1" dirty="0" smtClean="0">
                <a:solidFill>
                  <a:srgbClr val="FF3300"/>
                </a:solidFill>
                <a:effectLst>
                  <a:outerShdw blurRad="38100" dist="38100" dir="2700000" algn="tl">
                    <a:srgbClr val="000000">
                      <a:alpha val="43137"/>
                    </a:srgbClr>
                  </a:outerShdw>
                </a:effectLst>
                <a:latin typeface="+mj-lt"/>
              </a:rPr>
              <a:t>Structural Icing</a:t>
            </a:r>
          </a:p>
          <a:p>
            <a:pPr lvl="1" eaLnBrk="1" fontAlgn="auto" hangingPunct="1">
              <a:buFont typeface="Wingdings 2" charset="2"/>
              <a:buChar char=""/>
              <a:defRPr/>
            </a:pPr>
            <a:r>
              <a:rPr lang="en-US" altLang="en-US" dirty="0" smtClean="0">
                <a:solidFill>
                  <a:srgbClr val="FF3300"/>
                </a:solidFill>
                <a:effectLst>
                  <a:outerShdw blurRad="38100" dist="38100" dir="2700000" algn="tl">
                    <a:srgbClr val="000000">
                      <a:alpha val="43137"/>
                    </a:srgbClr>
                  </a:outerShdw>
                </a:effectLst>
                <a:latin typeface="+mj-lt"/>
              </a:rPr>
              <a:t>Forms on the surface of the airframe</a:t>
            </a:r>
          </a:p>
          <a:p>
            <a:pPr marL="365760" lvl="1" indent="0" eaLnBrk="1" fontAlgn="auto" hangingPunct="1">
              <a:buNone/>
              <a:defRPr/>
            </a:pPr>
            <a:endParaRPr lang="en-US" altLang="en-US" dirty="0" smtClean="0">
              <a:solidFill>
                <a:srgbClr val="FF3300"/>
              </a:solidFill>
              <a:effectLst>
                <a:outerShdw blurRad="38100" dist="38100" dir="2700000" algn="tl">
                  <a:srgbClr val="000000">
                    <a:alpha val="43137"/>
                  </a:srgbClr>
                </a:outerShdw>
              </a:effectLst>
              <a:latin typeface="+mj-l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Induction Icing</a:t>
            </a:r>
          </a:p>
          <a:p>
            <a:pPr lvl="1" eaLnBrk="1" fontAlgn="auto" hangingPunct="1">
              <a:buFont typeface="Wingdings 2" charset="2"/>
              <a:buChar char=""/>
              <a:defRPr/>
            </a:pPr>
            <a:r>
              <a:rPr lang="en-US" altLang="en-US" dirty="0" smtClean="0">
                <a:solidFill>
                  <a:schemeClr val="accent2">
                    <a:lumMod val="50000"/>
                  </a:schemeClr>
                </a:solidFill>
                <a:effectLst>
                  <a:outerShdw blurRad="38100" dist="38100" dir="2700000" algn="tl">
                    <a:srgbClr val="000000">
                      <a:alpha val="43137"/>
                    </a:srgbClr>
                  </a:outerShdw>
                </a:effectLst>
                <a:latin typeface="+mj-lt"/>
              </a:rPr>
              <a:t>Forms in air intakes of engines</a:t>
            </a:r>
          </a:p>
          <a:p>
            <a:pPr marL="365760" lvl="1" indent="0" eaLnBrk="1" fontAlgn="auto" hangingPunct="1">
              <a:buNone/>
              <a:defRPr/>
            </a:pPr>
            <a:endParaRPr lang="en-US" altLang="en-US" dirty="0" smtClean="0">
              <a:solidFill>
                <a:schemeClr val="hlink"/>
              </a:solidFill>
              <a:effectLst>
                <a:outerShdw blurRad="38100" dist="38100" dir="2700000" algn="tl">
                  <a:srgbClr val="000000">
                    <a:alpha val="43137"/>
                  </a:srgbClr>
                </a:outerShdw>
              </a:effectLst>
              <a:latin typeface="+mj-l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Instrument Icing</a:t>
            </a:r>
          </a:p>
          <a:p>
            <a:pPr lvl="1" eaLnBrk="1" fontAlgn="auto" hangingPunct="1">
              <a:buFont typeface="Wingdings 2" charset="2"/>
              <a:buChar char=""/>
              <a:defRPr/>
            </a:pPr>
            <a:r>
              <a:rPr lang="en-US" altLang="en-US" dirty="0" smtClean="0">
                <a:solidFill>
                  <a:schemeClr val="accent2">
                    <a:lumMod val="50000"/>
                  </a:schemeClr>
                </a:solidFill>
                <a:effectLst>
                  <a:outerShdw blurRad="38100" dist="38100" dir="2700000" algn="tl">
                    <a:srgbClr val="000000">
                      <a:alpha val="43137"/>
                    </a:srgbClr>
                  </a:outerShdw>
                </a:effectLst>
                <a:latin typeface="+mj-lt"/>
              </a:rPr>
              <a:t>Forms on pitot tube and other exterior instruments</a:t>
            </a:r>
          </a:p>
          <a:p>
            <a:pPr lvl="1" eaLnBrk="1" fontAlgn="auto" hangingPunct="1">
              <a:buFontTx/>
              <a:buNone/>
              <a:defRPr/>
            </a:pPr>
            <a:endParaRPr lang="en-US" altLang="en-US" dirty="0" smtClean="0">
              <a:solidFill>
                <a:schemeClr val="hlink"/>
              </a:solidFill>
            </a:endParaRPr>
          </a:p>
        </p:txBody>
      </p:sp>
      <p:sp>
        <p:nvSpPr>
          <p:cNvPr id="4098" name="Rectangle 2"/>
          <p:cNvSpPr>
            <a:spLocks noGrp="1" noChangeArrowheads="1"/>
          </p:cNvSpPr>
          <p:nvPr>
            <p:ph type="title"/>
          </p:nvPr>
        </p:nvSpPr>
        <p:spPr/>
        <p:txBody>
          <a:bodyPr/>
          <a:lstStyle/>
          <a:p>
            <a:pPr eaLnBrk="1" hangingPunct="1"/>
            <a:r>
              <a:rPr lang="en-US" altLang="en-US" dirty="0" smtClean="0">
                <a:cs typeface="Trebuchet MS" pitchFamily="34" charset="0"/>
              </a:rPr>
              <a:t>Categories of Icing</a:t>
            </a:r>
          </a:p>
        </p:txBody>
      </p:sp>
    </p:spTree>
    <p:extLst>
      <p:ext uri="{BB962C8B-B14F-4D97-AF65-F5344CB8AC3E}">
        <p14:creationId xmlns:p14="http://schemas.microsoft.com/office/powerpoint/2010/main" val="48678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607" y="-304800"/>
            <a:ext cx="9144000" cy="1554163"/>
          </a:xfrm>
        </p:spPr>
        <p:txBody>
          <a:bodyPr/>
          <a:lstStyle/>
          <a:p>
            <a:pPr eaLnBrk="1" fontAlgn="auto" hangingPunct="1">
              <a:spcAft>
                <a:spcPts val="0"/>
              </a:spcAft>
              <a:defRPr/>
            </a:pPr>
            <a:r>
              <a:rPr lang="en-US" dirty="0" smtClean="0">
                <a:solidFill>
                  <a:schemeClr val="tx1"/>
                </a:solidFill>
              </a:rPr>
              <a:t>Thunderstorm Ingredients - Instability</a:t>
            </a:r>
          </a:p>
        </p:txBody>
      </p:sp>
      <p:sp>
        <p:nvSpPr>
          <p:cNvPr id="9" name="Text Placeholder 8"/>
          <p:cNvSpPr>
            <a:spLocks noGrp="1"/>
          </p:cNvSpPr>
          <p:nvPr>
            <p:ph type="body" sz="half" idx="1"/>
          </p:nvPr>
        </p:nvSpPr>
        <p:spPr>
          <a:xfrm>
            <a:off x="0" y="1676400"/>
            <a:ext cx="4800600" cy="4422775"/>
          </a:xfrm>
        </p:spPr>
        <p:txBody>
          <a:bodyPr/>
          <a:lstStyle/>
          <a:p>
            <a:pPr eaLnBrk="1" hangingPunct="1"/>
            <a:r>
              <a:rPr lang="en-US" altLang="en-US" dirty="0" smtClean="0">
                <a:latin typeface="+mj-lt"/>
              </a:rPr>
              <a:t>Unstable</a:t>
            </a:r>
          </a:p>
          <a:p>
            <a:pPr lvl="1" eaLnBrk="1" hangingPunct="1"/>
            <a:r>
              <a:rPr lang="en-US" altLang="en-US" dirty="0" smtClean="0">
                <a:solidFill>
                  <a:schemeClr val="tx2">
                    <a:lumMod val="25000"/>
                  </a:schemeClr>
                </a:solidFill>
                <a:effectLst>
                  <a:outerShdw blurRad="38100" dist="38100" dir="2700000" algn="tl">
                    <a:srgbClr val="000000">
                      <a:alpha val="43137"/>
                    </a:srgbClr>
                  </a:outerShdw>
                </a:effectLst>
                <a:latin typeface="+mj-lt"/>
              </a:rPr>
              <a:t>Heat rises</a:t>
            </a:r>
          </a:p>
          <a:p>
            <a:pPr lvl="1" eaLnBrk="1" hangingPunct="1"/>
            <a:r>
              <a:rPr lang="en-US" altLang="en-US" dirty="0" smtClean="0">
                <a:solidFill>
                  <a:schemeClr val="tx2">
                    <a:lumMod val="25000"/>
                  </a:schemeClr>
                </a:solidFill>
                <a:effectLst>
                  <a:outerShdw blurRad="38100" dist="38100" dir="2700000" algn="tl">
                    <a:srgbClr val="000000">
                      <a:alpha val="43137"/>
                    </a:srgbClr>
                  </a:outerShdw>
                </a:effectLst>
                <a:latin typeface="+mj-lt"/>
              </a:rPr>
              <a:t>Moisture Condenses into clouds as air rises</a:t>
            </a:r>
          </a:p>
          <a:p>
            <a:pPr lvl="1" eaLnBrk="1" hangingPunct="1"/>
            <a:r>
              <a:rPr lang="en-US" altLang="en-US" dirty="0" smtClean="0">
                <a:solidFill>
                  <a:schemeClr val="tx2">
                    <a:lumMod val="25000"/>
                  </a:schemeClr>
                </a:solidFill>
                <a:effectLst>
                  <a:outerShdw blurRad="38100" dist="38100" dir="2700000" algn="tl">
                    <a:srgbClr val="000000">
                      <a:alpha val="43137"/>
                    </a:srgbClr>
                  </a:outerShdw>
                </a:effectLst>
                <a:latin typeface="+mj-lt"/>
              </a:rPr>
              <a:t>Common with Low Pressure Systems</a:t>
            </a:r>
          </a:p>
          <a:p>
            <a:pPr eaLnBrk="1" hangingPunct="1"/>
            <a:r>
              <a:rPr lang="en-US" altLang="en-US" dirty="0" smtClean="0">
                <a:latin typeface="+mj-lt"/>
              </a:rPr>
              <a:t>Stable</a:t>
            </a:r>
          </a:p>
          <a:p>
            <a:pPr lvl="1" eaLnBrk="1" hangingPunct="1"/>
            <a:r>
              <a:rPr lang="en-US" altLang="en-US" dirty="0" smtClean="0">
                <a:solidFill>
                  <a:schemeClr val="tx2">
                    <a:lumMod val="25000"/>
                  </a:schemeClr>
                </a:solidFill>
                <a:effectLst>
                  <a:outerShdw blurRad="38100" dist="38100" dir="2700000" algn="tl">
                    <a:srgbClr val="000000">
                      <a:alpha val="43137"/>
                    </a:srgbClr>
                  </a:outerShdw>
                </a:effectLst>
                <a:latin typeface="+mj-lt"/>
              </a:rPr>
              <a:t>Air sinks</a:t>
            </a:r>
          </a:p>
          <a:p>
            <a:pPr lvl="1" eaLnBrk="1" hangingPunct="1"/>
            <a:r>
              <a:rPr lang="en-US" altLang="en-US" dirty="0" smtClean="0">
                <a:solidFill>
                  <a:schemeClr val="tx2">
                    <a:lumMod val="25000"/>
                  </a:schemeClr>
                </a:solidFill>
                <a:effectLst>
                  <a:outerShdw blurRad="38100" dist="38100" dir="2700000" algn="tl">
                    <a:srgbClr val="000000">
                      <a:alpha val="43137"/>
                    </a:srgbClr>
                  </a:outerShdw>
                </a:effectLst>
                <a:latin typeface="+mj-lt"/>
              </a:rPr>
              <a:t>Commons with High Pressure Systems</a:t>
            </a:r>
          </a:p>
        </p:txBody>
      </p:sp>
      <p:pic>
        <p:nvPicPr>
          <p:cNvPr id="14340" name="Picture 18" descr="Instability pic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558925"/>
            <a:ext cx="4267200" cy="2174875"/>
          </a:xfrm>
          <a:noFill/>
          <a:effectLst>
            <a:softEdge rad="63500"/>
          </a:effectLst>
        </p:spPr>
      </p:pic>
      <p:pic>
        <p:nvPicPr>
          <p:cNvPr id="12" name="Picture 30" descr="Stabl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49688"/>
            <a:ext cx="4267200" cy="2471737"/>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2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657" y="-152400"/>
            <a:ext cx="9144000" cy="1143000"/>
          </a:xfrm>
        </p:spPr>
        <p:txBody>
          <a:bodyPr>
            <a:normAutofit fontScale="90000"/>
          </a:bodyPr>
          <a:lstStyle/>
          <a:p>
            <a:pPr eaLnBrk="1" fontAlgn="auto" hangingPunct="1">
              <a:spcAft>
                <a:spcPts val="0"/>
              </a:spcAft>
              <a:defRPr/>
            </a:pPr>
            <a:r>
              <a:rPr lang="en-US" dirty="0" smtClean="0">
                <a:solidFill>
                  <a:schemeClr val="tx1"/>
                </a:solidFill>
              </a:rPr>
              <a:t>   Thunderstorm Ingredients – Source of Lift</a:t>
            </a:r>
          </a:p>
        </p:txBody>
      </p:sp>
      <p:pic>
        <p:nvPicPr>
          <p:cNvPr id="1741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31358"/>
            <a:ext cx="36576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0" descr="OutflowJuly1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393" y="1414577"/>
            <a:ext cx="388620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9"/>
          <p:cNvSpPr txBox="1">
            <a:spLocks noChangeArrowheads="1"/>
          </p:cNvSpPr>
          <p:nvPr/>
        </p:nvSpPr>
        <p:spPr bwMode="auto">
          <a:xfrm>
            <a:off x="1145721" y="1061470"/>
            <a:ext cx="241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Warm /Cold Fronts</a:t>
            </a:r>
          </a:p>
        </p:txBody>
      </p:sp>
      <p:sp>
        <p:nvSpPr>
          <p:cNvPr id="17416" name="TextBox 10"/>
          <p:cNvSpPr txBox="1">
            <a:spLocks noChangeArrowheads="1"/>
          </p:cNvSpPr>
          <p:nvPr/>
        </p:nvSpPr>
        <p:spPr bwMode="auto">
          <a:xfrm>
            <a:off x="5105400" y="106147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Thunderstorm Outflow Boundaries</a:t>
            </a:r>
          </a:p>
        </p:txBody>
      </p:sp>
      <p:sp>
        <p:nvSpPr>
          <p:cNvPr id="17417" name="TextBox 11"/>
          <p:cNvSpPr txBox="1">
            <a:spLocks noChangeArrowheads="1"/>
          </p:cNvSpPr>
          <p:nvPr/>
        </p:nvSpPr>
        <p:spPr bwMode="auto">
          <a:xfrm>
            <a:off x="3665764" y="6400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Lake Breezes</a:t>
            </a:r>
          </a:p>
        </p:txBody>
      </p:sp>
      <p:pic>
        <p:nvPicPr>
          <p:cNvPr id="2050" name="Picture 2" descr="http://blogs.agu.org/wildwildscience/files/2011/07/a1.11190.1803.LakeErie.143.250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105841"/>
            <a:ext cx="3886200" cy="238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57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chemeClr val="tx1"/>
                </a:solidFill>
              </a:rPr>
              <a:t>Thunderstorms Ingredients</a:t>
            </a:r>
          </a:p>
        </p:txBody>
      </p:sp>
      <p:sp>
        <p:nvSpPr>
          <p:cNvPr id="18435" name="Content Placeholder 4"/>
          <p:cNvSpPr>
            <a:spLocks noGrp="1"/>
          </p:cNvSpPr>
          <p:nvPr>
            <p:ph idx="1"/>
          </p:nvPr>
        </p:nvSpPr>
        <p:spPr/>
        <p:txBody>
          <a:bodyPr/>
          <a:lstStyle/>
          <a:p>
            <a:pPr eaLnBrk="1" hangingPunct="1"/>
            <a:r>
              <a:rPr lang="en-US" altLang="en-US" dirty="0" smtClean="0">
                <a:latin typeface="+mj-lt"/>
              </a:rPr>
              <a:t>Varying degrees of the 3 main elements will affect strength of thunderstorms</a:t>
            </a:r>
          </a:p>
          <a:p>
            <a:pPr eaLnBrk="1" hangingPunct="1"/>
            <a:r>
              <a:rPr lang="en-US" altLang="en-US" dirty="0" smtClean="0">
                <a:latin typeface="+mj-lt"/>
              </a:rPr>
              <a:t>Additional ingredients that affect strength of thunderstorms include</a:t>
            </a:r>
          </a:p>
          <a:p>
            <a:pPr lvl="1" eaLnBrk="1" hangingPunct="1"/>
            <a:r>
              <a:rPr lang="en-US" altLang="en-US" dirty="0" smtClean="0">
                <a:solidFill>
                  <a:schemeClr val="tx2">
                    <a:lumMod val="25000"/>
                  </a:schemeClr>
                </a:solidFill>
                <a:latin typeface="+mj-lt"/>
              </a:rPr>
              <a:t>Wind Shear</a:t>
            </a:r>
          </a:p>
          <a:p>
            <a:pPr lvl="1" eaLnBrk="1" hangingPunct="1"/>
            <a:r>
              <a:rPr lang="en-US" altLang="en-US" dirty="0" smtClean="0">
                <a:solidFill>
                  <a:schemeClr val="tx2">
                    <a:lumMod val="25000"/>
                  </a:schemeClr>
                </a:solidFill>
                <a:latin typeface="+mj-lt"/>
              </a:rPr>
              <a:t>Location of Jet Streams</a:t>
            </a:r>
          </a:p>
          <a:p>
            <a:pPr lvl="1" eaLnBrk="1" hangingPunct="1"/>
            <a:r>
              <a:rPr lang="en-US" altLang="en-US" dirty="0" smtClean="0">
                <a:solidFill>
                  <a:schemeClr val="tx2">
                    <a:lumMod val="25000"/>
                  </a:schemeClr>
                </a:solidFill>
                <a:latin typeface="+mj-lt"/>
              </a:rPr>
              <a:t>Large Scale Weather Pattern</a:t>
            </a:r>
          </a:p>
        </p:txBody>
      </p:sp>
    </p:spTree>
    <p:extLst>
      <p:ext uri="{BB962C8B-B14F-4D97-AF65-F5344CB8AC3E}">
        <p14:creationId xmlns:p14="http://schemas.microsoft.com/office/powerpoint/2010/main" val="4122742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bg2"/>
                </a:solidFill>
              </a:rPr>
              <a:t>Thunderstorm Development – Three Stages</a:t>
            </a:r>
          </a:p>
        </p:txBody>
      </p:sp>
      <p:sp>
        <p:nvSpPr>
          <p:cNvPr id="19459" name="Rectangle 3"/>
          <p:cNvSpPr>
            <a:spLocks noGrp="1" noRot="1" noChangeArrowheads="1"/>
          </p:cNvSpPr>
          <p:nvPr>
            <p:ph idx="1"/>
          </p:nvPr>
        </p:nvSpPr>
        <p:spPr/>
        <p:txBody>
          <a:bodyPr/>
          <a:lstStyle/>
          <a:p>
            <a:pPr eaLnBrk="1" hangingPunct="1"/>
            <a:r>
              <a:rPr lang="en-US" altLang="en-US" dirty="0" smtClean="0">
                <a:latin typeface="+mj-lt"/>
              </a:rPr>
              <a:t>Cumulus </a:t>
            </a:r>
          </a:p>
          <a:p>
            <a:pPr eaLnBrk="1" hangingPunct="1"/>
            <a:r>
              <a:rPr lang="en-US" altLang="en-US" dirty="0" smtClean="0">
                <a:latin typeface="+mj-lt"/>
              </a:rPr>
              <a:t>Mature </a:t>
            </a:r>
          </a:p>
          <a:p>
            <a:pPr eaLnBrk="1" hangingPunct="1"/>
            <a:r>
              <a:rPr lang="en-US" altLang="en-US" dirty="0" smtClean="0">
                <a:latin typeface="+mj-lt"/>
              </a:rPr>
              <a:t>Dissipation</a:t>
            </a:r>
          </a:p>
        </p:txBody>
      </p:sp>
    </p:spTree>
    <p:extLst>
      <p:ext uri="{BB962C8B-B14F-4D97-AF65-F5344CB8AC3E}">
        <p14:creationId xmlns:p14="http://schemas.microsoft.com/office/powerpoint/2010/main" val="3140394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1625" y="228601"/>
            <a:ext cx="8510588" cy="1066800"/>
          </a:xfrm>
        </p:spPr>
        <p:txBody>
          <a:bodyPr/>
          <a:lstStyle/>
          <a:p>
            <a:pPr eaLnBrk="1" fontAlgn="auto" hangingPunct="1">
              <a:spcAft>
                <a:spcPts val="0"/>
              </a:spcAft>
              <a:defRPr/>
            </a:pPr>
            <a:r>
              <a:rPr lang="en-US" dirty="0" smtClean="0">
                <a:solidFill>
                  <a:schemeClr val="bg2"/>
                </a:solidFill>
              </a:rPr>
              <a:t>Basic Thunderstorm Evolution</a:t>
            </a:r>
          </a:p>
        </p:txBody>
      </p:sp>
      <p:sp>
        <p:nvSpPr>
          <p:cNvPr id="20483" name="Text Placeholder 17"/>
          <p:cNvSpPr>
            <a:spLocks noGrp="1"/>
          </p:cNvSpPr>
          <p:nvPr>
            <p:ph type="body" sz="half" idx="1"/>
          </p:nvPr>
        </p:nvSpPr>
        <p:spPr>
          <a:xfrm>
            <a:off x="301625" y="1447800"/>
            <a:ext cx="4651375" cy="4572000"/>
          </a:xfrm>
        </p:spPr>
        <p:txBody>
          <a:bodyPr/>
          <a:lstStyle/>
          <a:p>
            <a:pPr eaLnBrk="1" hangingPunct="1"/>
            <a:r>
              <a:rPr lang="en-US" altLang="en-US" dirty="0" smtClean="0">
                <a:latin typeface="+mj-lt"/>
              </a:rPr>
              <a:t>Rising currents of air are referred to as an </a:t>
            </a:r>
            <a:r>
              <a:rPr lang="en-US" altLang="en-US" dirty="0" smtClean="0">
                <a:solidFill>
                  <a:srgbClr val="67FF67"/>
                </a:solidFill>
                <a:latin typeface="+mj-lt"/>
              </a:rPr>
              <a:t>Updraft</a:t>
            </a:r>
            <a:r>
              <a:rPr lang="en-US" altLang="en-US" dirty="0" smtClean="0">
                <a:latin typeface="+mj-lt"/>
              </a:rPr>
              <a:t>.</a:t>
            </a:r>
            <a:r>
              <a:rPr lang="en-US" altLang="en-US" dirty="0" smtClean="0">
                <a:solidFill>
                  <a:srgbClr val="FF00FF"/>
                </a:solidFill>
                <a:latin typeface="+mj-lt"/>
              </a:rPr>
              <a:t>  </a:t>
            </a:r>
            <a:r>
              <a:rPr lang="en-US" altLang="en-US" dirty="0" smtClean="0">
                <a:latin typeface="+mj-lt"/>
              </a:rPr>
              <a:t>When combined with sufficient moisture, towering cumulus clouds develop. </a:t>
            </a:r>
          </a:p>
          <a:p>
            <a:pPr eaLnBrk="1" hangingPunct="1"/>
            <a:endParaRPr lang="en-US" altLang="en-US" dirty="0" smtClean="0"/>
          </a:p>
        </p:txBody>
      </p:sp>
      <p:pic>
        <p:nvPicPr>
          <p:cNvPr id="2048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1676400"/>
            <a:ext cx="2898775" cy="4422775"/>
          </a:xfrm>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958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418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a:xfrm>
            <a:off x="1143000" y="304800"/>
            <a:ext cx="7097713" cy="985838"/>
          </a:xfrm>
        </p:spPr>
        <p:txBody>
          <a:bodyPr/>
          <a:lstStyle/>
          <a:p>
            <a:pPr eaLnBrk="1" fontAlgn="auto" hangingPunct="1">
              <a:spcAft>
                <a:spcPts val="0"/>
              </a:spcAft>
              <a:defRPr/>
            </a:pPr>
            <a:endParaRPr lang="en-US" smtClean="0">
              <a:solidFill>
                <a:schemeClr val="bg2"/>
              </a:solidFill>
            </a:endParaRPr>
          </a:p>
        </p:txBody>
      </p:sp>
      <p:pic>
        <p:nvPicPr>
          <p:cNvPr id="21507" name="Picture 3" descr="G09F00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304800"/>
            <a:ext cx="8077200" cy="6157913"/>
          </a:xfrm>
          <a:noFill/>
          <a:ln w="28575">
            <a:solidFill>
              <a:srgbClr val="000000"/>
            </a:solidFill>
            <a:miter lim="800000"/>
            <a:headEnd/>
            <a:tailEnd/>
          </a:ln>
        </p:spPr>
      </p:pic>
    </p:spTree>
    <p:extLst>
      <p:ext uri="{BB962C8B-B14F-4D97-AF65-F5344CB8AC3E}">
        <p14:creationId xmlns:p14="http://schemas.microsoft.com/office/powerpoint/2010/main" val="2832573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5638800" y="6410325"/>
            <a:ext cx="337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1600" dirty="0"/>
              <a:t>Copyright Charles A. </a:t>
            </a:r>
            <a:r>
              <a:rPr lang="en-US" altLang="en-US" sz="1600" dirty="0" err="1"/>
              <a:t>Doswell</a:t>
            </a:r>
            <a:r>
              <a:rPr lang="en-US" altLang="en-US" sz="1600" dirty="0"/>
              <a:t>, III</a:t>
            </a:r>
          </a:p>
        </p:txBody>
      </p:sp>
      <p:pic>
        <p:nvPicPr>
          <p:cNvPr id="22532" name="Picture 3" descr="Towering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675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1004j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88"/>
            <a:ext cx="8534400" cy="613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5470525" y="6096000"/>
            <a:ext cx="362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Photo courtesy of Jimmy </a:t>
            </a:r>
            <a:r>
              <a:rPr lang="en-US" altLang="en-US" dirty="0" err="1"/>
              <a:t>Deguara</a:t>
            </a:r>
            <a:endParaRPr lang="en-US" altLang="en-US" dirty="0"/>
          </a:p>
          <a:p>
            <a:r>
              <a:rPr lang="en-US" altLang="en-US" dirty="0"/>
              <a:t>Australiasevereweather.com</a:t>
            </a:r>
          </a:p>
        </p:txBody>
      </p:sp>
    </p:spTree>
    <p:extLst>
      <p:ext uri="{BB962C8B-B14F-4D97-AF65-F5344CB8AC3E}">
        <p14:creationId xmlns:p14="http://schemas.microsoft.com/office/powerpoint/2010/main" val="3439404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304800" y="228600"/>
            <a:ext cx="8510588" cy="1066800"/>
          </a:xfrm>
        </p:spPr>
        <p:txBody>
          <a:bodyPr rtlCol="0">
            <a:normAutofit/>
          </a:bodyPr>
          <a:lstStyle/>
          <a:p>
            <a:pPr eaLnBrk="1" fontAlgn="auto" hangingPunct="1">
              <a:spcAft>
                <a:spcPts val="0"/>
              </a:spcAft>
              <a:defRPr/>
            </a:pPr>
            <a:r>
              <a:rPr lang="en-US" sz="3200" dirty="0" smtClean="0"/>
              <a:t>Fair Weather Cumulus – Not Enough Instability or Lift to Generate Thunderstorms</a:t>
            </a:r>
          </a:p>
        </p:txBody>
      </p:sp>
      <p:pic>
        <p:nvPicPr>
          <p:cNvPr id="26627" name="Picture 3" descr="G09F003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505591"/>
            <a:ext cx="4876800" cy="3656959"/>
          </a:xfrm>
          <a:noFill/>
          <a:effectLst>
            <a:softEdge rad="63500"/>
          </a:effectLst>
        </p:spPr>
      </p:pic>
      <p:pic>
        <p:nvPicPr>
          <p:cNvPr id="5" name="Picture 4" descr="1212jd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618" y="3483429"/>
            <a:ext cx="4984032" cy="33528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423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tx1"/>
                </a:solidFill>
                <a:effectLst>
                  <a:outerShdw blurRad="38100" dist="38100" dir="2700000" algn="tl">
                    <a:srgbClr val="000000">
                      <a:alpha val="43137"/>
                    </a:srgbClr>
                  </a:outerShdw>
                </a:effectLst>
              </a:rPr>
              <a:t>Basic Thunderstorm Evolution</a:t>
            </a:r>
          </a:p>
        </p:txBody>
      </p:sp>
      <p:sp>
        <p:nvSpPr>
          <p:cNvPr id="29699" name="Text Placeholder 3"/>
          <p:cNvSpPr>
            <a:spLocks noGrp="1"/>
          </p:cNvSpPr>
          <p:nvPr>
            <p:ph type="body" sz="half" idx="1"/>
          </p:nvPr>
        </p:nvSpPr>
        <p:spPr/>
        <p:txBody>
          <a:bodyPr/>
          <a:lstStyle/>
          <a:p>
            <a:pPr eaLnBrk="1" hangingPunct="1"/>
            <a:r>
              <a:rPr lang="en-US" altLang="en-US" sz="2000" dirty="0" smtClean="0">
                <a:latin typeface="+mj-lt"/>
              </a:rPr>
              <a:t>Moisture will condense out of the cloud causing rain, thunder, and lightning. This marks the </a:t>
            </a:r>
            <a:r>
              <a:rPr lang="en-US" altLang="en-US" sz="2000" dirty="0" smtClean="0">
                <a:solidFill>
                  <a:srgbClr val="67FF67"/>
                </a:solidFill>
                <a:latin typeface="+mj-lt"/>
              </a:rPr>
              <a:t>Mature Stage</a:t>
            </a:r>
            <a:r>
              <a:rPr lang="en-US" altLang="en-US" sz="2000" dirty="0" smtClean="0">
                <a:latin typeface="+mj-lt"/>
              </a:rPr>
              <a:t> of the thunderstorms when the updraft and downdraft co-exist together. </a:t>
            </a:r>
          </a:p>
          <a:p>
            <a:pPr eaLnBrk="1" hangingPunct="1"/>
            <a:endParaRPr lang="en-US" altLang="en-US" sz="2400" dirty="0" smtClean="0"/>
          </a:p>
        </p:txBody>
      </p:sp>
      <p:pic>
        <p:nvPicPr>
          <p:cNvPr id="29700" name="Content Placeholder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1676400"/>
            <a:ext cx="2898775" cy="4422775"/>
          </a:xfrm>
        </p:spPr>
      </p:pic>
      <p:pic>
        <p:nvPicPr>
          <p:cNvPr id="2970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3886200"/>
            <a:ext cx="4124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4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990600"/>
          </a:xfrm>
        </p:spPr>
        <p:txBody>
          <a:bodyPr/>
          <a:lstStyle/>
          <a:p>
            <a:pPr eaLnBrk="1" hangingPunct="1"/>
            <a:r>
              <a:rPr lang="en-US" altLang="en-US" dirty="0" smtClean="0">
                <a:cs typeface="Trebuchet MS" pitchFamily="34" charset="0"/>
              </a:rPr>
              <a:t>Necessary Conditions</a:t>
            </a:r>
          </a:p>
        </p:txBody>
      </p:sp>
      <p:sp>
        <p:nvSpPr>
          <p:cNvPr id="5123" name="Rectangle 3"/>
          <p:cNvSpPr>
            <a:spLocks noGrp="1" noChangeArrowheads="1"/>
          </p:cNvSpPr>
          <p:nvPr>
            <p:ph idx="1"/>
          </p:nvPr>
        </p:nvSpPr>
        <p:spPr>
          <a:xfrm>
            <a:off x="990600" y="1066800"/>
            <a:ext cx="7315200" cy="5257800"/>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sz="2400" dirty="0" smtClean="0">
                <a:effectLst>
                  <a:outerShdw blurRad="38100" dist="38100" dir="2700000" algn="tl">
                    <a:srgbClr val="000000">
                      <a:alpha val="43137"/>
                    </a:srgbClr>
                  </a:outerShdw>
                </a:effectLst>
                <a:latin typeface="+mj-lt"/>
              </a:rPr>
              <a:t>Temperature of 0 Celsius or colder</a:t>
            </a:r>
          </a:p>
          <a:p>
            <a:pPr eaLnBrk="1" fontAlgn="auto" hangingPunct="1">
              <a:buFont typeface="Wingdings 2" charset="2"/>
              <a:buChar char=""/>
              <a:defRPr/>
            </a:pPr>
            <a:r>
              <a:rPr lang="en-US" altLang="en-US" sz="2400" dirty="0" err="1" smtClean="0">
                <a:effectLst>
                  <a:outerShdw blurRad="38100" dist="38100" dir="2700000" algn="tl">
                    <a:srgbClr val="000000">
                      <a:alpha val="43137"/>
                    </a:srgbClr>
                  </a:outerShdw>
                </a:effectLst>
                <a:latin typeface="+mj-lt"/>
              </a:rPr>
              <a:t>Supercooled</a:t>
            </a:r>
            <a:r>
              <a:rPr lang="en-US" altLang="en-US" sz="2400" dirty="0" smtClean="0">
                <a:effectLst>
                  <a:outerShdw blurRad="38100" dist="38100" dir="2700000" algn="tl">
                    <a:srgbClr val="000000">
                      <a:alpha val="43137"/>
                    </a:srgbClr>
                  </a:outerShdw>
                </a:effectLst>
                <a:latin typeface="+mj-lt"/>
              </a:rPr>
              <a:t> liquid droplets</a:t>
            </a:r>
          </a:p>
          <a:p>
            <a:pPr lvl="1" eaLnBrk="1" fontAlgn="auto" hangingPunct="1">
              <a:buFont typeface="Wingdings 2" charset="2"/>
              <a:buChar char=""/>
              <a:defRPr/>
            </a:pPr>
            <a:r>
              <a:rPr lang="en-US" altLang="en-US" sz="2400" dirty="0" smtClean="0">
                <a:solidFill>
                  <a:schemeClr val="accent2">
                    <a:lumMod val="50000"/>
                  </a:schemeClr>
                </a:solidFill>
                <a:effectLst>
                  <a:outerShdw blurRad="38100" dist="38100" dir="2700000" algn="tl">
                    <a:srgbClr val="000000">
                      <a:alpha val="43137"/>
                    </a:srgbClr>
                  </a:outerShdw>
                </a:effectLst>
                <a:latin typeface="+mj-lt"/>
              </a:rPr>
              <a:t>Liquid cloud or precipitation droplets at below freezing temperatures</a:t>
            </a:r>
          </a:p>
          <a:p>
            <a:pPr eaLnBrk="1" fontAlgn="auto" hangingPunct="1">
              <a:buFont typeface="Wingdings 2" charset="2"/>
              <a:buChar char=""/>
              <a:defRPr/>
            </a:pPr>
            <a:r>
              <a:rPr lang="en-US" altLang="en-US" sz="2400" dirty="0" smtClean="0">
                <a:effectLst>
                  <a:outerShdw blurRad="38100" dist="38100" dir="2700000" algn="tl">
                    <a:srgbClr val="000000">
                      <a:alpha val="43137"/>
                    </a:srgbClr>
                  </a:outerShdw>
                </a:effectLst>
                <a:latin typeface="+mj-lt"/>
              </a:rPr>
              <a:t>Wet snowflakes</a:t>
            </a:r>
          </a:p>
          <a:p>
            <a:pPr lvl="1" eaLnBrk="1" fontAlgn="auto" hangingPunct="1">
              <a:buFont typeface="Wingdings 2" charset="2"/>
              <a:buChar char=""/>
              <a:defRPr/>
            </a:pPr>
            <a:r>
              <a:rPr lang="en-US" altLang="en-US" sz="2400" dirty="0" smtClean="0">
                <a:solidFill>
                  <a:schemeClr val="accent2">
                    <a:lumMod val="50000"/>
                  </a:schemeClr>
                </a:solidFill>
                <a:effectLst>
                  <a:outerShdw blurRad="38100" dist="38100" dir="2700000" algn="tl">
                    <a:srgbClr val="000000">
                      <a:alpha val="43137"/>
                    </a:srgbClr>
                  </a:outerShdw>
                </a:effectLst>
                <a:latin typeface="+mj-lt"/>
              </a:rPr>
              <a:t>Snowflakes at temperatures near 0C</a:t>
            </a:r>
          </a:p>
          <a:p>
            <a:pPr lvl="1" eaLnBrk="1" fontAlgn="auto" hangingPunct="1">
              <a:buFont typeface="Wingdings 2" charset="2"/>
              <a:buChar char=""/>
              <a:defRPr/>
            </a:pPr>
            <a:r>
              <a:rPr lang="en-US" altLang="en-US" sz="2400" dirty="0" smtClean="0">
                <a:solidFill>
                  <a:schemeClr val="accent2">
                    <a:lumMod val="50000"/>
                  </a:schemeClr>
                </a:solidFill>
                <a:effectLst>
                  <a:outerShdw blurRad="38100" dist="38100" dir="2700000" algn="tl">
                    <a:srgbClr val="000000">
                      <a:alpha val="43137"/>
                    </a:srgbClr>
                  </a:outerShdw>
                </a:effectLst>
                <a:latin typeface="+mj-lt"/>
              </a:rPr>
              <a:t>Mixture of ice particles and </a:t>
            </a:r>
            <a:r>
              <a:rPr lang="en-US" altLang="en-US" sz="2400" dirty="0" err="1" smtClean="0">
                <a:solidFill>
                  <a:schemeClr val="accent2">
                    <a:lumMod val="50000"/>
                  </a:schemeClr>
                </a:solidFill>
                <a:effectLst>
                  <a:outerShdw blurRad="38100" dist="38100" dir="2700000" algn="tl">
                    <a:srgbClr val="000000">
                      <a:alpha val="43137"/>
                    </a:srgbClr>
                  </a:outerShdw>
                </a:effectLst>
                <a:latin typeface="+mj-lt"/>
              </a:rPr>
              <a:t>supercooled</a:t>
            </a:r>
            <a:r>
              <a:rPr lang="en-US" altLang="en-US" sz="2400" dirty="0" smtClean="0">
                <a:solidFill>
                  <a:schemeClr val="accent2">
                    <a:lumMod val="50000"/>
                  </a:schemeClr>
                </a:solidFill>
                <a:effectLst>
                  <a:outerShdw blurRad="38100" dist="38100" dir="2700000" algn="tl">
                    <a:srgbClr val="000000">
                      <a:alpha val="43137"/>
                    </a:srgbClr>
                  </a:outerShdw>
                </a:effectLst>
                <a:latin typeface="+mj-lt"/>
              </a:rPr>
              <a:t> water droplets</a:t>
            </a:r>
          </a:p>
          <a:p>
            <a:pPr eaLnBrk="1" fontAlgn="auto" hangingPunct="1">
              <a:buFont typeface="Wingdings 2" charset="2"/>
              <a:buChar char=""/>
              <a:defRPr/>
            </a:pPr>
            <a:r>
              <a:rPr lang="en-US" altLang="en-US" sz="2400" dirty="0" smtClean="0">
                <a:effectLst>
                  <a:outerShdw blurRad="38100" dist="38100" dir="2700000" algn="tl">
                    <a:srgbClr val="000000">
                      <a:alpha val="43137"/>
                    </a:srgbClr>
                  </a:outerShdw>
                </a:effectLst>
                <a:latin typeface="+mj-lt"/>
              </a:rPr>
              <a:t>When the </a:t>
            </a:r>
            <a:r>
              <a:rPr lang="en-US" altLang="en-US" sz="2400" dirty="0" err="1" smtClean="0">
                <a:effectLst>
                  <a:outerShdw blurRad="38100" dist="38100" dir="2700000" algn="tl">
                    <a:srgbClr val="000000">
                      <a:alpha val="43137"/>
                    </a:srgbClr>
                  </a:outerShdw>
                </a:effectLst>
                <a:latin typeface="+mj-lt"/>
              </a:rPr>
              <a:t>supercooled</a:t>
            </a:r>
            <a:r>
              <a:rPr lang="en-US" altLang="en-US" sz="2400" dirty="0" smtClean="0">
                <a:effectLst>
                  <a:outerShdw blurRad="38100" dist="38100" dir="2700000" algn="tl">
                    <a:srgbClr val="000000">
                      <a:alpha val="43137"/>
                    </a:srgbClr>
                  </a:outerShdw>
                </a:effectLst>
                <a:latin typeface="+mj-lt"/>
              </a:rPr>
              <a:t> liquid hits the airframe, the airframe acts like an ice condensation nuclei and allows the liquid to rapidly freeze</a:t>
            </a:r>
          </a:p>
        </p:txBody>
      </p:sp>
    </p:spTree>
    <p:extLst>
      <p:ext uri="{BB962C8B-B14F-4D97-AF65-F5344CB8AC3E}">
        <p14:creationId xmlns:p14="http://schemas.microsoft.com/office/powerpoint/2010/main" val="693981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solidFill>
                  <a:schemeClr val="tx1"/>
                </a:solidFill>
                <a:effectLst>
                  <a:outerShdw blurRad="38100" dist="38100" dir="2700000" algn="tl">
                    <a:srgbClr val="000000">
                      <a:alpha val="43137"/>
                    </a:srgbClr>
                  </a:outerShdw>
                </a:effectLst>
              </a:rPr>
              <a:t>Basic Thunderstorm Evolution</a:t>
            </a:r>
          </a:p>
        </p:txBody>
      </p:sp>
      <p:sp>
        <p:nvSpPr>
          <p:cNvPr id="31747" name="Text Placeholder 4"/>
          <p:cNvSpPr>
            <a:spLocks noGrp="1"/>
          </p:cNvSpPr>
          <p:nvPr>
            <p:ph type="body" sz="half" idx="1"/>
          </p:nvPr>
        </p:nvSpPr>
        <p:spPr/>
        <p:txBody>
          <a:bodyPr/>
          <a:lstStyle/>
          <a:p>
            <a:pPr eaLnBrk="1" hangingPunct="1"/>
            <a:r>
              <a:rPr lang="en-US" altLang="en-US" sz="2400" dirty="0" smtClean="0">
                <a:latin typeface="+mj-lt"/>
              </a:rPr>
              <a:t>The </a:t>
            </a:r>
            <a:r>
              <a:rPr lang="en-US" altLang="en-US" sz="2400" dirty="0" smtClean="0">
                <a:latin typeface="+mj-lt"/>
              </a:rPr>
              <a:t>downdraft</a:t>
            </a:r>
            <a:r>
              <a:rPr lang="en-US" altLang="en-US" sz="2400" dirty="0" smtClean="0">
                <a:latin typeface="+mj-lt"/>
              </a:rPr>
              <a:t> </a:t>
            </a:r>
            <a:r>
              <a:rPr lang="en-US" altLang="en-US" sz="2400" dirty="0" smtClean="0">
                <a:latin typeface="+mj-lt"/>
              </a:rPr>
              <a:t>will eventually overcome the </a:t>
            </a:r>
            <a:r>
              <a:rPr lang="en-US" altLang="en-US" sz="2400" dirty="0" smtClean="0">
                <a:latin typeface="+mj-lt"/>
              </a:rPr>
              <a:t>updraft</a:t>
            </a:r>
            <a:r>
              <a:rPr lang="en-US" altLang="en-US" sz="2400" dirty="0" smtClean="0">
                <a:latin typeface="+mj-lt"/>
              </a:rPr>
              <a:t>, </a:t>
            </a:r>
            <a:r>
              <a:rPr lang="en-US" altLang="en-US" sz="2400" dirty="0" smtClean="0">
                <a:latin typeface="+mj-lt"/>
              </a:rPr>
              <a:t>causing the thunderstorm to weaken.  The thunderstorm is now in the </a:t>
            </a:r>
            <a:r>
              <a:rPr lang="en-US" altLang="en-US" sz="2400" dirty="0" smtClean="0">
                <a:solidFill>
                  <a:srgbClr val="67FF67"/>
                </a:solidFill>
                <a:latin typeface="+mj-lt"/>
              </a:rPr>
              <a:t>Dissipation Stage</a:t>
            </a:r>
            <a:r>
              <a:rPr lang="en-US" altLang="en-US" sz="2400" dirty="0" smtClean="0">
                <a:latin typeface="+mj-lt"/>
              </a:rPr>
              <a:t>.</a:t>
            </a:r>
            <a:r>
              <a:rPr lang="en-US" altLang="en-US" sz="2400" dirty="0" smtClean="0">
                <a:solidFill>
                  <a:srgbClr val="FF00FF"/>
                </a:solidFill>
                <a:latin typeface="+mj-lt"/>
              </a:rPr>
              <a:t>  </a:t>
            </a:r>
            <a:r>
              <a:rPr lang="en-US" altLang="en-US" sz="2400" dirty="0" smtClean="0">
                <a:latin typeface="+mj-lt"/>
              </a:rPr>
              <a:t> </a:t>
            </a:r>
          </a:p>
          <a:p>
            <a:pPr eaLnBrk="1" hangingPunct="1"/>
            <a:endParaRPr lang="en-US" altLang="en-US" dirty="0" smtClean="0"/>
          </a:p>
        </p:txBody>
      </p:sp>
      <p:pic>
        <p:nvPicPr>
          <p:cNvPr id="31748" name="Picture 1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95900" y="1676400"/>
            <a:ext cx="2898775" cy="4422775"/>
          </a:xfrm>
        </p:spPr>
      </p:pic>
      <p:sp>
        <p:nvSpPr>
          <p:cNvPr id="3" name="Slide Number Placeholder 2"/>
          <p:cNvSpPr>
            <a:spLocks noGrp="1"/>
          </p:cNvSpPr>
          <p:nvPr>
            <p:ph type="sldNum" sz="quarter" idx="12"/>
          </p:nvPr>
        </p:nvSpPr>
        <p:spPr/>
        <p:txBody>
          <a:bodyPr/>
          <a:lstStyle/>
          <a:p>
            <a:pPr>
              <a:defRPr/>
            </a:pPr>
            <a:fld id="{98D5C3F7-1564-4190-98C4-ABF67A6B06FD}" type="slidenum">
              <a:rPr lang="en-US"/>
              <a:pPr>
                <a:defRPr/>
              </a:pPr>
              <a:t>40</a:t>
            </a:fld>
            <a:endParaRPr lang="en-US"/>
          </a:p>
        </p:txBody>
      </p:sp>
      <p:graphicFrame>
        <p:nvGraphicFramePr>
          <p:cNvPr id="31750" name="Object 2"/>
          <p:cNvGraphicFramePr>
            <a:graphicFrameLocks/>
          </p:cNvGraphicFramePr>
          <p:nvPr/>
        </p:nvGraphicFramePr>
        <p:xfrm>
          <a:off x="609600" y="4114800"/>
          <a:ext cx="3886200" cy="2438400"/>
        </p:xfrm>
        <a:graphic>
          <a:graphicData uri="http://schemas.openxmlformats.org/presentationml/2006/ole">
            <mc:AlternateContent xmlns:mc="http://schemas.openxmlformats.org/markup-compatibility/2006">
              <mc:Choice xmlns:v="urn:schemas-microsoft-com:vml" Requires="v">
                <p:oleObj spid="_x0000_s1059" name="Drawing" r:id="rId5" imgW="9145123" imgH="5828843" progId="Presentations.Drawing.10">
                  <p:embed/>
                </p:oleObj>
              </mc:Choice>
              <mc:Fallback>
                <p:oleObj name="Drawing" r:id="rId5" imgW="9145123" imgH="5828843" progId="Presentations.Drawing.10">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3886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3579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CC7A7CE8-7D83-44E5-94E9-D02241C2B898}" type="slidenum">
              <a:rPr lang="en-US"/>
              <a:pPr>
                <a:defRPr/>
              </a:pPr>
              <a:t>41</a:t>
            </a:fld>
            <a:endParaRPr lang="en-US"/>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599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924800" y="6416675"/>
            <a:ext cx="762000" cy="365125"/>
          </a:xfrm>
          <a:prstGeom prst="rect">
            <a:avLst/>
          </a:prstGeom>
        </p:spPr>
        <p:txBody>
          <a:bodyPr/>
          <a:lstStyle/>
          <a:p>
            <a:pPr>
              <a:defRPr/>
            </a:pPr>
            <a:fld id="{CE3FA7CF-9839-4A8E-9616-83644CBD86F8}" type="slidenum">
              <a:rPr lang="en-US" smtClean="0"/>
              <a:pPr>
                <a:defRPr/>
              </a:pPr>
              <a:t>42</a:t>
            </a:fld>
            <a:endParaRPr lang="en-US" smtClean="0">
              <a:latin typeface="Times New Roman" pitchFamily="18" charset="0"/>
            </a:endParaRPr>
          </a:p>
        </p:txBody>
      </p:sp>
      <p:sp>
        <p:nvSpPr>
          <p:cNvPr id="175106" name="Rectangle 2"/>
          <p:cNvSpPr>
            <a:spLocks noGrp="1" noChangeArrowheads="1"/>
          </p:cNvSpPr>
          <p:nvPr>
            <p:ph type="title"/>
          </p:nvPr>
        </p:nvSpPr>
        <p:spPr/>
        <p:txBody>
          <a:bodyPr/>
          <a:lstStyle/>
          <a:p>
            <a:pPr eaLnBrk="1" hangingPunct="1">
              <a:defRPr/>
            </a:pPr>
            <a:endParaRPr lang="en-US"/>
          </a:p>
        </p:txBody>
      </p:sp>
      <p:sp>
        <p:nvSpPr>
          <p:cNvPr id="37892" name="Rectangle 3"/>
          <p:cNvSpPr>
            <a:spLocks noGrp="1" noChangeArrowheads="1"/>
          </p:cNvSpPr>
          <p:nvPr>
            <p:ph type="body" idx="1"/>
          </p:nvPr>
        </p:nvSpPr>
        <p:spPr/>
        <p:txBody>
          <a:bodyPr/>
          <a:lstStyle/>
          <a:p>
            <a:pPr eaLnBrk="1" hangingPunct="1"/>
            <a:endParaRPr lang="en-US" altLang="en-US" smtClean="0"/>
          </a:p>
        </p:txBody>
      </p:sp>
      <p:pic>
        <p:nvPicPr>
          <p:cNvPr id="37893" name="Picture 4" descr="downbu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14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986" y="2031546"/>
            <a:ext cx="3352800" cy="2514600"/>
          </a:xfrm>
        </p:spPr>
        <p:txBody>
          <a:bodyPr>
            <a:noAutofit/>
          </a:bodyPr>
          <a:lstStyle/>
          <a:p>
            <a:r>
              <a:rPr lang="en-US" sz="2000" dirty="0" smtClean="0">
                <a:latin typeface="+mj-lt"/>
              </a:rPr>
              <a:t>Multi Cell Cluster – These are a family of single cell storms occurring at the same time but in different stages of their lifecycle.</a:t>
            </a:r>
          </a:p>
          <a:p>
            <a:pPr marL="0" indent="0">
              <a:buNone/>
            </a:pPr>
            <a:r>
              <a:rPr lang="en-US" sz="2000" dirty="0" smtClean="0">
                <a:latin typeface="+mj-lt"/>
              </a:rPr>
              <a:t> </a:t>
            </a:r>
          </a:p>
          <a:p>
            <a:pPr lvl="1"/>
            <a:r>
              <a:rPr lang="en-US" sz="2000" dirty="0" smtClean="0">
                <a:solidFill>
                  <a:schemeClr val="tx2">
                    <a:lumMod val="25000"/>
                  </a:schemeClr>
                </a:solidFill>
                <a:latin typeface="+mj-lt"/>
              </a:rPr>
              <a:t>These typically occur in moisture rich unstable environments.</a:t>
            </a:r>
            <a:endParaRPr lang="en-US" sz="2000" dirty="0">
              <a:solidFill>
                <a:schemeClr val="tx2">
                  <a:lumMod val="25000"/>
                </a:schemeClr>
              </a:solidFill>
              <a:latin typeface="+mj-lt"/>
            </a:endParaRPr>
          </a:p>
        </p:txBody>
      </p:sp>
      <p:sp>
        <p:nvSpPr>
          <p:cNvPr id="3" name="Title 2"/>
          <p:cNvSpPr>
            <a:spLocks noGrp="1"/>
          </p:cNvSpPr>
          <p:nvPr>
            <p:ph type="title"/>
          </p:nvPr>
        </p:nvSpPr>
        <p:spPr>
          <a:xfrm>
            <a:off x="152400" y="417058"/>
            <a:ext cx="4150178" cy="1219200"/>
          </a:xfrm>
        </p:spPr>
        <p:txBody>
          <a:bodyPr>
            <a:normAutofit fontScale="90000"/>
          </a:bodyPr>
          <a:lstStyle/>
          <a:p>
            <a:r>
              <a:rPr lang="en-US" dirty="0" smtClean="0"/>
              <a:t>Special Types of </a:t>
            </a:r>
            <a:br>
              <a:rPr lang="en-US" dirty="0" smtClean="0"/>
            </a:br>
            <a:r>
              <a:rPr lang="en-US" dirty="0" smtClean="0"/>
              <a:t>Thunderstorms</a:t>
            </a:r>
            <a:endParaRPr lang="en-US" dirty="0"/>
          </a:p>
        </p:txBody>
      </p:sp>
      <p:pic>
        <p:nvPicPr>
          <p:cNvPr id="2050" name="Picture 2" descr="http://www.srh.noaa.gov/jetstream/tstorms/images/multi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635" y="1"/>
            <a:ext cx="540475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eather.gov/images/gsp/local_research/2006/26May_NrnGastonTornado/OutflowBounda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029" y="3401786"/>
            <a:ext cx="5431971" cy="345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0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986" y="2031546"/>
            <a:ext cx="3352800" cy="2514600"/>
          </a:xfrm>
        </p:spPr>
        <p:txBody>
          <a:bodyPr>
            <a:noAutofit/>
          </a:bodyPr>
          <a:lstStyle/>
          <a:p>
            <a:r>
              <a:rPr lang="en-US" sz="2000" dirty="0" smtClean="0">
                <a:latin typeface="+mj-lt"/>
              </a:rPr>
              <a:t>Multi Cell Line/Squall Line – These are storms organized into a line, often being long lived.</a:t>
            </a:r>
          </a:p>
          <a:p>
            <a:pPr marL="0" indent="0">
              <a:buNone/>
            </a:pPr>
            <a:r>
              <a:rPr lang="en-US" sz="2000" dirty="0" smtClean="0">
                <a:latin typeface="+mj-lt"/>
              </a:rPr>
              <a:t> </a:t>
            </a:r>
          </a:p>
          <a:p>
            <a:pPr lvl="1"/>
            <a:r>
              <a:rPr lang="en-US" sz="2000" dirty="0" smtClean="0">
                <a:solidFill>
                  <a:schemeClr val="tx2">
                    <a:lumMod val="25000"/>
                  </a:schemeClr>
                </a:solidFill>
                <a:latin typeface="+mj-lt"/>
              </a:rPr>
              <a:t>These typically occur in an atmosphere high in instability and wind shear (strengthening winds aloft)</a:t>
            </a:r>
            <a:endParaRPr lang="en-US" sz="2000" dirty="0">
              <a:solidFill>
                <a:schemeClr val="tx2">
                  <a:lumMod val="25000"/>
                </a:schemeClr>
              </a:solidFill>
              <a:latin typeface="+mj-lt"/>
            </a:endParaRPr>
          </a:p>
        </p:txBody>
      </p:sp>
      <p:sp>
        <p:nvSpPr>
          <p:cNvPr id="3" name="Title 2"/>
          <p:cNvSpPr>
            <a:spLocks noGrp="1"/>
          </p:cNvSpPr>
          <p:nvPr>
            <p:ph type="title"/>
          </p:nvPr>
        </p:nvSpPr>
        <p:spPr>
          <a:xfrm>
            <a:off x="152400" y="417058"/>
            <a:ext cx="4150178" cy="1219200"/>
          </a:xfrm>
        </p:spPr>
        <p:txBody>
          <a:bodyPr>
            <a:normAutofit fontScale="90000"/>
          </a:bodyPr>
          <a:lstStyle/>
          <a:p>
            <a:r>
              <a:rPr lang="en-US" dirty="0" smtClean="0"/>
              <a:t>Special Types of </a:t>
            </a:r>
            <a:br>
              <a:rPr lang="en-US" dirty="0" smtClean="0"/>
            </a:br>
            <a:r>
              <a:rPr lang="en-US" dirty="0" smtClean="0"/>
              <a:t>Thunderstorms</a:t>
            </a:r>
            <a:endParaRPr lang="en-US" dirty="0"/>
          </a:p>
        </p:txBody>
      </p:sp>
      <p:pic>
        <p:nvPicPr>
          <p:cNvPr id="6" name="Picture 3" descr="SquallLine_XS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5105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http://www.ewashtenaw.org/government/departments/emergency_management/em_Squal%20line%2005212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733800"/>
            <a:ext cx="507546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39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s://supercelluarstormchasing.files.wordpress.com/2009/05/rightmov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91000"/>
            <a:ext cx="6248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52400" y="1371600"/>
            <a:ext cx="3810000" cy="2514600"/>
          </a:xfrm>
        </p:spPr>
        <p:txBody>
          <a:bodyPr>
            <a:noAutofit/>
          </a:bodyPr>
          <a:lstStyle/>
          <a:p>
            <a:r>
              <a:rPr lang="en-US" sz="2000" dirty="0" smtClean="0">
                <a:latin typeface="+mj-lt"/>
              </a:rPr>
              <a:t>Super Cell – A long lived single cell storm with a rotating updraft. Typically the strongest of the types.</a:t>
            </a:r>
          </a:p>
          <a:p>
            <a:pPr lvl="1"/>
            <a:r>
              <a:rPr lang="en-US" sz="2000" dirty="0" smtClean="0">
                <a:solidFill>
                  <a:schemeClr val="tx2">
                    <a:lumMod val="25000"/>
                  </a:schemeClr>
                </a:solidFill>
                <a:latin typeface="+mj-lt"/>
              </a:rPr>
              <a:t>These occur in an atmosphere high in instability and directional wind shear (strengthening and turning winds aloft)</a:t>
            </a:r>
            <a:endParaRPr lang="en-US" sz="2000" dirty="0">
              <a:solidFill>
                <a:schemeClr val="tx2">
                  <a:lumMod val="25000"/>
                </a:schemeClr>
              </a:solidFill>
              <a:latin typeface="+mj-lt"/>
            </a:endParaRPr>
          </a:p>
        </p:txBody>
      </p:sp>
      <p:sp>
        <p:nvSpPr>
          <p:cNvPr id="3" name="Title 2"/>
          <p:cNvSpPr>
            <a:spLocks noGrp="1"/>
          </p:cNvSpPr>
          <p:nvPr>
            <p:ph type="title"/>
          </p:nvPr>
        </p:nvSpPr>
        <p:spPr>
          <a:xfrm>
            <a:off x="152400" y="304800"/>
            <a:ext cx="4150178" cy="1066800"/>
          </a:xfrm>
        </p:spPr>
        <p:txBody>
          <a:bodyPr>
            <a:normAutofit fontScale="90000"/>
          </a:bodyPr>
          <a:lstStyle/>
          <a:p>
            <a:r>
              <a:rPr lang="en-US" dirty="0" smtClean="0"/>
              <a:t>Special Types of </a:t>
            </a:r>
            <a:br>
              <a:rPr lang="en-US" dirty="0" smtClean="0"/>
            </a:br>
            <a:r>
              <a:rPr lang="en-US" dirty="0" smtClean="0"/>
              <a:t>Thunderstorms</a:t>
            </a:r>
            <a:endParaRPr lang="en-US" dirty="0"/>
          </a:p>
        </p:txBody>
      </p:sp>
      <p:pic>
        <p:nvPicPr>
          <p:cNvPr id="7" name="Picture 3" descr="H:\Prentice\Work-in-progress Images\WindShear_str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497205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www.harkphoto.com/052404overshoo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505200"/>
            <a:ext cx="498537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28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sa.gov/sites/default/files/dsc_2308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1050"/>
            <a:ext cx="9067800" cy="57547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152400"/>
            <a:ext cx="3562194" cy="1015663"/>
          </a:xfrm>
          <a:prstGeom prst="rect">
            <a:avLst/>
          </a:prstGeom>
          <a:noFill/>
        </p:spPr>
        <p:txBody>
          <a:bodyPr wrap="none" rtlCol="0">
            <a:spAutoFit/>
          </a:bodyPr>
          <a:lstStyle/>
          <a:p>
            <a:r>
              <a:rPr lang="en-US" sz="6000" dirty="0" smtClean="0">
                <a:solidFill>
                  <a:srgbClr val="C00000"/>
                </a:solidFill>
                <a:latin typeface="+mj-lt"/>
              </a:rPr>
              <a:t>THE END</a:t>
            </a:r>
            <a:endParaRPr lang="en-US" sz="6000" dirty="0">
              <a:solidFill>
                <a:srgbClr val="C00000"/>
              </a:solidFill>
              <a:latin typeface="+mj-lt"/>
            </a:endParaRPr>
          </a:p>
        </p:txBody>
      </p:sp>
    </p:spTree>
    <p:extLst>
      <p:ext uri="{BB962C8B-B14F-4D97-AF65-F5344CB8AC3E}">
        <p14:creationId xmlns:p14="http://schemas.microsoft.com/office/powerpoint/2010/main" val="1195337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altLang="en-US" dirty="0" smtClean="0">
                <a:cs typeface="Trebuchet MS" pitchFamily="34" charset="0"/>
              </a:rPr>
              <a:t>The Cause of Icing</a:t>
            </a:r>
          </a:p>
        </p:txBody>
      </p:sp>
      <p:sp>
        <p:nvSpPr>
          <p:cNvPr id="48130" name="Rectangle 2"/>
          <p:cNvSpPr>
            <a:spLocks noGrp="1" noChangeArrowheads="1"/>
          </p:cNvSpPr>
          <p:nvPr>
            <p:ph idx="1"/>
          </p:nvPr>
        </p:nvSpPr>
        <p:spPr>
          <a:xfrm>
            <a:off x="1828800" y="1905000"/>
            <a:ext cx="5238750" cy="3276600"/>
          </a:xfrm>
          <a:solidFill>
            <a:schemeClr val="accent5">
              <a:lumMod val="60000"/>
              <a:lumOff val="40000"/>
            </a:schemeClr>
          </a:solidFill>
          <a:effectLst>
            <a:softEdge rad="63500"/>
          </a:effectLst>
        </p:spPr>
        <p:txBody>
          <a:bodyPr rtlCol="0">
            <a:normAutofit/>
          </a:bodyPr>
          <a:lstStyle/>
          <a:p>
            <a:pPr eaLnBrk="1" fontAlgn="auto" hangingPunct="1">
              <a:buFont typeface="Wingdings 2" charset="2"/>
              <a:buChar char=""/>
              <a:defRPr/>
            </a:pPr>
            <a:r>
              <a:rPr lang="en-US" altLang="en-US" i="1" u="sng" dirty="0" smtClean="0">
                <a:effectLst>
                  <a:outerShdw blurRad="38100" dist="38100" dir="2700000" algn="tl">
                    <a:srgbClr val="000000">
                      <a:alpha val="43137"/>
                    </a:srgbClr>
                  </a:outerShdw>
                </a:effectLst>
                <a:latin typeface="+mj-lt"/>
              </a:rPr>
              <a:t>NOT</a:t>
            </a:r>
            <a:r>
              <a:rPr lang="en-US" altLang="en-US" dirty="0" smtClean="0">
                <a:effectLst>
                  <a:outerShdw blurRad="38100" dist="38100" dir="2700000" algn="tl">
                    <a:srgbClr val="000000">
                      <a:alpha val="43137"/>
                    </a:srgbClr>
                  </a:outerShdw>
                </a:effectLst>
                <a:latin typeface="+mj-lt"/>
              </a:rPr>
              <a:t> caused by </a:t>
            </a:r>
            <a:r>
              <a:rPr lang="en-US" altLang="en-US" i="1" u="sng" dirty="0" smtClean="0">
                <a:effectLst>
                  <a:outerShdw blurRad="38100" dist="38100" dir="2700000" algn="tl">
                    <a:srgbClr val="000000">
                      <a:alpha val="43137"/>
                    </a:srgbClr>
                  </a:outerShdw>
                </a:effectLst>
                <a:latin typeface="+mj-lt"/>
              </a:rPr>
              <a:t>ICE</a:t>
            </a:r>
            <a:r>
              <a:rPr lang="en-US" altLang="en-US" dirty="0" smtClean="0">
                <a:effectLst>
                  <a:outerShdw blurRad="38100" dist="38100" dir="2700000" algn="tl">
                    <a:srgbClr val="000000">
                      <a:alpha val="43137"/>
                    </a:srgbClr>
                  </a:outerShdw>
                </a:effectLst>
                <a:latin typeface="+mj-lt"/>
              </a:rPr>
              <a:t> in clouds.</a:t>
            </a:r>
          </a:p>
          <a:p>
            <a:pPr marL="0" indent="0" eaLnBrk="1" fontAlgn="auto" hangingPunct="1">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buFont typeface="Wingdings 2" charset="2"/>
              <a:buChar char=""/>
              <a:defRPr/>
            </a:pPr>
            <a:r>
              <a:rPr lang="en-US" altLang="en-US" dirty="0" smtClean="0">
                <a:effectLst>
                  <a:outerShdw blurRad="38100" dist="38100" dir="2700000" algn="tl">
                    <a:srgbClr val="000000">
                      <a:alpha val="43137"/>
                    </a:srgbClr>
                  </a:outerShdw>
                </a:effectLst>
                <a:latin typeface="+mj-lt"/>
              </a:rPr>
              <a:t>Is caused by “</a:t>
            </a:r>
            <a:r>
              <a:rPr lang="en-US" altLang="en-US" i="1" u="sng" dirty="0" smtClean="0">
                <a:effectLst>
                  <a:outerShdw blurRad="38100" dist="38100" dir="2700000" algn="tl">
                    <a:srgbClr val="000000">
                      <a:alpha val="43137"/>
                    </a:srgbClr>
                  </a:outerShdw>
                </a:effectLst>
                <a:latin typeface="+mj-lt"/>
              </a:rPr>
              <a:t>Super-cooled</a:t>
            </a:r>
            <a:r>
              <a:rPr lang="en-US" altLang="en-US" dirty="0" smtClean="0">
                <a:effectLst>
                  <a:outerShdw blurRad="38100" dist="38100" dir="2700000" algn="tl">
                    <a:srgbClr val="000000">
                      <a:alpha val="43137"/>
                    </a:srgbClr>
                  </a:outerShdw>
                </a:effectLst>
                <a:latin typeface="+mj-lt"/>
              </a:rPr>
              <a:t>” </a:t>
            </a:r>
            <a:r>
              <a:rPr lang="en-US" altLang="en-US" i="1" u="sng" dirty="0" smtClean="0">
                <a:effectLst>
                  <a:outerShdw blurRad="38100" dist="38100" dir="2700000" algn="tl">
                    <a:srgbClr val="000000">
                      <a:alpha val="43137"/>
                    </a:srgbClr>
                  </a:outerShdw>
                </a:effectLst>
                <a:latin typeface="+mj-lt"/>
              </a:rPr>
              <a:t>liquid</a:t>
            </a:r>
            <a:r>
              <a:rPr lang="en-US" altLang="en-US" dirty="0" smtClean="0">
                <a:effectLst>
                  <a:outerShdw blurRad="38100" dist="38100" dir="2700000" algn="tl">
                    <a:srgbClr val="000000">
                      <a:alpha val="43137"/>
                    </a:srgbClr>
                  </a:outerShdw>
                </a:effectLst>
                <a:latin typeface="+mj-lt"/>
              </a:rPr>
              <a:t> water droplets</a:t>
            </a:r>
          </a:p>
          <a:p>
            <a:pPr lvl="1" eaLnBrk="1" fontAlgn="auto" hangingPunct="1">
              <a:buFont typeface="Wingdings 2" charset="2"/>
              <a:buChar char=""/>
              <a:defRPr/>
            </a:pPr>
            <a:r>
              <a:rPr lang="en-US" altLang="en-US" dirty="0" smtClean="0">
                <a:solidFill>
                  <a:schemeClr val="accent2">
                    <a:lumMod val="50000"/>
                  </a:schemeClr>
                </a:solidFill>
                <a:effectLst>
                  <a:outerShdw blurRad="38100" dist="38100" dir="2700000" algn="tl">
                    <a:srgbClr val="000000">
                      <a:alpha val="43137"/>
                    </a:srgbClr>
                  </a:outerShdw>
                </a:effectLst>
                <a:latin typeface="+mj-lt"/>
              </a:rPr>
              <a:t>Strike the leading edge of an airfoil</a:t>
            </a:r>
          </a:p>
          <a:p>
            <a:pPr lvl="1" eaLnBrk="1" fontAlgn="auto" hangingPunct="1">
              <a:buFont typeface="Wingdings 2" charset="2"/>
              <a:buChar char=""/>
              <a:defRPr/>
            </a:pPr>
            <a:r>
              <a:rPr lang="en-US" altLang="en-US" dirty="0" smtClean="0">
                <a:solidFill>
                  <a:schemeClr val="accent2">
                    <a:lumMod val="50000"/>
                  </a:schemeClr>
                </a:solidFill>
                <a:effectLst>
                  <a:outerShdw blurRad="38100" dist="38100" dir="2700000" algn="tl">
                    <a:srgbClr val="000000">
                      <a:alpha val="43137"/>
                    </a:srgbClr>
                  </a:outerShdw>
                </a:effectLst>
                <a:latin typeface="+mj-lt"/>
              </a:rPr>
              <a:t>Freeze on impact</a:t>
            </a:r>
          </a:p>
        </p:txBody>
      </p:sp>
    </p:spTree>
    <p:extLst>
      <p:ext uri="{BB962C8B-B14F-4D97-AF65-F5344CB8AC3E}">
        <p14:creationId xmlns:p14="http://schemas.microsoft.com/office/powerpoint/2010/main" val="418666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0">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8130">
                                            <p:txEl>
                                              <p:pRg st="3" end="3"/>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8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z="4000" dirty="0" err="1" smtClean="0">
                <a:cs typeface="Trebuchet MS" pitchFamily="34" charset="0"/>
              </a:rPr>
              <a:t>Supercooled</a:t>
            </a:r>
            <a:r>
              <a:rPr lang="en-US" altLang="en-US" sz="4000" dirty="0" smtClean="0">
                <a:cs typeface="Trebuchet MS" pitchFamily="34" charset="0"/>
              </a:rPr>
              <a:t> Droplets – Why do they exist?</a:t>
            </a:r>
          </a:p>
        </p:txBody>
      </p:sp>
      <p:sp>
        <p:nvSpPr>
          <p:cNvPr id="7171" name="Rectangle 3"/>
          <p:cNvSpPr>
            <a:spLocks noGrp="1" noChangeArrowheads="1"/>
          </p:cNvSpPr>
          <p:nvPr>
            <p:ph idx="1"/>
          </p:nvPr>
        </p:nvSpPr>
        <p:spPr>
          <a:xfrm>
            <a:off x="1143000" y="1828800"/>
            <a:ext cx="6686550" cy="4038600"/>
          </a:xfrm>
          <a:solidFill>
            <a:schemeClr val="accent5">
              <a:lumMod val="60000"/>
              <a:lumOff val="40000"/>
            </a:schemeClr>
          </a:solidFill>
          <a:effectLst>
            <a:softEdge rad="63500"/>
          </a:effectLst>
        </p:spPr>
        <p:txBody>
          <a:bodyPr rtlCol="0">
            <a:normAutofit fontScale="92500" lnSpcReduction="10000"/>
          </a:bodyPr>
          <a:lstStyle/>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Ice</a:t>
            </a:r>
            <a:r>
              <a:rPr lang="en-US" altLang="en-US" dirty="0" smtClean="0">
                <a:latin typeface="+mj-lt"/>
              </a:rPr>
              <a:t> </a:t>
            </a:r>
            <a:r>
              <a:rPr lang="en-US" altLang="en-US" dirty="0" smtClean="0">
                <a:effectLst>
                  <a:outerShdw blurRad="38100" dist="38100" dir="2700000" algn="tl">
                    <a:srgbClr val="000000">
                      <a:alpha val="43137"/>
                    </a:srgbClr>
                  </a:outerShdw>
                </a:effectLst>
                <a:latin typeface="+mj-lt"/>
              </a:rPr>
              <a:t>Condensation Nuclei typically do not exist at temperatures warmer than -10C</a:t>
            </a:r>
          </a:p>
          <a:p>
            <a:pPr marL="0" indent="0" eaLnBrk="1" fontAlgn="auto" hangingPunct="1">
              <a:lnSpc>
                <a:spcPct val="90000"/>
              </a:lnSpc>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Ice Condensation Nuclei levels are present at 50% between -10C and -14C</a:t>
            </a:r>
          </a:p>
          <a:p>
            <a:pPr marL="0" indent="0" eaLnBrk="1" fontAlgn="auto" hangingPunct="1">
              <a:lnSpc>
                <a:spcPct val="90000"/>
              </a:lnSpc>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Ice Condensation Nuclei are present nearly to 100% by -20C</a:t>
            </a:r>
          </a:p>
          <a:p>
            <a:pPr marL="0" indent="0" eaLnBrk="1" fontAlgn="auto" hangingPunct="1">
              <a:lnSpc>
                <a:spcPct val="90000"/>
              </a:lnSpc>
              <a:buNone/>
              <a:defRPr/>
            </a:pPr>
            <a:endParaRPr lang="en-US" altLang="en-US" dirty="0" smtClean="0">
              <a:effectLst>
                <a:outerShdw blurRad="38100" dist="38100" dir="2700000" algn="tl">
                  <a:srgbClr val="000000">
                    <a:alpha val="43137"/>
                  </a:srgbClr>
                </a:outerShdw>
              </a:effectLst>
              <a:latin typeface="+mj-lt"/>
            </a:endParaRPr>
          </a:p>
          <a:p>
            <a:pPr eaLnBrk="1" fontAlgn="auto" hangingPunct="1">
              <a:lnSpc>
                <a:spcPct val="90000"/>
              </a:lnSpc>
              <a:buFont typeface="Wingdings 2" charset="2"/>
              <a:buChar char=""/>
              <a:defRPr/>
            </a:pPr>
            <a:r>
              <a:rPr lang="en-US" altLang="en-US" dirty="0" smtClean="0">
                <a:effectLst>
                  <a:outerShdw blurRad="38100" dist="38100" dir="2700000" algn="tl">
                    <a:srgbClr val="000000">
                      <a:alpha val="43137"/>
                    </a:srgbClr>
                  </a:outerShdw>
                </a:effectLst>
                <a:latin typeface="+mj-lt"/>
              </a:rPr>
              <a:t>Several types of clay particles are common ice nuclei, silver iodide is another.</a:t>
            </a:r>
          </a:p>
          <a:p>
            <a:pPr eaLnBrk="1" fontAlgn="auto" hangingPunct="1">
              <a:lnSpc>
                <a:spcPct val="90000"/>
              </a:lnSpc>
              <a:buFont typeface="Wingdings 2" charset="2"/>
              <a:buChar char=""/>
              <a:defRPr/>
            </a:pPr>
            <a:endParaRPr lang="en-US" altLang="en-US" dirty="0" smtClean="0"/>
          </a:p>
        </p:txBody>
      </p:sp>
    </p:spTree>
    <p:extLst>
      <p:ext uri="{BB962C8B-B14F-4D97-AF65-F5344CB8AC3E}">
        <p14:creationId xmlns:p14="http://schemas.microsoft.com/office/powerpoint/2010/main" val="7206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610600" cy="61722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44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8458200" cy="62865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75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56031"/>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517</TotalTime>
  <Words>2784</Words>
  <Application>Microsoft Office PowerPoint</Application>
  <PresentationFormat>On-screen Show (4:3)</PresentationFormat>
  <Paragraphs>271</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Paper</vt:lpstr>
      <vt:lpstr>Drawing</vt:lpstr>
      <vt:lpstr>Aircraft Icing and Thunderstorms</vt:lpstr>
      <vt:lpstr>Part 1 Icing</vt:lpstr>
      <vt:lpstr>Categories of Icing</vt:lpstr>
      <vt:lpstr>Necessary Conditions</vt:lpstr>
      <vt:lpstr>The Cause of Icing</vt:lpstr>
      <vt:lpstr>Supercooled Droplets – Why do they exist?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 Icing - Characteristics</vt:lpstr>
      <vt:lpstr>PowerPoint Presentation</vt:lpstr>
      <vt:lpstr>Rime Icing</vt:lpstr>
      <vt:lpstr>Rime Icing - Characteristics</vt:lpstr>
      <vt:lpstr>PowerPoint Presentation</vt:lpstr>
      <vt:lpstr>                                                   Rime Icing</vt:lpstr>
      <vt:lpstr>PowerPoint Presentation</vt:lpstr>
      <vt:lpstr>Mixed Icing</vt:lpstr>
      <vt:lpstr>Mixed Icing - Characteristics</vt:lpstr>
      <vt:lpstr>PowerPoint Presentation</vt:lpstr>
      <vt:lpstr>Part 2 Thunderstorms </vt:lpstr>
      <vt:lpstr>The Dangers in and Near Thunderstorms</vt:lpstr>
      <vt:lpstr>PowerPoint Presentation</vt:lpstr>
      <vt:lpstr>PowerPoint Presentation</vt:lpstr>
      <vt:lpstr>PowerPoint Presentation</vt:lpstr>
      <vt:lpstr>Ingredients for Thunderstorm      Development - Moisture</vt:lpstr>
      <vt:lpstr>Thunderstorm Ingredients - Instability</vt:lpstr>
      <vt:lpstr>   Thunderstorm Ingredients – Source of Lift</vt:lpstr>
      <vt:lpstr>Thunderstorms Ingredients</vt:lpstr>
      <vt:lpstr>Thunderstorm Development – Three Stages</vt:lpstr>
      <vt:lpstr>Basic Thunderstorm Evolution</vt:lpstr>
      <vt:lpstr>PowerPoint Presentation</vt:lpstr>
      <vt:lpstr>PowerPoint Presentation</vt:lpstr>
      <vt:lpstr>PowerPoint Presentation</vt:lpstr>
      <vt:lpstr>Fair Weather Cumulus – Not Enough Instability or Lift to Generate Thunderstorms</vt:lpstr>
      <vt:lpstr>Basic Thunderstorm Evolution</vt:lpstr>
      <vt:lpstr>Basic Thunderstorm Evolution</vt:lpstr>
      <vt:lpstr>PowerPoint Presentation</vt:lpstr>
      <vt:lpstr>PowerPoint Presentation</vt:lpstr>
      <vt:lpstr>Special Types of  Thunderstorms</vt:lpstr>
      <vt:lpstr>Special Types of  Thunderstorms</vt:lpstr>
      <vt:lpstr>Special Types of  Thunderstorms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Considine</dc:creator>
  <cp:lastModifiedBy>Steve Considine</cp:lastModifiedBy>
  <cp:revision>48</cp:revision>
  <dcterms:created xsi:type="dcterms:W3CDTF">2016-01-13T18:37:12Z</dcterms:created>
  <dcterms:modified xsi:type="dcterms:W3CDTF">2016-03-17T15:28:53Z</dcterms:modified>
</cp:coreProperties>
</file>