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8" r:id="rId19"/>
    <p:sldId id="273" r:id="rId20"/>
    <p:sldId id="274" r:id="rId21"/>
    <p:sldId id="275" r:id="rId22"/>
    <p:sldId id="276" r:id="rId23"/>
    <p:sldId id="277"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66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D5892B9F-21BB-40CE-BF7D-6B766CEEC20A}"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A9DFB-392B-4EF0-8B90-EA73F250370A}"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892B9F-21BB-40CE-BF7D-6B766CEEC20A}"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892B9F-21BB-40CE-BF7D-6B766CEEC20A}"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D5892B9F-21BB-40CE-BF7D-6B766CEEC20A}"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A9DFB-392B-4EF0-8B90-EA73F250370A}"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892B9F-21BB-40CE-BF7D-6B766CEEC20A}" type="datetimeFigureOut">
              <a:rPr lang="en-US" smtClean="0"/>
              <a:t>4/24/2019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D5892B9F-21BB-40CE-BF7D-6B766CEEC20A}"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5892B9F-21BB-40CE-BF7D-6B766CEEC20A}" type="datetimeFigureOut">
              <a:rPr lang="en-US" smtClean="0"/>
              <a:t>4/24/2019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892B9F-21BB-40CE-BF7D-6B766CEEC20A}" type="datetimeFigureOut">
              <a:rPr lang="en-US" smtClean="0"/>
              <a:t>4/24/2019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92B9F-21BB-40CE-BF7D-6B766CEEC20A}" type="datetimeFigureOut">
              <a:rPr lang="en-US" smtClean="0"/>
              <a:t>4/24/2019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892B9F-21BB-40CE-BF7D-6B766CEEC20A}"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892B9F-21BB-40CE-BF7D-6B766CEEC20A}" type="datetimeFigureOut">
              <a:rPr lang="en-US" smtClean="0"/>
              <a:t>4/24/2019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A9DFB-392B-4EF0-8B90-EA73F250370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D5892B9F-21BB-40CE-BF7D-6B766CEEC20A}" type="datetimeFigureOut">
              <a:rPr lang="en-US" smtClean="0"/>
              <a:t>4/24/2019</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7EA9DFB-392B-4EF0-8B90-EA73F250370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estbed.aviationweather.gov/trafficflowmgmt/gate/site?id=KDTW"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weather.gov/zob/predutyweatherbrief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ivao.aero/db/xw/default.as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D21 Convective season prep</a:t>
            </a:r>
            <a:endParaRPr lang="en-US" dirty="0"/>
          </a:p>
        </p:txBody>
      </p:sp>
    </p:spTree>
    <p:extLst>
      <p:ext uri="{BB962C8B-B14F-4D97-AF65-F5344CB8AC3E}">
        <p14:creationId xmlns:p14="http://schemas.microsoft.com/office/powerpoint/2010/main" val="497264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685800"/>
          </a:xfrm>
        </p:spPr>
        <p:txBody>
          <a:bodyPr/>
          <a:lstStyle/>
          <a:p>
            <a:pPr algn="ctr"/>
            <a:r>
              <a:rPr lang="en-US" dirty="0" smtClean="0"/>
              <a:t>DTW – Old departure procedures</a:t>
            </a:r>
            <a:endParaRPr lang="en-US" dirty="0"/>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43000" y="729185"/>
            <a:ext cx="6705600" cy="599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850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762000"/>
          </a:xfrm>
        </p:spPr>
        <p:txBody>
          <a:bodyPr/>
          <a:lstStyle/>
          <a:p>
            <a:pPr algn="ctr"/>
            <a:r>
              <a:rPr lang="en-US" dirty="0" smtClean="0"/>
              <a:t>DTW – New departure procedures</a:t>
            </a:r>
            <a:endParaRPr lang="en-US" dirty="0"/>
          </a:p>
        </p:txBody>
      </p:sp>
      <p:pic>
        <p:nvPicPr>
          <p:cNvPr id="819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86400" y="795218"/>
            <a:ext cx="6608340" cy="591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575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85800"/>
          </a:xfrm>
        </p:spPr>
        <p:txBody>
          <a:bodyPr/>
          <a:lstStyle/>
          <a:p>
            <a:pPr algn="ctr"/>
            <a:r>
              <a:rPr lang="en-US" dirty="0" smtClean="0"/>
              <a:t>DTW – South Flow departures</a:t>
            </a:r>
            <a:endParaRPr lang="en-US" dirty="0"/>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90600" y="772885"/>
            <a:ext cx="6895382" cy="59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196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DTW – north flow departures</a:t>
            </a:r>
            <a:endParaRPr lang="en-US" dirty="0"/>
          </a:p>
        </p:txBody>
      </p:sp>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20367" y="685800"/>
            <a:ext cx="681697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609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609600"/>
          </a:xfrm>
        </p:spPr>
        <p:txBody>
          <a:bodyPr/>
          <a:lstStyle/>
          <a:p>
            <a:pPr algn="ctr"/>
            <a:r>
              <a:rPr lang="en-US" sz="3200" dirty="0" smtClean="0"/>
              <a:t>Satellite airport arrivals</a:t>
            </a:r>
            <a:endParaRPr lang="en-US" sz="3200" dirty="0"/>
          </a:p>
        </p:txBody>
      </p:sp>
      <p:pic>
        <p:nvPicPr>
          <p:cNvPr id="112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44599" cy="586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34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Satellite airport departures</a:t>
            </a:r>
            <a:endParaRPr lang="en-US" dirty="0"/>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20418" y="838200"/>
            <a:ext cx="821266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791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09600"/>
          </a:xfrm>
        </p:spPr>
        <p:txBody>
          <a:bodyPr/>
          <a:lstStyle/>
          <a:p>
            <a:pPr algn="ctr"/>
            <a:r>
              <a:rPr lang="en-US" sz="2800" dirty="0" smtClean="0"/>
              <a:t>Coordination – Aviation weather center (</a:t>
            </a:r>
            <a:r>
              <a:rPr lang="en-US" sz="2800" dirty="0" err="1" smtClean="0"/>
              <a:t>awc</a:t>
            </a:r>
            <a:r>
              <a:rPr lang="en-US" sz="2800" dirty="0" smtClean="0"/>
              <a:t>)</a:t>
            </a:r>
            <a:endParaRPr lang="en-US" sz="2800" dirty="0"/>
          </a:p>
        </p:txBody>
      </p:sp>
      <p:sp>
        <p:nvSpPr>
          <p:cNvPr id="3" name="Content Placeholder 2"/>
          <p:cNvSpPr>
            <a:spLocks noGrp="1"/>
          </p:cNvSpPr>
          <p:nvPr>
            <p:ph sz="quarter" idx="13"/>
          </p:nvPr>
        </p:nvSpPr>
        <p:spPr>
          <a:xfrm>
            <a:off x="609600" y="1066800"/>
            <a:ext cx="7924800" cy="5486400"/>
          </a:xfrm>
          <a:solidFill>
            <a:schemeClr val="accent6">
              <a:lumMod val="20000"/>
              <a:lumOff val="80000"/>
            </a:schemeClr>
          </a:solidFill>
        </p:spPr>
        <p:txBody>
          <a:bodyPr>
            <a:normAutofit fontScale="77500" lnSpcReduction="20000"/>
          </a:bodyPr>
          <a:lstStyle/>
          <a:p>
            <a:pPr marL="0" indent="0">
              <a:buNone/>
            </a:pPr>
            <a:r>
              <a:rPr lang="en-US" sz="2400" b="1" dirty="0" smtClean="0">
                <a:solidFill>
                  <a:schemeClr val="bg1"/>
                </a:solidFill>
              </a:rPr>
              <a:t>TCF – Traffic flow </a:t>
            </a:r>
            <a:r>
              <a:rPr lang="en-US" sz="2400" b="1" dirty="0">
                <a:solidFill>
                  <a:schemeClr val="bg1"/>
                </a:solidFill>
              </a:rPr>
              <a:t>m</a:t>
            </a:r>
            <a:r>
              <a:rPr lang="en-US" sz="2400" b="1" dirty="0" smtClean="0">
                <a:solidFill>
                  <a:schemeClr val="bg1"/>
                </a:solidFill>
              </a:rPr>
              <a:t>anagement (TCM) Convective Forecasts</a:t>
            </a:r>
          </a:p>
          <a:p>
            <a:r>
              <a:rPr lang="en-US" sz="1900" b="1" dirty="0">
                <a:solidFill>
                  <a:schemeClr val="bg1"/>
                </a:solidFill>
              </a:rPr>
              <a:t>The TCF is a high confidence graphical representation of forecasted convection meeting specific criteria of coverage, intensity, and echo top height. The TCF graphics are produced every 2 hours and valid at 4-, 6-, and 8- hours after issuance time</a:t>
            </a:r>
            <a:r>
              <a:rPr lang="en-US" sz="1900" b="1" dirty="0" smtClean="0">
                <a:solidFill>
                  <a:schemeClr val="bg1"/>
                </a:solidFill>
              </a:rPr>
              <a:t>.</a:t>
            </a:r>
          </a:p>
          <a:p>
            <a:r>
              <a:rPr lang="en-US" sz="1900" b="1" dirty="0">
                <a:solidFill>
                  <a:schemeClr val="bg1"/>
                </a:solidFill>
              </a:rPr>
              <a:t>Areas of convection in the TCF include any area of convective cells containing (at a minimum</a:t>
            </a:r>
            <a:r>
              <a:rPr lang="en-US" sz="1900" b="1" dirty="0" smtClean="0">
                <a:solidFill>
                  <a:schemeClr val="bg1"/>
                </a:solidFill>
              </a:rPr>
              <a:t>):</a:t>
            </a:r>
          </a:p>
          <a:p>
            <a:pPr lvl="1"/>
            <a:r>
              <a:rPr lang="en-US" sz="1500" b="1" dirty="0">
                <a:solidFill>
                  <a:srgbClr val="000099"/>
                </a:solidFill>
              </a:rPr>
              <a:t>Composite radar reflectivity of at least 40 </a:t>
            </a:r>
            <a:r>
              <a:rPr lang="en-US" sz="1500" b="1" dirty="0" err="1">
                <a:solidFill>
                  <a:srgbClr val="000099"/>
                </a:solidFill>
              </a:rPr>
              <a:t>dBZ</a:t>
            </a:r>
            <a:r>
              <a:rPr lang="en-US" sz="1500" b="1" dirty="0">
                <a:solidFill>
                  <a:srgbClr val="000099"/>
                </a:solidFill>
              </a:rPr>
              <a:t>;</a:t>
            </a:r>
          </a:p>
          <a:p>
            <a:pPr lvl="1"/>
            <a:r>
              <a:rPr lang="en-US" sz="1500" b="1" dirty="0">
                <a:solidFill>
                  <a:srgbClr val="000099"/>
                </a:solidFill>
              </a:rPr>
              <a:t>Echo tops at or above FL250;</a:t>
            </a:r>
          </a:p>
          <a:p>
            <a:pPr lvl="1"/>
            <a:r>
              <a:rPr lang="en-US" sz="1500" b="1" dirty="0">
                <a:solidFill>
                  <a:srgbClr val="000099"/>
                </a:solidFill>
              </a:rPr>
              <a:t>Coverage (a &amp; b) of at least 25% of the polygon area;</a:t>
            </a:r>
          </a:p>
          <a:p>
            <a:pPr lvl="1"/>
            <a:r>
              <a:rPr lang="en-US" sz="1500" b="1" dirty="0">
                <a:solidFill>
                  <a:srgbClr val="000099"/>
                </a:solidFill>
              </a:rPr>
              <a:t>Forecaster confidence of at least 50% (High) that criteria (a, b, &amp; c) will be </a:t>
            </a:r>
            <a:r>
              <a:rPr lang="en-US" sz="1500" b="1" dirty="0" smtClean="0">
                <a:solidFill>
                  <a:srgbClr val="000099"/>
                </a:solidFill>
              </a:rPr>
              <a:t>met.</a:t>
            </a:r>
          </a:p>
          <a:p>
            <a:r>
              <a:rPr lang="en-US" sz="1900" b="1" dirty="0">
                <a:solidFill>
                  <a:schemeClr val="bg1"/>
                </a:solidFill>
              </a:rPr>
              <a:t>Lines of convection in the TCF include any lines of convective cells</a:t>
            </a:r>
            <a:r>
              <a:rPr lang="en-US" sz="1900" b="1" dirty="0" smtClean="0">
                <a:solidFill>
                  <a:schemeClr val="bg1"/>
                </a:solidFill>
              </a:rPr>
              <a:t>:</a:t>
            </a:r>
          </a:p>
          <a:p>
            <a:pPr lvl="1"/>
            <a:r>
              <a:rPr lang="en-US" sz="1600" b="1" dirty="0">
                <a:solidFill>
                  <a:srgbClr val="000099"/>
                </a:solidFill>
              </a:rPr>
              <a:t>Composite radar reflectivity of at least 40 </a:t>
            </a:r>
            <a:r>
              <a:rPr lang="en-US" sz="1600" b="1" dirty="0" err="1">
                <a:solidFill>
                  <a:srgbClr val="000099"/>
                </a:solidFill>
              </a:rPr>
              <a:t>dBZ</a:t>
            </a:r>
            <a:r>
              <a:rPr lang="en-US" sz="1600" b="1" dirty="0">
                <a:solidFill>
                  <a:srgbClr val="000099"/>
                </a:solidFill>
              </a:rPr>
              <a:t> having a length of at least 100 nautical miles (NM); and</a:t>
            </a:r>
          </a:p>
          <a:p>
            <a:pPr lvl="1"/>
            <a:r>
              <a:rPr lang="en-US" sz="1600" b="1" dirty="0">
                <a:solidFill>
                  <a:srgbClr val="000099"/>
                </a:solidFill>
              </a:rPr>
              <a:t>Having a linear coverage of 75% or greater; and</a:t>
            </a:r>
          </a:p>
          <a:p>
            <a:pPr lvl="1"/>
            <a:r>
              <a:rPr lang="en-US" sz="1600" b="1" dirty="0">
                <a:solidFill>
                  <a:srgbClr val="000099"/>
                </a:solidFill>
              </a:rPr>
              <a:t>Having echo tops at or above </a:t>
            </a:r>
            <a:r>
              <a:rPr lang="en-US" sz="1600" b="1" dirty="0" smtClean="0">
                <a:solidFill>
                  <a:srgbClr val="000099"/>
                </a:solidFill>
              </a:rPr>
              <a:t>FL250.</a:t>
            </a:r>
          </a:p>
          <a:p>
            <a:pPr lvl="1"/>
            <a:r>
              <a:rPr lang="en-US" sz="1600" b="1" dirty="0" smtClean="0">
                <a:solidFill>
                  <a:srgbClr val="000099"/>
                </a:solidFill>
              </a:rPr>
              <a:t>Forecaster </a:t>
            </a:r>
            <a:r>
              <a:rPr lang="en-US" sz="1600" b="1" dirty="0">
                <a:solidFill>
                  <a:srgbClr val="000099"/>
                </a:solidFill>
              </a:rPr>
              <a:t>confidence of at least 50% (High) that criteria (a, b, &amp; c) will be met</a:t>
            </a:r>
            <a:r>
              <a:rPr lang="en-US" sz="1600" b="1" dirty="0" smtClean="0">
                <a:solidFill>
                  <a:srgbClr val="000099"/>
                </a:solidFill>
              </a:rPr>
              <a:t>.</a:t>
            </a:r>
            <a:endParaRPr lang="en-US" sz="1600" b="1" dirty="0">
              <a:solidFill>
                <a:srgbClr val="000099"/>
              </a:solidFill>
            </a:endParaRPr>
          </a:p>
          <a:p>
            <a:r>
              <a:rPr lang="en-US" sz="1900" b="1" dirty="0">
                <a:solidFill>
                  <a:schemeClr val="bg1"/>
                </a:solidFill>
              </a:rPr>
              <a:t>All four of the threshold criteria listed above for both areas and lines of convection are required for inclusion in the TCF. This is defined as the minimum TCF criteria.</a:t>
            </a:r>
          </a:p>
          <a:p>
            <a:r>
              <a:rPr lang="en-US" sz="1900" b="1" dirty="0">
                <a:solidFill>
                  <a:schemeClr val="bg1"/>
                </a:solidFill>
              </a:rPr>
              <a:t>The TCF domain is the Flight Information Regions (FIR) covering the 48 contiguous states and adjacent coastal waters. It also includes the Canadian airspace south of a line from Thunder Bay, Ontario to Quebec City, Quebec.</a:t>
            </a:r>
          </a:p>
          <a:p>
            <a:endParaRPr lang="en-US" dirty="0"/>
          </a:p>
          <a:p>
            <a:endParaRPr lang="en-US" dirty="0"/>
          </a:p>
        </p:txBody>
      </p:sp>
    </p:spTree>
    <p:extLst>
      <p:ext uri="{BB962C8B-B14F-4D97-AF65-F5344CB8AC3E}">
        <p14:creationId xmlns:p14="http://schemas.microsoft.com/office/powerpoint/2010/main" val="365807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TCF - Example</a:t>
            </a:r>
            <a:endParaRPr lang="en-US" dirty="0"/>
          </a:p>
        </p:txBody>
      </p:sp>
      <p:pic>
        <p:nvPicPr>
          <p:cNvPr id="1331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38200" y="732659"/>
            <a:ext cx="6934200" cy="608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340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882" y="1066800"/>
            <a:ext cx="64063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228600"/>
            <a:ext cx="8534400" cy="685800"/>
          </a:xfrm>
        </p:spPr>
        <p:txBody>
          <a:bodyPr/>
          <a:lstStyle/>
          <a:p>
            <a:pPr algn="ctr"/>
            <a:r>
              <a:rPr lang="en-US" sz="2800" dirty="0" smtClean="0"/>
              <a:t>Coordination – Aviation Weather Center (AWC)</a:t>
            </a:r>
            <a:endParaRPr lang="en-US" sz="2800" dirty="0"/>
          </a:p>
        </p:txBody>
      </p:sp>
      <p:sp>
        <p:nvSpPr>
          <p:cNvPr id="3" name="Content Placeholder 2"/>
          <p:cNvSpPr>
            <a:spLocks noGrp="1"/>
          </p:cNvSpPr>
          <p:nvPr>
            <p:ph sz="quarter" idx="13"/>
          </p:nvPr>
        </p:nvSpPr>
        <p:spPr>
          <a:xfrm>
            <a:off x="76200" y="1371600"/>
            <a:ext cx="3276600" cy="3124200"/>
          </a:xfrm>
          <a:solidFill>
            <a:schemeClr val="accent6">
              <a:lumMod val="20000"/>
              <a:lumOff val="80000"/>
            </a:schemeClr>
          </a:solidFill>
        </p:spPr>
        <p:txBody>
          <a:bodyPr>
            <a:normAutofit/>
          </a:bodyPr>
          <a:lstStyle/>
          <a:p>
            <a:r>
              <a:rPr lang="en-US" b="1" dirty="0" smtClean="0">
                <a:solidFill>
                  <a:srgbClr val="000099"/>
                </a:solidFill>
              </a:rPr>
              <a:t>Experimental </a:t>
            </a:r>
            <a:r>
              <a:rPr lang="en-US" b="1" dirty="0">
                <a:solidFill>
                  <a:srgbClr val="000099"/>
                </a:solidFill>
              </a:rPr>
              <a:t>Gate Forecasts </a:t>
            </a:r>
            <a:r>
              <a:rPr lang="en-US" b="1" dirty="0" smtClean="0">
                <a:solidFill>
                  <a:srgbClr val="000099"/>
                </a:solidFill>
              </a:rPr>
              <a:t>for DTW- </a:t>
            </a:r>
            <a:r>
              <a:rPr lang="en-US" b="1" dirty="0">
                <a:solidFill>
                  <a:srgbClr val="000099"/>
                </a:solidFill>
                <a:hlinkClick r:id="rId3"/>
              </a:rPr>
              <a:t>https://</a:t>
            </a:r>
            <a:r>
              <a:rPr lang="en-US" b="1" dirty="0" smtClean="0">
                <a:solidFill>
                  <a:srgbClr val="000099"/>
                </a:solidFill>
                <a:hlinkClick r:id="rId3"/>
              </a:rPr>
              <a:t>testbed.aviationweather.gov/trafficflowmgmt/gate/site?id=KDTW</a:t>
            </a:r>
            <a:endParaRPr lang="en-US" b="1" dirty="0" smtClean="0">
              <a:solidFill>
                <a:srgbClr val="000099"/>
              </a:solidFill>
            </a:endParaRPr>
          </a:p>
          <a:p>
            <a:pPr marL="0" indent="0">
              <a:buNone/>
            </a:pPr>
            <a:endParaRPr lang="en-US" b="1" dirty="0" smtClean="0">
              <a:solidFill>
                <a:srgbClr val="000099"/>
              </a:solidFill>
            </a:endParaRPr>
          </a:p>
          <a:p>
            <a:r>
              <a:rPr lang="en-US" b="1" dirty="0" smtClean="0">
                <a:solidFill>
                  <a:srgbClr val="000099"/>
                </a:solidFill>
              </a:rPr>
              <a:t>Gives timing and probabilities for each region of the airspace (in terms of STARS and SIDS)</a:t>
            </a:r>
            <a:endParaRPr lang="en-US" b="1" dirty="0">
              <a:solidFill>
                <a:srgbClr val="000099"/>
              </a:solidFill>
            </a:endParaRPr>
          </a:p>
        </p:txBody>
      </p:sp>
    </p:spTree>
    <p:extLst>
      <p:ext uri="{BB962C8B-B14F-4D97-AF65-F5344CB8AC3E}">
        <p14:creationId xmlns:p14="http://schemas.microsoft.com/office/powerpoint/2010/main" val="101009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pPr algn="ctr"/>
            <a:r>
              <a:rPr lang="en-US" dirty="0" smtClean="0"/>
              <a:t>TSRA Coordination – CWSU ZOB</a:t>
            </a:r>
            <a:endParaRPr lang="en-US" dirty="0"/>
          </a:p>
        </p:txBody>
      </p:sp>
      <p:sp>
        <p:nvSpPr>
          <p:cNvPr id="3" name="Content Placeholder 2"/>
          <p:cNvSpPr>
            <a:spLocks noGrp="1"/>
          </p:cNvSpPr>
          <p:nvPr>
            <p:ph sz="quarter" idx="13"/>
          </p:nvPr>
        </p:nvSpPr>
        <p:spPr>
          <a:xfrm>
            <a:off x="609600" y="1600200"/>
            <a:ext cx="7924800" cy="3886200"/>
          </a:xfrm>
          <a:solidFill>
            <a:schemeClr val="accent6">
              <a:lumMod val="20000"/>
              <a:lumOff val="80000"/>
            </a:schemeClr>
          </a:solidFill>
        </p:spPr>
        <p:txBody>
          <a:bodyPr>
            <a:normAutofit fontScale="85000" lnSpcReduction="20000"/>
          </a:bodyPr>
          <a:lstStyle/>
          <a:p>
            <a:r>
              <a:rPr lang="en-US" sz="2100" b="1" dirty="0" smtClean="0">
                <a:solidFill>
                  <a:srgbClr val="000099"/>
                </a:solidFill>
              </a:rPr>
              <a:t>Anytime convection is a concern in metro airspace; especially within the first 12 hours of the TAF.</a:t>
            </a:r>
          </a:p>
          <a:p>
            <a:pPr lvl="1"/>
            <a:r>
              <a:rPr lang="en-US" sz="1600" b="1" dirty="0" smtClean="0">
                <a:solidFill>
                  <a:srgbClr val="000099"/>
                </a:solidFill>
              </a:rPr>
              <a:t>WRK TAF through chat</a:t>
            </a:r>
          </a:p>
          <a:p>
            <a:pPr lvl="1"/>
            <a:r>
              <a:rPr lang="en-US" sz="1600" b="1" dirty="0" smtClean="0">
                <a:solidFill>
                  <a:srgbClr val="000099"/>
                </a:solidFill>
              </a:rPr>
              <a:t>D21</a:t>
            </a:r>
          </a:p>
          <a:p>
            <a:pPr lvl="1"/>
            <a:r>
              <a:rPr lang="en-US" sz="1600" b="1" dirty="0" smtClean="0">
                <a:solidFill>
                  <a:srgbClr val="000099"/>
                </a:solidFill>
              </a:rPr>
              <a:t>General discussion through chat</a:t>
            </a:r>
          </a:p>
          <a:p>
            <a:pPr lvl="1"/>
            <a:r>
              <a:rPr lang="en-US" sz="1600" b="1" dirty="0" smtClean="0">
                <a:solidFill>
                  <a:srgbClr val="000099"/>
                </a:solidFill>
              </a:rPr>
              <a:t>Phone calls</a:t>
            </a:r>
            <a:endParaRPr lang="en-US" sz="1600" b="1" dirty="0">
              <a:solidFill>
                <a:srgbClr val="000099"/>
              </a:solidFill>
            </a:endParaRPr>
          </a:p>
          <a:p>
            <a:pPr marL="457200" lvl="1" indent="0">
              <a:buNone/>
            </a:pPr>
            <a:endParaRPr lang="en-US" sz="2100" b="1" dirty="0" smtClean="0">
              <a:solidFill>
                <a:srgbClr val="000099"/>
              </a:solidFill>
            </a:endParaRPr>
          </a:p>
          <a:p>
            <a:r>
              <a:rPr lang="en-US" sz="2100" b="1" dirty="0" smtClean="0">
                <a:solidFill>
                  <a:srgbClr val="000099"/>
                </a:solidFill>
              </a:rPr>
              <a:t>Whenever there is disagreement between us and the TCF from the AWC</a:t>
            </a:r>
            <a:endParaRPr lang="en-US" sz="2100" b="1" dirty="0">
              <a:solidFill>
                <a:srgbClr val="000099"/>
              </a:solidFill>
            </a:endParaRPr>
          </a:p>
          <a:p>
            <a:endParaRPr lang="en-US" sz="2100" b="1" dirty="0" smtClean="0">
              <a:solidFill>
                <a:srgbClr val="000099"/>
              </a:solidFill>
            </a:endParaRPr>
          </a:p>
          <a:p>
            <a:r>
              <a:rPr lang="en-US" sz="2100" b="1" dirty="0" smtClean="0">
                <a:solidFill>
                  <a:srgbClr val="000099"/>
                </a:solidFill>
              </a:rPr>
              <a:t>Also note that the CWSU produces a brief online web briefing for air traffic controllers </a:t>
            </a:r>
            <a:r>
              <a:rPr lang="en-US" sz="2100" b="1" dirty="0">
                <a:solidFill>
                  <a:srgbClr val="000099"/>
                </a:solidFill>
              </a:rPr>
              <a:t>three times a day</a:t>
            </a:r>
            <a:r>
              <a:rPr lang="en-US" sz="2100" b="1" dirty="0"/>
              <a:t>. </a:t>
            </a:r>
            <a:r>
              <a:rPr lang="en-US" sz="2100" b="1" dirty="0">
                <a:solidFill>
                  <a:srgbClr val="66FFFF"/>
                </a:solidFill>
                <a:hlinkClick r:id="rId2"/>
              </a:rPr>
              <a:t>https://</a:t>
            </a:r>
            <a:r>
              <a:rPr lang="en-US" sz="2100" b="1" dirty="0" smtClean="0">
                <a:solidFill>
                  <a:srgbClr val="66FFFF"/>
                </a:solidFill>
                <a:hlinkClick r:id="rId2"/>
              </a:rPr>
              <a:t>www.weather.gov/zob/predutyweatherbriefing</a:t>
            </a:r>
            <a:endParaRPr lang="en-US" sz="2100" b="1" dirty="0" smtClean="0">
              <a:solidFill>
                <a:srgbClr val="66FFFF"/>
              </a:solidFill>
            </a:endParaRPr>
          </a:p>
          <a:p>
            <a:pPr marL="0" indent="0">
              <a:buNone/>
            </a:pPr>
            <a:r>
              <a:rPr lang="en-US" dirty="0" smtClean="0"/>
              <a:t> </a:t>
            </a:r>
          </a:p>
        </p:txBody>
      </p:sp>
    </p:spTree>
    <p:extLst>
      <p:ext uri="{BB962C8B-B14F-4D97-AF65-F5344CB8AC3E}">
        <p14:creationId xmlns:p14="http://schemas.microsoft.com/office/powerpoint/2010/main" val="34074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Contents</a:t>
            </a:r>
            <a:endParaRPr lang="en-US" dirty="0"/>
          </a:p>
        </p:txBody>
      </p:sp>
      <p:sp>
        <p:nvSpPr>
          <p:cNvPr id="3" name="Content Placeholder 2"/>
          <p:cNvSpPr>
            <a:spLocks noGrp="1"/>
          </p:cNvSpPr>
          <p:nvPr>
            <p:ph sz="quarter" idx="13"/>
          </p:nvPr>
        </p:nvSpPr>
        <p:spPr/>
        <p:txBody>
          <a:bodyPr/>
          <a:lstStyle/>
          <a:p>
            <a:r>
              <a:rPr lang="en-US" dirty="0" smtClean="0"/>
              <a:t>DTW New Approach Procedures</a:t>
            </a:r>
          </a:p>
          <a:p>
            <a:pPr lvl="1"/>
            <a:r>
              <a:rPr lang="en-US" dirty="0" smtClean="0"/>
              <a:t>STARS (Standard Terminal Arrival Route)</a:t>
            </a:r>
          </a:p>
          <a:p>
            <a:pPr lvl="1"/>
            <a:r>
              <a:rPr lang="en-US" dirty="0" smtClean="0"/>
              <a:t>SIDS (Standard Instrument Departure)</a:t>
            </a:r>
          </a:p>
          <a:p>
            <a:r>
              <a:rPr lang="en-US" dirty="0" smtClean="0"/>
              <a:t>Coordination with CWSU/AWC</a:t>
            </a:r>
          </a:p>
          <a:p>
            <a:pPr lvl="1"/>
            <a:r>
              <a:rPr lang="en-US" dirty="0" smtClean="0"/>
              <a:t>TCF</a:t>
            </a:r>
          </a:p>
          <a:p>
            <a:pPr lvl="1"/>
            <a:r>
              <a:rPr lang="en-US" dirty="0" smtClean="0"/>
              <a:t>Gate Forecasts</a:t>
            </a:r>
          </a:p>
          <a:p>
            <a:r>
              <a:rPr lang="en-US" dirty="0" smtClean="0"/>
              <a:t>D21 Slides</a:t>
            </a:r>
          </a:p>
          <a:p>
            <a:r>
              <a:rPr lang="en-US" dirty="0" smtClean="0"/>
              <a:t>Thunderstorms in the TAFs</a:t>
            </a:r>
          </a:p>
          <a:p>
            <a:r>
              <a:rPr lang="en-US" dirty="0" smtClean="0"/>
              <a:t>Crosswinds and Compression</a:t>
            </a:r>
            <a:endParaRPr lang="en-US" dirty="0"/>
          </a:p>
        </p:txBody>
      </p:sp>
    </p:spTree>
    <p:extLst>
      <p:ext uri="{BB962C8B-B14F-4D97-AF65-F5344CB8AC3E}">
        <p14:creationId xmlns:p14="http://schemas.microsoft.com/office/powerpoint/2010/main" val="3376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639762"/>
          </a:xfrm>
        </p:spPr>
        <p:txBody>
          <a:bodyPr/>
          <a:lstStyle/>
          <a:p>
            <a:pPr algn="ctr"/>
            <a:r>
              <a:rPr lang="en-US" dirty="0" smtClean="0"/>
              <a:t>D21 Convection Best Practices</a:t>
            </a:r>
            <a:endParaRPr lang="en-US" dirty="0"/>
          </a:p>
        </p:txBody>
      </p:sp>
      <p:sp>
        <p:nvSpPr>
          <p:cNvPr id="3" name="Content Placeholder 2"/>
          <p:cNvSpPr>
            <a:spLocks noGrp="1"/>
          </p:cNvSpPr>
          <p:nvPr>
            <p:ph sz="quarter" idx="13"/>
          </p:nvPr>
        </p:nvSpPr>
        <p:spPr>
          <a:xfrm>
            <a:off x="1066800" y="1828800"/>
            <a:ext cx="6858000" cy="4114800"/>
          </a:xfrm>
        </p:spPr>
        <p:txBody>
          <a:bodyPr/>
          <a:lstStyle/>
          <a:p>
            <a:r>
              <a:rPr lang="en-US" sz="1800" dirty="0" smtClean="0"/>
              <a:t>TSRA probability graphics (not just metro but D21 airspace as a whole)</a:t>
            </a:r>
          </a:p>
          <a:p>
            <a:r>
              <a:rPr lang="en-US" sz="1800" dirty="0" smtClean="0"/>
              <a:t>CAMS output</a:t>
            </a:r>
          </a:p>
          <a:p>
            <a:r>
              <a:rPr lang="en-US" sz="1800" dirty="0" smtClean="0"/>
              <a:t>Extrapolation from current radar imagery if convection is in near term</a:t>
            </a:r>
          </a:p>
          <a:p>
            <a:r>
              <a:rPr lang="en-US" sz="1800" dirty="0" smtClean="0"/>
              <a:t>Forecast instability parameters</a:t>
            </a:r>
          </a:p>
          <a:p>
            <a:r>
              <a:rPr lang="en-US" sz="1800" dirty="0" smtClean="0"/>
              <a:t>Need not put:</a:t>
            </a:r>
          </a:p>
          <a:p>
            <a:pPr lvl="1"/>
            <a:r>
              <a:rPr lang="en-US" dirty="0" smtClean="0"/>
              <a:t>SPC convective outlooks</a:t>
            </a:r>
          </a:p>
          <a:p>
            <a:pPr lvl="1"/>
            <a:r>
              <a:rPr lang="en-US" dirty="0" smtClean="0"/>
              <a:t>AWC TCF output</a:t>
            </a:r>
            <a:endParaRPr lang="en-US" dirty="0"/>
          </a:p>
        </p:txBody>
      </p:sp>
    </p:spTree>
    <p:extLst>
      <p:ext uri="{BB962C8B-B14F-4D97-AF65-F5344CB8AC3E}">
        <p14:creationId xmlns:p14="http://schemas.microsoft.com/office/powerpoint/2010/main" val="3258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D21 Examples</a:t>
            </a:r>
            <a:endParaRPr lang="en-US" dirty="0"/>
          </a:p>
        </p:txBody>
      </p:sp>
      <p:pic>
        <p:nvPicPr>
          <p:cNvPr id="1433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482600" y="762000"/>
            <a:ext cx="797560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53401" y="6535469"/>
            <a:ext cx="304800" cy="269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742950"/>
            <a:ext cx="8082480" cy="606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265059" y="6542638"/>
            <a:ext cx="304800" cy="269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9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868362"/>
          </a:xfrm>
        </p:spPr>
        <p:txBody>
          <a:bodyPr/>
          <a:lstStyle/>
          <a:p>
            <a:pPr algn="ctr"/>
            <a:r>
              <a:rPr lang="en-US" dirty="0" smtClean="0"/>
              <a:t>TSRA in </a:t>
            </a:r>
            <a:r>
              <a:rPr lang="en-US" dirty="0" err="1" smtClean="0"/>
              <a:t>Taf</a:t>
            </a:r>
            <a:r>
              <a:rPr lang="en-US" dirty="0" smtClean="0"/>
              <a:t> best practices</a:t>
            </a:r>
            <a:endParaRPr lang="en-US" dirty="0"/>
          </a:p>
        </p:txBody>
      </p:sp>
      <p:sp>
        <p:nvSpPr>
          <p:cNvPr id="3" name="Content Placeholder 2"/>
          <p:cNvSpPr>
            <a:spLocks noGrp="1"/>
          </p:cNvSpPr>
          <p:nvPr>
            <p:ph sz="quarter" idx="13"/>
          </p:nvPr>
        </p:nvSpPr>
        <p:spPr>
          <a:xfrm>
            <a:off x="609600" y="1447800"/>
            <a:ext cx="7924800" cy="4114800"/>
          </a:xfrm>
        </p:spPr>
        <p:txBody>
          <a:bodyPr>
            <a:normAutofit lnSpcReduction="10000"/>
          </a:bodyPr>
          <a:lstStyle/>
          <a:p>
            <a:r>
              <a:rPr lang="en-US" dirty="0" smtClean="0"/>
              <a:t>VCTS can be used if there is a high chances of convection in the D21 airspace. Can consider VCTS in the outlook period of the TAF (beyond 12 hours) when convective chances are high.</a:t>
            </a:r>
          </a:p>
          <a:p>
            <a:r>
              <a:rPr lang="en-US" dirty="0" smtClean="0"/>
              <a:t>Limit the time period of VCTS to less than 6 hours; preferably 4 hours or less. Can be a little longer during the outlook period (beyond 12 hours).</a:t>
            </a:r>
          </a:p>
          <a:p>
            <a:r>
              <a:rPr lang="en-US" dirty="0" smtClean="0"/>
              <a:t>It is OK to use TEMPO for convection when probabilities are high, just try to limit duration of Tempo to 4 hours or less.</a:t>
            </a:r>
          </a:p>
          <a:p>
            <a:r>
              <a:rPr lang="en-US" dirty="0" smtClean="0"/>
              <a:t>Prevailing convection can also be used when probabilities are high. Time duration should be pretty limited, 3 hours or less.</a:t>
            </a:r>
          </a:p>
          <a:p>
            <a:r>
              <a:rPr lang="en-US" dirty="0" smtClean="0"/>
              <a:t>If the TCF has convection impacting metro, it should be in the TAF. If you disagree with the TCF, let CWSU know why so they can brief the controllers (the manager looks at the TCF closely)</a:t>
            </a:r>
          </a:p>
          <a:p>
            <a:r>
              <a:rPr lang="en-US" dirty="0" smtClean="0"/>
              <a:t>If doing a TAF from aviation grids, be careful as the formatter will blast VCTS for several hours. </a:t>
            </a:r>
          </a:p>
          <a:p>
            <a:pPr marL="0" indent="0">
              <a:buNone/>
            </a:pPr>
            <a:endParaRPr lang="en-US" dirty="0"/>
          </a:p>
        </p:txBody>
      </p:sp>
    </p:spTree>
    <p:extLst>
      <p:ext uri="{BB962C8B-B14F-4D97-AF65-F5344CB8AC3E}">
        <p14:creationId xmlns:p14="http://schemas.microsoft.com/office/powerpoint/2010/main" val="8161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792162"/>
          </a:xfrm>
        </p:spPr>
        <p:txBody>
          <a:bodyPr/>
          <a:lstStyle/>
          <a:p>
            <a:pPr algn="ctr"/>
            <a:r>
              <a:rPr lang="en-US" dirty="0" smtClean="0"/>
              <a:t>crosswinds</a:t>
            </a:r>
            <a:endParaRPr lang="en-US" dirty="0"/>
          </a:p>
        </p:txBody>
      </p:sp>
      <p:sp>
        <p:nvSpPr>
          <p:cNvPr id="3" name="Content Placeholder 2"/>
          <p:cNvSpPr>
            <a:spLocks noGrp="1"/>
          </p:cNvSpPr>
          <p:nvPr>
            <p:ph sz="quarter" idx="13"/>
          </p:nvPr>
        </p:nvSpPr>
        <p:spPr>
          <a:xfrm>
            <a:off x="609600" y="1066800"/>
            <a:ext cx="7924800" cy="5486400"/>
          </a:xfrm>
          <a:noFill/>
        </p:spPr>
        <p:txBody>
          <a:bodyPr>
            <a:normAutofit fontScale="77500" lnSpcReduction="20000"/>
          </a:bodyPr>
          <a:lstStyle/>
          <a:p>
            <a:r>
              <a:rPr lang="en-US" sz="1900" b="1" dirty="0" smtClean="0"/>
              <a:t>Crosswinds are the component of the wind perpendicular to the runway. When the crosswind component is 25 knots or greater, landings and take offs become more difficult. In some instances, this forces the aircraft to use another runway with an orientation with a weaker crosswind component. This then causes the TRACON to have to adjust all the aircraft into and out of metro airspace.</a:t>
            </a:r>
          </a:p>
          <a:p>
            <a:pPr marL="0" indent="0">
              <a:buNone/>
            </a:pPr>
            <a:endParaRPr lang="en-US" sz="1900" b="1" dirty="0" smtClean="0"/>
          </a:p>
          <a:p>
            <a:r>
              <a:rPr lang="en-US" sz="1900" b="1" dirty="0" smtClean="0"/>
              <a:t>At metro</a:t>
            </a:r>
            <a:r>
              <a:rPr lang="en-US" sz="1900" b="1" smtClean="0"/>
              <a:t>, there </a:t>
            </a:r>
            <a:r>
              <a:rPr lang="en-US" sz="1900" b="1" dirty="0" smtClean="0"/>
              <a:t>is a concern when the crosswinds affect the 4 NE/SW oriented runways (030 &amp; 210), forcing the airport to switch to the 2 E-W runways, thus reducing capacity. </a:t>
            </a:r>
          </a:p>
          <a:p>
            <a:pPr marL="0" indent="0">
              <a:buNone/>
            </a:pPr>
            <a:endParaRPr lang="en-US" sz="1900" b="1" dirty="0" smtClean="0"/>
          </a:p>
          <a:p>
            <a:r>
              <a:rPr lang="en-US" sz="1900" b="1" i="1" dirty="0">
                <a:solidFill>
                  <a:srgbClr val="FF0000"/>
                </a:solidFill>
                <a:hlinkClick r:id="rId2"/>
              </a:rPr>
              <a:t>https://</a:t>
            </a:r>
            <a:r>
              <a:rPr lang="en-US" sz="1900" b="1" i="1" dirty="0" smtClean="0">
                <a:solidFill>
                  <a:srgbClr val="FF0000"/>
                </a:solidFill>
                <a:hlinkClick r:id="rId2"/>
              </a:rPr>
              <a:t>www.ivao.aero/db/xw/default.asp</a:t>
            </a:r>
            <a:r>
              <a:rPr lang="en-US" sz="1900" b="1" i="1" dirty="0" smtClean="0">
                <a:solidFill>
                  <a:srgbClr val="FF0000"/>
                </a:solidFill>
              </a:rPr>
              <a:t> </a:t>
            </a:r>
            <a:r>
              <a:rPr lang="en-US" sz="1900" b="1" dirty="0" smtClean="0"/>
              <a:t>can be used to calculate the crosswind component; just enter 21 for the runway number. Keep in mind, thresholds may be a little lower if the runway is wet.</a:t>
            </a:r>
          </a:p>
          <a:p>
            <a:pPr marL="0" indent="0">
              <a:buNone/>
            </a:pPr>
            <a:endParaRPr lang="en-US" sz="1900" b="1" dirty="0" smtClean="0"/>
          </a:p>
          <a:p>
            <a:r>
              <a:rPr lang="en-US" sz="1900" b="1" dirty="0" smtClean="0"/>
              <a:t>Doc’s flow probability graphics can also be used. </a:t>
            </a:r>
          </a:p>
          <a:p>
            <a:pPr marL="0" indent="0">
              <a:buNone/>
            </a:pPr>
            <a:endParaRPr lang="en-US" sz="1900" b="1" dirty="0" smtClean="0"/>
          </a:p>
          <a:p>
            <a:r>
              <a:rPr lang="en-US" sz="1900" b="1" dirty="0" smtClean="0"/>
              <a:t>Metro has been pushing things with respect to crosswind thresholds, usually not flipping the airport around until they start receiving pilot complaints</a:t>
            </a:r>
          </a:p>
          <a:p>
            <a:pPr marL="0" indent="0">
              <a:buNone/>
            </a:pPr>
            <a:endParaRPr lang="en-US" sz="1900" b="1" dirty="0" smtClean="0"/>
          </a:p>
          <a:p>
            <a:r>
              <a:rPr lang="en-US" sz="1900" b="1" dirty="0" smtClean="0"/>
              <a:t>The noise abatement program in place limits the time metro is to use a north flow configuration (south flow is preferred). However, during north to east-northeast winds, they are forced to use this configuration. They seem to be much more liberal in going to a north flow these days compared to recent years. </a:t>
            </a:r>
          </a:p>
          <a:p>
            <a:endParaRPr lang="en-US" dirty="0"/>
          </a:p>
        </p:txBody>
      </p:sp>
    </p:spTree>
    <p:extLst>
      <p:ext uri="{BB962C8B-B14F-4D97-AF65-F5344CB8AC3E}">
        <p14:creationId xmlns:p14="http://schemas.microsoft.com/office/powerpoint/2010/main" val="15780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compression</a:t>
            </a:r>
            <a:endParaRPr lang="en-US" dirty="0"/>
          </a:p>
        </p:txBody>
      </p:sp>
      <p:sp>
        <p:nvSpPr>
          <p:cNvPr id="3" name="Content Placeholder 2"/>
          <p:cNvSpPr>
            <a:spLocks noGrp="1"/>
          </p:cNvSpPr>
          <p:nvPr>
            <p:ph sz="quarter" idx="13"/>
          </p:nvPr>
        </p:nvSpPr>
        <p:spPr>
          <a:noFill/>
        </p:spPr>
        <p:txBody>
          <a:bodyPr>
            <a:normAutofit/>
          </a:bodyPr>
          <a:lstStyle/>
          <a:p>
            <a:r>
              <a:rPr lang="en-US" b="1" dirty="0"/>
              <a:t>Compression is an ATC phenomena that occurs when aircraft flying Standard Terminal Arrivals (</a:t>
            </a:r>
            <a:r>
              <a:rPr lang="en-US" b="1" dirty="0" smtClean="0"/>
              <a:t>STARS)</a:t>
            </a:r>
            <a:r>
              <a:rPr lang="en-US" b="1" dirty="0"/>
              <a:t> </a:t>
            </a:r>
            <a:r>
              <a:rPr lang="en-US" b="1" dirty="0" smtClean="0"/>
              <a:t>usually </a:t>
            </a:r>
            <a:r>
              <a:rPr lang="en-US" b="1" dirty="0"/>
              <a:t>following one behind the </a:t>
            </a:r>
            <a:r>
              <a:rPr lang="en-US" b="1" dirty="0" smtClean="0"/>
              <a:t>other (nose to tail </a:t>
            </a:r>
            <a:r>
              <a:rPr lang="en-US" b="1" dirty="0"/>
              <a:t>or in air traffic known as Miles in Trail (MIT)), lose </a:t>
            </a:r>
            <a:r>
              <a:rPr lang="en-US" b="1" dirty="0" smtClean="0"/>
              <a:t>adequate</a:t>
            </a:r>
            <a:r>
              <a:rPr lang="en-US" b="1" dirty="0"/>
              <a:t> </a:t>
            </a:r>
            <a:r>
              <a:rPr lang="en-US" b="1" dirty="0" smtClean="0"/>
              <a:t>horizontal separation from </a:t>
            </a:r>
            <a:r>
              <a:rPr lang="en-US" b="1" dirty="0"/>
              <a:t>each other. The phenomenon that creates this is usually a change </a:t>
            </a:r>
            <a:r>
              <a:rPr lang="en-US" b="1" dirty="0" smtClean="0"/>
              <a:t>in </a:t>
            </a:r>
            <a:r>
              <a:rPr lang="en-US" b="1" dirty="0"/>
              <a:t>wind direction and speed between </a:t>
            </a:r>
            <a:r>
              <a:rPr lang="en-US" b="1" dirty="0" smtClean="0"/>
              <a:t>the </a:t>
            </a:r>
            <a:r>
              <a:rPr lang="en-US" b="1" dirty="0"/>
              <a:t>two aircraft. Compression can occur when an aircraft, during </a:t>
            </a:r>
            <a:r>
              <a:rPr lang="en-US" b="1" dirty="0" smtClean="0"/>
              <a:t>descent</a:t>
            </a:r>
            <a:r>
              <a:rPr lang="en-US" b="1" dirty="0"/>
              <a:t>, transitions from a tailwind, or a weak headwind, to a stronger headwind over a small change </a:t>
            </a:r>
            <a:r>
              <a:rPr lang="en-US" b="1" dirty="0" smtClean="0"/>
              <a:t>in altitude</a:t>
            </a:r>
            <a:r>
              <a:rPr lang="en-US" b="1" dirty="0"/>
              <a:t>. This change could also occur with a heading change of the aircraft during </a:t>
            </a:r>
            <a:r>
              <a:rPr lang="en-US" b="1" dirty="0" smtClean="0"/>
              <a:t>its approach.</a:t>
            </a:r>
          </a:p>
          <a:p>
            <a:endParaRPr lang="en-US" b="1" dirty="0" smtClean="0"/>
          </a:p>
          <a:p>
            <a:r>
              <a:rPr lang="en-US" b="1" dirty="0" smtClean="0"/>
              <a:t>This will result in a reduction in arrival rates.</a:t>
            </a:r>
          </a:p>
          <a:p>
            <a:endParaRPr lang="en-US" b="1" dirty="0" smtClean="0"/>
          </a:p>
          <a:p>
            <a:r>
              <a:rPr lang="en-US" b="1" dirty="0" smtClean="0"/>
              <a:t>Not something we forecast but is a concern for CWSU forecasts in briefing air traffic control.</a:t>
            </a:r>
            <a:endParaRPr lang="en-US" b="1" dirty="0"/>
          </a:p>
          <a:p>
            <a:endParaRPr lang="en-US" dirty="0"/>
          </a:p>
        </p:txBody>
      </p:sp>
    </p:spTree>
    <p:extLst>
      <p:ext uri="{BB962C8B-B14F-4D97-AF65-F5344CB8AC3E}">
        <p14:creationId xmlns:p14="http://schemas.microsoft.com/office/powerpoint/2010/main" val="36278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DTW/Cle </a:t>
            </a:r>
            <a:r>
              <a:rPr lang="en-US" dirty="0" err="1" smtClean="0"/>
              <a:t>metroplex</a:t>
            </a:r>
            <a:r>
              <a:rPr lang="en-US" dirty="0" smtClean="0"/>
              <a:t> procedures  </a:t>
            </a:r>
            <a:endParaRPr lang="en-US" dirty="0"/>
          </a:p>
        </p:txBody>
      </p:sp>
      <p:sp>
        <p:nvSpPr>
          <p:cNvPr id="3" name="Content Placeholder 2"/>
          <p:cNvSpPr>
            <a:spLocks noGrp="1"/>
          </p:cNvSpPr>
          <p:nvPr>
            <p:ph sz="quarter" idx="13"/>
          </p:nvPr>
        </p:nvSpPr>
        <p:spPr>
          <a:xfrm>
            <a:off x="762000" y="1981200"/>
            <a:ext cx="7467600" cy="3733800"/>
          </a:xfrm>
        </p:spPr>
        <p:txBody>
          <a:bodyPr>
            <a:normAutofit/>
          </a:bodyPr>
          <a:lstStyle/>
          <a:p>
            <a:r>
              <a:rPr lang="en-US" sz="1800" dirty="0" smtClean="0"/>
              <a:t>Was implemented September 2018</a:t>
            </a:r>
          </a:p>
          <a:p>
            <a:pPr marL="0" indent="0">
              <a:buNone/>
            </a:pPr>
            <a:endParaRPr lang="en-US" sz="1800" dirty="0" smtClean="0"/>
          </a:p>
          <a:p>
            <a:r>
              <a:rPr lang="en-US" sz="1800" dirty="0" smtClean="0"/>
              <a:t>Developed to improve efficiency not airport capacity</a:t>
            </a:r>
          </a:p>
          <a:p>
            <a:pPr marL="0" indent="0">
              <a:buNone/>
            </a:pPr>
            <a:endParaRPr lang="en-US" sz="1800" dirty="0" smtClean="0"/>
          </a:p>
          <a:p>
            <a:r>
              <a:rPr lang="en-US" sz="1800" dirty="0" smtClean="0"/>
              <a:t>Goal was to make optimal use of airspace, enhance safety and improve traffic </a:t>
            </a:r>
            <a:r>
              <a:rPr lang="en-US" sz="1800" dirty="0" smtClean="0"/>
              <a:t>flow</a:t>
            </a:r>
            <a:endParaRPr lang="en-US" sz="1800" dirty="0" smtClean="0"/>
          </a:p>
          <a:p>
            <a:pPr marL="0" indent="0">
              <a:buNone/>
            </a:pPr>
            <a:endParaRPr lang="en-US" sz="1800" dirty="0"/>
          </a:p>
        </p:txBody>
      </p:sp>
    </p:spTree>
    <p:extLst>
      <p:ext uri="{BB962C8B-B14F-4D97-AF65-F5344CB8AC3E}">
        <p14:creationId xmlns:p14="http://schemas.microsoft.com/office/powerpoint/2010/main" val="15314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39762"/>
          </a:xfrm>
        </p:spPr>
        <p:txBody>
          <a:bodyPr/>
          <a:lstStyle/>
          <a:p>
            <a:pPr algn="ctr"/>
            <a:r>
              <a:rPr lang="en-US" dirty="0" smtClean="0"/>
              <a:t>DTW Approach</a:t>
            </a:r>
            <a:endParaRPr lang="en-US"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6339" y="1086400"/>
            <a:ext cx="8814672" cy="53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1371600"/>
            <a:ext cx="2667000" cy="502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120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715962"/>
          </a:xfrm>
        </p:spPr>
        <p:txBody>
          <a:bodyPr/>
          <a:lstStyle/>
          <a:p>
            <a:pPr algn="ctr"/>
            <a:r>
              <a:rPr lang="en-US" dirty="0" smtClean="0"/>
              <a:t>DTW – Old Arrival fixes</a:t>
            </a:r>
            <a:endParaRPr lang="en-US"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43000" y="741992"/>
            <a:ext cx="6858000" cy="583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172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685800"/>
          </a:xfrm>
        </p:spPr>
        <p:txBody>
          <a:bodyPr/>
          <a:lstStyle/>
          <a:p>
            <a:pPr algn="ctr"/>
            <a:r>
              <a:rPr lang="en-US" dirty="0" smtClean="0"/>
              <a:t>DTW – New Arrival fixes</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90600" y="787889"/>
            <a:ext cx="6705600" cy="594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322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DTW – South Flow Arrivals</a:t>
            </a:r>
            <a:endParaRPr lang="en-US" dirty="0"/>
          </a:p>
        </p:txBody>
      </p:sp>
      <p:pic>
        <p:nvPicPr>
          <p:cNvPr id="409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43000" y="702033"/>
            <a:ext cx="6934200" cy="604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852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DTW – North Flow Arrivals</a:t>
            </a:r>
            <a:endParaRPr lang="en-US" dirty="0"/>
          </a:p>
        </p:txBody>
      </p:sp>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66800" y="708444"/>
            <a:ext cx="6858000" cy="603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256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609600"/>
          </a:xfrm>
        </p:spPr>
        <p:txBody>
          <a:bodyPr/>
          <a:lstStyle/>
          <a:p>
            <a:pPr algn="ctr"/>
            <a:r>
              <a:rPr lang="en-US" dirty="0" smtClean="0"/>
              <a:t>DTW Departures</a:t>
            </a:r>
            <a:endParaRPr lang="en-US"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9212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762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604</TotalTime>
  <Words>1119</Words>
  <Application>Microsoft Office PowerPoint</Application>
  <PresentationFormat>On-screen Show (4:3)</PresentationFormat>
  <Paragraphs>94</Paragraphs>
  <Slides>24</Slides>
  <Notes>0</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Arial Narrow</vt:lpstr>
      <vt:lpstr>Horizon</vt:lpstr>
      <vt:lpstr>D21 Convective season prep</vt:lpstr>
      <vt:lpstr>Contents</vt:lpstr>
      <vt:lpstr>New DTW/Cle metroplex procedures  </vt:lpstr>
      <vt:lpstr>DTW Approach</vt:lpstr>
      <vt:lpstr>DTW – Old Arrival fixes</vt:lpstr>
      <vt:lpstr>DTW – New Arrival fixes</vt:lpstr>
      <vt:lpstr>DTW – South Flow Arrivals</vt:lpstr>
      <vt:lpstr>DTW – North Flow Arrivals</vt:lpstr>
      <vt:lpstr>DTW Departures</vt:lpstr>
      <vt:lpstr>DTW – Old departure procedures</vt:lpstr>
      <vt:lpstr>DTW – New departure procedures</vt:lpstr>
      <vt:lpstr>DTW – South Flow departures</vt:lpstr>
      <vt:lpstr>DTW – north flow departures</vt:lpstr>
      <vt:lpstr>Satellite airport arrivals</vt:lpstr>
      <vt:lpstr>Satellite airport departures</vt:lpstr>
      <vt:lpstr>Coordination – Aviation weather center (awc)</vt:lpstr>
      <vt:lpstr>TCF - Example</vt:lpstr>
      <vt:lpstr>Coordination – Aviation Weather Center (AWC)</vt:lpstr>
      <vt:lpstr>TSRA Coordination – CWSU ZOB</vt:lpstr>
      <vt:lpstr>D21 Convection Best Practices</vt:lpstr>
      <vt:lpstr>D21 Examples</vt:lpstr>
      <vt:lpstr>TSRA in Taf best practices</vt:lpstr>
      <vt:lpstr>crosswinds</vt:lpstr>
      <vt:lpstr>compression</vt:lpstr>
    </vt:vector>
  </TitlesOfParts>
  <Company>NWS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D21 Convective season prep</dc:title>
  <dc:creator>Steve Considine</dc:creator>
  <cp:lastModifiedBy>Steve Considine</cp:lastModifiedBy>
  <cp:revision>38</cp:revision>
  <dcterms:created xsi:type="dcterms:W3CDTF">2019-01-03T13:09:16Z</dcterms:created>
  <dcterms:modified xsi:type="dcterms:W3CDTF">2019-04-24T20:11:37Z</dcterms:modified>
</cp:coreProperties>
</file>