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7" r:id="rId7"/>
    <p:sldId id="263" r:id="rId8"/>
    <p:sldId id="271" r:id="rId9"/>
    <p:sldId id="266" r:id="rId10"/>
    <p:sldId id="268" r:id="rId11"/>
    <p:sldId id="269"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1740"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4AD5766-7EAB-4195-9E59-1544C8B5DFCD}"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52C42C9E-D52E-4034-AE14-4DB000CD2C66}"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D5766-7EAB-4195-9E59-1544C8B5DFCD}"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42C9E-D52E-4034-AE14-4DB000CD2C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AD5766-7EAB-4195-9E59-1544C8B5DFCD}"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42C9E-D52E-4034-AE14-4DB000CD2C6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D5766-7EAB-4195-9E59-1544C8B5DFCD}"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42C9E-D52E-4034-AE14-4DB000CD2C6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4AD5766-7EAB-4195-9E59-1544C8B5DFCD}" type="datetimeFigureOut">
              <a:rPr lang="en-US" smtClean="0"/>
              <a:t>12/1/2015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42C9E-D52E-4034-AE14-4DB000CD2C66}"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AD5766-7EAB-4195-9E59-1544C8B5DFCD}"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42C9E-D52E-4034-AE14-4DB000CD2C6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AD5766-7EAB-4195-9E59-1544C8B5DFCD}" type="datetimeFigureOut">
              <a:rPr lang="en-US" smtClean="0"/>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C42C9E-D52E-4034-AE14-4DB000CD2C6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AD5766-7EAB-4195-9E59-1544C8B5DFCD}" type="datetimeFigureOut">
              <a:rPr lang="en-US" smtClean="0"/>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C42C9E-D52E-4034-AE14-4DB000CD2C6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4AD5766-7EAB-4195-9E59-1544C8B5DFCD}" type="datetimeFigureOut">
              <a:rPr lang="en-US" smtClean="0"/>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C42C9E-D52E-4034-AE14-4DB000CD2C6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AD5766-7EAB-4195-9E59-1544C8B5DFCD}"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42C9E-D52E-4034-AE14-4DB000CD2C66}"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24AD5766-7EAB-4195-9E59-1544C8B5DFCD}" type="datetimeFigureOut">
              <a:rPr lang="en-US" smtClean="0"/>
              <a:t>12/1/2015</a:t>
            </a:fld>
            <a:endParaRPr lang="en-US"/>
          </a:p>
        </p:txBody>
      </p:sp>
      <p:sp>
        <p:nvSpPr>
          <p:cNvPr id="7" name="Slide Number Placeholder 6"/>
          <p:cNvSpPr>
            <a:spLocks noGrp="1"/>
          </p:cNvSpPr>
          <p:nvPr>
            <p:ph type="sldNum" sz="quarter" idx="12"/>
          </p:nvPr>
        </p:nvSpPr>
        <p:spPr/>
        <p:txBody>
          <a:bodyPr/>
          <a:lstStyle/>
          <a:p>
            <a:fld id="{52C42C9E-D52E-4034-AE14-4DB000CD2C66}"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24AD5766-7EAB-4195-9E59-1544C8B5DFCD}" type="datetimeFigureOut">
              <a:rPr lang="en-US" smtClean="0"/>
              <a:t>12/1/2015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52C42C9E-D52E-4034-AE14-4DB000CD2C66}"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09600"/>
            <a:ext cx="8382000" cy="5638800"/>
          </a:xfrm>
          <a:prstGeom prst="rect">
            <a:avLst/>
          </a:prstGeom>
        </p:spPr>
      </p:pic>
    </p:spTree>
    <p:extLst>
      <p:ext uri="{BB962C8B-B14F-4D97-AF65-F5344CB8AC3E}">
        <p14:creationId xmlns:p14="http://schemas.microsoft.com/office/powerpoint/2010/main" val="121668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895600"/>
            <a:ext cx="5638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 y="-1"/>
            <a:ext cx="5326602" cy="3916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94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Crosswind concerns at </a:t>
            </a:r>
            <a:r>
              <a:rPr lang="en-US" dirty="0" err="1" smtClean="0"/>
              <a:t>dtw</a:t>
            </a:r>
            <a:endParaRPr lang="en-US" dirty="0"/>
          </a:p>
        </p:txBody>
      </p:sp>
      <p:sp>
        <p:nvSpPr>
          <p:cNvPr id="3" name="Content Placeholder 2"/>
          <p:cNvSpPr>
            <a:spLocks noGrp="1"/>
          </p:cNvSpPr>
          <p:nvPr>
            <p:ph idx="1"/>
          </p:nvPr>
        </p:nvSpPr>
        <p:spPr/>
        <p:txBody>
          <a:bodyPr>
            <a:normAutofit fontScale="92500"/>
          </a:bodyPr>
          <a:lstStyle/>
          <a:p>
            <a:r>
              <a:rPr lang="en-US" dirty="0" smtClean="0"/>
              <a:t>Excessive crosswinds on the 4 NE-SW runways will force operations to use the 2 E-W runways, greatly reducing the capacity of the airport. </a:t>
            </a:r>
          </a:p>
          <a:p>
            <a:r>
              <a:rPr lang="en-US" dirty="0" smtClean="0"/>
              <a:t>When crosswind thresholds are not properly planned for, the consequence will likely be a ground stop. </a:t>
            </a:r>
          </a:p>
          <a:p>
            <a:r>
              <a:rPr lang="en-US" dirty="0" smtClean="0"/>
              <a:t>Both the speed of the gusts and sustained winds factor into the crosswinds. </a:t>
            </a:r>
          </a:p>
          <a:p>
            <a:r>
              <a:rPr lang="en-US" dirty="0" smtClean="0"/>
              <a:t>Cross wind thresholds are also dependent upon several factors including:</a:t>
            </a:r>
          </a:p>
          <a:p>
            <a:pPr lvl="1"/>
            <a:r>
              <a:rPr lang="en-US" dirty="0" smtClean="0"/>
              <a:t>Wet versus dry runways</a:t>
            </a:r>
          </a:p>
          <a:p>
            <a:pPr lvl="1"/>
            <a:r>
              <a:rPr lang="en-US" dirty="0" smtClean="0"/>
              <a:t>Type of aircraft</a:t>
            </a:r>
          </a:p>
          <a:p>
            <a:pPr lvl="1"/>
            <a:r>
              <a:rPr lang="en-US" dirty="0" smtClean="0"/>
              <a:t>Pilot preference and/or experience</a:t>
            </a:r>
            <a:endParaRPr lang="en-US" dirty="0"/>
          </a:p>
        </p:txBody>
      </p:sp>
    </p:spTree>
    <p:extLst>
      <p:ext uri="{BB962C8B-B14F-4D97-AF65-F5344CB8AC3E}">
        <p14:creationId xmlns:p14="http://schemas.microsoft.com/office/powerpoint/2010/main" val="2217462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DTx</a:t>
            </a:r>
            <a:r>
              <a:rPr lang="en-US" dirty="0" smtClean="0"/>
              <a:t> best practices</a:t>
            </a:r>
            <a:endParaRPr lang="en-US" dirty="0"/>
          </a:p>
        </p:txBody>
      </p:sp>
      <p:sp>
        <p:nvSpPr>
          <p:cNvPr id="3" name="Content Placeholder 2"/>
          <p:cNvSpPr>
            <a:spLocks noGrp="1"/>
          </p:cNvSpPr>
          <p:nvPr>
            <p:ph idx="1"/>
          </p:nvPr>
        </p:nvSpPr>
        <p:spPr>
          <a:xfrm>
            <a:off x="457200" y="1752600"/>
            <a:ext cx="8229600" cy="4724400"/>
          </a:xfrm>
        </p:spPr>
        <p:txBody>
          <a:bodyPr>
            <a:normAutofit fontScale="85000" lnSpcReduction="10000"/>
          </a:bodyPr>
          <a:lstStyle/>
          <a:p>
            <a:r>
              <a:rPr lang="en-US" dirty="0" smtClean="0"/>
              <a:t>Pay very close attention to wind speeds, gusts and directions when we are near crosswind thresholds. Make note of the DTW VDU display. (Can also look at the crosswind calculator links on the aviation wiki page).</a:t>
            </a:r>
          </a:p>
          <a:p>
            <a:r>
              <a:rPr lang="en-US" dirty="0" smtClean="0"/>
              <a:t>Be quick to amend, but be careful not to chase </a:t>
            </a:r>
            <a:r>
              <a:rPr lang="en-US" dirty="0" err="1" smtClean="0"/>
              <a:t>obs</a:t>
            </a:r>
            <a:r>
              <a:rPr lang="en-US" dirty="0" smtClean="0"/>
              <a:t> (exact wind speeds and direction can be quite difficult to forecast).</a:t>
            </a:r>
          </a:p>
          <a:p>
            <a:r>
              <a:rPr lang="en-US" dirty="0" smtClean="0"/>
              <a:t>As a general rule, if wind speeds and/or frequent gusts will reach or exceed 25 knots, amend DTW if: </a:t>
            </a:r>
          </a:p>
          <a:p>
            <a:pPr lvl="1"/>
            <a:r>
              <a:rPr lang="en-US" dirty="0" smtClean="0"/>
              <a:t>Wind direction varies by 20 degrees or more.</a:t>
            </a:r>
          </a:p>
          <a:p>
            <a:pPr lvl="1"/>
            <a:r>
              <a:rPr lang="en-US" dirty="0" smtClean="0"/>
              <a:t>Wind speed varies by 5 knots or more. </a:t>
            </a:r>
          </a:p>
          <a:p>
            <a:pPr lvl="1"/>
            <a:r>
              <a:rPr lang="en-US" dirty="0" smtClean="0"/>
              <a:t>These criteria are most important during peak air traffic times (7 AM to 9 AM; 11 AM to 1 PM; 4 PM to 6 PM)</a:t>
            </a:r>
          </a:p>
          <a:p>
            <a:pPr lvl="1"/>
            <a:r>
              <a:rPr lang="en-US" dirty="0" smtClean="0"/>
              <a:t>Pay particularly close attention to timing of a wind shift during strong winds. </a:t>
            </a:r>
          </a:p>
          <a:p>
            <a:pPr lvl="1"/>
            <a:r>
              <a:rPr lang="en-US" dirty="0" smtClean="0"/>
              <a:t>During these situations, the TAF and 3-hourly TAF AMD should be very precise in the first 6 hours. Be more general beyond 6 hours. </a:t>
            </a:r>
            <a:endParaRPr lang="en-US" dirty="0"/>
          </a:p>
        </p:txBody>
      </p:sp>
    </p:spTree>
    <p:extLst>
      <p:ext uri="{BB962C8B-B14F-4D97-AF65-F5344CB8AC3E}">
        <p14:creationId xmlns:p14="http://schemas.microsoft.com/office/powerpoint/2010/main" val="1828326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a:xfrm>
            <a:off x="457200" y="1752600"/>
            <a:ext cx="8229600" cy="4800600"/>
          </a:xfrm>
        </p:spPr>
        <p:txBody>
          <a:bodyPr>
            <a:normAutofit fontScale="92500" lnSpcReduction="20000"/>
          </a:bodyPr>
          <a:lstStyle/>
          <a:p>
            <a:r>
              <a:rPr lang="en-US" b="1" dirty="0"/>
              <a:t>Crosswind</a:t>
            </a:r>
            <a:r>
              <a:rPr lang="en-US" dirty="0"/>
              <a:t> - </a:t>
            </a:r>
            <a:r>
              <a:rPr lang="en-US" dirty="0" smtClean="0"/>
              <a:t>the </a:t>
            </a:r>
            <a:r>
              <a:rPr lang="en-US" dirty="0"/>
              <a:t>component of wind that is blowing across the </a:t>
            </a:r>
            <a:r>
              <a:rPr lang="en-US" dirty="0" smtClean="0"/>
              <a:t>runway </a:t>
            </a:r>
            <a:r>
              <a:rPr lang="en-US" dirty="0"/>
              <a:t>making landings and take-offs more difficult than if the wind were blowing straight down the runway. If a crosswind is strong enough it may exceed an aircraft's crosswind limit and an attempt to land under such conditions could cause structural damage to the aircraft's </a:t>
            </a:r>
            <a:r>
              <a:rPr lang="en-US" dirty="0" smtClean="0"/>
              <a:t>undercarriage.</a:t>
            </a:r>
          </a:p>
          <a:p>
            <a:r>
              <a:rPr lang="en-US" b="1" dirty="0" smtClean="0"/>
              <a:t>Headwind</a:t>
            </a:r>
            <a:r>
              <a:rPr lang="en-US" dirty="0" smtClean="0"/>
              <a:t> – Blows against the direction of travel. </a:t>
            </a:r>
          </a:p>
          <a:p>
            <a:r>
              <a:rPr lang="en-US" b="1" dirty="0" smtClean="0"/>
              <a:t>Tailwind</a:t>
            </a:r>
            <a:r>
              <a:rPr lang="en-US" dirty="0" smtClean="0"/>
              <a:t> – Blow in the direction of travel. </a:t>
            </a:r>
          </a:p>
          <a:p>
            <a:r>
              <a:rPr lang="en-US" dirty="0"/>
              <a:t>In aeronautics, a headwind is favorable in </a:t>
            </a:r>
            <a:r>
              <a:rPr lang="en-US" dirty="0" smtClean="0"/>
              <a:t>takeoffs </a:t>
            </a:r>
            <a:r>
              <a:rPr lang="en-US" dirty="0"/>
              <a:t>and landings because an airfoil moving into a headwind is capable of generating greater lift than the same airfoil moving through tranquil air or a </a:t>
            </a:r>
            <a:r>
              <a:rPr lang="en-US" b="1" dirty="0"/>
              <a:t>tailwind</a:t>
            </a:r>
            <a:r>
              <a:rPr lang="en-US" dirty="0"/>
              <a:t> at equal </a:t>
            </a:r>
            <a:r>
              <a:rPr lang="en-US" dirty="0" smtClean="0"/>
              <a:t>ground </a:t>
            </a:r>
            <a:r>
              <a:rPr lang="en-US" dirty="0"/>
              <a:t>speed. As a result, aviators and air traffic controllers commonly choose to take off or land in the direction of a runway that will provide a headwind. </a:t>
            </a:r>
            <a:endParaRPr lang="en-US" dirty="0" smtClean="0"/>
          </a:p>
        </p:txBody>
      </p:sp>
    </p:spTree>
    <p:extLst>
      <p:ext uri="{BB962C8B-B14F-4D97-AF65-F5344CB8AC3E}">
        <p14:creationId xmlns:p14="http://schemas.microsoft.com/office/powerpoint/2010/main" val="3546220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DTW RUNWAY Headings</a:t>
            </a:r>
            <a:endParaRPr lang="en-US" dirty="0"/>
          </a:p>
        </p:txBody>
      </p:sp>
      <p:sp>
        <p:nvSpPr>
          <p:cNvPr id="3" name="Content Placeholder 2"/>
          <p:cNvSpPr>
            <a:spLocks noGrp="1"/>
          </p:cNvSpPr>
          <p:nvPr>
            <p:ph sz="half" idx="1"/>
          </p:nvPr>
        </p:nvSpPr>
        <p:spPr>
          <a:xfrm>
            <a:off x="228600" y="1719071"/>
            <a:ext cx="4495800" cy="4407408"/>
          </a:xfrm>
          <a:solidFill>
            <a:schemeClr val="accent2">
              <a:lumMod val="40000"/>
              <a:lumOff val="60000"/>
            </a:schemeClr>
          </a:solidFill>
        </p:spPr>
        <p:txBody>
          <a:bodyPr>
            <a:normAutofit fontScale="92500" lnSpcReduction="20000"/>
          </a:bodyPr>
          <a:lstStyle/>
          <a:p>
            <a:r>
              <a:rPr lang="en-US" dirty="0" smtClean="0"/>
              <a:t>Runway 4R/22L</a:t>
            </a:r>
          </a:p>
          <a:p>
            <a:pPr lvl="1"/>
            <a:r>
              <a:rPr lang="en-US" dirty="0" smtClean="0"/>
              <a:t>Runway 4R – 029 </a:t>
            </a:r>
            <a:r>
              <a:rPr lang="en-US" dirty="0" err="1" smtClean="0"/>
              <a:t>Deg</a:t>
            </a:r>
            <a:endParaRPr lang="en-US" dirty="0" smtClean="0"/>
          </a:p>
          <a:p>
            <a:pPr lvl="1"/>
            <a:r>
              <a:rPr lang="en-US" dirty="0" smtClean="0"/>
              <a:t>Runway 22L – 209 </a:t>
            </a:r>
            <a:r>
              <a:rPr lang="en-US" dirty="0" err="1" smtClean="0"/>
              <a:t>Deg</a:t>
            </a:r>
            <a:endParaRPr lang="en-US" dirty="0" smtClean="0"/>
          </a:p>
          <a:p>
            <a:r>
              <a:rPr lang="en-US" dirty="0" smtClean="0"/>
              <a:t>Runway 3R/21L</a:t>
            </a:r>
          </a:p>
          <a:p>
            <a:pPr lvl="1"/>
            <a:r>
              <a:rPr lang="en-US" dirty="0" smtClean="0"/>
              <a:t>Runway 3R – 029 </a:t>
            </a:r>
            <a:r>
              <a:rPr lang="en-US" dirty="0" err="1" smtClean="0"/>
              <a:t>Deg</a:t>
            </a:r>
            <a:endParaRPr lang="en-US" dirty="0" smtClean="0"/>
          </a:p>
          <a:p>
            <a:pPr lvl="1"/>
            <a:r>
              <a:rPr lang="en-US" dirty="0" smtClean="0"/>
              <a:t>Runway 21L -  209 </a:t>
            </a:r>
            <a:r>
              <a:rPr lang="en-US" dirty="0" err="1" smtClean="0"/>
              <a:t>Deg</a:t>
            </a:r>
            <a:endParaRPr lang="en-US" dirty="0" smtClean="0"/>
          </a:p>
          <a:p>
            <a:r>
              <a:rPr lang="en-US" dirty="0" smtClean="0"/>
              <a:t>Runway 4L/22R</a:t>
            </a:r>
          </a:p>
          <a:p>
            <a:pPr lvl="1"/>
            <a:r>
              <a:rPr lang="en-US" dirty="0"/>
              <a:t>Runway 4L – 029 </a:t>
            </a:r>
            <a:r>
              <a:rPr lang="en-US" dirty="0" err="1"/>
              <a:t>Deg</a:t>
            </a:r>
            <a:endParaRPr lang="en-US" dirty="0"/>
          </a:p>
          <a:p>
            <a:pPr lvl="1"/>
            <a:r>
              <a:rPr lang="en-US" dirty="0"/>
              <a:t>Runway 22R – 209 </a:t>
            </a:r>
            <a:r>
              <a:rPr lang="en-US" dirty="0" err="1" smtClean="0"/>
              <a:t>Deg</a:t>
            </a:r>
            <a:endParaRPr lang="en-US" dirty="0" smtClean="0"/>
          </a:p>
          <a:p>
            <a:r>
              <a:rPr lang="en-US" dirty="0"/>
              <a:t>Runway 3L/21R</a:t>
            </a:r>
          </a:p>
          <a:p>
            <a:pPr lvl="1"/>
            <a:r>
              <a:rPr lang="en-US" dirty="0"/>
              <a:t>Runway 3L – 029 </a:t>
            </a:r>
            <a:r>
              <a:rPr lang="en-US" dirty="0" err="1"/>
              <a:t>Deg</a:t>
            </a:r>
            <a:endParaRPr lang="en-US" dirty="0"/>
          </a:p>
          <a:p>
            <a:pPr lvl="1"/>
            <a:r>
              <a:rPr lang="en-US" dirty="0"/>
              <a:t>Runway 21R – 209 </a:t>
            </a:r>
            <a:r>
              <a:rPr lang="en-US" dirty="0" err="1"/>
              <a:t>Deg</a:t>
            </a:r>
            <a:endParaRPr lang="en-US" dirty="0"/>
          </a:p>
          <a:p>
            <a:endParaRPr lang="en-US" dirty="0" smtClean="0"/>
          </a:p>
          <a:p>
            <a:pPr lvl="1"/>
            <a:endParaRPr lang="en-US" dirty="0" smtClean="0"/>
          </a:p>
        </p:txBody>
      </p:sp>
      <p:sp>
        <p:nvSpPr>
          <p:cNvPr id="4" name="Content Placeholder 3"/>
          <p:cNvSpPr>
            <a:spLocks noGrp="1"/>
          </p:cNvSpPr>
          <p:nvPr>
            <p:ph sz="half" idx="2"/>
          </p:nvPr>
        </p:nvSpPr>
        <p:spPr>
          <a:xfrm>
            <a:off x="4876800" y="2743200"/>
            <a:ext cx="4114800" cy="2362200"/>
          </a:xfrm>
          <a:solidFill>
            <a:schemeClr val="accent3">
              <a:lumMod val="60000"/>
              <a:lumOff val="40000"/>
            </a:schemeClr>
          </a:solidFill>
        </p:spPr>
        <p:txBody>
          <a:bodyPr>
            <a:normAutofit fontScale="92500" lnSpcReduction="20000"/>
          </a:bodyPr>
          <a:lstStyle/>
          <a:p>
            <a:r>
              <a:rPr lang="en-US" dirty="0"/>
              <a:t>Runway 9L/27R</a:t>
            </a:r>
          </a:p>
          <a:p>
            <a:pPr lvl="1"/>
            <a:r>
              <a:rPr lang="en-US" dirty="0"/>
              <a:t>Runway </a:t>
            </a:r>
            <a:r>
              <a:rPr lang="en-US" dirty="0" smtClean="0"/>
              <a:t>9L – 089 </a:t>
            </a:r>
            <a:r>
              <a:rPr lang="en-US" dirty="0" err="1" smtClean="0"/>
              <a:t>Deg</a:t>
            </a:r>
            <a:endParaRPr lang="en-US" dirty="0"/>
          </a:p>
          <a:p>
            <a:pPr lvl="1"/>
            <a:r>
              <a:rPr lang="en-US" dirty="0"/>
              <a:t>Runway </a:t>
            </a:r>
            <a:r>
              <a:rPr lang="en-US" dirty="0" smtClean="0"/>
              <a:t>27R – 269 </a:t>
            </a:r>
            <a:r>
              <a:rPr lang="en-US" dirty="0" err="1" smtClean="0"/>
              <a:t>Deg</a:t>
            </a:r>
            <a:endParaRPr lang="en-US" dirty="0"/>
          </a:p>
          <a:p>
            <a:r>
              <a:rPr lang="en-US" dirty="0" smtClean="0"/>
              <a:t>Runway </a:t>
            </a:r>
            <a:r>
              <a:rPr lang="en-US" dirty="0"/>
              <a:t>9R/27L</a:t>
            </a:r>
          </a:p>
          <a:p>
            <a:pPr lvl="1"/>
            <a:r>
              <a:rPr lang="en-US" dirty="0"/>
              <a:t>Runway </a:t>
            </a:r>
            <a:r>
              <a:rPr lang="en-US" dirty="0" smtClean="0"/>
              <a:t>9R – 089 </a:t>
            </a:r>
            <a:r>
              <a:rPr lang="en-US" dirty="0" err="1" smtClean="0"/>
              <a:t>Deg</a:t>
            </a:r>
            <a:endParaRPr lang="en-US" dirty="0"/>
          </a:p>
          <a:p>
            <a:pPr lvl="1"/>
            <a:r>
              <a:rPr lang="en-US" dirty="0"/>
              <a:t>Runway </a:t>
            </a:r>
            <a:r>
              <a:rPr lang="en-US" dirty="0" smtClean="0"/>
              <a:t>27L – 269 </a:t>
            </a:r>
            <a:r>
              <a:rPr lang="en-US" dirty="0" err="1" smtClean="0"/>
              <a:t>Deg</a:t>
            </a:r>
            <a:endParaRPr lang="en-US" dirty="0"/>
          </a:p>
          <a:p>
            <a:endParaRPr lang="en-US" dirty="0"/>
          </a:p>
        </p:txBody>
      </p:sp>
    </p:spTree>
    <p:extLst>
      <p:ext uri="{BB962C8B-B14F-4D97-AF65-F5344CB8AC3E}">
        <p14:creationId xmlns:p14="http://schemas.microsoft.com/office/powerpoint/2010/main" val="3468064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General cross wind thresholds</a:t>
            </a:r>
            <a:endParaRPr lang="en-US" dirty="0"/>
          </a:p>
        </p:txBody>
      </p:sp>
      <p:sp>
        <p:nvSpPr>
          <p:cNvPr id="6" name="Content Placeholder 5"/>
          <p:cNvSpPr>
            <a:spLocks noGrp="1"/>
          </p:cNvSpPr>
          <p:nvPr>
            <p:ph idx="1"/>
          </p:nvPr>
        </p:nvSpPr>
        <p:spPr>
          <a:xfrm>
            <a:off x="0" y="2286000"/>
            <a:ext cx="8991600" cy="3840163"/>
          </a:xfrm>
        </p:spPr>
        <p:txBody>
          <a:bodyPr>
            <a:normAutofit/>
          </a:bodyPr>
          <a:lstStyle/>
          <a:p>
            <a:pPr marL="114300" indent="0">
              <a:buNone/>
            </a:pPr>
            <a:r>
              <a:rPr lang="en-US" sz="1300" b="1" i="1" dirty="0"/>
              <a:t>Landing Towards SSW         Landing Towards SSW            Landing Towards NNE           Landing Towards </a:t>
            </a:r>
            <a:r>
              <a:rPr lang="en-US" sz="1300" b="1" i="1" dirty="0" smtClean="0"/>
              <a:t>NNE </a:t>
            </a:r>
          </a:p>
          <a:p>
            <a:pPr marL="114300" indent="0">
              <a:buNone/>
            </a:pPr>
            <a:endParaRPr lang="en-US" sz="1300" b="1" dirty="0"/>
          </a:p>
          <a:p>
            <a:pPr marL="114300" indent="0">
              <a:buNone/>
            </a:pPr>
            <a:r>
              <a:rPr lang="en-US" sz="1600" dirty="0" smtClean="0"/>
              <a:t>       </a:t>
            </a:r>
            <a:r>
              <a:rPr lang="en-US" sz="1700" dirty="0" smtClean="0"/>
              <a:t>300/25kts</a:t>
            </a:r>
            <a:r>
              <a:rPr lang="en-US" sz="1700" dirty="0"/>
              <a:t>                   110/25kts           </a:t>
            </a:r>
            <a:r>
              <a:rPr lang="en-US" sz="1700" dirty="0" smtClean="0"/>
              <a:t>  </a:t>
            </a:r>
            <a:r>
              <a:rPr lang="en-US" sz="1700" dirty="0"/>
              <a:t>        290/25kts             </a:t>
            </a:r>
            <a:r>
              <a:rPr lang="en-US" sz="1700" dirty="0" smtClean="0"/>
              <a:t>  </a:t>
            </a:r>
            <a:r>
              <a:rPr lang="en-US" sz="1700" dirty="0"/>
              <a:t>       </a:t>
            </a:r>
            <a:r>
              <a:rPr lang="en-US" sz="1700" dirty="0" smtClean="0"/>
              <a:t>120/25kts</a:t>
            </a:r>
          </a:p>
          <a:p>
            <a:pPr marL="114300" indent="0">
              <a:buNone/>
            </a:pPr>
            <a:r>
              <a:rPr lang="en-US" sz="1700" dirty="0" smtClean="0"/>
              <a:t>       290/25kts</a:t>
            </a:r>
            <a:r>
              <a:rPr lang="en-US" sz="1700" dirty="0"/>
              <a:t>                   120/26kts              </a:t>
            </a:r>
            <a:r>
              <a:rPr lang="en-US" sz="1700" dirty="0" smtClean="0"/>
              <a:t>  </a:t>
            </a:r>
            <a:r>
              <a:rPr lang="en-US" sz="1700" dirty="0"/>
              <a:t>     300/25kts             </a:t>
            </a:r>
            <a:r>
              <a:rPr lang="en-US" sz="1700" dirty="0" smtClean="0"/>
              <a:t> </a:t>
            </a:r>
            <a:r>
              <a:rPr lang="en-US" sz="1700" dirty="0"/>
              <a:t>        110/25kts</a:t>
            </a:r>
          </a:p>
          <a:p>
            <a:pPr marL="114300" indent="0">
              <a:buNone/>
            </a:pPr>
            <a:r>
              <a:rPr lang="en-US" sz="1700" dirty="0" smtClean="0"/>
              <a:t>       280/26kts</a:t>
            </a:r>
            <a:r>
              <a:rPr lang="en-US" sz="1700" dirty="0"/>
              <a:t>                   130/26kts             </a:t>
            </a:r>
            <a:r>
              <a:rPr lang="en-US" sz="1700" dirty="0" smtClean="0"/>
              <a:t>  </a:t>
            </a:r>
            <a:r>
              <a:rPr lang="en-US" sz="1700" dirty="0"/>
              <a:t>      310/26kts              </a:t>
            </a:r>
            <a:r>
              <a:rPr lang="en-US" sz="1700" dirty="0" smtClean="0"/>
              <a:t> </a:t>
            </a:r>
            <a:r>
              <a:rPr lang="en-US" sz="1700" dirty="0"/>
              <a:t>       100/26kts</a:t>
            </a:r>
          </a:p>
          <a:p>
            <a:pPr marL="114300" indent="0">
              <a:buNone/>
            </a:pPr>
            <a:r>
              <a:rPr lang="en-US" sz="1700" dirty="0" smtClean="0"/>
              <a:t>       270/28kts</a:t>
            </a:r>
            <a:r>
              <a:rPr lang="en-US" sz="1700" dirty="0"/>
              <a:t>                   140/28kts              </a:t>
            </a:r>
            <a:r>
              <a:rPr lang="en-US" sz="1700" dirty="0" smtClean="0"/>
              <a:t>  </a:t>
            </a:r>
            <a:r>
              <a:rPr lang="en-US" sz="1700" dirty="0"/>
              <a:t>     320/28kts               </a:t>
            </a:r>
            <a:r>
              <a:rPr lang="en-US" sz="1700" dirty="0" smtClean="0"/>
              <a:t> </a:t>
            </a:r>
            <a:r>
              <a:rPr lang="en-US" sz="1700" dirty="0"/>
              <a:t>       090/28kts</a:t>
            </a:r>
          </a:p>
          <a:p>
            <a:pPr marL="114300" indent="0">
              <a:buNone/>
            </a:pPr>
            <a:r>
              <a:rPr lang="en-US" sz="1700" dirty="0" smtClean="0"/>
              <a:t>       260/30kts</a:t>
            </a:r>
            <a:r>
              <a:rPr lang="en-US" sz="1700" dirty="0"/>
              <a:t>                   150/31kts                </a:t>
            </a:r>
            <a:r>
              <a:rPr lang="en-US" sz="1700" dirty="0" smtClean="0"/>
              <a:t>  </a:t>
            </a:r>
            <a:r>
              <a:rPr lang="en-US" sz="1700" dirty="0"/>
              <a:t>   330/31kts                       080/30kts</a:t>
            </a:r>
          </a:p>
          <a:p>
            <a:pPr marL="114300" indent="0">
              <a:buNone/>
            </a:pPr>
            <a:r>
              <a:rPr lang="en-US" sz="1700" dirty="0" smtClean="0"/>
              <a:t>       250/35kts</a:t>
            </a:r>
            <a:r>
              <a:rPr lang="en-US" sz="1700" dirty="0"/>
              <a:t>                   160/36kts               </a:t>
            </a:r>
            <a:r>
              <a:rPr lang="en-US" sz="1700"/>
              <a:t> </a:t>
            </a:r>
            <a:r>
              <a:rPr lang="en-US" sz="1700" smtClean="0"/>
              <a:t>  </a:t>
            </a:r>
            <a:r>
              <a:rPr lang="en-US" sz="1700" dirty="0"/>
              <a:t>   340/36kts                      </a:t>
            </a:r>
            <a:r>
              <a:rPr lang="en-US" sz="1700" dirty="0" smtClean="0"/>
              <a:t> </a:t>
            </a:r>
            <a:r>
              <a:rPr lang="en-US" sz="1700" dirty="0"/>
              <a:t>070/35kts</a:t>
            </a:r>
          </a:p>
          <a:p>
            <a:endParaRPr lang="en-US" dirty="0"/>
          </a:p>
        </p:txBody>
      </p:sp>
    </p:spTree>
    <p:extLst>
      <p:ext uri="{BB962C8B-B14F-4D97-AF65-F5344CB8AC3E}">
        <p14:creationId xmlns:p14="http://schemas.microsoft.com/office/powerpoint/2010/main" val="2950949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5184" y="294968"/>
            <a:ext cx="6781800" cy="656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381000"/>
            <a:ext cx="2362201" cy="523220"/>
          </a:xfrm>
          <a:prstGeom prst="rect">
            <a:avLst/>
          </a:prstGeom>
          <a:noFill/>
          <a:ln w="28575">
            <a:solidFill>
              <a:srgbClr val="FF0000"/>
            </a:solidFill>
          </a:ln>
        </p:spPr>
        <p:txBody>
          <a:bodyPr wrap="square" rtlCol="0">
            <a:spAutoFit/>
          </a:bodyPr>
          <a:lstStyle/>
          <a:p>
            <a:r>
              <a:rPr lang="en-US" sz="1400" b="1" dirty="0" smtClean="0"/>
              <a:t>Standard Terminal Arrival Fixes (STARs)</a:t>
            </a:r>
            <a:endParaRPr lang="en-US" sz="1400" b="1" dirty="0"/>
          </a:p>
        </p:txBody>
      </p:sp>
      <p:sp>
        <p:nvSpPr>
          <p:cNvPr id="5" name="Rectangle 4"/>
          <p:cNvSpPr/>
          <p:nvPr/>
        </p:nvSpPr>
        <p:spPr>
          <a:xfrm>
            <a:off x="2590800" y="5181600"/>
            <a:ext cx="685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267200" y="642611"/>
            <a:ext cx="685800" cy="4159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229600" y="2667000"/>
            <a:ext cx="609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934200" y="6172200"/>
            <a:ext cx="609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04264" y="6029416"/>
            <a:ext cx="625136" cy="4475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19" y="1676400"/>
            <a:ext cx="2332608" cy="523220"/>
          </a:xfrm>
          <a:prstGeom prst="rect">
            <a:avLst/>
          </a:prstGeom>
          <a:noFill/>
          <a:ln w="38100">
            <a:solidFill>
              <a:srgbClr val="FFFF00"/>
            </a:solidFill>
          </a:ln>
        </p:spPr>
        <p:txBody>
          <a:bodyPr wrap="square" rtlCol="0">
            <a:spAutoFit/>
          </a:bodyPr>
          <a:lstStyle/>
          <a:p>
            <a:r>
              <a:rPr lang="en-US" sz="1400" b="1" dirty="0" smtClean="0"/>
              <a:t>Satellite Airport Arrival Procedures (STARs)</a:t>
            </a:r>
            <a:endParaRPr lang="en-US" sz="1400" b="1" dirty="0"/>
          </a:p>
        </p:txBody>
      </p:sp>
      <p:sp>
        <p:nvSpPr>
          <p:cNvPr id="11" name="Rectangle 10"/>
          <p:cNvSpPr/>
          <p:nvPr/>
        </p:nvSpPr>
        <p:spPr>
          <a:xfrm>
            <a:off x="2362201" y="4419600"/>
            <a:ext cx="685799" cy="3048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276600" y="1219199"/>
            <a:ext cx="762000" cy="228601"/>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96200" y="5562600"/>
            <a:ext cx="533400" cy="2286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178" y="2962922"/>
            <a:ext cx="2332608" cy="523220"/>
          </a:xfrm>
          <a:prstGeom prst="rect">
            <a:avLst/>
          </a:prstGeom>
          <a:noFill/>
          <a:ln w="38100">
            <a:solidFill>
              <a:srgbClr val="00B0F0"/>
            </a:solidFill>
          </a:ln>
        </p:spPr>
        <p:txBody>
          <a:bodyPr wrap="square" rtlCol="0">
            <a:spAutoFit/>
          </a:bodyPr>
          <a:lstStyle/>
          <a:p>
            <a:r>
              <a:rPr lang="en-US" sz="1400" b="1" dirty="0" smtClean="0"/>
              <a:t>Departure Procedures (DPs)</a:t>
            </a:r>
            <a:endParaRPr lang="en-US" sz="1400" b="1" dirty="0"/>
          </a:p>
        </p:txBody>
      </p:sp>
      <p:sp>
        <p:nvSpPr>
          <p:cNvPr id="15" name="Rectangle 14"/>
          <p:cNvSpPr/>
          <p:nvPr/>
        </p:nvSpPr>
        <p:spPr>
          <a:xfrm>
            <a:off x="8229600" y="4572000"/>
            <a:ext cx="762000" cy="381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82000" y="3276600"/>
            <a:ext cx="685800" cy="381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05200" y="5943600"/>
            <a:ext cx="685800" cy="30960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438400" y="3176304"/>
            <a:ext cx="685800" cy="29273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438400" y="2514600"/>
            <a:ext cx="685800" cy="3048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736084" y="533400"/>
            <a:ext cx="580748" cy="31719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477000" y="691997"/>
            <a:ext cx="533400" cy="36657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382000" y="3886200"/>
            <a:ext cx="685800" cy="3048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343400" y="5943600"/>
            <a:ext cx="685800" cy="30960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105400" y="6098402"/>
            <a:ext cx="630684" cy="37859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438400" y="2057400"/>
            <a:ext cx="685800" cy="3048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7132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418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1528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204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0461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914</TotalTime>
  <Words>509</Words>
  <Application>Microsoft Office PowerPoint</Application>
  <PresentationFormat>On-screen Show (4:3)</PresentationFormat>
  <Paragraphs>53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Apothecary</vt:lpstr>
      <vt:lpstr>PowerPoint Presentation</vt:lpstr>
      <vt:lpstr>definitions</vt:lpstr>
      <vt:lpstr>DTW RUNWAY Headings</vt:lpstr>
      <vt:lpstr>General cross wind thresholds</vt:lpstr>
      <vt:lpstr>PowerPoint Presentation</vt:lpstr>
      <vt:lpstr>PowerPoint Presentation</vt:lpstr>
      <vt:lpstr>PowerPoint Presentation</vt:lpstr>
      <vt:lpstr>PowerPoint Presentation</vt:lpstr>
      <vt:lpstr>PowerPoint Presentation</vt:lpstr>
      <vt:lpstr>PowerPoint Presentation</vt:lpstr>
      <vt:lpstr>Crosswind concerns at dtw</vt:lpstr>
      <vt:lpstr>DTx best practices</vt:lpstr>
    </vt:vector>
  </TitlesOfParts>
  <Company>NWS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Steve.Considine</dc:creator>
  <cp:lastModifiedBy>Steve Considine</cp:lastModifiedBy>
  <cp:revision>35</cp:revision>
  <dcterms:created xsi:type="dcterms:W3CDTF">2012-04-26T00:08:40Z</dcterms:created>
  <dcterms:modified xsi:type="dcterms:W3CDTF">2015-12-01T13:33:47Z</dcterms:modified>
</cp:coreProperties>
</file>