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notesMasterIdLst>
    <p:notesMasterId r:id="rId28"/>
  </p:notesMasterIdLst>
  <p:sldIdLst>
    <p:sldId id="349" r:id="rId2"/>
    <p:sldId id="421" r:id="rId3"/>
    <p:sldId id="425" r:id="rId4"/>
    <p:sldId id="426" r:id="rId5"/>
    <p:sldId id="429" r:id="rId6"/>
    <p:sldId id="430" r:id="rId7"/>
    <p:sldId id="431" r:id="rId8"/>
    <p:sldId id="432" r:id="rId9"/>
    <p:sldId id="435" r:id="rId10"/>
    <p:sldId id="436" r:id="rId11"/>
    <p:sldId id="437" r:id="rId12"/>
    <p:sldId id="438" r:id="rId13"/>
    <p:sldId id="455" r:id="rId14"/>
    <p:sldId id="456" r:id="rId15"/>
    <p:sldId id="457" r:id="rId16"/>
    <p:sldId id="458" r:id="rId17"/>
    <p:sldId id="459" r:id="rId18"/>
    <p:sldId id="440" r:id="rId19"/>
    <p:sldId id="450" r:id="rId20"/>
    <p:sldId id="451" r:id="rId21"/>
    <p:sldId id="452" r:id="rId22"/>
    <p:sldId id="453" r:id="rId23"/>
    <p:sldId id="454" r:id="rId24"/>
    <p:sldId id="355" r:id="rId25"/>
    <p:sldId id="419" r:id="rId26"/>
    <p:sldId id="420"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69114" autoAdjust="0"/>
  </p:normalViewPr>
  <p:slideViewPr>
    <p:cSldViewPr>
      <p:cViewPr varScale="1">
        <p:scale>
          <a:sx n="78" d="100"/>
          <a:sy n="78" d="100"/>
        </p:scale>
        <p:origin x="-936" y="-90"/>
      </p:cViewPr>
      <p:guideLst>
        <p:guide orient="horz" pos="2160"/>
        <p:guide pos="2880"/>
      </p:guideLst>
    </p:cSldViewPr>
  </p:slideViewPr>
  <p:outlineViewPr>
    <p:cViewPr>
      <p:scale>
        <a:sx n="33" d="100"/>
        <a:sy n="33" d="100"/>
      </p:scale>
      <p:origin x="0" y="5406"/>
    </p:cViewPr>
  </p:outlineViewPr>
  <p:notesTextViewPr>
    <p:cViewPr>
      <p:scale>
        <a:sx n="1" d="1"/>
        <a:sy n="1" d="1"/>
      </p:scale>
      <p:origin x="0" y="0"/>
    </p:cViewPr>
  </p:notesTextViewPr>
  <p:sorterViewPr>
    <p:cViewPr>
      <p:scale>
        <a:sx n="100" d="100"/>
        <a:sy n="100" d="100"/>
      </p:scale>
      <p:origin x="0" y="81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89248-1C22-46B7-83DC-8BC7A1143B6A}" type="datetimeFigureOut">
              <a:rPr lang="en-US" smtClean="0"/>
              <a:t>10/2/2012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C73E6-420E-4F93-B1D5-49024FC46CE3}" type="slidenum">
              <a:rPr lang="en-US" smtClean="0"/>
              <a:t>‹#›</a:t>
            </a:fld>
            <a:endParaRPr lang="en-US"/>
          </a:p>
        </p:txBody>
      </p:sp>
    </p:spTree>
    <p:extLst>
      <p:ext uri="{BB962C8B-B14F-4D97-AF65-F5344CB8AC3E}">
        <p14:creationId xmlns:p14="http://schemas.microsoft.com/office/powerpoint/2010/main" val="327933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Welcome to the Introduction to Categorical Amendment Criteria (CAC). This is Part 1 of CAC Training, which deals with the “why’s and how’s” of Categorical Amendment Criteria. Part 2 details how to find CAC for each of your TAF sites.</a:t>
            </a:r>
          </a:p>
        </p:txBody>
      </p:sp>
      <p:sp>
        <p:nvSpPr>
          <p:cNvPr id="4" name="Slide Number Placeholder 3"/>
          <p:cNvSpPr>
            <a:spLocks noGrp="1"/>
          </p:cNvSpPr>
          <p:nvPr>
            <p:ph type="sldNum" sz="quarter" idx="5"/>
          </p:nvPr>
        </p:nvSpPr>
        <p:spPr/>
        <p:txBody>
          <a:bodyPr/>
          <a:lstStyle/>
          <a:p>
            <a:pPr>
              <a:defRPr/>
            </a:pPr>
            <a:fld id="{83699C7F-5B1D-4162-96C2-90E0E2ABF66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Dual-polarization technology</a:t>
            </a:r>
            <a:r>
              <a:rPr lang="en-US" baseline="0" dirty="0" smtClean="0"/>
              <a:t> should help NWS forecasters better identify transitions in precipitation type aloft, benefiting both aviation and surface transportation</a:t>
            </a:r>
            <a:endParaRPr lang="en-US" dirty="0" smtClean="0"/>
          </a:p>
          <a:p>
            <a:endParaRPr lang="en-US" dirty="0" smtClean="0"/>
          </a:p>
          <a:p>
            <a:r>
              <a:rPr lang="en-US" b="1" dirty="0" smtClean="0"/>
              <a:t>Notes to</a:t>
            </a:r>
            <a:r>
              <a:rPr lang="en-US" b="1" baseline="0" dirty="0" smtClean="0"/>
              <a:t> Presenter: </a:t>
            </a:r>
            <a:r>
              <a:rPr lang="en-US" b="0" baseline="0" dirty="0" smtClean="0"/>
              <a:t>The upgraded WSR-88D radars will be able to identify melting layers – when present – very accurately every volume scan.  By discretely measuring the melting layer aloft, the radar will be a huge benefit to aviation interests who want to know about in-flight icing conditions.  These same data should have some benefit in determining the location of the rain-snow line at the surface – or even snow level in mountainous areas. This information should likewise benefit surface transportation interests during winter weather. </a:t>
            </a:r>
          </a:p>
          <a:p>
            <a:r>
              <a:rPr lang="en-US" b="0" baseline="0" dirty="0" smtClean="0"/>
              <a:t>	It’s important to highlight that these data will not definitively identify surface precipitation.  For example, radars cannot detect freezing rain.  There’s a good chance that dual-polarization technology will not provide a significant benefit in differentiating sleet from rain. So, use of these data for surface precipitation type forecasting can still be tricky.</a:t>
            </a:r>
            <a:endParaRPr lang="en-US" dirty="0" smtClean="0"/>
          </a:p>
          <a:p>
            <a:endParaRPr lang="en-US" dirty="0" smtClean="0"/>
          </a:p>
          <a:p>
            <a:r>
              <a:rPr lang="en-US" b="1" dirty="0" smtClean="0"/>
              <a:t>Animations: </a:t>
            </a:r>
            <a:r>
              <a:rPr lang="en-US" dirty="0" smtClean="0"/>
              <a:t>2</a:t>
            </a:r>
          </a:p>
          <a:p>
            <a:endParaRPr lang="en-US" dirty="0" smtClean="0"/>
          </a:p>
          <a:p>
            <a:r>
              <a:rPr lang="en-US" dirty="0" smtClean="0"/>
              <a:t>#1: “Cannot” text</a:t>
            </a:r>
          </a:p>
          <a:p>
            <a:r>
              <a:rPr lang="en-US" dirty="0" smtClean="0"/>
              <a:t>#2:</a:t>
            </a:r>
            <a:r>
              <a:rPr lang="en-US" baseline="0" dirty="0" smtClean="0"/>
              <a:t> “Can” text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C57AE7F-39E3-4F11-8746-86687E5B347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Debris signature</a:t>
            </a:r>
            <a:r>
              <a:rPr lang="en-US" baseline="0" dirty="0" smtClean="0"/>
              <a:t> will help forecasters have more confidence that a tornado is occurring when visual confirmation not available</a:t>
            </a:r>
            <a:endParaRPr lang="en-US" dirty="0" smtClean="0"/>
          </a:p>
          <a:p>
            <a:endParaRPr lang="en-US" dirty="0" smtClean="0"/>
          </a:p>
          <a:p>
            <a:r>
              <a:rPr lang="en-US" b="1" dirty="0" smtClean="0"/>
              <a:t>Notes to</a:t>
            </a:r>
            <a:r>
              <a:rPr lang="en-US" b="1" baseline="0" dirty="0" smtClean="0"/>
              <a:t> Presenter: </a:t>
            </a:r>
            <a:r>
              <a:rPr lang="en-US" b="0" baseline="0" dirty="0" smtClean="0"/>
              <a:t>It’s important that your audience realize that their spotter reports will still confirm a tornado the vast majority of the time.  The debris signature will help forecasters the most when:</a:t>
            </a:r>
          </a:p>
          <a:p>
            <a:endParaRPr lang="en-US" b="0" baseline="0" dirty="0" smtClean="0"/>
          </a:p>
          <a:p>
            <a:r>
              <a:rPr lang="en-US" b="0" baseline="0" dirty="0" smtClean="0"/>
              <a:t>1. A tornado relatively close to the WSR-88D doesn’t produce any spotter reports (e.g., rural area, heavily forested area, nocturnal tornadoes, rain-wrapped tornadoes) or</a:t>
            </a:r>
          </a:p>
          <a:p>
            <a:r>
              <a:rPr lang="en-US" b="0" baseline="0" dirty="0" smtClean="0"/>
              <a:t>2. Forecasters are concerned about a “significant” tornado (EF2 or higher) in a highly urban area.</a:t>
            </a:r>
          </a:p>
          <a:p>
            <a:endParaRPr lang="en-US" b="0" baseline="0" dirty="0" smtClean="0"/>
          </a:p>
          <a:p>
            <a:r>
              <a:rPr lang="en-US" dirty="0" smtClean="0"/>
              <a:t>For the debris signature to work, the tornado has to loft highly reflective debris high into the air.  Insulation is considered to be the best candidate for the debris signature,</a:t>
            </a:r>
            <a:r>
              <a:rPr lang="en-US" baseline="0" dirty="0" smtClean="0"/>
              <a:t> but other large, lightweight debris may also be detected.  </a:t>
            </a:r>
            <a:endParaRPr lang="en-US" dirty="0" smtClean="0"/>
          </a:p>
          <a:p>
            <a:endParaRPr lang="en-US" dirty="0" smtClean="0"/>
          </a:p>
          <a:p>
            <a:r>
              <a:rPr lang="en-US" b="1" dirty="0" smtClean="0"/>
              <a:t>Animations: </a:t>
            </a:r>
            <a:r>
              <a:rPr lang="en-US" dirty="0" smtClean="0"/>
              <a:t>2</a:t>
            </a:r>
          </a:p>
          <a:p>
            <a:endParaRPr lang="en-US" dirty="0" smtClean="0"/>
          </a:p>
          <a:p>
            <a:r>
              <a:rPr lang="en-US" dirty="0" smtClean="0"/>
              <a:t>#1: “Cannot”</a:t>
            </a:r>
            <a:r>
              <a:rPr lang="en-US" baseline="0" dirty="0" smtClean="0"/>
              <a:t> text</a:t>
            </a:r>
          </a:p>
          <a:p>
            <a:r>
              <a:rPr lang="en-US" baseline="0" dirty="0" smtClean="0"/>
              <a:t>#2: “Can” text</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Better rainfall estimates should lead to better hydrologic</a:t>
            </a:r>
            <a:r>
              <a:rPr lang="en-US" baseline="0" dirty="0" smtClean="0"/>
              <a:t> data and flood-related products</a:t>
            </a:r>
            <a:endParaRPr lang="en-US" dirty="0" smtClean="0"/>
          </a:p>
          <a:p>
            <a:endParaRPr lang="en-US" dirty="0" smtClean="0"/>
          </a:p>
          <a:p>
            <a:r>
              <a:rPr lang="en-US" b="1" dirty="0" smtClean="0"/>
              <a:t>Notes to</a:t>
            </a:r>
            <a:r>
              <a:rPr lang="en-US" b="1" baseline="0" dirty="0" smtClean="0"/>
              <a:t> Presenter: </a:t>
            </a:r>
            <a:r>
              <a:rPr lang="en-US" baseline="0" dirty="0" smtClean="0"/>
              <a:t>Since Areal and Flash Flood Warnings are very dependent on observed rainfall, better radar-derived estimates should make them more accurate.  How much remains to be seen because there are so many different variables that go into flooding potential.  More accurate data shouldn’t hurt.</a:t>
            </a:r>
          </a:p>
          <a:p>
            <a:r>
              <a:rPr lang="en-US" baseline="0" dirty="0" smtClean="0"/>
              <a:t>	The dual-polarization rainfall estimates primarily improve on conventional estimates because they filter out hail or melting layers.  So, flash floods that occur with training thunderstorms (especially </a:t>
            </a:r>
            <a:r>
              <a:rPr lang="en-US" baseline="0" dirty="0" err="1" smtClean="0"/>
              <a:t>supercells</a:t>
            </a:r>
            <a:r>
              <a:rPr lang="en-US" baseline="0" dirty="0" smtClean="0"/>
              <a:t>) and widespread isentropic lift events should especially benefit from the improved data.</a:t>
            </a:r>
            <a:endParaRPr lang="en-US" dirty="0" smtClean="0"/>
          </a:p>
          <a:p>
            <a:endParaRPr lang="en-US" dirty="0" smtClean="0"/>
          </a:p>
          <a:p>
            <a:r>
              <a:rPr lang="en-US" b="1" dirty="0" smtClean="0"/>
              <a:t>Animations: </a:t>
            </a:r>
            <a:r>
              <a:rPr lang="en-US" dirty="0" smtClean="0"/>
              <a:t> 2</a:t>
            </a:r>
          </a:p>
          <a:p>
            <a:endParaRPr lang="en-US" dirty="0" smtClean="0"/>
          </a:p>
          <a:p>
            <a:r>
              <a:rPr lang="en-US" dirty="0" smtClean="0"/>
              <a:t>#1: “Cannot” text</a:t>
            </a:r>
          </a:p>
          <a:p>
            <a:r>
              <a:rPr lang="en-US" dirty="0" smtClean="0"/>
              <a:t>#2: “Can” text</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b="0" dirty="0" smtClean="0"/>
              <a:t>Here</a:t>
            </a:r>
            <a:r>
              <a:rPr lang="en-US" b="0" baseline="0" dirty="0" smtClean="0"/>
              <a:t> is a basic overview of the Correlation Coefficient product</a:t>
            </a:r>
            <a:endParaRPr lang="en-US" dirty="0" smtClean="0"/>
          </a:p>
          <a:p>
            <a:endParaRPr lang="en-US" dirty="0" smtClean="0"/>
          </a:p>
          <a:p>
            <a:r>
              <a:rPr lang="en-US" b="1" dirty="0" smtClean="0"/>
              <a:t>Notes to</a:t>
            </a:r>
            <a:r>
              <a:rPr lang="en-US" b="1" baseline="0" dirty="0" smtClean="0"/>
              <a:t> Presenter: </a:t>
            </a:r>
            <a:r>
              <a:rPr lang="en-US" baseline="0" dirty="0" smtClean="0"/>
              <a:t>Correlation Coefficient provides data on how similar the horizontal and vertical pulses are in a volume.  When the targets in the volume have roughly the same size and shape, Correlation Coefficient will be near 1.  When there is more diversity among the targets in a volume, then Correlation Coefficient will be lower.  </a:t>
            </a:r>
          </a:p>
          <a:p>
            <a:r>
              <a:rPr lang="en-US" baseline="0" dirty="0" smtClean="0"/>
              <a:t>	Looking at the legend of the graphic, you’ll see that many precipitation areas will have CC values at or above 0.9.  Examples of significant targets that often have CC values below 0.9 are non-weather targets (ground clutter, biological returns), the meting layer, very large hail, and </a:t>
            </a:r>
            <a:r>
              <a:rPr lang="en-US" baseline="0" dirty="0" err="1" smtClean="0"/>
              <a:t>tornadic</a:t>
            </a:r>
            <a:r>
              <a:rPr lang="en-US" baseline="0" dirty="0" smtClean="0"/>
              <a:t> debris.</a:t>
            </a:r>
            <a:endParaRPr lang="en-US" dirty="0" smtClean="0"/>
          </a:p>
          <a:p>
            <a:endParaRPr lang="en-US" dirty="0" smtClean="0"/>
          </a:p>
          <a:p>
            <a:r>
              <a:rPr lang="en-US" b="1" dirty="0" smtClean="0"/>
              <a:t>Animations: </a:t>
            </a:r>
            <a:r>
              <a:rPr lang="en-US" dirty="0" smtClean="0"/>
              <a:t>2</a:t>
            </a:r>
          </a:p>
          <a:p>
            <a:endParaRPr lang="en-US" dirty="0" smtClean="0"/>
          </a:p>
          <a:p>
            <a:r>
              <a:rPr lang="en-US" dirty="0" smtClean="0"/>
              <a:t>#1: First set of bullets</a:t>
            </a:r>
          </a:p>
          <a:p>
            <a:r>
              <a:rPr lang="en-US" dirty="0" smtClean="0"/>
              <a:t>#2: Second</a:t>
            </a:r>
            <a:r>
              <a:rPr lang="en-US" baseline="0" dirty="0" smtClean="0"/>
              <a:t> set of bullets</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b="0" dirty="0" smtClean="0"/>
              <a:t>Here</a:t>
            </a:r>
            <a:r>
              <a:rPr lang="en-US" b="0" baseline="0" dirty="0" smtClean="0"/>
              <a:t> is a basic overview of the Differential Reflectivity product</a:t>
            </a:r>
            <a:endParaRPr lang="en-US" dirty="0" smtClean="0"/>
          </a:p>
          <a:p>
            <a:endParaRPr lang="en-US" dirty="0" smtClean="0"/>
          </a:p>
          <a:p>
            <a:r>
              <a:rPr lang="en-US" b="1" dirty="0" smtClean="0"/>
              <a:t>Notes to</a:t>
            </a:r>
            <a:r>
              <a:rPr lang="en-US" b="1" baseline="0" dirty="0" smtClean="0"/>
              <a:t> Presenter: </a:t>
            </a:r>
            <a:r>
              <a:rPr lang="en-US" baseline="0" dirty="0" smtClean="0"/>
              <a:t>Differential Reflectivity measures the relationship between the power returns for the horizontal and vertical pulses.  In other words, it’s the ratio of the average vertical and horizontal cross-sections for targets in the volume. Combining Differential Reflectivity with Base Reflectivity and Correlation Coefficient allows forecasters to determine the shape of the predominant target the radar detects. Higher ZDR values (≥ 3) often are associated with rain, very wet hail, chaff, or biological targets.</a:t>
            </a:r>
          </a:p>
          <a:p>
            <a:r>
              <a:rPr lang="en-US" baseline="0" dirty="0" smtClean="0"/>
              <a:t>	The WSR-88D dual-polarization upgrade will actually result in the beam transmitting at a 45° angle, but trying to explain that might confuse your audience.  I would stick with the traditional illustration provided on Slide 5 of Part 1 of this presentation.</a:t>
            </a:r>
            <a:endParaRPr lang="en-US" dirty="0" smtClean="0"/>
          </a:p>
          <a:p>
            <a:endParaRPr lang="en-US" dirty="0" smtClean="0"/>
          </a:p>
          <a:p>
            <a:r>
              <a:rPr lang="en-US" b="1" dirty="0" smtClean="0"/>
              <a:t>Animations: </a:t>
            </a:r>
            <a:r>
              <a:rPr lang="en-US" baseline="0" dirty="0" smtClean="0"/>
              <a:t>2</a:t>
            </a:r>
          </a:p>
          <a:p>
            <a:endParaRPr lang="en-US" baseline="0" dirty="0" smtClean="0"/>
          </a:p>
          <a:p>
            <a:r>
              <a:rPr lang="en-US" baseline="0" dirty="0" smtClean="0"/>
              <a:t>#1: First set of bullets</a:t>
            </a:r>
          </a:p>
          <a:p>
            <a:r>
              <a:rPr lang="en-US" baseline="0" dirty="0" smtClean="0"/>
              <a:t>#2: Second set of bullets</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b="0" dirty="0" smtClean="0"/>
              <a:t>Here</a:t>
            </a:r>
            <a:r>
              <a:rPr lang="en-US" b="0" baseline="0" dirty="0" smtClean="0"/>
              <a:t> is a basic overview of the Specific Differential Phase product</a:t>
            </a:r>
            <a:endParaRPr lang="en-US" dirty="0" smtClean="0"/>
          </a:p>
          <a:p>
            <a:endParaRPr lang="en-US" dirty="0" smtClean="0"/>
          </a:p>
          <a:p>
            <a:r>
              <a:rPr lang="en-US" b="1" dirty="0" smtClean="0"/>
              <a:t>Notes to</a:t>
            </a:r>
            <a:r>
              <a:rPr lang="en-US" b="1" baseline="0" dirty="0" smtClean="0"/>
              <a:t> Presenter: </a:t>
            </a:r>
            <a:r>
              <a:rPr lang="en-US" baseline="0" dirty="0" smtClean="0"/>
              <a:t>Specific Differential Phase (aka: KDP) measures the difference in phase shift between the horizontal and vertical pulses. The phase shift in each pulse is impacted by the amount of liquid precipitation.  Ice crystals and hail rarely impact KDP because they usually have a random orientation in the volume.  Attenuation or partial beam blockage (as long as it’s less than 40% or so) also have little impact on KDP.</a:t>
            </a:r>
          </a:p>
          <a:p>
            <a:r>
              <a:rPr lang="en-US" baseline="0" dirty="0" smtClean="0"/>
              <a:t>	As you might guess, this makes KDP very useful for rainfall estimation.  KDP values greater than 1.0 are almost exclusively rain.   KDP is not the primary product used for calculating rainfall estimates.  It is used primarily when Base and Differential Reflectivity products indicate hail contamination, signal attenuation, or partial beam blockage is occurring. </a:t>
            </a:r>
            <a:endParaRPr lang="en-US" dirty="0" smtClean="0"/>
          </a:p>
          <a:p>
            <a:endParaRPr lang="en-US" dirty="0" smtClean="0"/>
          </a:p>
          <a:p>
            <a:r>
              <a:rPr lang="en-US" b="1" dirty="0" smtClean="0"/>
              <a:t>Animations: </a:t>
            </a:r>
            <a:r>
              <a:rPr lang="en-US" baseline="0" dirty="0" smtClean="0"/>
              <a:t>2</a:t>
            </a:r>
          </a:p>
          <a:p>
            <a:endParaRPr lang="en-US" baseline="0" dirty="0" smtClean="0"/>
          </a:p>
          <a:p>
            <a:r>
              <a:rPr lang="en-US" baseline="0" dirty="0" smtClean="0"/>
              <a:t>#1: First set of text bullets</a:t>
            </a:r>
          </a:p>
          <a:p>
            <a:r>
              <a:rPr lang="en-US" baseline="0" dirty="0" smtClean="0"/>
              <a:t>#2: Second set of text bullets</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b="0" dirty="0" smtClean="0"/>
              <a:t>Here</a:t>
            </a:r>
            <a:r>
              <a:rPr lang="en-US" b="0" baseline="0" dirty="0" smtClean="0"/>
              <a:t> is a basic overview of the Melting Layer Detection Algorithm product</a:t>
            </a:r>
            <a:endParaRPr lang="en-US" dirty="0" smtClean="0"/>
          </a:p>
          <a:p>
            <a:endParaRPr lang="en-US" dirty="0" smtClean="0"/>
          </a:p>
          <a:p>
            <a:r>
              <a:rPr lang="en-US" b="1" dirty="0" smtClean="0"/>
              <a:t>Notes to</a:t>
            </a:r>
            <a:r>
              <a:rPr lang="en-US" b="1" baseline="0" dirty="0" smtClean="0"/>
              <a:t> Presenter: </a:t>
            </a:r>
            <a:r>
              <a:rPr lang="en-US" baseline="0" dirty="0" smtClean="0"/>
              <a:t>The Melting Layer Detection Algorithm uses Base Reflectivity, Correlation Coefficient, and Differential Reflectivity  to measure the height of the melting layer along each radial of the current elevation angle.  This product is generated every volume scan, which can be very helpful for monitoring the freezing level during rapidly changing conditions.</a:t>
            </a:r>
          </a:p>
          <a:p>
            <a:r>
              <a:rPr lang="en-US" baseline="0" dirty="0" smtClean="0"/>
              <a:t>	There are several situations where the Melting Layer Detection Algorithm will be helpful.  Obviously, knowing the height of the melting layer will help with classifying precipitation type – especially aloft.   This tool will be very beneficial to the aviation sector because it will allow real-time monitoring of in-flight icing conditions every 5-10 minutes.  This algorithm will also help greatly with precipitation estimation as bright band contamination is one of the biggest sources of error and overestimation of accumulated precipitation.</a:t>
            </a:r>
          </a:p>
          <a:p>
            <a:endParaRPr lang="en-US" dirty="0" smtClean="0"/>
          </a:p>
          <a:p>
            <a:r>
              <a:rPr lang="en-US" b="1" dirty="0" smtClean="0"/>
              <a:t>Animations: </a:t>
            </a:r>
            <a:r>
              <a:rPr lang="en-US" dirty="0" smtClean="0"/>
              <a:t>2</a:t>
            </a:r>
          </a:p>
          <a:p>
            <a:endParaRPr lang="en-US" dirty="0" smtClean="0"/>
          </a:p>
          <a:p>
            <a:r>
              <a:rPr lang="en-US" dirty="0" smtClean="0"/>
              <a:t>#1: First set of text bullets</a:t>
            </a:r>
          </a:p>
          <a:p>
            <a:r>
              <a:rPr lang="en-US" dirty="0" smtClean="0"/>
              <a:t>#2: Second</a:t>
            </a:r>
            <a:r>
              <a:rPr lang="en-US" baseline="0" dirty="0" smtClean="0"/>
              <a:t> set of text bullets</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b="0" dirty="0" smtClean="0"/>
              <a:t>Here</a:t>
            </a:r>
            <a:r>
              <a:rPr lang="en-US" b="0" baseline="0" dirty="0" smtClean="0"/>
              <a:t> is a basic overview of the Melting Layer Detection Algorithm product</a:t>
            </a:r>
            <a:endParaRPr lang="en-US" dirty="0" smtClean="0"/>
          </a:p>
          <a:p>
            <a:endParaRPr lang="en-US" dirty="0" smtClean="0"/>
          </a:p>
          <a:p>
            <a:r>
              <a:rPr lang="en-US" b="1" dirty="0" smtClean="0"/>
              <a:t>Notes to</a:t>
            </a:r>
            <a:r>
              <a:rPr lang="en-US" b="1" baseline="0" dirty="0" smtClean="0"/>
              <a:t> Presenter: </a:t>
            </a:r>
            <a:r>
              <a:rPr lang="en-US" baseline="0" dirty="0" smtClean="0"/>
              <a:t>The Melting Layer Detection Algorithm uses Base Reflectivity, Correlation Coefficient, and Differential Reflectivity  to measure the height of the melting layer along each radial of the current elevation angle.  This product is generated every volume scan, which can be very helpful for monitoring the freezing level during rapidly changing conditions.</a:t>
            </a:r>
          </a:p>
          <a:p>
            <a:r>
              <a:rPr lang="en-US" baseline="0" dirty="0" smtClean="0"/>
              <a:t>	There are several situations where the Melting Layer Detection Algorithm will be helpful.  Obviously, knowing the height of the melting layer will help with classifying precipitation type – especially aloft.   This tool will be very beneficial to the aviation sector because it will allow real-time monitoring of in-flight icing conditions every 5-10 minutes.  This algorithm will also help greatly with precipitation estimation as bright band contamination is one of the biggest sources of error and overestimation of accumulated precipitation.</a:t>
            </a:r>
          </a:p>
          <a:p>
            <a:endParaRPr lang="en-US" dirty="0" smtClean="0"/>
          </a:p>
          <a:p>
            <a:r>
              <a:rPr lang="en-US" b="1" dirty="0" smtClean="0"/>
              <a:t>Animations: </a:t>
            </a:r>
            <a:r>
              <a:rPr lang="en-US" dirty="0" smtClean="0"/>
              <a:t>2</a:t>
            </a:r>
          </a:p>
          <a:p>
            <a:endParaRPr lang="en-US" dirty="0" smtClean="0"/>
          </a:p>
          <a:p>
            <a:r>
              <a:rPr lang="en-US" dirty="0" smtClean="0"/>
              <a:t>#1: First set of text bullets</a:t>
            </a:r>
          </a:p>
          <a:p>
            <a:r>
              <a:rPr lang="en-US" dirty="0" smtClean="0"/>
              <a:t>#2: Second</a:t>
            </a:r>
            <a:r>
              <a:rPr lang="en-US" baseline="0" dirty="0" smtClean="0"/>
              <a:t> set of text bullets</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Although</a:t>
            </a:r>
            <a:r>
              <a:rPr lang="en-US" baseline="0" dirty="0" smtClean="0"/>
              <a:t> dual-polarization technology can do some impressive things, basic radar limitations still exist.</a:t>
            </a:r>
            <a:endParaRPr lang="en-US" dirty="0" smtClean="0"/>
          </a:p>
          <a:p>
            <a:endParaRPr lang="en-US" dirty="0" smtClean="0"/>
          </a:p>
          <a:p>
            <a:r>
              <a:rPr lang="en-US" b="1" dirty="0" smtClean="0"/>
              <a:t>Notes to</a:t>
            </a:r>
            <a:r>
              <a:rPr lang="en-US" b="1" baseline="0" dirty="0" smtClean="0"/>
              <a:t> Presenter: </a:t>
            </a:r>
            <a:r>
              <a:rPr lang="en-US" baseline="0" dirty="0" smtClean="0"/>
              <a:t>This slide covers some basic things that haven’t changed with the installation of dual-polarization technology.  One example: The same VCPs will be used, so data will not update faster.  This statement is important because our surveys found some people in the media were getting dual-polarization confused with phased array technology.</a:t>
            </a:r>
          </a:p>
          <a:p>
            <a:r>
              <a:rPr lang="en-US" baseline="0" dirty="0" smtClean="0"/>
              <a:t>	The next point highlights that dual-polarization technology doesn’t improve product resolution.  This point is significant because the RIDGE web site and RPCCDS will soon make 8-bit products available.  This change should occur before the dual-polarization beta test begins in the Fall of 2010. However, we don’t want people thinking that this change in data resolution is due to the radar upgrade.</a:t>
            </a:r>
          </a:p>
          <a:p>
            <a:r>
              <a:rPr lang="en-US" baseline="0" dirty="0" smtClean="0"/>
              <a:t>	The third point is just a reminder that the radar data has a range dependency.  If you have included a slide on the </a:t>
            </a:r>
            <a:r>
              <a:rPr lang="en-US" baseline="0" dirty="0" err="1" smtClean="0"/>
              <a:t>tornadic</a:t>
            </a:r>
            <a:r>
              <a:rPr lang="en-US" baseline="0" dirty="0" smtClean="0"/>
              <a:t> debris signature previously, you may have already made the point in the sub-bullet.  If not, you can make it here.</a:t>
            </a:r>
          </a:p>
          <a:p>
            <a:r>
              <a:rPr lang="en-US" baseline="0" dirty="0" smtClean="0"/>
              <a:t>	The last point is relevant to all radar-related topics, but especially precipitation type.  It’s important that people realize that the radar can tell where snow turns over to rain along the beam, but it cannot explicitly detect precipitation type at the surface. </a:t>
            </a:r>
            <a:endParaRPr lang="en-US" dirty="0" smtClean="0"/>
          </a:p>
          <a:p>
            <a:endParaRPr lang="en-US" dirty="0" smtClean="0"/>
          </a:p>
          <a:p>
            <a:r>
              <a:rPr lang="en-US" b="1" dirty="0" smtClean="0"/>
              <a:t>Animations: </a:t>
            </a:r>
            <a:r>
              <a:rPr lang="en-US" baseline="0" dirty="0" smtClean="0"/>
              <a:t>4</a:t>
            </a:r>
          </a:p>
          <a:p>
            <a:endParaRPr lang="en-US" baseline="0" dirty="0" smtClean="0"/>
          </a:p>
          <a:p>
            <a:r>
              <a:rPr lang="en-US" baseline="0" dirty="0" smtClean="0"/>
              <a:t>#1: First set of bullets</a:t>
            </a:r>
          </a:p>
          <a:p>
            <a:r>
              <a:rPr lang="en-US" baseline="0" dirty="0" smtClean="0"/>
              <a:t>#2: Second set of bullets</a:t>
            </a:r>
          </a:p>
          <a:p>
            <a:r>
              <a:rPr lang="en-US" baseline="0" dirty="0" smtClean="0"/>
              <a:t>#3: Third set of bullets</a:t>
            </a:r>
          </a:p>
          <a:p>
            <a:r>
              <a:rPr lang="en-US" baseline="0" dirty="0" smtClean="0"/>
              <a:t>#4: Fourth set of bullets</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The WSR-88D</a:t>
            </a:r>
            <a:r>
              <a:rPr lang="en-US" baseline="0" dirty="0" smtClean="0"/>
              <a:t> dual-polarization radar will use the same VCPs as the conventional WSR-88D, at least initially.</a:t>
            </a:r>
            <a:endParaRPr lang="en-US" dirty="0" smtClean="0"/>
          </a:p>
          <a:p>
            <a:endParaRPr lang="en-US" dirty="0" smtClean="0"/>
          </a:p>
          <a:p>
            <a:r>
              <a:rPr lang="en-US" b="1" dirty="0" smtClean="0"/>
              <a:t>Notes to</a:t>
            </a:r>
            <a:r>
              <a:rPr lang="en-US" b="1" baseline="0" dirty="0" smtClean="0"/>
              <a:t> Presenter: </a:t>
            </a:r>
            <a:r>
              <a:rPr lang="en-US" baseline="0" dirty="0" smtClean="0"/>
              <a:t>Our survey of NWS customers found that some people were getting the dual-polarization technology upgrade confused with the MPAR technology being used by the National Severe Storms Laboratory.  Several folks commented about how exciting it would be when dual-polarization technology allowed for faster volume scans.  This issue may not be a problem in your area of the country, but if you think some partners in your area may be familiar with MPAR then this slide is for you.</a:t>
            </a:r>
            <a:endParaRPr lang="en-US" dirty="0" smtClean="0"/>
          </a:p>
          <a:p>
            <a:endParaRPr lang="en-US" dirty="0" smtClean="0"/>
          </a:p>
          <a:p>
            <a:r>
              <a:rPr lang="en-US" b="1" dirty="0" smtClean="0"/>
              <a:t>Animations: </a:t>
            </a:r>
            <a:r>
              <a:rPr lang="en-US" dirty="0" smtClean="0"/>
              <a:t>0</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Introduce</a:t>
            </a:r>
            <a:r>
              <a:rPr lang="en-US" baseline="0" dirty="0" smtClean="0"/>
              <a:t> to audience that dual-polarization radar technology is coming, although it may be a year or two before it’s installed at your local WSR-88D</a:t>
            </a:r>
            <a:endParaRPr lang="en-US" dirty="0" smtClean="0"/>
          </a:p>
          <a:p>
            <a:endParaRPr lang="en-US" dirty="0" smtClean="0"/>
          </a:p>
          <a:p>
            <a:r>
              <a:rPr lang="en-US" b="1" dirty="0" smtClean="0"/>
              <a:t>Notes</a:t>
            </a:r>
            <a:r>
              <a:rPr lang="en-US" b="1" baseline="0" dirty="0" smtClean="0"/>
              <a:t> to Presenter:  </a:t>
            </a:r>
            <a:r>
              <a:rPr lang="en-US" baseline="0" dirty="0" smtClean="0"/>
              <a:t>This presentation uses the “official” NWS slide background. I imagine many of you will splice and dice the presentation to add the content you need to an existing PowerPoint file.  If you have any issues converting the slides to your layout, please contact Andy Wood (Andrew.C.Wood@noaa.gov).  If I can make changes to the presentation file that make it easier for folks to import the slides, I want to do so.</a:t>
            </a:r>
          </a:p>
          <a:p>
            <a:r>
              <a:rPr lang="en-US" baseline="0" dirty="0" smtClean="0"/>
              <a:t>	The presentation file is broken up into two main parts.  The first part is a standalone presentation on dual-polarization radar technology developed for an emergency management/spotter talk audience.  The second part consists of extra slides that WCMs &amp; SOOs might find useful for their various outreach and training activities.</a:t>
            </a:r>
          </a:p>
          <a:p>
            <a:r>
              <a:rPr lang="en-US" baseline="0" dirty="0" smtClean="0"/>
              <a:t>	In these slides, you will see the phrase “dual-polarization technology”, or “dual-polarization radar technology”, used a lot.  For outreach purposes, we’re encouraging folks to use this terminology.  I know it’s a mouthful, but we don’t want to turn people off using all of the jargon such as “dual-</a:t>
            </a:r>
            <a:r>
              <a:rPr lang="en-US" baseline="0" dirty="0" err="1" smtClean="0"/>
              <a:t>pol</a:t>
            </a:r>
            <a:r>
              <a:rPr lang="en-US" baseline="0" dirty="0" smtClean="0"/>
              <a:t>”, “</a:t>
            </a:r>
            <a:r>
              <a:rPr lang="en-US" baseline="0" dirty="0" err="1" smtClean="0"/>
              <a:t>polarimetric</a:t>
            </a:r>
            <a:r>
              <a:rPr lang="en-US" baseline="0" dirty="0" smtClean="0"/>
              <a:t> radar”, etc.  If you talk about this subject for more than a few minutes, it’s inevitable that you’ll say dual-</a:t>
            </a:r>
            <a:r>
              <a:rPr lang="en-US" baseline="0" dirty="0" err="1" smtClean="0"/>
              <a:t>pol</a:t>
            </a:r>
            <a:r>
              <a:rPr lang="en-US" baseline="0" dirty="0" smtClean="0"/>
              <a:t> once or twice.  We just want to avoid the confusion of people using multiple terms for the same technology.</a:t>
            </a:r>
            <a:endParaRPr lang="en-US" dirty="0" smtClean="0"/>
          </a:p>
          <a:p>
            <a:endParaRPr lang="en-US" dirty="0" smtClean="0"/>
          </a:p>
          <a:p>
            <a:r>
              <a:rPr lang="en-US" b="1" dirty="0" smtClean="0"/>
              <a:t>Animations: </a:t>
            </a:r>
            <a:r>
              <a:rPr lang="en-US" dirty="0" smtClean="0"/>
              <a:t>0</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Changes to the RIDGE web site in the coming year will result in higher resolution data becoming available; this change is unrelated to your</a:t>
            </a:r>
            <a:r>
              <a:rPr lang="en-US" baseline="0" dirty="0" smtClean="0"/>
              <a:t> local radar being upgraded to dual-polarization technology</a:t>
            </a:r>
            <a:endParaRPr lang="en-US" dirty="0" smtClean="0"/>
          </a:p>
          <a:p>
            <a:endParaRPr lang="en-US" dirty="0" smtClean="0"/>
          </a:p>
          <a:p>
            <a:r>
              <a:rPr lang="en-US" b="1" dirty="0" smtClean="0"/>
              <a:t>Notes to</a:t>
            </a:r>
            <a:r>
              <a:rPr lang="en-US" b="1" baseline="0" dirty="0" smtClean="0"/>
              <a:t> Presenter: </a:t>
            </a:r>
            <a:r>
              <a:rPr lang="en-US" baseline="0" dirty="0" smtClean="0"/>
              <a:t>I have to be careful how I word this explanation.  Part of the reason that the higher resolution data is being made available is related to dual-polarization data becoming available.  The increase in bandwidth that makes the 8-bit data display a possibility has been needed for quite some time.  With the fielding of dual-polarization technology, enough money was freed up to make displaying the higher resolution a reality.</a:t>
            </a:r>
          </a:p>
          <a:p>
            <a:r>
              <a:rPr lang="en-US" baseline="0" dirty="0" smtClean="0"/>
              <a:t>	The point you want to make is that dual-polarization technology –in and of itself – doesn’t result in higher resolution data.  Even with 8-bit data available on RIDGE, those users are still not seeing the same level of detail that NWS forecasters (and Level II feed users) get with Super Resolution products. </a:t>
            </a:r>
            <a:endParaRPr lang="en-US" dirty="0" smtClean="0"/>
          </a:p>
          <a:p>
            <a:endParaRPr lang="en-US" dirty="0" smtClean="0"/>
          </a:p>
          <a:p>
            <a:r>
              <a:rPr lang="en-US" b="1" dirty="0" smtClean="0"/>
              <a:t>Animations:</a:t>
            </a:r>
            <a:r>
              <a:rPr lang="en-US" dirty="0" smtClean="0"/>
              <a:t> 2</a:t>
            </a:r>
          </a:p>
          <a:p>
            <a:endParaRPr lang="en-US" dirty="0" smtClean="0"/>
          </a:p>
          <a:p>
            <a:r>
              <a:rPr lang="en-US" dirty="0" smtClean="0"/>
              <a:t>#1: First set of bullets</a:t>
            </a:r>
          </a:p>
          <a:p>
            <a:r>
              <a:rPr lang="en-US" dirty="0" smtClean="0"/>
              <a:t>#2:</a:t>
            </a:r>
            <a:r>
              <a:rPr lang="en-US" baseline="0" dirty="0" smtClean="0"/>
              <a:t> Second text bullet</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The tornado debris</a:t>
            </a:r>
            <a:r>
              <a:rPr lang="en-US" baseline="0" dirty="0" smtClean="0"/>
              <a:t> signature will help detect some tornadoes, but has little predictive value for increasing Tornado Warning lead times</a:t>
            </a:r>
            <a:endParaRPr lang="en-US" dirty="0" smtClean="0"/>
          </a:p>
          <a:p>
            <a:endParaRPr lang="en-US" dirty="0" smtClean="0"/>
          </a:p>
          <a:p>
            <a:r>
              <a:rPr lang="en-US" b="1" dirty="0" smtClean="0"/>
              <a:t>Notes to</a:t>
            </a:r>
            <a:r>
              <a:rPr lang="en-US" b="1" baseline="0" dirty="0" smtClean="0"/>
              <a:t> Presenter: </a:t>
            </a:r>
            <a:r>
              <a:rPr lang="en-US" baseline="0" dirty="0" smtClean="0"/>
              <a:t>This subject also requires some careful wording.  For all practical purposes, the debris signature shouldn’t increase warning lead times across the board.  </a:t>
            </a:r>
          </a:p>
          <a:p>
            <a:r>
              <a:rPr lang="en-US" baseline="0" dirty="0" smtClean="0"/>
              <a:t>	It’s possible – in a given situation – that forecasters may have more confidence to reissue a Tornado Warning, which could lead to an increase in lead time.  Similarly, it’s possible that a debris signature might lead to warning issuance earlier than would otherwise occur.  If that happened – and the tornado was long lived – it could lead to a longer average lead time.  However, I doubt this signature will lead to any significant changes in lead time like what was seen with the fielding of the original WSR-88D network.</a:t>
            </a:r>
            <a:endParaRPr lang="en-US" dirty="0" smtClean="0"/>
          </a:p>
          <a:p>
            <a:endParaRPr lang="en-US" dirty="0" smtClean="0"/>
          </a:p>
          <a:p>
            <a:r>
              <a:rPr lang="en-US" b="1" dirty="0" smtClean="0"/>
              <a:t>Animations: </a:t>
            </a:r>
            <a:r>
              <a:rPr lang="en-US" dirty="0" smtClean="0"/>
              <a:t>0</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Just because a storm</a:t>
            </a:r>
            <a:r>
              <a:rPr lang="en-US" baseline="0" dirty="0" smtClean="0"/>
              <a:t> (or even a </a:t>
            </a:r>
            <a:r>
              <a:rPr lang="en-US" baseline="0" dirty="0" err="1" smtClean="0"/>
              <a:t>supercell</a:t>
            </a:r>
            <a:r>
              <a:rPr lang="en-US" baseline="0" dirty="0" smtClean="0"/>
              <a:t>) has hail, doesn’t mean there’s a significantly greater likelihood of it producing a tornado.</a:t>
            </a:r>
            <a:endParaRPr lang="en-US" dirty="0" smtClean="0"/>
          </a:p>
          <a:p>
            <a:endParaRPr lang="en-US" dirty="0" smtClean="0"/>
          </a:p>
          <a:p>
            <a:r>
              <a:rPr lang="en-US" b="1" dirty="0" smtClean="0"/>
              <a:t>Notes to</a:t>
            </a:r>
            <a:r>
              <a:rPr lang="en-US" b="1" baseline="0" dirty="0" smtClean="0"/>
              <a:t> Presenter: </a:t>
            </a:r>
            <a:r>
              <a:rPr lang="en-US" baseline="0" dirty="0" smtClean="0"/>
              <a:t>In the user surveys conducted by CIMMS, a handful of people commented about storms with hail being more likely to produce tornadoes.  I think the reasoning is rotating storms are more likely to produce hail than non-rotating storms. And rotating storms are more likely to produce tornadoes.  Conclusion: storms with hail are more likely to be rotating.  No, but thanks for playing  “I want to be a NWS warning forecaster”.  </a:t>
            </a:r>
            <a:r>
              <a:rPr lang="en-US" baseline="0" dirty="0" smtClean="0">
                <a:sym typeface="Wingdings" pitchFamily="2" charset="2"/>
              </a:rPr>
              <a:t></a:t>
            </a:r>
            <a:endParaRPr lang="en-US" baseline="0" dirty="0" smtClean="0"/>
          </a:p>
          <a:p>
            <a:r>
              <a:rPr lang="en-US" baseline="0" dirty="0" smtClean="0"/>
              <a:t>	</a:t>
            </a:r>
            <a:endParaRPr lang="en-US" dirty="0" smtClean="0"/>
          </a:p>
          <a:p>
            <a:endParaRPr lang="en-US" dirty="0" smtClean="0"/>
          </a:p>
          <a:p>
            <a:r>
              <a:rPr lang="en-US" b="1" dirty="0" smtClean="0"/>
              <a:t>Animations: </a:t>
            </a:r>
            <a:r>
              <a:rPr lang="en-US" dirty="0" smtClean="0"/>
              <a:t>0</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Below beam effects are</a:t>
            </a:r>
            <a:r>
              <a:rPr lang="en-US" baseline="0" dirty="0" smtClean="0"/>
              <a:t> a significant factor in determining precipitation type at a particular surface location.</a:t>
            </a:r>
            <a:endParaRPr lang="en-US" dirty="0" smtClean="0"/>
          </a:p>
          <a:p>
            <a:endParaRPr lang="en-US" dirty="0" smtClean="0"/>
          </a:p>
          <a:p>
            <a:r>
              <a:rPr lang="en-US" b="1" dirty="0" smtClean="0"/>
              <a:t>Notes to</a:t>
            </a:r>
            <a:r>
              <a:rPr lang="en-US" b="1" baseline="0" dirty="0" smtClean="0"/>
              <a:t> Presenter: </a:t>
            </a:r>
            <a:r>
              <a:rPr lang="en-US" baseline="0" dirty="0" smtClean="0"/>
              <a:t>The graphic &amp; text are pretty self-explanatory.  I added the yellow lines to make it even more obvious where the problematic areas are most likely to be.  I thought about doing more with this graphic (i.e., fade in reflectivity colors along the beam to show the bright-band), but I think that would take away from the primary message.</a:t>
            </a:r>
            <a:endParaRPr lang="en-US" dirty="0" smtClean="0"/>
          </a:p>
          <a:p>
            <a:endParaRPr lang="en-US" dirty="0" smtClean="0"/>
          </a:p>
          <a:p>
            <a:r>
              <a:rPr lang="en-US" b="1" dirty="0" smtClean="0"/>
              <a:t>Animations: </a:t>
            </a:r>
            <a:r>
              <a:rPr lang="en-US" dirty="0" smtClean="0"/>
              <a:t>0</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Welcome to the Introduction to Categorical Amendment Criteria (CAC). This is Part 1 of CAC Training, which deals with the “why’s and how’s” of Categorical Amendment Criteria. Part 2 details how to find CAC for each of your TAF sites.</a:t>
            </a:r>
          </a:p>
        </p:txBody>
      </p:sp>
      <p:sp>
        <p:nvSpPr>
          <p:cNvPr id="4" name="Slide Number Placeholder 3"/>
          <p:cNvSpPr>
            <a:spLocks noGrp="1"/>
          </p:cNvSpPr>
          <p:nvPr>
            <p:ph type="sldNum" sz="quarter" idx="5"/>
          </p:nvPr>
        </p:nvSpPr>
        <p:spPr/>
        <p:txBody>
          <a:bodyPr/>
          <a:lstStyle/>
          <a:p>
            <a:pPr>
              <a:defRPr/>
            </a:pPr>
            <a:fld id="{83699C7F-5B1D-4162-96C2-90E0E2ABF668}"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Welcome to the Introduction to Categorical Amendment Criteria (CAC). This is Part 1 of CAC Training, which deals with the “why’s and how’s” of Categorical Amendment Criteria. Part 2 details how to find CAC for each of your TAF sites.</a:t>
            </a:r>
          </a:p>
        </p:txBody>
      </p:sp>
      <p:sp>
        <p:nvSpPr>
          <p:cNvPr id="4" name="Slide Number Placeholder 3"/>
          <p:cNvSpPr>
            <a:spLocks noGrp="1"/>
          </p:cNvSpPr>
          <p:nvPr>
            <p:ph type="sldNum" sz="quarter" idx="5"/>
          </p:nvPr>
        </p:nvSpPr>
        <p:spPr/>
        <p:txBody>
          <a:bodyPr/>
          <a:lstStyle/>
          <a:p>
            <a:pPr>
              <a:defRPr/>
            </a:pPr>
            <a:fld id="{83699C7F-5B1D-4162-96C2-90E0E2ABF668}"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Points: </a:t>
            </a:r>
          </a:p>
          <a:p>
            <a:endParaRPr lang="en-US" dirty="0" smtClean="0"/>
          </a:p>
          <a:p>
            <a:r>
              <a:rPr lang="en-US" dirty="0" smtClean="0"/>
              <a:t>1. Conventional radar uses a horizontally polarized beam</a:t>
            </a:r>
          </a:p>
          <a:p>
            <a:r>
              <a:rPr lang="en-US" dirty="0" smtClean="0"/>
              <a:t>2. Dual-polarization radar technology</a:t>
            </a:r>
            <a:r>
              <a:rPr lang="en-US" baseline="0" dirty="0" smtClean="0"/>
              <a:t> uses a radar beam polarized in both the vertical and horizontal directions</a:t>
            </a:r>
            <a:endParaRPr lang="en-US" dirty="0" smtClean="0"/>
          </a:p>
          <a:p>
            <a:endParaRPr lang="en-US" dirty="0" smtClean="0"/>
          </a:p>
          <a:p>
            <a:r>
              <a:rPr lang="en-US" b="1" dirty="0" smtClean="0"/>
              <a:t>Notes to Presenter: </a:t>
            </a:r>
            <a:r>
              <a:rPr lang="en-US" dirty="0" smtClean="0"/>
              <a:t>This slide is the first part of a two-part explanation of dual-polarization radar technology.  The first part of the explanation focuses</a:t>
            </a:r>
            <a:r>
              <a:rPr lang="en-US" baseline="0" dirty="0" smtClean="0"/>
              <a:t> on how the new technology is different from the old technology.  The next slide gets into why the technology is important.</a:t>
            </a:r>
          </a:p>
          <a:p>
            <a:r>
              <a:rPr lang="en-US" baseline="0" dirty="0" smtClean="0"/>
              <a:t>	This slide is a good place for a story or analogy on what polarized electromagnetic waves are.  In our discussions here at WDTB, the most common analogy that people will get is probably polarized sunglasses or windows.  However, if you can think of a better one, please use it.  And – while you are at it – send your idea to us and we may include it in the online training we produce for later in 2010.</a:t>
            </a:r>
            <a:endParaRPr lang="en-US" dirty="0" smtClean="0"/>
          </a:p>
          <a:p>
            <a:endParaRPr lang="en-US" dirty="0" smtClean="0"/>
          </a:p>
          <a:p>
            <a:r>
              <a:rPr lang="en-US" b="1" dirty="0" smtClean="0"/>
              <a:t>Animations: </a:t>
            </a:r>
            <a:r>
              <a:rPr lang="en-US" dirty="0" smtClean="0"/>
              <a:t>0</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Conventional radar tells us about the size of targets</a:t>
            </a:r>
            <a:r>
              <a:rPr lang="en-US" baseline="0" dirty="0" smtClean="0"/>
              <a:t> while dual-polarization radar technology tells us about the size, shape &amp; variety of objects in the radar beam</a:t>
            </a:r>
            <a:endParaRPr lang="en-US" dirty="0" smtClean="0"/>
          </a:p>
          <a:p>
            <a:endParaRPr lang="en-US" dirty="0" smtClean="0"/>
          </a:p>
          <a:p>
            <a:r>
              <a:rPr lang="en-US" b="1" dirty="0" smtClean="0"/>
              <a:t>Notes to Presenter: </a:t>
            </a:r>
            <a:r>
              <a:rPr lang="en-US" dirty="0" smtClean="0"/>
              <a:t>This is the second part</a:t>
            </a:r>
            <a:r>
              <a:rPr lang="en-US" baseline="0" dirty="0" smtClean="0"/>
              <a:t> of the two-part explanation.  Here is where we discuss dual-polarization technology’s importance.  The current WSR-88D only gives you an understanding of the size of targets in the radar beam volume at that point.  There is no explicit measurement of shape or hydrometeor variety (i.e</a:t>
            </a:r>
            <a:r>
              <a:rPr lang="en-US" baseline="0" smtClean="0"/>
              <a:t>., drop-size distribution).  </a:t>
            </a:r>
            <a:endParaRPr lang="en-US" baseline="0" dirty="0" smtClean="0"/>
          </a:p>
          <a:p>
            <a:r>
              <a:rPr lang="en-US" baseline="0" dirty="0" smtClean="0"/>
              <a:t>	Dual-polarization technology collects information on both the horizontal and vertical size (i.e., Differential Reflectivity).  These data give us an understanding of the hydrometeor shape as well as size.  The Correlation Coefficient and Specific Differential Phase products also give forecasters a better understanding of the variety of targets in the radar volume.  It’s the collection of all these new data that allow forecasters to more clearly identify whether a range gate is filled primarily with snow, hail, rain, or other target.</a:t>
            </a:r>
          </a:p>
          <a:p>
            <a:r>
              <a:rPr lang="en-US" baseline="0" dirty="0" smtClean="0"/>
              <a:t>	I need to make one last point on this slide.  I use sigma as a symbol to represent variety since it is the character for standard deviation in statistics.  I realize that many people will not get this at all.  Unfortunately, there is no easy, symbolic way to suggest a distribution that comes to mind other than using a sigma or showing an actual distribution.  I thought the latter would be way too confusing. As a result, you will likely need to explain to people verbally what the sigma means.</a:t>
            </a:r>
            <a:endParaRPr lang="en-US" dirty="0" smtClean="0"/>
          </a:p>
          <a:p>
            <a:endParaRPr lang="en-US" dirty="0" smtClean="0"/>
          </a:p>
          <a:p>
            <a:r>
              <a:rPr lang="en-US" b="1" dirty="0" smtClean="0"/>
              <a:t>Animations: </a:t>
            </a:r>
            <a:r>
              <a:rPr lang="en-US" dirty="0" smtClean="0"/>
              <a:t>0</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The addition of the dual-polarization radar base products should help NWS forecasters better identify hail,</a:t>
            </a:r>
            <a:r>
              <a:rPr lang="en-US" baseline="0" dirty="0" smtClean="0"/>
              <a:t> possibly even the presence of very large hail, in thunderstorms</a:t>
            </a:r>
            <a:endParaRPr lang="en-US" dirty="0" smtClean="0"/>
          </a:p>
          <a:p>
            <a:endParaRPr lang="en-US" dirty="0" smtClean="0"/>
          </a:p>
          <a:p>
            <a:r>
              <a:rPr lang="en-US" b="1" dirty="0" smtClean="0"/>
              <a:t>Notes to</a:t>
            </a:r>
            <a:r>
              <a:rPr lang="en-US" b="1" baseline="0" dirty="0" smtClean="0"/>
              <a:t> Presenter: </a:t>
            </a:r>
            <a:r>
              <a:rPr lang="en-US" baseline="0" dirty="0" smtClean="0"/>
              <a:t>The example images on this slide are probably a little too easy. The pool of example cases is still pretty small at this point.  We figured it’s better to include an example that’s obvious than one where the audience may not understand what you’re pointing out. You may want to add some local anecdotes here about how a clearer picture of hail in thunderstorms would specifically benefit your CWA.</a:t>
            </a:r>
          </a:p>
          <a:p>
            <a:r>
              <a:rPr lang="en-US" baseline="0" dirty="0" smtClean="0"/>
              <a:t>	If you want to make things a little more challenging, ask the audience whether or not they think there is hail in the high reflectivity appendage west of the inflow notch.  The ZDR values are similar to the other rain areas, but the Correlation Coefficient is similar to the hail core.  The answer is there is probably some small hail/</a:t>
            </a:r>
            <a:r>
              <a:rPr lang="en-US" baseline="0" dirty="0" err="1" smtClean="0"/>
              <a:t>graupel</a:t>
            </a:r>
            <a:r>
              <a:rPr lang="en-US" baseline="0" dirty="0" smtClean="0"/>
              <a:t> mixed with rain in this area, but not to the extent as there is in the hail core.</a:t>
            </a:r>
            <a:endParaRPr lang="en-US" dirty="0" smtClean="0"/>
          </a:p>
          <a:p>
            <a:endParaRPr lang="en-US" dirty="0" smtClean="0"/>
          </a:p>
          <a:p>
            <a:r>
              <a:rPr lang="en-US" b="1" dirty="0" smtClean="0"/>
              <a:t>Animations: </a:t>
            </a:r>
            <a:r>
              <a:rPr lang="en-US" dirty="0" smtClean="0"/>
              <a:t>2</a:t>
            </a:r>
          </a:p>
          <a:p>
            <a:endParaRPr lang="en-US" dirty="0" smtClean="0"/>
          </a:p>
          <a:p>
            <a:r>
              <a:rPr lang="en-US" dirty="0" smtClean="0"/>
              <a:t>#1: Shows Correlation Coefficient and Differential Reflectivity images with “How about now” text</a:t>
            </a:r>
          </a:p>
          <a:p>
            <a:r>
              <a:rPr lang="en-US" dirty="0" smtClean="0"/>
              <a:t>#2: Circles</a:t>
            </a:r>
            <a:r>
              <a:rPr lang="en-US" baseline="0" dirty="0" smtClean="0"/>
              <a:t> over area of hail (with labels) in each product appears</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Adding dual-polarization technology</a:t>
            </a:r>
            <a:r>
              <a:rPr lang="en-US" baseline="0" dirty="0" smtClean="0"/>
              <a:t> allows forecasters to better identify areas where frozen precipitation melts.</a:t>
            </a:r>
            <a:endParaRPr lang="en-US" dirty="0" smtClean="0"/>
          </a:p>
          <a:p>
            <a:endParaRPr lang="en-US" dirty="0" smtClean="0"/>
          </a:p>
          <a:p>
            <a:r>
              <a:rPr lang="en-US" b="1" dirty="0" smtClean="0"/>
              <a:t>Notes to</a:t>
            </a:r>
            <a:r>
              <a:rPr lang="en-US" b="1" baseline="0" dirty="0" smtClean="0"/>
              <a:t> Presenter: </a:t>
            </a:r>
            <a:r>
              <a:rPr lang="en-US" baseline="0" dirty="0" smtClean="0"/>
              <a:t>The Reflectivity and Correlation Coefficient products allow for a nice contrast on this point. It’s pretty clear that Correlation Coefficient detects the melting layer much better than relying on a bright band being visible in Reflectivity.  A personal “horror” story about detecting the rain-snow line or bright-band contamination might help here.</a:t>
            </a:r>
            <a:endParaRPr lang="en-US" dirty="0" smtClean="0"/>
          </a:p>
          <a:p>
            <a:endParaRPr lang="en-US" dirty="0" smtClean="0"/>
          </a:p>
          <a:p>
            <a:r>
              <a:rPr lang="en-US" b="1" dirty="0" smtClean="0"/>
              <a:t>Animations:</a:t>
            </a:r>
            <a:r>
              <a:rPr lang="en-US" dirty="0" smtClean="0"/>
              <a:t> 2</a:t>
            </a:r>
          </a:p>
          <a:p>
            <a:endParaRPr lang="en-US" dirty="0" smtClean="0"/>
          </a:p>
          <a:p>
            <a:r>
              <a:rPr lang="en-US" dirty="0" smtClean="0"/>
              <a:t>#1: Transition from Base Reflectivity to Correlation</a:t>
            </a:r>
            <a:r>
              <a:rPr lang="en-US" baseline="0" dirty="0" smtClean="0"/>
              <a:t> Coefficient product w/label</a:t>
            </a:r>
          </a:p>
          <a:p>
            <a:r>
              <a:rPr lang="en-US" baseline="0" dirty="0" smtClean="0"/>
              <a:t>#2: Add text labels for frozen, mixed phase, and liquid precipitation</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Adding dual-polarization</a:t>
            </a:r>
            <a:r>
              <a:rPr lang="en-US" baseline="0" dirty="0" smtClean="0"/>
              <a:t> technology will help with detecting biological, ground clutter, and other non-weather targets.</a:t>
            </a:r>
            <a:endParaRPr lang="en-US" dirty="0" smtClean="0"/>
          </a:p>
          <a:p>
            <a:endParaRPr lang="en-US" dirty="0" smtClean="0"/>
          </a:p>
          <a:p>
            <a:r>
              <a:rPr lang="en-US" b="1" dirty="0" smtClean="0"/>
              <a:t>Notes to</a:t>
            </a:r>
            <a:r>
              <a:rPr lang="en-US" b="1" baseline="0" dirty="0" smtClean="0"/>
              <a:t> Presenter:   </a:t>
            </a:r>
            <a:r>
              <a:rPr lang="en-US" b="0" baseline="0" dirty="0" smtClean="0"/>
              <a:t>This example shows some developing showers located near an area of biological targets.  The showers are further to the north along the county boundary while the biological returns are further to the south.  While both regions have similar Reflectivity values, the Correlation Coefficient values are very different.  Rain returns often have high Correlation Coefficient values (0.9-1.0) while biological </a:t>
            </a:r>
            <a:r>
              <a:rPr lang="en-US" b="0" baseline="0" dirty="0" err="1" smtClean="0"/>
              <a:t>scatterers</a:t>
            </a:r>
            <a:r>
              <a:rPr lang="en-US" b="0" baseline="0" dirty="0" smtClean="0"/>
              <a:t> generate lower values (0.6-0.9).  </a:t>
            </a:r>
          </a:p>
          <a:p>
            <a:r>
              <a:rPr lang="en-US" b="0" baseline="0" dirty="0" smtClean="0"/>
              <a:t>	The biological returns in this example are likely migrating birds.  This event occurred around their peak migration period through the area.</a:t>
            </a:r>
            <a:endParaRPr lang="en-US" b="1" baseline="0" dirty="0" smtClean="0"/>
          </a:p>
          <a:p>
            <a:endParaRPr lang="en-US" dirty="0" smtClean="0"/>
          </a:p>
          <a:p>
            <a:r>
              <a:rPr lang="en-US" b="1" dirty="0" smtClean="0"/>
              <a:t>Animations: </a:t>
            </a:r>
            <a:r>
              <a:rPr lang="en-US" dirty="0" smtClean="0"/>
              <a:t>0</a:t>
            </a:r>
          </a:p>
        </p:txBody>
      </p:sp>
      <p:sp>
        <p:nvSpPr>
          <p:cNvPr id="4" name="Slide Number Placeholder 3"/>
          <p:cNvSpPr>
            <a:spLocks noGrp="1"/>
          </p:cNvSpPr>
          <p:nvPr>
            <p:ph type="sldNum" sz="quarter" idx="10"/>
          </p:nvPr>
        </p:nvSpPr>
        <p:spPr/>
        <p:txBody>
          <a:bodyPr/>
          <a:lstStyle/>
          <a:p>
            <a:fld id="{3C57AE7F-39E3-4F11-8746-86687E5B347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Dual-Polarization technology will allow radar to distinguish the presence of debris lofted by a tornado</a:t>
            </a:r>
          </a:p>
          <a:p>
            <a:endParaRPr lang="en-US" dirty="0" smtClean="0"/>
          </a:p>
          <a:p>
            <a:r>
              <a:rPr lang="en-US" b="1" dirty="0" smtClean="0"/>
              <a:t>Notes to</a:t>
            </a:r>
            <a:r>
              <a:rPr lang="en-US" b="1" baseline="0" dirty="0" smtClean="0"/>
              <a:t> Presenter: </a:t>
            </a:r>
            <a:r>
              <a:rPr lang="en-US" baseline="0" dirty="0" smtClean="0"/>
              <a:t>The debris signature will not detect every tornado.  It’s range dependent (best within 30 nm…may work for strong tornadoes out to 50 nm or so) due to beam broadening and curvature effects.  What this signature does do is give the forecaster the ability to “detect” a tornado lofting debris when spotter reports are absent.  For instance, if a tornado hits a subdivision in a rural area.  Or if a tornado spins up, causes significant damage, and reports are not available due to phone lines &amp; cell towers being damaged/filled up.  It’s possible that inflow with a lot of dust, insects, etc. could produce a similar signature.  Such a signature would be much broader in area than a </a:t>
            </a:r>
            <a:r>
              <a:rPr lang="en-US" baseline="0" dirty="0" err="1" smtClean="0"/>
              <a:t>tornadic</a:t>
            </a:r>
            <a:r>
              <a:rPr lang="en-US" baseline="0" dirty="0" smtClean="0"/>
              <a:t> debris signature and the Correlation Coefficient values wouldn’t be as low (~0.7-0.8 in inflow </a:t>
            </a:r>
            <a:r>
              <a:rPr lang="en-US" baseline="0" dirty="0" err="1" smtClean="0"/>
              <a:t>vs</a:t>
            </a:r>
            <a:r>
              <a:rPr lang="en-US" baseline="0" dirty="0" smtClean="0"/>
              <a:t> ~0.4-0.5 for a TDS).</a:t>
            </a:r>
          </a:p>
          <a:p>
            <a:r>
              <a:rPr lang="en-US" baseline="0" dirty="0" smtClean="0"/>
              <a:t>	HOWEVER, we do have some concern that spotters and emergency managers in your audience may take this information the wrong way – or ways.  It’s really important that they not think we don’t value their reports.  It’s also really important that they not think that spotters near the radar are somehow less necessary than spotters far from the radar.  Ultimately, you’re just going to have to feel out your audience.  If you sense that they think they have a diminished role in a dual-polarization technology world, please take your time to correct them of this misnomer.</a:t>
            </a:r>
          </a:p>
          <a:p>
            <a:r>
              <a:rPr lang="en-US" baseline="0" dirty="0" smtClean="0"/>
              <a:t>	Lastly, we want to make sure people realize that this signature has no predictive capability for warning issuance.  We’ll touch on this subject more on Slides 17 &amp; 32.</a:t>
            </a:r>
            <a:endParaRPr lang="en-US" dirty="0" smtClean="0"/>
          </a:p>
          <a:p>
            <a:endParaRPr lang="en-US" dirty="0" smtClean="0"/>
          </a:p>
          <a:p>
            <a:r>
              <a:rPr lang="en-US" b="1" dirty="0" smtClean="0"/>
              <a:t>Animations: </a:t>
            </a:r>
            <a:r>
              <a:rPr lang="en-US" dirty="0" smtClean="0"/>
              <a:t>1</a:t>
            </a:r>
          </a:p>
          <a:p>
            <a:endParaRPr lang="en-US" dirty="0" smtClean="0"/>
          </a:p>
          <a:p>
            <a:r>
              <a:rPr lang="en-US" dirty="0" smtClean="0"/>
              <a:t>#1: Fade in circles, arrows, and text for </a:t>
            </a:r>
            <a:r>
              <a:rPr lang="en-US" dirty="0" err="1" smtClean="0"/>
              <a:t>tornadic</a:t>
            </a:r>
            <a:r>
              <a:rPr lang="en-US" baseline="0" dirty="0" smtClean="0"/>
              <a:t> debris signature</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 </a:t>
            </a:r>
            <a:r>
              <a:rPr lang="en-US" dirty="0" smtClean="0"/>
              <a:t>Since dual-polarization technology can better detect hail than conventional radar, the NWS should make</a:t>
            </a:r>
            <a:r>
              <a:rPr lang="en-US" baseline="0" dirty="0" smtClean="0"/>
              <a:t> better warning decisions for Severe Thunderstorm warnings based on hail threat</a:t>
            </a:r>
            <a:endParaRPr lang="en-US" dirty="0" smtClean="0"/>
          </a:p>
          <a:p>
            <a:endParaRPr lang="en-US" dirty="0" smtClean="0"/>
          </a:p>
          <a:p>
            <a:r>
              <a:rPr lang="en-US" b="1" dirty="0" smtClean="0"/>
              <a:t>Notes to</a:t>
            </a:r>
            <a:r>
              <a:rPr lang="en-US" b="1" baseline="0" dirty="0" smtClean="0"/>
              <a:t> Presenter: </a:t>
            </a:r>
            <a:r>
              <a:rPr lang="en-US" baseline="0" dirty="0" smtClean="0"/>
              <a:t>The benefit listed on the slide should be pretty obvious.  What you will likely spend most of your time explaining to people is that there is a difference between detecting hail in a thunderstorm and knowing how big that hail is when it hits the ground.  NWS forecasters will still need to rely on current techniques to forecast/identify the maximum hail size likely with a specific thunderstorm.</a:t>
            </a:r>
          </a:p>
          <a:p>
            <a:r>
              <a:rPr lang="en-US" baseline="0" dirty="0" smtClean="0"/>
              <a:t>	There is one caveat to this issue. Research suggests that range gates with very large hail stones may have distinguishable differences from other data where hail is detected.  The specifics of the “monster” hail signature will be covered in the dual-polarization operations course WDTB is developing.</a:t>
            </a:r>
            <a:endParaRPr lang="en-US" dirty="0" smtClean="0"/>
          </a:p>
          <a:p>
            <a:endParaRPr lang="en-US" dirty="0" smtClean="0"/>
          </a:p>
          <a:p>
            <a:r>
              <a:rPr lang="en-US" b="1" dirty="0" smtClean="0"/>
              <a:t>Animations: </a:t>
            </a:r>
            <a:r>
              <a:rPr lang="en-US" dirty="0" smtClean="0"/>
              <a:t>2</a:t>
            </a:r>
          </a:p>
          <a:p>
            <a:endParaRPr lang="en-US" dirty="0" smtClean="0"/>
          </a:p>
          <a:p>
            <a:r>
              <a:rPr lang="en-US" dirty="0" smtClean="0"/>
              <a:t>#1: “Benefit” text</a:t>
            </a:r>
          </a:p>
          <a:p>
            <a:r>
              <a:rPr lang="en-US" dirty="0" smtClean="0"/>
              <a:t>#2: “Issue” text</a:t>
            </a:r>
            <a:endParaRPr lang="en-US" dirty="0"/>
          </a:p>
        </p:txBody>
      </p:sp>
      <p:sp>
        <p:nvSpPr>
          <p:cNvPr id="4" name="Slide Number Placeholder 3"/>
          <p:cNvSpPr>
            <a:spLocks noGrp="1"/>
          </p:cNvSpPr>
          <p:nvPr>
            <p:ph type="sldNum" sz="quarter" idx="10"/>
          </p:nvPr>
        </p:nvSpPr>
        <p:spPr/>
        <p:txBody>
          <a:bodyPr/>
          <a:lstStyle/>
          <a:p>
            <a:fld id="{3C57AE7F-39E3-4F11-8746-86687E5B347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621A5D7E-2C81-4B1B-8FBC-D62E75B9AB12}" type="datetimeFigureOut">
              <a:rPr lang="en-US" smtClean="0"/>
              <a:t>10/2/2012</a:t>
            </a:fld>
            <a:endParaRPr lang="en-US"/>
          </a:p>
        </p:txBody>
      </p:sp>
      <p:sp>
        <p:nvSpPr>
          <p:cNvPr id="23" name="Slide Number Placeholder 22"/>
          <p:cNvSpPr>
            <a:spLocks noGrp="1"/>
          </p:cNvSpPr>
          <p:nvPr>
            <p:ph type="sldNum" sz="quarter" idx="11"/>
          </p:nvPr>
        </p:nvSpPr>
        <p:spPr/>
        <p:txBody>
          <a:bodyPr/>
          <a:lstStyle/>
          <a:p>
            <a:fld id="{BFF23868-EB12-4285-A4FE-25AA57E08C0B}"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A5D7E-2C81-4B1B-8FBC-D62E75B9AB12}" type="datetimeFigureOut">
              <a:rPr lang="en-US" smtClean="0"/>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23868-EB12-4285-A4FE-25AA57E08C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A5D7E-2C81-4B1B-8FBC-D62E75B9AB12}" type="datetimeFigureOut">
              <a:rPr lang="en-US" smtClean="0"/>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23868-EB12-4285-A4FE-25AA57E08C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621A5D7E-2C81-4B1B-8FBC-D62E75B9AB12}" type="datetimeFigureOut">
              <a:rPr lang="en-US" smtClean="0"/>
              <a:t>10/2/2012</a:t>
            </a:fld>
            <a:endParaRPr lang="en-US"/>
          </a:p>
        </p:txBody>
      </p:sp>
      <p:sp>
        <p:nvSpPr>
          <p:cNvPr id="19" name="Slide Number Placeholder 18"/>
          <p:cNvSpPr>
            <a:spLocks noGrp="1"/>
          </p:cNvSpPr>
          <p:nvPr>
            <p:ph type="sldNum" sz="quarter" idx="15"/>
          </p:nvPr>
        </p:nvSpPr>
        <p:spPr/>
        <p:txBody>
          <a:bodyPr/>
          <a:lstStyle/>
          <a:p>
            <a:fld id="{BFF23868-EB12-4285-A4FE-25AA57E08C0B}"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621A5D7E-2C81-4B1B-8FBC-D62E75B9AB12}" type="datetimeFigureOut">
              <a:rPr lang="en-US" smtClean="0"/>
              <a:t>10/2/2012</a:t>
            </a:fld>
            <a:endParaRPr lang="en-US"/>
          </a:p>
        </p:txBody>
      </p:sp>
      <p:sp>
        <p:nvSpPr>
          <p:cNvPr id="20" name="Slide Number Placeholder 19"/>
          <p:cNvSpPr>
            <a:spLocks noGrp="1"/>
          </p:cNvSpPr>
          <p:nvPr>
            <p:ph type="sldNum" sz="quarter" idx="11"/>
          </p:nvPr>
        </p:nvSpPr>
        <p:spPr/>
        <p:txBody>
          <a:bodyPr/>
          <a:lstStyle/>
          <a:p>
            <a:fld id="{BFF23868-EB12-4285-A4FE-25AA57E08C0B}"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621A5D7E-2C81-4B1B-8FBC-D62E75B9AB12}" type="datetimeFigureOut">
              <a:rPr lang="en-US" smtClean="0"/>
              <a:t>10/2/2012</a:t>
            </a:fld>
            <a:endParaRPr lang="en-US"/>
          </a:p>
        </p:txBody>
      </p:sp>
      <p:sp>
        <p:nvSpPr>
          <p:cNvPr id="25" name="Slide Number Placeholder 24"/>
          <p:cNvSpPr>
            <a:spLocks noGrp="1"/>
          </p:cNvSpPr>
          <p:nvPr>
            <p:ph type="sldNum" sz="quarter" idx="16"/>
          </p:nvPr>
        </p:nvSpPr>
        <p:spPr/>
        <p:txBody>
          <a:bodyPr/>
          <a:lstStyle/>
          <a:p>
            <a:fld id="{BFF23868-EB12-4285-A4FE-25AA57E08C0B}"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621A5D7E-2C81-4B1B-8FBC-D62E75B9AB12}" type="datetimeFigureOut">
              <a:rPr lang="en-US" smtClean="0"/>
              <a:t>10/2/2012</a:t>
            </a:fld>
            <a:endParaRPr lang="en-US"/>
          </a:p>
        </p:txBody>
      </p:sp>
      <p:sp>
        <p:nvSpPr>
          <p:cNvPr id="24" name="Slide Number Placeholder 23"/>
          <p:cNvSpPr>
            <a:spLocks noGrp="1"/>
          </p:cNvSpPr>
          <p:nvPr>
            <p:ph type="sldNum" sz="quarter" idx="17"/>
          </p:nvPr>
        </p:nvSpPr>
        <p:spPr/>
        <p:txBody>
          <a:bodyPr/>
          <a:lstStyle/>
          <a:p>
            <a:fld id="{BFF23868-EB12-4285-A4FE-25AA57E08C0B}"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621A5D7E-2C81-4B1B-8FBC-D62E75B9AB12}" type="datetimeFigureOut">
              <a:rPr lang="en-US" smtClean="0"/>
              <a:t>10/2/2012</a:t>
            </a:fld>
            <a:endParaRPr lang="en-US"/>
          </a:p>
        </p:txBody>
      </p:sp>
      <p:sp>
        <p:nvSpPr>
          <p:cNvPr id="14" name="Slide Number Placeholder 13"/>
          <p:cNvSpPr>
            <a:spLocks noGrp="1"/>
          </p:cNvSpPr>
          <p:nvPr>
            <p:ph type="sldNum" sz="quarter" idx="11"/>
          </p:nvPr>
        </p:nvSpPr>
        <p:spPr/>
        <p:txBody>
          <a:bodyPr/>
          <a:lstStyle/>
          <a:p>
            <a:fld id="{BFF23868-EB12-4285-A4FE-25AA57E08C0B}"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21A5D7E-2C81-4B1B-8FBC-D62E75B9AB12}" type="datetimeFigureOut">
              <a:rPr lang="en-US" smtClean="0"/>
              <a:t>10/2/2012</a:t>
            </a:fld>
            <a:endParaRPr lang="en-US"/>
          </a:p>
        </p:txBody>
      </p:sp>
      <p:sp>
        <p:nvSpPr>
          <p:cNvPr id="12" name="Slide Number Placeholder 11"/>
          <p:cNvSpPr>
            <a:spLocks noGrp="1"/>
          </p:cNvSpPr>
          <p:nvPr>
            <p:ph type="sldNum" sz="quarter" idx="11"/>
          </p:nvPr>
        </p:nvSpPr>
        <p:spPr/>
        <p:txBody>
          <a:bodyPr/>
          <a:lstStyle/>
          <a:p>
            <a:fld id="{BFF23868-EB12-4285-A4FE-25AA57E08C0B}"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621A5D7E-2C81-4B1B-8FBC-D62E75B9AB12}" type="datetimeFigureOut">
              <a:rPr lang="en-US" smtClean="0"/>
              <a:t>10/2/2012</a:t>
            </a:fld>
            <a:endParaRPr lang="en-US"/>
          </a:p>
        </p:txBody>
      </p:sp>
      <p:sp>
        <p:nvSpPr>
          <p:cNvPr id="18" name="Slide Number Placeholder 17"/>
          <p:cNvSpPr>
            <a:spLocks noGrp="1"/>
          </p:cNvSpPr>
          <p:nvPr>
            <p:ph type="sldNum" sz="quarter" idx="16"/>
          </p:nvPr>
        </p:nvSpPr>
        <p:spPr/>
        <p:txBody>
          <a:bodyPr/>
          <a:lstStyle/>
          <a:p>
            <a:fld id="{BFF23868-EB12-4285-A4FE-25AA57E08C0B}"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621A5D7E-2C81-4B1B-8FBC-D62E75B9AB12}" type="datetimeFigureOut">
              <a:rPr lang="en-US" smtClean="0"/>
              <a:t>10/2/2012</a:t>
            </a:fld>
            <a:endParaRPr lang="en-US"/>
          </a:p>
        </p:txBody>
      </p:sp>
      <p:sp>
        <p:nvSpPr>
          <p:cNvPr id="20" name="Slide Number Placeholder 19"/>
          <p:cNvSpPr>
            <a:spLocks noGrp="1"/>
          </p:cNvSpPr>
          <p:nvPr>
            <p:ph type="sldNum" sz="quarter" idx="15"/>
          </p:nvPr>
        </p:nvSpPr>
        <p:spPr/>
        <p:txBody>
          <a:bodyPr/>
          <a:lstStyle/>
          <a:p>
            <a:fld id="{BFF23868-EB12-4285-A4FE-25AA57E08C0B}"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621A5D7E-2C81-4B1B-8FBC-D62E75B9AB12}" type="datetimeFigureOut">
              <a:rPr lang="en-US" smtClean="0"/>
              <a:t>10/2/2012</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FF23868-EB12-4285-A4FE-25AA57E08C0B}" type="slidenum">
              <a:rPr lang="en-US" smtClean="0"/>
              <a:t>‹#›</a:t>
            </a:fld>
            <a:endParaRPr lang="en-US"/>
          </a:p>
        </p:txBody>
      </p:sp>
      <p:pic>
        <p:nvPicPr>
          <p:cNvPr id="7" name="Picture 6" descr="clouds2a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Texturizer trans="67000"/>
                    </a14:imgEffect>
                    <a14:imgEffect>
                      <a14:brightnessContrast bright="-60000" contrast="4000"/>
                    </a14:imgEffect>
                  </a14:imgLayer>
                </a14:imgProps>
              </a:ext>
              <a:ext uri="{28A0092B-C50C-407E-A947-70E740481C1C}">
                <a14:useLocalDpi xmlns:a14="http://schemas.microsoft.com/office/drawing/2010/main" val="0"/>
              </a:ext>
            </a:extLst>
          </a:blip>
          <a:srcRect/>
          <a:stretch>
            <a:fillRect/>
          </a:stretch>
        </p:blipFill>
        <p:spPr bwMode="auto">
          <a:xfrm>
            <a:off x="0" y="-152400"/>
            <a:ext cx="9220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a:prstGeom prst="rect">
            <a:avLst/>
          </a:prstGeom>
        </p:spPr>
        <p:txBody>
          <a:bodyPr>
            <a:normAutofit/>
          </a:bodyPr>
          <a:lstStyle/>
          <a:p>
            <a:pPr>
              <a:defRPr/>
            </a:pPr>
            <a:fld id="{2DEF27F7-A737-4611-B905-95007989D479}" type="slidenum">
              <a:rPr lang="en-US"/>
              <a:pPr>
                <a:defRPr/>
              </a:pPr>
              <a:t>1</a:t>
            </a:fld>
            <a:endParaRPr lang="en-US" dirty="0"/>
          </a:p>
        </p:txBody>
      </p:sp>
      <p:sp>
        <p:nvSpPr>
          <p:cNvPr id="6" name="TextBox 5"/>
          <p:cNvSpPr txBox="1"/>
          <p:nvPr/>
        </p:nvSpPr>
        <p:spPr>
          <a:xfrm>
            <a:off x="914400" y="4572000"/>
            <a:ext cx="6934200" cy="1815882"/>
          </a:xfrm>
          <a:prstGeom prst="rect">
            <a:avLst/>
          </a:prstGeom>
          <a:noFill/>
        </p:spPr>
        <p:txBody>
          <a:bodyPr wrap="square">
            <a:spAutoFit/>
          </a:bodyPr>
          <a:lstStyle/>
          <a:p>
            <a:pPr algn="ctr">
              <a:defRPr/>
            </a:pPr>
            <a:r>
              <a:rPr lang="en-US" sz="2800" b="1" dirty="0" smtClean="0">
                <a:solidFill>
                  <a:srgbClr val="FFC000"/>
                </a:solidFill>
                <a:latin typeface="+mj-lt"/>
              </a:rPr>
              <a:t>Jody James</a:t>
            </a:r>
          </a:p>
          <a:p>
            <a:pPr algn="ctr">
              <a:defRPr/>
            </a:pPr>
            <a:r>
              <a:rPr lang="en-US" sz="2800" b="1" dirty="0" smtClean="0">
                <a:solidFill>
                  <a:srgbClr val="FFC000"/>
                </a:solidFill>
                <a:latin typeface="+mj-lt"/>
              </a:rPr>
              <a:t>Warning Coordination Meteorologist Private Pilot</a:t>
            </a:r>
            <a:br>
              <a:rPr lang="en-US" sz="2800" b="1" dirty="0" smtClean="0">
                <a:solidFill>
                  <a:srgbClr val="FFC000"/>
                </a:solidFill>
                <a:latin typeface="+mj-lt"/>
              </a:rPr>
            </a:br>
            <a:r>
              <a:rPr lang="en-US" sz="2800" b="1" dirty="0" smtClean="0">
                <a:solidFill>
                  <a:srgbClr val="FFC000"/>
                </a:solidFill>
                <a:latin typeface="+mj-lt"/>
              </a:rPr>
              <a:t>National Weather Service Lubbock</a:t>
            </a:r>
            <a:endParaRPr lang="en-US" sz="2800" b="1" dirty="0">
              <a:solidFill>
                <a:srgbClr val="FFC000"/>
              </a:solidFill>
              <a:latin typeface="+mj-lt"/>
            </a:endParaRPr>
          </a:p>
        </p:txBody>
      </p:sp>
      <p:sp>
        <p:nvSpPr>
          <p:cNvPr id="3" name="TextBox 2"/>
          <p:cNvSpPr txBox="1"/>
          <p:nvPr/>
        </p:nvSpPr>
        <p:spPr>
          <a:xfrm>
            <a:off x="1435066" y="685800"/>
            <a:ext cx="6042232" cy="2800767"/>
          </a:xfrm>
          <a:prstGeom prst="rect">
            <a:avLst/>
          </a:prstGeom>
          <a:noFill/>
        </p:spPr>
        <p:txBody>
          <a:bodyPr wrap="none" rtlCol="0">
            <a:spAutoFit/>
          </a:bodyPr>
          <a:lstStyle/>
          <a:p>
            <a:pPr algn="ctr"/>
            <a:r>
              <a:rPr lang="en-US" sz="4800" dirty="0" smtClean="0">
                <a:latin typeface="Arial Black" pitchFamily="34" charset="0"/>
              </a:rPr>
              <a:t>Dual pol</a:t>
            </a:r>
          </a:p>
          <a:p>
            <a:pPr algn="ctr"/>
            <a:r>
              <a:rPr lang="en-US" sz="4800" dirty="0">
                <a:latin typeface="Arial Black" pitchFamily="34" charset="0"/>
              </a:rPr>
              <a:t>f</a:t>
            </a:r>
            <a:r>
              <a:rPr lang="en-US" sz="4800" dirty="0" smtClean="0">
                <a:latin typeface="Arial Black" pitchFamily="34" charset="0"/>
              </a:rPr>
              <a:t>or the </a:t>
            </a:r>
          </a:p>
          <a:p>
            <a:pPr algn="ctr"/>
            <a:r>
              <a:rPr lang="en-US" sz="4800" dirty="0" smtClean="0">
                <a:latin typeface="Arial Black" pitchFamily="34" charset="0"/>
              </a:rPr>
              <a:t>WSR-88D</a:t>
            </a:r>
          </a:p>
          <a:p>
            <a:pPr algn="ctr"/>
            <a:r>
              <a:rPr lang="en-US" sz="3200" dirty="0" smtClean="0">
                <a:latin typeface="Arial Black" pitchFamily="34" charset="0"/>
              </a:rPr>
              <a:t>Introduction and Imagery</a:t>
            </a:r>
            <a:endParaRPr lang="en-US" sz="3200" dirty="0">
              <a:latin typeface="Arial Black" pitchFamily="34" charset="0"/>
            </a:endParaRPr>
          </a:p>
        </p:txBody>
      </p:sp>
    </p:spTree>
    <p:extLst>
      <p:ext uri="{BB962C8B-B14F-4D97-AF65-F5344CB8AC3E}">
        <p14:creationId xmlns:p14="http://schemas.microsoft.com/office/powerpoint/2010/main" val="142904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bwMode="auto">
          <a:xfrm flipV="1">
            <a:off x="4343400" y="2469348"/>
            <a:ext cx="1524000" cy="1112052"/>
          </a:xfrm>
          <a:prstGeom prst="straightConnector1">
            <a:avLst/>
          </a:prstGeom>
          <a:solidFill>
            <a:schemeClr val="accent1"/>
          </a:solidFill>
          <a:ln w="635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cxnSp>
        <p:nvCxnSpPr>
          <p:cNvPr id="22" name="Straight Arrow Connector 21"/>
          <p:cNvCxnSpPr/>
          <p:nvPr/>
        </p:nvCxnSpPr>
        <p:spPr bwMode="auto">
          <a:xfrm>
            <a:off x="4343400" y="3505200"/>
            <a:ext cx="1527048" cy="1219200"/>
          </a:xfrm>
          <a:prstGeom prst="straightConnector1">
            <a:avLst/>
          </a:prstGeom>
          <a:solidFill>
            <a:schemeClr val="accent1"/>
          </a:solidFill>
          <a:ln w="635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sp>
        <p:nvSpPr>
          <p:cNvPr id="2" name="Title 1"/>
          <p:cNvSpPr>
            <a:spLocks noGrp="1"/>
          </p:cNvSpPr>
          <p:nvPr>
            <p:ph type="title"/>
          </p:nvPr>
        </p:nvSpPr>
        <p:spPr/>
        <p:txBody>
          <a:bodyPr>
            <a:normAutofit fontScale="90000"/>
          </a:bodyPr>
          <a:lstStyle/>
          <a:p>
            <a:r>
              <a:rPr lang="en-US" dirty="0" smtClean="0"/>
              <a:t>Melting Layer Detection Helps Support Transportation Needs</a:t>
            </a:r>
            <a:endParaRPr lang="en-US" dirty="0"/>
          </a:p>
        </p:txBody>
      </p:sp>
      <p:sp>
        <p:nvSpPr>
          <p:cNvPr id="3" name="Content Placeholder 2"/>
          <p:cNvSpPr>
            <a:spLocks noGrp="1"/>
          </p:cNvSpPr>
          <p:nvPr>
            <p:ph idx="4294967295"/>
          </p:nvPr>
        </p:nvSpPr>
        <p:spPr>
          <a:xfrm>
            <a:off x="457200" y="5486400"/>
            <a:ext cx="8305800" cy="1005840"/>
          </a:xfrm>
          <a:prstGeom prst="rect">
            <a:avLst/>
          </a:prstGeom>
        </p:spPr>
        <p:txBody>
          <a:bodyPr/>
          <a:lstStyle/>
          <a:p>
            <a:r>
              <a:rPr lang="en-US" sz="2000" dirty="0" smtClean="0"/>
              <a:t>Cannot:</a:t>
            </a:r>
            <a:r>
              <a:rPr lang="en-US" sz="2000" b="0" dirty="0" smtClean="0"/>
              <a:t> Identify surface precipitation type definitively</a:t>
            </a:r>
          </a:p>
          <a:p>
            <a:r>
              <a:rPr lang="en-US" sz="2000" dirty="0" smtClean="0"/>
              <a:t>Can:</a:t>
            </a:r>
            <a:r>
              <a:rPr lang="en-US" sz="2000" b="0" dirty="0" smtClean="0"/>
              <a:t> Help both aviation &amp; surface transportation better resolve precipitation type issues</a:t>
            </a:r>
          </a:p>
        </p:txBody>
      </p:sp>
      <p:pic>
        <p:nvPicPr>
          <p:cNvPr id="11" name="Picture 18" descr="kcri_0"/>
          <p:cNvPicPr>
            <a:picLocks noChangeAspect="1" noChangeArrowheads="1"/>
          </p:cNvPicPr>
          <p:nvPr/>
        </p:nvPicPr>
        <p:blipFill>
          <a:blip r:embed="rId3" cstate="print"/>
          <a:stretch>
            <a:fillRect/>
          </a:stretch>
        </p:blipFill>
        <p:spPr bwMode="auto">
          <a:xfrm>
            <a:off x="464340" y="1556563"/>
            <a:ext cx="3958346" cy="3840480"/>
          </a:xfrm>
          <a:prstGeom prst="rect">
            <a:avLst/>
          </a:prstGeom>
          <a:noFill/>
          <a:ln w="25400">
            <a:solidFill>
              <a:srgbClr val="FFFFFF"/>
            </a:solidFill>
          </a:ln>
        </p:spPr>
      </p:pic>
      <p:sp>
        <p:nvSpPr>
          <p:cNvPr id="12" name="Line 23"/>
          <p:cNvSpPr>
            <a:spLocks noChangeShapeType="1"/>
          </p:cNvSpPr>
          <p:nvPr/>
        </p:nvSpPr>
        <p:spPr bwMode="auto">
          <a:xfrm flipV="1">
            <a:off x="1772354" y="3615154"/>
            <a:ext cx="274820" cy="0"/>
          </a:xfrm>
          <a:prstGeom prst="line">
            <a:avLst/>
          </a:prstGeom>
          <a:noFill/>
          <a:ln w="38100">
            <a:solidFill>
              <a:srgbClr val="FFFFFF"/>
            </a:solidFill>
            <a:round/>
            <a:headEnd/>
            <a:tailEnd type="triangle" w="med" len="med"/>
          </a:ln>
          <a:effectLst>
            <a:outerShdw blurRad="50800" dist="38100" dir="2700000" algn="tl" rotWithShape="0">
              <a:prstClr val="black">
                <a:alpha val="50000"/>
              </a:prstClr>
            </a:outerShdw>
          </a:effectLst>
        </p:spPr>
        <p:txBody>
          <a:bodyPr wrap="none" anchor="ctr"/>
          <a:lstStyle/>
          <a:p>
            <a:endParaRPr lang="en-US">
              <a:effectLst>
                <a:outerShdw blurRad="38100" dist="38100" dir="2700000" algn="tl">
                  <a:srgbClr val="000000">
                    <a:alpha val="43137"/>
                  </a:srgbClr>
                </a:outerShdw>
              </a:effectLst>
            </a:endParaRPr>
          </a:p>
        </p:txBody>
      </p:sp>
      <p:sp>
        <p:nvSpPr>
          <p:cNvPr id="13" name="Text Box 24"/>
          <p:cNvSpPr txBox="1">
            <a:spLocks noChangeArrowheads="1"/>
          </p:cNvSpPr>
          <p:nvPr/>
        </p:nvSpPr>
        <p:spPr bwMode="auto">
          <a:xfrm>
            <a:off x="912818" y="3429000"/>
            <a:ext cx="906463" cy="338554"/>
          </a:xfrm>
          <a:prstGeom prst="rect">
            <a:avLst/>
          </a:prstGeom>
          <a:noFill/>
          <a:ln w="9525" algn="ctr">
            <a:noFill/>
            <a:miter lim="800000"/>
            <a:headEnd/>
            <a:tailEnd/>
          </a:ln>
          <a:effectLst/>
        </p:spPr>
        <p:txBody>
          <a:bodyPr wrap="square">
            <a:spAutoFit/>
          </a:bodyPr>
          <a:lstStyle/>
          <a:p>
            <a:r>
              <a:rPr lang="en-US" sz="1600" dirty="0">
                <a:solidFill>
                  <a:srgbClr val="FFFFFF"/>
                </a:solidFill>
                <a:effectLst>
                  <a:outerShdw blurRad="38100" dist="38100" dir="2700000" algn="tl">
                    <a:srgbClr val="000000">
                      <a:alpha val="43137"/>
                    </a:srgbClr>
                  </a:outerShdw>
                </a:effectLst>
                <a:latin typeface="Arial Black" pitchFamily="34" charset="0"/>
              </a:rPr>
              <a:t>Liquid</a:t>
            </a:r>
          </a:p>
        </p:txBody>
      </p:sp>
      <p:sp>
        <p:nvSpPr>
          <p:cNvPr id="14" name="Text Box 27"/>
          <p:cNvSpPr txBox="1">
            <a:spLocks noChangeArrowheads="1"/>
          </p:cNvSpPr>
          <p:nvPr/>
        </p:nvSpPr>
        <p:spPr bwMode="auto">
          <a:xfrm>
            <a:off x="762000" y="2667000"/>
            <a:ext cx="1054042" cy="338554"/>
          </a:xfrm>
          <a:prstGeom prst="rect">
            <a:avLst/>
          </a:prstGeom>
          <a:noFill/>
          <a:ln w="9525" algn="ctr">
            <a:noFill/>
            <a:miter lim="800000"/>
            <a:headEnd/>
            <a:tailEnd/>
          </a:ln>
          <a:effectLst/>
        </p:spPr>
        <p:txBody>
          <a:bodyPr wrap="square">
            <a:spAutoFit/>
          </a:bodyPr>
          <a:lstStyle/>
          <a:p>
            <a:r>
              <a:rPr lang="en-US" sz="1600" dirty="0" smtClean="0">
                <a:solidFill>
                  <a:srgbClr val="FFFFFF"/>
                </a:solidFill>
                <a:effectLst>
                  <a:outerShdw blurRad="38100" dist="38100" dir="2700000" algn="tl">
                    <a:srgbClr val="000000">
                      <a:alpha val="43137"/>
                    </a:srgbClr>
                  </a:outerShdw>
                </a:effectLst>
                <a:latin typeface="Arial Black" pitchFamily="34" charset="0"/>
              </a:rPr>
              <a:t>Melting</a:t>
            </a:r>
            <a:endParaRPr lang="en-US" dirty="0">
              <a:solidFill>
                <a:srgbClr val="FFFFFF"/>
              </a:solidFill>
              <a:effectLst>
                <a:outerShdw blurRad="38100" dist="38100" dir="2700000" algn="tl">
                  <a:srgbClr val="000000">
                    <a:alpha val="43137"/>
                  </a:srgbClr>
                </a:outerShdw>
              </a:effectLst>
            </a:endParaRPr>
          </a:p>
        </p:txBody>
      </p:sp>
      <p:sp>
        <p:nvSpPr>
          <p:cNvPr id="15" name="Line 28"/>
          <p:cNvSpPr>
            <a:spLocks noChangeShapeType="1"/>
          </p:cNvSpPr>
          <p:nvPr/>
        </p:nvSpPr>
        <p:spPr bwMode="auto">
          <a:xfrm flipV="1">
            <a:off x="1848554" y="2682509"/>
            <a:ext cx="274820" cy="136891"/>
          </a:xfrm>
          <a:prstGeom prst="line">
            <a:avLst/>
          </a:prstGeom>
          <a:noFill/>
          <a:ln w="38100">
            <a:solidFill>
              <a:srgbClr val="FFFFFF"/>
            </a:solidFill>
            <a:round/>
            <a:headEnd/>
            <a:tailEnd type="triangle" w="med" len="med"/>
          </a:ln>
          <a:effectLst>
            <a:outerShdw blurRad="50800" dist="38100" dir="2700000" algn="tl" rotWithShape="0">
              <a:prstClr val="black">
                <a:alpha val="50000"/>
              </a:prstClr>
            </a:outerShdw>
          </a:effectLst>
        </p:spPr>
        <p:txBody>
          <a:bodyPr wrap="none" anchor="ctr"/>
          <a:lstStyle/>
          <a:p>
            <a:endParaRPr lang="en-US">
              <a:effectLst>
                <a:outerShdw blurRad="38100" dist="38100" dir="2700000" algn="tl">
                  <a:srgbClr val="000000">
                    <a:alpha val="43137"/>
                  </a:srgbClr>
                </a:outerShdw>
              </a:effectLst>
            </a:endParaRPr>
          </a:p>
        </p:txBody>
      </p:sp>
      <p:sp>
        <p:nvSpPr>
          <p:cNvPr id="16" name="Text Box 32"/>
          <p:cNvSpPr txBox="1">
            <a:spLocks noChangeArrowheads="1"/>
          </p:cNvSpPr>
          <p:nvPr/>
        </p:nvSpPr>
        <p:spPr bwMode="auto">
          <a:xfrm>
            <a:off x="3117022" y="1764792"/>
            <a:ext cx="1136598" cy="338554"/>
          </a:xfrm>
          <a:prstGeom prst="rect">
            <a:avLst/>
          </a:prstGeom>
          <a:noFill/>
          <a:ln w="9525" algn="ctr">
            <a:noFill/>
            <a:miter lim="800000"/>
            <a:headEnd/>
            <a:tailEnd/>
          </a:ln>
          <a:effectLst/>
        </p:spPr>
        <p:txBody>
          <a:bodyPr wrap="square">
            <a:spAutoFit/>
          </a:bodyPr>
          <a:lstStyle/>
          <a:p>
            <a:r>
              <a:rPr lang="en-US" sz="1600" dirty="0" smtClean="0">
                <a:solidFill>
                  <a:srgbClr val="FFFFFF"/>
                </a:solidFill>
                <a:effectLst>
                  <a:outerShdw blurRad="38100" dist="38100" dir="2700000" algn="tl">
                    <a:srgbClr val="000000">
                      <a:alpha val="43137"/>
                    </a:srgbClr>
                  </a:outerShdw>
                </a:effectLst>
                <a:latin typeface="Arial Black" pitchFamily="34" charset="0"/>
              </a:rPr>
              <a:t>Frozen</a:t>
            </a:r>
            <a:endParaRPr lang="en-US" sz="1600" dirty="0">
              <a:solidFill>
                <a:srgbClr val="FFFFFF"/>
              </a:solidFill>
              <a:effectLst>
                <a:outerShdw blurRad="38100" dist="38100" dir="2700000" algn="tl">
                  <a:srgbClr val="000000">
                    <a:alpha val="43137"/>
                  </a:srgbClr>
                </a:outerShdw>
              </a:effectLst>
              <a:latin typeface="Arial Black" pitchFamily="34" charset="0"/>
            </a:endParaRPr>
          </a:p>
        </p:txBody>
      </p:sp>
      <p:sp>
        <p:nvSpPr>
          <p:cNvPr id="17" name="Line 33"/>
          <p:cNvSpPr>
            <a:spLocks noChangeShapeType="1"/>
          </p:cNvSpPr>
          <p:nvPr/>
        </p:nvSpPr>
        <p:spPr bwMode="auto">
          <a:xfrm flipH="1">
            <a:off x="2979862" y="1981200"/>
            <a:ext cx="206115" cy="273781"/>
          </a:xfrm>
          <a:prstGeom prst="line">
            <a:avLst/>
          </a:prstGeom>
          <a:noFill/>
          <a:ln w="38100">
            <a:solidFill>
              <a:srgbClr val="FFFFFF"/>
            </a:solidFill>
            <a:round/>
            <a:headEnd/>
            <a:tailEnd type="triangle" w="med" len="med"/>
          </a:ln>
          <a:effectLst>
            <a:outerShdw blurRad="50800" dist="38100" dir="2700000" algn="tl" rotWithShape="0">
              <a:prstClr val="black">
                <a:alpha val="50000"/>
              </a:prstClr>
            </a:outerShdw>
          </a:effectLst>
        </p:spPr>
        <p:txBody>
          <a:bodyPr wrap="none" anchor="ctr"/>
          <a:lstStyle/>
          <a:p>
            <a:endParaRPr lang="en-US">
              <a:effectLst>
                <a:outerShdw blurRad="38100" dist="38100" dir="2700000" algn="tl">
                  <a:srgbClr val="000000">
                    <a:alpha val="43137"/>
                  </a:srgbClr>
                </a:outerShdw>
              </a:effectLst>
            </a:endParaRPr>
          </a:p>
        </p:txBody>
      </p:sp>
      <p:pic>
        <p:nvPicPr>
          <p:cNvPr id="1026" name="Picture 2" descr="C:\Documents and Settings\awood\Local Settings\Temporary Internet Files\Content.IE5\UKEFK8W4\MPj04007180000[1].jpg"/>
          <p:cNvPicPr>
            <a:picLocks noChangeAspect="1" noChangeArrowheads="1"/>
          </p:cNvPicPr>
          <p:nvPr/>
        </p:nvPicPr>
        <p:blipFill>
          <a:blip r:embed="rId4" cstate="print"/>
          <a:srcRect l="11016" t="41309" r="18750"/>
          <a:stretch>
            <a:fillRect/>
          </a:stretch>
        </p:blipFill>
        <p:spPr bwMode="auto">
          <a:xfrm>
            <a:off x="5943600" y="1554480"/>
            <a:ext cx="2740134" cy="1831854"/>
          </a:xfrm>
          <a:prstGeom prst="rect">
            <a:avLst/>
          </a:prstGeom>
          <a:noFill/>
          <a:ln w="25400">
            <a:solidFill>
              <a:srgbClr val="FFFFFF"/>
            </a:solidFill>
          </a:ln>
        </p:spPr>
      </p:pic>
      <p:pic>
        <p:nvPicPr>
          <p:cNvPr id="1027" name="Picture 3" descr="C:\Documents and Settings\awood\Local Settings\Temporary Internet Files\Content.IE5\OX88ZDAL\MPj04438870000[1].jpg"/>
          <p:cNvPicPr>
            <a:picLocks noChangeAspect="1" noChangeArrowheads="1"/>
          </p:cNvPicPr>
          <p:nvPr/>
        </p:nvPicPr>
        <p:blipFill>
          <a:blip r:embed="rId5" cstate="print"/>
          <a:srcRect t="529"/>
          <a:stretch>
            <a:fillRect/>
          </a:stretch>
        </p:blipFill>
        <p:spPr bwMode="auto">
          <a:xfrm>
            <a:off x="5943600" y="3575304"/>
            <a:ext cx="2743200" cy="1826641"/>
          </a:xfrm>
          <a:prstGeom prst="rect">
            <a:avLst/>
          </a:prstGeom>
          <a:noFill/>
          <a:ln w="25400">
            <a:solidFill>
              <a:srgbClr val="195385"/>
            </a:solidFill>
          </a:ln>
        </p:spPr>
      </p:pic>
    </p:spTree>
    <p:extLst>
      <p:ext uri="{BB962C8B-B14F-4D97-AF65-F5344CB8AC3E}">
        <p14:creationId xmlns:p14="http://schemas.microsoft.com/office/powerpoint/2010/main" val="27366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Debris Signature Helps NWS When Reports Are Unavailable</a:t>
            </a:r>
            <a:endParaRPr lang="en-US" dirty="0"/>
          </a:p>
        </p:txBody>
      </p:sp>
      <p:sp>
        <p:nvSpPr>
          <p:cNvPr id="3" name="Content Placeholder 2"/>
          <p:cNvSpPr>
            <a:spLocks noGrp="1"/>
          </p:cNvSpPr>
          <p:nvPr>
            <p:ph idx="4294967295"/>
          </p:nvPr>
        </p:nvSpPr>
        <p:spPr>
          <a:xfrm>
            <a:off x="457200" y="5029200"/>
            <a:ext cx="8229600" cy="1295400"/>
          </a:xfrm>
          <a:prstGeom prst="rect">
            <a:avLst/>
          </a:prstGeom>
        </p:spPr>
        <p:txBody>
          <a:bodyPr/>
          <a:lstStyle/>
          <a:p>
            <a:r>
              <a:rPr lang="en-US" dirty="0" smtClean="0"/>
              <a:t>Cannot: </a:t>
            </a:r>
            <a:r>
              <a:rPr lang="en-US" b="0" dirty="0" smtClean="0"/>
              <a:t>Observe every tornado</a:t>
            </a:r>
          </a:p>
          <a:p>
            <a:r>
              <a:rPr lang="en-US" dirty="0" smtClean="0"/>
              <a:t>Can: </a:t>
            </a:r>
            <a:r>
              <a:rPr lang="en-US" b="0" dirty="0" smtClean="0"/>
              <a:t>Provide more confidence a tornado is causing damage at locations relatively close to the radar</a:t>
            </a:r>
          </a:p>
        </p:txBody>
      </p:sp>
      <p:pic>
        <p:nvPicPr>
          <p:cNvPr id="4" name="Picture 7" descr="kcri_0"/>
          <p:cNvPicPr>
            <a:picLocks noChangeAspect="1" noChangeArrowheads="1"/>
          </p:cNvPicPr>
          <p:nvPr/>
        </p:nvPicPr>
        <p:blipFill>
          <a:blip r:embed="rId3" cstate="print"/>
          <a:srcRect l="12000" r="33600"/>
          <a:stretch>
            <a:fillRect/>
          </a:stretch>
        </p:blipFill>
        <p:spPr bwMode="auto">
          <a:xfrm>
            <a:off x="457197" y="1828800"/>
            <a:ext cx="1989740" cy="2743200"/>
          </a:xfrm>
          <a:prstGeom prst="rect">
            <a:avLst/>
          </a:prstGeom>
          <a:noFill/>
          <a:ln w="25400">
            <a:solidFill>
              <a:srgbClr val="FFFFFF"/>
            </a:solidFill>
            <a:miter lim="800000"/>
            <a:headEnd/>
            <a:tailEnd/>
          </a:ln>
          <a:effectLst/>
        </p:spPr>
      </p:pic>
      <p:pic>
        <p:nvPicPr>
          <p:cNvPr id="7" name="Picture 6" descr="nocturnal_tor_fy09.png"/>
          <p:cNvPicPr>
            <a:picLocks noChangeAspect="1"/>
          </p:cNvPicPr>
          <p:nvPr/>
        </p:nvPicPr>
        <p:blipFill>
          <a:blip r:embed="rId4" cstate="print"/>
          <a:srcRect l="19840" t="17067" r="35200" b="41600"/>
          <a:stretch>
            <a:fillRect/>
          </a:stretch>
        </p:blipFill>
        <p:spPr>
          <a:xfrm>
            <a:off x="6693408" y="1828800"/>
            <a:ext cx="1989453" cy="2743200"/>
          </a:xfrm>
          <a:prstGeom prst="rect">
            <a:avLst/>
          </a:prstGeom>
          <a:ln w="25400">
            <a:solidFill>
              <a:srgbClr val="FFFFFF"/>
            </a:solidFill>
          </a:ln>
        </p:spPr>
      </p:pic>
      <p:pic>
        <p:nvPicPr>
          <p:cNvPr id="6" name="Picture 14" descr="kcri_0"/>
          <p:cNvPicPr>
            <a:picLocks noChangeAspect="1" noChangeArrowheads="1"/>
          </p:cNvPicPr>
          <p:nvPr/>
        </p:nvPicPr>
        <p:blipFill>
          <a:blip r:embed="rId5" cstate="print"/>
          <a:srcRect l="12000" r="33600"/>
          <a:stretch>
            <a:fillRect/>
          </a:stretch>
        </p:blipFill>
        <p:spPr bwMode="auto">
          <a:xfrm>
            <a:off x="4614673" y="1828800"/>
            <a:ext cx="1989734" cy="2743200"/>
          </a:xfrm>
          <a:prstGeom prst="rect">
            <a:avLst/>
          </a:prstGeom>
          <a:noFill/>
          <a:ln w="25400">
            <a:solidFill>
              <a:srgbClr val="FFFFFF"/>
            </a:solidFill>
          </a:ln>
        </p:spPr>
      </p:pic>
      <p:sp>
        <p:nvSpPr>
          <p:cNvPr id="9" name="Oval 8"/>
          <p:cNvSpPr/>
          <p:nvPr/>
        </p:nvSpPr>
        <p:spPr bwMode="auto">
          <a:xfrm>
            <a:off x="5821681" y="3535680"/>
            <a:ext cx="228600" cy="228600"/>
          </a:xfrm>
          <a:prstGeom prst="ellipse">
            <a:avLst/>
          </a:prstGeom>
          <a:no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pic>
        <p:nvPicPr>
          <p:cNvPr id="5" name="Picture 5" descr="kcri_0"/>
          <p:cNvPicPr>
            <a:picLocks noChangeAspect="1" noChangeArrowheads="1"/>
          </p:cNvPicPr>
          <p:nvPr/>
        </p:nvPicPr>
        <p:blipFill>
          <a:blip r:embed="rId6" cstate="print"/>
          <a:srcRect l="12000" r="33600"/>
          <a:stretch>
            <a:fillRect/>
          </a:stretch>
        </p:blipFill>
        <p:spPr bwMode="auto">
          <a:xfrm>
            <a:off x="2535938" y="1828800"/>
            <a:ext cx="1989734" cy="2743200"/>
          </a:xfrm>
          <a:prstGeom prst="rect">
            <a:avLst/>
          </a:prstGeom>
          <a:noFill/>
          <a:ln w="25400">
            <a:solidFill>
              <a:srgbClr val="FFFFFF"/>
            </a:solidFill>
          </a:ln>
        </p:spPr>
      </p:pic>
      <p:sp>
        <p:nvSpPr>
          <p:cNvPr id="10" name="Oval 9"/>
          <p:cNvSpPr/>
          <p:nvPr/>
        </p:nvSpPr>
        <p:spPr bwMode="auto">
          <a:xfrm>
            <a:off x="3742946" y="3535680"/>
            <a:ext cx="228600" cy="228600"/>
          </a:xfrm>
          <a:prstGeom prst="ellipse">
            <a:avLst/>
          </a:prstGeom>
          <a:no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1" name="Oval 10"/>
          <p:cNvSpPr/>
          <p:nvPr/>
        </p:nvSpPr>
        <p:spPr bwMode="auto">
          <a:xfrm>
            <a:off x="1664208" y="3535680"/>
            <a:ext cx="228600" cy="228600"/>
          </a:xfrm>
          <a:prstGeom prst="ellipse">
            <a:avLst/>
          </a:prstGeom>
          <a:no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4" name="Oval 13"/>
          <p:cNvSpPr/>
          <p:nvPr/>
        </p:nvSpPr>
        <p:spPr bwMode="auto">
          <a:xfrm>
            <a:off x="7391400" y="3154680"/>
            <a:ext cx="1219200" cy="1219200"/>
          </a:xfrm>
          <a:prstGeom prst="ellipse">
            <a:avLst/>
          </a:prstGeom>
          <a:no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2" name="TextBox 11"/>
          <p:cNvSpPr txBox="1"/>
          <p:nvPr/>
        </p:nvSpPr>
        <p:spPr>
          <a:xfrm>
            <a:off x="6323997" y="6488668"/>
            <a:ext cx="2820003" cy="338554"/>
          </a:xfrm>
          <a:prstGeom prst="rect">
            <a:avLst/>
          </a:prstGeom>
          <a:noFill/>
        </p:spPr>
        <p:txBody>
          <a:bodyPr wrap="none" rtlCol="0">
            <a:spAutoFit/>
          </a:bodyPr>
          <a:lstStyle/>
          <a:p>
            <a:r>
              <a:rPr lang="en-US" sz="1600" dirty="0" smtClean="0">
                <a:solidFill>
                  <a:srgbClr val="195385"/>
                </a:solidFill>
              </a:rPr>
              <a:t>Photo courtesy of Jim </a:t>
            </a:r>
            <a:r>
              <a:rPr lang="en-US" sz="1600" dirty="0" err="1" smtClean="0">
                <a:solidFill>
                  <a:srgbClr val="195385"/>
                </a:solidFill>
              </a:rPr>
              <a:t>LaDue</a:t>
            </a:r>
            <a:endParaRPr lang="en-US" sz="1600" dirty="0">
              <a:solidFill>
                <a:srgbClr val="195385"/>
              </a:solidFill>
            </a:endParaRPr>
          </a:p>
        </p:txBody>
      </p:sp>
      <p:sp>
        <p:nvSpPr>
          <p:cNvPr id="13" name="TextBox 12"/>
          <p:cNvSpPr txBox="1"/>
          <p:nvPr/>
        </p:nvSpPr>
        <p:spPr>
          <a:xfrm>
            <a:off x="2643947" y="2209800"/>
            <a:ext cx="1851853" cy="646331"/>
          </a:xfrm>
          <a:prstGeom prst="rect">
            <a:avLst/>
          </a:prstGeom>
          <a:solidFill>
            <a:schemeClr val="tx1">
              <a:alpha val="60000"/>
            </a:schemeClr>
          </a:solidFill>
        </p:spPr>
        <p:txBody>
          <a:bodyPr wrap="none" rtlCol="0">
            <a:spAutoFit/>
          </a:bodyPr>
          <a:lstStyle/>
          <a:p>
            <a:pPr algn="ctr"/>
            <a:r>
              <a:rPr lang="en-US" dirty="0" err="1" smtClean="0">
                <a:solidFill>
                  <a:srgbClr val="FFFFFF"/>
                </a:solidFill>
                <a:effectLst>
                  <a:outerShdw blurRad="38100" dist="38100" dir="2700000" algn="tl">
                    <a:srgbClr val="000000">
                      <a:alpha val="43137"/>
                    </a:srgbClr>
                  </a:outerShdw>
                </a:effectLst>
              </a:rPr>
              <a:t>Tornadic</a:t>
            </a:r>
            <a:r>
              <a:rPr lang="en-US" dirty="0" smtClean="0">
                <a:solidFill>
                  <a:srgbClr val="FFFFFF"/>
                </a:solidFill>
                <a:effectLst>
                  <a:outerShdw blurRad="38100" dist="38100" dir="2700000" algn="tl">
                    <a:srgbClr val="000000">
                      <a:alpha val="43137"/>
                    </a:srgbClr>
                  </a:outerShdw>
                </a:effectLst>
              </a:rPr>
              <a:t> Debris </a:t>
            </a:r>
          </a:p>
          <a:p>
            <a:pPr algn="ctr"/>
            <a:r>
              <a:rPr lang="en-US" dirty="0" smtClean="0">
                <a:solidFill>
                  <a:srgbClr val="FFFFFF"/>
                </a:solidFill>
                <a:effectLst>
                  <a:outerShdw blurRad="38100" dist="38100" dir="2700000" algn="tl">
                    <a:srgbClr val="000000">
                      <a:alpha val="43137"/>
                    </a:srgbClr>
                  </a:outerShdw>
                </a:effectLst>
              </a:rPr>
              <a:t>Signature</a:t>
            </a:r>
            <a:endParaRPr lang="en-US" dirty="0">
              <a:solidFill>
                <a:srgbClr val="FFFFFF"/>
              </a:solidFill>
              <a:effectLst>
                <a:outerShdw blurRad="38100" dist="38100" dir="2700000" algn="tl">
                  <a:srgbClr val="000000">
                    <a:alpha val="43137"/>
                  </a:srgbClr>
                </a:outerShdw>
              </a:effectLst>
            </a:endParaRPr>
          </a:p>
        </p:txBody>
      </p:sp>
      <p:cxnSp>
        <p:nvCxnSpPr>
          <p:cNvPr id="16" name="Straight Arrow Connector 15"/>
          <p:cNvCxnSpPr/>
          <p:nvPr/>
        </p:nvCxnSpPr>
        <p:spPr bwMode="auto">
          <a:xfrm rot="5400000">
            <a:off x="1905000" y="2819400"/>
            <a:ext cx="685800" cy="6858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cxnSp>
        <p:nvCxnSpPr>
          <p:cNvPr id="17" name="Straight Arrow Connector 16"/>
          <p:cNvCxnSpPr>
            <a:stCxn id="13" idx="2"/>
          </p:cNvCxnSpPr>
          <p:nvPr/>
        </p:nvCxnSpPr>
        <p:spPr bwMode="auto">
          <a:xfrm rot="16200000" flipH="1">
            <a:off x="3365403" y="3060602"/>
            <a:ext cx="649071" cy="240128"/>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cxnSp>
        <p:nvCxnSpPr>
          <p:cNvPr id="18" name="Straight Arrow Connector 17"/>
          <p:cNvCxnSpPr/>
          <p:nvPr/>
        </p:nvCxnSpPr>
        <p:spPr bwMode="auto">
          <a:xfrm>
            <a:off x="4419600" y="2819400"/>
            <a:ext cx="1371600" cy="7620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121654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Better Rainfall Data Could Lead to Better Flood Products</a:t>
            </a:r>
            <a:endParaRPr lang="en-US" dirty="0"/>
          </a:p>
        </p:txBody>
      </p:sp>
      <p:pic>
        <p:nvPicPr>
          <p:cNvPr id="5" name="Content Placeholder 4" descr="flooded road horizontal.jpg"/>
          <p:cNvPicPr>
            <a:picLocks noGrp="1" noChangeAspect="1"/>
          </p:cNvPicPr>
          <p:nvPr>
            <p:ph idx="4294967295"/>
          </p:nvPr>
        </p:nvPicPr>
        <p:blipFill>
          <a:blip r:embed="rId3" cstate="print"/>
          <a:srcRect l="17640"/>
          <a:stretch>
            <a:fillRect/>
          </a:stretch>
        </p:blipFill>
        <p:spPr>
          <a:xfrm>
            <a:off x="4572000" y="1828800"/>
            <a:ext cx="4069287" cy="3291840"/>
          </a:xfrm>
          <a:prstGeom prst="rect">
            <a:avLst/>
          </a:prstGeom>
          <a:ln w="25400">
            <a:solidFill>
              <a:srgbClr val="FFFFFF"/>
            </a:solidFill>
          </a:ln>
        </p:spPr>
      </p:pic>
      <p:pic>
        <p:nvPicPr>
          <p:cNvPr id="4" name="Picture 10" descr="kcri_OHA_20070820_0134"/>
          <p:cNvPicPr>
            <a:picLocks noChangeAspect="1" noChangeArrowheads="1"/>
          </p:cNvPicPr>
          <p:nvPr/>
        </p:nvPicPr>
        <p:blipFill>
          <a:blip r:embed="rId4" cstate="print"/>
          <a:srcRect r="7200"/>
          <a:stretch>
            <a:fillRect/>
          </a:stretch>
        </p:blipFill>
        <p:spPr bwMode="auto">
          <a:xfrm>
            <a:off x="457200" y="1828800"/>
            <a:ext cx="4073107" cy="3291840"/>
          </a:xfrm>
          <a:prstGeom prst="rect">
            <a:avLst/>
          </a:prstGeom>
          <a:noFill/>
          <a:ln w="25400">
            <a:solidFill>
              <a:srgbClr val="FFFFFF"/>
            </a:solidFill>
          </a:ln>
        </p:spPr>
      </p:pic>
      <p:sp>
        <p:nvSpPr>
          <p:cNvPr id="6" name="Content Placeholder 2"/>
          <p:cNvSpPr txBox="1">
            <a:spLocks/>
          </p:cNvSpPr>
          <p:nvPr/>
        </p:nvSpPr>
        <p:spPr bwMode="auto">
          <a:xfrm>
            <a:off x="457200" y="5257800"/>
            <a:ext cx="8229600" cy="1188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40000"/>
              </a:spcAft>
              <a:buClrTx/>
              <a:buSzTx/>
              <a:buFontTx/>
              <a:buNone/>
              <a:tabLst/>
              <a:defRPr/>
            </a:pPr>
            <a:r>
              <a:rPr kumimoji="0" lang="en-US" sz="2400" b="1"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Verdana" pitchFamily="34" charset="0"/>
                <a:ea typeface="+mn-ea"/>
                <a:cs typeface="+mn-cs"/>
              </a:rPr>
              <a:t>Cannot:</a:t>
            </a:r>
            <a:r>
              <a:rPr kumimoji="0" lang="en-US" sz="2400" b="1" i="0" u="none" strike="noStrike" kern="0" cap="none" spc="0" normalizeH="0" noProof="0" dirty="0" smtClean="0">
                <a:ln>
                  <a:noFill/>
                </a:ln>
                <a:solidFill>
                  <a:srgbClr val="FFFFCC"/>
                </a:solidFill>
                <a:effectLst>
                  <a:outerShdw blurRad="38100" dist="38100" dir="2700000" algn="tl">
                    <a:srgbClr val="000000"/>
                  </a:outerShdw>
                </a:effectLst>
                <a:uLnTx/>
                <a:uFillTx/>
                <a:latin typeface="Verdana" pitchFamily="34" charset="0"/>
                <a:ea typeface="+mn-ea"/>
                <a:cs typeface="+mn-cs"/>
              </a:rPr>
              <a:t> </a:t>
            </a:r>
            <a:r>
              <a:rPr kumimoji="0" lang="en-US" sz="2400" b="0" i="0" u="none" strike="noStrike" kern="0" cap="none" spc="0" normalizeH="0" noProof="0" dirty="0" smtClean="0">
                <a:ln>
                  <a:noFill/>
                </a:ln>
                <a:solidFill>
                  <a:srgbClr val="FFFFCC"/>
                </a:solidFill>
                <a:effectLst>
                  <a:outerShdw blurRad="38100" dist="38100" dir="2700000" algn="tl">
                    <a:srgbClr val="000000"/>
                  </a:outerShdw>
                </a:effectLst>
                <a:uLnTx/>
                <a:uFillTx/>
                <a:latin typeface="Verdana" pitchFamily="34" charset="0"/>
                <a:ea typeface="+mn-ea"/>
                <a:cs typeface="+mn-cs"/>
              </a:rPr>
              <a:t>Provide </a:t>
            </a:r>
            <a:r>
              <a:rPr lang="en-US" sz="2400" kern="0" dirty="0" smtClean="0">
                <a:solidFill>
                  <a:srgbClr val="FFFFCC"/>
                </a:solidFill>
                <a:effectLst>
                  <a:outerShdw blurRad="38100" dist="38100" dir="2700000" algn="tl">
                    <a:srgbClr val="000000"/>
                  </a:outerShdw>
                </a:effectLst>
                <a:latin typeface="Verdana" pitchFamily="34" charset="0"/>
              </a:rPr>
              <a:t>perfect rainfall estimates</a:t>
            </a:r>
          </a:p>
          <a:p>
            <a:pPr marL="0" marR="0" lvl="0" indent="0" algn="l" defTabSz="914400" rtl="0" eaLnBrk="1" fontAlgn="base" latinLnBrk="0" hangingPunct="1">
              <a:lnSpc>
                <a:spcPct val="85000"/>
              </a:lnSpc>
              <a:spcBef>
                <a:spcPct val="0"/>
              </a:spcBef>
              <a:spcAft>
                <a:spcPct val="40000"/>
              </a:spcAft>
              <a:buClrTx/>
              <a:buSzTx/>
              <a:buFontTx/>
              <a:buNone/>
              <a:tabLst/>
              <a:defRPr/>
            </a:pPr>
            <a:r>
              <a:rPr kumimoji="0" lang="en-US" sz="2400" b="1"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Verdana" pitchFamily="34" charset="0"/>
                <a:ea typeface="+mn-ea"/>
                <a:cs typeface="+mn-cs"/>
              </a:rPr>
              <a:t>Can:</a:t>
            </a:r>
            <a:r>
              <a:rPr kumimoji="0" lang="en-US" sz="2400" b="1" i="0" u="none" strike="noStrike" kern="0" cap="none" spc="0" normalizeH="0" noProof="0" dirty="0" smtClean="0">
                <a:ln>
                  <a:noFill/>
                </a:ln>
                <a:solidFill>
                  <a:srgbClr val="FFFFCC"/>
                </a:solidFill>
                <a:effectLst>
                  <a:outerShdw blurRad="38100" dist="38100" dir="2700000" algn="tl">
                    <a:srgbClr val="000000"/>
                  </a:outerShdw>
                </a:effectLst>
                <a:uLnTx/>
                <a:uFillTx/>
                <a:latin typeface="Verdana" pitchFamily="34" charset="0"/>
                <a:ea typeface="+mn-ea"/>
                <a:cs typeface="+mn-cs"/>
              </a:rPr>
              <a:t> </a:t>
            </a:r>
            <a:r>
              <a:rPr kumimoji="0" lang="en-US" sz="2400" b="0" i="0" u="none" strike="noStrike" kern="0" cap="none" spc="0" normalizeH="0" noProof="0" dirty="0" smtClean="0">
                <a:ln>
                  <a:noFill/>
                </a:ln>
                <a:solidFill>
                  <a:srgbClr val="FFFFCC"/>
                </a:solidFill>
                <a:effectLst>
                  <a:outerShdw blurRad="38100" dist="38100" dir="2700000" algn="tl">
                    <a:srgbClr val="000000"/>
                  </a:outerShdw>
                </a:effectLst>
                <a:uLnTx/>
                <a:uFillTx/>
                <a:latin typeface="Verdana" pitchFamily="34" charset="0"/>
                <a:ea typeface="+mn-ea"/>
                <a:cs typeface="+mn-cs"/>
              </a:rPr>
              <a:t>Improve precipitation estimates for Flash Flood Warning decision-making</a:t>
            </a:r>
            <a:endParaRPr kumimoji="0" lang="en-US" sz="2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Verdana" pitchFamily="34" charset="0"/>
              <a:ea typeface="+mn-ea"/>
              <a:cs typeface="+mn-cs"/>
            </a:endParaRPr>
          </a:p>
        </p:txBody>
      </p:sp>
      <p:cxnSp>
        <p:nvCxnSpPr>
          <p:cNvPr id="8" name="Straight Arrow Connector 7"/>
          <p:cNvCxnSpPr/>
          <p:nvPr/>
        </p:nvCxnSpPr>
        <p:spPr bwMode="auto">
          <a:xfrm>
            <a:off x="1524000" y="2819400"/>
            <a:ext cx="914400" cy="4572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sp>
        <p:nvSpPr>
          <p:cNvPr id="9" name="TextBox 8"/>
          <p:cNvSpPr txBox="1"/>
          <p:nvPr/>
        </p:nvSpPr>
        <p:spPr>
          <a:xfrm>
            <a:off x="593308" y="2133600"/>
            <a:ext cx="1159292" cy="646331"/>
          </a:xfrm>
          <a:prstGeom prst="rect">
            <a:avLst/>
          </a:prstGeom>
          <a:noFill/>
        </p:spPr>
        <p:txBody>
          <a:bodyPr wrap="none" rtlCol="0">
            <a:spAutoFit/>
          </a:bodyPr>
          <a:lstStyle/>
          <a:p>
            <a:r>
              <a:rPr lang="en-US" dirty="0" smtClean="0">
                <a:solidFill>
                  <a:srgbClr val="FFFFFF"/>
                </a:solidFill>
                <a:effectLst>
                  <a:outerShdw blurRad="38100" dist="38100" dir="2700000" algn="tl">
                    <a:srgbClr val="000000">
                      <a:alpha val="43137"/>
                    </a:srgbClr>
                  </a:outerShdw>
                </a:effectLst>
                <a:latin typeface="Verdana" pitchFamily="34" charset="0"/>
              </a:rPr>
              <a:t>Severe </a:t>
            </a:r>
          </a:p>
          <a:p>
            <a:r>
              <a:rPr lang="en-US" dirty="0" smtClean="0">
                <a:solidFill>
                  <a:srgbClr val="FFFFFF"/>
                </a:solidFill>
                <a:effectLst>
                  <a:outerShdw blurRad="38100" dist="38100" dir="2700000" algn="tl">
                    <a:srgbClr val="000000">
                      <a:alpha val="43137"/>
                    </a:srgbClr>
                  </a:outerShdw>
                </a:effectLst>
                <a:latin typeface="Verdana" pitchFamily="34" charset="0"/>
              </a:rPr>
              <a:t>Flooding</a:t>
            </a:r>
            <a:endParaRPr lang="en-US" dirty="0">
              <a:solidFill>
                <a:srgbClr val="FFFFFF"/>
              </a:solidFill>
              <a:effectLst>
                <a:outerShdw blurRad="38100" dist="38100" dir="2700000" algn="tl">
                  <a:srgbClr val="000000">
                    <a:alpha val="43137"/>
                  </a:srgbClr>
                </a:outerShdw>
              </a:effectLst>
              <a:latin typeface="Verdana" pitchFamily="34" charset="0"/>
            </a:endParaRPr>
          </a:p>
        </p:txBody>
      </p:sp>
      <p:sp>
        <p:nvSpPr>
          <p:cNvPr id="10" name="TextBox 9"/>
          <p:cNvSpPr txBox="1"/>
          <p:nvPr/>
        </p:nvSpPr>
        <p:spPr>
          <a:xfrm>
            <a:off x="6323997" y="6519446"/>
            <a:ext cx="2820003" cy="338554"/>
          </a:xfrm>
          <a:prstGeom prst="rect">
            <a:avLst/>
          </a:prstGeom>
          <a:noFill/>
        </p:spPr>
        <p:txBody>
          <a:bodyPr wrap="none" rtlCol="0">
            <a:spAutoFit/>
          </a:bodyPr>
          <a:lstStyle/>
          <a:p>
            <a:r>
              <a:rPr lang="en-US" sz="1600" dirty="0" smtClean="0">
                <a:solidFill>
                  <a:srgbClr val="195385"/>
                </a:solidFill>
              </a:rPr>
              <a:t>Photo courtesy of Jim </a:t>
            </a:r>
            <a:r>
              <a:rPr lang="en-US" sz="1600" dirty="0" err="1" smtClean="0">
                <a:solidFill>
                  <a:srgbClr val="195385"/>
                </a:solidFill>
              </a:rPr>
              <a:t>LaDue</a:t>
            </a:r>
            <a:endParaRPr lang="en-US" sz="1600" dirty="0">
              <a:solidFill>
                <a:srgbClr val="195385"/>
              </a:solidFill>
            </a:endParaRPr>
          </a:p>
        </p:txBody>
      </p:sp>
    </p:spTree>
    <p:extLst>
      <p:ext uri="{BB962C8B-B14F-4D97-AF65-F5344CB8AC3E}">
        <p14:creationId xmlns:p14="http://schemas.microsoft.com/office/powerpoint/2010/main" val="266895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Coefficient (CC)</a:t>
            </a:r>
            <a:endParaRPr lang="en-US" dirty="0"/>
          </a:p>
        </p:txBody>
      </p:sp>
      <p:sp>
        <p:nvSpPr>
          <p:cNvPr id="3" name="Content Placeholder 2"/>
          <p:cNvSpPr>
            <a:spLocks noGrp="1"/>
          </p:cNvSpPr>
          <p:nvPr>
            <p:ph idx="4294967295"/>
          </p:nvPr>
        </p:nvSpPr>
        <p:spPr>
          <a:xfrm>
            <a:off x="4572000" y="1524000"/>
            <a:ext cx="4191000" cy="4648200"/>
          </a:xfrm>
          <a:prstGeom prst="rect">
            <a:avLst/>
          </a:prstGeom>
        </p:spPr>
        <p:txBody>
          <a:bodyPr/>
          <a:lstStyle/>
          <a:p>
            <a:pPr marL="228600" indent="-228600">
              <a:buFont typeface="Arial" pitchFamily="34" charset="0"/>
              <a:buChar char="•"/>
            </a:pPr>
            <a:r>
              <a:rPr lang="en-US" b="0" dirty="0" smtClean="0"/>
              <a:t>Simple definition:</a:t>
            </a:r>
          </a:p>
          <a:p>
            <a:pPr marL="568325" lvl="1" indent="-228600">
              <a:buFont typeface="Arial" pitchFamily="34" charset="0"/>
              <a:buChar char="•"/>
            </a:pPr>
            <a:r>
              <a:rPr lang="en-US" b="0" dirty="0" smtClean="0"/>
              <a:t>Measure of similarity between the horizontally and vertically polarized pulses in a volume </a:t>
            </a:r>
          </a:p>
          <a:p>
            <a:pPr marL="228600" indent="-228600">
              <a:buFont typeface="Arial" pitchFamily="34" charset="0"/>
              <a:buChar char="•"/>
            </a:pPr>
            <a:endParaRPr lang="en-US" b="0" dirty="0" smtClean="0"/>
          </a:p>
          <a:p>
            <a:pPr marL="228600" indent="-228600">
              <a:buFont typeface="Arial" pitchFamily="34" charset="0"/>
              <a:buChar char="•"/>
            </a:pPr>
            <a:r>
              <a:rPr lang="en-US" b="0" dirty="0" smtClean="0"/>
              <a:t>Lower CC values useful for identifying:</a:t>
            </a:r>
          </a:p>
          <a:p>
            <a:pPr marL="568325" lvl="1" indent="-228600">
              <a:buFont typeface="Arial" pitchFamily="34" charset="0"/>
              <a:buChar char="•"/>
            </a:pPr>
            <a:r>
              <a:rPr lang="en-US" b="0" dirty="0" smtClean="0"/>
              <a:t>Non-weather targets</a:t>
            </a:r>
          </a:p>
          <a:p>
            <a:pPr marL="568325" lvl="1" indent="-228600">
              <a:buFont typeface="Arial" pitchFamily="34" charset="0"/>
              <a:buChar char="•"/>
            </a:pPr>
            <a:r>
              <a:rPr lang="en-US" b="0" dirty="0" smtClean="0"/>
              <a:t>Melting layer</a:t>
            </a:r>
          </a:p>
          <a:p>
            <a:pPr marL="568325" lvl="1" indent="-228600">
              <a:buFont typeface="Arial" pitchFamily="34" charset="0"/>
              <a:buChar char="•"/>
            </a:pPr>
            <a:r>
              <a:rPr lang="en-US" b="0" dirty="0" smtClean="0"/>
              <a:t>Very large hail</a:t>
            </a:r>
          </a:p>
          <a:p>
            <a:pPr marL="568325" lvl="1" indent="-228600">
              <a:buFont typeface="Arial" pitchFamily="34" charset="0"/>
              <a:buChar char="•"/>
            </a:pPr>
            <a:r>
              <a:rPr lang="en-US" b="0" dirty="0" err="1" smtClean="0"/>
              <a:t>Tornadic</a:t>
            </a:r>
            <a:r>
              <a:rPr lang="en-US" b="0" dirty="0" smtClean="0"/>
              <a:t> debris</a:t>
            </a:r>
          </a:p>
          <a:p>
            <a:pPr marL="568325" lvl="1" indent="-228600">
              <a:buFont typeface="Arial" pitchFamily="34" charset="0"/>
              <a:buChar char="•"/>
            </a:pPr>
            <a:endParaRPr lang="en-US" b="0" dirty="0" smtClean="0"/>
          </a:p>
          <a:p>
            <a:pPr marL="568325" lvl="1" indent="-228600">
              <a:buFont typeface="Arial" pitchFamily="34" charset="0"/>
              <a:buChar char="•"/>
            </a:pPr>
            <a:endParaRPr lang="en-US" b="0" dirty="0" smtClean="0"/>
          </a:p>
          <a:p>
            <a:pPr marL="568325" lvl="1" indent="-228600">
              <a:buFont typeface="Arial" pitchFamily="34" charset="0"/>
              <a:buChar char="•"/>
            </a:pPr>
            <a:endParaRPr lang="en-US" b="0" dirty="0"/>
          </a:p>
        </p:txBody>
      </p:sp>
      <p:pic>
        <p:nvPicPr>
          <p:cNvPr id="4" name="Picture 18" descr="kcri_0"/>
          <p:cNvPicPr>
            <a:picLocks noChangeAspect="1" noChangeArrowheads="1"/>
          </p:cNvPicPr>
          <p:nvPr/>
        </p:nvPicPr>
        <p:blipFill>
          <a:blip r:embed="rId3" cstate="print"/>
          <a:srcRect r="40313"/>
          <a:stretch>
            <a:fillRect/>
          </a:stretch>
        </p:blipFill>
        <p:spPr bwMode="auto">
          <a:xfrm>
            <a:off x="457200" y="1554480"/>
            <a:ext cx="3711834" cy="4663440"/>
          </a:xfrm>
          <a:prstGeom prst="rect">
            <a:avLst/>
          </a:prstGeom>
          <a:noFill/>
          <a:ln w="25400">
            <a:solidFill>
              <a:srgbClr val="FFFFFF"/>
            </a:solidFill>
          </a:ln>
        </p:spPr>
      </p:pic>
    </p:spTree>
    <p:extLst>
      <p:ext uri="{BB962C8B-B14F-4D97-AF65-F5344CB8AC3E}">
        <p14:creationId xmlns:p14="http://schemas.microsoft.com/office/powerpoint/2010/main" val="158859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Reflectivity (ZDR)</a:t>
            </a:r>
            <a:endParaRPr lang="en-US" dirty="0"/>
          </a:p>
        </p:txBody>
      </p:sp>
      <p:sp>
        <p:nvSpPr>
          <p:cNvPr id="3" name="Content Placeholder 2"/>
          <p:cNvSpPr>
            <a:spLocks noGrp="1"/>
          </p:cNvSpPr>
          <p:nvPr>
            <p:ph idx="4294967295"/>
          </p:nvPr>
        </p:nvSpPr>
        <p:spPr>
          <a:xfrm>
            <a:off x="4572000" y="1524000"/>
            <a:ext cx="4191000" cy="4648200"/>
          </a:xfrm>
          <a:prstGeom prst="rect">
            <a:avLst/>
          </a:prstGeom>
        </p:spPr>
        <p:txBody>
          <a:bodyPr/>
          <a:lstStyle/>
          <a:p>
            <a:pPr marL="228600" indent="-228600">
              <a:buFont typeface="Arial" pitchFamily="34" charset="0"/>
              <a:buChar char="•"/>
            </a:pPr>
            <a:r>
              <a:rPr lang="en-US" b="0" dirty="0" smtClean="0"/>
              <a:t>Simple definition:</a:t>
            </a:r>
          </a:p>
          <a:p>
            <a:pPr marL="568325" lvl="1" indent="-228600">
              <a:buFont typeface="Arial" pitchFamily="34" charset="0"/>
              <a:buChar char="•"/>
            </a:pPr>
            <a:r>
              <a:rPr lang="en-US" b="0" dirty="0" smtClean="0"/>
              <a:t>Measures the relationship between the horizontal and vertical power returns</a:t>
            </a:r>
          </a:p>
          <a:p>
            <a:pPr marL="228600" indent="-228600">
              <a:buFont typeface="Arial" pitchFamily="34" charset="0"/>
              <a:buChar char="•"/>
            </a:pPr>
            <a:endParaRPr lang="en-US" b="0" dirty="0" smtClean="0"/>
          </a:p>
          <a:p>
            <a:pPr marL="228600" indent="-228600">
              <a:buFont typeface="Arial" pitchFamily="34" charset="0"/>
              <a:buChar char="•"/>
            </a:pPr>
            <a:r>
              <a:rPr lang="en-US" b="0" dirty="0" smtClean="0"/>
              <a:t>ZDR is useful for:</a:t>
            </a:r>
          </a:p>
          <a:p>
            <a:pPr marL="568325" lvl="1" indent="-228600">
              <a:buFont typeface="Arial" pitchFamily="34" charset="0"/>
              <a:buChar char="•"/>
            </a:pPr>
            <a:r>
              <a:rPr lang="en-US" b="0" dirty="0" smtClean="0"/>
              <a:t>Detecting the presence of liquid drops (especially large drops)</a:t>
            </a:r>
          </a:p>
          <a:p>
            <a:pPr marL="568325" lvl="1" indent="-228600">
              <a:buFont typeface="Arial" pitchFamily="34" charset="0"/>
              <a:buChar char="•"/>
            </a:pPr>
            <a:r>
              <a:rPr lang="en-US" b="0" dirty="0" smtClean="0"/>
              <a:t>Detecting severe-sized hail</a:t>
            </a:r>
          </a:p>
          <a:p>
            <a:pPr marL="568325" lvl="1" indent="-228600">
              <a:buFont typeface="Arial" pitchFamily="34" charset="0"/>
              <a:buChar char="•"/>
            </a:pPr>
            <a:r>
              <a:rPr lang="en-US" b="0" dirty="0" smtClean="0"/>
              <a:t>Hail shafts with little-to-no liquid water</a:t>
            </a:r>
          </a:p>
          <a:p>
            <a:pPr marL="568325" lvl="1" indent="-228600">
              <a:buFont typeface="Arial" pitchFamily="34" charset="0"/>
              <a:buChar char="•"/>
            </a:pPr>
            <a:endParaRPr lang="en-US" b="0" dirty="0" smtClean="0"/>
          </a:p>
          <a:p>
            <a:pPr marL="568325" lvl="1" indent="-228600">
              <a:buFont typeface="Arial" pitchFamily="34" charset="0"/>
              <a:buChar char="•"/>
            </a:pPr>
            <a:endParaRPr lang="en-US" b="0" dirty="0"/>
          </a:p>
        </p:txBody>
      </p:sp>
      <p:pic>
        <p:nvPicPr>
          <p:cNvPr id="4" name="Picture 22" descr="kcri_0"/>
          <p:cNvPicPr>
            <a:picLocks noChangeAspect="1" noChangeArrowheads="1"/>
          </p:cNvPicPr>
          <p:nvPr/>
        </p:nvPicPr>
        <p:blipFill>
          <a:blip r:embed="rId3" cstate="print"/>
          <a:srcRect r="39375"/>
          <a:stretch>
            <a:fillRect/>
          </a:stretch>
        </p:blipFill>
        <p:spPr bwMode="auto">
          <a:xfrm>
            <a:off x="457200" y="1554480"/>
            <a:ext cx="3770133" cy="4663440"/>
          </a:xfrm>
          <a:prstGeom prst="rect">
            <a:avLst/>
          </a:prstGeom>
          <a:noFill/>
          <a:ln w="25400">
            <a:solidFill>
              <a:srgbClr val="FFFFFF"/>
            </a:solidFill>
          </a:ln>
        </p:spPr>
      </p:pic>
    </p:spTree>
    <p:extLst>
      <p:ext uri="{BB962C8B-B14F-4D97-AF65-F5344CB8AC3E}">
        <p14:creationId xmlns:p14="http://schemas.microsoft.com/office/powerpoint/2010/main" val="37270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Differential Phase (KDP)</a:t>
            </a:r>
            <a:endParaRPr lang="en-US" dirty="0"/>
          </a:p>
        </p:txBody>
      </p:sp>
      <p:sp>
        <p:nvSpPr>
          <p:cNvPr id="3" name="Content Placeholder 2"/>
          <p:cNvSpPr>
            <a:spLocks noGrp="1"/>
          </p:cNvSpPr>
          <p:nvPr>
            <p:ph idx="4294967295"/>
          </p:nvPr>
        </p:nvSpPr>
        <p:spPr>
          <a:xfrm>
            <a:off x="4572000" y="1524000"/>
            <a:ext cx="4191000" cy="4648200"/>
          </a:xfrm>
          <a:prstGeom prst="rect">
            <a:avLst/>
          </a:prstGeom>
        </p:spPr>
        <p:txBody>
          <a:bodyPr/>
          <a:lstStyle/>
          <a:p>
            <a:pPr marL="228600" indent="-228600">
              <a:buFont typeface="Arial" pitchFamily="34" charset="0"/>
              <a:buChar char="•"/>
            </a:pPr>
            <a:r>
              <a:rPr lang="en-US" b="0" dirty="0" smtClean="0"/>
              <a:t>Simple Definition:</a:t>
            </a:r>
          </a:p>
          <a:p>
            <a:pPr marL="568325" lvl="1" indent="-228600">
              <a:buFont typeface="Arial" pitchFamily="34" charset="0"/>
              <a:buChar char="•"/>
            </a:pPr>
            <a:r>
              <a:rPr lang="en-US" b="0" dirty="0" smtClean="0"/>
              <a:t>Measures change in the  phase shift difference between the horizontal and vertical pulses</a:t>
            </a:r>
          </a:p>
          <a:p>
            <a:pPr marL="228600" indent="-228600">
              <a:buFont typeface="Arial" pitchFamily="34" charset="0"/>
              <a:buChar char="•"/>
            </a:pPr>
            <a:r>
              <a:rPr lang="en-US" b="0" dirty="0" smtClean="0"/>
              <a:t>KDP is useful for:</a:t>
            </a:r>
          </a:p>
          <a:p>
            <a:pPr marL="568325" lvl="1" indent="-228600">
              <a:buFont typeface="Arial" pitchFamily="34" charset="0"/>
              <a:buChar char="•"/>
            </a:pPr>
            <a:r>
              <a:rPr lang="en-US" b="0" dirty="0" smtClean="0"/>
              <a:t>Measuring where liquid is  present even when the  following exist: </a:t>
            </a:r>
          </a:p>
          <a:p>
            <a:pPr marL="920750" lvl="2" indent="-228600">
              <a:buFont typeface="Verdana" pitchFamily="34" charset="0"/>
              <a:buChar char="–"/>
            </a:pPr>
            <a:r>
              <a:rPr lang="en-US" dirty="0" smtClean="0">
                <a:solidFill>
                  <a:srgbClr val="FFFFCC"/>
                </a:solidFill>
              </a:rPr>
              <a:t>Beam blockage (&lt;40%)</a:t>
            </a:r>
          </a:p>
          <a:p>
            <a:pPr marL="920750" lvl="2" indent="-228600">
              <a:buFont typeface="Verdana" pitchFamily="34" charset="0"/>
              <a:buChar char="–"/>
            </a:pPr>
            <a:r>
              <a:rPr lang="en-US" b="0" dirty="0" smtClean="0">
                <a:solidFill>
                  <a:srgbClr val="FFFFCC"/>
                </a:solidFill>
              </a:rPr>
              <a:t>Attenuation</a:t>
            </a:r>
          </a:p>
          <a:p>
            <a:pPr marL="920750" lvl="2" indent="-228600">
              <a:buFont typeface="Verdana" pitchFamily="34" charset="0"/>
              <a:buChar char="–"/>
            </a:pPr>
            <a:r>
              <a:rPr lang="en-US" b="0" dirty="0" smtClean="0">
                <a:solidFill>
                  <a:srgbClr val="FFFFCC"/>
                </a:solidFill>
              </a:rPr>
              <a:t>Hail</a:t>
            </a:r>
          </a:p>
          <a:p>
            <a:pPr marL="568325" lvl="1" indent="-228600">
              <a:buFont typeface="Arial" pitchFamily="34" charset="0"/>
              <a:buChar char="•"/>
            </a:pPr>
            <a:r>
              <a:rPr lang="en-US" b="0" dirty="0" smtClean="0"/>
              <a:t>Rainfall estimation, primarily</a:t>
            </a:r>
          </a:p>
          <a:p>
            <a:pPr marL="568325" lvl="1" indent="-228600">
              <a:buFont typeface="Arial" pitchFamily="34" charset="0"/>
              <a:buChar char="•"/>
            </a:pPr>
            <a:endParaRPr lang="en-US" dirty="0"/>
          </a:p>
        </p:txBody>
      </p:sp>
      <p:pic>
        <p:nvPicPr>
          <p:cNvPr id="5" name="Picture 9" descr="kcri_0"/>
          <p:cNvPicPr>
            <a:picLocks noChangeAspect="1" noChangeArrowheads="1"/>
          </p:cNvPicPr>
          <p:nvPr/>
        </p:nvPicPr>
        <p:blipFill>
          <a:blip r:embed="rId3" cstate="print"/>
          <a:srcRect r="40312"/>
          <a:stretch>
            <a:fillRect/>
          </a:stretch>
        </p:blipFill>
        <p:spPr bwMode="auto">
          <a:xfrm>
            <a:off x="457200" y="1554480"/>
            <a:ext cx="3711653" cy="4663440"/>
          </a:xfrm>
          <a:prstGeom prst="rect">
            <a:avLst/>
          </a:prstGeom>
          <a:noFill/>
          <a:ln w="25400">
            <a:solidFill>
              <a:srgbClr val="FFFFFF"/>
            </a:solidFill>
          </a:ln>
        </p:spPr>
      </p:pic>
    </p:spTree>
    <p:extLst>
      <p:ext uri="{BB962C8B-B14F-4D97-AF65-F5344CB8AC3E}">
        <p14:creationId xmlns:p14="http://schemas.microsoft.com/office/powerpoint/2010/main" val="20124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Melting Layer Detection Algorithm</a:t>
            </a:r>
            <a:endParaRPr lang="en-US" dirty="0"/>
          </a:p>
        </p:txBody>
      </p:sp>
      <p:sp>
        <p:nvSpPr>
          <p:cNvPr id="3" name="Content Placeholder 2"/>
          <p:cNvSpPr>
            <a:spLocks noGrp="1"/>
          </p:cNvSpPr>
          <p:nvPr>
            <p:ph idx="4294967295"/>
          </p:nvPr>
        </p:nvSpPr>
        <p:spPr>
          <a:xfrm>
            <a:off x="4724400" y="1524000"/>
            <a:ext cx="4114800" cy="4648200"/>
          </a:xfrm>
          <a:prstGeom prst="rect">
            <a:avLst/>
          </a:prstGeom>
        </p:spPr>
        <p:txBody>
          <a:bodyPr/>
          <a:lstStyle/>
          <a:p>
            <a:pPr marL="228600" indent="-228600">
              <a:buFont typeface="Arial" pitchFamily="34" charset="0"/>
              <a:buChar char="•"/>
            </a:pPr>
            <a:r>
              <a:rPr lang="en-US" b="0" dirty="0" smtClean="0"/>
              <a:t>Simple Definition:</a:t>
            </a:r>
          </a:p>
          <a:p>
            <a:pPr marL="568325" lvl="1" indent="-228600">
              <a:buFont typeface="Arial" pitchFamily="34" charset="0"/>
              <a:buChar char="•"/>
            </a:pPr>
            <a:r>
              <a:rPr lang="en-US" b="0" dirty="0" smtClean="0"/>
              <a:t>Uses Reflectivity &amp; dual-polarization products to measure heights of precipitation melting layer on each elevation scan</a:t>
            </a:r>
          </a:p>
          <a:p>
            <a:pPr marL="228600" indent="-228600">
              <a:buFont typeface="Arial" pitchFamily="34" charset="0"/>
              <a:buChar char="•"/>
            </a:pPr>
            <a:r>
              <a:rPr lang="en-US" b="0" dirty="0" smtClean="0"/>
              <a:t>Melting Layer useful for:</a:t>
            </a:r>
          </a:p>
          <a:p>
            <a:pPr marL="568325" lvl="1" indent="-228600">
              <a:buFont typeface="Arial" pitchFamily="34" charset="0"/>
              <a:buChar char="•"/>
            </a:pPr>
            <a:r>
              <a:rPr lang="en-US" b="0" dirty="0" smtClean="0"/>
              <a:t>Classifying precipitation type</a:t>
            </a:r>
          </a:p>
          <a:p>
            <a:pPr marL="568325" lvl="1" indent="-228600">
              <a:buFont typeface="Arial" pitchFamily="34" charset="0"/>
              <a:buChar char="•"/>
            </a:pPr>
            <a:r>
              <a:rPr lang="en-US" b="0" dirty="0" smtClean="0"/>
              <a:t>Aviation forecasting</a:t>
            </a:r>
          </a:p>
          <a:p>
            <a:pPr marL="568325" lvl="1" indent="-228600">
              <a:buFont typeface="Arial" pitchFamily="34" charset="0"/>
              <a:buChar char="•"/>
            </a:pPr>
            <a:r>
              <a:rPr lang="en-US" b="0" dirty="0" smtClean="0"/>
              <a:t>Improved rainfall estimation</a:t>
            </a:r>
          </a:p>
          <a:p>
            <a:pPr marL="568325" lvl="1" indent="-228600">
              <a:buFont typeface="Arial" pitchFamily="34" charset="0"/>
              <a:buChar char="•"/>
            </a:pPr>
            <a:endParaRPr lang="en-US" b="0" dirty="0" smtClean="0"/>
          </a:p>
          <a:p>
            <a:pPr marL="568325" lvl="1" indent="-228600">
              <a:buFont typeface="Arial" pitchFamily="34" charset="0"/>
              <a:buChar char="•"/>
            </a:pPr>
            <a:endParaRPr lang="en-US" b="0" dirty="0"/>
          </a:p>
        </p:txBody>
      </p:sp>
      <p:pic>
        <p:nvPicPr>
          <p:cNvPr id="4" name="Picture 4" descr="kcri_CC-ML_20070112_2309"/>
          <p:cNvPicPr>
            <a:picLocks noChangeAspect="1" noChangeArrowheads="1"/>
          </p:cNvPicPr>
          <p:nvPr/>
        </p:nvPicPr>
        <p:blipFill>
          <a:blip r:embed="rId3" cstate="print"/>
          <a:srcRect r="23438"/>
          <a:stretch>
            <a:fillRect/>
          </a:stretch>
        </p:blipFill>
        <p:spPr bwMode="auto">
          <a:xfrm>
            <a:off x="457201" y="1554480"/>
            <a:ext cx="4107466" cy="4023360"/>
          </a:xfrm>
          <a:prstGeom prst="rect">
            <a:avLst/>
          </a:prstGeom>
          <a:noFill/>
          <a:ln w="25400">
            <a:solidFill>
              <a:srgbClr val="FFFFFF"/>
            </a:solidFill>
          </a:ln>
        </p:spPr>
      </p:pic>
    </p:spTree>
    <p:extLst>
      <p:ext uri="{BB962C8B-B14F-4D97-AF65-F5344CB8AC3E}">
        <p14:creationId xmlns:p14="http://schemas.microsoft.com/office/powerpoint/2010/main" val="8702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181974" cy="609600"/>
          </a:xfrm>
        </p:spPr>
        <p:txBody>
          <a:bodyPr>
            <a:normAutofit fontScale="90000"/>
          </a:bodyPr>
          <a:lstStyle/>
          <a:p>
            <a:r>
              <a:rPr lang="en-US" dirty="0" err="1" smtClean="0"/>
              <a:t>Hydrometeorological</a:t>
            </a:r>
            <a:r>
              <a:rPr lang="en-US" dirty="0" smtClean="0"/>
              <a:t> Classification (HC)</a:t>
            </a:r>
            <a:endParaRPr lang="en-US" dirty="0"/>
          </a:p>
        </p:txBody>
      </p:sp>
      <p:sp>
        <p:nvSpPr>
          <p:cNvPr id="3" name="Content Placeholder 2"/>
          <p:cNvSpPr>
            <a:spLocks noGrp="1"/>
          </p:cNvSpPr>
          <p:nvPr>
            <p:ph idx="4294967295"/>
          </p:nvPr>
        </p:nvSpPr>
        <p:spPr>
          <a:xfrm>
            <a:off x="5334000" y="1249643"/>
            <a:ext cx="3352800" cy="4648200"/>
          </a:xfrm>
          <a:prstGeom prst="rect">
            <a:avLst/>
          </a:prstGeom>
        </p:spPr>
        <p:txBody>
          <a:bodyPr>
            <a:normAutofit fontScale="92500" lnSpcReduction="20000"/>
          </a:bodyPr>
          <a:lstStyle/>
          <a:p>
            <a:pPr algn="ctr"/>
            <a:r>
              <a:rPr lang="en-US" sz="2400" b="1" dirty="0" smtClean="0"/>
              <a:t>10 Different Types </a:t>
            </a:r>
            <a:br>
              <a:rPr lang="en-US" sz="2400" b="1" dirty="0" smtClean="0"/>
            </a:br>
            <a:r>
              <a:rPr lang="en-US" b="0" dirty="0" smtClean="0"/>
              <a:t>  </a:t>
            </a:r>
          </a:p>
          <a:p>
            <a:pPr marL="568325" lvl="1" indent="-228600">
              <a:buFont typeface="Arial" pitchFamily="34" charset="0"/>
              <a:buChar char="•"/>
            </a:pPr>
            <a:r>
              <a:rPr lang="en-US" sz="1900" dirty="0" smtClean="0"/>
              <a:t>BI – Birds/Insects</a:t>
            </a:r>
          </a:p>
          <a:p>
            <a:pPr marL="568325" lvl="1" indent="-228600">
              <a:buFont typeface="Arial" pitchFamily="34" charset="0"/>
              <a:buChar char="•"/>
            </a:pPr>
            <a:r>
              <a:rPr lang="en-US" sz="1900" dirty="0" smtClean="0"/>
              <a:t>GC – Ground Clutter</a:t>
            </a:r>
          </a:p>
          <a:p>
            <a:pPr marL="568325" lvl="1" indent="-228600">
              <a:buFont typeface="Arial" pitchFamily="34" charset="0"/>
              <a:buChar char="•"/>
            </a:pPr>
            <a:r>
              <a:rPr lang="en-US" sz="1900" b="0" dirty="0" smtClean="0"/>
              <a:t>IC – Ice Crystals</a:t>
            </a:r>
          </a:p>
          <a:p>
            <a:pPr marL="568325" lvl="1" indent="-228600">
              <a:buFont typeface="Arial" pitchFamily="34" charset="0"/>
              <a:buChar char="•"/>
            </a:pPr>
            <a:r>
              <a:rPr lang="en-US" sz="1900" dirty="0" smtClean="0"/>
              <a:t>DS – Dry Snow</a:t>
            </a:r>
          </a:p>
          <a:p>
            <a:pPr marL="568325" lvl="1" indent="-228600">
              <a:buFont typeface="Arial" pitchFamily="34" charset="0"/>
              <a:buChar char="•"/>
            </a:pPr>
            <a:r>
              <a:rPr lang="en-US" sz="1900" b="0" dirty="0" smtClean="0"/>
              <a:t>WS – Wet Snow</a:t>
            </a:r>
          </a:p>
          <a:p>
            <a:pPr marL="568325" lvl="1" indent="-228600">
              <a:buFont typeface="Arial" pitchFamily="34" charset="0"/>
              <a:buChar char="•"/>
            </a:pPr>
            <a:r>
              <a:rPr lang="en-US" sz="1900" dirty="0" smtClean="0"/>
              <a:t>RA – Light to Moderate Rain</a:t>
            </a:r>
          </a:p>
          <a:p>
            <a:pPr marL="568325" lvl="1" indent="-228600">
              <a:buFont typeface="Arial" pitchFamily="34" charset="0"/>
              <a:buChar char="•"/>
            </a:pPr>
            <a:r>
              <a:rPr lang="en-US" sz="1900" dirty="0" smtClean="0"/>
              <a:t>HR – Heavy Rain</a:t>
            </a:r>
          </a:p>
          <a:p>
            <a:pPr marL="568325" lvl="1" indent="-228600">
              <a:buFont typeface="Arial" pitchFamily="34" charset="0"/>
              <a:buChar char="•"/>
            </a:pPr>
            <a:r>
              <a:rPr lang="en-US" sz="1900" dirty="0" smtClean="0"/>
              <a:t>BD – Big Drops</a:t>
            </a:r>
          </a:p>
          <a:p>
            <a:pPr marL="568325" lvl="1" indent="-228600">
              <a:buFont typeface="Arial" pitchFamily="34" charset="0"/>
              <a:buChar char="•"/>
            </a:pPr>
            <a:r>
              <a:rPr lang="en-US" sz="1900" dirty="0" smtClean="0"/>
              <a:t>GR – </a:t>
            </a:r>
            <a:r>
              <a:rPr lang="en-US" sz="1900" dirty="0" err="1" smtClean="0"/>
              <a:t>Graupel</a:t>
            </a:r>
            <a:endParaRPr lang="en-US" sz="1900" dirty="0" smtClean="0"/>
          </a:p>
          <a:p>
            <a:pPr marL="568325" lvl="1" indent="-228600">
              <a:buFont typeface="Arial" pitchFamily="34" charset="0"/>
              <a:buChar char="•"/>
            </a:pPr>
            <a:r>
              <a:rPr lang="en-US" sz="1900" dirty="0" smtClean="0"/>
              <a:t>HA – Hail (mixed with rain)</a:t>
            </a:r>
          </a:p>
          <a:p>
            <a:pPr marL="568325" lvl="1" indent="-228600">
              <a:buFont typeface="Arial" pitchFamily="34" charset="0"/>
              <a:buChar char="•"/>
            </a:pPr>
            <a:r>
              <a:rPr lang="en-US" sz="1900" dirty="0" smtClean="0"/>
              <a:t>UK – Unknown</a:t>
            </a:r>
          </a:p>
          <a:p>
            <a:pPr marL="568325" lvl="1" indent="-228600">
              <a:buFont typeface="Arial" pitchFamily="34" charset="0"/>
              <a:buChar char="•"/>
            </a:pPr>
            <a:r>
              <a:rPr lang="en-US" sz="1900" dirty="0" smtClean="0"/>
              <a:t>RF – Range Folding</a:t>
            </a:r>
          </a:p>
          <a:p>
            <a:pPr marL="568325" lvl="1" indent="-228600">
              <a:buFont typeface="Arial" pitchFamily="34" charset="0"/>
              <a:buChar char="•"/>
            </a:pPr>
            <a:endParaRPr lang="en-US" dirty="0" smtClean="0"/>
          </a:p>
          <a:p>
            <a:pPr marL="568325" lvl="1" indent="-228600">
              <a:buFont typeface="Arial" pitchFamily="34" charset="0"/>
              <a:buChar char="•"/>
            </a:pPr>
            <a:endParaRPr lang="en-US" b="0" dirty="0" smtClean="0"/>
          </a:p>
          <a:p>
            <a:pPr marL="568325" lvl="1" indent="-228600">
              <a:buFont typeface="Arial" pitchFamily="34" charset="0"/>
              <a:buChar char="•"/>
            </a:pPr>
            <a:endParaRPr lang="en-US" b="0" dirty="0"/>
          </a:p>
        </p:txBody>
      </p:sp>
      <p:pic>
        <p:nvPicPr>
          <p:cNvPr id="1026" name="Picture 2" descr="The Dual Pol Hydrometeor Classification Algorithm recognizes different types of precipitation within radar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4801847" cy="366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2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132320" cy="914400"/>
          </a:xfrm>
        </p:spPr>
        <p:txBody>
          <a:bodyPr>
            <a:normAutofit fontScale="90000"/>
          </a:bodyPr>
          <a:lstStyle/>
          <a:p>
            <a:r>
              <a:rPr lang="en-US" dirty="0" smtClean="0"/>
              <a:t>Radar Limitations: Some Things Stay the Same w/WSR-88D Upgrade</a:t>
            </a:r>
            <a:endParaRPr lang="en-US" dirty="0"/>
          </a:p>
        </p:txBody>
      </p:sp>
      <p:sp>
        <p:nvSpPr>
          <p:cNvPr id="3" name="Content Placeholder 2"/>
          <p:cNvSpPr>
            <a:spLocks noGrp="1"/>
          </p:cNvSpPr>
          <p:nvPr>
            <p:ph idx="4294967295"/>
          </p:nvPr>
        </p:nvSpPr>
        <p:spPr>
          <a:xfrm>
            <a:off x="4389120" y="1554480"/>
            <a:ext cx="4663440" cy="4648200"/>
          </a:xfrm>
          <a:prstGeom prst="rect">
            <a:avLst/>
          </a:prstGeom>
        </p:spPr>
        <p:txBody>
          <a:bodyPr/>
          <a:lstStyle/>
          <a:p>
            <a:pPr marL="225425" indent="-225425">
              <a:buFont typeface="Arial" pitchFamily="34" charset="0"/>
              <a:buChar char="•"/>
            </a:pPr>
            <a:r>
              <a:rPr lang="en-US" b="0" dirty="0" smtClean="0"/>
              <a:t>Same scanning strategies</a:t>
            </a:r>
          </a:p>
          <a:p>
            <a:pPr marL="565150" lvl="1">
              <a:buFont typeface="Verdana" pitchFamily="34" charset="0"/>
              <a:buChar char="–"/>
            </a:pPr>
            <a:r>
              <a:rPr lang="en-US" b="0" dirty="0" smtClean="0"/>
              <a:t>Products will not update faster</a:t>
            </a:r>
          </a:p>
          <a:p>
            <a:pPr marL="225425" indent="-225425">
              <a:buFont typeface="Arial" pitchFamily="34" charset="0"/>
              <a:buChar char="•"/>
            </a:pPr>
            <a:r>
              <a:rPr lang="en-US" b="0" dirty="0" smtClean="0"/>
              <a:t>Same product resolution</a:t>
            </a:r>
          </a:p>
          <a:p>
            <a:pPr marL="565150" lvl="1">
              <a:buFont typeface="Verdana" pitchFamily="34" charset="0"/>
              <a:buChar char="–"/>
            </a:pPr>
            <a:r>
              <a:rPr lang="en-US" b="0" dirty="0" smtClean="0"/>
              <a:t>Higher resolution web images a product of previous </a:t>
            </a:r>
            <a:br>
              <a:rPr lang="en-US" b="0" dirty="0" smtClean="0"/>
            </a:br>
            <a:r>
              <a:rPr lang="en-US" b="0" dirty="0" smtClean="0"/>
              <a:t>WSR-88D upgrades</a:t>
            </a:r>
          </a:p>
          <a:p>
            <a:pPr marL="225425" indent="-225425">
              <a:buFont typeface="Arial" pitchFamily="34" charset="0"/>
              <a:buChar char="•"/>
            </a:pPr>
            <a:r>
              <a:rPr lang="en-US" b="0" dirty="0" smtClean="0"/>
              <a:t>Range dependency of data</a:t>
            </a:r>
          </a:p>
          <a:p>
            <a:pPr marL="565150" lvl="1">
              <a:buFont typeface="Verdana" pitchFamily="34" charset="0"/>
              <a:buChar char="–"/>
            </a:pPr>
            <a:r>
              <a:rPr lang="en-US" b="0" dirty="0" err="1" smtClean="0"/>
              <a:t>Tornadic</a:t>
            </a:r>
            <a:r>
              <a:rPr lang="en-US" b="0" dirty="0" smtClean="0"/>
              <a:t> debris signature range: ~30-50 nm</a:t>
            </a:r>
          </a:p>
          <a:p>
            <a:pPr marL="225425" indent="-225425">
              <a:buFont typeface="Arial" pitchFamily="34" charset="0"/>
              <a:buChar char="•"/>
            </a:pPr>
            <a:r>
              <a:rPr lang="en-US" b="0" dirty="0" smtClean="0"/>
              <a:t>Below beam effects</a:t>
            </a:r>
          </a:p>
          <a:p>
            <a:pPr marL="565150" lvl="1">
              <a:buFont typeface="Verdana" pitchFamily="34" charset="0"/>
              <a:buChar char="–"/>
            </a:pPr>
            <a:r>
              <a:rPr lang="en-US" b="0" dirty="0" smtClean="0"/>
              <a:t>Radar can detect  precipitation type aloft only</a:t>
            </a:r>
            <a:endParaRPr lang="en-US" b="0" dirty="0"/>
          </a:p>
        </p:txBody>
      </p:sp>
      <p:pic>
        <p:nvPicPr>
          <p:cNvPr id="4" name="Picture 3" descr="P1010096.JPG"/>
          <p:cNvPicPr>
            <a:picLocks noChangeAspect="1"/>
          </p:cNvPicPr>
          <p:nvPr/>
        </p:nvPicPr>
        <p:blipFill>
          <a:blip r:embed="rId3" cstate="print"/>
          <a:srcRect l="25568" t="13636" r="25568" b="6818"/>
          <a:stretch>
            <a:fillRect/>
          </a:stretch>
        </p:blipFill>
        <p:spPr>
          <a:xfrm>
            <a:off x="457200" y="1554480"/>
            <a:ext cx="3760651" cy="4591485"/>
          </a:xfrm>
          <a:prstGeom prst="rect">
            <a:avLst/>
          </a:prstGeom>
          <a:ln w="25400">
            <a:solidFill>
              <a:srgbClr val="195385"/>
            </a:solidFill>
          </a:ln>
        </p:spPr>
      </p:pic>
      <p:sp>
        <p:nvSpPr>
          <p:cNvPr id="5" name="TextBox 4"/>
          <p:cNvSpPr txBox="1"/>
          <p:nvPr/>
        </p:nvSpPr>
        <p:spPr>
          <a:xfrm>
            <a:off x="6248400" y="6488668"/>
            <a:ext cx="2956259" cy="338554"/>
          </a:xfrm>
          <a:prstGeom prst="rect">
            <a:avLst/>
          </a:prstGeom>
          <a:noFill/>
        </p:spPr>
        <p:txBody>
          <a:bodyPr wrap="none" rtlCol="0">
            <a:spAutoFit/>
          </a:bodyPr>
          <a:lstStyle/>
          <a:p>
            <a:r>
              <a:rPr lang="en-US" sz="1600" dirty="0" smtClean="0">
                <a:solidFill>
                  <a:srgbClr val="195385"/>
                </a:solidFill>
              </a:rPr>
              <a:t>Photo courtesy of Clark Payne</a:t>
            </a:r>
            <a:endParaRPr lang="en-US" sz="1600" dirty="0">
              <a:solidFill>
                <a:srgbClr val="195385"/>
              </a:solidFill>
            </a:endParaRPr>
          </a:p>
        </p:txBody>
      </p:sp>
    </p:spTree>
    <p:extLst>
      <p:ext uri="{BB962C8B-B14F-4D97-AF65-F5344CB8AC3E}">
        <p14:creationId xmlns:p14="http://schemas.microsoft.com/office/powerpoint/2010/main" val="153011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Misconception #1: Faster Update Times w/ Dual-Polarization Radar</a:t>
            </a:r>
            <a:endParaRPr lang="en-US" dirty="0"/>
          </a:p>
        </p:txBody>
      </p:sp>
      <p:sp>
        <p:nvSpPr>
          <p:cNvPr id="4" name="Text Placeholder 3"/>
          <p:cNvSpPr>
            <a:spLocks noGrp="1"/>
          </p:cNvSpPr>
          <p:nvPr>
            <p:ph type="body" idx="4294967295"/>
          </p:nvPr>
        </p:nvSpPr>
        <p:spPr>
          <a:xfrm>
            <a:off x="381000" y="1535113"/>
            <a:ext cx="4206240" cy="639762"/>
          </a:xfrm>
          <a:prstGeom prst="rect">
            <a:avLst/>
          </a:prstGeom>
        </p:spPr>
        <p:txBody>
          <a:bodyPr lIns="0" rIns="0" anchor="b" anchorCtr="0"/>
          <a:lstStyle/>
          <a:p>
            <a:pPr algn="ctr"/>
            <a:r>
              <a:rPr lang="en-US" b="0" dirty="0" smtClean="0"/>
              <a:t>Multifunctional-Use Phased Array Radar (MPAR)</a:t>
            </a:r>
            <a:endParaRPr lang="en-US" b="0" dirty="0"/>
          </a:p>
        </p:txBody>
      </p:sp>
      <p:pic>
        <p:nvPicPr>
          <p:cNvPr id="8" name="Content Placeholder 7" descr="P1010097.JPG"/>
          <p:cNvPicPr>
            <a:picLocks noGrp="1" noChangeAspect="1"/>
          </p:cNvPicPr>
          <p:nvPr>
            <p:ph sz="half" idx="2"/>
          </p:nvPr>
        </p:nvPicPr>
        <p:blipFill>
          <a:blip r:embed="rId3" cstate="print"/>
          <a:stretch>
            <a:fillRect/>
          </a:stretch>
        </p:blipFill>
        <p:spPr>
          <a:xfrm>
            <a:off x="457200" y="2174875"/>
            <a:ext cx="4040188" cy="3030141"/>
          </a:xfrm>
          <a:ln w="25400">
            <a:solidFill>
              <a:srgbClr val="FFFFFF"/>
            </a:solidFill>
          </a:ln>
        </p:spPr>
      </p:pic>
      <p:sp>
        <p:nvSpPr>
          <p:cNvPr id="6" name="Text Placeholder 5"/>
          <p:cNvSpPr>
            <a:spLocks noGrp="1"/>
          </p:cNvSpPr>
          <p:nvPr>
            <p:ph type="body" sz="quarter" idx="4294967295"/>
          </p:nvPr>
        </p:nvSpPr>
        <p:spPr>
          <a:xfrm>
            <a:off x="4645025" y="1535113"/>
            <a:ext cx="4041775" cy="639762"/>
          </a:xfrm>
          <a:prstGeom prst="rect">
            <a:avLst/>
          </a:prstGeom>
        </p:spPr>
        <p:txBody>
          <a:bodyPr/>
          <a:lstStyle/>
          <a:p>
            <a:pPr algn="ctr"/>
            <a:r>
              <a:rPr lang="en-US" b="0" dirty="0" smtClean="0"/>
              <a:t>WSR-88D Dual-Polarization Radar</a:t>
            </a:r>
            <a:endParaRPr lang="en-US" b="0" dirty="0"/>
          </a:p>
        </p:txBody>
      </p:sp>
      <p:pic>
        <p:nvPicPr>
          <p:cNvPr id="9" name="Content Placeholder 8" descr="P1010096.JPG"/>
          <p:cNvPicPr>
            <a:picLocks noGrp="1" noChangeAspect="1"/>
          </p:cNvPicPr>
          <p:nvPr>
            <p:ph sz="quarter" idx="4294967295"/>
          </p:nvPr>
        </p:nvPicPr>
        <p:blipFill>
          <a:blip r:embed="rId4" cstate="print"/>
          <a:stretch>
            <a:fillRect/>
          </a:stretch>
        </p:blipFill>
        <p:spPr>
          <a:xfrm>
            <a:off x="4645025" y="2174875"/>
            <a:ext cx="4041775" cy="3031331"/>
          </a:xfrm>
          <a:prstGeom prst="rect">
            <a:avLst/>
          </a:prstGeom>
          <a:ln w="25400">
            <a:solidFill>
              <a:srgbClr val="FFFFFF"/>
            </a:solidFill>
          </a:ln>
        </p:spPr>
      </p:pic>
      <p:sp>
        <p:nvSpPr>
          <p:cNvPr id="10" name="TextBox 9"/>
          <p:cNvSpPr txBox="1"/>
          <p:nvPr/>
        </p:nvSpPr>
        <p:spPr>
          <a:xfrm>
            <a:off x="457200" y="5257800"/>
            <a:ext cx="8229600" cy="1200329"/>
          </a:xfrm>
          <a:prstGeom prst="rect">
            <a:avLst/>
          </a:prstGeom>
          <a:noFill/>
        </p:spPr>
        <p:txBody>
          <a:bodyPr wrap="square" rtlCol="0">
            <a:spAutoFit/>
          </a:bodyPr>
          <a:lstStyle/>
          <a:p>
            <a:r>
              <a:rPr lang="en-US" sz="2400" dirty="0" smtClean="0">
                <a:solidFill>
                  <a:srgbClr val="FFFFCC"/>
                </a:solidFill>
                <a:effectLst>
                  <a:outerShdw blurRad="38100" dist="38100" dir="2700000" algn="tl">
                    <a:srgbClr val="000000">
                      <a:alpha val="43137"/>
                    </a:srgbClr>
                  </a:outerShdw>
                </a:effectLst>
                <a:latin typeface="Verdana" pitchFamily="34" charset="0"/>
              </a:rPr>
              <a:t>The WSR-88D upgrade to dual-polarization technology will not result in more rapid scanning strategies like those seen with the MPAR</a:t>
            </a:r>
            <a:endParaRPr lang="en-US" sz="2400" dirty="0">
              <a:solidFill>
                <a:srgbClr val="FFFFCC"/>
              </a:solidFill>
              <a:effectLst>
                <a:outerShdw blurRad="38100" dist="38100" dir="2700000" algn="tl">
                  <a:srgbClr val="000000">
                    <a:alpha val="43137"/>
                  </a:srgbClr>
                </a:outerShdw>
              </a:effectLst>
              <a:latin typeface="Verdana" pitchFamily="34" charset="0"/>
            </a:endParaRPr>
          </a:p>
        </p:txBody>
      </p:sp>
      <p:sp>
        <p:nvSpPr>
          <p:cNvPr id="11" name="TextBox 10"/>
          <p:cNvSpPr txBox="1"/>
          <p:nvPr/>
        </p:nvSpPr>
        <p:spPr>
          <a:xfrm>
            <a:off x="6096000" y="6488668"/>
            <a:ext cx="3058851" cy="338554"/>
          </a:xfrm>
          <a:prstGeom prst="rect">
            <a:avLst/>
          </a:prstGeom>
          <a:noFill/>
        </p:spPr>
        <p:txBody>
          <a:bodyPr wrap="none" rtlCol="0">
            <a:spAutoFit/>
          </a:bodyPr>
          <a:lstStyle/>
          <a:p>
            <a:r>
              <a:rPr lang="en-US" sz="1600" dirty="0" smtClean="0">
                <a:solidFill>
                  <a:srgbClr val="195385"/>
                </a:solidFill>
              </a:rPr>
              <a:t>Photos courtesy of Clark Payne</a:t>
            </a:r>
            <a:endParaRPr lang="en-US" sz="1600" dirty="0">
              <a:solidFill>
                <a:srgbClr val="195385"/>
              </a:solidFill>
            </a:endParaRPr>
          </a:p>
        </p:txBody>
      </p:sp>
    </p:spTree>
    <p:extLst>
      <p:ext uri="{BB962C8B-B14F-4D97-AF65-F5344CB8AC3E}">
        <p14:creationId xmlns:p14="http://schemas.microsoft.com/office/powerpoint/2010/main" val="2925420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0240" y="91440"/>
            <a:ext cx="7086600" cy="914400"/>
          </a:xfrm>
        </p:spPr>
        <p:txBody>
          <a:bodyPr/>
          <a:lstStyle/>
          <a:p>
            <a:r>
              <a:rPr lang="en-US" sz="3200" dirty="0" smtClean="0">
                <a:latin typeface="+mn-lt"/>
              </a:rPr>
              <a:t>Dual-Polarization Radar Technology</a:t>
            </a:r>
            <a:endParaRPr lang="en-US" sz="3200" dirty="0">
              <a:latin typeface="+mn-lt"/>
            </a:endParaRPr>
          </a:p>
        </p:txBody>
      </p:sp>
      <p:sp>
        <p:nvSpPr>
          <p:cNvPr id="3" name="Subtitle 2"/>
          <p:cNvSpPr>
            <a:spLocks noGrp="1"/>
          </p:cNvSpPr>
          <p:nvPr>
            <p:ph type="subTitle" sz="quarter" idx="1"/>
          </p:nvPr>
        </p:nvSpPr>
        <p:spPr>
          <a:xfrm>
            <a:off x="1828800" y="6019800"/>
            <a:ext cx="7086600" cy="533400"/>
          </a:xfrm>
        </p:spPr>
        <p:txBody>
          <a:bodyPr/>
          <a:lstStyle/>
          <a:p>
            <a:r>
              <a:rPr lang="en-US" b="0" dirty="0" smtClean="0"/>
              <a:t>Coming Soon to a WSR-88D Near You!</a:t>
            </a:r>
            <a:endParaRPr lang="en-US" b="0" dirty="0"/>
          </a:p>
        </p:txBody>
      </p:sp>
      <p:grpSp>
        <p:nvGrpSpPr>
          <p:cNvPr id="6" name="Group 5"/>
          <p:cNvGrpSpPr/>
          <p:nvPr/>
        </p:nvGrpSpPr>
        <p:grpSpPr>
          <a:xfrm>
            <a:off x="1892545" y="1295400"/>
            <a:ext cx="5976086" cy="4480560"/>
            <a:chOff x="1828800" y="1447800"/>
            <a:chExt cx="5976086" cy="4480560"/>
          </a:xfrm>
        </p:grpSpPr>
        <p:pic>
          <p:nvPicPr>
            <p:cNvPr id="4" name="Picture 60" descr="KOUN_radome"/>
            <p:cNvPicPr>
              <a:picLocks noChangeAspect="1" noChangeArrowheads="1"/>
            </p:cNvPicPr>
            <p:nvPr/>
          </p:nvPicPr>
          <p:blipFill>
            <a:blip r:embed="rId3" cstate="print"/>
            <a:srcRect l="5928" r="5156"/>
            <a:stretch>
              <a:fillRect/>
            </a:stretch>
          </p:blipFill>
          <p:spPr bwMode="auto">
            <a:xfrm>
              <a:off x="1828800" y="1447800"/>
              <a:ext cx="2987040" cy="4480560"/>
            </a:xfrm>
            <a:prstGeom prst="rect">
              <a:avLst/>
            </a:prstGeom>
            <a:noFill/>
            <a:ln w="25400">
              <a:solidFill>
                <a:srgbClr val="FFFFFF"/>
              </a:solidFill>
            </a:ln>
          </p:spPr>
        </p:pic>
        <p:pic>
          <p:nvPicPr>
            <p:cNvPr id="5" name="Picture 64" descr="HCA3"/>
            <p:cNvPicPr>
              <a:picLocks noChangeAspect="1" noChangeArrowheads="1"/>
            </p:cNvPicPr>
            <p:nvPr/>
          </p:nvPicPr>
          <p:blipFill>
            <a:blip r:embed="rId4" cstate="print"/>
            <a:srcRect/>
            <a:stretch>
              <a:fillRect/>
            </a:stretch>
          </p:blipFill>
          <p:spPr bwMode="auto">
            <a:xfrm>
              <a:off x="4818888" y="1447800"/>
              <a:ext cx="2985998" cy="4480560"/>
            </a:xfrm>
            <a:prstGeom prst="rect">
              <a:avLst/>
            </a:prstGeom>
            <a:noFill/>
            <a:ln w="25400">
              <a:solidFill>
                <a:srgbClr val="FFFFFF"/>
              </a:solidFill>
            </a:ln>
          </p:spPr>
        </p:pic>
      </p:grpSp>
      <p:sp>
        <p:nvSpPr>
          <p:cNvPr id="7" name="TextBox 6"/>
          <p:cNvSpPr txBox="1"/>
          <p:nvPr/>
        </p:nvSpPr>
        <p:spPr>
          <a:xfrm>
            <a:off x="6693432" y="6488668"/>
            <a:ext cx="2374368" cy="338554"/>
          </a:xfrm>
          <a:prstGeom prst="rect">
            <a:avLst/>
          </a:prstGeom>
          <a:noFill/>
        </p:spPr>
        <p:txBody>
          <a:bodyPr wrap="none" rtlCol="0">
            <a:spAutoFit/>
          </a:bodyPr>
          <a:lstStyle/>
          <a:p>
            <a:r>
              <a:rPr lang="en-US" sz="1600" dirty="0" smtClean="0">
                <a:solidFill>
                  <a:srgbClr val="195385"/>
                </a:solidFill>
              </a:rPr>
              <a:t>Photo courtesy of NSSL</a:t>
            </a:r>
            <a:endParaRPr lang="en-US" sz="1600" dirty="0">
              <a:solidFill>
                <a:srgbClr val="195385"/>
              </a:solidFill>
            </a:endParaRPr>
          </a:p>
        </p:txBody>
      </p:sp>
    </p:spTree>
    <p:extLst>
      <p:ext uri="{BB962C8B-B14F-4D97-AF65-F5344CB8AC3E}">
        <p14:creationId xmlns:p14="http://schemas.microsoft.com/office/powerpoint/2010/main" val="1331129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49440" cy="914400"/>
          </a:xfrm>
        </p:spPr>
        <p:txBody>
          <a:bodyPr>
            <a:normAutofit fontScale="90000"/>
          </a:bodyPr>
          <a:lstStyle/>
          <a:p>
            <a:r>
              <a:rPr lang="en-US" dirty="0" smtClean="0"/>
              <a:t>Misconception #2: Higher Resolution Data after Upgrade</a:t>
            </a:r>
            <a:endParaRPr lang="en-US" dirty="0"/>
          </a:p>
        </p:txBody>
      </p:sp>
      <p:sp>
        <p:nvSpPr>
          <p:cNvPr id="10" name="Content Placeholder 9"/>
          <p:cNvSpPr>
            <a:spLocks noGrp="1"/>
          </p:cNvSpPr>
          <p:nvPr>
            <p:ph sz="half" idx="4294967295"/>
          </p:nvPr>
        </p:nvSpPr>
        <p:spPr>
          <a:xfrm>
            <a:off x="4686300" y="1524000"/>
            <a:ext cx="4076700" cy="4648200"/>
          </a:xfrm>
          <a:prstGeom prst="rect">
            <a:avLst/>
          </a:prstGeom>
        </p:spPr>
        <p:txBody>
          <a:bodyPr/>
          <a:lstStyle/>
          <a:p>
            <a:pPr marL="228600" indent="-228600">
              <a:buFont typeface="Arial" pitchFamily="34" charset="0"/>
              <a:buChar char="•"/>
            </a:pPr>
            <a:r>
              <a:rPr lang="en-US" sz="2400" b="0" dirty="0" smtClean="0"/>
              <a:t>Combination of multiple issues</a:t>
            </a:r>
          </a:p>
          <a:p>
            <a:pPr marL="568325" lvl="1" indent="-228600">
              <a:buFont typeface="Arial" pitchFamily="34" charset="0"/>
              <a:buChar char="•"/>
            </a:pPr>
            <a:r>
              <a:rPr lang="en-US" sz="2000" b="0" dirty="0" smtClean="0"/>
              <a:t>Previous WSR-88D upgrades from 16 to 256 data levels &amp; super-res</a:t>
            </a:r>
          </a:p>
          <a:p>
            <a:pPr marL="568325" lvl="1" indent="-228600">
              <a:buFont typeface="Arial" pitchFamily="34" charset="0"/>
              <a:buChar char="•"/>
            </a:pPr>
            <a:r>
              <a:rPr lang="en-US" sz="2000" b="0" dirty="0" smtClean="0"/>
              <a:t>Upcoming dual-polarization upgrade</a:t>
            </a:r>
          </a:p>
          <a:p>
            <a:pPr marL="568325" lvl="1" indent="-228600">
              <a:buFont typeface="Arial" pitchFamily="34" charset="0"/>
              <a:buChar char="•"/>
            </a:pPr>
            <a:r>
              <a:rPr lang="en-US" sz="2000" b="0" dirty="0" smtClean="0"/>
              <a:t>Upcoming updates to NWS web radar displays</a:t>
            </a:r>
          </a:p>
          <a:p>
            <a:pPr marL="228600" indent="-228600">
              <a:buFont typeface="Arial" pitchFamily="34" charset="0"/>
              <a:buChar char="•"/>
            </a:pPr>
            <a:r>
              <a:rPr lang="en-US" sz="2400" b="0" dirty="0" smtClean="0"/>
              <a:t>Increase in data resolution independent of dual-polarization upgrade</a:t>
            </a:r>
            <a:endParaRPr lang="en-US" sz="2400" b="0" dirty="0"/>
          </a:p>
        </p:txBody>
      </p:sp>
      <p:pic>
        <p:nvPicPr>
          <p:cNvPr id="13" name="Content Placeholder 12" descr="4-bit_Vel.png"/>
          <p:cNvPicPr>
            <a:picLocks noGrp="1" noChangeAspect="1"/>
          </p:cNvPicPr>
          <p:nvPr>
            <p:ph sz="half" idx="4294967295"/>
          </p:nvPr>
        </p:nvPicPr>
        <p:blipFill>
          <a:blip r:embed="rId3" cstate="print"/>
          <a:srcRect l="28932" t="30252" r="19095" b="33066"/>
          <a:stretch>
            <a:fillRect/>
          </a:stretch>
        </p:blipFill>
        <p:spPr>
          <a:xfrm>
            <a:off x="457200" y="1554480"/>
            <a:ext cx="4106135" cy="2383540"/>
          </a:xfrm>
          <a:prstGeom prst="rect">
            <a:avLst/>
          </a:prstGeom>
          <a:ln w="25400">
            <a:solidFill>
              <a:srgbClr val="195385"/>
            </a:solidFill>
          </a:ln>
        </p:spPr>
      </p:pic>
      <p:pic>
        <p:nvPicPr>
          <p:cNvPr id="14" name="Picture 13" descr="8bit_Vel.png"/>
          <p:cNvPicPr>
            <a:picLocks noChangeAspect="1"/>
          </p:cNvPicPr>
          <p:nvPr/>
        </p:nvPicPr>
        <p:blipFill>
          <a:blip r:embed="rId4" cstate="print"/>
          <a:srcRect l="28932" t="30252" r="19095" b="33066"/>
          <a:stretch>
            <a:fillRect/>
          </a:stretch>
        </p:blipFill>
        <p:spPr>
          <a:xfrm>
            <a:off x="457200" y="4038600"/>
            <a:ext cx="4106258" cy="2383540"/>
          </a:xfrm>
          <a:prstGeom prst="rect">
            <a:avLst/>
          </a:prstGeom>
          <a:ln w="25400">
            <a:solidFill>
              <a:srgbClr val="195385"/>
            </a:solidFill>
          </a:ln>
        </p:spPr>
      </p:pic>
      <p:sp>
        <p:nvSpPr>
          <p:cNvPr id="15" name="TextBox 14"/>
          <p:cNvSpPr txBox="1"/>
          <p:nvPr/>
        </p:nvSpPr>
        <p:spPr>
          <a:xfrm>
            <a:off x="533400" y="1600200"/>
            <a:ext cx="3409716" cy="338554"/>
          </a:xfrm>
          <a:prstGeom prst="rect">
            <a:avLst/>
          </a:prstGeom>
          <a:solidFill>
            <a:schemeClr val="tx1"/>
          </a:solidFill>
          <a:ln w="12700">
            <a:solidFill>
              <a:srgbClr val="195385"/>
            </a:solidFill>
          </a:ln>
        </p:spPr>
        <p:txBody>
          <a:bodyPr wrap="none" rtlCol="0">
            <a:spAutoFit/>
          </a:bodyPr>
          <a:lstStyle/>
          <a:p>
            <a:r>
              <a:rPr lang="en-US" sz="1600" dirty="0" smtClean="0">
                <a:solidFill>
                  <a:srgbClr val="FFFFFF"/>
                </a:solidFill>
                <a:latin typeface="Verdana" pitchFamily="34" charset="0"/>
              </a:rPr>
              <a:t>Current RIDGE: 16 Data Levels</a:t>
            </a:r>
            <a:endParaRPr lang="en-US" sz="1600" dirty="0">
              <a:solidFill>
                <a:srgbClr val="FFFFFF"/>
              </a:solidFill>
              <a:latin typeface="Verdana" pitchFamily="34" charset="0"/>
            </a:endParaRPr>
          </a:p>
        </p:txBody>
      </p:sp>
      <p:sp>
        <p:nvSpPr>
          <p:cNvPr id="16" name="TextBox 15"/>
          <p:cNvSpPr txBox="1"/>
          <p:nvPr/>
        </p:nvSpPr>
        <p:spPr>
          <a:xfrm>
            <a:off x="533400" y="4114800"/>
            <a:ext cx="3427349" cy="338554"/>
          </a:xfrm>
          <a:prstGeom prst="rect">
            <a:avLst/>
          </a:prstGeom>
          <a:solidFill>
            <a:schemeClr val="tx1"/>
          </a:solidFill>
          <a:ln w="12700">
            <a:solidFill>
              <a:srgbClr val="195385"/>
            </a:solidFill>
          </a:ln>
        </p:spPr>
        <p:txBody>
          <a:bodyPr wrap="none" rtlCol="0">
            <a:spAutoFit/>
          </a:bodyPr>
          <a:lstStyle/>
          <a:p>
            <a:r>
              <a:rPr lang="en-US" sz="1600" dirty="0" smtClean="0">
                <a:solidFill>
                  <a:srgbClr val="FFFFFF"/>
                </a:solidFill>
                <a:latin typeface="Verdana" pitchFamily="34" charset="0"/>
              </a:rPr>
              <a:t>Future RIDGE: 256 Data Levels</a:t>
            </a:r>
            <a:endParaRPr lang="en-US" sz="1600" dirty="0">
              <a:solidFill>
                <a:srgbClr val="FFFFFF"/>
              </a:solidFill>
              <a:latin typeface="Verdana" pitchFamily="34" charset="0"/>
            </a:endParaRPr>
          </a:p>
        </p:txBody>
      </p:sp>
    </p:spTree>
    <p:extLst>
      <p:ext uri="{BB962C8B-B14F-4D97-AF65-F5344CB8AC3E}">
        <p14:creationId xmlns:p14="http://schemas.microsoft.com/office/powerpoint/2010/main" val="12615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982" y="304800"/>
            <a:ext cx="7040880" cy="914400"/>
          </a:xfrm>
        </p:spPr>
        <p:txBody>
          <a:bodyPr>
            <a:normAutofit fontScale="90000"/>
          </a:bodyPr>
          <a:lstStyle/>
          <a:p>
            <a:r>
              <a:rPr lang="en-US" dirty="0" smtClean="0"/>
              <a:t>Misconception #3: Debris Detection Will Increase Lead Times</a:t>
            </a:r>
            <a:endParaRPr lang="en-US" dirty="0"/>
          </a:p>
        </p:txBody>
      </p:sp>
      <p:sp>
        <p:nvSpPr>
          <p:cNvPr id="4" name="Text Placeholder 3"/>
          <p:cNvSpPr>
            <a:spLocks noGrp="1"/>
          </p:cNvSpPr>
          <p:nvPr>
            <p:ph type="body" idx="4294967295"/>
          </p:nvPr>
        </p:nvSpPr>
        <p:spPr>
          <a:xfrm>
            <a:off x="457200" y="1535113"/>
            <a:ext cx="3657600" cy="365760"/>
          </a:xfrm>
          <a:prstGeom prst="rect">
            <a:avLst/>
          </a:prstGeom>
        </p:spPr>
        <p:txBody>
          <a:bodyPr anchor="t" anchorCtr="0"/>
          <a:lstStyle/>
          <a:p>
            <a:pPr algn="ctr"/>
            <a:r>
              <a:rPr lang="en-US" sz="2000" b="0" dirty="0" smtClean="0"/>
              <a:t>Tornado Debris Signature</a:t>
            </a:r>
            <a:endParaRPr lang="en-US" sz="2000" b="0" dirty="0"/>
          </a:p>
        </p:txBody>
      </p:sp>
      <p:sp>
        <p:nvSpPr>
          <p:cNvPr id="6" name="Text Placeholder 5"/>
          <p:cNvSpPr>
            <a:spLocks noGrp="1"/>
          </p:cNvSpPr>
          <p:nvPr>
            <p:ph type="body" sz="quarter" idx="4294967295"/>
          </p:nvPr>
        </p:nvSpPr>
        <p:spPr>
          <a:xfrm>
            <a:off x="4674761" y="1535113"/>
            <a:ext cx="4041775" cy="365760"/>
          </a:xfrm>
          <a:prstGeom prst="rect">
            <a:avLst/>
          </a:prstGeom>
        </p:spPr>
        <p:txBody>
          <a:bodyPr anchor="t" anchorCtr="0"/>
          <a:lstStyle/>
          <a:p>
            <a:pPr algn="ctr"/>
            <a:r>
              <a:rPr lang="en-US" sz="2000" b="0" dirty="0" smtClean="0"/>
              <a:t>Tornado Vortex Signature</a:t>
            </a:r>
            <a:endParaRPr lang="en-US" sz="2000" b="0" dirty="0"/>
          </a:p>
        </p:txBody>
      </p:sp>
      <p:pic>
        <p:nvPicPr>
          <p:cNvPr id="8" name="Picture 2" descr="C:\Data\Dual-Pol\NWA2009\kcri_0.5_CC_20090210_2104.png"/>
          <p:cNvPicPr>
            <a:picLocks noGrp="1" noChangeAspect="1" noChangeArrowheads="1"/>
          </p:cNvPicPr>
          <p:nvPr>
            <p:ph sz="half" idx="2"/>
          </p:nvPr>
        </p:nvPicPr>
        <p:blipFill>
          <a:blip r:embed="rId3" cstate="print"/>
          <a:srcRect b="30000"/>
          <a:stretch>
            <a:fillRect/>
          </a:stretch>
        </p:blipFill>
        <p:spPr bwMode="auto">
          <a:xfrm>
            <a:off x="457200" y="3853351"/>
            <a:ext cx="3657600" cy="1920249"/>
          </a:xfrm>
          <a:prstGeom prst="rect">
            <a:avLst/>
          </a:prstGeom>
          <a:noFill/>
          <a:ln w="25400">
            <a:solidFill>
              <a:srgbClr val="FFFFFF"/>
            </a:solidFill>
          </a:ln>
        </p:spPr>
      </p:pic>
      <p:pic>
        <p:nvPicPr>
          <p:cNvPr id="10" name="Picture 3" descr="C:\Data\Dual-Pol\NWA2009\kcri_0.5_Z_20090210_2104.png"/>
          <p:cNvPicPr>
            <a:picLocks noChangeAspect="1" noChangeArrowheads="1"/>
          </p:cNvPicPr>
          <p:nvPr/>
        </p:nvPicPr>
        <p:blipFill>
          <a:blip r:embed="rId4" cstate="print"/>
          <a:srcRect b="30000"/>
          <a:stretch>
            <a:fillRect/>
          </a:stretch>
        </p:blipFill>
        <p:spPr bwMode="auto">
          <a:xfrm>
            <a:off x="457200" y="1905000"/>
            <a:ext cx="3657600" cy="1920242"/>
          </a:xfrm>
          <a:prstGeom prst="rect">
            <a:avLst/>
          </a:prstGeom>
          <a:noFill/>
          <a:ln w="25400">
            <a:solidFill>
              <a:srgbClr val="FFFFFF"/>
            </a:solidFill>
          </a:ln>
        </p:spPr>
      </p:pic>
      <p:sp>
        <p:nvSpPr>
          <p:cNvPr id="12" name="Oval 11"/>
          <p:cNvSpPr/>
          <p:nvPr/>
        </p:nvSpPr>
        <p:spPr bwMode="auto">
          <a:xfrm>
            <a:off x="2532888" y="5435263"/>
            <a:ext cx="228600" cy="228600"/>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3" name="Oval 12"/>
          <p:cNvSpPr/>
          <p:nvPr/>
        </p:nvSpPr>
        <p:spPr bwMode="auto">
          <a:xfrm>
            <a:off x="2532888" y="3493696"/>
            <a:ext cx="228600" cy="228600"/>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pic>
        <p:nvPicPr>
          <p:cNvPr id="2050" name="Picture 2" descr="O:\DLOC-FY10\Topic7_Convection\lessons-student-guides\Tornado-TVS-ID\figures\20070301-keoxSRM12-1905z.png"/>
          <p:cNvPicPr>
            <a:picLocks noChangeAspect="1" noChangeArrowheads="1"/>
          </p:cNvPicPr>
          <p:nvPr/>
        </p:nvPicPr>
        <p:blipFill>
          <a:blip r:embed="rId5" cstate="print"/>
          <a:srcRect r="50056" b="652"/>
          <a:stretch>
            <a:fillRect/>
          </a:stretch>
        </p:blipFill>
        <p:spPr bwMode="auto">
          <a:xfrm>
            <a:off x="4670422" y="1905000"/>
            <a:ext cx="4050452" cy="3840480"/>
          </a:xfrm>
          <a:prstGeom prst="rect">
            <a:avLst/>
          </a:prstGeom>
          <a:noFill/>
          <a:ln w="25400">
            <a:solidFill>
              <a:srgbClr val="FFFFFF"/>
            </a:solidFill>
          </a:ln>
        </p:spPr>
      </p:pic>
      <p:sp>
        <p:nvSpPr>
          <p:cNvPr id="16" name="TextBox 15"/>
          <p:cNvSpPr txBox="1"/>
          <p:nvPr/>
        </p:nvSpPr>
        <p:spPr>
          <a:xfrm>
            <a:off x="457200" y="5830669"/>
            <a:ext cx="8305800" cy="646331"/>
          </a:xfrm>
          <a:prstGeom prst="rect">
            <a:avLst/>
          </a:prstGeom>
          <a:noFill/>
        </p:spPr>
        <p:txBody>
          <a:bodyPr wrap="square" rtlCol="0">
            <a:spAutoFit/>
          </a:bodyPr>
          <a:lstStyle/>
          <a:p>
            <a:r>
              <a:rPr lang="en-US" dirty="0" smtClean="0">
                <a:solidFill>
                  <a:srgbClr val="FFFFCC"/>
                </a:solidFill>
                <a:effectLst>
                  <a:outerShdw blurRad="38100" dist="38100" dir="2700000" algn="tl">
                    <a:srgbClr val="000000">
                      <a:alpha val="43137"/>
                    </a:srgbClr>
                  </a:outerShdw>
                </a:effectLst>
                <a:latin typeface="Verdana" pitchFamily="34" charset="0"/>
              </a:rPr>
              <a:t>Debris signatures have </a:t>
            </a:r>
            <a:r>
              <a:rPr lang="en-US" b="1" dirty="0" smtClean="0">
                <a:solidFill>
                  <a:srgbClr val="FFFFCC"/>
                </a:solidFill>
                <a:effectLst>
                  <a:outerShdw blurRad="38100" dist="38100" dir="2700000" algn="tl">
                    <a:srgbClr val="000000">
                      <a:alpha val="43137"/>
                    </a:srgbClr>
                  </a:outerShdw>
                </a:effectLst>
                <a:latin typeface="Verdana" pitchFamily="34" charset="0"/>
              </a:rPr>
              <a:t>no</a:t>
            </a:r>
            <a:r>
              <a:rPr lang="en-US" dirty="0" smtClean="0">
                <a:solidFill>
                  <a:srgbClr val="FFFFCC"/>
                </a:solidFill>
                <a:effectLst>
                  <a:outerShdw blurRad="38100" dist="38100" dir="2700000" algn="tl">
                    <a:srgbClr val="000000">
                      <a:alpha val="43137"/>
                    </a:srgbClr>
                  </a:outerShdw>
                </a:effectLst>
                <a:latin typeface="Verdana" pitchFamily="34" charset="0"/>
              </a:rPr>
              <a:t> predictive capabilities (unlike a TVS) because they indicate a damaging tornado is occurring</a:t>
            </a:r>
            <a:endParaRPr lang="en-US" dirty="0">
              <a:solidFill>
                <a:srgbClr val="FFFFCC"/>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3568320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Misconception #4: Hail Detection Improves Tornado Lead Times</a:t>
            </a:r>
            <a:endParaRPr lang="en-US" dirty="0"/>
          </a:p>
        </p:txBody>
      </p:sp>
      <p:sp>
        <p:nvSpPr>
          <p:cNvPr id="4" name="Text Placeholder 3"/>
          <p:cNvSpPr>
            <a:spLocks noGrp="1"/>
          </p:cNvSpPr>
          <p:nvPr>
            <p:ph type="body" idx="4294967295"/>
          </p:nvPr>
        </p:nvSpPr>
        <p:spPr>
          <a:xfrm>
            <a:off x="457200" y="1569175"/>
            <a:ext cx="4040188" cy="639762"/>
          </a:xfrm>
          <a:prstGeom prst="rect">
            <a:avLst/>
          </a:prstGeom>
        </p:spPr>
        <p:txBody>
          <a:bodyPr anchor="t" anchorCtr="0"/>
          <a:lstStyle/>
          <a:p>
            <a:pPr algn="ctr"/>
            <a:r>
              <a:rPr lang="en-US" b="0" dirty="0" smtClean="0"/>
              <a:t>Hail Detection</a:t>
            </a:r>
            <a:endParaRPr lang="en-US" b="0" dirty="0"/>
          </a:p>
        </p:txBody>
      </p:sp>
      <p:sp>
        <p:nvSpPr>
          <p:cNvPr id="6" name="Text Placeholder 5"/>
          <p:cNvSpPr>
            <a:spLocks noGrp="1"/>
          </p:cNvSpPr>
          <p:nvPr>
            <p:ph type="body" sz="quarter" idx="4294967295"/>
          </p:nvPr>
        </p:nvSpPr>
        <p:spPr>
          <a:xfrm>
            <a:off x="4645025" y="1569175"/>
            <a:ext cx="4041775" cy="639762"/>
          </a:xfrm>
          <a:prstGeom prst="rect">
            <a:avLst/>
          </a:prstGeom>
        </p:spPr>
        <p:txBody>
          <a:bodyPr anchor="t" anchorCtr="0"/>
          <a:lstStyle/>
          <a:p>
            <a:pPr algn="ctr"/>
            <a:r>
              <a:rPr lang="en-US" b="0" dirty="0" smtClean="0"/>
              <a:t>Tornadoes are more likely</a:t>
            </a:r>
            <a:endParaRPr lang="en-US" b="0" dirty="0"/>
          </a:p>
        </p:txBody>
      </p:sp>
      <p:pic>
        <p:nvPicPr>
          <p:cNvPr id="1029" name="Picture 5" descr="C:\Documents and Settings\awood\Local Settings\Temporary Internet Files\Content.IE5\M3IGDW9K\MPj04075670000[1].jpg"/>
          <p:cNvPicPr>
            <a:picLocks noGrp="1" noChangeAspect="1" noChangeArrowheads="1"/>
          </p:cNvPicPr>
          <p:nvPr>
            <p:ph sz="quarter" idx="4294967295"/>
          </p:nvPr>
        </p:nvPicPr>
        <p:blipFill>
          <a:blip r:embed="rId3" cstate="print"/>
          <a:srcRect l="7031" t="3165" r="7031"/>
          <a:stretch>
            <a:fillRect/>
          </a:stretch>
        </p:blipFill>
        <p:spPr bwMode="auto">
          <a:xfrm>
            <a:off x="4782312" y="2377440"/>
            <a:ext cx="3904488" cy="2931896"/>
          </a:xfrm>
          <a:prstGeom prst="rect">
            <a:avLst/>
          </a:prstGeom>
          <a:noFill/>
          <a:ln w="25400">
            <a:solidFill>
              <a:srgbClr val="FFFFFF"/>
            </a:solidFill>
          </a:ln>
        </p:spPr>
      </p:pic>
      <p:pic>
        <p:nvPicPr>
          <p:cNvPr id="13" name="Picture 7" descr="kcri_3"/>
          <p:cNvPicPr>
            <a:picLocks noChangeAspect="1" noChangeArrowheads="1"/>
          </p:cNvPicPr>
          <p:nvPr/>
        </p:nvPicPr>
        <p:blipFill>
          <a:blip r:embed="rId4" cstate="print"/>
          <a:srcRect/>
          <a:stretch>
            <a:fillRect/>
          </a:stretch>
        </p:blipFill>
        <p:spPr bwMode="auto">
          <a:xfrm>
            <a:off x="457200" y="2377440"/>
            <a:ext cx="3904488" cy="2928366"/>
          </a:xfrm>
          <a:prstGeom prst="rect">
            <a:avLst/>
          </a:prstGeom>
          <a:noFill/>
          <a:ln w="25400">
            <a:solidFill>
              <a:srgbClr val="FFFFFF"/>
            </a:solidFill>
          </a:ln>
        </p:spPr>
      </p:pic>
      <p:sp>
        <p:nvSpPr>
          <p:cNvPr id="15" name="TextBox 14"/>
          <p:cNvSpPr txBox="1"/>
          <p:nvPr/>
        </p:nvSpPr>
        <p:spPr>
          <a:xfrm>
            <a:off x="4343400" y="1425714"/>
            <a:ext cx="457200" cy="707886"/>
          </a:xfrm>
          <a:prstGeom prst="rect">
            <a:avLst/>
          </a:prstGeom>
          <a:noFill/>
        </p:spPr>
        <p:txBody>
          <a:bodyPr wrap="square" rtlCol="0">
            <a:spAutoFit/>
          </a:bodyPr>
          <a:lstStyle/>
          <a:p>
            <a:r>
              <a:rPr lang="en-US" sz="4000" dirty="0" smtClean="0">
                <a:solidFill>
                  <a:srgbClr val="FFFFCC"/>
                </a:solidFill>
                <a:effectLst>
                  <a:outerShdw blurRad="38100" dist="38100" dir="2700000" algn="tl">
                    <a:srgbClr val="000000">
                      <a:alpha val="43137"/>
                    </a:srgbClr>
                  </a:outerShdw>
                </a:effectLst>
              </a:rPr>
              <a:t>≠</a:t>
            </a:r>
            <a:endParaRPr lang="en-US" sz="4000" dirty="0">
              <a:solidFill>
                <a:srgbClr val="FFFFCC"/>
              </a:solidFill>
              <a:effectLst>
                <a:outerShdw blurRad="38100" dist="38100" dir="2700000" algn="tl">
                  <a:srgbClr val="000000">
                    <a:alpha val="43137"/>
                  </a:srgbClr>
                </a:outerShdw>
              </a:effectLst>
            </a:endParaRPr>
          </a:p>
        </p:txBody>
      </p:sp>
      <p:sp>
        <p:nvSpPr>
          <p:cNvPr id="16" name="TextBox 15"/>
          <p:cNvSpPr txBox="1"/>
          <p:nvPr/>
        </p:nvSpPr>
        <p:spPr>
          <a:xfrm>
            <a:off x="457200" y="5461337"/>
            <a:ext cx="8305800" cy="1015663"/>
          </a:xfrm>
          <a:prstGeom prst="rect">
            <a:avLst/>
          </a:prstGeom>
          <a:noFill/>
        </p:spPr>
        <p:txBody>
          <a:bodyPr wrap="square" rtlCol="0">
            <a:spAutoFit/>
          </a:bodyPr>
          <a:lstStyle/>
          <a:p>
            <a:r>
              <a:rPr lang="en-US" sz="2000" dirty="0" smtClean="0">
                <a:solidFill>
                  <a:srgbClr val="FFFFCC"/>
                </a:solidFill>
                <a:effectLst>
                  <a:outerShdw blurRad="38100" dist="38100" dir="2700000" algn="tl">
                    <a:srgbClr val="000000">
                      <a:alpha val="43137"/>
                    </a:srgbClr>
                  </a:outerShdw>
                </a:effectLst>
                <a:latin typeface="Verdana" pitchFamily="34" charset="0"/>
              </a:rPr>
              <a:t>While </a:t>
            </a:r>
            <a:r>
              <a:rPr lang="en-US" sz="2000" dirty="0" err="1" smtClean="0">
                <a:solidFill>
                  <a:srgbClr val="FFFFCC"/>
                </a:solidFill>
                <a:effectLst>
                  <a:outerShdw blurRad="38100" dist="38100" dir="2700000" algn="tl">
                    <a:srgbClr val="000000">
                      <a:alpha val="43137"/>
                    </a:srgbClr>
                  </a:outerShdw>
                </a:effectLst>
                <a:latin typeface="Verdana" pitchFamily="34" charset="0"/>
              </a:rPr>
              <a:t>supercells</a:t>
            </a:r>
            <a:r>
              <a:rPr lang="en-US" sz="2000" dirty="0" smtClean="0">
                <a:solidFill>
                  <a:srgbClr val="FFFFCC"/>
                </a:solidFill>
                <a:effectLst>
                  <a:outerShdw blurRad="38100" dist="38100" dir="2700000" algn="tl">
                    <a:srgbClr val="000000">
                      <a:alpha val="43137"/>
                    </a:srgbClr>
                  </a:outerShdw>
                </a:effectLst>
                <a:latin typeface="Verdana" pitchFamily="34" charset="0"/>
              </a:rPr>
              <a:t> tend to have hail more often than non-rotating storms, detecting hail in a storm does NOT mean that tornado formation is more likely</a:t>
            </a:r>
            <a:endParaRPr lang="en-US" sz="2000" dirty="0">
              <a:solidFill>
                <a:srgbClr val="FFFFCC"/>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3553640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Confusion about Radar Limitations &amp; P-Type</a:t>
            </a:r>
            <a:endParaRPr lang="en-US" dirty="0"/>
          </a:p>
        </p:txBody>
      </p:sp>
      <p:pic>
        <p:nvPicPr>
          <p:cNvPr id="4" name="Content Placeholder 3" descr="radar-limitations.png"/>
          <p:cNvPicPr>
            <a:picLocks noGrp="1" noChangeAspect="1"/>
          </p:cNvPicPr>
          <p:nvPr>
            <p:ph idx="4294967295"/>
          </p:nvPr>
        </p:nvPicPr>
        <p:blipFill>
          <a:blip r:embed="rId3" cstate="print"/>
          <a:srcRect t="11456" b="11456"/>
          <a:stretch>
            <a:fillRect/>
          </a:stretch>
        </p:blipFill>
        <p:spPr>
          <a:xfrm>
            <a:off x="457200" y="1645920"/>
            <a:ext cx="8305800" cy="3557123"/>
          </a:xfrm>
          <a:prstGeom prst="rect">
            <a:avLst/>
          </a:prstGeom>
          <a:ln w="25400">
            <a:solidFill>
              <a:srgbClr val="FFFFFF"/>
            </a:solidFill>
          </a:ln>
        </p:spPr>
      </p:pic>
      <p:sp>
        <p:nvSpPr>
          <p:cNvPr id="5" name="TextBox 4"/>
          <p:cNvSpPr txBox="1"/>
          <p:nvPr/>
        </p:nvSpPr>
        <p:spPr>
          <a:xfrm>
            <a:off x="457200" y="5385137"/>
            <a:ext cx="8305800" cy="1015663"/>
          </a:xfrm>
          <a:prstGeom prst="rect">
            <a:avLst/>
          </a:prstGeom>
          <a:noFill/>
        </p:spPr>
        <p:txBody>
          <a:bodyPr wrap="square" rtlCol="0">
            <a:spAutoFit/>
          </a:bodyPr>
          <a:lstStyle/>
          <a:p>
            <a:r>
              <a:rPr lang="en-US" sz="2000" dirty="0" smtClean="0">
                <a:solidFill>
                  <a:srgbClr val="FFFFCC"/>
                </a:solidFill>
                <a:effectLst>
                  <a:outerShdw blurRad="38100" dist="38100" dir="2700000" algn="tl">
                    <a:srgbClr val="000000">
                      <a:alpha val="43137"/>
                    </a:srgbClr>
                  </a:outerShdw>
                </a:effectLst>
                <a:latin typeface="Verdana" pitchFamily="34" charset="0"/>
              </a:rPr>
              <a:t>Dual-polarization radar can identify snow &amp; rain aloft, but below beam effects limit knowledge of exact surface precipitation type</a:t>
            </a:r>
            <a:endParaRPr lang="en-US" sz="2000" dirty="0">
              <a:solidFill>
                <a:srgbClr val="FFFFCC"/>
              </a:solidFill>
              <a:effectLst>
                <a:outerShdw blurRad="38100" dist="38100" dir="2700000" algn="tl">
                  <a:srgbClr val="000000">
                    <a:alpha val="43137"/>
                  </a:srgbClr>
                </a:outerShdw>
              </a:effectLst>
              <a:latin typeface="Verdana" pitchFamily="34" charset="0"/>
            </a:endParaRPr>
          </a:p>
        </p:txBody>
      </p:sp>
      <p:cxnSp>
        <p:nvCxnSpPr>
          <p:cNvPr id="9" name="Straight Connector 8"/>
          <p:cNvCxnSpPr/>
          <p:nvPr/>
        </p:nvCxnSpPr>
        <p:spPr bwMode="auto">
          <a:xfrm rot="5400000">
            <a:off x="5783580" y="3904488"/>
            <a:ext cx="2148840" cy="0"/>
          </a:xfrm>
          <a:prstGeom prst="line">
            <a:avLst/>
          </a:prstGeom>
          <a:solidFill>
            <a:schemeClr val="accent1"/>
          </a:solidFill>
          <a:ln w="38100" cap="flat" cmpd="sng" algn="ctr">
            <a:solidFill>
              <a:srgbClr val="FFE881"/>
            </a:solidFill>
            <a:prstDash val="solid"/>
            <a:round/>
            <a:headEnd type="none" w="med" len="med"/>
            <a:tailEnd type="none" w="med" len="med"/>
          </a:ln>
          <a:effectLst/>
        </p:spPr>
      </p:cxnSp>
      <p:cxnSp>
        <p:nvCxnSpPr>
          <p:cNvPr id="13" name="Straight Connector 12"/>
          <p:cNvCxnSpPr/>
          <p:nvPr/>
        </p:nvCxnSpPr>
        <p:spPr bwMode="auto">
          <a:xfrm rot="5400000" flipH="1" flipV="1">
            <a:off x="3735324" y="4096512"/>
            <a:ext cx="1673352" cy="0"/>
          </a:xfrm>
          <a:prstGeom prst="line">
            <a:avLst/>
          </a:prstGeom>
          <a:solidFill>
            <a:schemeClr val="accent1"/>
          </a:solidFill>
          <a:ln w="38100" cap="flat" cmpd="sng" algn="ctr">
            <a:solidFill>
              <a:srgbClr val="FFE881"/>
            </a:solidFill>
            <a:prstDash val="solid"/>
            <a:round/>
            <a:headEnd type="none" w="med" len="med"/>
            <a:tailEnd type="none" w="med" len="med"/>
          </a:ln>
          <a:effectLst/>
        </p:spPr>
      </p:cxnSp>
    </p:spTree>
    <p:extLst>
      <p:ext uri="{BB962C8B-B14F-4D97-AF65-F5344CB8AC3E}">
        <p14:creationId xmlns:p14="http://schemas.microsoft.com/office/powerpoint/2010/main" val="2909326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only operating dual-pol site in West Texas currently is Amarillo.  </a:t>
            </a:r>
          </a:p>
          <a:p>
            <a:r>
              <a:rPr lang="en-US" dirty="0" smtClean="0"/>
              <a:t>Schedule (as of April 1)</a:t>
            </a:r>
          </a:p>
          <a:p>
            <a:pPr marL="285750" indent="-285750">
              <a:buFont typeface="Arial" pitchFamily="34" charset="0"/>
              <a:buChar char="•"/>
            </a:pPr>
            <a:r>
              <a:rPr lang="en-US" dirty="0"/>
              <a:t>KSJT	15 April 2012</a:t>
            </a:r>
          </a:p>
          <a:p>
            <a:pPr marL="285750" indent="-285750">
              <a:buFont typeface="Arial" pitchFamily="34" charset="0"/>
              <a:buChar char="•"/>
            </a:pPr>
            <a:r>
              <a:rPr lang="en-US" dirty="0" smtClean="0"/>
              <a:t>KFDX </a:t>
            </a:r>
            <a:r>
              <a:rPr lang="en-US" dirty="0"/>
              <a:t>29 April 2012</a:t>
            </a:r>
          </a:p>
          <a:p>
            <a:pPr marL="285750" indent="-285750">
              <a:buFont typeface="Arial" pitchFamily="34" charset="0"/>
              <a:buChar char="•"/>
            </a:pPr>
            <a:r>
              <a:rPr lang="en-US" dirty="0" smtClean="0"/>
              <a:t>KTLX 14 Oct 2012</a:t>
            </a:r>
          </a:p>
          <a:p>
            <a:pPr marL="285750" indent="-285750">
              <a:buFont typeface="Arial" pitchFamily="34" charset="0"/>
              <a:buChar char="•"/>
            </a:pPr>
            <a:r>
              <a:rPr lang="en-US" dirty="0" smtClean="0"/>
              <a:t>KFDR 28 Oct 2012</a:t>
            </a:r>
          </a:p>
          <a:p>
            <a:pPr marL="285750" indent="-285750">
              <a:buFont typeface="Arial" pitchFamily="34" charset="0"/>
              <a:buChar char="•"/>
            </a:pPr>
            <a:r>
              <a:rPr lang="en-US" sz="2400" b="1" dirty="0" smtClean="0">
                <a:solidFill>
                  <a:srgbClr val="FFFF00"/>
                </a:solidFill>
              </a:rPr>
              <a:t>KLBB 08 – 19 April 2013</a:t>
            </a:r>
          </a:p>
          <a:p>
            <a:pPr marL="285750" indent="-285750">
              <a:buFont typeface="Arial" pitchFamily="34" charset="0"/>
              <a:buChar char="•"/>
            </a:pPr>
            <a:r>
              <a:rPr lang="en-US" dirty="0" smtClean="0"/>
              <a:t>KMAF 5 May 2012</a:t>
            </a:r>
          </a:p>
          <a:p>
            <a:endParaRPr lang="en-US" dirty="0"/>
          </a:p>
        </p:txBody>
      </p:sp>
      <p:sp>
        <p:nvSpPr>
          <p:cNvPr id="3" name="Title 2"/>
          <p:cNvSpPr>
            <a:spLocks noGrp="1"/>
          </p:cNvSpPr>
          <p:nvPr>
            <p:ph type="title"/>
          </p:nvPr>
        </p:nvSpPr>
        <p:spPr/>
        <p:txBody>
          <a:bodyPr>
            <a:normAutofit/>
          </a:bodyPr>
          <a:lstStyle/>
          <a:p>
            <a:r>
              <a:rPr lang="en-US" dirty="0" smtClean="0"/>
              <a:t>So what about West Texas?</a:t>
            </a:r>
            <a:endParaRPr lang="en-US" dirty="0"/>
          </a:p>
        </p:txBody>
      </p:sp>
    </p:spTree>
    <p:extLst>
      <p:ext uri="{BB962C8B-B14F-4D97-AF65-F5344CB8AC3E}">
        <p14:creationId xmlns:p14="http://schemas.microsoft.com/office/powerpoint/2010/main" val="8910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Texturizer trans="67000"/>
                    </a14:imgEffect>
                    <a14:imgEffect>
                      <a14:brightnessContrast bright="-60000" contrast="4000"/>
                    </a14:imgEffect>
                  </a14:imgLayer>
                </a14:imgProps>
              </a:ext>
              <a:ext uri="{28A0092B-C50C-407E-A947-70E740481C1C}">
                <a14:useLocalDpi xmlns:a14="http://schemas.microsoft.com/office/drawing/2010/main" val="0"/>
              </a:ext>
            </a:extLst>
          </a:blip>
          <a:srcRect/>
          <a:stretch>
            <a:fillRect/>
          </a:stretch>
        </p:blipFill>
        <p:spPr bwMode="auto">
          <a:xfrm>
            <a:off x="0" y="-152400"/>
            <a:ext cx="9220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a:prstGeom prst="rect">
            <a:avLst/>
          </a:prstGeom>
        </p:spPr>
        <p:txBody>
          <a:bodyPr>
            <a:normAutofit/>
          </a:bodyPr>
          <a:lstStyle/>
          <a:p>
            <a:pPr>
              <a:defRPr/>
            </a:pPr>
            <a:fld id="{2DEF27F7-A737-4611-B905-95007989D479}" type="slidenum">
              <a:rPr lang="en-US"/>
              <a:pPr>
                <a:defRPr/>
              </a:pPr>
              <a:t>25</a:t>
            </a:fld>
            <a:endParaRPr lang="en-US" dirty="0"/>
          </a:p>
        </p:txBody>
      </p:sp>
      <p:sp>
        <p:nvSpPr>
          <p:cNvPr id="6" name="TextBox 5"/>
          <p:cNvSpPr txBox="1"/>
          <p:nvPr/>
        </p:nvSpPr>
        <p:spPr>
          <a:xfrm>
            <a:off x="914400" y="5033153"/>
            <a:ext cx="6934200" cy="1815882"/>
          </a:xfrm>
          <a:prstGeom prst="rect">
            <a:avLst/>
          </a:prstGeom>
          <a:noFill/>
        </p:spPr>
        <p:txBody>
          <a:bodyPr wrap="square">
            <a:spAutoFit/>
          </a:bodyPr>
          <a:lstStyle/>
          <a:p>
            <a:pPr algn="ctr">
              <a:defRPr/>
            </a:pPr>
            <a:r>
              <a:rPr lang="en-US" sz="2800" b="1" dirty="0" smtClean="0">
                <a:solidFill>
                  <a:schemeClr val="bg1">
                    <a:lumMod val="75000"/>
                    <a:lumOff val="25000"/>
                  </a:schemeClr>
                </a:solidFill>
                <a:latin typeface="+mj-lt"/>
              </a:rPr>
              <a:t>Jody James</a:t>
            </a:r>
          </a:p>
          <a:p>
            <a:pPr algn="ctr">
              <a:defRPr/>
            </a:pPr>
            <a:r>
              <a:rPr lang="en-US" sz="2800" b="1" dirty="0" smtClean="0">
                <a:solidFill>
                  <a:schemeClr val="bg1">
                    <a:lumMod val="75000"/>
                    <a:lumOff val="25000"/>
                  </a:schemeClr>
                </a:solidFill>
                <a:latin typeface="+mj-lt"/>
              </a:rPr>
              <a:t>Warning Coordination Meteorologist Private Pilot</a:t>
            </a:r>
            <a:br>
              <a:rPr lang="en-US" sz="2800" b="1" dirty="0" smtClean="0">
                <a:solidFill>
                  <a:schemeClr val="bg1">
                    <a:lumMod val="75000"/>
                    <a:lumOff val="25000"/>
                  </a:schemeClr>
                </a:solidFill>
                <a:latin typeface="+mj-lt"/>
              </a:rPr>
            </a:br>
            <a:r>
              <a:rPr lang="en-US" sz="2800" b="1" dirty="0" smtClean="0">
                <a:solidFill>
                  <a:schemeClr val="bg1">
                    <a:lumMod val="75000"/>
                    <a:lumOff val="25000"/>
                  </a:schemeClr>
                </a:solidFill>
                <a:latin typeface="+mj-lt"/>
              </a:rPr>
              <a:t>National Weather Service Lubbock</a:t>
            </a:r>
            <a:endParaRPr lang="en-US" sz="2800" b="1" dirty="0">
              <a:solidFill>
                <a:schemeClr val="bg1">
                  <a:lumMod val="75000"/>
                  <a:lumOff val="25000"/>
                </a:schemeClr>
              </a:solidFill>
              <a:latin typeface="+mj-lt"/>
            </a:endParaRPr>
          </a:p>
        </p:txBody>
      </p:sp>
      <p:sp>
        <p:nvSpPr>
          <p:cNvPr id="3" name="TextBox 2"/>
          <p:cNvSpPr txBox="1"/>
          <p:nvPr/>
        </p:nvSpPr>
        <p:spPr>
          <a:xfrm>
            <a:off x="457200" y="0"/>
            <a:ext cx="8382000" cy="2062103"/>
          </a:xfrm>
          <a:prstGeom prst="rect">
            <a:avLst/>
          </a:prstGeom>
          <a:noFill/>
        </p:spPr>
        <p:txBody>
          <a:bodyPr wrap="square" rtlCol="0">
            <a:spAutoFit/>
          </a:bodyPr>
          <a:lstStyle/>
          <a:p>
            <a:pPr algn="ctr"/>
            <a:r>
              <a:rPr lang="en-US" sz="4800" dirty="0" smtClean="0">
                <a:solidFill>
                  <a:schemeClr val="bg1">
                    <a:lumMod val="50000"/>
                    <a:lumOff val="50000"/>
                  </a:schemeClr>
                </a:solidFill>
                <a:latin typeface="Arial Black" pitchFamily="34" charset="0"/>
              </a:rPr>
              <a:t>Dual pol for the </a:t>
            </a:r>
          </a:p>
          <a:p>
            <a:pPr algn="ctr"/>
            <a:r>
              <a:rPr lang="en-US" sz="4800" dirty="0" smtClean="0">
                <a:solidFill>
                  <a:schemeClr val="bg1">
                    <a:lumMod val="50000"/>
                    <a:lumOff val="50000"/>
                  </a:schemeClr>
                </a:solidFill>
                <a:latin typeface="Arial Black" pitchFamily="34" charset="0"/>
              </a:rPr>
              <a:t>WSR-88D</a:t>
            </a:r>
          </a:p>
          <a:p>
            <a:pPr algn="ctr"/>
            <a:r>
              <a:rPr lang="en-US" sz="3200" dirty="0" smtClean="0">
                <a:solidFill>
                  <a:schemeClr val="bg1">
                    <a:lumMod val="50000"/>
                    <a:lumOff val="50000"/>
                  </a:schemeClr>
                </a:solidFill>
                <a:latin typeface="Arial Black" pitchFamily="34" charset="0"/>
              </a:rPr>
              <a:t>Introduction and imagery</a:t>
            </a:r>
            <a:endParaRPr lang="en-US" sz="3200" dirty="0">
              <a:solidFill>
                <a:schemeClr val="bg1">
                  <a:lumMod val="50000"/>
                  <a:lumOff val="50000"/>
                </a:schemeClr>
              </a:solidFill>
              <a:latin typeface="Arial Black" pitchFamily="34" charset="0"/>
            </a:endParaRPr>
          </a:p>
        </p:txBody>
      </p:sp>
      <p:sp>
        <p:nvSpPr>
          <p:cNvPr id="2" name="TextBox 1"/>
          <p:cNvSpPr txBox="1"/>
          <p:nvPr/>
        </p:nvSpPr>
        <p:spPr>
          <a:xfrm>
            <a:off x="2286000" y="2666999"/>
            <a:ext cx="4648200" cy="1538883"/>
          </a:xfrm>
          <a:prstGeom prst="rect">
            <a:avLst/>
          </a:prstGeom>
          <a:noFill/>
        </p:spPr>
        <p:txBody>
          <a:bodyPr wrap="square" rtlCol="0">
            <a:spAutoFit/>
          </a:bodyPr>
          <a:lstStyle/>
          <a:p>
            <a:pPr algn="ctr"/>
            <a:r>
              <a:rPr lang="en-US" sz="5400" b="1" dirty="0" smtClean="0">
                <a:solidFill>
                  <a:srgbClr val="FFFF00"/>
                </a:solidFill>
              </a:rPr>
              <a:t>Questions?</a:t>
            </a:r>
          </a:p>
          <a:p>
            <a:pPr algn="ctr"/>
            <a:endParaRPr lang="en-US" sz="4000" b="1" dirty="0">
              <a:solidFill>
                <a:srgbClr val="FFFF00"/>
              </a:solidFill>
            </a:endParaRPr>
          </a:p>
        </p:txBody>
      </p:sp>
    </p:spTree>
    <p:extLst>
      <p:ext uri="{BB962C8B-B14F-4D97-AF65-F5344CB8AC3E}">
        <p14:creationId xmlns:p14="http://schemas.microsoft.com/office/powerpoint/2010/main" val="204994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Texturizer trans="67000"/>
                    </a14:imgEffect>
                    <a14:imgEffect>
                      <a14:brightnessContrast bright="-60000" contrast="4000"/>
                    </a14:imgEffect>
                  </a14:imgLayer>
                </a14:imgProps>
              </a:ext>
              <a:ext uri="{28A0092B-C50C-407E-A947-70E740481C1C}">
                <a14:useLocalDpi xmlns:a14="http://schemas.microsoft.com/office/drawing/2010/main" val="0"/>
              </a:ext>
            </a:extLst>
          </a:blip>
          <a:srcRect/>
          <a:stretch>
            <a:fillRect/>
          </a:stretch>
        </p:blipFill>
        <p:spPr bwMode="auto">
          <a:xfrm>
            <a:off x="0" y="-152400"/>
            <a:ext cx="9220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a:prstGeom prst="rect">
            <a:avLst/>
          </a:prstGeom>
        </p:spPr>
        <p:txBody>
          <a:bodyPr>
            <a:normAutofit/>
          </a:bodyPr>
          <a:lstStyle/>
          <a:p>
            <a:pPr>
              <a:defRPr/>
            </a:pPr>
            <a:fld id="{2DEF27F7-A737-4611-B905-95007989D479}" type="slidenum">
              <a:rPr lang="en-US"/>
              <a:pPr>
                <a:defRPr/>
              </a:pPr>
              <a:t>26</a:t>
            </a:fld>
            <a:endParaRPr lang="en-US" dirty="0"/>
          </a:p>
        </p:txBody>
      </p:sp>
      <p:sp>
        <p:nvSpPr>
          <p:cNvPr id="6" name="TextBox 5"/>
          <p:cNvSpPr txBox="1"/>
          <p:nvPr/>
        </p:nvSpPr>
        <p:spPr>
          <a:xfrm>
            <a:off x="914400" y="5033153"/>
            <a:ext cx="6934200" cy="1815882"/>
          </a:xfrm>
          <a:prstGeom prst="rect">
            <a:avLst/>
          </a:prstGeom>
          <a:noFill/>
        </p:spPr>
        <p:txBody>
          <a:bodyPr wrap="square">
            <a:spAutoFit/>
          </a:bodyPr>
          <a:lstStyle/>
          <a:p>
            <a:pPr algn="ctr">
              <a:defRPr/>
            </a:pPr>
            <a:r>
              <a:rPr lang="en-US" sz="2800" b="1" dirty="0" smtClean="0">
                <a:solidFill>
                  <a:schemeClr val="bg1">
                    <a:lumMod val="75000"/>
                    <a:lumOff val="25000"/>
                  </a:schemeClr>
                </a:solidFill>
                <a:latin typeface="+mj-lt"/>
              </a:rPr>
              <a:t>Jody James</a:t>
            </a:r>
          </a:p>
          <a:p>
            <a:pPr algn="ctr">
              <a:defRPr/>
            </a:pPr>
            <a:r>
              <a:rPr lang="en-US" sz="2800" b="1" dirty="0" smtClean="0">
                <a:solidFill>
                  <a:schemeClr val="bg1">
                    <a:lumMod val="75000"/>
                    <a:lumOff val="25000"/>
                  </a:schemeClr>
                </a:solidFill>
                <a:latin typeface="+mj-lt"/>
              </a:rPr>
              <a:t>Warning Coordination Meteorologist Private Pilot</a:t>
            </a:r>
            <a:br>
              <a:rPr lang="en-US" sz="2800" b="1" dirty="0" smtClean="0">
                <a:solidFill>
                  <a:schemeClr val="bg1">
                    <a:lumMod val="75000"/>
                    <a:lumOff val="25000"/>
                  </a:schemeClr>
                </a:solidFill>
                <a:latin typeface="+mj-lt"/>
              </a:rPr>
            </a:br>
            <a:r>
              <a:rPr lang="en-US" sz="2800" b="1" dirty="0" smtClean="0">
                <a:solidFill>
                  <a:schemeClr val="bg1">
                    <a:lumMod val="75000"/>
                    <a:lumOff val="25000"/>
                  </a:schemeClr>
                </a:solidFill>
                <a:latin typeface="+mj-lt"/>
              </a:rPr>
              <a:t>National Weather Service Lubbock</a:t>
            </a:r>
            <a:endParaRPr lang="en-US" sz="2800" b="1" dirty="0">
              <a:solidFill>
                <a:schemeClr val="bg1">
                  <a:lumMod val="75000"/>
                  <a:lumOff val="25000"/>
                </a:schemeClr>
              </a:solidFill>
              <a:latin typeface="+mj-lt"/>
            </a:endParaRPr>
          </a:p>
        </p:txBody>
      </p:sp>
      <p:sp>
        <p:nvSpPr>
          <p:cNvPr id="3" name="TextBox 2"/>
          <p:cNvSpPr txBox="1"/>
          <p:nvPr/>
        </p:nvSpPr>
        <p:spPr>
          <a:xfrm>
            <a:off x="457200" y="0"/>
            <a:ext cx="8382000" cy="2062103"/>
          </a:xfrm>
          <a:prstGeom prst="rect">
            <a:avLst/>
          </a:prstGeom>
          <a:noFill/>
        </p:spPr>
        <p:txBody>
          <a:bodyPr wrap="square" rtlCol="0">
            <a:spAutoFit/>
          </a:bodyPr>
          <a:lstStyle/>
          <a:p>
            <a:pPr algn="ctr"/>
            <a:r>
              <a:rPr lang="en-US" sz="4800" dirty="0" smtClean="0">
                <a:solidFill>
                  <a:schemeClr val="bg1">
                    <a:lumMod val="50000"/>
                    <a:lumOff val="50000"/>
                  </a:schemeClr>
                </a:solidFill>
                <a:latin typeface="Arial Black" pitchFamily="34" charset="0"/>
              </a:rPr>
              <a:t>Dual pol for the </a:t>
            </a:r>
          </a:p>
          <a:p>
            <a:pPr algn="ctr"/>
            <a:r>
              <a:rPr lang="en-US" sz="4800" dirty="0" smtClean="0">
                <a:solidFill>
                  <a:schemeClr val="bg1">
                    <a:lumMod val="50000"/>
                    <a:lumOff val="50000"/>
                  </a:schemeClr>
                </a:solidFill>
                <a:latin typeface="Arial Black" pitchFamily="34" charset="0"/>
              </a:rPr>
              <a:t>WSR-88D</a:t>
            </a:r>
          </a:p>
          <a:p>
            <a:pPr algn="ctr"/>
            <a:r>
              <a:rPr lang="en-US" sz="3200" dirty="0" smtClean="0">
                <a:solidFill>
                  <a:schemeClr val="bg1">
                    <a:lumMod val="50000"/>
                    <a:lumOff val="50000"/>
                  </a:schemeClr>
                </a:solidFill>
                <a:latin typeface="Arial Black" pitchFamily="34" charset="0"/>
              </a:rPr>
              <a:t>Introduction and imagery</a:t>
            </a:r>
            <a:endParaRPr lang="en-US" sz="3200" dirty="0">
              <a:solidFill>
                <a:schemeClr val="bg1">
                  <a:lumMod val="50000"/>
                  <a:lumOff val="50000"/>
                </a:schemeClr>
              </a:solidFill>
              <a:latin typeface="Arial Black" pitchFamily="34" charset="0"/>
            </a:endParaRPr>
          </a:p>
        </p:txBody>
      </p:sp>
      <p:sp>
        <p:nvSpPr>
          <p:cNvPr id="2" name="TextBox 1"/>
          <p:cNvSpPr txBox="1"/>
          <p:nvPr/>
        </p:nvSpPr>
        <p:spPr>
          <a:xfrm>
            <a:off x="2286000" y="2666999"/>
            <a:ext cx="4648200" cy="1538883"/>
          </a:xfrm>
          <a:prstGeom prst="rect">
            <a:avLst/>
          </a:prstGeom>
          <a:noFill/>
        </p:spPr>
        <p:txBody>
          <a:bodyPr wrap="square" rtlCol="0">
            <a:spAutoFit/>
          </a:bodyPr>
          <a:lstStyle/>
          <a:p>
            <a:pPr algn="ctr"/>
            <a:r>
              <a:rPr lang="en-US" sz="5400" b="1" dirty="0" smtClean="0">
                <a:solidFill>
                  <a:srgbClr val="FFFF00"/>
                </a:solidFill>
              </a:rPr>
              <a:t>Thank You</a:t>
            </a:r>
          </a:p>
          <a:p>
            <a:pPr algn="ctr"/>
            <a:endParaRPr lang="en-US" sz="4000" b="1" dirty="0">
              <a:solidFill>
                <a:srgbClr val="FFFF00"/>
              </a:solidFill>
            </a:endParaRPr>
          </a:p>
        </p:txBody>
      </p:sp>
    </p:spTree>
    <p:extLst>
      <p:ext uri="{BB962C8B-B14F-4D97-AF65-F5344CB8AC3E}">
        <p14:creationId xmlns:p14="http://schemas.microsoft.com/office/powerpoint/2010/main" val="2604942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Dual-Polarization Radar Technology Exactly?</a:t>
            </a:r>
            <a:endParaRPr lang="en-US" dirty="0"/>
          </a:p>
        </p:txBody>
      </p:sp>
      <p:pic>
        <p:nvPicPr>
          <p:cNvPr id="5" name="Picture 4" descr="dual-polarization image.png"/>
          <p:cNvPicPr>
            <a:picLocks noChangeAspect="1"/>
          </p:cNvPicPr>
          <p:nvPr/>
        </p:nvPicPr>
        <p:blipFill>
          <a:blip r:embed="rId3" cstate="print"/>
          <a:stretch>
            <a:fillRect/>
          </a:stretch>
        </p:blipFill>
        <p:spPr>
          <a:xfrm>
            <a:off x="457200" y="1608420"/>
            <a:ext cx="8229600" cy="4755602"/>
          </a:xfrm>
          <a:prstGeom prst="rect">
            <a:avLst/>
          </a:prstGeom>
          <a:ln w="25400">
            <a:solidFill>
              <a:srgbClr val="195385"/>
            </a:solidFill>
          </a:ln>
        </p:spPr>
      </p:pic>
    </p:spTree>
    <p:extLst>
      <p:ext uri="{BB962C8B-B14F-4D97-AF65-F5344CB8AC3E}">
        <p14:creationId xmlns:p14="http://schemas.microsoft.com/office/powerpoint/2010/main" val="2704998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91440"/>
            <a:ext cx="6931152" cy="1143000"/>
          </a:xfrm>
        </p:spPr>
        <p:txBody>
          <a:bodyPr>
            <a:normAutofit fontScale="90000"/>
          </a:bodyPr>
          <a:lstStyle/>
          <a:p>
            <a:r>
              <a:rPr lang="en-US" dirty="0" smtClean="0"/>
              <a:t>Why Is Dual-Polarization Technology Important?</a:t>
            </a:r>
            <a:endParaRPr lang="en-US" dirty="0"/>
          </a:p>
        </p:txBody>
      </p:sp>
      <p:sp>
        <p:nvSpPr>
          <p:cNvPr id="4" name="Text Placeholder 3"/>
          <p:cNvSpPr>
            <a:spLocks noGrp="1"/>
          </p:cNvSpPr>
          <p:nvPr>
            <p:ph type="body" idx="4294967295"/>
          </p:nvPr>
        </p:nvSpPr>
        <p:spPr>
          <a:xfrm>
            <a:off x="728133" y="1447800"/>
            <a:ext cx="3657600" cy="365760"/>
          </a:xfrm>
          <a:prstGeom prst="rect">
            <a:avLst/>
          </a:prstGeom>
        </p:spPr>
        <p:txBody>
          <a:bodyPr anchor="t" anchorCtr="0"/>
          <a:lstStyle/>
          <a:p>
            <a:pPr algn="ctr"/>
            <a:r>
              <a:rPr lang="en-US" b="0" dirty="0" smtClean="0"/>
              <a:t>Conventional Radar</a:t>
            </a:r>
            <a:endParaRPr lang="en-US" b="0" dirty="0"/>
          </a:p>
        </p:txBody>
      </p:sp>
      <p:pic>
        <p:nvPicPr>
          <p:cNvPr id="9" name="Content Placeholder 8" descr="dual-polarization image-closeup.png"/>
          <p:cNvPicPr>
            <a:picLocks noGrp="1" noChangeAspect="1"/>
          </p:cNvPicPr>
          <p:nvPr>
            <p:ph sz="half" idx="2"/>
          </p:nvPr>
        </p:nvPicPr>
        <p:blipFill>
          <a:blip r:embed="rId3" cstate="print"/>
          <a:stretch>
            <a:fillRect/>
          </a:stretch>
        </p:blipFill>
        <p:spPr>
          <a:xfrm>
            <a:off x="685800" y="1829518"/>
            <a:ext cx="3716457" cy="3657599"/>
          </a:xfrm>
          <a:ln w="25400">
            <a:solidFill>
              <a:schemeClr val="tx1"/>
            </a:solidFill>
          </a:ln>
        </p:spPr>
      </p:pic>
      <p:sp>
        <p:nvSpPr>
          <p:cNvPr id="5" name="Text Placeholder 4"/>
          <p:cNvSpPr>
            <a:spLocks noGrp="1"/>
          </p:cNvSpPr>
          <p:nvPr>
            <p:ph type="body" sz="quarter" idx="4294967295"/>
          </p:nvPr>
        </p:nvSpPr>
        <p:spPr>
          <a:xfrm>
            <a:off x="4654296" y="1447800"/>
            <a:ext cx="4041775" cy="365760"/>
          </a:xfrm>
          <a:prstGeom prst="rect">
            <a:avLst/>
          </a:prstGeom>
        </p:spPr>
        <p:txBody>
          <a:bodyPr anchor="t" anchorCtr="0"/>
          <a:lstStyle/>
          <a:p>
            <a:pPr algn="ctr"/>
            <a:r>
              <a:rPr lang="en-US" b="0" dirty="0" smtClean="0"/>
              <a:t>Dual-Polarization Radar</a:t>
            </a:r>
            <a:endParaRPr lang="en-US" b="0" dirty="0"/>
          </a:p>
        </p:txBody>
      </p:sp>
      <p:pic>
        <p:nvPicPr>
          <p:cNvPr id="10" name="Content Placeholder 9" descr="dual-polarization image-closeup.png"/>
          <p:cNvPicPr>
            <a:picLocks noGrp="1" noChangeAspect="1"/>
          </p:cNvPicPr>
          <p:nvPr>
            <p:ph sz="quarter" idx="4294967295"/>
          </p:nvPr>
        </p:nvPicPr>
        <p:blipFill>
          <a:blip r:embed="rId3" cstate="print"/>
          <a:stretch>
            <a:fillRect/>
          </a:stretch>
        </p:blipFill>
        <p:spPr>
          <a:xfrm>
            <a:off x="4813504" y="1828800"/>
            <a:ext cx="3716457" cy="3657599"/>
          </a:xfrm>
          <a:prstGeom prst="rect">
            <a:avLst/>
          </a:prstGeom>
          <a:ln w="25400">
            <a:solidFill>
              <a:srgbClr val="195385"/>
            </a:solidFill>
          </a:ln>
        </p:spPr>
      </p:pic>
      <p:sp>
        <p:nvSpPr>
          <p:cNvPr id="7" name="TextBox 6"/>
          <p:cNvSpPr txBox="1"/>
          <p:nvPr/>
        </p:nvSpPr>
        <p:spPr>
          <a:xfrm>
            <a:off x="533400" y="5486400"/>
            <a:ext cx="4038600" cy="984885"/>
          </a:xfrm>
          <a:prstGeom prst="rect">
            <a:avLst/>
          </a:prstGeom>
          <a:noFill/>
        </p:spPr>
        <p:txBody>
          <a:bodyPr wrap="square" rtlCol="0">
            <a:spAutoFit/>
          </a:bodyPr>
          <a:lstStyle/>
          <a:p>
            <a:r>
              <a:rPr lang="en-US" sz="2000" dirty="0" smtClean="0">
                <a:solidFill>
                  <a:srgbClr val="FFFFCC"/>
                </a:solidFill>
                <a:effectLst>
                  <a:outerShdw blurRad="38100" dist="38100" dir="2700000" algn="tl">
                    <a:srgbClr val="000000">
                      <a:alpha val="43137"/>
                    </a:srgbClr>
                  </a:outerShdw>
                </a:effectLst>
                <a:latin typeface="Verdana" pitchFamily="34" charset="0"/>
              </a:rPr>
              <a:t>Conventional radar tells us about the size of objects</a:t>
            </a:r>
          </a:p>
          <a:p>
            <a:endParaRPr lang="en-US" dirty="0"/>
          </a:p>
        </p:txBody>
      </p:sp>
      <p:sp>
        <p:nvSpPr>
          <p:cNvPr id="8" name="TextBox 7"/>
          <p:cNvSpPr txBox="1"/>
          <p:nvPr/>
        </p:nvSpPr>
        <p:spPr>
          <a:xfrm>
            <a:off x="4517136" y="5486400"/>
            <a:ext cx="4297680" cy="1015663"/>
          </a:xfrm>
          <a:prstGeom prst="rect">
            <a:avLst/>
          </a:prstGeom>
          <a:noFill/>
        </p:spPr>
        <p:txBody>
          <a:bodyPr wrap="square" rtlCol="0">
            <a:spAutoFit/>
          </a:bodyPr>
          <a:lstStyle/>
          <a:p>
            <a:r>
              <a:rPr lang="en-US" sz="2000" dirty="0" smtClean="0">
                <a:solidFill>
                  <a:srgbClr val="FFFFCC"/>
                </a:solidFill>
                <a:effectLst>
                  <a:outerShdw blurRad="38100" dist="38100" dir="2700000" algn="tl">
                    <a:srgbClr val="000000">
                      <a:alpha val="43137"/>
                    </a:srgbClr>
                  </a:outerShdw>
                </a:effectLst>
                <a:latin typeface="Verdana" pitchFamily="34" charset="0"/>
              </a:rPr>
              <a:t>Dual-polarization radar tells us about the size, shape, &amp; variety of objects</a:t>
            </a:r>
          </a:p>
        </p:txBody>
      </p:sp>
      <p:cxnSp>
        <p:nvCxnSpPr>
          <p:cNvPr id="12" name="Straight Connector 11"/>
          <p:cNvCxnSpPr/>
          <p:nvPr/>
        </p:nvCxnSpPr>
        <p:spPr bwMode="auto">
          <a:xfrm>
            <a:off x="2926080" y="2895600"/>
            <a:ext cx="914400" cy="0"/>
          </a:xfrm>
          <a:prstGeom prst="line">
            <a:avLst/>
          </a:prstGeom>
          <a:solidFill>
            <a:schemeClr val="accent1"/>
          </a:solidFill>
          <a:ln w="38100" cap="flat" cmpd="sng" algn="ctr">
            <a:solidFill>
              <a:srgbClr val="314C77"/>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3" name="Straight Connector 12"/>
          <p:cNvCxnSpPr/>
          <p:nvPr/>
        </p:nvCxnSpPr>
        <p:spPr bwMode="auto">
          <a:xfrm>
            <a:off x="2066544" y="2633472"/>
            <a:ext cx="594360" cy="0"/>
          </a:xfrm>
          <a:prstGeom prst="line">
            <a:avLst/>
          </a:prstGeom>
          <a:solidFill>
            <a:schemeClr val="accent1"/>
          </a:solidFill>
          <a:ln w="38100" cap="flat" cmpd="sng" algn="ctr">
            <a:solidFill>
              <a:srgbClr val="314C77"/>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4" name="Straight Connector 13"/>
          <p:cNvCxnSpPr/>
          <p:nvPr/>
        </p:nvCxnSpPr>
        <p:spPr bwMode="auto">
          <a:xfrm>
            <a:off x="2788920" y="3941064"/>
            <a:ext cx="210312" cy="0"/>
          </a:xfrm>
          <a:prstGeom prst="line">
            <a:avLst/>
          </a:prstGeom>
          <a:solidFill>
            <a:schemeClr val="accent1"/>
          </a:solidFill>
          <a:ln w="38100" cap="flat" cmpd="sng" algn="ctr">
            <a:solidFill>
              <a:srgbClr val="314C77"/>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5" name="Straight Connector 14"/>
          <p:cNvCxnSpPr/>
          <p:nvPr/>
        </p:nvCxnSpPr>
        <p:spPr bwMode="auto">
          <a:xfrm>
            <a:off x="7031736" y="2898648"/>
            <a:ext cx="914400" cy="0"/>
          </a:xfrm>
          <a:prstGeom prst="line">
            <a:avLst/>
          </a:prstGeom>
          <a:solidFill>
            <a:schemeClr val="accent1"/>
          </a:solidFill>
          <a:ln w="38100" cap="flat" cmpd="sng" algn="ctr">
            <a:solidFill>
              <a:srgbClr val="314C77"/>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6" name="Straight Connector 15"/>
          <p:cNvCxnSpPr/>
          <p:nvPr/>
        </p:nvCxnSpPr>
        <p:spPr bwMode="auto">
          <a:xfrm>
            <a:off x="6181344" y="2633472"/>
            <a:ext cx="594360" cy="0"/>
          </a:xfrm>
          <a:prstGeom prst="line">
            <a:avLst/>
          </a:prstGeom>
          <a:solidFill>
            <a:schemeClr val="accent1"/>
          </a:solidFill>
          <a:ln w="38100" cap="flat" cmpd="sng" algn="ctr">
            <a:solidFill>
              <a:srgbClr val="314C77"/>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7" name="Straight Connector 16"/>
          <p:cNvCxnSpPr/>
          <p:nvPr/>
        </p:nvCxnSpPr>
        <p:spPr bwMode="auto">
          <a:xfrm>
            <a:off x="6903720" y="3941064"/>
            <a:ext cx="210312" cy="0"/>
          </a:xfrm>
          <a:prstGeom prst="line">
            <a:avLst/>
          </a:prstGeom>
          <a:solidFill>
            <a:schemeClr val="accent1"/>
          </a:solidFill>
          <a:ln w="38100" cap="flat" cmpd="sng" algn="ctr">
            <a:solidFill>
              <a:srgbClr val="314C77"/>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 name="Straight Connector 18"/>
          <p:cNvCxnSpPr/>
          <p:nvPr/>
        </p:nvCxnSpPr>
        <p:spPr bwMode="auto">
          <a:xfrm rot="5400000">
            <a:off x="6335268" y="2633472"/>
            <a:ext cx="283464" cy="0"/>
          </a:xfrm>
          <a:prstGeom prst="line">
            <a:avLst/>
          </a:prstGeom>
          <a:solidFill>
            <a:schemeClr val="accent1"/>
          </a:solidFill>
          <a:ln w="38100" cap="flat" cmpd="sng" algn="ctr">
            <a:solidFill>
              <a:srgbClr val="76325A"/>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 name="Straight Connector 19"/>
          <p:cNvCxnSpPr/>
          <p:nvPr/>
        </p:nvCxnSpPr>
        <p:spPr bwMode="auto">
          <a:xfrm rot="5400000">
            <a:off x="7101839" y="2862072"/>
            <a:ext cx="731520" cy="0"/>
          </a:xfrm>
          <a:prstGeom prst="line">
            <a:avLst/>
          </a:prstGeom>
          <a:solidFill>
            <a:schemeClr val="accent1"/>
          </a:solidFill>
          <a:ln w="38100" cap="flat" cmpd="sng" algn="ctr">
            <a:solidFill>
              <a:srgbClr val="76325A"/>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1" name="Straight Connector 20"/>
          <p:cNvCxnSpPr/>
          <p:nvPr/>
        </p:nvCxnSpPr>
        <p:spPr bwMode="auto">
          <a:xfrm rot="5400000">
            <a:off x="6937248" y="3941064"/>
            <a:ext cx="146304" cy="0"/>
          </a:xfrm>
          <a:prstGeom prst="line">
            <a:avLst/>
          </a:prstGeom>
          <a:solidFill>
            <a:schemeClr val="accent1"/>
          </a:solidFill>
          <a:ln w="38100" cap="flat" cmpd="sng" algn="ctr">
            <a:solidFill>
              <a:srgbClr val="76325A"/>
            </a:solidFill>
            <a:prstDash val="solid"/>
            <a:round/>
            <a:headEnd type="none" w="med" len="med"/>
            <a:tailEnd type="none" w="med" len="med"/>
          </a:ln>
          <a:effectLst>
            <a:outerShdw blurRad="50800" dist="38100" dir="2700000" algn="tl" rotWithShape="0">
              <a:prstClr val="black">
                <a:alpha val="40000"/>
              </a:prstClr>
            </a:outerShdw>
          </a:effectLst>
        </p:spPr>
      </p:cxnSp>
      <p:sp>
        <p:nvSpPr>
          <p:cNvPr id="22" name="TextBox 21"/>
          <p:cNvSpPr txBox="1"/>
          <p:nvPr/>
        </p:nvSpPr>
        <p:spPr>
          <a:xfrm>
            <a:off x="3219374" y="5010090"/>
            <a:ext cx="1130439" cy="400110"/>
          </a:xfrm>
          <a:prstGeom prst="rect">
            <a:avLst/>
          </a:prstGeom>
          <a:solidFill>
            <a:srgbClr val="F8F8F8"/>
          </a:solidFill>
          <a:ln w="12700">
            <a:solidFill>
              <a:schemeClr val="tx1"/>
            </a:solidFill>
          </a:ln>
        </p:spPr>
        <p:txBody>
          <a:bodyPr wrap="none" rtlCol="0">
            <a:spAutoFit/>
          </a:bodyPr>
          <a:lstStyle/>
          <a:p>
            <a:pPr algn="ctr"/>
            <a:r>
              <a:rPr lang="en-US" sz="2000" b="1" dirty="0" smtClean="0">
                <a:solidFill>
                  <a:srgbClr val="314C77"/>
                </a:solidFill>
              </a:rPr>
              <a:t>–</a:t>
            </a:r>
            <a:r>
              <a:rPr lang="en-US" sz="2000" b="1" dirty="0" smtClean="0">
                <a:solidFill>
                  <a:srgbClr val="FFE881"/>
                </a:solidFill>
              </a:rPr>
              <a:t> </a:t>
            </a:r>
            <a:r>
              <a:rPr lang="en-US" sz="2000" b="1" dirty="0" smtClean="0"/>
              <a:t>=</a:t>
            </a:r>
            <a:r>
              <a:rPr lang="en-US" sz="2000" b="1" dirty="0" smtClean="0">
                <a:solidFill>
                  <a:srgbClr val="FFE881"/>
                </a:solidFill>
              </a:rPr>
              <a:t> </a:t>
            </a:r>
            <a:r>
              <a:rPr lang="en-US" sz="2000" b="1" dirty="0" smtClean="0">
                <a:solidFill>
                  <a:srgbClr val="314C77"/>
                </a:solidFill>
              </a:rPr>
              <a:t>Size</a:t>
            </a:r>
            <a:endParaRPr lang="en-US" sz="2000" b="1" dirty="0">
              <a:solidFill>
                <a:srgbClr val="314C77"/>
              </a:solidFill>
            </a:endParaRPr>
          </a:p>
        </p:txBody>
      </p:sp>
      <p:sp>
        <p:nvSpPr>
          <p:cNvPr id="24" name="TextBox 23"/>
          <p:cNvSpPr txBox="1"/>
          <p:nvPr/>
        </p:nvSpPr>
        <p:spPr>
          <a:xfrm>
            <a:off x="4872161" y="4394537"/>
            <a:ext cx="2062039" cy="1015663"/>
          </a:xfrm>
          <a:prstGeom prst="rect">
            <a:avLst/>
          </a:prstGeom>
          <a:solidFill>
            <a:srgbClr val="F8F8F8"/>
          </a:solidFill>
          <a:ln w="12700">
            <a:solidFill>
              <a:schemeClr val="tx1"/>
            </a:solidFill>
          </a:ln>
        </p:spPr>
        <p:txBody>
          <a:bodyPr wrap="none" rtlCol="0" anchor="ctr" anchorCtr="0">
            <a:spAutoFit/>
          </a:bodyPr>
          <a:lstStyle/>
          <a:p>
            <a:pPr algn="ctr"/>
            <a:r>
              <a:rPr lang="en-US" sz="2000" b="1" dirty="0" smtClean="0">
                <a:solidFill>
                  <a:srgbClr val="314C77"/>
                </a:solidFill>
              </a:rPr>
              <a:t>    –</a:t>
            </a:r>
            <a:r>
              <a:rPr lang="en-US" sz="2000" b="1" dirty="0" smtClean="0">
                <a:solidFill>
                  <a:srgbClr val="FFE881"/>
                </a:solidFill>
              </a:rPr>
              <a:t> </a:t>
            </a:r>
            <a:r>
              <a:rPr lang="en-US" sz="2000" b="1" dirty="0" smtClean="0"/>
              <a:t>=</a:t>
            </a:r>
            <a:r>
              <a:rPr lang="en-US" sz="2000" b="1" dirty="0" smtClean="0">
                <a:solidFill>
                  <a:srgbClr val="FFE881"/>
                </a:solidFill>
              </a:rPr>
              <a:t> </a:t>
            </a:r>
            <a:r>
              <a:rPr lang="en-US" sz="2000" b="1" dirty="0" smtClean="0">
                <a:ln w="3175">
                  <a:noFill/>
                </a:ln>
                <a:solidFill>
                  <a:srgbClr val="314C77"/>
                </a:solidFill>
              </a:rPr>
              <a:t>Size</a:t>
            </a:r>
          </a:p>
          <a:p>
            <a:pPr algn="ctr"/>
            <a:r>
              <a:rPr lang="en-US" sz="2000" b="1" dirty="0" smtClean="0"/>
              <a:t>(</a:t>
            </a:r>
            <a:r>
              <a:rPr lang="en-US" sz="2000" b="1" dirty="0" smtClean="0">
                <a:solidFill>
                  <a:srgbClr val="76325A"/>
                </a:solidFill>
                <a:latin typeface="Arial Black" pitchFamily="34" charset="0"/>
              </a:rPr>
              <a:t>|</a:t>
            </a:r>
            <a:r>
              <a:rPr lang="en-US" sz="2000" b="1" dirty="0" smtClean="0">
                <a:solidFill>
                  <a:srgbClr val="FF0000"/>
                </a:solidFill>
              </a:rPr>
              <a:t> </a:t>
            </a:r>
            <a:r>
              <a:rPr lang="en-US" sz="2000" b="1" dirty="0" smtClean="0"/>
              <a:t>+</a:t>
            </a:r>
            <a:r>
              <a:rPr lang="en-US" sz="2000" b="1" dirty="0" smtClean="0">
                <a:solidFill>
                  <a:srgbClr val="FF0000"/>
                </a:solidFill>
              </a:rPr>
              <a:t> </a:t>
            </a:r>
            <a:r>
              <a:rPr lang="en-US" sz="2000" b="1" dirty="0" smtClean="0">
                <a:solidFill>
                  <a:srgbClr val="314C77"/>
                </a:solidFill>
              </a:rPr>
              <a:t>–</a:t>
            </a:r>
            <a:r>
              <a:rPr lang="en-US" sz="2000" b="1" dirty="0" smtClean="0"/>
              <a:t>)</a:t>
            </a:r>
            <a:r>
              <a:rPr lang="en-US" sz="2000" b="1" dirty="0" smtClean="0">
                <a:solidFill>
                  <a:srgbClr val="FFE881"/>
                </a:solidFill>
              </a:rPr>
              <a:t> </a:t>
            </a:r>
            <a:r>
              <a:rPr lang="en-US" sz="2000" b="1" dirty="0" smtClean="0"/>
              <a:t>=</a:t>
            </a:r>
            <a:r>
              <a:rPr lang="en-US" sz="2000" b="1" dirty="0" smtClean="0">
                <a:solidFill>
                  <a:srgbClr val="FF0000"/>
                </a:solidFill>
              </a:rPr>
              <a:t> </a:t>
            </a:r>
            <a:r>
              <a:rPr lang="en-US" sz="2000" b="1" dirty="0" smtClean="0">
                <a:solidFill>
                  <a:srgbClr val="76325A"/>
                </a:solidFill>
              </a:rPr>
              <a:t>Shape</a:t>
            </a:r>
          </a:p>
          <a:p>
            <a:pPr algn="ctr"/>
            <a:r>
              <a:rPr lang="en-US" sz="2000" b="1" dirty="0" smtClean="0"/>
              <a:t>  </a:t>
            </a:r>
            <a:r>
              <a:rPr lang="el-GR" sz="2000" b="1" dirty="0" smtClean="0"/>
              <a:t>σ</a:t>
            </a:r>
            <a:r>
              <a:rPr lang="en-US" sz="2000" b="1" baseline="-26000" dirty="0" smtClean="0"/>
              <a:t>(</a:t>
            </a:r>
            <a:r>
              <a:rPr lang="en-US" sz="2000" b="1" baseline="-26000" dirty="0" smtClean="0">
                <a:solidFill>
                  <a:srgbClr val="76325A"/>
                </a:solidFill>
                <a:latin typeface="Arial Black" pitchFamily="34" charset="0"/>
              </a:rPr>
              <a:t>|</a:t>
            </a:r>
            <a:r>
              <a:rPr lang="en-US" sz="2000" b="1" baseline="-26000" dirty="0" smtClean="0">
                <a:solidFill>
                  <a:srgbClr val="FF5A5A"/>
                </a:solidFill>
              </a:rPr>
              <a:t> </a:t>
            </a:r>
            <a:r>
              <a:rPr lang="en-US" sz="2000" b="1" baseline="-26000" dirty="0" smtClean="0"/>
              <a:t>+</a:t>
            </a:r>
            <a:r>
              <a:rPr lang="en-US" sz="2000" b="1" baseline="-26000" dirty="0" smtClean="0">
                <a:solidFill>
                  <a:srgbClr val="FF0000"/>
                </a:solidFill>
              </a:rPr>
              <a:t> </a:t>
            </a:r>
            <a:r>
              <a:rPr lang="en-US" sz="2000" b="1" baseline="-26000" dirty="0" smtClean="0">
                <a:solidFill>
                  <a:srgbClr val="314C77"/>
                </a:solidFill>
              </a:rPr>
              <a:t>–</a:t>
            </a:r>
            <a:r>
              <a:rPr lang="en-US" sz="2000" b="1" baseline="-26000" dirty="0" smtClean="0"/>
              <a:t>)</a:t>
            </a:r>
            <a:r>
              <a:rPr lang="en-US" sz="2000" b="1" baseline="-26000" dirty="0" smtClean="0">
                <a:solidFill>
                  <a:srgbClr val="FFE881"/>
                </a:solidFill>
              </a:rPr>
              <a:t> </a:t>
            </a:r>
            <a:r>
              <a:rPr lang="en-US" sz="2000" b="1" dirty="0" smtClean="0"/>
              <a:t>=</a:t>
            </a:r>
            <a:r>
              <a:rPr lang="en-US" sz="2000" b="1" dirty="0" smtClean="0">
                <a:solidFill>
                  <a:srgbClr val="FF0000"/>
                </a:solidFill>
              </a:rPr>
              <a:t> </a:t>
            </a:r>
            <a:r>
              <a:rPr lang="en-US" sz="2000" b="1" dirty="0" smtClean="0">
                <a:solidFill>
                  <a:srgbClr val="76325A"/>
                </a:solidFill>
              </a:rPr>
              <a:t>Variety</a:t>
            </a:r>
          </a:p>
        </p:txBody>
      </p:sp>
    </p:spTree>
    <p:extLst>
      <p:ext uri="{BB962C8B-B14F-4D97-AF65-F5344CB8AC3E}">
        <p14:creationId xmlns:p14="http://schemas.microsoft.com/office/powerpoint/2010/main" val="1446316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WSR-88D Improvement #1:  Detection of Hail Cores</a:t>
            </a:r>
            <a:endParaRPr lang="en-US" dirty="0"/>
          </a:p>
        </p:txBody>
      </p:sp>
      <p:pic>
        <p:nvPicPr>
          <p:cNvPr id="13" name="Content Placeholder 12" descr="04-08-08-ref.png"/>
          <p:cNvPicPr>
            <a:picLocks noGrp="1" noChangeAspect="1"/>
          </p:cNvPicPr>
          <p:nvPr>
            <p:ph sz="half" idx="4294967295"/>
          </p:nvPr>
        </p:nvPicPr>
        <p:blipFill>
          <a:blip r:embed="rId3" cstate="print"/>
          <a:stretch>
            <a:fillRect/>
          </a:stretch>
        </p:blipFill>
        <p:spPr>
          <a:xfrm>
            <a:off x="2745588" y="1371600"/>
            <a:ext cx="3652824" cy="2743200"/>
          </a:xfrm>
          <a:prstGeom prst="rect">
            <a:avLst/>
          </a:prstGeom>
          <a:ln w="25400">
            <a:solidFill>
              <a:srgbClr val="FFFFFF"/>
            </a:solidFill>
          </a:ln>
        </p:spPr>
      </p:pic>
      <p:pic>
        <p:nvPicPr>
          <p:cNvPr id="14" name="Content Placeholder 13" descr="04-08-08-zdr.png"/>
          <p:cNvPicPr>
            <a:picLocks noGrp="1" noChangeAspect="1"/>
          </p:cNvPicPr>
          <p:nvPr>
            <p:ph sz="half" idx="4294967295"/>
          </p:nvPr>
        </p:nvPicPr>
        <p:blipFill>
          <a:blip r:embed="rId4" cstate="print"/>
          <a:stretch>
            <a:fillRect/>
          </a:stretch>
        </p:blipFill>
        <p:spPr>
          <a:xfrm>
            <a:off x="5029200" y="3685032"/>
            <a:ext cx="3652824" cy="2743200"/>
          </a:xfrm>
          <a:prstGeom prst="rect">
            <a:avLst/>
          </a:prstGeom>
          <a:ln w="25400">
            <a:solidFill>
              <a:srgbClr val="FFFFFF"/>
            </a:solidFill>
          </a:ln>
        </p:spPr>
      </p:pic>
      <p:pic>
        <p:nvPicPr>
          <p:cNvPr id="15" name="Picture 14" descr="04-08-08-cc.png"/>
          <p:cNvPicPr>
            <a:picLocks noChangeAspect="1"/>
          </p:cNvPicPr>
          <p:nvPr/>
        </p:nvPicPr>
        <p:blipFill>
          <a:blip r:embed="rId5" cstate="print"/>
          <a:stretch>
            <a:fillRect/>
          </a:stretch>
        </p:blipFill>
        <p:spPr>
          <a:xfrm>
            <a:off x="457201" y="3685032"/>
            <a:ext cx="3652824" cy="2743200"/>
          </a:xfrm>
          <a:prstGeom prst="rect">
            <a:avLst/>
          </a:prstGeom>
          <a:ln w="25400">
            <a:solidFill>
              <a:srgbClr val="FFFFFF"/>
            </a:solidFill>
          </a:ln>
          <a:effectLst/>
        </p:spPr>
      </p:pic>
      <p:sp>
        <p:nvSpPr>
          <p:cNvPr id="16" name="TextBox 15"/>
          <p:cNvSpPr txBox="1"/>
          <p:nvPr/>
        </p:nvSpPr>
        <p:spPr>
          <a:xfrm>
            <a:off x="762000" y="2327702"/>
            <a:ext cx="1914307" cy="830997"/>
          </a:xfrm>
          <a:prstGeom prst="rect">
            <a:avLst/>
          </a:prstGeom>
          <a:noFill/>
        </p:spPr>
        <p:txBody>
          <a:bodyPr wrap="none" rtlCol="0">
            <a:spAutoFit/>
          </a:bodyPr>
          <a:lstStyle/>
          <a:p>
            <a:r>
              <a:rPr lang="en-US" sz="2400" dirty="0" smtClean="0">
                <a:solidFill>
                  <a:srgbClr val="FFFFCC"/>
                </a:solidFill>
                <a:effectLst>
                  <a:outerShdw blurRad="38100" dist="38100" dir="2700000" algn="tl">
                    <a:srgbClr val="000000">
                      <a:alpha val="43137"/>
                    </a:srgbClr>
                  </a:outerShdw>
                </a:effectLst>
              </a:rPr>
              <a:t>Can you find</a:t>
            </a:r>
          </a:p>
          <a:p>
            <a:r>
              <a:rPr lang="en-US" sz="2400" dirty="0" smtClean="0">
                <a:solidFill>
                  <a:srgbClr val="FFFFCC"/>
                </a:solidFill>
                <a:effectLst>
                  <a:outerShdw blurRad="38100" dist="38100" dir="2700000" algn="tl">
                    <a:srgbClr val="000000">
                      <a:alpha val="43137"/>
                    </a:srgbClr>
                  </a:outerShdw>
                </a:effectLst>
              </a:rPr>
              <a:t>the hail?</a:t>
            </a:r>
            <a:endParaRPr lang="en-US" sz="2400" dirty="0">
              <a:solidFill>
                <a:srgbClr val="FFFFCC"/>
              </a:solidFill>
              <a:effectLst>
                <a:outerShdw blurRad="38100" dist="38100" dir="2700000" algn="tl">
                  <a:srgbClr val="000000">
                    <a:alpha val="43137"/>
                  </a:srgbClr>
                </a:outerShdw>
              </a:effectLst>
            </a:endParaRPr>
          </a:p>
        </p:txBody>
      </p:sp>
      <p:sp>
        <p:nvSpPr>
          <p:cNvPr id="17" name="TextBox 16"/>
          <p:cNvSpPr txBox="1"/>
          <p:nvPr/>
        </p:nvSpPr>
        <p:spPr>
          <a:xfrm>
            <a:off x="6400800" y="2512368"/>
            <a:ext cx="2480166" cy="461665"/>
          </a:xfrm>
          <a:prstGeom prst="rect">
            <a:avLst/>
          </a:prstGeom>
          <a:noFill/>
        </p:spPr>
        <p:txBody>
          <a:bodyPr wrap="none" rtlCol="0">
            <a:spAutoFit/>
          </a:bodyPr>
          <a:lstStyle/>
          <a:p>
            <a:r>
              <a:rPr lang="en-US" sz="2400" dirty="0" smtClean="0">
                <a:solidFill>
                  <a:srgbClr val="FFFFCC"/>
                </a:solidFill>
                <a:effectLst>
                  <a:outerShdw blurRad="38100" dist="38100" dir="2700000" algn="tl">
                    <a:srgbClr val="000000">
                      <a:alpha val="43137"/>
                    </a:srgbClr>
                  </a:outerShdw>
                </a:effectLst>
              </a:rPr>
              <a:t>How about now?</a:t>
            </a:r>
            <a:endParaRPr lang="en-US" sz="2400" dirty="0">
              <a:solidFill>
                <a:srgbClr val="FFFFCC"/>
              </a:solidFill>
              <a:effectLst>
                <a:outerShdw blurRad="38100" dist="38100" dir="2700000" algn="tl">
                  <a:srgbClr val="000000">
                    <a:alpha val="43137"/>
                  </a:srgbClr>
                </a:outerShdw>
              </a:effectLst>
            </a:endParaRPr>
          </a:p>
        </p:txBody>
      </p:sp>
      <p:sp>
        <p:nvSpPr>
          <p:cNvPr id="19" name="Oval 18"/>
          <p:cNvSpPr/>
          <p:nvPr/>
        </p:nvSpPr>
        <p:spPr bwMode="auto">
          <a:xfrm>
            <a:off x="4191000" y="1905000"/>
            <a:ext cx="609600" cy="1143000"/>
          </a:xfrm>
          <a:prstGeom prst="ellipse">
            <a:avLst/>
          </a:prstGeom>
          <a:noFill/>
          <a:ln w="508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20" name="Oval 19"/>
          <p:cNvSpPr/>
          <p:nvPr/>
        </p:nvSpPr>
        <p:spPr bwMode="auto">
          <a:xfrm>
            <a:off x="1905000" y="4215384"/>
            <a:ext cx="612648" cy="1143000"/>
          </a:xfrm>
          <a:prstGeom prst="ellipse">
            <a:avLst/>
          </a:prstGeom>
          <a:noFill/>
          <a:ln w="508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23" name="Oval 22"/>
          <p:cNvSpPr/>
          <p:nvPr/>
        </p:nvSpPr>
        <p:spPr bwMode="auto">
          <a:xfrm>
            <a:off x="6477000" y="4215384"/>
            <a:ext cx="612648" cy="1143000"/>
          </a:xfrm>
          <a:prstGeom prst="ellipse">
            <a:avLst/>
          </a:prstGeom>
          <a:noFill/>
          <a:ln w="508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1" name="TextBox 10"/>
          <p:cNvSpPr txBox="1"/>
          <p:nvPr/>
        </p:nvSpPr>
        <p:spPr>
          <a:xfrm>
            <a:off x="2590800" y="4556052"/>
            <a:ext cx="716863" cy="461665"/>
          </a:xfrm>
          <a:prstGeom prst="rect">
            <a:avLst/>
          </a:prstGeom>
          <a:noFill/>
        </p:spPr>
        <p:txBody>
          <a:bodyPr wrap="none" rtlCol="0">
            <a:spAutoFit/>
          </a:bodyPr>
          <a:lstStyle/>
          <a:p>
            <a:r>
              <a:rPr lang="en-US" sz="2400" dirty="0" smtClean="0">
                <a:solidFill>
                  <a:srgbClr val="FFFFFF"/>
                </a:solidFill>
                <a:effectLst>
                  <a:outerShdw blurRad="38100" dist="38100" dir="2700000" algn="tl">
                    <a:srgbClr val="000000">
                      <a:alpha val="43137"/>
                    </a:srgbClr>
                  </a:outerShdw>
                </a:effectLst>
              </a:rPr>
              <a:t>Hail</a:t>
            </a:r>
            <a:endParaRPr lang="en-US" sz="2400" dirty="0">
              <a:solidFill>
                <a:srgbClr val="FFFFFF"/>
              </a:solidFill>
              <a:effectLst>
                <a:outerShdw blurRad="38100" dist="38100" dir="2700000" algn="tl">
                  <a:srgbClr val="000000">
                    <a:alpha val="43137"/>
                  </a:srgbClr>
                </a:outerShdw>
              </a:effectLst>
            </a:endParaRPr>
          </a:p>
        </p:txBody>
      </p:sp>
      <p:sp>
        <p:nvSpPr>
          <p:cNvPr id="12" name="TextBox 11"/>
          <p:cNvSpPr txBox="1"/>
          <p:nvPr/>
        </p:nvSpPr>
        <p:spPr>
          <a:xfrm>
            <a:off x="4876800" y="2245668"/>
            <a:ext cx="716863" cy="461665"/>
          </a:xfrm>
          <a:prstGeom prst="rect">
            <a:avLst/>
          </a:prstGeom>
          <a:noFill/>
        </p:spPr>
        <p:txBody>
          <a:bodyPr wrap="none" rtlCol="0">
            <a:spAutoFit/>
          </a:bodyPr>
          <a:lstStyle/>
          <a:p>
            <a:r>
              <a:rPr lang="en-US" sz="2400" dirty="0" smtClean="0">
                <a:solidFill>
                  <a:srgbClr val="FFFFFF"/>
                </a:solidFill>
                <a:effectLst>
                  <a:outerShdw blurRad="38100" dist="38100" dir="2700000" algn="tl">
                    <a:srgbClr val="000000">
                      <a:alpha val="43137"/>
                    </a:srgbClr>
                  </a:outerShdw>
                </a:effectLst>
              </a:rPr>
              <a:t>Hail</a:t>
            </a:r>
            <a:endParaRPr lang="en-US" sz="2400" dirty="0">
              <a:solidFill>
                <a:srgbClr val="FFFFFF"/>
              </a:solidFill>
              <a:effectLst>
                <a:outerShdw blurRad="38100" dist="38100" dir="2700000" algn="tl">
                  <a:srgbClr val="000000">
                    <a:alpha val="43137"/>
                  </a:srgbClr>
                </a:outerShdw>
              </a:effectLst>
            </a:endParaRPr>
          </a:p>
        </p:txBody>
      </p:sp>
      <p:sp>
        <p:nvSpPr>
          <p:cNvPr id="18" name="TextBox 17"/>
          <p:cNvSpPr txBox="1"/>
          <p:nvPr/>
        </p:nvSpPr>
        <p:spPr>
          <a:xfrm>
            <a:off x="7162800" y="4556052"/>
            <a:ext cx="716863" cy="461665"/>
          </a:xfrm>
          <a:prstGeom prst="rect">
            <a:avLst/>
          </a:prstGeom>
          <a:noFill/>
        </p:spPr>
        <p:txBody>
          <a:bodyPr wrap="none" rtlCol="0">
            <a:spAutoFit/>
          </a:bodyPr>
          <a:lstStyle/>
          <a:p>
            <a:r>
              <a:rPr lang="en-US" sz="2400" dirty="0" smtClean="0">
                <a:solidFill>
                  <a:srgbClr val="FFFFFF"/>
                </a:solidFill>
                <a:effectLst>
                  <a:outerShdw blurRad="38100" dist="38100" dir="2700000" algn="tl">
                    <a:srgbClr val="000000">
                      <a:alpha val="43137"/>
                    </a:srgbClr>
                  </a:outerShdw>
                </a:effectLst>
              </a:rPr>
              <a:t>Hail</a:t>
            </a:r>
            <a:endParaRPr lang="en-US" sz="24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461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0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animBg="1"/>
      <p:bldP spid="23" grpId="0" animBg="1"/>
      <p:bldP spid="11" grpId="0"/>
      <p:bldP spid="1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cri_Z_20090127_2154.png"/>
          <p:cNvPicPr>
            <a:picLocks noChangeAspect="1"/>
          </p:cNvPicPr>
          <p:nvPr/>
        </p:nvPicPr>
        <p:blipFill>
          <a:blip r:embed="rId3" cstate="print"/>
          <a:srcRect b="14400"/>
          <a:stretch>
            <a:fillRect/>
          </a:stretch>
        </p:blipFill>
        <p:spPr>
          <a:xfrm>
            <a:off x="762000" y="1523989"/>
            <a:ext cx="7620000" cy="4892040"/>
          </a:xfrm>
          <a:prstGeom prst="rect">
            <a:avLst/>
          </a:prstGeom>
          <a:ln w="25400">
            <a:solidFill>
              <a:srgbClr val="FFFFFF"/>
            </a:solidFill>
          </a:ln>
        </p:spPr>
      </p:pic>
      <p:sp>
        <p:nvSpPr>
          <p:cNvPr id="11" name="TextBox 10"/>
          <p:cNvSpPr txBox="1"/>
          <p:nvPr/>
        </p:nvSpPr>
        <p:spPr>
          <a:xfrm>
            <a:off x="762000" y="2327702"/>
            <a:ext cx="3849131" cy="830997"/>
          </a:xfrm>
          <a:prstGeom prst="rect">
            <a:avLst/>
          </a:prstGeom>
          <a:solidFill>
            <a:schemeClr val="tx1">
              <a:alpha val="70000"/>
            </a:schemeClr>
          </a:solidFill>
        </p:spPr>
        <p:txBody>
          <a:bodyPr wrap="none" rtlCol="0">
            <a:spAutoFit/>
          </a:bodyPr>
          <a:lstStyle/>
          <a:p>
            <a:r>
              <a:rPr lang="en-US" sz="2400" dirty="0" smtClean="0">
                <a:solidFill>
                  <a:srgbClr val="FFFFFF"/>
                </a:solidFill>
              </a:rPr>
              <a:t>What precipitation is liquid,</a:t>
            </a:r>
          </a:p>
          <a:p>
            <a:r>
              <a:rPr lang="en-US" sz="2400" dirty="0" smtClean="0">
                <a:solidFill>
                  <a:srgbClr val="FFFFFF"/>
                </a:solidFill>
              </a:rPr>
              <a:t>frozen, or mixed</a:t>
            </a:r>
            <a:endParaRPr lang="en-US" sz="2400" dirty="0">
              <a:solidFill>
                <a:srgbClr val="FFFFFF"/>
              </a:solidFill>
            </a:endParaRPr>
          </a:p>
        </p:txBody>
      </p:sp>
      <p:sp>
        <p:nvSpPr>
          <p:cNvPr id="10" name="Text Box 14"/>
          <p:cNvSpPr txBox="1">
            <a:spLocks noChangeArrowheads="1"/>
          </p:cNvSpPr>
          <p:nvPr/>
        </p:nvSpPr>
        <p:spPr bwMode="auto">
          <a:xfrm>
            <a:off x="3063240" y="6031468"/>
            <a:ext cx="3017520" cy="369332"/>
          </a:xfrm>
          <a:prstGeom prst="rect">
            <a:avLst/>
          </a:prstGeom>
          <a:solidFill>
            <a:schemeClr val="tx1">
              <a:alpha val="60000"/>
            </a:schemeClr>
          </a:solidFill>
          <a:ln w="12700">
            <a:solidFill>
              <a:srgbClr val="FFFFFF"/>
            </a:solidFill>
            <a:miter lim="800000"/>
            <a:headEnd/>
            <a:tailEnd/>
          </a:ln>
          <a:effectLst/>
        </p:spPr>
        <p:txBody>
          <a:bodyPr wrap="square">
            <a:spAutoFit/>
          </a:bodyPr>
          <a:lstStyle/>
          <a:p>
            <a:pPr algn="ctr">
              <a:spcBef>
                <a:spcPct val="50000"/>
              </a:spcBef>
            </a:pPr>
            <a:r>
              <a:rPr lang="en-US" dirty="0" smtClean="0">
                <a:solidFill>
                  <a:srgbClr val="FFFFFF"/>
                </a:solidFill>
                <a:effectLst>
                  <a:outerShdw blurRad="38100" dist="38100" dir="2700000" algn="tl">
                    <a:srgbClr val="000000">
                      <a:alpha val="43137"/>
                    </a:srgbClr>
                  </a:outerShdw>
                </a:effectLst>
                <a:latin typeface="Verdana" pitchFamily="34" charset="0"/>
              </a:rPr>
              <a:t>2.4</a:t>
            </a:r>
            <a:r>
              <a:rPr lang="en-US" baseline="46000" dirty="0" smtClean="0">
                <a:solidFill>
                  <a:srgbClr val="FFFFFF"/>
                </a:solidFill>
                <a:effectLst>
                  <a:outerShdw blurRad="38100" dist="38100" dir="2700000" algn="tl">
                    <a:srgbClr val="000000">
                      <a:alpha val="43137"/>
                    </a:srgbClr>
                  </a:outerShdw>
                </a:effectLst>
                <a:latin typeface="Verdana" pitchFamily="34" charset="0"/>
              </a:rPr>
              <a:t>o</a:t>
            </a:r>
            <a:r>
              <a:rPr lang="en-US" dirty="0" smtClean="0">
                <a:solidFill>
                  <a:srgbClr val="FFFFFF"/>
                </a:solidFill>
                <a:effectLst>
                  <a:outerShdw blurRad="38100" dist="38100" dir="2700000" algn="tl">
                    <a:srgbClr val="000000">
                      <a:alpha val="43137"/>
                    </a:srgbClr>
                  </a:outerShdw>
                </a:effectLst>
                <a:latin typeface="Verdana" pitchFamily="34" charset="0"/>
              </a:rPr>
              <a:t> Reflectivity Product</a:t>
            </a:r>
            <a:endParaRPr lang="en-US" dirty="0">
              <a:solidFill>
                <a:srgbClr val="FFFFFF"/>
              </a:solidFill>
              <a:effectLst>
                <a:outerShdw blurRad="38100" dist="38100" dir="2700000" algn="tl">
                  <a:srgbClr val="000000">
                    <a:alpha val="43137"/>
                  </a:srgbClr>
                </a:outerShdw>
              </a:effectLst>
              <a:latin typeface="Verdana" pitchFamily="34" charset="0"/>
            </a:endParaRPr>
          </a:p>
        </p:txBody>
      </p:sp>
      <p:sp>
        <p:nvSpPr>
          <p:cNvPr id="2" name="Title 1"/>
          <p:cNvSpPr>
            <a:spLocks noGrp="1"/>
          </p:cNvSpPr>
          <p:nvPr>
            <p:ph type="title"/>
          </p:nvPr>
        </p:nvSpPr>
        <p:spPr/>
        <p:txBody>
          <a:bodyPr>
            <a:normAutofit fontScale="90000"/>
          </a:bodyPr>
          <a:lstStyle/>
          <a:p>
            <a:r>
              <a:rPr lang="en-US" dirty="0" smtClean="0"/>
              <a:t>WSR-88D Improvement #2:  Differentiate between Rain &amp; Snow</a:t>
            </a:r>
            <a:endParaRPr lang="en-US" dirty="0"/>
          </a:p>
        </p:txBody>
      </p:sp>
      <p:pic>
        <p:nvPicPr>
          <p:cNvPr id="4" name="Picture 1" descr="C:\Data\Dual-Pol\NWA2009\NWA_MeltingLayer_CC_20090127_2154.png"/>
          <p:cNvPicPr>
            <a:picLocks noGrp="1" noChangeAspect="1" noChangeArrowheads="1"/>
          </p:cNvPicPr>
          <p:nvPr>
            <p:ph idx="4294967295"/>
          </p:nvPr>
        </p:nvPicPr>
        <p:blipFill>
          <a:blip r:embed="rId4" cstate="print"/>
          <a:srcRect b="14400"/>
          <a:stretch>
            <a:fillRect/>
          </a:stretch>
        </p:blipFill>
        <p:spPr bwMode="auto">
          <a:xfrm>
            <a:off x="762000" y="1523989"/>
            <a:ext cx="7620000" cy="4892040"/>
          </a:xfrm>
          <a:prstGeom prst="rect">
            <a:avLst/>
          </a:prstGeom>
          <a:noFill/>
          <a:ln w="25400">
            <a:solidFill>
              <a:srgbClr val="FFFFFF"/>
            </a:solidFill>
          </a:ln>
        </p:spPr>
      </p:pic>
      <p:sp>
        <p:nvSpPr>
          <p:cNvPr id="5" name="TextBox 4"/>
          <p:cNvSpPr txBox="1"/>
          <p:nvPr/>
        </p:nvSpPr>
        <p:spPr>
          <a:xfrm>
            <a:off x="4057693" y="2853035"/>
            <a:ext cx="1028615" cy="369332"/>
          </a:xfrm>
          <a:prstGeom prst="rect">
            <a:avLst/>
          </a:prstGeom>
          <a:noFill/>
        </p:spPr>
        <p:txBody>
          <a:bodyPr wrap="none" rtlCol="0">
            <a:spAutoFit/>
          </a:bodyPr>
          <a:lstStyle/>
          <a:p>
            <a:r>
              <a:rPr lang="en-US" dirty="0" smtClean="0">
                <a:solidFill>
                  <a:srgbClr val="FFFFFF"/>
                </a:solidFill>
                <a:effectLst>
                  <a:outerShdw blurRad="38100" dist="38100" dir="2700000" algn="tl">
                    <a:srgbClr val="000000">
                      <a:alpha val="43137"/>
                    </a:srgbClr>
                  </a:outerShdw>
                </a:effectLst>
                <a:latin typeface="Arial Black" pitchFamily="34" charset="0"/>
              </a:rPr>
              <a:t>Frozen</a:t>
            </a:r>
            <a:endParaRPr lang="en-US" dirty="0">
              <a:solidFill>
                <a:srgbClr val="FFFFFF"/>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4096512" y="3974068"/>
            <a:ext cx="954107" cy="369332"/>
          </a:xfrm>
          <a:prstGeom prst="rect">
            <a:avLst/>
          </a:prstGeom>
          <a:noFill/>
        </p:spPr>
        <p:txBody>
          <a:bodyPr wrap="none" rtlCol="0">
            <a:spAutoFit/>
          </a:bodyPr>
          <a:lstStyle/>
          <a:p>
            <a:r>
              <a:rPr lang="en-US" dirty="0" smtClean="0">
                <a:solidFill>
                  <a:srgbClr val="FFFFFF"/>
                </a:solidFill>
                <a:effectLst>
                  <a:outerShdw blurRad="38100" dist="38100" dir="2700000" algn="tl">
                    <a:srgbClr val="000000">
                      <a:alpha val="43137"/>
                    </a:srgbClr>
                  </a:outerShdw>
                </a:effectLst>
                <a:latin typeface="Arial Black" pitchFamily="34" charset="0"/>
              </a:rPr>
              <a:t>Liquid</a:t>
            </a:r>
            <a:endParaRPr lang="en-US" dirty="0">
              <a:solidFill>
                <a:srgbClr val="FFFFFF"/>
              </a:solidFill>
              <a:effectLst>
                <a:outerShdw blurRad="38100" dist="38100" dir="2700000" algn="tl">
                  <a:srgbClr val="000000">
                    <a:alpha val="43137"/>
                  </a:srgbClr>
                </a:outerShdw>
              </a:effectLst>
              <a:latin typeface="Arial Black" pitchFamily="34" charset="0"/>
            </a:endParaRPr>
          </a:p>
        </p:txBody>
      </p:sp>
      <p:sp>
        <p:nvSpPr>
          <p:cNvPr id="7" name="TextBox 6"/>
          <p:cNvSpPr txBox="1"/>
          <p:nvPr/>
        </p:nvSpPr>
        <p:spPr>
          <a:xfrm>
            <a:off x="4014216" y="3538835"/>
            <a:ext cx="1120820" cy="369332"/>
          </a:xfrm>
          <a:prstGeom prst="rect">
            <a:avLst/>
          </a:prstGeom>
          <a:noFill/>
        </p:spPr>
        <p:txBody>
          <a:bodyPr wrap="none" rtlCol="0">
            <a:spAutoFit/>
          </a:bodyPr>
          <a:lstStyle/>
          <a:p>
            <a:r>
              <a:rPr lang="en-US" dirty="0" smtClean="0">
                <a:solidFill>
                  <a:srgbClr val="FFFFFF"/>
                </a:solidFill>
                <a:effectLst>
                  <a:outerShdw blurRad="38100" dist="38100" dir="2700000" algn="tl">
                    <a:srgbClr val="000000">
                      <a:alpha val="43137"/>
                    </a:srgbClr>
                  </a:outerShdw>
                </a:effectLst>
                <a:latin typeface="Arial Black" pitchFamily="34" charset="0"/>
              </a:rPr>
              <a:t>Melting</a:t>
            </a:r>
            <a:endParaRPr lang="en-US" dirty="0">
              <a:solidFill>
                <a:srgbClr val="FFFFFF"/>
              </a:solidFill>
              <a:effectLst>
                <a:outerShdw blurRad="38100" dist="38100" dir="2700000" algn="tl">
                  <a:srgbClr val="000000">
                    <a:alpha val="43137"/>
                  </a:srgbClr>
                </a:outerShdw>
              </a:effectLst>
              <a:latin typeface="Arial Black" pitchFamily="34" charset="0"/>
            </a:endParaRPr>
          </a:p>
        </p:txBody>
      </p:sp>
      <p:sp>
        <p:nvSpPr>
          <p:cNvPr id="8" name="Text Box 14"/>
          <p:cNvSpPr txBox="1">
            <a:spLocks noChangeArrowheads="1"/>
          </p:cNvSpPr>
          <p:nvPr/>
        </p:nvSpPr>
        <p:spPr bwMode="auto">
          <a:xfrm>
            <a:off x="2423160" y="6031468"/>
            <a:ext cx="4297680" cy="369332"/>
          </a:xfrm>
          <a:prstGeom prst="rect">
            <a:avLst/>
          </a:prstGeom>
          <a:solidFill>
            <a:schemeClr val="tx1">
              <a:alpha val="60000"/>
            </a:schemeClr>
          </a:solidFill>
          <a:ln w="12700">
            <a:solidFill>
              <a:srgbClr val="FFFFFF"/>
            </a:solidFill>
            <a:miter lim="800000"/>
            <a:headEnd/>
            <a:tailEnd/>
          </a:ln>
          <a:effectLst/>
        </p:spPr>
        <p:txBody>
          <a:bodyPr wrap="square">
            <a:spAutoFit/>
          </a:bodyPr>
          <a:lstStyle/>
          <a:p>
            <a:pPr algn="ctr">
              <a:spcBef>
                <a:spcPct val="50000"/>
              </a:spcBef>
            </a:pPr>
            <a:r>
              <a:rPr lang="en-US" dirty="0" smtClean="0">
                <a:solidFill>
                  <a:srgbClr val="FFFFFF"/>
                </a:solidFill>
                <a:effectLst>
                  <a:outerShdw blurRad="38100" dist="38100" dir="2700000" algn="tl">
                    <a:srgbClr val="000000">
                      <a:alpha val="43137"/>
                    </a:srgbClr>
                  </a:outerShdw>
                </a:effectLst>
                <a:latin typeface="Verdana" pitchFamily="34" charset="0"/>
              </a:rPr>
              <a:t>2.4</a:t>
            </a:r>
            <a:r>
              <a:rPr lang="en-US" baseline="46000" dirty="0" smtClean="0">
                <a:solidFill>
                  <a:srgbClr val="FFFFFF"/>
                </a:solidFill>
                <a:effectLst>
                  <a:outerShdw blurRad="38100" dist="38100" dir="2700000" algn="tl">
                    <a:srgbClr val="000000">
                      <a:alpha val="43137"/>
                    </a:srgbClr>
                  </a:outerShdw>
                </a:effectLst>
                <a:latin typeface="Verdana" pitchFamily="34" charset="0"/>
              </a:rPr>
              <a:t>o</a:t>
            </a:r>
            <a:r>
              <a:rPr lang="en-US" dirty="0" smtClean="0">
                <a:solidFill>
                  <a:srgbClr val="FFFFFF"/>
                </a:solidFill>
                <a:effectLst>
                  <a:outerShdw blurRad="38100" dist="38100" dir="2700000" algn="tl">
                    <a:srgbClr val="000000">
                      <a:alpha val="43137"/>
                    </a:srgbClr>
                  </a:outerShdw>
                </a:effectLst>
                <a:latin typeface="Verdana" pitchFamily="34" charset="0"/>
              </a:rPr>
              <a:t> Correlation Coefficient Product</a:t>
            </a:r>
            <a:endParaRPr lang="en-US" dirty="0">
              <a:solidFill>
                <a:srgbClr val="FFFFFF"/>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154257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WSR-88D Improvement #3: </a:t>
            </a:r>
            <a:br>
              <a:rPr lang="en-US" dirty="0" smtClean="0"/>
            </a:br>
            <a:r>
              <a:rPr lang="en-US" dirty="0" smtClean="0"/>
              <a:t>Identify Non-Weather Echoes</a:t>
            </a:r>
            <a:endParaRPr lang="en-US" dirty="0"/>
          </a:p>
        </p:txBody>
      </p:sp>
      <p:pic>
        <p:nvPicPr>
          <p:cNvPr id="4" name="Picture 2" descr="C:\Data\Dual-Pol\NWA2009\koun_0.5_Z_20091001_1137.png"/>
          <p:cNvPicPr>
            <a:picLocks noChangeAspect="1" noChangeArrowheads="1"/>
          </p:cNvPicPr>
          <p:nvPr/>
        </p:nvPicPr>
        <p:blipFill>
          <a:blip r:embed="rId3" cstate="print"/>
          <a:stretch>
            <a:fillRect/>
          </a:stretch>
        </p:blipFill>
        <p:spPr bwMode="auto">
          <a:xfrm>
            <a:off x="457200" y="1645920"/>
            <a:ext cx="4114800" cy="4114800"/>
          </a:xfrm>
          <a:prstGeom prst="rect">
            <a:avLst/>
          </a:prstGeom>
          <a:noFill/>
          <a:ln w="25400">
            <a:solidFill>
              <a:srgbClr val="FFFFFF"/>
            </a:solidFill>
          </a:ln>
        </p:spPr>
      </p:pic>
      <p:pic>
        <p:nvPicPr>
          <p:cNvPr id="5" name="Picture 3" descr="C:\Data\Dual-Pol\NWA2009\koun_0.5_CC_20091001_1137.png"/>
          <p:cNvPicPr>
            <a:picLocks noChangeAspect="1" noChangeArrowheads="1"/>
          </p:cNvPicPr>
          <p:nvPr/>
        </p:nvPicPr>
        <p:blipFill>
          <a:blip r:embed="rId4" cstate="print"/>
          <a:stretch>
            <a:fillRect/>
          </a:stretch>
        </p:blipFill>
        <p:spPr bwMode="auto">
          <a:xfrm>
            <a:off x="4572000" y="1645920"/>
            <a:ext cx="4114800" cy="4114800"/>
          </a:xfrm>
          <a:prstGeom prst="rect">
            <a:avLst/>
          </a:prstGeom>
          <a:noFill/>
          <a:ln w="25400">
            <a:solidFill>
              <a:srgbClr val="FFFFFF"/>
            </a:solidFill>
          </a:ln>
        </p:spPr>
      </p:pic>
      <p:sp>
        <p:nvSpPr>
          <p:cNvPr id="6" name="Text Box 14"/>
          <p:cNvSpPr txBox="1">
            <a:spLocks noChangeArrowheads="1"/>
          </p:cNvSpPr>
          <p:nvPr/>
        </p:nvSpPr>
        <p:spPr bwMode="auto">
          <a:xfrm>
            <a:off x="457200" y="5943600"/>
            <a:ext cx="4114800" cy="369332"/>
          </a:xfrm>
          <a:prstGeom prst="rect">
            <a:avLst/>
          </a:prstGeom>
          <a:noFill/>
          <a:ln w="9525">
            <a:noFill/>
            <a:miter lim="800000"/>
            <a:headEnd/>
            <a:tailEnd/>
          </a:ln>
          <a:effectLst/>
        </p:spPr>
        <p:txBody>
          <a:bodyPr wrap="square">
            <a:spAutoFit/>
          </a:bodyPr>
          <a:lstStyle/>
          <a:p>
            <a:pPr algn="ctr">
              <a:spcBef>
                <a:spcPct val="50000"/>
              </a:spcBef>
            </a:pPr>
            <a:r>
              <a:rPr lang="en-US" dirty="0" smtClean="0">
                <a:solidFill>
                  <a:srgbClr val="FFFFCC"/>
                </a:solidFill>
                <a:effectLst>
                  <a:outerShdw blurRad="38100" dist="38100" dir="2700000" algn="tl">
                    <a:srgbClr val="000000">
                      <a:alpha val="43137"/>
                    </a:srgbClr>
                  </a:outerShdw>
                </a:effectLst>
                <a:latin typeface="Verdana" pitchFamily="34" charset="0"/>
              </a:rPr>
              <a:t>0.5</a:t>
            </a:r>
            <a:r>
              <a:rPr lang="en-US" baseline="46000" dirty="0" smtClean="0">
                <a:solidFill>
                  <a:srgbClr val="FFFFCC"/>
                </a:solidFill>
                <a:effectLst>
                  <a:outerShdw blurRad="38100" dist="38100" dir="2700000" algn="tl">
                    <a:srgbClr val="000000">
                      <a:alpha val="43137"/>
                    </a:srgbClr>
                  </a:outerShdw>
                </a:effectLst>
                <a:latin typeface="Verdana" pitchFamily="34" charset="0"/>
              </a:rPr>
              <a:t>o</a:t>
            </a:r>
            <a:r>
              <a:rPr lang="en-US" dirty="0" smtClean="0">
                <a:solidFill>
                  <a:srgbClr val="FFFFCC"/>
                </a:solidFill>
                <a:effectLst>
                  <a:outerShdw blurRad="38100" dist="38100" dir="2700000" algn="tl">
                    <a:srgbClr val="000000">
                      <a:alpha val="43137"/>
                    </a:srgbClr>
                  </a:outerShdw>
                </a:effectLst>
                <a:latin typeface="Verdana" pitchFamily="34" charset="0"/>
              </a:rPr>
              <a:t> Base Reflectivity</a:t>
            </a:r>
            <a:endParaRPr lang="en-US" dirty="0">
              <a:solidFill>
                <a:srgbClr val="FFFFCC"/>
              </a:solidFill>
              <a:effectLst>
                <a:outerShdw blurRad="38100" dist="38100" dir="2700000" algn="tl">
                  <a:srgbClr val="000000">
                    <a:alpha val="43137"/>
                  </a:srgbClr>
                </a:outerShdw>
              </a:effectLst>
              <a:latin typeface="Verdana" pitchFamily="34" charset="0"/>
            </a:endParaRPr>
          </a:p>
        </p:txBody>
      </p:sp>
      <p:sp>
        <p:nvSpPr>
          <p:cNvPr id="7" name="Text Box 14"/>
          <p:cNvSpPr txBox="1">
            <a:spLocks noChangeArrowheads="1"/>
          </p:cNvSpPr>
          <p:nvPr/>
        </p:nvSpPr>
        <p:spPr bwMode="auto">
          <a:xfrm>
            <a:off x="4572000" y="5943600"/>
            <a:ext cx="4114800" cy="369332"/>
          </a:xfrm>
          <a:prstGeom prst="rect">
            <a:avLst/>
          </a:prstGeom>
          <a:noFill/>
          <a:ln w="9525">
            <a:noFill/>
            <a:miter lim="800000"/>
            <a:headEnd/>
            <a:tailEnd/>
          </a:ln>
          <a:effectLst/>
        </p:spPr>
        <p:txBody>
          <a:bodyPr wrap="square">
            <a:spAutoFit/>
          </a:bodyPr>
          <a:lstStyle/>
          <a:p>
            <a:pPr algn="ctr">
              <a:spcBef>
                <a:spcPct val="50000"/>
              </a:spcBef>
            </a:pPr>
            <a:r>
              <a:rPr lang="en-US" dirty="0" smtClean="0">
                <a:solidFill>
                  <a:srgbClr val="FFFFCC"/>
                </a:solidFill>
                <a:effectLst>
                  <a:outerShdw blurRad="38100" dist="38100" dir="2700000" algn="tl">
                    <a:srgbClr val="000000">
                      <a:alpha val="43137"/>
                    </a:srgbClr>
                  </a:outerShdw>
                </a:effectLst>
                <a:latin typeface="Verdana" pitchFamily="34" charset="0"/>
              </a:rPr>
              <a:t>0.5</a:t>
            </a:r>
            <a:r>
              <a:rPr lang="en-US" baseline="46000" dirty="0" smtClean="0">
                <a:solidFill>
                  <a:srgbClr val="FFFFCC"/>
                </a:solidFill>
                <a:effectLst>
                  <a:outerShdw blurRad="38100" dist="38100" dir="2700000" algn="tl">
                    <a:srgbClr val="000000">
                      <a:alpha val="43137"/>
                    </a:srgbClr>
                  </a:outerShdw>
                </a:effectLst>
                <a:latin typeface="Verdana" pitchFamily="34" charset="0"/>
              </a:rPr>
              <a:t>o</a:t>
            </a:r>
            <a:r>
              <a:rPr lang="en-US" dirty="0" smtClean="0">
                <a:solidFill>
                  <a:srgbClr val="FFFFCC"/>
                </a:solidFill>
                <a:effectLst>
                  <a:outerShdw blurRad="38100" dist="38100" dir="2700000" algn="tl">
                    <a:srgbClr val="000000">
                      <a:alpha val="43137"/>
                    </a:srgbClr>
                  </a:outerShdw>
                </a:effectLst>
                <a:latin typeface="Verdana" pitchFamily="34" charset="0"/>
              </a:rPr>
              <a:t> Correlation Coefficient</a:t>
            </a:r>
            <a:endParaRPr lang="en-US" dirty="0">
              <a:solidFill>
                <a:srgbClr val="FFFFCC"/>
              </a:solidFill>
              <a:effectLst>
                <a:outerShdw blurRad="38100" dist="38100" dir="2700000" algn="tl">
                  <a:srgbClr val="000000">
                    <a:alpha val="43137"/>
                  </a:srgbClr>
                </a:outerShdw>
              </a:effectLst>
              <a:latin typeface="Verdana" pitchFamily="34" charset="0"/>
            </a:endParaRPr>
          </a:p>
        </p:txBody>
      </p:sp>
      <p:sp>
        <p:nvSpPr>
          <p:cNvPr id="11" name="TextBox 10"/>
          <p:cNvSpPr txBox="1"/>
          <p:nvPr/>
        </p:nvSpPr>
        <p:spPr>
          <a:xfrm>
            <a:off x="3475867" y="5086290"/>
            <a:ext cx="2192267" cy="400110"/>
          </a:xfrm>
          <a:prstGeom prst="rect">
            <a:avLst/>
          </a:prstGeom>
          <a:solidFill>
            <a:schemeClr val="tx1">
              <a:alpha val="60000"/>
            </a:schemeClr>
          </a:solidFill>
          <a:ln>
            <a:noFill/>
          </a:ln>
        </p:spPr>
        <p:txBody>
          <a:bodyPr wrap="none" rtlCol="0">
            <a:spAutoFit/>
          </a:bodyPr>
          <a:lstStyle/>
          <a:p>
            <a:r>
              <a:rPr lang="en-US" sz="2000" dirty="0" smtClean="0">
                <a:solidFill>
                  <a:srgbClr val="FFFFFF"/>
                </a:solidFill>
                <a:effectLst>
                  <a:outerShdw blurRad="38100" dist="38100" dir="2700000" algn="tl">
                    <a:srgbClr val="000000">
                      <a:alpha val="43137"/>
                    </a:srgbClr>
                  </a:outerShdw>
                </a:effectLst>
              </a:rPr>
              <a:t>Biological Targets</a:t>
            </a:r>
            <a:endParaRPr lang="en-US" sz="2000" dirty="0">
              <a:solidFill>
                <a:srgbClr val="FFFFFF"/>
              </a:solidFill>
              <a:effectLst>
                <a:outerShdw blurRad="38100" dist="38100" dir="2700000" algn="tl">
                  <a:srgbClr val="000000">
                    <a:alpha val="43137"/>
                  </a:srgbClr>
                </a:outerShdw>
              </a:effectLst>
            </a:endParaRPr>
          </a:p>
        </p:txBody>
      </p:sp>
      <p:sp>
        <p:nvSpPr>
          <p:cNvPr id="12" name="TextBox 11"/>
          <p:cNvSpPr txBox="1"/>
          <p:nvPr/>
        </p:nvSpPr>
        <p:spPr>
          <a:xfrm>
            <a:off x="3302261" y="1905000"/>
            <a:ext cx="2539478" cy="400110"/>
          </a:xfrm>
          <a:prstGeom prst="rect">
            <a:avLst/>
          </a:prstGeom>
          <a:solidFill>
            <a:schemeClr val="tx1">
              <a:alpha val="60000"/>
            </a:schemeClr>
          </a:solidFill>
          <a:ln>
            <a:noFill/>
          </a:ln>
        </p:spPr>
        <p:txBody>
          <a:bodyPr wrap="none" rtlCol="0">
            <a:spAutoFit/>
          </a:bodyPr>
          <a:lstStyle/>
          <a:p>
            <a:r>
              <a:rPr lang="en-US" sz="2000" dirty="0" smtClean="0">
                <a:solidFill>
                  <a:srgbClr val="FFFFFF"/>
                </a:solidFill>
                <a:effectLst>
                  <a:outerShdw blurRad="38100" dist="38100" dir="2700000" algn="tl">
                    <a:srgbClr val="000000">
                      <a:alpha val="43137"/>
                    </a:srgbClr>
                  </a:outerShdw>
                </a:effectLst>
              </a:rPr>
              <a:t>Developing Showers</a:t>
            </a:r>
            <a:endParaRPr lang="en-US" sz="2000" dirty="0">
              <a:solidFill>
                <a:srgbClr val="FFFFFF"/>
              </a:solidFill>
              <a:effectLst>
                <a:outerShdw blurRad="38100" dist="38100" dir="2700000" algn="tl">
                  <a:srgbClr val="000000">
                    <a:alpha val="43137"/>
                  </a:srgbClr>
                </a:outerShdw>
              </a:effectLst>
            </a:endParaRPr>
          </a:p>
        </p:txBody>
      </p:sp>
      <p:cxnSp>
        <p:nvCxnSpPr>
          <p:cNvPr id="14" name="Straight Arrow Connector 13"/>
          <p:cNvCxnSpPr/>
          <p:nvPr/>
        </p:nvCxnSpPr>
        <p:spPr bwMode="auto">
          <a:xfrm rot="5400000" flipH="1" flipV="1">
            <a:off x="5524500" y="4229100"/>
            <a:ext cx="838200" cy="7620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cxnSp>
        <p:nvCxnSpPr>
          <p:cNvPr id="15" name="Straight Arrow Connector 14"/>
          <p:cNvCxnSpPr/>
          <p:nvPr/>
        </p:nvCxnSpPr>
        <p:spPr bwMode="auto">
          <a:xfrm flipV="1">
            <a:off x="5715000" y="4343400"/>
            <a:ext cx="1219200" cy="9144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cxnSp>
        <p:nvCxnSpPr>
          <p:cNvPr id="18" name="Straight Arrow Connector 17"/>
          <p:cNvCxnSpPr/>
          <p:nvPr/>
        </p:nvCxnSpPr>
        <p:spPr bwMode="auto">
          <a:xfrm rot="16200000" flipV="1">
            <a:off x="2781299" y="4229100"/>
            <a:ext cx="838200" cy="7620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cxnSp>
        <p:nvCxnSpPr>
          <p:cNvPr id="19" name="Straight Arrow Connector 18"/>
          <p:cNvCxnSpPr/>
          <p:nvPr/>
        </p:nvCxnSpPr>
        <p:spPr bwMode="auto">
          <a:xfrm flipH="1" flipV="1">
            <a:off x="2133600" y="4343400"/>
            <a:ext cx="1219200" cy="9144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cxnSp>
        <p:nvCxnSpPr>
          <p:cNvPr id="20" name="Straight Arrow Connector 19"/>
          <p:cNvCxnSpPr/>
          <p:nvPr/>
        </p:nvCxnSpPr>
        <p:spPr bwMode="auto">
          <a:xfrm rot="16200000" flipH="1">
            <a:off x="5562600" y="2362200"/>
            <a:ext cx="838200" cy="8382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cxnSp>
        <p:nvCxnSpPr>
          <p:cNvPr id="21" name="Straight Arrow Connector 20"/>
          <p:cNvCxnSpPr/>
          <p:nvPr/>
        </p:nvCxnSpPr>
        <p:spPr bwMode="auto">
          <a:xfrm>
            <a:off x="5943600" y="2057400"/>
            <a:ext cx="1295400" cy="9906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cxnSp>
        <p:nvCxnSpPr>
          <p:cNvPr id="22" name="Straight Arrow Connector 21"/>
          <p:cNvCxnSpPr/>
          <p:nvPr/>
        </p:nvCxnSpPr>
        <p:spPr bwMode="auto">
          <a:xfrm rot="5400000">
            <a:off x="3086100" y="2552701"/>
            <a:ext cx="685800" cy="304799"/>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cxnSp>
        <p:nvCxnSpPr>
          <p:cNvPr id="23" name="Straight Arrow Connector 22"/>
          <p:cNvCxnSpPr/>
          <p:nvPr/>
        </p:nvCxnSpPr>
        <p:spPr bwMode="auto">
          <a:xfrm rot="5400000">
            <a:off x="2209800" y="2209800"/>
            <a:ext cx="1143000" cy="8382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3437845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kcri_0"/>
          <p:cNvPicPr>
            <a:picLocks noChangeAspect="1" noChangeArrowheads="1"/>
          </p:cNvPicPr>
          <p:nvPr/>
        </p:nvPicPr>
        <p:blipFill>
          <a:blip r:embed="rId3" cstate="print"/>
          <a:srcRect l="21600" r="34200"/>
          <a:stretch>
            <a:fillRect/>
          </a:stretch>
        </p:blipFill>
        <p:spPr bwMode="auto">
          <a:xfrm>
            <a:off x="5943600" y="1554480"/>
            <a:ext cx="2737563" cy="4645152"/>
          </a:xfrm>
          <a:prstGeom prst="rect">
            <a:avLst/>
          </a:prstGeom>
          <a:noFill/>
          <a:ln w="25400">
            <a:solidFill>
              <a:srgbClr val="FFFFFF"/>
            </a:solidFill>
          </a:ln>
        </p:spPr>
      </p:pic>
      <p:pic>
        <p:nvPicPr>
          <p:cNvPr id="12" name="Picture 18" descr="kcri_0"/>
          <p:cNvPicPr>
            <a:picLocks noChangeAspect="1" noChangeArrowheads="1"/>
          </p:cNvPicPr>
          <p:nvPr/>
        </p:nvPicPr>
        <p:blipFill>
          <a:blip r:embed="rId4" cstate="print"/>
          <a:srcRect l="21600" r="34200"/>
          <a:stretch>
            <a:fillRect/>
          </a:stretch>
        </p:blipFill>
        <p:spPr bwMode="auto">
          <a:xfrm>
            <a:off x="3201293" y="1554480"/>
            <a:ext cx="2737563" cy="4645152"/>
          </a:xfrm>
          <a:prstGeom prst="rect">
            <a:avLst/>
          </a:prstGeom>
          <a:noFill/>
          <a:ln w="25400">
            <a:solidFill>
              <a:srgbClr val="FFFFFF"/>
            </a:solidFill>
          </a:ln>
        </p:spPr>
      </p:pic>
      <p:pic>
        <p:nvPicPr>
          <p:cNvPr id="4" name="Picture 7" descr="kcri_0"/>
          <p:cNvPicPr>
            <a:picLocks noGrp="1" noChangeAspect="1" noChangeArrowheads="1"/>
          </p:cNvPicPr>
          <p:nvPr>
            <p:ph idx="4294967295"/>
          </p:nvPr>
        </p:nvPicPr>
        <p:blipFill>
          <a:blip r:embed="rId5" cstate="print"/>
          <a:srcRect l="21600" r="34200"/>
          <a:stretch>
            <a:fillRect/>
          </a:stretch>
        </p:blipFill>
        <p:spPr bwMode="auto">
          <a:xfrm>
            <a:off x="457200" y="1554480"/>
            <a:ext cx="2739349" cy="4648200"/>
          </a:xfrm>
          <a:prstGeom prst="rect">
            <a:avLst/>
          </a:prstGeom>
          <a:noFill/>
          <a:ln w="25400">
            <a:solidFill>
              <a:srgbClr val="FFFFFF"/>
            </a:solidFill>
          </a:ln>
        </p:spPr>
      </p:pic>
      <p:sp>
        <p:nvSpPr>
          <p:cNvPr id="2" name="Title 1"/>
          <p:cNvSpPr>
            <a:spLocks noGrp="1"/>
          </p:cNvSpPr>
          <p:nvPr>
            <p:ph type="title"/>
          </p:nvPr>
        </p:nvSpPr>
        <p:spPr/>
        <p:txBody>
          <a:bodyPr>
            <a:normAutofit fontScale="90000"/>
          </a:bodyPr>
          <a:lstStyle/>
          <a:p>
            <a:r>
              <a:rPr lang="en-US" dirty="0" smtClean="0"/>
              <a:t>WSR-88D Improvement #4: </a:t>
            </a:r>
            <a:br>
              <a:rPr lang="en-US" dirty="0" smtClean="0"/>
            </a:br>
            <a:r>
              <a:rPr lang="en-US" dirty="0" smtClean="0"/>
              <a:t>Detect Lofted Tornado Debris</a:t>
            </a:r>
            <a:endParaRPr lang="en-US" dirty="0"/>
          </a:p>
        </p:txBody>
      </p:sp>
      <p:sp>
        <p:nvSpPr>
          <p:cNvPr id="6" name="Oval 5"/>
          <p:cNvSpPr/>
          <p:nvPr/>
        </p:nvSpPr>
        <p:spPr bwMode="auto">
          <a:xfrm>
            <a:off x="7315200" y="4419600"/>
            <a:ext cx="457200" cy="381000"/>
          </a:xfrm>
          <a:prstGeom prst="ellipse">
            <a:avLst/>
          </a:prstGeom>
          <a:noFill/>
          <a:ln w="38100" cap="flat" cmpd="sng" algn="ctr">
            <a:solidFill>
              <a:srgbClr val="FFFFFF"/>
            </a:solidFill>
            <a:prstDash val="solid"/>
            <a:round/>
            <a:headEnd type="none" w="med" len="med"/>
            <a:tailEnd type="none" w="med" len="med"/>
          </a:ln>
          <a:effectLst>
            <a:outerShdw blurRad="50800" dist="38100" dir="2700000" algn="tl" rotWithShape="0">
              <a:prstClr val="black">
                <a:alpha val="5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7" name="Oval 6"/>
          <p:cNvSpPr/>
          <p:nvPr/>
        </p:nvSpPr>
        <p:spPr bwMode="auto">
          <a:xfrm>
            <a:off x="1828800" y="4419600"/>
            <a:ext cx="457200" cy="381000"/>
          </a:xfrm>
          <a:prstGeom prst="ellipse">
            <a:avLst/>
          </a:prstGeom>
          <a:noFill/>
          <a:ln w="38100" cap="flat" cmpd="sng" algn="ctr">
            <a:solidFill>
              <a:srgbClr val="FFFFFF"/>
            </a:solidFill>
            <a:prstDash val="solid"/>
            <a:round/>
            <a:headEnd type="none" w="med" len="med"/>
            <a:tailEnd type="none" w="med" len="med"/>
          </a:ln>
          <a:effectLst>
            <a:outerShdw blurRad="50800" dist="38100" dir="2700000" algn="tl" rotWithShape="0">
              <a:prstClr val="black">
                <a:alpha val="5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cxnSp>
        <p:nvCxnSpPr>
          <p:cNvPr id="9" name="Straight Arrow Connector 8"/>
          <p:cNvCxnSpPr>
            <a:stCxn id="13" idx="1"/>
          </p:cNvCxnSpPr>
          <p:nvPr/>
        </p:nvCxnSpPr>
        <p:spPr bwMode="auto">
          <a:xfrm rot="10800000">
            <a:off x="2362200" y="4800609"/>
            <a:ext cx="1143000" cy="963535"/>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50000"/>
              </a:prstClr>
            </a:outerShdw>
          </a:effectLst>
        </p:spPr>
      </p:cxnSp>
      <p:sp>
        <p:nvSpPr>
          <p:cNvPr id="13" name="TextBox 12"/>
          <p:cNvSpPr txBox="1"/>
          <p:nvPr/>
        </p:nvSpPr>
        <p:spPr>
          <a:xfrm>
            <a:off x="3505200" y="5410200"/>
            <a:ext cx="2286000" cy="707886"/>
          </a:xfrm>
          <a:prstGeom prst="rect">
            <a:avLst/>
          </a:prstGeom>
          <a:solidFill>
            <a:schemeClr val="accent2">
              <a:lumMod val="75000"/>
              <a:alpha val="60000"/>
            </a:schemeClr>
          </a:solidFill>
        </p:spPr>
        <p:txBody>
          <a:bodyPr wrap="square" rtlCol="0">
            <a:spAutoFit/>
          </a:bodyPr>
          <a:lstStyle/>
          <a:p>
            <a:pPr algn="ctr"/>
            <a:r>
              <a:rPr lang="en-US" sz="2000" dirty="0" smtClean="0">
                <a:solidFill>
                  <a:srgbClr val="FFFFFF"/>
                </a:solidFill>
                <a:effectLst>
                  <a:outerShdw blurRad="38100" dist="38100" dir="2700000" algn="tl">
                    <a:srgbClr val="000000">
                      <a:alpha val="43137"/>
                    </a:srgbClr>
                  </a:outerShdw>
                </a:effectLst>
              </a:rPr>
              <a:t>Debris from EF2 Tornado at 0</a:t>
            </a:r>
            <a:r>
              <a:rPr lang="en-US" sz="2000" dirty="0" smtClean="0">
                <a:solidFill>
                  <a:srgbClr val="FFFFFF"/>
                </a:solidFill>
                <a:effectLst>
                  <a:outerShdw blurRad="38100" dist="38100" dir="2700000" algn="tl">
                    <a:srgbClr val="000000">
                      <a:alpha val="43137"/>
                    </a:srgbClr>
                  </a:outerShdw>
                </a:effectLst>
                <a:latin typeface="Verdana" pitchFamily="34" charset="0"/>
              </a:rPr>
              <a:t>.5</a:t>
            </a:r>
            <a:r>
              <a:rPr lang="en-US" sz="2000" baseline="46000" dirty="0" smtClean="0">
                <a:solidFill>
                  <a:srgbClr val="FFFFFF"/>
                </a:solidFill>
                <a:effectLst>
                  <a:outerShdw blurRad="38100" dist="38100" dir="2700000" algn="tl">
                    <a:srgbClr val="000000">
                      <a:alpha val="43137"/>
                    </a:srgbClr>
                  </a:outerShdw>
                </a:effectLst>
                <a:latin typeface="Verdana" pitchFamily="34" charset="0"/>
              </a:rPr>
              <a:t>o</a:t>
            </a:r>
            <a:endParaRPr lang="en-US" sz="2000" dirty="0">
              <a:solidFill>
                <a:srgbClr val="FFFFFF"/>
              </a:solidFill>
              <a:effectLst>
                <a:outerShdw blurRad="38100" dist="38100" dir="2700000" algn="tl">
                  <a:srgbClr val="000000">
                    <a:alpha val="43137"/>
                  </a:srgbClr>
                </a:outerShdw>
              </a:effectLst>
            </a:endParaRPr>
          </a:p>
        </p:txBody>
      </p:sp>
      <p:cxnSp>
        <p:nvCxnSpPr>
          <p:cNvPr id="14" name="Straight Arrow Connector 13"/>
          <p:cNvCxnSpPr>
            <a:stCxn id="13" idx="3"/>
          </p:cNvCxnSpPr>
          <p:nvPr/>
        </p:nvCxnSpPr>
        <p:spPr bwMode="auto">
          <a:xfrm flipV="1">
            <a:off x="5791200" y="4800601"/>
            <a:ext cx="1447800" cy="963542"/>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50000"/>
              </a:prstClr>
            </a:outerShdw>
          </a:effectLst>
        </p:spPr>
      </p:cxnSp>
      <p:sp>
        <p:nvSpPr>
          <p:cNvPr id="19" name="Text Box 14"/>
          <p:cNvSpPr txBox="1">
            <a:spLocks noChangeArrowheads="1"/>
          </p:cNvSpPr>
          <p:nvPr/>
        </p:nvSpPr>
        <p:spPr bwMode="auto">
          <a:xfrm>
            <a:off x="868680" y="1828800"/>
            <a:ext cx="1920240" cy="338554"/>
          </a:xfrm>
          <a:prstGeom prst="rect">
            <a:avLst/>
          </a:prstGeom>
          <a:solidFill>
            <a:schemeClr val="tx1">
              <a:alpha val="60000"/>
            </a:schemeClr>
          </a:solidFill>
          <a:ln w="12700">
            <a:solidFill>
              <a:srgbClr val="FFFFFF"/>
            </a:solidFill>
            <a:miter lim="800000"/>
            <a:headEnd/>
            <a:tailEnd/>
          </a:ln>
          <a:effectLst/>
        </p:spPr>
        <p:txBody>
          <a:bodyPr wrap="square">
            <a:spAutoFit/>
          </a:bodyPr>
          <a:lstStyle/>
          <a:p>
            <a:pPr algn="ctr">
              <a:spcBef>
                <a:spcPct val="50000"/>
              </a:spcBef>
            </a:pPr>
            <a:r>
              <a:rPr lang="en-US" sz="1600" dirty="0" smtClean="0">
                <a:solidFill>
                  <a:srgbClr val="FFFFCC"/>
                </a:solidFill>
                <a:effectLst>
                  <a:outerShdw blurRad="38100" dist="38100" dir="2700000" algn="tl">
                    <a:srgbClr val="000000">
                      <a:alpha val="43137"/>
                    </a:srgbClr>
                  </a:outerShdw>
                </a:effectLst>
                <a:latin typeface="Verdana" pitchFamily="34" charset="0"/>
              </a:rPr>
              <a:t>Base Reflectivity</a:t>
            </a:r>
            <a:endParaRPr lang="en-US" sz="1600" dirty="0">
              <a:solidFill>
                <a:srgbClr val="FFFFCC"/>
              </a:solidFill>
              <a:effectLst>
                <a:outerShdw blurRad="38100" dist="38100" dir="2700000" algn="tl">
                  <a:srgbClr val="000000">
                    <a:alpha val="43137"/>
                  </a:srgbClr>
                </a:outerShdw>
              </a:effectLst>
              <a:latin typeface="Verdana" pitchFamily="34" charset="0"/>
            </a:endParaRPr>
          </a:p>
        </p:txBody>
      </p:sp>
      <p:sp>
        <p:nvSpPr>
          <p:cNvPr id="20" name="Text Box 14"/>
          <p:cNvSpPr txBox="1">
            <a:spLocks noChangeArrowheads="1"/>
          </p:cNvSpPr>
          <p:nvPr/>
        </p:nvSpPr>
        <p:spPr bwMode="auto">
          <a:xfrm>
            <a:off x="6080760" y="1828800"/>
            <a:ext cx="2468880" cy="338554"/>
          </a:xfrm>
          <a:prstGeom prst="rect">
            <a:avLst/>
          </a:prstGeom>
          <a:solidFill>
            <a:schemeClr val="tx1">
              <a:alpha val="60000"/>
            </a:schemeClr>
          </a:solidFill>
          <a:ln w="12700">
            <a:solidFill>
              <a:srgbClr val="FFFFFF"/>
            </a:solidFill>
            <a:miter lim="800000"/>
            <a:headEnd/>
            <a:tailEnd/>
          </a:ln>
          <a:effectLst/>
        </p:spPr>
        <p:txBody>
          <a:bodyPr wrap="square">
            <a:spAutoFit/>
          </a:bodyPr>
          <a:lstStyle/>
          <a:p>
            <a:pPr algn="ctr">
              <a:spcBef>
                <a:spcPct val="50000"/>
              </a:spcBef>
            </a:pPr>
            <a:r>
              <a:rPr lang="en-US" sz="1600" dirty="0" smtClean="0">
                <a:solidFill>
                  <a:srgbClr val="FFFFCC"/>
                </a:solidFill>
                <a:effectLst>
                  <a:outerShdw blurRad="38100" dist="38100" dir="2700000" algn="tl">
                    <a:srgbClr val="000000">
                      <a:alpha val="43137"/>
                    </a:srgbClr>
                  </a:outerShdw>
                </a:effectLst>
                <a:latin typeface="Verdana" pitchFamily="34" charset="0"/>
              </a:rPr>
              <a:t>Correlation Coefficient</a:t>
            </a:r>
            <a:endParaRPr lang="en-US" sz="1600" dirty="0">
              <a:solidFill>
                <a:srgbClr val="FFFFCC"/>
              </a:solidFill>
              <a:effectLst>
                <a:outerShdw blurRad="38100" dist="38100" dir="2700000" algn="tl">
                  <a:srgbClr val="000000">
                    <a:alpha val="43137"/>
                  </a:srgbClr>
                </a:outerShdw>
              </a:effectLst>
              <a:latin typeface="Verdana" pitchFamily="34" charset="0"/>
            </a:endParaRPr>
          </a:p>
        </p:txBody>
      </p:sp>
      <p:sp>
        <p:nvSpPr>
          <p:cNvPr id="16" name="Oval 15"/>
          <p:cNvSpPr/>
          <p:nvPr/>
        </p:nvSpPr>
        <p:spPr bwMode="auto">
          <a:xfrm>
            <a:off x="4572000" y="4419600"/>
            <a:ext cx="457200" cy="381000"/>
          </a:xfrm>
          <a:prstGeom prst="ellipse">
            <a:avLst/>
          </a:prstGeom>
          <a:noFill/>
          <a:ln w="38100" cap="flat" cmpd="sng" algn="ctr">
            <a:solidFill>
              <a:srgbClr val="FFFFFF"/>
            </a:solidFill>
            <a:prstDash val="solid"/>
            <a:round/>
            <a:headEnd type="none" w="med" len="med"/>
            <a:tailEnd type="none" w="med" len="med"/>
          </a:ln>
          <a:effectLst>
            <a:outerShdw blurRad="50800" dist="38100" dir="2700000" algn="tl" rotWithShape="0">
              <a:prstClr val="black">
                <a:alpha val="5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cxnSp>
        <p:nvCxnSpPr>
          <p:cNvPr id="21" name="Straight Arrow Connector 20"/>
          <p:cNvCxnSpPr>
            <a:stCxn id="13" idx="0"/>
          </p:cNvCxnSpPr>
          <p:nvPr/>
        </p:nvCxnSpPr>
        <p:spPr bwMode="auto">
          <a:xfrm rot="5400000" flipH="1" flipV="1">
            <a:off x="4419600" y="5105400"/>
            <a:ext cx="533400" cy="76200"/>
          </a:xfrm>
          <a:prstGeom prst="straightConnector1">
            <a:avLst/>
          </a:prstGeom>
          <a:solidFill>
            <a:schemeClr val="accent1"/>
          </a:solidFill>
          <a:ln w="38100" cap="flat" cmpd="sng" algn="ctr">
            <a:solidFill>
              <a:srgbClr val="FFFFFF"/>
            </a:solidFill>
            <a:prstDash val="solid"/>
            <a:round/>
            <a:headEnd type="none" w="med" len="med"/>
            <a:tailEnd type="arrow"/>
          </a:ln>
          <a:effectLst>
            <a:outerShdw blurRad="50800" dist="38100" dir="2700000" algn="tl" rotWithShape="0">
              <a:prstClr val="black">
                <a:alpha val="50000"/>
              </a:prstClr>
            </a:outerShdw>
          </a:effectLst>
        </p:spPr>
      </p:cxnSp>
      <p:sp>
        <p:nvSpPr>
          <p:cNvPr id="25" name="Text Box 14"/>
          <p:cNvSpPr txBox="1">
            <a:spLocks noChangeArrowheads="1"/>
          </p:cNvSpPr>
          <p:nvPr/>
        </p:nvSpPr>
        <p:spPr bwMode="auto">
          <a:xfrm>
            <a:off x="3291840" y="1828800"/>
            <a:ext cx="2560320" cy="338554"/>
          </a:xfrm>
          <a:prstGeom prst="rect">
            <a:avLst/>
          </a:prstGeom>
          <a:solidFill>
            <a:schemeClr val="tx1">
              <a:alpha val="60000"/>
            </a:schemeClr>
          </a:solidFill>
          <a:ln w="12700">
            <a:solidFill>
              <a:srgbClr val="FFFFFF"/>
            </a:solidFill>
            <a:miter lim="800000"/>
            <a:headEnd/>
            <a:tailEnd/>
          </a:ln>
          <a:effectLst/>
        </p:spPr>
        <p:txBody>
          <a:bodyPr wrap="square">
            <a:spAutoFit/>
          </a:bodyPr>
          <a:lstStyle/>
          <a:p>
            <a:pPr algn="ctr">
              <a:spcBef>
                <a:spcPct val="50000"/>
              </a:spcBef>
            </a:pPr>
            <a:r>
              <a:rPr lang="en-US" sz="1600" dirty="0" smtClean="0">
                <a:solidFill>
                  <a:srgbClr val="FFFFCC"/>
                </a:solidFill>
                <a:effectLst>
                  <a:outerShdw blurRad="38100" dist="38100" dir="2700000" algn="tl">
                    <a:srgbClr val="000000">
                      <a:alpha val="43137"/>
                    </a:srgbClr>
                  </a:outerShdw>
                </a:effectLst>
                <a:latin typeface="Verdana" pitchFamily="34" charset="0"/>
              </a:rPr>
              <a:t>Differential Reflectivity</a:t>
            </a:r>
            <a:endParaRPr lang="en-US" sz="1600" dirty="0">
              <a:solidFill>
                <a:srgbClr val="FFFFCC"/>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215324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Better Hail Detection Could Lead to Better Severe T-Storm Warnings</a:t>
            </a:r>
            <a:endParaRPr lang="en-US" dirty="0"/>
          </a:p>
        </p:txBody>
      </p:sp>
      <p:sp>
        <p:nvSpPr>
          <p:cNvPr id="3" name="Content Placeholder 2"/>
          <p:cNvSpPr>
            <a:spLocks noGrp="1"/>
          </p:cNvSpPr>
          <p:nvPr>
            <p:ph idx="4294967295"/>
          </p:nvPr>
        </p:nvSpPr>
        <p:spPr>
          <a:xfrm>
            <a:off x="457200" y="5669280"/>
            <a:ext cx="8305800" cy="762000"/>
          </a:xfrm>
          <a:prstGeom prst="rect">
            <a:avLst/>
          </a:prstGeom>
        </p:spPr>
        <p:txBody>
          <a:bodyPr/>
          <a:lstStyle/>
          <a:p>
            <a:r>
              <a:rPr lang="en-US" dirty="0" smtClean="0"/>
              <a:t>Issue:</a:t>
            </a:r>
            <a:r>
              <a:rPr lang="en-US" b="0" dirty="0" smtClean="0"/>
              <a:t> Dual-polarization technology CANNOT directly measure hail diameter</a:t>
            </a:r>
            <a:endParaRPr lang="en-US" b="0" dirty="0"/>
          </a:p>
        </p:txBody>
      </p:sp>
      <p:sp>
        <p:nvSpPr>
          <p:cNvPr id="14" name="Content Placeholder 2"/>
          <p:cNvSpPr txBox="1">
            <a:spLocks/>
          </p:cNvSpPr>
          <p:nvPr/>
        </p:nvSpPr>
        <p:spPr bwMode="auto">
          <a:xfrm>
            <a:off x="457200" y="1645920"/>
            <a:ext cx="83058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40000"/>
              </a:spcAft>
              <a:buClrTx/>
              <a:buSzTx/>
              <a:buFontTx/>
              <a:buNone/>
              <a:tabLst/>
              <a:defRPr/>
            </a:pPr>
            <a:r>
              <a:rPr kumimoji="0" lang="en-US" sz="2400" b="1"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Verdana" pitchFamily="34" charset="0"/>
                <a:ea typeface="+mn-ea"/>
                <a:cs typeface="+mn-cs"/>
              </a:rPr>
              <a:t>Benefit:</a:t>
            </a:r>
            <a:r>
              <a:rPr kumimoji="0" lang="en-US" sz="2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Verdana" pitchFamily="34" charset="0"/>
                <a:ea typeface="+mn-ea"/>
                <a:cs typeface="+mn-cs"/>
              </a:rPr>
              <a:t> Better </a:t>
            </a:r>
            <a:r>
              <a:rPr kumimoji="0" lang="en-US" sz="2400" b="0" i="0" u="none" strike="noStrike" kern="0" cap="none" spc="0" normalizeH="0" noProof="0" dirty="0" smtClean="0">
                <a:ln>
                  <a:noFill/>
                </a:ln>
                <a:solidFill>
                  <a:srgbClr val="FFFFCC"/>
                </a:solidFill>
                <a:effectLst>
                  <a:outerShdw blurRad="38100" dist="38100" dir="2700000" algn="tl">
                    <a:srgbClr val="000000"/>
                  </a:outerShdw>
                </a:effectLst>
                <a:uLnTx/>
                <a:uFillTx/>
                <a:latin typeface="Verdana" pitchFamily="34" charset="0"/>
                <a:ea typeface="+mn-ea"/>
                <a:cs typeface="+mn-cs"/>
              </a:rPr>
              <a:t>data should make warning </a:t>
            </a:r>
            <a:r>
              <a:rPr lang="en-US" sz="2400" kern="0" dirty="0" smtClean="0">
                <a:solidFill>
                  <a:srgbClr val="FFFFCC"/>
                </a:solidFill>
                <a:effectLst>
                  <a:outerShdw blurRad="38100" dist="38100" dir="2700000" algn="tl">
                    <a:srgbClr val="000000"/>
                  </a:outerShdw>
                </a:effectLst>
                <a:latin typeface="Verdana" pitchFamily="34" charset="0"/>
              </a:rPr>
              <a:t>decision-making clearer when hail is the primary threat</a:t>
            </a:r>
            <a:endParaRPr kumimoji="0" lang="en-US" sz="2400" b="0" i="0" u="none" strike="noStrike" kern="0" cap="none" spc="0" normalizeH="0" baseline="0" noProof="0" dirty="0">
              <a:ln>
                <a:noFill/>
              </a:ln>
              <a:solidFill>
                <a:srgbClr val="FFFFCC"/>
              </a:solidFill>
              <a:effectLst>
                <a:outerShdw blurRad="38100" dist="38100" dir="2700000" algn="tl">
                  <a:srgbClr val="000000"/>
                </a:outerShdw>
              </a:effectLst>
              <a:uLnTx/>
              <a:uFillTx/>
              <a:latin typeface="Verdana" pitchFamily="34" charset="0"/>
              <a:ea typeface="+mn-ea"/>
              <a:cs typeface="+mn-cs"/>
            </a:endParaRPr>
          </a:p>
        </p:txBody>
      </p:sp>
      <p:pic>
        <p:nvPicPr>
          <p:cNvPr id="12" name="Picture 11" descr="nssl0003.jpg"/>
          <p:cNvPicPr>
            <a:picLocks noChangeAspect="1"/>
          </p:cNvPicPr>
          <p:nvPr/>
        </p:nvPicPr>
        <p:blipFill>
          <a:blip r:embed="rId3" cstate="print"/>
          <a:srcRect l="17274" t="22651" r="7942"/>
          <a:stretch>
            <a:fillRect/>
          </a:stretch>
        </p:blipFill>
        <p:spPr>
          <a:xfrm>
            <a:off x="457200" y="2588075"/>
            <a:ext cx="4111645" cy="2743200"/>
          </a:xfrm>
          <a:prstGeom prst="rect">
            <a:avLst/>
          </a:prstGeom>
          <a:ln w="25400">
            <a:solidFill>
              <a:srgbClr val="FFFFFF"/>
            </a:solidFill>
          </a:ln>
        </p:spPr>
      </p:pic>
      <p:grpSp>
        <p:nvGrpSpPr>
          <p:cNvPr id="22" name="Group 21"/>
          <p:cNvGrpSpPr/>
          <p:nvPr/>
        </p:nvGrpSpPr>
        <p:grpSpPr>
          <a:xfrm>
            <a:off x="3930774" y="2530864"/>
            <a:ext cx="641226" cy="799035"/>
            <a:chOff x="3930774" y="2530864"/>
            <a:chExt cx="641226" cy="799035"/>
          </a:xfrm>
        </p:grpSpPr>
        <p:sp>
          <p:nvSpPr>
            <p:cNvPr id="15" name="Rectangle 14"/>
            <p:cNvSpPr/>
            <p:nvPr/>
          </p:nvSpPr>
          <p:spPr bwMode="auto">
            <a:xfrm>
              <a:off x="4018085" y="2696853"/>
              <a:ext cx="395654" cy="395654"/>
            </a:xfrm>
            <a:prstGeom prst="rect">
              <a:avLst/>
            </a:prstGeom>
            <a:solidFill>
              <a:srgbClr val="FFFFFF"/>
            </a:solidFill>
            <a:ln w="25400"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7" name="TextBox 16"/>
            <p:cNvSpPr txBox="1"/>
            <p:nvPr/>
          </p:nvSpPr>
          <p:spPr>
            <a:xfrm>
              <a:off x="3930774" y="2530864"/>
              <a:ext cx="641226" cy="799035"/>
            </a:xfrm>
            <a:prstGeom prst="rect">
              <a:avLst/>
            </a:prstGeom>
            <a:noFill/>
          </p:spPr>
          <p:txBody>
            <a:bodyPr wrap="none" rtlCol="0">
              <a:spAutoFit/>
            </a:bodyPr>
            <a:lstStyle/>
            <a:p>
              <a:r>
                <a:rPr lang="en-US" sz="4400" dirty="0" smtClean="0">
                  <a:solidFill>
                    <a:srgbClr val="003366"/>
                  </a:solidFill>
                  <a:latin typeface="Wingdings 2" pitchFamily="18" charset="2"/>
                  <a:sym typeface="Wingdings 2"/>
                </a:rPr>
                <a:t></a:t>
              </a:r>
              <a:endParaRPr lang="en-US" sz="4400" dirty="0">
                <a:solidFill>
                  <a:srgbClr val="003366"/>
                </a:solidFill>
                <a:latin typeface="Wingdings 2" pitchFamily="18" charset="2"/>
              </a:endParaRPr>
            </a:p>
          </p:txBody>
        </p:sp>
      </p:grpSp>
      <p:grpSp>
        <p:nvGrpSpPr>
          <p:cNvPr id="25" name="Group 24"/>
          <p:cNvGrpSpPr/>
          <p:nvPr/>
        </p:nvGrpSpPr>
        <p:grpSpPr>
          <a:xfrm>
            <a:off x="4572000" y="2530864"/>
            <a:ext cx="4114800" cy="2801730"/>
            <a:chOff x="4572000" y="2530864"/>
            <a:chExt cx="4114800" cy="2801730"/>
          </a:xfrm>
        </p:grpSpPr>
        <p:pic>
          <p:nvPicPr>
            <p:cNvPr id="13" name="Picture 12" descr="baseball size hailstones.jpg"/>
            <p:cNvPicPr>
              <a:picLocks noChangeAspect="1"/>
            </p:cNvPicPr>
            <p:nvPr/>
          </p:nvPicPr>
          <p:blipFill>
            <a:blip r:embed="rId4" cstate="print"/>
            <a:srcRect l="2400" b="2341"/>
            <a:stretch>
              <a:fillRect/>
            </a:stretch>
          </p:blipFill>
          <p:spPr>
            <a:xfrm>
              <a:off x="4572000" y="2589462"/>
              <a:ext cx="4114800" cy="2743132"/>
            </a:xfrm>
            <a:prstGeom prst="rect">
              <a:avLst/>
            </a:prstGeom>
            <a:ln w="25400">
              <a:solidFill>
                <a:srgbClr val="FFFFFF"/>
              </a:solidFill>
            </a:ln>
          </p:spPr>
        </p:pic>
        <p:sp>
          <p:nvSpPr>
            <p:cNvPr id="16" name="Rectangle 15"/>
            <p:cNvSpPr/>
            <p:nvPr/>
          </p:nvSpPr>
          <p:spPr bwMode="auto">
            <a:xfrm>
              <a:off x="4699703" y="2698287"/>
              <a:ext cx="399072" cy="399072"/>
            </a:xfrm>
            <a:prstGeom prst="rect">
              <a:avLst/>
            </a:prstGeom>
            <a:solidFill>
              <a:srgbClr val="FFFFFF"/>
            </a:solidFill>
            <a:ln w="25400"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8" name="TextBox 17"/>
            <p:cNvSpPr txBox="1"/>
            <p:nvPr/>
          </p:nvSpPr>
          <p:spPr>
            <a:xfrm>
              <a:off x="4611638" y="2530864"/>
              <a:ext cx="574567" cy="805938"/>
            </a:xfrm>
            <a:prstGeom prst="rect">
              <a:avLst/>
            </a:prstGeom>
            <a:noFill/>
          </p:spPr>
          <p:txBody>
            <a:bodyPr wrap="none" rtlCol="0">
              <a:spAutoFit/>
            </a:bodyPr>
            <a:lstStyle/>
            <a:p>
              <a:r>
                <a:rPr lang="en-US" sz="4400" dirty="0" smtClean="0">
                  <a:solidFill>
                    <a:srgbClr val="FF0000"/>
                  </a:solidFill>
                  <a:latin typeface="Wingdings 2" pitchFamily="18" charset="2"/>
                  <a:sym typeface="Wingdings 2"/>
                </a:rPr>
                <a:t></a:t>
              </a:r>
              <a:endParaRPr lang="en-US" sz="4400" dirty="0">
                <a:solidFill>
                  <a:srgbClr val="FF0000"/>
                </a:solidFill>
                <a:latin typeface="Wingdings 2" pitchFamily="18" charset="2"/>
              </a:endParaRPr>
            </a:p>
          </p:txBody>
        </p:sp>
      </p:grpSp>
    </p:spTree>
    <p:extLst>
      <p:ext uri="{BB962C8B-B14F-4D97-AF65-F5344CB8AC3E}">
        <p14:creationId xmlns:p14="http://schemas.microsoft.com/office/powerpoint/2010/main" val="60673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2347</TotalTime>
  <Words>3143</Words>
  <Application>Microsoft Office PowerPoint</Application>
  <PresentationFormat>On-screen Show (4:3)</PresentationFormat>
  <Paragraphs>386</Paragraphs>
  <Slides>26</Slides>
  <Notes>25</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Mylar</vt:lpstr>
      <vt:lpstr>PowerPoint Presentation</vt:lpstr>
      <vt:lpstr>Dual-Polarization Radar Technology</vt:lpstr>
      <vt:lpstr>What Is Dual-Polarization Radar Technology Exactly?</vt:lpstr>
      <vt:lpstr>Why Is Dual-Polarization Technology Important?</vt:lpstr>
      <vt:lpstr>WSR-88D Improvement #1:  Detection of Hail Cores</vt:lpstr>
      <vt:lpstr>WSR-88D Improvement #2:  Differentiate between Rain &amp; Snow</vt:lpstr>
      <vt:lpstr>WSR-88D Improvement #3:  Identify Non-Weather Echoes</vt:lpstr>
      <vt:lpstr>WSR-88D Improvement #4:  Detect Lofted Tornado Debris</vt:lpstr>
      <vt:lpstr>Better Hail Detection Could Lead to Better Severe T-Storm Warnings</vt:lpstr>
      <vt:lpstr>Melting Layer Detection Helps Support Transportation Needs</vt:lpstr>
      <vt:lpstr>Debris Signature Helps NWS When Reports Are Unavailable</vt:lpstr>
      <vt:lpstr>Better Rainfall Data Could Lead to Better Flood Products</vt:lpstr>
      <vt:lpstr>Correlation Coefficient (CC)</vt:lpstr>
      <vt:lpstr>Differential Reflectivity (ZDR)</vt:lpstr>
      <vt:lpstr>Specific Differential Phase (KDP)</vt:lpstr>
      <vt:lpstr>Melting Layer Detection Algorithm</vt:lpstr>
      <vt:lpstr>Hydrometeorological Classification (HC)</vt:lpstr>
      <vt:lpstr>Radar Limitations: Some Things Stay the Same w/WSR-88D Upgrade</vt:lpstr>
      <vt:lpstr>Misconception #1: Faster Update Times w/ Dual-Polarization Radar</vt:lpstr>
      <vt:lpstr>Misconception #2: Higher Resolution Data after Upgrade</vt:lpstr>
      <vt:lpstr>Misconception #3: Debris Detection Will Increase Lead Times</vt:lpstr>
      <vt:lpstr>Misconception #4: Hail Detection Improves Tornado Lead Times</vt:lpstr>
      <vt:lpstr>Confusion about Radar Limitations &amp; P-Type</vt:lpstr>
      <vt:lpstr>So what about West Texas?</vt:lpstr>
      <vt:lpstr>PowerPoint Presentation</vt:lpstr>
      <vt:lpstr>PowerPoint Presentation</vt:lpstr>
    </vt:vector>
  </TitlesOfParts>
  <Company>US DOC/NOAA/NWS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Gary Skwira</dc:creator>
  <cp:lastModifiedBy>Jody James</cp:lastModifiedBy>
  <cp:revision>114</cp:revision>
  <dcterms:created xsi:type="dcterms:W3CDTF">2011-09-22T17:35:19Z</dcterms:created>
  <dcterms:modified xsi:type="dcterms:W3CDTF">2012-10-02T18:58:27Z</dcterms:modified>
</cp:coreProperties>
</file>