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sldIdLst>
    <p:sldId id="256" r:id="rId2"/>
    <p:sldId id="257" r:id="rId3"/>
    <p:sldId id="258" r:id="rId4"/>
    <p:sldId id="259" r:id="rId5"/>
    <p:sldId id="260" r:id="rId6"/>
    <p:sldId id="262" r:id="rId7"/>
    <p:sldId id="263" r:id="rId8"/>
    <p:sldId id="261" r:id="rId9"/>
    <p:sldId id="264" r:id="rId10"/>
    <p:sldId id="265" r:id="rId11"/>
    <p:sldId id="266" r:id="rId12"/>
    <p:sldId id="268" r:id="rId13"/>
    <p:sldId id="267" r:id="rId14"/>
    <p:sldId id="269" r:id="rId15"/>
    <p:sldId id="270" r:id="rId16"/>
    <p:sldId id="271" r:id="rId17"/>
    <p:sldId id="273" r:id="rId18"/>
    <p:sldId id="272" r:id="rId19"/>
    <p:sldId id="274" r:id="rId20"/>
    <p:sldId id="275" r:id="rId21"/>
    <p:sldId id="279" r:id="rId22"/>
    <p:sldId id="276" r:id="rId23"/>
    <p:sldId id="277"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1560"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0E86CC-4A55-4488-B39B-6CD3E6FA1ABD}" type="datetimeFigureOut">
              <a:rPr lang="en-US" smtClean="0"/>
              <a:t>4/13/2017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6B5A7D-FB54-4A84-91A9-EB8336E8F041}" type="slidenum">
              <a:rPr lang="en-US" smtClean="0"/>
              <a:t>‹#›</a:t>
            </a:fld>
            <a:endParaRPr lang="en-US"/>
          </a:p>
        </p:txBody>
      </p:sp>
    </p:spTree>
    <p:extLst>
      <p:ext uri="{BB962C8B-B14F-4D97-AF65-F5344CB8AC3E}">
        <p14:creationId xmlns:p14="http://schemas.microsoft.com/office/powerpoint/2010/main" val="1512627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08264D-DD2C-4E54-B53E-3DF361BDDDAD}" type="slidenum">
              <a:rPr lang="en-US" smtClean="0"/>
              <a:t>22</a:t>
            </a:fld>
            <a:endParaRPr lang="en-US"/>
          </a:p>
        </p:txBody>
      </p:sp>
    </p:spTree>
    <p:extLst>
      <p:ext uri="{BB962C8B-B14F-4D97-AF65-F5344CB8AC3E}">
        <p14:creationId xmlns:p14="http://schemas.microsoft.com/office/powerpoint/2010/main" val="3790310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E1EAE6-5CC5-4879-8504-0F5F8B17218E}"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139E4-38E6-4152-AE6E-074A37BBFAA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E1EAE6-5CC5-4879-8504-0F5F8B17218E}"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139E4-38E6-4152-AE6E-074A37BBFAA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5E1EAE6-5CC5-4879-8504-0F5F8B17218E}"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139E4-38E6-4152-AE6E-074A37BBFAA5}"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E1EAE6-5CC5-4879-8504-0F5F8B17218E}"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139E4-38E6-4152-AE6E-074A37BBFAA5}"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E1EAE6-5CC5-4879-8504-0F5F8B17218E}"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139E4-38E6-4152-AE6E-074A37BBFAA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5E1EAE6-5CC5-4879-8504-0F5F8B17218E}"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139E4-38E6-4152-AE6E-074A37BBFAA5}"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E1EAE6-5CC5-4879-8504-0F5F8B17218E}" type="datetimeFigureOut">
              <a:rPr lang="en-US" smtClean="0"/>
              <a:t>4/13/2017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D139E4-38E6-4152-AE6E-074A37BBFAA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E1EAE6-5CC5-4879-8504-0F5F8B17218E}" type="datetimeFigureOut">
              <a:rPr lang="en-US" smtClean="0"/>
              <a:t>4/13/2017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D139E4-38E6-4152-AE6E-074A37BBFAA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5E1EAE6-5CC5-4879-8504-0F5F8B17218E}" type="datetimeFigureOut">
              <a:rPr lang="en-US" smtClean="0"/>
              <a:t>4/13/2017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D139E4-38E6-4152-AE6E-074A37BBFAA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5E1EAE6-5CC5-4879-8504-0F5F8B17218E}"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139E4-38E6-4152-AE6E-074A37BBFAA5}"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E1EAE6-5CC5-4879-8504-0F5F8B17218E}"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139E4-38E6-4152-AE6E-074A37BBFAA5}"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5E1EAE6-5CC5-4879-8504-0F5F8B17218E}" type="datetimeFigureOut">
              <a:rPr lang="en-US" smtClean="0"/>
              <a:t>4/13/2017</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6D139E4-38E6-4152-AE6E-074A37BBFAA5}"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National Weather Service Aviation Forecast Products</a:t>
            </a:r>
            <a:endParaRPr lang="en-US" dirty="0"/>
          </a:p>
        </p:txBody>
      </p:sp>
      <p:sp>
        <p:nvSpPr>
          <p:cNvPr id="4" name="AutoShape 2" descr="Image result for noa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noaa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4359988"/>
            <a:ext cx="2514600" cy="249061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30" name="Picture 6" descr="Image result for national weather servi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59802"/>
            <a:ext cx="2590800" cy="25908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105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286000"/>
            <a:ext cx="7408333" cy="3840163"/>
          </a:xfrm>
        </p:spPr>
        <p:txBody>
          <a:bodyPr>
            <a:normAutofit/>
          </a:bodyPr>
          <a:lstStyle/>
          <a:p>
            <a:r>
              <a:rPr lang="en-US" dirty="0" smtClean="0"/>
              <a:t>Medium  to Long Range Models</a:t>
            </a:r>
          </a:p>
          <a:p>
            <a:pPr lvl="1"/>
            <a:r>
              <a:rPr lang="en-US" dirty="0" smtClean="0"/>
              <a:t>NAM</a:t>
            </a:r>
            <a:endParaRPr lang="en-US" dirty="0" smtClean="0"/>
          </a:p>
          <a:p>
            <a:pPr lvl="1"/>
            <a:r>
              <a:rPr lang="en-US" dirty="0" smtClean="0"/>
              <a:t>GFS</a:t>
            </a:r>
          </a:p>
          <a:p>
            <a:pPr lvl="1"/>
            <a:r>
              <a:rPr lang="en-US" dirty="0" smtClean="0"/>
              <a:t>ECMWF (European)</a:t>
            </a:r>
          </a:p>
          <a:p>
            <a:pPr lvl="1"/>
            <a:r>
              <a:rPr lang="en-US" dirty="0" smtClean="0"/>
              <a:t>Canadian</a:t>
            </a:r>
          </a:p>
          <a:p>
            <a:r>
              <a:rPr lang="en-US" dirty="0" smtClean="0"/>
              <a:t>Hi Resolution Short Range Models</a:t>
            </a:r>
          </a:p>
          <a:p>
            <a:pPr lvl="1"/>
            <a:r>
              <a:rPr lang="en-US" dirty="0" smtClean="0"/>
              <a:t>RAP</a:t>
            </a:r>
          </a:p>
          <a:p>
            <a:pPr lvl="1"/>
            <a:r>
              <a:rPr lang="en-US" dirty="0" smtClean="0"/>
              <a:t>HRRR</a:t>
            </a:r>
          </a:p>
          <a:p>
            <a:pPr lvl="1"/>
            <a:r>
              <a:rPr lang="en-US" dirty="0" smtClean="0"/>
              <a:t>ARW</a:t>
            </a:r>
          </a:p>
          <a:p>
            <a:pPr marL="0" indent="0">
              <a:buNone/>
            </a:pPr>
            <a:endParaRPr lang="en-US" dirty="0"/>
          </a:p>
        </p:txBody>
      </p:sp>
      <p:sp>
        <p:nvSpPr>
          <p:cNvPr id="2" name="Title 1"/>
          <p:cNvSpPr>
            <a:spLocks noGrp="1"/>
          </p:cNvSpPr>
          <p:nvPr>
            <p:ph type="title"/>
          </p:nvPr>
        </p:nvSpPr>
        <p:spPr/>
        <p:txBody>
          <a:bodyPr/>
          <a:lstStyle/>
          <a:p>
            <a:r>
              <a:rPr lang="en-US" dirty="0" smtClean="0"/>
              <a:t>Computer Models</a:t>
            </a:r>
            <a:endParaRPr lang="en-US" dirty="0"/>
          </a:p>
        </p:txBody>
      </p:sp>
    </p:spTree>
    <p:extLst>
      <p:ext uri="{BB962C8B-B14F-4D97-AF65-F5344CB8AC3E}">
        <p14:creationId xmlns:p14="http://schemas.microsoft.com/office/powerpoint/2010/main" val="221245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MOS (Model Output Statistics)</a:t>
            </a:r>
            <a:endParaRPr lang="en-US"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4105" y="1419240"/>
            <a:ext cx="7920295" cy="5233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5909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MOS (Model Output Statistics)</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780" y="2362199"/>
            <a:ext cx="8659620" cy="3842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4416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MOS (Model Output Statistics)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6934200" cy="5221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5551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Convection</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7543800" cy="5311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1773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3000" y="338328"/>
            <a:ext cx="3962400" cy="1252728"/>
          </a:xfrm>
        </p:spPr>
        <p:txBody>
          <a:bodyPr/>
          <a:lstStyle/>
          <a:p>
            <a:r>
              <a:rPr lang="en-US" dirty="0" smtClean="0"/>
              <a:t>Convection</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65620"/>
            <a:ext cx="5201501" cy="64770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48200" y="2286000"/>
            <a:ext cx="4419600" cy="376322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83453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457200" y="338328"/>
            <a:ext cx="8229600" cy="754338"/>
          </a:xfrm>
        </p:spPr>
        <p:txBody>
          <a:bodyPr>
            <a:normAutofit fontScale="90000"/>
          </a:bodyPr>
          <a:lstStyle/>
          <a:p>
            <a:r>
              <a:rPr lang="en-US" dirty="0" smtClean="0"/>
              <a:t>Turbulence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7924800" cy="5791200"/>
          </a:xfrm>
          <a:prstGeom prst="rect">
            <a:avLst/>
          </a:prstGeom>
          <a:solidFill>
            <a:schemeClr val="accent2"/>
          </a:solidFill>
          <a:ln w="19050">
            <a:solidFill>
              <a:schemeClr val="tx1"/>
            </a:solidFill>
          </a:ln>
        </p:spPr>
      </p:pic>
    </p:spTree>
    <p:extLst>
      <p:ext uri="{BB962C8B-B14F-4D97-AF65-F5344CB8AC3E}">
        <p14:creationId xmlns:p14="http://schemas.microsoft.com/office/powerpoint/2010/main" val="3656149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Icing</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367728"/>
            <a:ext cx="7848600" cy="547099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11104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457200" y="338328"/>
            <a:ext cx="8229600" cy="804672"/>
          </a:xfrm>
        </p:spPr>
        <p:txBody>
          <a:bodyPr/>
          <a:lstStyle/>
          <a:p>
            <a:r>
              <a:rPr lang="en-US" dirty="0" smtClean="0"/>
              <a:t>Icing</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52526"/>
            <a:ext cx="7924800" cy="554355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20916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 Flight Advisories</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354003"/>
            <a:ext cx="7360179" cy="5338563"/>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37777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819400"/>
            <a:ext cx="7408333" cy="3450696"/>
          </a:xfrm>
        </p:spPr>
        <p:txBody>
          <a:bodyPr/>
          <a:lstStyle/>
          <a:p>
            <a:r>
              <a:rPr lang="en-US" dirty="0" smtClean="0"/>
              <a:t>National Weather Service Aviation Program</a:t>
            </a:r>
          </a:p>
          <a:p>
            <a:r>
              <a:rPr lang="en-US" dirty="0" smtClean="0"/>
              <a:t>Aviation Weather Center Products</a:t>
            </a:r>
          </a:p>
          <a:p>
            <a:r>
              <a:rPr lang="en-US" dirty="0" smtClean="0"/>
              <a:t>Storm Prediction Center Products</a:t>
            </a:r>
          </a:p>
          <a:p>
            <a:r>
              <a:rPr lang="en-US" dirty="0" smtClean="0"/>
              <a:t>National Hurricane Center</a:t>
            </a:r>
          </a:p>
          <a:p>
            <a:r>
              <a:rPr lang="en-US" dirty="0" smtClean="0"/>
              <a:t>National Weather Service Detroit/Pontiac Products</a:t>
            </a:r>
          </a:p>
          <a:p>
            <a:r>
              <a:rPr lang="en-US" dirty="0" smtClean="0"/>
              <a:t>Common Weather </a:t>
            </a:r>
            <a:r>
              <a:rPr lang="en-US" dirty="0"/>
              <a:t>P</a:t>
            </a:r>
            <a:r>
              <a:rPr lang="en-US" dirty="0" smtClean="0"/>
              <a:t>roducts and </a:t>
            </a:r>
            <a:r>
              <a:rPr lang="en-US" dirty="0"/>
              <a:t>F</a:t>
            </a:r>
            <a:r>
              <a:rPr lang="en-US" dirty="0" smtClean="0"/>
              <a:t>orecast Information </a:t>
            </a:r>
            <a:endParaRPr lang="en-US" dirty="0"/>
          </a:p>
        </p:txBody>
      </p:sp>
      <p:sp>
        <p:nvSpPr>
          <p:cNvPr id="3" name="Title 2"/>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216777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Graphical </a:t>
            </a:r>
            <a:r>
              <a:rPr lang="en-US" dirty="0" err="1" smtClean="0"/>
              <a:t>Airmets</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369859"/>
            <a:ext cx="7391400" cy="544396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38415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Prog</a:t>
            </a:r>
            <a:r>
              <a:rPr lang="en-US" dirty="0" smtClean="0"/>
              <a:t> Charts</a:t>
            </a:r>
            <a:endParaRPr 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897621"/>
            <a:ext cx="8686800" cy="4350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2015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50" y="1524000"/>
            <a:ext cx="8896350"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4000" dirty="0" smtClean="0">
                <a:solidFill>
                  <a:schemeClr val="bg1"/>
                </a:solidFill>
                <a:cs typeface="Microsoft Sans Serif" panose="020B0604020202020204" pitchFamily="34" charset="0"/>
              </a:rPr>
              <a:t>Base VS Composite Reflectivity</a:t>
            </a:r>
            <a:endParaRPr lang="en-US" sz="4000" dirty="0">
              <a:solidFill>
                <a:schemeClr val="bg1"/>
              </a:solidFill>
              <a:cs typeface="Microsoft Sans Serif" panose="020B0604020202020204" pitchFamily="34" charset="0"/>
            </a:endParaRPr>
          </a:p>
        </p:txBody>
      </p:sp>
      <p:sp>
        <p:nvSpPr>
          <p:cNvPr id="3" name="TextBox 2"/>
          <p:cNvSpPr txBox="1"/>
          <p:nvPr/>
        </p:nvSpPr>
        <p:spPr>
          <a:xfrm>
            <a:off x="862614" y="5996142"/>
            <a:ext cx="2745047" cy="369332"/>
          </a:xfrm>
          <a:prstGeom prst="rect">
            <a:avLst/>
          </a:prstGeom>
          <a:noFill/>
        </p:spPr>
        <p:txBody>
          <a:bodyPr wrap="none" rtlCol="0">
            <a:spAutoFit/>
          </a:bodyPr>
          <a:lstStyle/>
          <a:p>
            <a:r>
              <a:rPr lang="en-US" b="1" dirty="0" smtClean="0"/>
              <a:t>0.5 Degree Elevation Angle</a:t>
            </a:r>
            <a:endParaRPr lang="en-US" b="1" dirty="0"/>
          </a:p>
        </p:txBody>
      </p:sp>
      <p:sp>
        <p:nvSpPr>
          <p:cNvPr id="5" name="TextBox 4"/>
          <p:cNvSpPr txBox="1"/>
          <p:nvPr/>
        </p:nvSpPr>
        <p:spPr>
          <a:xfrm>
            <a:off x="5562600" y="6010275"/>
            <a:ext cx="3179204" cy="646331"/>
          </a:xfrm>
          <a:prstGeom prst="rect">
            <a:avLst/>
          </a:prstGeom>
          <a:noFill/>
        </p:spPr>
        <p:txBody>
          <a:bodyPr wrap="none" rtlCol="0">
            <a:spAutoFit/>
          </a:bodyPr>
          <a:lstStyle/>
          <a:p>
            <a:pPr algn="ctr"/>
            <a:r>
              <a:rPr lang="en-US" b="1" dirty="0" smtClean="0"/>
              <a:t>Highest Reflectivity from every </a:t>
            </a:r>
          </a:p>
          <a:p>
            <a:pPr algn="ctr"/>
            <a:r>
              <a:rPr lang="en-US" b="1" dirty="0"/>
              <a:t>e</a:t>
            </a:r>
            <a:r>
              <a:rPr lang="en-US" b="1" dirty="0" smtClean="0"/>
              <a:t>levation angle</a:t>
            </a:r>
            <a:endParaRPr lang="en-US" b="1" dirty="0"/>
          </a:p>
        </p:txBody>
      </p:sp>
    </p:spTree>
    <p:extLst>
      <p:ext uri="{BB962C8B-B14F-4D97-AF65-F5344CB8AC3E}">
        <p14:creationId xmlns:p14="http://schemas.microsoft.com/office/powerpoint/2010/main" val="2008346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1000 MB; &lt;1k feet</a:t>
            </a:r>
          </a:p>
          <a:p>
            <a:r>
              <a:rPr lang="en-US" dirty="0" smtClean="0"/>
              <a:t>925 MB; 2-4k feet</a:t>
            </a:r>
          </a:p>
          <a:p>
            <a:r>
              <a:rPr lang="en-US" dirty="0" smtClean="0"/>
              <a:t>825 MB; 4-6K feet</a:t>
            </a:r>
          </a:p>
          <a:p>
            <a:r>
              <a:rPr lang="en-US" dirty="0" smtClean="0"/>
              <a:t>700 MB; 8-12K feet</a:t>
            </a:r>
          </a:p>
          <a:p>
            <a:r>
              <a:rPr lang="en-US" dirty="0" smtClean="0"/>
              <a:t>500 MB; 16-22K feet</a:t>
            </a:r>
          </a:p>
          <a:p>
            <a:r>
              <a:rPr lang="en-US" dirty="0" smtClean="0"/>
              <a:t>300 MB; around 30k feet</a:t>
            </a:r>
          </a:p>
          <a:p>
            <a:r>
              <a:rPr lang="en-US" dirty="0" smtClean="0"/>
              <a:t>250 MB; around 34k feet</a:t>
            </a:r>
            <a:endParaRPr lang="en-US" dirty="0"/>
          </a:p>
        </p:txBody>
      </p:sp>
      <p:sp>
        <p:nvSpPr>
          <p:cNvPr id="2" name="Title 1"/>
          <p:cNvSpPr>
            <a:spLocks noGrp="1"/>
          </p:cNvSpPr>
          <p:nvPr>
            <p:ph type="title"/>
          </p:nvPr>
        </p:nvSpPr>
        <p:spPr/>
        <p:txBody>
          <a:bodyPr/>
          <a:lstStyle/>
          <a:p>
            <a:r>
              <a:rPr lang="en-US" dirty="0" smtClean="0"/>
              <a:t>Pressure Levels</a:t>
            </a:r>
            <a:endParaRPr lang="en-US" dirty="0"/>
          </a:p>
        </p:txBody>
      </p:sp>
    </p:spTree>
    <p:extLst>
      <p:ext uri="{BB962C8B-B14F-4D97-AF65-F5344CB8AC3E}">
        <p14:creationId xmlns:p14="http://schemas.microsoft.com/office/powerpoint/2010/main" val="242781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smtClean="0"/>
              <a:t>Local Aviation Forecast Discussion</a:t>
            </a:r>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15" y="1676400"/>
            <a:ext cx="7772400" cy="4906356"/>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33533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1625"/>
            <a:ext cx="8229600" cy="1252728"/>
          </a:xfrm>
        </p:spPr>
        <p:txBody>
          <a:bodyPr/>
          <a:lstStyle/>
          <a:p>
            <a:r>
              <a:rPr lang="en-US" dirty="0" smtClean="0"/>
              <a:t>NWS Aviation Program</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41339"/>
            <a:ext cx="6096000" cy="5711482"/>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6703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382000" cy="4495800"/>
          </a:xfrm>
          <a:noFill/>
        </p:spPr>
        <p:txBody>
          <a:bodyPr>
            <a:normAutofit fontScale="70000" lnSpcReduction="20000"/>
          </a:bodyPr>
          <a:lstStyle/>
          <a:p>
            <a:r>
              <a:rPr lang="en-US" b="1" dirty="0" smtClean="0"/>
              <a:t>Aviation Services Branch (ASB</a:t>
            </a:r>
            <a:r>
              <a:rPr lang="en-US" dirty="0" smtClean="0"/>
              <a:t>) – Located at NWS headquarters in Silver Spring, MD. Oversee the entire NWS aviation program. Main liaison between NWS, FAA and GA (AOPA).</a:t>
            </a:r>
          </a:p>
          <a:p>
            <a:r>
              <a:rPr lang="en-US" b="1" dirty="0" smtClean="0"/>
              <a:t>Aviation Weather Center (AWC)– </a:t>
            </a:r>
            <a:r>
              <a:rPr lang="en-US" dirty="0" smtClean="0"/>
              <a:t>Located in Kansas City, MO. Provide forecast across the continental US and Caribbean. This includes area forecast, </a:t>
            </a:r>
            <a:r>
              <a:rPr lang="en-US" dirty="0" err="1" smtClean="0"/>
              <a:t>airmets</a:t>
            </a:r>
            <a:r>
              <a:rPr lang="en-US" dirty="0" smtClean="0"/>
              <a:t>, </a:t>
            </a:r>
            <a:r>
              <a:rPr lang="en-US" dirty="0" err="1" smtClean="0"/>
              <a:t>sigmets</a:t>
            </a:r>
            <a:r>
              <a:rPr lang="en-US" dirty="0" smtClean="0"/>
              <a:t>, turbulence and icing forecasts, winds aloft. They operate the ADDS Website.</a:t>
            </a:r>
          </a:p>
          <a:p>
            <a:r>
              <a:rPr lang="en-US" b="1" dirty="0" smtClean="0"/>
              <a:t>Alaska Aviation Weather Unit </a:t>
            </a:r>
            <a:r>
              <a:rPr lang="en-US" dirty="0" smtClean="0"/>
              <a:t>– (AAWU) Located in Anchorage, AK. Provides forecasts across the complex terrain and weather features of Alaska and Gulf of Alaska.  </a:t>
            </a:r>
          </a:p>
          <a:p>
            <a:r>
              <a:rPr lang="en-US" b="1" dirty="0" smtClean="0"/>
              <a:t>Honolulu Weather Forecast Office </a:t>
            </a:r>
            <a:r>
              <a:rPr lang="en-US" dirty="0" smtClean="0"/>
              <a:t>– Provides forecast across the Hawaiian Islands and the central and eastern Pacific Ocean.</a:t>
            </a:r>
          </a:p>
          <a:p>
            <a:r>
              <a:rPr lang="en-US" dirty="0" smtClean="0"/>
              <a:t> </a:t>
            </a:r>
            <a:r>
              <a:rPr lang="en-US" b="1" dirty="0" smtClean="0"/>
              <a:t>Center Weather Service Units (CWSU) </a:t>
            </a:r>
            <a:r>
              <a:rPr lang="en-US" dirty="0" smtClean="0"/>
              <a:t>– Located within Air Route Traffic Control Centers. Cleveland Center services SE Mi. They brief the air traffic controllers and area TRACONs on regional weather conditions. They also issue Meteorological Impact Statements and Center Weather Advisories.</a:t>
            </a:r>
          </a:p>
          <a:p>
            <a:r>
              <a:rPr lang="en-US" b="1" dirty="0" smtClean="0"/>
              <a:t>Weather Forecast Offices (WFO) </a:t>
            </a:r>
            <a:r>
              <a:rPr lang="en-US" dirty="0" smtClean="0"/>
              <a:t>– 122 spread out across the country. Issue Terminal </a:t>
            </a:r>
            <a:r>
              <a:rPr lang="en-US" dirty="0" err="1" smtClean="0"/>
              <a:t>Aerodome</a:t>
            </a:r>
            <a:r>
              <a:rPr lang="en-US" dirty="0" smtClean="0"/>
              <a:t> Forecasts (TAFs) for a select number of airports in their forecast area. WFO Detroit/Pontiac is located in White Lake </a:t>
            </a:r>
            <a:r>
              <a:rPr lang="en-US" dirty="0" err="1" smtClean="0"/>
              <a:t>Twp</a:t>
            </a:r>
            <a:r>
              <a:rPr lang="en-US" dirty="0" smtClean="0"/>
              <a:t> (Oakland Co), Mi. Issue TAFs for DTW, YIP, DET, PTK, FNT, MBS.</a:t>
            </a:r>
            <a:endParaRPr lang="en-US" dirty="0"/>
          </a:p>
        </p:txBody>
      </p:sp>
      <p:sp>
        <p:nvSpPr>
          <p:cNvPr id="3" name="Title 2"/>
          <p:cNvSpPr>
            <a:spLocks noGrp="1"/>
          </p:cNvSpPr>
          <p:nvPr>
            <p:ph type="title"/>
          </p:nvPr>
        </p:nvSpPr>
        <p:spPr/>
        <p:txBody>
          <a:bodyPr/>
          <a:lstStyle/>
          <a:p>
            <a:r>
              <a:rPr lang="en-US" dirty="0" smtClean="0"/>
              <a:t>NWS Aviation Program</a:t>
            </a:r>
            <a:endParaRPr lang="en-US" dirty="0"/>
          </a:p>
        </p:txBody>
      </p:sp>
    </p:spTree>
    <p:extLst>
      <p:ext uri="{BB962C8B-B14F-4D97-AF65-F5344CB8AC3E}">
        <p14:creationId xmlns:p14="http://schemas.microsoft.com/office/powerpoint/2010/main" val="22484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05000"/>
            <a:ext cx="7408333" cy="4221163"/>
          </a:xfrm>
        </p:spPr>
        <p:txBody>
          <a:bodyPr>
            <a:normAutofit fontScale="85000" lnSpcReduction="20000"/>
          </a:bodyPr>
          <a:lstStyle/>
          <a:p>
            <a:r>
              <a:rPr lang="en-US" dirty="0" smtClean="0"/>
              <a:t>Advisories – </a:t>
            </a:r>
            <a:r>
              <a:rPr lang="en-US" dirty="0" err="1" smtClean="0"/>
              <a:t>Airmets</a:t>
            </a:r>
            <a:r>
              <a:rPr lang="en-US" dirty="0"/>
              <a:t> </a:t>
            </a:r>
            <a:r>
              <a:rPr lang="en-US" dirty="0" smtClean="0"/>
              <a:t>and </a:t>
            </a:r>
            <a:r>
              <a:rPr lang="en-US" dirty="0" err="1" smtClean="0"/>
              <a:t>Sigmets</a:t>
            </a:r>
            <a:endParaRPr lang="en-US" dirty="0" smtClean="0"/>
          </a:p>
          <a:p>
            <a:r>
              <a:rPr lang="en-US" dirty="0" smtClean="0"/>
              <a:t>Graphical Forecasts</a:t>
            </a:r>
          </a:p>
          <a:p>
            <a:pPr lvl="1"/>
            <a:r>
              <a:rPr lang="en-US" dirty="0" smtClean="0"/>
              <a:t>Turbulence</a:t>
            </a:r>
          </a:p>
          <a:p>
            <a:pPr lvl="1"/>
            <a:r>
              <a:rPr lang="en-US" dirty="0" smtClean="0"/>
              <a:t>Icing</a:t>
            </a:r>
          </a:p>
          <a:p>
            <a:pPr lvl="1"/>
            <a:r>
              <a:rPr lang="en-US" dirty="0" smtClean="0"/>
              <a:t>Winds Aloft</a:t>
            </a:r>
          </a:p>
          <a:p>
            <a:pPr lvl="1"/>
            <a:r>
              <a:rPr lang="en-US" dirty="0" smtClean="0"/>
              <a:t>Area Forecasts</a:t>
            </a:r>
          </a:p>
          <a:p>
            <a:pPr lvl="1"/>
            <a:r>
              <a:rPr lang="en-US" dirty="0" smtClean="0"/>
              <a:t>Thunderstorms</a:t>
            </a:r>
          </a:p>
          <a:p>
            <a:r>
              <a:rPr lang="en-US" dirty="0" smtClean="0"/>
              <a:t>Observations</a:t>
            </a:r>
          </a:p>
          <a:p>
            <a:pPr lvl="1"/>
            <a:r>
              <a:rPr lang="en-US" dirty="0" smtClean="0"/>
              <a:t>Surface Observations (METAR)</a:t>
            </a:r>
          </a:p>
          <a:p>
            <a:pPr lvl="1"/>
            <a:r>
              <a:rPr lang="en-US" dirty="0" err="1" smtClean="0"/>
              <a:t>Pireps</a:t>
            </a:r>
            <a:endParaRPr lang="en-US" dirty="0" smtClean="0"/>
          </a:p>
          <a:p>
            <a:pPr lvl="1"/>
            <a:r>
              <a:rPr lang="en-US" dirty="0" smtClean="0"/>
              <a:t>Radar</a:t>
            </a:r>
          </a:p>
          <a:p>
            <a:pPr lvl="1"/>
            <a:r>
              <a:rPr lang="en-US" dirty="0" smtClean="0"/>
              <a:t>Satellite</a:t>
            </a:r>
          </a:p>
          <a:p>
            <a:r>
              <a:rPr lang="en-US" dirty="0" smtClean="0"/>
              <a:t>Tools (Flight Path Tools and others)</a:t>
            </a:r>
            <a:endParaRPr lang="en-US" dirty="0"/>
          </a:p>
        </p:txBody>
      </p:sp>
      <p:sp>
        <p:nvSpPr>
          <p:cNvPr id="3" name="Title 2"/>
          <p:cNvSpPr>
            <a:spLocks noGrp="1"/>
          </p:cNvSpPr>
          <p:nvPr>
            <p:ph type="title"/>
          </p:nvPr>
        </p:nvSpPr>
        <p:spPr/>
        <p:txBody>
          <a:bodyPr/>
          <a:lstStyle/>
          <a:p>
            <a:r>
              <a:rPr lang="en-US" dirty="0" smtClean="0"/>
              <a:t>Aviation Weather Center - ADDS</a:t>
            </a:r>
            <a:endParaRPr lang="en-US" dirty="0"/>
          </a:p>
        </p:txBody>
      </p:sp>
    </p:spTree>
    <p:extLst>
      <p:ext uri="{BB962C8B-B14F-4D97-AF65-F5344CB8AC3E}">
        <p14:creationId xmlns:p14="http://schemas.microsoft.com/office/powerpoint/2010/main" val="50027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Convective Outlooks (Day 1, 2, 3)</a:t>
            </a:r>
          </a:p>
          <a:p>
            <a:r>
              <a:rPr lang="en-US" dirty="0" err="1" smtClean="0"/>
              <a:t>Meso</a:t>
            </a:r>
            <a:r>
              <a:rPr lang="en-US" dirty="0" smtClean="0"/>
              <a:t> Scale Discussions</a:t>
            </a:r>
          </a:p>
          <a:p>
            <a:r>
              <a:rPr lang="en-US" dirty="0" smtClean="0"/>
              <a:t>Convective Watches</a:t>
            </a:r>
          </a:p>
          <a:p>
            <a:r>
              <a:rPr lang="en-US" dirty="0" smtClean="0"/>
              <a:t>Forecast Tools</a:t>
            </a:r>
          </a:p>
          <a:p>
            <a:r>
              <a:rPr lang="en-US" dirty="0" smtClean="0"/>
              <a:t>Storm Reports</a:t>
            </a:r>
          </a:p>
          <a:p>
            <a:endParaRPr lang="en-US" dirty="0"/>
          </a:p>
        </p:txBody>
      </p:sp>
      <p:sp>
        <p:nvSpPr>
          <p:cNvPr id="3" name="Title 2"/>
          <p:cNvSpPr>
            <a:spLocks noGrp="1"/>
          </p:cNvSpPr>
          <p:nvPr>
            <p:ph type="title"/>
          </p:nvPr>
        </p:nvSpPr>
        <p:spPr/>
        <p:txBody>
          <a:bodyPr/>
          <a:lstStyle/>
          <a:p>
            <a:r>
              <a:rPr lang="en-US" dirty="0" smtClean="0"/>
              <a:t>Storm Prediction Center (SPC)</a:t>
            </a:r>
            <a:endParaRPr lang="en-US" dirty="0"/>
          </a:p>
        </p:txBody>
      </p:sp>
    </p:spTree>
    <p:extLst>
      <p:ext uri="{BB962C8B-B14F-4D97-AF65-F5344CB8AC3E}">
        <p14:creationId xmlns:p14="http://schemas.microsoft.com/office/powerpoint/2010/main" val="165129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Routine forecast for the tropics, including the entire Caribbean.</a:t>
            </a:r>
          </a:p>
          <a:p>
            <a:r>
              <a:rPr lang="en-US" dirty="0" smtClean="0"/>
              <a:t>Tropical cyclone outlooks</a:t>
            </a:r>
          </a:p>
          <a:p>
            <a:r>
              <a:rPr lang="en-US" dirty="0" smtClean="0"/>
              <a:t>Track and Intensity forecasts for tropical storms and hurricanes </a:t>
            </a:r>
            <a:endParaRPr lang="en-US" dirty="0"/>
          </a:p>
        </p:txBody>
      </p:sp>
      <p:sp>
        <p:nvSpPr>
          <p:cNvPr id="3" name="Title 2"/>
          <p:cNvSpPr>
            <a:spLocks noGrp="1"/>
          </p:cNvSpPr>
          <p:nvPr>
            <p:ph type="title"/>
          </p:nvPr>
        </p:nvSpPr>
        <p:spPr/>
        <p:txBody>
          <a:bodyPr>
            <a:normAutofit fontScale="90000"/>
          </a:bodyPr>
          <a:lstStyle/>
          <a:p>
            <a:r>
              <a:rPr lang="en-US" dirty="0" smtClean="0"/>
              <a:t>Tropical Prediction Center</a:t>
            </a:r>
            <a:br>
              <a:rPr lang="en-US" dirty="0" smtClean="0"/>
            </a:br>
            <a:r>
              <a:rPr lang="en-US" dirty="0" smtClean="0"/>
              <a:t>(National Hurricane Center)</a:t>
            </a:r>
            <a:endParaRPr lang="en-US" dirty="0"/>
          </a:p>
        </p:txBody>
      </p:sp>
    </p:spTree>
    <p:extLst>
      <p:ext uri="{BB962C8B-B14F-4D97-AF65-F5344CB8AC3E}">
        <p14:creationId xmlns:p14="http://schemas.microsoft.com/office/powerpoint/2010/main" val="124360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362200"/>
            <a:ext cx="7408333" cy="3763963"/>
          </a:xfrm>
        </p:spPr>
        <p:txBody>
          <a:bodyPr/>
          <a:lstStyle/>
          <a:p>
            <a:r>
              <a:rPr lang="en-US" dirty="0" smtClean="0"/>
              <a:t>Local Forecast Information</a:t>
            </a:r>
          </a:p>
          <a:p>
            <a:r>
              <a:rPr lang="en-US" dirty="0" smtClean="0"/>
              <a:t>Aviation Forecast (TAFS)</a:t>
            </a:r>
          </a:p>
          <a:p>
            <a:r>
              <a:rPr lang="en-US" dirty="0" smtClean="0"/>
              <a:t>Area Forecast Discussion (includes an aviation section)</a:t>
            </a:r>
            <a:endParaRPr lang="en-US" dirty="0"/>
          </a:p>
        </p:txBody>
      </p:sp>
      <p:sp>
        <p:nvSpPr>
          <p:cNvPr id="3" name="Title 2"/>
          <p:cNvSpPr>
            <a:spLocks noGrp="1"/>
          </p:cNvSpPr>
          <p:nvPr>
            <p:ph type="title"/>
          </p:nvPr>
        </p:nvSpPr>
        <p:spPr/>
        <p:txBody>
          <a:bodyPr>
            <a:normAutofit fontScale="90000"/>
          </a:bodyPr>
          <a:lstStyle/>
          <a:p>
            <a:r>
              <a:rPr lang="en-US" dirty="0" smtClean="0"/>
              <a:t>National Weather Service Forecast Offices</a:t>
            </a:r>
            <a:endParaRPr lang="en-US" dirty="0"/>
          </a:p>
        </p:txBody>
      </p:sp>
    </p:spTree>
    <p:extLst>
      <p:ext uri="{BB962C8B-B14F-4D97-AF65-F5344CB8AC3E}">
        <p14:creationId xmlns:p14="http://schemas.microsoft.com/office/powerpoint/2010/main" val="120874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1791" y="304800"/>
            <a:ext cx="8229600" cy="762000"/>
          </a:xfrm>
        </p:spPr>
        <p:txBody>
          <a:bodyPr/>
          <a:lstStyle/>
          <a:p>
            <a:r>
              <a:rPr lang="en-US" dirty="0" smtClean="0"/>
              <a:t>Atmospheric Soundings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066799"/>
            <a:ext cx="5105400" cy="5700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61734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416</TotalTime>
  <Words>500</Words>
  <Application>Microsoft Office PowerPoint</Application>
  <PresentationFormat>On-screen Show (4:3)</PresentationFormat>
  <Paragraphs>80</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Waveform</vt:lpstr>
      <vt:lpstr>National Weather Service Aviation Forecast Products</vt:lpstr>
      <vt:lpstr>Outline</vt:lpstr>
      <vt:lpstr>NWS Aviation Program</vt:lpstr>
      <vt:lpstr>NWS Aviation Program</vt:lpstr>
      <vt:lpstr>Aviation Weather Center - ADDS</vt:lpstr>
      <vt:lpstr>Storm Prediction Center (SPC)</vt:lpstr>
      <vt:lpstr>Tropical Prediction Center (National Hurricane Center)</vt:lpstr>
      <vt:lpstr>National Weather Service Forecast Offices</vt:lpstr>
      <vt:lpstr>Atmospheric Soundings</vt:lpstr>
      <vt:lpstr>Computer Models</vt:lpstr>
      <vt:lpstr>MOS (Model Output Statistics)</vt:lpstr>
      <vt:lpstr>MOS (Model Output Statistics)</vt:lpstr>
      <vt:lpstr>MOS (Model Output Statistics)</vt:lpstr>
      <vt:lpstr>Convection</vt:lpstr>
      <vt:lpstr>Convection</vt:lpstr>
      <vt:lpstr>Turbulence</vt:lpstr>
      <vt:lpstr>Icing</vt:lpstr>
      <vt:lpstr>Icing</vt:lpstr>
      <vt:lpstr>In Flight Advisories</vt:lpstr>
      <vt:lpstr>Graphical Airmets</vt:lpstr>
      <vt:lpstr>Prog Charts</vt:lpstr>
      <vt:lpstr>Base VS Composite Reflectivity</vt:lpstr>
      <vt:lpstr>Pressure Levels</vt:lpstr>
      <vt:lpstr>Local Aviation Forecast Discussion</vt:lpstr>
    </vt:vector>
  </TitlesOfParts>
  <Company>NWS CR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Weather Service Aviation Forecast Products</dc:title>
  <dc:creator>Steve Considine</dc:creator>
  <cp:lastModifiedBy>Steve Considine</cp:lastModifiedBy>
  <cp:revision>26</cp:revision>
  <dcterms:created xsi:type="dcterms:W3CDTF">2017-03-09T16:54:17Z</dcterms:created>
  <dcterms:modified xsi:type="dcterms:W3CDTF">2017-04-13T15:56:11Z</dcterms:modified>
</cp:coreProperties>
</file>