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5"/>
  </p:notesMasterIdLst>
  <p:sldIdLst>
    <p:sldId id="256" r:id="rId2"/>
    <p:sldId id="263" r:id="rId3"/>
    <p:sldId id="265" r:id="rId4"/>
    <p:sldId id="267" r:id="rId5"/>
    <p:sldId id="270" r:id="rId6"/>
    <p:sldId id="271" r:id="rId7"/>
    <p:sldId id="272" r:id="rId8"/>
    <p:sldId id="273" r:id="rId9"/>
    <p:sldId id="274" r:id="rId10"/>
    <p:sldId id="275" r:id="rId11"/>
    <p:sldId id="276" r:id="rId12"/>
    <p:sldId id="278" r:id="rId13"/>
    <p:sldId id="279" r:id="rId14"/>
    <p:sldId id="280" r:id="rId15"/>
    <p:sldId id="281" r:id="rId16"/>
    <p:sldId id="282" r:id="rId17"/>
    <p:sldId id="283" r:id="rId18"/>
    <p:sldId id="284" r:id="rId19"/>
    <p:sldId id="285" r:id="rId20"/>
    <p:sldId id="287" r:id="rId21"/>
    <p:sldId id="289" r:id="rId22"/>
    <p:sldId id="290" r:id="rId23"/>
    <p:sldId id="291" r:id="rId24"/>
    <p:sldId id="292" r:id="rId25"/>
    <p:sldId id="293" r:id="rId26"/>
    <p:sldId id="294" r:id="rId27"/>
    <p:sldId id="295" r:id="rId28"/>
    <p:sldId id="296" r:id="rId29"/>
    <p:sldId id="297" r:id="rId30"/>
    <p:sldId id="298" r:id="rId31"/>
    <p:sldId id="299" r:id="rId32"/>
    <p:sldId id="310" r:id="rId33"/>
    <p:sldId id="300" r:id="rId34"/>
    <p:sldId id="301" r:id="rId35"/>
    <p:sldId id="302" r:id="rId36"/>
    <p:sldId id="303" r:id="rId37"/>
    <p:sldId id="304" r:id="rId38"/>
    <p:sldId id="305" r:id="rId39"/>
    <p:sldId id="306" r:id="rId40"/>
    <p:sldId id="257" r:id="rId41"/>
    <p:sldId id="308" r:id="rId42"/>
    <p:sldId id="258" r:id="rId43"/>
    <p:sldId id="259" r:id="rId44"/>
    <p:sldId id="260" r:id="rId45"/>
    <p:sldId id="261" r:id="rId46"/>
    <p:sldId id="262" r:id="rId47"/>
    <p:sldId id="311" r:id="rId48"/>
    <p:sldId id="312" r:id="rId49"/>
    <p:sldId id="313" r:id="rId50"/>
    <p:sldId id="314" r:id="rId51"/>
    <p:sldId id="315" r:id="rId52"/>
    <p:sldId id="316" r:id="rId53"/>
    <p:sldId id="309"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34" d="100"/>
          <a:sy n="134" d="100"/>
        </p:scale>
        <p:origin x="696" y="45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1" Type="http://schemas.openxmlformats.org/officeDocument/2006/relationships/oleObject" Target="../embeddings/oleObject3.bin"/></Relationships>
</file>

<file path=ppt/charts/_rels/chart4.xml.rels><?xml version="1.0" encoding="UTF-8" standalone="yes"?>
<Relationships xmlns="http://schemas.openxmlformats.org/package/2006/relationships"><Relationship Id="rId1" Type="http://schemas.openxmlformats.org/officeDocument/2006/relationships/oleObject" Target="../embeddings/oleObject4.bin"/></Relationships>
</file>

<file path=ppt/charts/_rels/chart5.xml.rels><?xml version="1.0" encoding="UTF-8" standalone="yes"?>
<Relationships xmlns="http://schemas.openxmlformats.org/package/2006/relationships"><Relationship Id="rId1" Type="http://schemas.openxmlformats.org/officeDocument/2006/relationships/oleObject" Target="../embeddings/oleObject5.bin"/></Relationships>
</file>

<file path=ppt/charts/_rels/chart6.xml.rels><?xml version="1.0" encoding="UTF-8" standalone="yes"?>
<Relationships xmlns="http://schemas.openxmlformats.org/package/2006/relationships"><Relationship Id="rId1" Type="http://schemas.openxmlformats.org/officeDocument/2006/relationships/oleObject" Target="../embeddings/oleObject6.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'[Winter Stats.xlsx]Sheet1'!$B$1</c:f>
              <c:strCache>
                <c:ptCount val="1"/>
                <c:pt idx="0">
                  <c:v>POD</c:v>
                </c:pt>
              </c:strCache>
            </c:strRef>
          </c:tx>
          <c:spPr>
            <a:ln>
              <a:solidFill>
                <a:srgbClr val="00B0F0"/>
              </a:solidFill>
            </a:ln>
          </c:spPr>
          <c:marker>
            <c:spPr>
              <a:solidFill>
                <a:srgbClr val="00B0F0"/>
              </a:solidFill>
              <a:ln>
                <a:solidFill>
                  <a:srgbClr val="00B0F0"/>
                </a:solidFill>
              </a:ln>
            </c:spPr>
          </c:marker>
          <c:cat>
            <c:strRef>
              <c:f>'[Winter Stats.xlsx]Sheet1'!$A$2:$A$7</c:f>
              <c:strCache>
                <c:ptCount val="6"/>
                <c:pt idx="0">
                  <c:v>2006-2007</c:v>
                </c:pt>
                <c:pt idx="1">
                  <c:v>2007-2008</c:v>
                </c:pt>
                <c:pt idx="2">
                  <c:v>2008-2009</c:v>
                </c:pt>
                <c:pt idx="3">
                  <c:v>2009-2010</c:v>
                </c:pt>
                <c:pt idx="4">
                  <c:v>2010-2011</c:v>
                </c:pt>
                <c:pt idx="5">
                  <c:v>2011-2012</c:v>
                </c:pt>
              </c:strCache>
            </c:strRef>
          </c:cat>
          <c:val>
            <c:numRef>
              <c:f>'[Winter Stats.xlsx]Sheet1'!$B$2:$B$7</c:f>
              <c:numCache>
                <c:formatCode>General</c:formatCode>
                <c:ptCount val="6"/>
                <c:pt idx="0">
                  <c:v>0.65200000000000002</c:v>
                </c:pt>
                <c:pt idx="1">
                  <c:v>0.67200000000000004</c:v>
                </c:pt>
                <c:pt idx="2">
                  <c:v>0.67300000000000004</c:v>
                </c:pt>
                <c:pt idx="3">
                  <c:v>0.64900000000000002</c:v>
                </c:pt>
                <c:pt idx="4">
                  <c:v>0.66100000000000003</c:v>
                </c:pt>
                <c:pt idx="5">
                  <c:v>0.70399999999999996</c:v>
                </c:pt>
              </c:numCache>
            </c:numRef>
          </c:val>
          <c:smooth val="0"/>
        </c:ser>
        <c:ser>
          <c:idx val="1"/>
          <c:order val="1"/>
          <c:tx>
            <c:strRef>
              <c:f>'[Winter Stats.xlsx]Sheet1'!$C$1</c:f>
              <c:strCache>
                <c:ptCount val="1"/>
                <c:pt idx="0">
                  <c:v>FAR</c:v>
                </c:pt>
              </c:strCache>
            </c:strRef>
          </c:tx>
          <c:spPr>
            <a:ln>
              <a:solidFill>
                <a:srgbClr val="FF0000"/>
              </a:solidFill>
            </a:ln>
          </c:spPr>
          <c:marker>
            <c:spPr>
              <a:solidFill>
                <a:srgbClr val="FF0000"/>
              </a:solidFill>
              <a:ln>
                <a:solidFill>
                  <a:srgbClr val="FF0000"/>
                </a:solidFill>
              </a:ln>
            </c:spPr>
          </c:marker>
          <c:cat>
            <c:strRef>
              <c:f>'[Winter Stats.xlsx]Sheet1'!$A$2:$A$7</c:f>
              <c:strCache>
                <c:ptCount val="6"/>
                <c:pt idx="0">
                  <c:v>2006-2007</c:v>
                </c:pt>
                <c:pt idx="1">
                  <c:v>2007-2008</c:v>
                </c:pt>
                <c:pt idx="2">
                  <c:v>2008-2009</c:v>
                </c:pt>
                <c:pt idx="3">
                  <c:v>2009-2010</c:v>
                </c:pt>
                <c:pt idx="4">
                  <c:v>2010-2011</c:v>
                </c:pt>
                <c:pt idx="5">
                  <c:v>2011-2012</c:v>
                </c:pt>
              </c:strCache>
            </c:strRef>
          </c:cat>
          <c:val>
            <c:numRef>
              <c:f>'[Winter Stats.xlsx]Sheet1'!$C$2:$C$7</c:f>
              <c:numCache>
                <c:formatCode>General</c:formatCode>
                <c:ptCount val="6"/>
                <c:pt idx="0">
                  <c:v>0.36499999999999999</c:v>
                </c:pt>
                <c:pt idx="1">
                  <c:v>0.36799999999999999</c:v>
                </c:pt>
                <c:pt idx="2">
                  <c:v>0.38400000000000001</c:v>
                </c:pt>
                <c:pt idx="3">
                  <c:v>0.42099999999999999</c:v>
                </c:pt>
                <c:pt idx="4">
                  <c:v>0.35099999999999998</c:v>
                </c:pt>
                <c:pt idx="5">
                  <c:v>0.36699999999999999</c:v>
                </c:pt>
              </c:numCache>
            </c:numRef>
          </c:val>
          <c:smooth val="0"/>
        </c:ser>
        <c:ser>
          <c:idx val="2"/>
          <c:order val="2"/>
          <c:tx>
            <c:strRef>
              <c:f>'[Winter Stats.xlsx]Sheet1'!$D$1</c:f>
              <c:strCache>
                <c:ptCount val="1"/>
                <c:pt idx="0">
                  <c:v>CSI</c:v>
                </c:pt>
              </c:strCache>
            </c:strRef>
          </c:tx>
          <c:spPr>
            <a:ln>
              <a:solidFill>
                <a:srgbClr val="92D050"/>
              </a:solidFill>
            </a:ln>
          </c:spPr>
          <c:marker>
            <c:spPr>
              <a:solidFill>
                <a:srgbClr val="92D050"/>
              </a:solidFill>
              <a:ln>
                <a:solidFill>
                  <a:srgbClr val="92D050"/>
                </a:solidFill>
              </a:ln>
            </c:spPr>
          </c:marker>
          <c:cat>
            <c:strRef>
              <c:f>'[Winter Stats.xlsx]Sheet1'!$A$2:$A$7</c:f>
              <c:strCache>
                <c:ptCount val="6"/>
                <c:pt idx="0">
                  <c:v>2006-2007</c:v>
                </c:pt>
                <c:pt idx="1">
                  <c:v>2007-2008</c:v>
                </c:pt>
                <c:pt idx="2">
                  <c:v>2008-2009</c:v>
                </c:pt>
                <c:pt idx="3">
                  <c:v>2009-2010</c:v>
                </c:pt>
                <c:pt idx="4">
                  <c:v>2010-2011</c:v>
                </c:pt>
                <c:pt idx="5">
                  <c:v>2011-2012</c:v>
                </c:pt>
              </c:strCache>
            </c:strRef>
          </c:cat>
          <c:val>
            <c:numRef>
              <c:f>'[Winter Stats.xlsx]Sheet1'!$D$2:$D$7</c:f>
              <c:numCache>
                <c:formatCode>General</c:formatCode>
                <c:ptCount val="6"/>
                <c:pt idx="0">
                  <c:v>0.47399999999999998</c:v>
                </c:pt>
                <c:pt idx="1">
                  <c:v>0.48299999999999998</c:v>
                </c:pt>
                <c:pt idx="2">
                  <c:v>0.47399999999999998</c:v>
                </c:pt>
                <c:pt idx="3">
                  <c:v>0.441</c:v>
                </c:pt>
                <c:pt idx="4">
                  <c:v>0.48599999999999999</c:v>
                </c:pt>
                <c:pt idx="5">
                  <c:v>0.5</c:v>
                </c:pt>
              </c:numCache>
            </c:numRef>
          </c:val>
          <c:smooth val="0"/>
        </c:ser>
        <c:dLbls>
          <c:showLegendKey val="0"/>
          <c:showVal val="0"/>
          <c:showCatName val="0"/>
          <c:showSerName val="0"/>
          <c:showPercent val="0"/>
          <c:showBubbleSize val="0"/>
        </c:dLbls>
        <c:marker val="1"/>
        <c:smooth val="0"/>
        <c:axId val="157051136"/>
        <c:axId val="157053312"/>
      </c:lineChart>
      <c:catAx>
        <c:axId val="157051136"/>
        <c:scaling>
          <c:orientation val="minMax"/>
        </c:scaling>
        <c:delete val="0"/>
        <c:axPos val="b"/>
        <c:majorTickMark val="out"/>
        <c:minorTickMark val="none"/>
        <c:tickLblPos val="nextTo"/>
        <c:crossAx val="157053312"/>
        <c:crosses val="autoZero"/>
        <c:auto val="1"/>
        <c:lblAlgn val="ctr"/>
        <c:lblOffset val="100"/>
        <c:noMultiLvlLbl val="0"/>
      </c:catAx>
      <c:valAx>
        <c:axId val="157053312"/>
        <c:scaling>
          <c:orientation val="minMax"/>
        </c:scaling>
        <c:delete val="0"/>
        <c:axPos val="l"/>
        <c:majorGridlines/>
        <c:numFmt formatCode="General" sourceLinked="1"/>
        <c:majorTickMark val="out"/>
        <c:minorTickMark val="none"/>
        <c:tickLblPos val="nextTo"/>
        <c:crossAx val="157051136"/>
        <c:crosses val="autoZero"/>
        <c:crossBetween val="between"/>
      </c:valAx>
    </c:plotArea>
    <c:legend>
      <c:legendPos val="r"/>
      <c:overlay val="0"/>
    </c:legend>
    <c:plotVisOnly val="1"/>
    <c:dispBlanksAs val="gap"/>
    <c:showDLblsOverMax val="0"/>
  </c:chart>
  <c:spPr>
    <a:solidFill>
      <a:schemeClr val="accent1">
        <a:lumMod val="50000"/>
      </a:schemeClr>
    </a:solidFill>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'[Winter Stats.xlsx]Sheet2'!$B$1</c:f>
              <c:strCache>
                <c:ptCount val="1"/>
                <c:pt idx="0">
                  <c:v>POD</c:v>
                </c:pt>
              </c:strCache>
            </c:strRef>
          </c:tx>
          <c:spPr>
            <a:ln>
              <a:solidFill>
                <a:srgbClr val="00B0F0"/>
              </a:solidFill>
            </a:ln>
          </c:spPr>
          <c:marker>
            <c:spPr>
              <a:solidFill>
                <a:srgbClr val="00B0F0"/>
              </a:solidFill>
              <a:ln>
                <a:solidFill>
                  <a:srgbClr val="00B0F0"/>
                </a:solidFill>
              </a:ln>
            </c:spPr>
          </c:marker>
          <c:cat>
            <c:strRef>
              <c:f>'[Winter Stats.xlsx]Sheet2'!$A$2:$A$7</c:f>
              <c:strCache>
                <c:ptCount val="6"/>
                <c:pt idx="0">
                  <c:v>2006-2007</c:v>
                </c:pt>
                <c:pt idx="1">
                  <c:v>2007-2008</c:v>
                </c:pt>
                <c:pt idx="2">
                  <c:v>2008-2009</c:v>
                </c:pt>
                <c:pt idx="3">
                  <c:v>2009-2010</c:v>
                </c:pt>
                <c:pt idx="4">
                  <c:v>2010-2011</c:v>
                </c:pt>
                <c:pt idx="5">
                  <c:v>2011-2012</c:v>
                </c:pt>
              </c:strCache>
            </c:strRef>
          </c:cat>
          <c:val>
            <c:numRef>
              <c:f>'[Winter Stats.xlsx]Sheet2'!$B$2:$B$7</c:f>
              <c:numCache>
                <c:formatCode>General</c:formatCode>
                <c:ptCount val="6"/>
                <c:pt idx="0">
                  <c:v>0.44700000000000001</c:v>
                </c:pt>
                <c:pt idx="1">
                  <c:v>0.42</c:v>
                </c:pt>
                <c:pt idx="2">
                  <c:v>0.41599999999999998</c:v>
                </c:pt>
                <c:pt idx="3">
                  <c:v>0.35</c:v>
                </c:pt>
                <c:pt idx="4">
                  <c:v>0.45400000000000001</c:v>
                </c:pt>
                <c:pt idx="5">
                  <c:v>0.373</c:v>
                </c:pt>
              </c:numCache>
            </c:numRef>
          </c:val>
          <c:smooth val="0"/>
        </c:ser>
        <c:ser>
          <c:idx val="1"/>
          <c:order val="1"/>
          <c:tx>
            <c:strRef>
              <c:f>'[Winter Stats.xlsx]Sheet2'!$C$1</c:f>
              <c:strCache>
                <c:ptCount val="1"/>
                <c:pt idx="0">
                  <c:v>FAR</c:v>
                </c:pt>
              </c:strCache>
            </c:strRef>
          </c:tx>
          <c:spPr>
            <a:ln>
              <a:solidFill>
                <a:srgbClr val="FF0000"/>
              </a:solidFill>
            </a:ln>
          </c:spPr>
          <c:marker>
            <c:spPr>
              <a:solidFill>
                <a:srgbClr val="FF0000"/>
              </a:solidFill>
              <a:ln>
                <a:solidFill>
                  <a:srgbClr val="FF0000"/>
                </a:solidFill>
              </a:ln>
            </c:spPr>
          </c:marker>
          <c:cat>
            <c:strRef>
              <c:f>'[Winter Stats.xlsx]Sheet2'!$A$2:$A$7</c:f>
              <c:strCache>
                <c:ptCount val="6"/>
                <c:pt idx="0">
                  <c:v>2006-2007</c:v>
                </c:pt>
                <c:pt idx="1">
                  <c:v>2007-2008</c:v>
                </c:pt>
                <c:pt idx="2">
                  <c:v>2008-2009</c:v>
                </c:pt>
                <c:pt idx="3">
                  <c:v>2009-2010</c:v>
                </c:pt>
                <c:pt idx="4">
                  <c:v>2010-2011</c:v>
                </c:pt>
                <c:pt idx="5">
                  <c:v>2011-2012</c:v>
                </c:pt>
              </c:strCache>
            </c:strRef>
          </c:cat>
          <c:val>
            <c:numRef>
              <c:f>'[Winter Stats.xlsx]Sheet2'!$C$2:$C$7</c:f>
              <c:numCache>
                <c:formatCode>General</c:formatCode>
                <c:ptCount val="6"/>
                <c:pt idx="0">
                  <c:v>0.47099999999999997</c:v>
                </c:pt>
                <c:pt idx="1">
                  <c:v>0.33500000000000002</c:v>
                </c:pt>
                <c:pt idx="2">
                  <c:v>0.35499999999999998</c:v>
                </c:pt>
                <c:pt idx="3">
                  <c:v>0.44900000000000001</c:v>
                </c:pt>
                <c:pt idx="4">
                  <c:v>0.36099999999999999</c:v>
                </c:pt>
                <c:pt idx="5">
                  <c:v>0.54</c:v>
                </c:pt>
              </c:numCache>
            </c:numRef>
          </c:val>
          <c:smooth val="0"/>
        </c:ser>
        <c:ser>
          <c:idx val="2"/>
          <c:order val="2"/>
          <c:tx>
            <c:strRef>
              <c:f>'[Winter Stats.xlsx]Sheet2'!$D$1</c:f>
              <c:strCache>
                <c:ptCount val="1"/>
                <c:pt idx="0">
                  <c:v>CSI</c:v>
                </c:pt>
              </c:strCache>
            </c:strRef>
          </c:tx>
          <c:spPr>
            <a:ln>
              <a:solidFill>
                <a:srgbClr val="92D050"/>
              </a:solidFill>
            </a:ln>
          </c:spPr>
          <c:marker>
            <c:spPr>
              <a:solidFill>
                <a:srgbClr val="92D050"/>
              </a:solidFill>
              <a:ln>
                <a:solidFill>
                  <a:srgbClr val="92D050"/>
                </a:solidFill>
              </a:ln>
            </c:spPr>
          </c:marker>
          <c:cat>
            <c:strRef>
              <c:f>'[Winter Stats.xlsx]Sheet2'!$A$2:$A$7</c:f>
              <c:strCache>
                <c:ptCount val="6"/>
                <c:pt idx="0">
                  <c:v>2006-2007</c:v>
                </c:pt>
                <c:pt idx="1">
                  <c:v>2007-2008</c:v>
                </c:pt>
                <c:pt idx="2">
                  <c:v>2008-2009</c:v>
                </c:pt>
                <c:pt idx="3">
                  <c:v>2009-2010</c:v>
                </c:pt>
                <c:pt idx="4">
                  <c:v>2010-2011</c:v>
                </c:pt>
                <c:pt idx="5">
                  <c:v>2011-2012</c:v>
                </c:pt>
              </c:strCache>
            </c:strRef>
          </c:cat>
          <c:val>
            <c:numRef>
              <c:f>'[Winter Stats.xlsx]Sheet2'!$D$2:$D$7</c:f>
              <c:numCache>
                <c:formatCode>General</c:formatCode>
                <c:ptCount val="6"/>
                <c:pt idx="0">
                  <c:v>0.32</c:v>
                </c:pt>
                <c:pt idx="1">
                  <c:v>0.41</c:v>
                </c:pt>
                <c:pt idx="2">
                  <c:v>0.40300000000000002</c:v>
                </c:pt>
                <c:pt idx="3">
                  <c:v>0.27200000000000002</c:v>
                </c:pt>
                <c:pt idx="4">
                  <c:v>0.36099999999999999</c:v>
                </c:pt>
                <c:pt idx="5">
                  <c:v>0.26</c:v>
                </c:pt>
              </c:numCache>
            </c:numRef>
          </c:val>
          <c:smooth val="0"/>
        </c:ser>
        <c:dLbls>
          <c:showLegendKey val="0"/>
          <c:showVal val="0"/>
          <c:showCatName val="0"/>
          <c:showSerName val="0"/>
          <c:showPercent val="0"/>
          <c:showBubbleSize val="0"/>
        </c:dLbls>
        <c:marker val="1"/>
        <c:smooth val="0"/>
        <c:axId val="157423488"/>
        <c:axId val="157425664"/>
      </c:lineChart>
      <c:catAx>
        <c:axId val="157423488"/>
        <c:scaling>
          <c:orientation val="minMax"/>
        </c:scaling>
        <c:delete val="0"/>
        <c:axPos val="b"/>
        <c:majorTickMark val="out"/>
        <c:minorTickMark val="none"/>
        <c:tickLblPos val="nextTo"/>
        <c:crossAx val="157425664"/>
        <c:crosses val="autoZero"/>
        <c:auto val="1"/>
        <c:lblAlgn val="ctr"/>
        <c:lblOffset val="100"/>
        <c:noMultiLvlLbl val="0"/>
      </c:catAx>
      <c:valAx>
        <c:axId val="157425664"/>
        <c:scaling>
          <c:orientation val="minMax"/>
        </c:scaling>
        <c:delete val="0"/>
        <c:axPos val="l"/>
        <c:majorGridlines/>
        <c:numFmt formatCode="General" sourceLinked="1"/>
        <c:majorTickMark val="out"/>
        <c:minorTickMark val="none"/>
        <c:tickLblPos val="nextTo"/>
        <c:crossAx val="157423488"/>
        <c:crosses val="autoZero"/>
        <c:crossBetween val="between"/>
      </c:valAx>
    </c:plotArea>
    <c:legend>
      <c:legendPos val="r"/>
      <c:overlay val="0"/>
    </c:legend>
    <c:plotVisOnly val="1"/>
    <c:dispBlanksAs val="gap"/>
    <c:showDLblsOverMax val="0"/>
  </c:chart>
  <c:spPr>
    <a:solidFill>
      <a:schemeClr val="accent1">
        <a:lumMod val="50000"/>
      </a:schemeClr>
    </a:solidFill>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'[Winter Stats.xlsx]Sheet3'!$B$1</c:f>
              <c:strCache>
                <c:ptCount val="1"/>
                <c:pt idx="0">
                  <c:v>POD</c:v>
                </c:pt>
              </c:strCache>
            </c:strRef>
          </c:tx>
          <c:spPr>
            <a:solidFill>
              <a:srgbClr val="00B0F0"/>
            </a:solidFill>
            <a:ln>
              <a:solidFill>
                <a:srgbClr val="00B0F0"/>
              </a:solidFill>
            </a:ln>
          </c:spPr>
          <c:invertIfNegative val="0"/>
          <c:cat>
            <c:strRef>
              <c:f>'[Winter Stats.xlsx]Sheet3'!$A$2:$A$5</c:f>
              <c:strCache>
                <c:ptCount val="4"/>
                <c:pt idx="0">
                  <c:v>00 Z</c:v>
                </c:pt>
                <c:pt idx="1">
                  <c:v>06 Z</c:v>
                </c:pt>
                <c:pt idx="2">
                  <c:v>12 Z</c:v>
                </c:pt>
                <c:pt idx="3">
                  <c:v>18 Z</c:v>
                </c:pt>
              </c:strCache>
            </c:strRef>
          </c:cat>
          <c:val>
            <c:numRef>
              <c:f>'[Winter Stats.xlsx]Sheet3'!$B$2:$B$5</c:f>
              <c:numCache>
                <c:formatCode>General</c:formatCode>
                <c:ptCount val="4"/>
                <c:pt idx="0">
                  <c:v>0.63800000000000001</c:v>
                </c:pt>
                <c:pt idx="1">
                  <c:v>0.73899999999999999</c:v>
                </c:pt>
                <c:pt idx="2">
                  <c:v>0.70499999999999996</c:v>
                </c:pt>
                <c:pt idx="3">
                  <c:v>0.72499999999999998</c:v>
                </c:pt>
              </c:numCache>
            </c:numRef>
          </c:val>
        </c:ser>
        <c:ser>
          <c:idx val="1"/>
          <c:order val="1"/>
          <c:tx>
            <c:strRef>
              <c:f>'[Winter Stats.xlsx]Sheet3'!$C$1</c:f>
              <c:strCache>
                <c:ptCount val="1"/>
                <c:pt idx="0">
                  <c:v>FAR</c:v>
                </c:pt>
              </c:strCache>
            </c:strRef>
          </c:tx>
          <c:spPr>
            <a:solidFill>
              <a:srgbClr val="FF0000"/>
            </a:solidFill>
            <a:ln>
              <a:solidFill>
                <a:srgbClr val="FF0000"/>
              </a:solidFill>
            </a:ln>
          </c:spPr>
          <c:invertIfNegative val="0"/>
          <c:cat>
            <c:strRef>
              <c:f>'[Winter Stats.xlsx]Sheet3'!$A$2:$A$5</c:f>
              <c:strCache>
                <c:ptCount val="4"/>
                <c:pt idx="0">
                  <c:v>00 Z</c:v>
                </c:pt>
                <c:pt idx="1">
                  <c:v>06 Z</c:v>
                </c:pt>
                <c:pt idx="2">
                  <c:v>12 Z</c:v>
                </c:pt>
                <c:pt idx="3">
                  <c:v>18 Z</c:v>
                </c:pt>
              </c:strCache>
            </c:strRef>
          </c:cat>
          <c:val>
            <c:numRef>
              <c:f>'[Winter Stats.xlsx]Sheet3'!$C$2:$C$5</c:f>
              <c:numCache>
                <c:formatCode>General</c:formatCode>
                <c:ptCount val="4"/>
                <c:pt idx="0">
                  <c:v>0.372</c:v>
                </c:pt>
                <c:pt idx="1">
                  <c:v>0.432</c:v>
                </c:pt>
                <c:pt idx="2">
                  <c:v>0.32300000000000001</c:v>
                </c:pt>
                <c:pt idx="3">
                  <c:v>0.315</c:v>
                </c:pt>
              </c:numCache>
            </c:numRef>
          </c:val>
        </c:ser>
        <c:ser>
          <c:idx val="2"/>
          <c:order val="2"/>
          <c:tx>
            <c:strRef>
              <c:f>'[Winter Stats.xlsx]Sheet3'!$D$1</c:f>
              <c:strCache>
                <c:ptCount val="1"/>
                <c:pt idx="0">
                  <c:v>CSI</c:v>
                </c:pt>
              </c:strCache>
            </c:strRef>
          </c:tx>
          <c:spPr>
            <a:solidFill>
              <a:srgbClr val="92D050"/>
            </a:solidFill>
            <a:ln>
              <a:solidFill>
                <a:srgbClr val="92D050"/>
              </a:solidFill>
            </a:ln>
          </c:spPr>
          <c:invertIfNegative val="0"/>
          <c:cat>
            <c:strRef>
              <c:f>'[Winter Stats.xlsx]Sheet3'!$A$2:$A$5</c:f>
              <c:strCache>
                <c:ptCount val="4"/>
                <c:pt idx="0">
                  <c:v>00 Z</c:v>
                </c:pt>
                <c:pt idx="1">
                  <c:v>06 Z</c:v>
                </c:pt>
                <c:pt idx="2">
                  <c:v>12 Z</c:v>
                </c:pt>
                <c:pt idx="3">
                  <c:v>18 Z</c:v>
                </c:pt>
              </c:strCache>
            </c:strRef>
          </c:cat>
          <c:val>
            <c:numRef>
              <c:f>'[Winter Stats.xlsx]Sheet3'!$D$2:$D$5</c:f>
              <c:numCache>
                <c:formatCode>General</c:formatCode>
                <c:ptCount val="4"/>
                <c:pt idx="0">
                  <c:v>0.46300000000000002</c:v>
                </c:pt>
                <c:pt idx="1">
                  <c:v>0.47299999999999998</c:v>
                </c:pt>
                <c:pt idx="2">
                  <c:v>0.52800000000000002</c:v>
                </c:pt>
                <c:pt idx="3">
                  <c:v>0.54400000000000004</c:v>
                </c:pt>
              </c:numCache>
            </c:numRef>
          </c:val>
        </c:ser>
        <c:dLbls>
          <c:showLegendKey val="0"/>
          <c:showVal val="0"/>
          <c:showCatName val="0"/>
          <c:showSerName val="0"/>
          <c:showPercent val="0"/>
          <c:showBubbleSize val="0"/>
        </c:dLbls>
        <c:gapWidth val="150"/>
        <c:shape val="cylinder"/>
        <c:axId val="157457408"/>
        <c:axId val="157471488"/>
        <c:axId val="0"/>
      </c:bar3DChart>
      <c:catAx>
        <c:axId val="157457408"/>
        <c:scaling>
          <c:orientation val="minMax"/>
        </c:scaling>
        <c:delete val="0"/>
        <c:axPos val="b"/>
        <c:majorTickMark val="out"/>
        <c:minorTickMark val="none"/>
        <c:tickLblPos val="nextTo"/>
        <c:crossAx val="157471488"/>
        <c:crosses val="autoZero"/>
        <c:auto val="1"/>
        <c:lblAlgn val="ctr"/>
        <c:lblOffset val="100"/>
        <c:noMultiLvlLbl val="0"/>
      </c:catAx>
      <c:valAx>
        <c:axId val="157471488"/>
        <c:scaling>
          <c:orientation val="minMax"/>
        </c:scaling>
        <c:delete val="0"/>
        <c:axPos val="l"/>
        <c:majorGridlines/>
        <c:numFmt formatCode="General" sourceLinked="1"/>
        <c:majorTickMark val="out"/>
        <c:minorTickMark val="none"/>
        <c:tickLblPos val="nextTo"/>
        <c:crossAx val="157457408"/>
        <c:crosses val="autoZero"/>
        <c:crossBetween val="between"/>
      </c:valAx>
    </c:plotArea>
    <c:legend>
      <c:legendPos val="r"/>
      <c:overlay val="0"/>
    </c:legend>
    <c:plotVisOnly val="1"/>
    <c:dispBlanksAs val="gap"/>
    <c:showDLblsOverMax val="0"/>
  </c:chart>
  <c:spPr>
    <a:solidFill>
      <a:schemeClr val="accent1">
        <a:lumMod val="50000"/>
      </a:schemeClr>
    </a:solidFill>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'[Winter Stats.xlsx]Sheet4'!$B$1</c:f>
              <c:strCache>
                <c:ptCount val="1"/>
                <c:pt idx="0">
                  <c:v>POD</c:v>
                </c:pt>
              </c:strCache>
            </c:strRef>
          </c:tx>
          <c:spPr>
            <a:solidFill>
              <a:srgbClr val="00B0F0"/>
            </a:solidFill>
            <a:ln>
              <a:solidFill>
                <a:srgbClr val="00B0F0"/>
              </a:solidFill>
            </a:ln>
          </c:spPr>
          <c:invertIfNegative val="0"/>
          <c:cat>
            <c:strRef>
              <c:f>'[Winter Stats.xlsx]Sheet4'!$A$2:$A$5</c:f>
              <c:strCache>
                <c:ptCount val="4"/>
                <c:pt idx="0">
                  <c:v>00 Z</c:v>
                </c:pt>
                <c:pt idx="1">
                  <c:v>06 Z</c:v>
                </c:pt>
                <c:pt idx="2">
                  <c:v>12 Z</c:v>
                </c:pt>
                <c:pt idx="3">
                  <c:v>18 Z</c:v>
                </c:pt>
              </c:strCache>
            </c:strRef>
          </c:cat>
          <c:val>
            <c:numRef>
              <c:f>'[Winter Stats.xlsx]Sheet4'!$B$2:$B$5</c:f>
              <c:numCache>
                <c:formatCode>General</c:formatCode>
                <c:ptCount val="4"/>
                <c:pt idx="0">
                  <c:v>0.27</c:v>
                </c:pt>
                <c:pt idx="1">
                  <c:v>0.48899999999999999</c:v>
                </c:pt>
                <c:pt idx="2">
                  <c:v>0.377</c:v>
                </c:pt>
                <c:pt idx="3">
                  <c:v>0.13200000000000001</c:v>
                </c:pt>
              </c:numCache>
            </c:numRef>
          </c:val>
        </c:ser>
        <c:ser>
          <c:idx val="1"/>
          <c:order val="1"/>
          <c:tx>
            <c:strRef>
              <c:f>'[Winter Stats.xlsx]Sheet4'!$C$1</c:f>
              <c:strCache>
                <c:ptCount val="1"/>
                <c:pt idx="0">
                  <c:v>FAR</c:v>
                </c:pt>
              </c:strCache>
            </c:strRef>
          </c:tx>
          <c:spPr>
            <a:solidFill>
              <a:srgbClr val="FF0000"/>
            </a:solidFill>
            <a:ln>
              <a:solidFill>
                <a:srgbClr val="FF0000"/>
              </a:solidFill>
            </a:ln>
          </c:spPr>
          <c:invertIfNegative val="0"/>
          <c:cat>
            <c:strRef>
              <c:f>'[Winter Stats.xlsx]Sheet4'!$A$2:$A$5</c:f>
              <c:strCache>
                <c:ptCount val="4"/>
                <c:pt idx="0">
                  <c:v>00 Z</c:v>
                </c:pt>
                <c:pt idx="1">
                  <c:v>06 Z</c:v>
                </c:pt>
                <c:pt idx="2">
                  <c:v>12 Z</c:v>
                </c:pt>
                <c:pt idx="3">
                  <c:v>18 Z</c:v>
                </c:pt>
              </c:strCache>
            </c:strRef>
          </c:cat>
          <c:val>
            <c:numRef>
              <c:f>'[Winter Stats.xlsx]Sheet4'!$C$2:$C$5</c:f>
              <c:numCache>
                <c:formatCode>General</c:formatCode>
                <c:ptCount val="4"/>
                <c:pt idx="0">
                  <c:v>0.73</c:v>
                </c:pt>
                <c:pt idx="1">
                  <c:v>0.52600000000000002</c:v>
                </c:pt>
                <c:pt idx="2">
                  <c:v>0.45900000000000002</c:v>
                </c:pt>
                <c:pt idx="3">
                  <c:v>0.35899999999999999</c:v>
                </c:pt>
              </c:numCache>
            </c:numRef>
          </c:val>
        </c:ser>
        <c:ser>
          <c:idx val="2"/>
          <c:order val="2"/>
          <c:tx>
            <c:strRef>
              <c:f>'[Winter Stats.xlsx]Sheet4'!$D$1</c:f>
              <c:strCache>
                <c:ptCount val="1"/>
                <c:pt idx="0">
                  <c:v>CSI</c:v>
                </c:pt>
              </c:strCache>
            </c:strRef>
          </c:tx>
          <c:spPr>
            <a:solidFill>
              <a:srgbClr val="92D050"/>
            </a:solidFill>
            <a:ln>
              <a:solidFill>
                <a:srgbClr val="92D050"/>
              </a:solidFill>
            </a:ln>
          </c:spPr>
          <c:invertIfNegative val="0"/>
          <c:cat>
            <c:strRef>
              <c:f>'[Winter Stats.xlsx]Sheet4'!$A$2:$A$5</c:f>
              <c:strCache>
                <c:ptCount val="4"/>
                <c:pt idx="0">
                  <c:v>00 Z</c:v>
                </c:pt>
                <c:pt idx="1">
                  <c:v>06 Z</c:v>
                </c:pt>
                <c:pt idx="2">
                  <c:v>12 Z</c:v>
                </c:pt>
                <c:pt idx="3">
                  <c:v>18 Z</c:v>
                </c:pt>
              </c:strCache>
            </c:strRef>
          </c:cat>
          <c:val>
            <c:numRef>
              <c:f>'[Winter Stats.xlsx]Sheet4'!$D$2:$D$5</c:f>
              <c:numCache>
                <c:formatCode>General</c:formatCode>
                <c:ptCount val="4"/>
                <c:pt idx="0">
                  <c:v>0.156</c:v>
                </c:pt>
                <c:pt idx="1">
                  <c:v>0.317</c:v>
                </c:pt>
                <c:pt idx="2">
                  <c:v>0.28599999999999998</c:v>
                </c:pt>
                <c:pt idx="3">
                  <c:v>0.123</c:v>
                </c:pt>
              </c:numCache>
            </c:numRef>
          </c:val>
        </c:ser>
        <c:dLbls>
          <c:showLegendKey val="0"/>
          <c:showVal val="0"/>
          <c:showCatName val="0"/>
          <c:showSerName val="0"/>
          <c:showPercent val="0"/>
          <c:showBubbleSize val="0"/>
        </c:dLbls>
        <c:gapWidth val="150"/>
        <c:shape val="cylinder"/>
        <c:axId val="156716032"/>
        <c:axId val="156721920"/>
        <c:axId val="0"/>
      </c:bar3DChart>
      <c:catAx>
        <c:axId val="156716032"/>
        <c:scaling>
          <c:orientation val="minMax"/>
        </c:scaling>
        <c:delete val="0"/>
        <c:axPos val="b"/>
        <c:majorTickMark val="out"/>
        <c:minorTickMark val="none"/>
        <c:tickLblPos val="nextTo"/>
        <c:crossAx val="156721920"/>
        <c:crosses val="autoZero"/>
        <c:auto val="1"/>
        <c:lblAlgn val="ctr"/>
        <c:lblOffset val="100"/>
        <c:noMultiLvlLbl val="0"/>
      </c:catAx>
      <c:valAx>
        <c:axId val="156721920"/>
        <c:scaling>
          <c:orientation val="minMax"/>
        </c:scaling>
        <c:delete val="0"/>
        <c:axPos val="l"/>
        <c:majorGridlines/>
        <c:numFmt formatCode="General" sourceLinked="1"/>
        <c:majorTickMark val="out"/>
        <c:minorTickMark val="none"/>
        <c:tickLblPos val="nextTo"/>
        <c:crossAx val="156716032"/>
        <c:crosses val="autoZero"/>
        <c:crossBetween val="between"/>
      </c:valAx>
    </c:plotArea>
    <c:legend>
      <c:legendPos val="r"/>
      <c:overlay val="0"/>
    </c:legend>
    <c:plotVisOnly val="1"/>
    <c:dispBlanksAs val="gap"/>
    <c:showDLblsOverMax val="0"/>
  </c:chart>
  <c:spPr>
    <a:solidFill>
      <a:schemeClr val="accent1">
        <a:lumMod val="50000"/>
      </a:schemeClr>
    </a:solidFill>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'[Winter Stats.xlsx]Sheet5'!$B$1</c:f>
              <c:strCache>
                <c:ptCount val="1"/>
                <c:pt idx="0">
                  <c:v>POD</c:v>
                </c:pt>
              </c:strCache>
            </c:strRef>
          </c:tx>
          <c:spPr>
            <a:solidFill>
              <a:srgbClr val="00B0F0"/>
            </a:solidFill>
            <a:ln>
              <a:solidFill>
                <a:srgbClr val="00B0F0"/>
              </a:solidFill>
            </a:ln>
          </c:spPr>
          <c:invertIfNegative val="0"/>
          <c:cat>
            <c:strRef>
              <c:f>'[Winter Stats.xlsx]Sheet5'!$A$2:$A$7</c:f>
              <c:strCache>
                <c:ptCount val="6"/>
                <c:pt idx="0">
                  <c:v>DET</c:v>
                </c:pt>
                <c:pt idx="1">
                  <c:v>DTW</c:v>
                </c:pt>
                <c:pt idx="2">
                  <c:v>YIP</c:v>
                </c:pt>
                <c:pt idx="3">
                  <c:v>PTK</c:v>
                </c:pt>
                <c:pt idx="4">
                  <c:v>FNT</c:v>
                </c:pt>
                <c:pt idx="5">
                  <c:v>MBS</c:v>
                </c:pt>
              </c:strCache>
            </c:strRef>
          </c:cat>
          <c:val>
            <c:numRef>
              <c:f>'[Winter Stats.xlsx]Sheet5'!$B$2:$B$7</c:f>
              <c:numCache>
                <c:formatCode>General</c:formatCode>
                <c:ptCount val="6"/>
                <c:pt idx="0">
                  <c:v>0.70399999999999996</c:v>
                </c:pt>
                <c:pt idx="1">
                  <c:v>0.69199999999999995</c:v>
                </c:pt>
                <c:pt idx="2">
                  <c:v>0.67200000000000004</c:v>
                </c:pt>
                <c:pt idx="3">
                  <c:v>0.70599999999999996</c:v>
                </c:pt>
                <c:pt idx="4">
                  <c:v>0.77400000000000002</c:v>
                </c:pt>
                <c:pt idx="5">
                  <c:v>0.68700000000000006</c:v>
                </c:pt>
              </c:numCache>
            </c:numRef>
          </c:val>
        </c:ser>
        <c:ser>
          <c:idx val="1"/>
          <c:order val="1"/>
          <c:tx>
            <c:strRef>
              <c:f>'[Winter Stats.xlsx]Sheet5'!$C$1</c:f>
              <c:strCache>
                <c:ptCount val="1"/>
                <c:pt idx="0">
                  <c:v>FAR</c:v>
                </c:pt>
              </c:strCache>
            </c:strRef>
          </c:tx>
          <c:spPr>
            <a:solidFill>
              <a:srgbClr val="FF0000"/>
            </a:solidFill>
            <a:ln>
              <a:solidFill>
                <a:srgbClr val="FF0000"/>
              </a:solidFill>
            </a:ln>
          </c:spPr>
          <c:invertIfNegative val="0"/>
          <c:cat>
            <c:strRef>
              <c:f>'[Winter Stats.xlsx]Sheet5'!$A$2:$A$7</c:f>
              <c:strCache>
                <c:ptCount val="6"/>
                <c:pt idx="0">
                  <c:v>DET</c:v>
                </c:pt>
                <c:pt idx="1">
                  <c:v>DTW</c:v>
                </c:pt>
                <c:pt idx="2">
                  <c:v>YIP</c:v>
                </c:pt>
                <c:pt idx="3">
                  <c:v>PTK</c:v>
                </c:pt>
                <c:pt idx="4">
                  <c:v>FNT</c:v>
                </c:pt>
                <c:pt idx="5">
                  <c:v>MBS</c:v>
                </c:pt>
              </c:strCache>
            </c:strRef>
          </c:cat>
          <c:val>
            <c:numRef>
              <c:f>'[Winter Stats.xlsx]Sheet5'!$C$2:$C$7</c:f>
              <c:numCache>
                <c:formatCode>General</c:formatCode>
                <c:ptCount val="6"/>
                <c:pt idx="0">
                  <c:v>0.39400000000000002</c:v>
                </c:pt>
                <c:pt idx="1">
                  <c:v>0.4</c:v>
                </c:pt>
                <c:pt idx="2">
                  <c:v>0.40200000000000002</c:v>
                </c:pt>
                <c:pt idx="3">
                  <c:v>0.28599999999999998</c:v>
                </c:pt>
                <c:pt idx="4">
                  <c:v>0.38200000000000001</c:v>
                </c:pt>
                <c:pt idx="5">
                  <c:v>0.35099999999999998</c:v>
                </c:pt>
              </c:numCache>
            </c:numRef>
          </c:val>
        </c:ser>
        <c:ser>
          <c:idx val="2"/>
          <c:order val="2"/>
          <c:tx>
            <c:strRef>
              <c:f>'[Winter Stats.xlsx]Sheet5'!$D$1</c:f>
              <c:strCache>
                <c:ptCount val="1"/>
                <c:pt idx="0">
                  <c:v>CSI</c:v>
                </c:pt>
              </c:strCache>
            </c:strRef>
          </c:tx>
          <c:spPr>
            <a:solidFill>
              <a:srgbClr val="92D050"/>
            </a:solidFill>
            <a:ln>
              <a:solidFill>
                <a:srgbClr val="92D050"/>
              </a:solidFill>
            </a:ln>
          </c:spPr>
          <c:invertIfNegative val="0"/>
          <c:cat>
            <c:strRef>
              <c:f>'[Winter Stats.xlsx]Sheet5'!$A$2:$A$7</c:f>
              <c:strCache>
                <c:ptCount val="6"/>
                <c:pt idx="0">
                  <c:v>DET</c:v>
                </c:pt>
                <c:pt idx="1">
                  <c:v>DTW</c:v>
                </c:pt>
                <c:pt idx="2">
                  <c:v>YIP</c:v>
                </c:pt>
                <c:pt idx="3">
                  <c:v>PTK</c:v>
                </c:pt>
                <c:pt idx="4">
                  <c:v>FNT</c:v>
                </c:pt>
                <c:pt idx="5">
                  <c:v>MBS</c:v>
                </c:pt>
              </c:strCache>
            </c:strRef>
          </c:cat>
          <c:val>
            <c:numRef>
              <c:f>'[Winter Stats.xlsx]Sheet5'!$D$2:$D$7</c:f>
              <c:numCache>
                <c:formatCode>General</c:formatCode>
                <c:ptCount val="6"/>
                <c:pt idx="0">
                  <c:v>0.48299999999999998</c:v>
                </c:pt>
                <c:pt idx="1">
                  <c:v>0.47299999999999998</c:v>
                </c:pt>
                <c:pt idx="2">
                  <c:v>0.46200000000000002</c:v>
                </c:pt>
                <c:pt idx="3">
                  <c:v>0.55000000000000004</c:v>
                </c:pt>
                <c:pt idx="4">
                  <c:v>0.52300000000000002</c:v>
                </c:pt>
                <c:pt idx="5">
                  <c:v>0.5</c:v>
                </c:pt>
              </c:numCache>
            </c:numRef>
          </c:val>
        </c:ser>
        <c:dLbls>
          <c:showLegendKey val="0"/>
          <c:showVal val="0"/>
          <c:showCatName val="0"/>
          <c:showSerName val="0"/>
          <c:showPercent val="0"/>
          <c:showBubbleSize val="0"/>
        </c:dLbls>
        <c:gapWidth val="150"/>
        <c:shape val="box"/>
        <c:axId val="156744704"/>
        <c:axId val="156746496"/>
        <c:axId val="0"/>
      </c:bar3DChart>
      <c:catAx>
        <c:axId val="156744704"/>
        <c:scaling>
          <c:orientation val="minMax"/>
        </c:scaling>
        <c:delete val="0"/>
        <c:axPos val="b"/>
        <c:majorTickMark val="out"/>
        <c:minorTickMark val="none"/>
        <c:tickLblPos val="nextTo"/>
        <c:crossAx val="156746496"/>
        <c:crosses val="autoZero"/>
        <c:auto val="1"/>
        <c:lblAlgn val="ctr"/>
        <c:lblOffset val="100"/>
        <c:noMultiLvlLbl val="0"/>
      </c:catAx>
      <c:valAx>
        <c:axId val="156746496"/>
        <c:scaling>
          <c:orientation val="minMax"/>
        </c:scaling>
        <c:delete val="0"/>
        <c:axPos val="l"/>
        <c:majorGridlines/>
        <c:numFmt formatCode="General" sourceLinked="1"/>
        <c:majorTickMark val="out"/>
        <c:minorTickMark val="none"/>
        <c:tickLblPos val="nextTo"/>
        <c:crossAx val="156744704"/>
        <c:crosses val="autoZero"/>
        <c:crossBetween val="between"/>
      </c:valAx>
    </c:plotArea>
    <c:legend>
      <c:legendPos val="r"/>
      <c:overlay val="0"/>
    </c:legend>
    <c:plotVisOnly val="1"/>
    <c:dispBlanksAs val="gap"/>
    <c:showDLblsOverMax val="0"/>
  </c:chart>
  <c:spPr>
    <a:solidFill>
      <a:schemeClr val="accent1">
        <a:lumMod val="50000"/>
      </a:schemeClr>
    </a:solidFill>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'[Winter Stats.xlsx]Sheet6'!$B$1</c:f>
              <c:strCache>
                <c:ptCount val="1"/>
                <c:pt idx="0">
                  <c:v>POD</c:v>
                </c:pt>
              </c:strCache>
            </c:strRef>
          </c:tx>
          <c:spPr>
            <a:solidFill>
              <a:srgbClr val="00B0F0"/>
            </a:solidFill>
            <a:ln>
              <a:solidFill>
                <a:srgbClr val="00B0F0"/>
              </a:solidFill>
            </a:ln>
          </c:spPr>
          <c:invertIfNegative val="0"/>
          <c:cat>
            <c:strRef>
              <c:f>'[Winter Stats.xlsx]Sheet6'!$A$2:$A$7</c:f>
              <c:strCache>
                <c:ptCount val="6"/>
                <c:pt idx="0">
                  <c:v>DET</c:v>
                </c:pt>
                <c:pt idx="1">
                  <c:v>DTW</c:v>
                </c:pt>
                <c:pt idx="2">
                  <c:v>YIP</c:v>
                </c:pt>
                <c:pt idx="3">
                  <c:v>PTK</c:v>
                </c:pt>
                <c:pt idx="4">
                  <c:v>FNT</c:v>
                </c:pt>
                <c:pt idx="5">
                  <c:v>MBS</c:v>
                </c:pt>
              </c:strCache>
            </c:strRef>
          </c:cat>
          <c:val>
            <c:numRef>
              <c:f>'[Winter Stats.xlsx]Sheet6'!$B$2:$B$7</c:f>
              <c:numCache>
                <c:formatCode>General</c:formatCode>
                <c:ptCount val="6"/>
                <c:pt idx="0">
                  <c:v>0.34799999999999998</c:v>
                </c:pt>
                <c:pt idx="1">
                  <c:v>0.34</c:v>
                </c:pt>
                <c:pt idx="2">
                  <c:v>0.442</c:v>
                </c:pt>
                <c:pt idx="3">
                  <c:v>0.441</c:v>
                </c:pt>
                <c:pt idx="4">
                  <c:v>0.29399999999999998</c:v>
                </c:pt>
                <c:pt idx="5">
                  <c:v>0.28000000000000003</c:v>
                </c:pt>
              </c:numCache>
            </c:numRef>
          </c:val>
        </c:ser>
        <c:ser>
          <c:idx val="1"/>
          <c:order val="1"/>
          <c:tx>
            <c:strRef>
              <c:f>'[Winter Stats.xlsx]Sheet6'!$C$1</c:f>
              <c:strCache>
                <c:ptCount val="1"/>
                <c:pt idx="0">
                  <c:v>FAR</c:v>
                </c:pt>
              </c:strCache>
            </c:strRef>
          </c:tx>
          <c:spPr>
            <a:solidFill>
              <a:srgbClr val="FF0000"/>
            </a:solidFill>
            <a:ln>
              <a:solidFill>
                <a:srgbClr val="FF0000"/>
              </a:solidFill>
            </a:ln>
          </c:spPr>
          <c:invertIfNegative val="0"/>
          <c:cat>
            <c:strRef>
              <c:f>'[Winter Stats.xlsx]Sheet6'!$A$2:$A$7</c:f>
              <c:strCache>
                <c:ptCount val="6"/>
                <c:pt idx="0">
                  <c:v>DET</c:v>
                </c:pt>
                <c:pt idx="1">
                  <c:v>DTW</c:v>
                </c:pt>
                <c:pt idx="2">
                  <c:v>YIP</c:v>
                </c:pt>
                <c:pt idx="3">
                  <c:v>PTK</c:v>
                </c:pt>
                <c:pt idx="4">
                  <c:v>FNT</c:v>
                </c:pt>
                <c:pt idx="5">
                  <c:v>MBS</c:v>
                </c:pt>
              </c:strCache>
            </c:strRef>
          </c:cat>
          <c:val>
            <c:numRef>
              <c:f>'[Winter Stats.xlsx]Sheet6'!$C$2:$C$7</c:f>
              <c:numCache>
                <c:formatCode>General</c:formatCode>
                <c:ptCount val="6"/>
                <c:pt idx="0">
                  <c:v>0.66200000000000003</c:v>
                </c:pt>
                <c:pt idx="1">
                  <c:v>0.66600000000000004</c:v>
                </c:pt>
                <c:pt idx="2">
                  <c:v>0.38</c:v>
                </c:pt>
                <c:pt idx="3">
                  <c:v>0.45500000000000002</c:v>
                </c:pt>
                <c:pt idx="4">
                  <c:v>0.67700000000000005</c:v>
                </c:pt>
                <c:pt idx="5">
                  <c:v>0.53200000000000003</c:v>
                </c:pt>
              </c:numCache>
            </c:numRef>
          </c:val>
        </c:ser>
        <c:ser>
          <c:idx val="2"/>
          <c:order val="2"/>
          <c:tx>
            <c:strRef>
              <c:f>'[Winter Stats.xlsx]Sheet6'!$D$1</c:f>
              <c:strCache>
                <c:ptCount val="1"/>
                <c:pt idx="0">
                  <c:v>CSI</c:v>
                </c:pt>
              </c:strCache>
            </c:strRef>
          </c:tx>
          <c:spPr>
            <a:solidFill>
              <a:srgbClr val="92D050"/>
            </a:solidFill>
            <a:ln>
              <a:solidFill>
                <a:srgbClr val="92D050"/>
              </a:solidFill>
            </a:ln>
          </c:spPr>
          <c:invertIfNegative val="0"/>
          <c:cat>
            <c:strRef>
              <c:f>'[Winter Stats.xlsx]Sheet6'!$A$2:$A$7</c:f>
              <c:strCache>
                <c:ptCount val="6"/>
                <c:pt idx="0">
                  <c:v>DET</c:v>
                </c:pt>
                <c:pt idx="1">
                  <c:v>DTW</c:v>
                </c:pt>
                <c:pt idx="2">
                  <c:v>YIP</c:v>
                </c:pt>
                <c:pt idx="3">
                  <c:v>PTK</c:v>
                </c:pt>
                <c:pt idx="4">
                  <c:v>FNT</c:v>
                </c:pt>
                <c:pt idx="5">
                  <c:v>MBS</c:v>
                </c:pt>
              </c:strCache>
            </c:strRef>
          </c:cat>
          <c:val>
            <c:numRef>
              <c:f>'[Winter Stats.xlsx]Sheet6'!$D$2:$D$7</c:f>
              <c:numCache>
                <c:formatCode>General</c:formatCode>
                <c:ptCount val="6"/>
                <c:pt idx="0">
                  <c:v>0.20699999999999999</c:v>
                </c:pt>
                <c:pt idx="1">
                  <c:v>0.20300000000000001</c:v>
                </c:pt>
                <c:pt idx="2">
                  <c:v>0.34799999999999998</c:v>
                </c:pt>
                <c:pt idx="3">
                  <c:v>0.32300000000000001</c:v>
                </c:pt>
                <c:pt idx="4">
                  <c:v>0.182</c:v>
                </c:pt>
                <c:pt idx="5">
                  <c:v>0.21199999999999999</c:v>
                </c:pt>
              </c:numCache>
            </c:numRef>
          </c:val>
        </c:ser>
        <c:dLbls>
          <c:showLegendKey val="0"/>
          <c:showVal val="0"/>
          <c:showCatName val="0"/>
          <c:showSerName val="0"/>
          <c:showPercent val="0"/>
          <c:showBubbleSize val="0"/>
        </c:dLbls>
        <c:gapWidth val="150"/>
        <c:axId val="156813952"/>
        <c:axId val="157290880"/>
      </c:barChart>
      <c:catAx>
        <c:axId val="156813952"/>
        <c:scaling>
          <c:orientation val="minMax"/>
        </c:scaling>
        <c:delete val="0"/>
        <c:axPos val="b"/>
        <c:majorTickMark val="out"/>
        <c:minorTickMark val="none"/>
        <c:tickLblPos val="nextTo"/>
        <c:crossAx val="157290880"/>
        <c:crosses val="autoZero"/>
        <c:auto val="1"/>
        <c:lblAlgn val="ctr"/>
        <c:lblOffset val="100"/>
        <c:noMultiLvlLbl val="0"/>
      </c:catAx>
      <c:valAx>
        <c:axId val="157290880"/>
        <c:scaling>
          <c:orientation val="minMax"/>
        </c:scaling>
        <c:delete val="0"/>
        <c:axPos val="l"/>
        <c:majorGridlines/>
        <c:numFmt formatCode="General" sourceLinked="1"/>
        <c:majorTickMark val="out"/>
        <c:minorTickMark val="none"/>
        <c:tickLblPos val="nextTo"/>
        <c:crossAx val="156813952"/>
        <c:crosses val="autoZero"/>
        <c:crossBetween val="between"/>
      </c:valAx>
    </c:plotArea>
    <c:legend>
      <c:legendPos val="r"/>
      <c:overlay val="0"/>
    </c:legend>
    <c:plotVisOnly val="1"/>
    <c:dispBlanksAs val="gap"/>
    <c:showDLblsOverMax val="0"/>
  </c:chart>
  <c:spPr>
    <a:solidFill>
      <a:schemeClr val="accent1">
        <a:lumMod val="50000"/>
      </a:schemeClr>
    </a:solidFill>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F6A46B-3F8C-4BD0-A14B-C0DA1CE83A87}" type="datetimeFigureOut">
              <a:rPr lang="en-US" smtClean="0"/>
              <a:t>11/26/2012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0FB585-8A83-4AD0-AEBE-6F3283D603F8}" type="slidenum">
              <a:rPr lang="en-US" smtClean="0"/>
              <a:t>‹#›</a:t>
            </a:fld>
            <a:endParaRPr lang="en-US"/>
          </a:p>
        </p:txBody>
      </p:sp>
    </p:spTree>
    <p:extLst>
      <p:ext uri="{BB962C8B-B14F-4D97-AF65-F5344CB8AC3E}">
        <p14:creationId xmlns:p14="http://schemas.microsoft.com/office/powerpoint/2010/main" val="3561730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2138D5-E1CF-4D43-B4F0-83575AD91E0A}" type="slidenum">
              <a:rPr lang="en-US"/>
              <a:pPr/>
              <a:t>36</a:t>
            </a:fld>
            <a:endParaRPr lang="en-US"/>
          </a:p>
        </p:txBody>
      </p:sp>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647A5A-9128-4FCB-BCEB-C6F2F02E8E11}" type="slidenum">
              <a:rPr lang="en-US"/>
              <a:pPr/>
              <a:t>37</a:t>
            </a:fld>
            <a:endParaRPr lang="en-US"/>
          </a:p>
        </p:txBody>
      </p:sp>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lumMod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33B9C1-59AF-4FDB-8756-4F3183A50634}" type="datetimeFigureOut">
              <a:rPr lang="en-US" smtClean="0"/>
              <a:t>11/26/2012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F1706-860E-457A-9D72-B676578B87B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33B9C1-59AF-4FDB-8756-4F3183A50634}" type="datetimeFigureOut">
              <a:rPr lang="en-US" smtClean="0"/>
              <a:t>11/26/2012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F1706-860E-457A-9D72-B676578B87B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33B9C1-59AF-4FDB-8756-4F3183A50634}" type="datetimeFigureOut">
              <a:rPr lang="en-US" smtClean="0"/>
              <a:t>11/26/2012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F1706-860E-457A-9D72-B676578B87B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10588" cy="1325563"/>
          </a:xfrm>
        </p:spPr>
        <p:txBody>
          <a:bodyPr/>
          <a:lstStyle/>
          <a:p>
            <a:r>
              <a:rPr lang="en-US"/>
              <a:t>Click to edit Master title style</a:t>
            </a:r>
          </a:p>
        </p:txBody>
      </p:sp>
      <p:sp>
        <p:nvSpPr>
          <p:cNvPr id="3" name="Text Placeholder 2"/>
          <p:cNvSpPr>
            <a:spLocks noGrp="1"/>
          </p:cNvSpPr>
          <p:nvPr>
            <p:ph type="body" sz="half" idx="1"/>
          </p:nvPr>
        </p:nvSpPr>
        <p:spPr>
          <a:xfrm>
            <a:off x="301625" y="1676400"/>
            <a:ext cx="4194175" cy="4422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4194175" cy="4422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04800" y="6245225"/>
            <a:ext cx="22860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286000" cy="476250"/>
          </a:xfrm>
        </p:spPr>
        <p:txBody>
          <a:bodyPr/>
          <a:lstStyle>
            <a:lvl1pPr>
              <a:defRPr/>
            </a:lvl1pPr>
          </a:lstStyle>
          <a:p>
            <a:fld id="{332C016E-0148-4F86-ACE5-598934656ED5}" type="slidenum">
              <a:rPr lang="en-US"/>
              <a:pPr/>
              <a:t>‹#›</a:t>
            </a:fld>
            <a:endParaRPr lang="en-US"/>
          </a:p>
        </p:txBody>
      </p:sp>
    </p:spTree>
    <p:extLst>
      <p:ext uri="{BB962C8B-B14F-4D97-AF65-F5344CB8AC3E}">
        <p14:creationId xmlns:p14="http://schemas.microsoft.com/office/powerpoint/2010/main" val="3157503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33B9C1-59AF-4FDB-8756-4F3183A50634}" type="datetimeFigureOut">
              <a:rPr lang="en-US" smtClean="0"/>
              <a:t>11/26/2012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F1706-860E-457A-9D72-B676578B87B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lumMod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33B9C1-59AF-4FDB-8756-4F3183A50634}" type="datetimeFigureOut">
              <a:rPr lang="en-US" smtClean="0"/>
              <a:t>11/26/2012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F1706-860E-457A-9D72-B676578B87B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633B9C1-59AF-4FDB-8756-4F3183A50634}" type="datetimeFigureOut">
              <a:rPr lang="en-US" smtClean="0"/>
              <a:t>11/26/2012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F1706-860E-457A-9D72-B676578B87B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48224" y="1812927"/>
            <a:ext cx="313249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01474" y="1812927"/>
            <a:ext cx="31330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33B9C1-59AF-4FDB-8756-4F3183A50634}" type="datetimeFigureOut">
              <a:rPr lang="en-US" smtClean="0"/>
              <a:t>11/26/2012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F1706-860E-457A-9D72-B676578B87B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33B9C1-59AF-4FDB-8756-4F3183A50634}" type="datetimeFigureOut">
              <a:rPr lang="en-US" smtClean="0"/>
              <a:t>11/26/2012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AF1706-860E-457A-9D72-B676578B87B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33B9C1-59AF-4FDB-8756-4F3183A50634}" type="datetimeFigureOut">
              <a:rPr lang="en-US" smtClean="0"/>
              <a:t>11/26/2012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AF1706-860E-457A-9D72-B676578B87B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33B9C1-59AF-4FDB-8756-4F3183A50634}" type="datetimeFigureOut">
              <a:rPr lang="en-US" smtClean="0"/>
              <a:t>11/26/2012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F1706-860E-457A-9D72-B676578B87B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33B9C1-59AF-4FDB-8756-4F3183A50634}" type="datetimeFigureOut">
              <a:rPr lang="en-US" smtClean="0"/>
              <a:t>11/26/2012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F1706-860E-457A-9D72-B676578B87B0}" type="slidenum">
              <a:rPr lang="en-US" smtClean="0"/>
              <a:t>‹#›</a:t>
            </a:fld>
            <a:endParaRPr lang="en-US"/>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p>
            <a:r>
              <a:rPr lang="en-US" smtClean="0"/>
              <a:t>Click icon to add picture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19" name="Group 218"/>
          <p:cNvGrpSpPr/>
          <p:nvPr/>
        </p:nvGrpSpPr>
        <p:grpSpPr>
          <a:xfrm>
            <a:off x="6558164" y="66319"/>
            <a:ext cx="2575511" cy="6797067"/>
            <a:chOff x="6558164" y="66319"/>
            <a:chExt cx="2575511" cy="6797067"/>
          </a:xfrm>
        </p:grpSpPr>
        <p:grpSp>
          <p:nvGrpSpPr>
            <p:cNvPr id="220" name="Group 62"/>
            <p:cNvGrpSpPr/>
            <p:nvPr/>
          </p:nvGrpSpPr>
          <p:grpSpPr>
            <a:xfrm>
              <a:off x="6924386" y="66319"/>
              <a:ext cx="2173634" cy="6673398"/>
              <a:chOff x="6924386" y="66319"/>
              <a:chExt cx="2173634" cy="6673398"/>
            </a:xfrm>
          </p:grpSpPr>
          <p:grpSp>
            <p:nvGrpSpPr>
              <p:cNvPr id="224" name="Group 44"/>
              <p:cNvGrpSpPr/>
              <p:nvPr/>
            </p:nvGrpSpPr>
            <p:grpSpPr>
              <a:xfrm>
                <a:off x="6924386" y="66319"/>
                <a:ext cx="2066032" cy="6673398"/>
                <a:chOff x="6924386" y="66319"/>
                <a:chExt cx="2066032" cy="6673398"/>
              </a:xfrm>
            </p:grpSpPr>
            <p:sp>
              <p:nvSpPr>
                <p:cNvPr id="234" name="Freeform 233"/>
                <p:cNvSpPr>
                  <a:spLocks noChangeAspect="1" noEditPoints="1"/>
                </p:cNvSpPr>
                <p:nvPr/>
              </p:nvSpPr>
              <p:spPr bwMode="auto">
                <a:xfrm rot="879737">
                  <a:off x="7130233" y="66319"/>
                  <a:ext cx="609204" cy="662248"/>
                </a:xfrm>
                <a:custGeom>
                  <a:avLst/>
                  <a:gdLst>
                    <a:gd name="T0" fmla="*/ 748 w 758"/>
                    <a:gd name="T1" fmla="*/ 508 h 824"/>
                    <a:gd name="T2" fmla="*/ 550 w 758"/>
                    <a:gd name="T3" fmla="*/ 490 h 824"/>
                    <a:gd name="T4" fmla="*/ 512 w 758"/>
                    <a:gd name="T5" fmla="*/ 448 h 824"/>
                    <a:gd name="T6" fmla="*/ 500 w 758"/>
                    <a:gd name="T7" fmla="*/ 408 h 824"/>
                    <a:gd name="T8" fmla="*/ 550 w 758"/>
                    <a:gd name="T9" fmla="*/ 334 h 824"/>
                    <a:gd name="T10" fmla="*/ 744 w 758"/>
                    <a:gd name="T11" fmla="*/ 324 h 824"/>
                    <a:gd name="T12" fmla="*/ 700 w 758"/>
                    <a:gd name="T13" fmla="*/ 246 h 824"/>
                    <a:gd name="T14" fmla="*/ 728 w 758"/>
                    <a:gd name="T15" fmla="*/ 196 h 824"/>
                    <a:gd name="T16" fmla="*/ 620 w 758"/>
                    <a:gd name="T17" fmla="*/ 248 h 824"/>
                    <a:gd name="T18" fmla="*/ 534 w 758"/>
                    <a:gd name="T19" fmla="*/ 306 h 824"/>
                    <a:gd name="T20" fmla="*/ 482 w 758"/>
                    <a:gd name="T21" fmla="*/ 314 h 824"/>
                    <a:gd name="T22" fmla="*/ 456 w 758"/>
                    <a:gd name="T23" fmla="*/ 310 h 824"/>
                    <a:gd name="T24" fmla="*/ 410 w 758"/>
                    <a:gd name="T25" fmla="*/ 268 h 824"/>
                    <a:gd name="T26" fmla="*/ 396 w 758"/>
                    <a:gd name="T27" fmla="*/ 202 h 824"/>
                    <a:gd name="T28" fmla="*/ 396 w 758"/>
                    <a:gd name="T29" fmla="*/ 66 h 824"/>
                    <a:gd name="T30" fmla="*/ 388 w 758"/>
                    <a:gd name="T31" fmla="*/ 0 h 824"/>
                    <a:gd name="T32" fmla="*/ 310 w 758"/>
                    <a:gd name="T33" fmla="*/ 16 h 824"/>
                    <a:gd name="T34" fmla="*/ 360 w 758"/>
                    <a:gd name="T35" fmla="*/ 144 h 824"/>
                    <a:gd name="T36" fmla="*/ 358 w 758"/>
                    <a:gd name="T37" fmla="*/ 230 h 824"/>
                    <a:gd name="T38" fmla="*/ 320 w 758"/>
                    <a:gd name="T39" fmla="*/ 306 h 824"/>
                    <a:gd name="T40" fmla="*/ 280 w 758"/>
                    <a:gd name="T41" fmla="*/ 314 h 824"/>
                    <a:gd name="T42" fmla="*/ 224 w 758"/>
                    <a:gd name="T43" fmla="*/ 304 h 824"/>
                    <a:gd name="T44" fmla="*/ 136 w 758"/>
                    <a:gd name="T45" fmla="*/ 250 h 824"/>
                    <a:gd name="T46" fmla="*/ 30 w 758"/>
                    <a:gd name="T47" fmla="*/ 198 h 824"/>
                    <a:gd name="T48" fmla="*/ 0 w 758"/>
                    <a:gd name="T49" fmla="*/ 264 h 824"/>
                    <a:gd name="T50" fmla="*/ 138 w 758"/>
                    <a:gd name="T51" fmla="*/ 296 h 824"/>
                    <a:gd name="T52" fmla="*/ 208 w 758"/>
                    <a:gd name="T53" fmla="*/ 334 h 824"/>
                    <a:gd name="T54" fmla="*/ 258 w 758"/>
                    <a:gd name="T55" fmla="*/ 408 h 824"/>
                    <a:gd name="T56" fmla="*/ 246 w 758"/>
                    <a:gd name="T57" fmla="*/ 448 h 824"/>
                    <a:gd name="T58" fmla="*/ 210 w 758"/>
                    <a:gd name="T59" fmla="*/ 492 h 824"/>
                    <a:gd name="T60" fmla="*/ 118 w 758"/>
                    <a:gd name="T61" fmla="*/ 540 h 824"/>
                    <a:gd name="T62" fmla="*/ 38 w 758"/>
                    <a:gd name="T63" fmla="*/ 592 h 824"/>
                    <a:gd name="T64" fmla="*/ 76 w 758"/>
                    <a:gd name="T65" fmla="*/ 608 h 824"/>
                    <a:gd name="T66" fmla="*/ 122 w 758"/>
                    <a:gd name="T67" fmla="*/ 686 h 824"/>
                    <a:gd name="T68" fmla="*/ 228 w 758"/>
                    <a:gd name="T69" fmla="*/ 520 h 824"/>
                    <a:gd name="T70" fmla="*/ 282 w 758"/>
                    <a:gd name="T71" fmla="*/ 508 h 824"/>
                    <a:gd name="T72" fmla="*/ 334 w 758"/>
                    <a:gd name="T73" fmla="*/ 528 h 824"/>
                    <a:gd name="T74" fmla="*/ 362 w 758"/>
                    <a:gd name="T75" fmla="*/ 598 h 824"/>
                    <a:gd name="T76" fmla="*/ 280 w 758"/>
                    <a:gd name="T77" fmla="*/ 778 h 824"/>
                    <a:gd name="T78" fmla="*/ 362 w 758"/>
                    <a:gd name="T79" fmla="*/ 772 h 824"/>
                    <a:gd name="T80" fmla="*/ 396 w 758"/>
                    <a:gd name="T81" fmla="*/ 796 h 824"/>
                    <a:gd name="T82" fmla="*/ 480 w 758"/>
                    <a:gd name="T83" fmla="*/ 778 h 824"/>
                    <a:gd name="T84" fmla="*/ 396 w 758"/>
                    <a:gd name="T85" fmla="*/ 600 h 824"/>
                    <a:gd name="T86" fmla="*/ 414 w 758"/>
                    <a:gd name="T87" fmla="*/ 546 h 824"/>
                    <a:gd name="T88" fmla="*/ 466 w 758"/>
                    <a:gd name="T89" fmla="*/ 508 h 824"/>
                    <a:gd name="T90" fmla="*/ 522 w 758"/>
                    <a:gd name="T91" fmla="*/ 520 h 824"/>
                    <a:gd name="T92" fmla="*/ 602 w 758"/>
                    <a:gd name="T93" fmla="*/ 562 h 824"/>
                    <a:gd name="T94" fmla="*/ 698 w 758"/>
                    <a:gd name="T95" fmla="*/ 664 h 824"/>
                    <a:gd name="T96" fmla="*/ 740 w 758"/>
                    <a:gd name="T97" fmla="*/ 606 h 824"/>
                    <a:gd name="T98" fmla="*/ 324 w 758"/>
                    <a:gd name="T99" fmla="*/ 398 h 824"/>
                    <a:gd name="T100" fmla="*/ 340 w 758"/>
                    <a:gd name="T101" fmla="*/ 452 h 824"/>
                    <a:gd name="T102" fmla="*/ 360 w 758"/>
                    <a:gd name="T103" fmla="*/ 380 h 824"/>
                    <a:gd name="T104" fmla="*/ 414 w 758"/>
                    <a:gd name="T105" fmla="*/ 352 h 824"/>
                    <a:gd name="T106" fmla="*/ 414 w 758"/>
                    <a:gd name="T107" fmla="*/ 472 h 824"/>
                    <a:gd name="T108" fmla="*/ 434 w 758"/>
                    <a:gd name="T109" fmla="*/ 424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58" h="824">
                      <a:moveTo>
                        <a:pt x="700" y="576"/>
                      </a:moveTo>
                      <a:lnTo>
                        <a:pt x="758" y="558"/>
                      </a:lnTo>
                      <a:lnTo>
                        <a:pt x="756" y="548"/>
                      </a:lnTo>
                      <a:lnTo>
                        <a:pt x="686" y="566"/>
                      </a:lnTo>
                      <a:lnTo>
                        <a:pt x="686" y="566"/>
                      </a:lnTo>
                      <a:lnTo>
                        <a:pt x="640" y="538"/>
                      </a:lnTo>
                      <a:lnTo>
                        <a:pt x="748" y="508"/>
                      </a:lnTo>
                      <a:lnTo>
                        <a:pt x="746" y="496"/>
                      </a:lnTo>
                      <a:lnTo>
                        <a:pt x="620" y="528"/>
                      </a:lnTo>
                      <a:lnTo>
                        <a:pt x="620" y="528"/>
                      </a:lnTo>
                      <a:lnTo>
                        <a:pt x="568" y="502"/>
                      </a:lnTo>
                      <a:lnTo>
                        <a:pt x="568" y="502"/>
                      </a:lnTo>
                      <a:lnTo>
                        <a:pt x="550" y="492"/>
                      </a:lnTo>
                      <a:lnTo>
                        <a:pt x="550" y="490"/>
                      </a:lnTo>
                      <a:lnTo>
                        <a:pt x="550" y="490"/>
                      </a:lnTo>
                      <a:lnTo>
                        <a:pt x="550" y="488"/>
                      </a:lnTo>
                      <a:lnTo>
                        <a:pt x="546" y="484"/>
                      </a:lnTo>
                      <a:lnTo>
                        <a:pt x="518" y="456"/>
                      </a:lnTo>
                      <a:lnTo>
                        <a:pt x="518" y="456"/>
                      </a:lnTo>
                      <a:lnTo>
                        <a:pt x="512" y="448"/>
                      </a:lnTo>
                      <a:lnTo>
                        <a:pt x="512" y="448"/>
                      </a:lnTo>
                      <a:lnTo>
                        <a:pt x="504" y="432"/>
                      </a:lnTo>
                      <a:lnTo>
                        <a:pt x="500" y="414"/>
                      </a:lnTo>
                      <a:lnTo>
                        <a:pt x="500" y="414"/>
                      </a:lnTo>
                      <a:lnTo>
                        <a:pt x="500" y="412"/>
                      </a:lnTo>
                      <a:lnTo>
                        <a:pt x="500" y="412"/>
                      </a:lnTo>
                      <a:lnTo>
                        <a:pt x="500" y="408"/>
                      </a:lnTo>
                      <a:lnTo>
                        <a:pt x="500" y="408"/>
                      </a:lnTo>
                      <a:lnTo>
                        <a:pt x="504" y="392"/>
                      </a:lnTo>
                      <a:lnTo>
                        <a:pt x="512" y="374"/>
                      </a:lnTo>
                      <a:lnTo>
                        <a:pt x="512" y="374"/>
                      </a:lnTo>
                      <a:lnTo>
                        <a:pt x="518" y="366"/>
                      </a:lnTo>
                      <a:lnTo>
                        <a:pt x="518" y="366"/>
                      </a:lnTo>
                      <a:lnTo>
                        <a:pt x="546" y="340"/>
                      </a:lnTo>
                      <a:lnTo>
                        <a:pt x="550" y="334"/>
                      </a:lnTo>
                      <a:lnTo>
                        <a:pt x="550" y="332"/>
                      </a:lnTo>
                      <a:lnTo>
                        <a:pt x="548" y="330"/>
                      </a:lnTo>
                      <a:lnTo>
                        <a:pt x="548" y="330"/>
                      </a:lnTo>
                      <a:lnTo>
                        <a:pt x="568" y="320"/>
                      </a:lnTo>
                      <a:lnTo>
                        <a:pt x="568" y="320"/>
                      </a:lnTo>
                      <a:lnTo>
                        <a:pt x="620" y="294"/>
                      </a:lnTo>
                      <a:lnTo>
                        <a:pt x="744" y="324"/>
                      </a:lnTo>
                      <a:lnTo>
                        <a:pt x="746" y="312"/>
                      </a:lnTo>
                      <a:lnTo>
                        <a:pt x="640" y="282"/>
                      </a:lnTo>
                      <a:lnTo>
                        <a:pt x="640" y="282"/>
                      </a:lnTo>
                      <a:lnTo>
                        <a:pt x="686" y="254"/>
                      </a:lnTo>
                      <a:lnTo>
                        <a:pt x="754" y="272"/>
                      </a:lnTo>
                      <a:lnTo>
                        <a:pt x="758" y="262"/>
                      </a:lnTo>
                      <a:lnTo>
                        <a:pt x="700" y="246"/>
                      </a:lnTo>
                      <a:lnTo>
                        <a:pt x="700" y="246"/>
                      </a:lnTo>
                      <a:lnTo>
                        <a:pt x="720" y="230"/>
                      </a:lnTo>
                      <a:lnTo>
                        <a:pt x="740" y="216"/>
                      </a:lnTo>
                      <a:lnTo>
                        <a:pt x="742" y="214"/>
                      </a:lnTo>
                      <a:lnTo>
                        <a:pt x="732" y="196"/>
                      </a:lnTo>
                      <a:lnTo>
                        <a:pt x="728" y="196"/>
                      </a:lnTo>
                      <a:lnTo>
                        <a:pt x="728" y="196"/>
                      </a:lnTo>
                      <a:lnTo>
                        <a:pt x="704" y="206"/>
                      </a:lnTo>
                      <a:lnTo>
                        <a:pt x="682" y="216"/>
                      </a:lnTo>
                      <a:lnTo>
                        <a:pt x="696" y="156"/>
                      </a:lnTo>
                      <a:lnTo>
                        <a:pt x="686" y="154"/>
                      </a:lnTo>
                      <a:lnTo>
                        <a:pt x="666" y="222"/>
                      </a:lnTo>
                      <a:lnTo>
                        <a:pt x="666" y="222"/>
                      </a:lnTo>
                      <a:lnTo>
                        <a:pt x="620" y="248"/>
                      </a:lnTo>
                      <a:lnTo>
                        <a:pt x="646" y="140"/>
                      </a:lnTo>
                      <a:lnTo>
                        <a:pt x="636" y="136"/>
                      </a:lnTo>
                      <a:lnTo>
                        <a:pt x="600" y="260"/>
                      </a:lnTo>
                      <a:lnTo>
                        <a:pt x="600" y="260"/>
                      </a:lnTo>
                      <a:lnTo>
                        <a:pt x="552" y="292"/>
                      </a:lnTo>
                      <a:lnTo>
                        <a:pt x="552" y="292"/>
                      </a:lnTo>
                      <a:lnTo>
                        <a:pt x="534" y="306"/>
                      </a:lnTo>
                      <a:lnTo>
                        <a:pt x="532" y="304"/>
                      </a:lnTo>
                      <a:lnTo>
                        <a:pt x="530" y="304"/>
                      </a:lnTo>
                      <a:lnTo>
                        <a:pt x="530" y="304"/>
                      </a:lnTo>
                      <a:lnTo>
                        <a:pt x="522" y="304"/>
                      </a:lnTo>
                      <a:lnTo>
                        <a:pt x="488" y="314"/>
                      </a:lnTo>
                      <a:lnTo>
                        <a:pt x="488" y="314"/>
                      </a:lnTo>
                      <a:lnTo>
                        <a:pt x="482" y="314"/>
                      </a:lnTo>
                      <a:lnTo>
                        <a:pt x="478" y="314"/>
                      </a:lnTo>
                      <a:lnTo>
                        <a:pt x="478" y="314"/>
                      </a:lnTo>
                      <a:lnTo>
                        <a:pt x="476" y="312"/>
                      </a:lnTo>
                      <a:lnTo>
                        <a:pt x="476" y="312"/>
                      </a:lnTo>
                      <a:lnTo>
                        <a:pt x="476" y="312"/>
                      </a:lnTo>
                      <a:lnTo>
                        <a:pt x="476" y="312"/>
                      </a:lnTo>
                      <a:lnTo>
                        <a:pt x="456" y="310"/>
                      </a:lnTo>
                      <a:lnTo>
                        <a:pt x="446" y="308"/>
                      </a:lnTo>
                      <a:lnTo>
                        <a:pt x="438" y="304"/>
                      </a:lnTo>
                      <a:lnTo>
                        <a:pt x="438" y="304"/>
                      </a:lnTo>
                      <a:lnTo>
                        <a:pt x="424" y="292"/>
                      </a:lnTo>
                      <a:lnTo>
                        <a:pt x="414" y="278"/>
                      </a:lnTo>
                      <a:lnTo>
                        <a:pt x="414" y="278"/>
                      </a:lnTo>
                      <a:lnTo>
                        <a:pt x="410" y="268"/>
                      </a:lnTo>
                      <a:lnTo>
                        <a:pt x="410" y="268"/>
                      </a:lnTo>
                      <a:lnTo>
                        <a:pt x="400" y="230"/>
                      </a:lnTo>
                      <a:lnTo>
                        <a:pt x="398" y="224"/>
                      </a:lnTo>
                      <a:lnTo>
                        <a:pt x="396" y="224"/>
                      </a:lnTo>
                      <a:lnTo>
                        <a:pt x="394" y="224"/>
                      </a:lnTo>
                      <a:lnTo>
                        <a:pt x="394" y="224"/>
                      </a:lnTo>
                      <a:lnTo>
                        <a:pt x="396" y="202"/>
                      </a:lnTo>
                      <a:lnTo>
                        <a:pt x="396" y="202"/>
                      </a:lnTo>
                      <a:lnTo>
                        <a:pt x="398" y="142"/>
                      </a:lnTo>
                      <a:lnTo>
                        <a:pt x="486" y="52"/>
                      </a:lnTo>
                      <a:lnTo>
                        <a:pt x="478" y="44"/>
                      </a:lnTo>
                      <a:lnTo>
                        <a:pt x="398" y="120"/>
                      </a:lnTo>
                      <a:lnTo>
                        <a:pt x="398" y="120"/>
                      </a:lnTo>
                      <a:lnTo>
                        <a:pt x="396" y="66"/>
                      </a:lnTo>
                      <a:lnTo>
                        <a:pt x="446" y="16"/>
                      </a:lnTo>
                      <a:lnTo>
                        <a:pt x="438" y="8"/>
                      </a:lnTo>
                      <a:lnTo>
                        <a:pt x="396" y="50"/>
                      </a:lnTo>
                      <a:lnTo>
                        <a:pt x="396" y="50"/>
                      </a:lnTo>
                      <a:lnTo>
                        <a:pt x="394" y="26"/>
                      </a:lnTo>
                      <a:lnTo>
                        <a:pt x="390" y="2"/>
                      </a:lnTo>
                      <a:lnTo>
                        <a:pt x="388" y="0"/>
                      </a:lnTo>
                      <a:lnTo>
                        <a:pt x="368" y="0"/>
                      </a:lnTo>
                      <a:lnTo>
                        <a:pt x="368" y="2"/>
                      </a:lnTo>
                      <a:lnTo>
                        <a:pt x="368" y="2"/>
                      </a:lnTo>
                      <a:lnTo>
                        <a:pt x="364" y="28"/>
                      </a:lnTo>
                      <a:lnTo>
                        <a:pt x="360" y="52"/>
                      </a:lnTo>
                      <a:lnTo>
                        <a:pt x="316" y="10"/>
                      </a:lnTo>
                      <a:lnTo>
                        <a:pt x="310" y="16"/>
                      </a:lnTo>
                      <a:lnTo>
                        <a:pt x="360" y="68"/>
                      </a:lnTo>
                      <a:lnTo>
                        <a:pt x="360" y="68"/>
                      </a:lnTo>
                      <a:lnTo>
                        <a:pt x="358" y="122"/>
                      </a:lnTo>
                      <a:lnTo>
                        <a:pt x="278" y="44"/>
                      </a:lnTo>
                      <a:lnTo>
                        <a:pt x="270" y="52"/>
                      </a:lnTo>
                      <a:lnTo>
                        <a:pt x="360" y="144"/>
                      </a:lnTo>
                      <a:lnTo>
                        <a:pt x="360" y="144"/>
                      </a:lnTo>
                      <a:lnTo>
                        <a:pt x="362" y="202"/>
                      </a:lnTo>
                      <a:lnTo>
                        <a:pt x="362" y="202"/>
                      </a:lnTo>
                      <a:lnTo>
                        <a:pt x="364" y="224"/>
                      </a:lnTo>
                      <a:lnTo>
                        <a:pt x="362" y="224"/>
                      </a:lnTo>
                      <a:lnTo>
                        <a:pt x="362" y="224"/>
                      </a:lnTo>
                      <a:lnTo>
                        <a:pt x="360" y="224"/>
                      </a:lnTo>
                      <a:lnTo>
                        <a:pt x="358" y="230"/>
                      </a:lnTo>
                      <a:lnTo>
                        <a:pt x="348" y="268"/>
                      </a:lnTo>
                      <a:lnTo>
                        <a:pt x="348" y="268"/>
                      </a:lnTo>
                      <a:lnTo>
                        <a:pt x="344" y="278"/>
                      </a:lnTo>
                      <a:lnTo>
                        <a:pt x="344" y="278"/>
                      </a:lnTo>
                      <a:lnTo>
                        <a:pt x="334" y="294"/>
                      </a:lnTo>
                      <a:lnTo>
                        <a:pt x="320" y="306"/>
                      </a:lnTo>
                      <a:lnTo>
                        <a:pt x="320" y="306"/>
                      </a:lnTo>
                      <a:lnTo>
                        <a:pt x="312" y="310"/>
                      </a:lnTo>
                      <a:lnTo>
                        <a:pt x="302" y="312"/>
                      </a:lnTo>
                      <a:lnTo>
                        <a:pt x="292" y="314"/>
                      </a:lnTo>
                      <a:lnTo>
                        <a:pt x="282" y="314"/>
                      </a:lnTo>
                      <a:lnTo>
                        <a:pt x="282" y="314"/>
                      </a:lnTo>
                      <a:lnTo>
                        <a:pt x="280" y="314"/>
                      </a:lnTo>
                      <a:lnTo>
                        <a:pt x="280" y="314"/>
                      </a:lnTo>
                      <a:lnTo>
                        <a:pt x="270" y="312"/>
                      </a:lnTo>
                      <a:lnTo>
                        <a:pt x="270" y="312"/>
                      </a:lnTo>
                      <a:lnTo>
                        <a:pt x="236" y="302"/>
                      </a:lnTo>
                      <a:lnTo>
                        <a:pt x="228" y="302"/>
                      </a:lnTo>
                      <a:lnTo>
                        <a:pt x="224" y="302"/>
                      </a:lnTo>
                      <a:lnTo>
                        <a:pt x="224" y="304"/>
                      </a:lnTo>
                      <a:lnTo>
                        <a:pt x="224" y="304"/>
                      </a:lnTo>
                      <a:lnTo>
                        <a:pt x="206" y="292"/>
                      </a:lnTo>
                      <a:lnTo>
                        <a:pt x="206" y="292"/>
                      </a:lnTo>
                      <a:lnTo>
                        <a:pt x="156" y="260"/>
                      </a:lnTo>
                      <a:lnTo>
                        <a:pt x="120" y="140"/>
                      </a:lnTo>
                      <a:lnTo>
                        <a:pt x="110" y="142"/>
                      </a:lnTo>
                      <a:lnTo>
                        <a:pt x="136" y="250"/>
                      </a:lnTo>
                      <a:lnTo>
                        <a:pt x="136" y="250"/>
                      </a:lnTo>
                      <a:lnTo>
                        <a:pt x="90" y="224"/>
                      </a:lnTo>
                      <a:lnTo>
                        <a:pt x="70" y="156"/>
                      </a:lnTo>
                      <a:lnTo>
                        <a:pt x="60" y="158"/>
                      </a:lnTo>
                      <a:lnTo>
                        <a:pt x="74" y="216"/>
                      </a:lnTo>
                      <a:lnTo>
                        <a:pt x="74" y="216"/>
                      </a:lnTo>
                      <a:lnTo>
                        <a:pt x="52" y="206"/>
                      </a:lnTo>
                      <a:lnTo>
                        <a:pt x="30" y="198"/>
                      </a:lnTo>
                      <a:lnTo>
                        <a:pt x="26" y="196"/>
                      </a:lnTo>
                      <a:lnTo>
                        <a:pt x="16" y="214"/>
                      </a:lnTo>
                      <a:lnTo>
                        <a:pt x="18" y="216"/>
                      </a:lnTo>
                      <a:lnTo>
                        <a:pt x="18" y="216"/>
                      </a:lnTo>
                      <a:lnTo>
                        <a:pt x="38" y="232"/>
                      </a:lnTo>
                      <a:lnTo>
                        <a:pt x="58" y="248"/>
                      </a:lnTo>
                      <a:lnTo>
                        <a:pt x="0" y="264"/>
                      </a:lnTo>
                      <a:lnTo>
                        <a:pt x="2" y="274"/>
                      </a:lnTo>
                      <a:lnTo>
                        <a:pt x="72" y="256"/>
                      </a:lnTo>
                      <a:lnTo>
                        <a:pt x="72" y="256"/>
                      </a:lnTo>
                      <a:lnTo>
                        <a:pt x="118" y="284"/>
                      </a:lnTo>
                      <a:lnTo>
                        <a:pt x="10" y="316"/>
                      </a:lnTo>
                      <a:lnTo>
                        <a:pt x="12" y="326"/>
                      </a:lnTo>
                      <a:lnTo>
                        <a:pt x="138" y="296"/>
                      </a:lnTo>
                      <a:lnTo>
                        <a:pt x="138" y="296"/>
                      </a:lnTo>
                      <a:lnTo>
                        <a:pt x="190" y="322"/>
                      </a:lnTo>
                      <a:lnTo>
                        <a:pt x="190" y="322"/>
                      </a:lnTo>
                      <a:lnTo>
                        <a:pt x="208" y="332"/>
                      </a:lnTo>
                      <a:lnTo>
                        <a:pt x="208" y="332"/>
                      </a:lnTo>
                      <a:lnTo>
                        <a:pt x="208" y="332"/>
                      </a:lnTo>
                      <a:lnTo>
                        <a:pt x="208" y="334"/>
                      </a:lnTo>
                      <a:lnTo>
                        <a:pt x="212" y="340"/>
                      </a:lnTo>
                      <a:lnTo>
                        <a:pt x="240" y="366"/>
                      </a:lnTo>
                      <a:lnTo>
                        <a:pt x="240" y="366"/>
                      </a:lnTo>
                      <a:lnTo>
                        <a:pt x="246" y="374"/>
                      </a:lnTo>
                      <a:lnTo>
                        <a:pt x="246" y="374"/>
                      </a:lnTo>
                      <a:lnTo>
                        <a:pt x="254" y="392"/>
                      </a:lnTo>
                      <a:lnTo>
                        <a:pt x="258" y="408"/>
                      </a:lnTo>
                      <a:lnTo>
                        <a:pt x="258" y="408"/>
                      </a:lnTo>
                      <a:lnTo>
                        <a:pt x="258" y="412"/>
                      </a:lnTo>
                      <a:lnTo>
                        <a:pt x="258" y="412"/>
                      </a:lnTo>
                      <a:lnTo>
                        <a:pt x="258" y="414"/>
                      </a:lnTo>
                      <a:lnTo>
                        <a:pt x="258" y="414"/>
                      </a:lnTo>
                      <a:lnTo>
                        <a:pt x="254" y="432"/>
                      </a:lnTo>
                      <a:lnTo>
                        <a:pt x="246" y="448"/>
                      </a:lnTo>
                      <a:lnTo>
                        <a:pt x="246" y="448"/>
                      </a:lnTo>
                      <a:lnTo>
                        <a:pt x="240" y="456"/>
                      </a:lnTo>
                      <a:lnTo>
                        <a:pt x="240" y="456"/>
                      </a:lnTo>
                      <a:lnTo>
                        <a:pt x="212" y="484"/>
                      </a:lnTo>
                      <a:lnTo>
                        <a:pt x="208" y="488"/>
                      </a:lnTo>
                      <a:lnTo>
                        <a:pt x="208" y="490"/>
                      </a:lnTo>
                      <a:lnTo>
                        <a:pt x="210" y="492"/>
                      </a:lnTo>
                      <a:lnTo>
                        <a:pt x="210" y="492"/>
                      </a:lnTo>
                      <a:lnTo>
                        <a:pt x="190" y="502"/>
                      </a:lnTo>
                      <a:lnTo>
                        <a:pt x="190" y="502"/>
                      </a:lnTo>
                      <a:lnTo>
                        <a:pt x="138" y="530"/>
                      </a:lnTo>
                      <a:lnTo>
                        <a:pt x="14" y="500"/>
                      </a:lnTo>
                      <a:lnTo>
                        <a:pt x="12" y="510"/>
                      </a:lnTo>
                      <a:lnTo>
                        <a:pt x="118" y="540"/>
                      </a:lnTo>
                      <a:lnTo>
                        <a:pt x="118" y="540"/>
                      </a:lnTo>
                      <a:lnTo>
                        <a:pt x="72" y="568"/>
                      </a:lnTo>
                      <a:lnTo>
                        <a:pt x="4" y="552"/>
                      </a:lnTo>
                      <a:lnTo>
                        <a:pt x="0" y="560"/>
                      </a:lnTo>
                      <a:lnTo>
                        <a:pt x="58" y="578"/>
                      </a:lnTo>
                      <a:lnTo>
                        <a:pt x="58" y="578"/>
                      </a:lnTo>
                      <a:lnTo>
                        <a:pt x="38" y="592"/>
                      </a:lnTo>
                      <a:lnTo>
                        <a:pt x="18" y="608"/>
                      </a:lnTo>
                      <a:lnTo>
                        <a:pt x="16" y="610"/>
                      </a:lnTo>
                      <a:lnTo>
                        <a:pt x="26" y="628"/>
                      </a:lnTo>
                      <a:lnTo>
                        <a:pt x="30" y="626"/>
                      </a:lnTo>
                      <a:lnTo>
                        <a:pt x="30" y="626"/>
                      </a:lnTo>
                      <a:lnTo>
                        <a:pt x="54" y="618"/>
                      </a:lnTo>
                      <a:lnTo>
                        <a:pt x="76" y="608"/>
                      </a:lnTo>
                      <a:lnTo>
                        <a:pt x="62" y="666"/>
                      </a:lnTo>
                      <a:lnTo>
                        <a:pt x="72" y="670"/>
                      </a:lnTo>
                      <a:lnTo>
                        <a:pt x="92" y="600"/>
                      </a:lnTo>
                      <a:lnTo>
                        <a:pt x="92" y="600"/>
                      </a:lnTo>
                      <a:lnTo>
                        <a:pt x="138" y="574"/>
                      </a:lnTo>
                      <a:lnTo>
                        <a:pt x="112" y="682"/>
                      </a:lnTo>
                      <a:lnTo>
                        <a:pt x="122" y="686"/>
                      </a:lnTo>
                      <a:lnTo>
                        <a:pt x="158" y="562"/>
                      </a:lnTo>
                      <a:lnTo>
                        <a:pt x="158" y="562"/>
                      </a:lnTo>
                      <a:lnTo>
                        <a:pt x="206" y="530"/>
                      </a:lnTo>
                      <a:lnTo>
                        <a:pt x="206" y="530"/>
                      </a:lnTo>
                      <a:lnTo>
                        <a:pt x="224" y="518"/>
                      </a:lnTo>
                      <a:lnTo>
                        <a:pt x="226" y="520"/>
                      </a:lnTo>
                      <a:lnTo>
                        <a:pt x="228" y="520"/>
                      </a:lnTo>
                      <a:lnTo>
                        <a:pt x="228" y="520"/>
                      </a:lnTo>
                      <a:lnTo>
                        <a:pt x="236" y="518"/>
                      </a:lnTo>
                      <a:lnTo>
                        <a:pt x="270" y="510"/>
                      </a:lnTo>
                      <a:lnTo>
                        <a:pt x="270" y="510"/>
                      </a:lnTo>
                      <a:lnTo>
                        <a:pt x="280" y="508"/>
                      </a:lnTo>
                      <a:lnTo>
                        <a:pt x="280" y="508"/>
                      </a:lnTo>
                      <a:lnTo>
                        <a:pt x="282" y="508"/>
                      </a:lnTo>
                      <a:lnTo>
                        <a:pt x="282" y="508"/>
                      </a:lnTo>
                      <a:lnTo>
                        <a:pt x="292" y="508"/>
                      </a:lnTo>
                      <a:lnTo>
                        <a:pt x="302" y="510"/>
                      </a:lnTo>
                      <a:lnTo>
                        <a:pt x="312" y="512"/>
                      </a:lnTo>
                      <a:lnTo>
                        <a:pt x="320" y="516"/>
                      </a:lnTo>
                      <a:lnTo>
                        <a:pt x="320" y="516"/>
                      </a:lnTo>
                      <a:lnTo>
                        <a:pt x="334" y="528"/>
                      </a:lnTo>
                      <a:lnTo>
                        <a:pt x="344" y="544"/>
                      </a:lnTo>
                      <a:lnTo>
                        <a:pt x="344" y="544"/>
                      </a:lnTo>
                      <a:lnTo>
                        <a:pt x="348" y="554"/>
                      </a:lnTo>
                      <a:lnTo>
                        <a:pt x="348" y="554"/>
                      </a:lnTo>
                      <a:lnTo>
                        <a:pt x="358" y="594"/>
                      </a:lnTo>
                      <a:lnTo>
                        <a:pt x="360" y="598"/>
                      </a:lnTo>
                      <a:lnTo>
                        <a:pt x="362" y="598"/>
                      </a:lnTo>
                      <a:lnTo>
                        <a:pt x="364" y="598"/>
                      </a:lnTo>
                      <a:lnTo>
                        <a:pt x="364" y="598"/>
                      </a:lnTo>
                      <a:lnTo>
                        <a:pt x="362" y="622"/>
                      </a:lnTo>
                      <a:lnTo>
                        <a:pt x="362" y="622"/>
                      </a:lnTo>
                      <a:lnTo>
                        <a:pt x="360" y="680"/>
                      </a:lnTo>
                      <a:lnTo>
                        <a:pt x="272" y="772"/>
                      </a:lnTo>
                      <a:lnTo>
                        <a:pt x="280" y="778"/>
                      </a:lnTo>
                      <a:lnTo>
                        <a:pt x="360" y="702"/>
                      </a:lnTo>
                      <a:lnTo>
                        <a:pt x="360" y="702"/>
                      </a:lnTo>
                      <a:lnTo>
                        <a:pt x="362" y="756"/>
                      </a:lnTo>
                      <a:lnTo>
                        <a:pt x="312" y="806"/>
                      </a:lnTo>
                      <a:lnTo>
                        <a:pt x="320" y="814"/>
                      </a:lnTo>
                      <a:lnTo>
                        <a:pt x="362" y="772"/>
                      </a:lnTo>
                      <a:lnTo>
                        <a:pt x="362" y="772"/>
                      </a:lnTo>
                      <a:lnTo>
                        <a:pt x="364" y="796"/>
                      </a:lnTo>
                      <a:lnTo>
                        <a:pt x="368" y="822"/>
                      </a:lnTo>
                      <a:lnTo>
                        <a:pt x="370" y="824"/>
                      </a:lnTo>
                      <a:lnTo>
                        <a:pt x="390" y="824"/>
                      </a:lnTo>
                      <a:lnTo>
                        <a:pt x="390" y="822"/>
                      </a:lnTo>
                      <a:lnTo>
                        <a:pt x="390" y="822"/>
                      </a:lnTo>
                      <a:lnTo>
                        <a:pt x="396" y="796"/>
                      </a:lnTo>
                      <a:lnTo>
                        <a:pt x="398" y="772"/>
                      </a:lnTo>
                      <a:lnTo>
                        <a:pt x="442" y="814"/>
                      </a:lnTo>
                      <a:lnTo>
                        <a:pt x="448" y="806"/>
                      </a:lnTo>
                      <a:lnTo>
                        <a:pt x="398" y="754"/>
                      </a:lnTo>
                      <a:lnTo>
                        <a:pt x="398" y="754"/>
                      </a:lnTo>
                      <a:lnTo>
                        <a:pt x="400" y="702"/>
                      </a:lnTo>
                      <a:lnTo>
                        <a:pt x="480" y="778"/>
                      </a:lnTo>
                      <a:lnTo>
                        <a:pt x="488" y="770"/>
                      </a:lnTo>
                      <a:lnTo>
                        <a:pt x="400" y="678"/>
                      </a:lnTo>
                      <a:lnTo>
                        <a:pt x="400" y="678"/>
                      </a:lnTo>
                      <a:lnTo>
                        <a:pt x="396" y="620"/>
                      </a:lnTo>
                      <a:lnTo>
                        <a:pt x="396" y="620"/>
                      </a:lnTo>
                      <a:lnTo>
                        <a:pt x="394" y="600"/>
                      </a:lnTo>
                      <a:lnTo>
                        <a:pt x="396" y="600"/>
                      </a:lnTo>
                      <a:lnTo>
                        <a:pt x="396" y="600"/>
                      </a:lnTo>
                      <a:lnTo>
                        <a:pt x="398" y="600"/>
                      </a:lnTo>
                      <a:lnTo>
                        <a:pt x="400" y="594"/>
                      </a:lnTo>
                      <a:lnTo>
                        <a:pt x="410" y="556"/>
                      </a:lnTo>
                      <a:lnTo>
                        <a:pt x="410" y="556"/>
                      </a:lnTo>
                      <a:lnTo>
                        <a:pt x="414" y="546"/>
                      </a:lnTo>
                      <a:lnTo>
                        <a:pt x="414" y="546"/>
                      </a:lnTo>
                      <a:lnTo>
                        <a:pt x="424" y="530"/>
                      </a:lnTo>
                      <a:lnTo>
                        <a:pt x="430" y="522"/>
                      </a:lnTo>
                      <a:lnTo>
                        <a:pt x="438" y="518"/>
                      </a:lnTo>
                      <a:lnTo>
                        <a:pt x="438" y="518"/>
                      </a:lnTo>
                      <a:lnTo>
                        <a:pt x="446" y="514"/>
                      </a:lnTo>
                      <a:lnTo>
                        <a:pt x="456" y="510"/>
                      </a:lnTo>
                      <a:lnTo>
                        <a:pt x="466" y="508"/>
                      </a:lnTo>
                      <a:lnTo>
                        <a:pt x="476" y="508"/>
                      </a:lnTo>
                      <a:lnTo>
                        <a:pt x="476" y="508"/>
                      </a:lnTo>
                      <a:lnTo>
                        <a:pt x="478" y="508"/>
                      </a:lnTo>
                      <a:lnTo>
                        <a:pt x="478" y="508"/>
                      </a:lnTo>
                      <a:lnTo>
                        <a:pt x="488" y="510"/>
                      </a:lnTo>
                      <a:lnTo>
                        <a:pt x="488" y="510"/>
                      </a:lnTo>
                      <a:lnTo>
                        <a:pt x="522" y="520"/>
                      </a:lnTo>
                      <a:lnTo>
                        <a:pt x="530" y="522"/>
                      </a:lnTo>
                      <a:lnTo>
                        <a:pt x="534" y="520"/>
                      </a:lnTo>
                      <a:lnTo>
                        <a:pt x="534" y="518"/>
                      </a:lnTo>
                      <a:lnTo>
                        <a:pt x="534" y="518"/>
                      </a:lnTo>
                      <a:lnTo>
                        <a:pt x="552" y="530"/>
                      </a:lnTo>
                      <a:lnTo>
                        <a:pt x="552" y="530"/>
                      </a:lnTo>
                      <a:lnTo>
                        <a:pt x="602" y="562"/>
                      </a:lnTo>
                      <a:lnTo>
                        <a:pt x="638" y="684"/>
                      </a:lnTo>
                      <a:lnTo>
                        <a:pt x="648" y="680"/>
                      </a:lnTo>
                      <a:lnTo>
                        <a:pt x="622" y="574"/>
                      </a:lnTo>
                      <a:lnTo>
                        <a:pt x="622" y="574"/>
                      </a:lnTo>
                      <a:lnTo>
                        <a:pt x="668" y="600"/>
                      </a:lnTo>
                      <a:lnTo>
                        <a:pt x="688" y="666"/>
                      </a:lnTo>
                      <a:lnTo>
                        <a:pt x="698" y="664"/>
                      </a:lnTo>
                      <a:lnTo>
                        <a:pt x="684" y="606"/>
                      </a:lnTo>
                      <a:lnTo>
                        <a:pt x="684" y="606"/>
                      </a:lnTo>
                      <a:lnTo>
                        <a:pt x="706" y="616"/>
                      </a:lnTo>
                      <a:lnTo>
                        <a:pt x="728" y="626"/>
                      </a:lnTo>
                      <a:lnTo>
                        <a:pt x="732" y="626"/>
                      </a:lnTo>
                      <a:lnTo>
                        <a:pt x="742" y="608"/>
                      </a:lnTo>
                      <a:lnTo>
                        <a:pt x="740" y="606"/>
                      </a:lnTo>
                      <a:lnTo>
                        <a:pt x="740" y="606"/>
                      </a:lnTo>
                      <a:lnTo>
                        <a:pt x="720" y="590"/>
                      </a:lnTo>
                      <a:lnTo>
                        <a:pt x="700" y="576"/>
                      </a:lnTo>
                      <a:lnTo>
                        <a:pt x="700" y="576"/>
                      </a:lnTo>
                      <a:close/>
                      <a:moveTo>
                        <a:pt x="324" y="424"/>
                      </a:moveTo>
                      <a:lnTo>
                        <a:pt x="310" y="412"/>
                      </a:lnTo>
                      <a:lnTo>
                        <a:pt x="324" y="398"/>
                      </a:lnTo>
                      <a:lnTo>
                        <a:pt x="324" y="398"/>
                      </a:lnTo>
                      <a:lnTo>
                        <a:pt x="342" y="412"/>
                      </a:lnTo>
                      <a:lnTo>
                        <a:pt x="342" y="412"/>
                      </a:lnTo>
                      <a:lnTo>
                        <a:pt x="324" y="424"/>
                      </a:lnTo>
                      <a:lnTo>
                        <a:pt x="324" y="424"/>
                      </a:lnTo>
                      <a:close/>
                      <a:moveTo>
                        <a:pt x="344" y="472"/>
                      </a:moveTo>
                      <a:lnTo>
                        <a:pt x="340" y="452"/>
                      </a:lnTo>
                      <a:lnTo>
                        <a:pt x="340" y="452"/>
                      </a:lnTo>
                      <a:lnTo>
                        <a:pt x="360" y="444"/>
                      </a:lnTo>
                      <a:lnTo>
                        <a:pt x="360" y="444"/>
                      </a:lnTo>
                      <a:lnTo>
                        <a:pt x="362" y="466"/>
                      </a:lnTo>
                      <a:lnTo>
                        <a:pt x="344" y="472"/>
                      </a:lnTo>
                      <a:close/>
                      <a:moveTo>
                        <a:pt x="360" y="380"/>
                      </a:moveTo>
                      <a:lnTo>
                        <a:pt x="360" y="380"/>
                      </a:lnTo>
                      <a:lnTo>
                        <a:pt x="340" y="370"/>
                      </a:lnTo>
                      <a:lnTo>
                        <a:pt x="344" y="352"/>
                      </a:lnTo>
                      <a:lnTo>
                        <a:pt x="364" y="358"/>
                      </a:lnTo>
                      <a:lnTo>
                        <a:pt x="364" y="358"/>
                      </a:lnTo>
                      <a:lnTo>
                        <a:pt x="360" y="380"/>
                      </a:lnTo>
                      <a:lnTo>
                        <a:pt x="360" y="380"/>
                      </a:lnTo>
                      <a:close/>
                      <a:moveTo>
                        <a:pt x="414" y="352"/>
                      </a:moveTo>
                      <a:lnTo>
                        <a:pt x="418" y="370"/>
                      </a:lnTo>
                      <a:lnTo>
                        <a:pt x="418" y="370"/>
                      </a:lnTo>
                      <a:lnTo>
                        <a:pt x="398" y="380"/>
                      </a:lnTo>
                      <a:lnTo>
                        <a:pt x="398" y="380"/>
                      </a:lnTo>
                      <a:lnTo>
                        <a:pt x="396" y="358"/>
                      </a:lnTo>
                      <a:lnTo>
                        <a:pt x="414" y="352"/>
                      </a:lnTo>
                      <a:close/>
                      <a:moveTo>
                        <a:pt x="414" y="472"/>
                      </a:moveTo>
                      <a:lnTo>
                        <a:pt x="394" y="466"/>
                      </a:lnTo>
                      <a:lnTo>
                        <a:pt x="394" y="466"/>
                      </a:lnTo>
                      <a:lnTo>
                        <a:pt x="398" y="444"/>
                      </a:lnTo>
                      <a:lnTo>
                        <a:pt x="398" y="444"/>
                      </a:lnTo>
                      <a:lnTo>
                        <a:pt x="418" y="452"/>
                      </a:lnTo>
                      <a:lnTo>
                        <a:pt x="414" y="472"/>
                      </a:lnTo>
                      <a:close/>
                      <a:moveTo>
                        <a:pt x="434" y="424"/>
                      </a:moveTo>
                      <a:lnTo>
                        <a:pt x="434" y="424"/>
                      </a:lnTo>
                      <a:lnTo>
                        <a:pt x="416" y="412"/>
                      </a:lnTo>
                      <a:lnTo>
                        <a:pt x="416" y="412"/>
                      </a:lnTo>
                      <a:lnTo>
                        <a:pt x="434" y="398"/>
                      </a:lnTo>
                      <a:lnTo>
                        <a:pt x="448" y="412"/>
                      </a:lnTo>
                      <a:lnTo>
                        <a:pt x="434" y="424"/>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5" name="Freeform 25"/>
                <p:cNvSpPr>
                  <a:spLocks noChangeAspect="1" noEditPoints="1"/>
                </p:cNvSpPr>
                <p:nvPr/>
              </p:nvSpPr>
              <p:spPr bwMode="auto">
                <a:xfrm rot="20016556">
                  <a:off x="7678235" y="2380703"/>
                  <a:ext cx="824672" cy="946846"/>
                </a:xfrm>
                <a:custGeom>
                  <a:avLst/>
                  <a:gdLst>
                    <a:gd name="T0" fmla="*/ 702 w 756"/>
                    <a:gd name="T1" fmla="*/ 598 h 868"/>
                    <a:gd name="T2" fmla="*/ 720 w 756"/>
                    <a:gd name="T3" fmla="*/ 502 h 868"/>
                    <a:gd name="T4" fmla="*/ 606 w 756"/>
                    <a:gd name="T5" fmla="*/ 484 h 868"/>
                    <a:gd name="T6" fmla="*/ 586 w 756"/>
                    <a:gd name="T7" fmla="*/ 454 h 868"/>
                    <a:gd name="T8" fmla="*/ 626 w 756"/>
                    <a:gd name="T9" fmla="*/ 378 h 868"/>
                    <a:gd name="T10" fmla="*/ 578 w 756"/>
                    <a:gd name="T11" fmla="*/ 376 h 868"/>
                    <a:gd name="T12" fmla="*/ 656 w 756"/>
                    <a:gd name="T13" fmla="*/ 298 h 868"/>
                    <a:gd name="T14" fmla="*/ 734 w 756"/>
                    <a:gd name="T15" fmla="*/ 238 h 868"/>
                    <a:gd name="T16" fmla="*/ 752 w 756"/>
                    <a:gd name="T17" fmla="*/ 214 h 868"/>
                    <a:gd name="T18" fmla="*/ 724 w 756"/>
                    <a:gd name="T19" fmla="*/ 220 h 868"/>
                    <a:gd name="T20" fmla="*/ 608 w 756"/>
                    <a:gd name="T21" fmla="*/ 274 h 868"/>
                    <a:gd name="T22" fmla="*/ 528 w 756"/>
                    <a:gd name="T23" fmla="*/ 290 h 868"/>
                    <a:gd name="T24" fmla="*/ 548 w 756"/>
                    <a:gd name="T25" fmla="*/ 246 h 868"/>
                    <a:gd name="T26" fmla="*/ 474 w 756"/>
                    <a:gd name="T27" fmla="*/ 268 h 868"/>
                    <a:gd name="T28" fmla="*/ 450 w 756"/>
                    <a:gd name="T29" fmla="*/ 192 h 868"/>
                    <a:gd name="T30" fmla="*/ 496 w 756"/>
                    <a:gd name="T31" fmla="*/ 112 h 868"/>
                    <a:gd name="T32" fmla="*/ 398 w 756"/>
                    <a:gd name="T33" fmla="*/ 108 h 868"/>
                    <a:gd name="T34" fmla="*/ 382 w 756"/>
                    <a:gd name="T35" fmla="*/ 0 h 868"/>
                    <a:gd name="T36" fmla="*/ 374 w 756"/>
                    <a:gd name="T37" fmla="*/ 10 h 868"/>
                    <a:gd name="T38" fmla="*/ 310 w 756"/>
                    <a:gd name="T39" fmla="*/ 64 h 868"/>
                    <a:gd name="T40" fmla="*/ 342 w 756"/>
                    <a:gd name="T41" fmla="*/ 200 h 868"/>
                    <a:gd name="T42" fmla="*/ 308 w 756"/>
                    <a:gd name="T43" fmla="*/ 192 h 868"/>
                    <a:gd name="T44" fmla="*/ 282 w 756"/>
                    <a:gd name="T45" fmla="*/ 268 h 868"/>
                    <a:gd name="T46" fmla="*/ 206 w 756"/>
                    <a:gd name="T47" fmla="*/ 246 h 868"/>
                    <a:gd name="T48" fmla="*/ 228 w 756"/>
                    <a:gd name="T49" fmla="*/ 290 h 868"/>
                    <a:gd name="T50" fmla="*/ 140 w 756"/>
                    <a:gd name="T51" fmla="*/ 272 h 868"/>
                    <a:gd name="T52" fmla="*/ 30 w 756"/>
                    <a:gd name="T53" fmla="*/ 226 h 868"/>
                    <a:gd name="T54" fmla="*/ 0 w 756"/>
                    <a:gd name="T55" fmla="*/ 220 h 868"/>
                    <a:gd name="T56" fmla="*/ 24 w 756"/>
                    <a:gd name="T57" fmla="*/ 244 h 868"/>
                    <a:gd name="T58" fmla="*/ 126 w 756"/>
                    <a:gd name="T59" fmla="*/ 314 h 868"/>
                    <a:gd name="T60" fmla="*/ 190 w 756"/>
                    <a:gd name="T61" fmla="*/ 408 h 868"/>
                    <a:gd name="T62" fmla="*/ 134 w 756"/>
                    <a:gd name="T63" fmla="*/ 386 h 868"/>
                    <a:gd name="T64" fmla="*/ 134 w 756"/>
                    <a:gd name="T65" fmla="*/ 482 h 868"/>
                    <a:gd name="T66" fmla="*/ 152 w 756"/>
                    <a:gd name="T67" fmla="*/ 484 h 868"/>
                    <a:gd name="T68" fmla="*/ 144 w 756"/>
                    <a:gd name="T69" fmla="*/ 536 h 868"/>
                    <a:gd name="T70" fmla="*/ 54 w 756"/>
                    <a:gd name="T71" fmla="*/ 600 h 868"/>
                    <a:gd name="T72" fmla="*/ 0 w 756"/>
                    <a:gd name="T73" fmla="*/ 648 h 868"/>
                    <a:gd name="T74" fmla="*/ 32 w 756"/>
                    <a:gd name="T75" fmla="*/ 646 h 868"/>
                    <a:gd name="T76" fmla="*/ 148 w 756"/>
                    <a:gd name="T77" fmla="*/ 592 h 868"/>
                    <a:gd name="T78" fmla="*/ 228 w 756"/>
                    <a:gd name="T79" fmla="*/ 578 h 868"/>
                    <a:gd name="T80" fmla="*/ 210 w 756"/>
                    <a:gd name="T81" fmla="*/ 622 h 868"/>
                    <a:gd name="T82" fmla="*/ 282 w 756"/>
                    <a:gd name="T83" fmla="*/ 600 h 868"/>
                    <a:gd name="T84" fmla="*/ 308 w 756"/>
                    <a:gd name="T85" fmla="*/ 674 h 868"/>
                    <a:gd name="T86" fmla="*/ 262 w 756"/>
                    <a:gd name="T87" fmla="*/ 756 h 868"/>
                    <a:gd name="T88" fmla="*/ 358 w 756"/>
                    <a:gd name="T89" fmla="*/ 758 h 868"/>
                    <a:gd name="T90" fmla="*/ 374 w 756"/>
                    <a:gd name="T91" fmla="*/ 868 h 868"/>
                    <a:gd name="T92" fmla="*/ 384 w 756"/>
                    <a:gd name="T93" fmla="*/ 840 h 868"/>
                    <a:gd name="T94" fmla="*/ 402 w 756"/>
                    <a:gd name="T95" fmla="*/ 740 h 868"/>
                    <a:gd name="T96" fmla="*/ 422 w 756"/>
                    <a:gd name="T97" fmla="*/ 650 h 868"/>
                    <a:gd name="T98" fmla="*/ 452 w 756"/>
                    <a:gd name="T99" fmla="*/ 676 h 868"/>
                    <a:gd name="T100" fmla="*/ 478 w 756"/>
                    <a:gd name="T101" fmla="*/ 600 h 868"/>
                    <a:gd name="T102" fmla="*/ 552 w 756"/>
                    <a:gd name="T103" fmla="*/ 618 h 868"/>
                    <a:gd name="T104" fmla="*/ 546 w 756"/>
                    <a:gd name="T105" fmla="*/ 580 h 868"/>
                    <a:gd name="T106" fmla="*/ 656 w 756"/>
                    <a:gd name="T107" fmla="*/ 678 h 868"/>
                    <a:gd name="T108" fmla="*/ 728 w 756"/>
                    <a:gd name="T109" fmla="*/ 642 h 868"/>
                    <a:gd name="T110" fmla="*/ 756 w 756"/>
                    <a:gd name="T111" fmla="*/ 648 h 868"/>
                    <a:gd name="T112" fmla="*/ 474 w 756"/>
                    <a:gd name="T113" fmla="*/ 472 h 868"/>
                    <a:gd name="T114" fmla="*/ 454 w 756"/>
                    <a:gd name="T115" fmla="*/ 304 h 868"/>
                    <a:gd name="T116" fmla="*/ 298 w 756"/>
                    <a:gd name="T117" fmla="*/ 370 h 868"/>
                    <a:gd name="T118" fmla="*/ 312 w 756"/>
                    <a:gd name="T119" fmla="*/ 454 h 868"/>
                    <a:gd name="T120" fmla="*/ 358 w 756"/>
                    <a:gd name="T121" fmla="*/ 468 h 868"/>
                    <a:gd name="T122" fmla="*/ 398 w 756"/>
                    <a:gd name="T123" fmla="*/ 468 h 868"/>
                    <a:gd name="T124" fmla="*/ 398 w 756"/>
                    <a:gd name="T125" fmla="*/ 468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6" h="868">
                      <a:moveTo>
                        <a:pt x="748" y="642"/>
                      </a:moveTo>
                      <a:lnTo>
                        <a:pt x="748" y="642"/>
                      </a:lnTo>
                      <a:lnTo>
                        <a:pt x="732" y="632"/>
                      </a:lnTo>
                      <a:lnTo>
                        <a:pt x="734" y="630"/>
                      </a:lnTo>
                      <a:lnTo>
                        <a:pt x="734" y="630"/>
                      </a:lnTo>
                      <a:lnTo>
                        <a:pt x="736" y="626"/>
                      </a:lnTo>
                      <a:lnTo>
                        <a:pt x="734" y="624"/>
                      </a:lnTo>
                      <a:lnTo>
                        <a:pt x="734" y="624"/>
                      </a:lnTo>
                      <a:lnTo>
                        <a:pt x="702" y="598"/>
                      </a:lnTo>
                      <a:lnTo>
                        <a:pt x="670" y="576"/>
                      </a:lnTo>
                      <a:lnTo>
                        <a:pt x="732" y="558"/>
                      </a:lnTo>
                      <a:lnTo>
                        <a:pt x="730" y="548"/>
                      </a:lnTo>
                      <a:lnTo>
                        <a:pt x="654" y="566"/>
                      </a:lnTo>
                      <a:lnTo>
                        <a:pt x="654" y="566"/>
                      </a:lnTo>
                      <a:lnTo>
                        <a:pt x="632" y="554"/>
                      </a:lnTo>
                      <a:lnTo>
                        <a:pt x="632" y="554"/>
                      </a:lnTo>
                      <a:lnTo>
                        <a:pt x="610" y="534"/>
                      </a:lnTo>
                      <a:lnTo>
                        <a:pt x="720" y="502"/>
                      </a:lnTo>
                      <a:lnTo>
                        <a:pt x="718" y="490"/>
                      </a:lnTo>
                      <a:lnTo>
                        <a:pt x="598" y="520"/>
                      </a:lnTo>
                      <a:lnTo>
                        <a:pt x="598" y="520"/>
                      </a:lnTo>
                      <a:lnTo>
                        <a:pt x="588" y="504"/>
                      </a:lnTo>
                      <a:lnTo>
                        <a:pt x="578" y="490"/>
                      </a:lnTo>
                      <a:lnTo>
                        <a:pt x="570" y="474"/>
                      </a:lnTo>
                      <a:lnTo>
                        <a:pt x="566" y="460"/>
                      </a:lnTo>
                      <a:lnTo>
                        <a:pt x="566" y="460"/>
                      </a:lnTo>
                      <a:lnTo>
                        <a:pt x="606" y="484"/>
                      </a:lnTo>
                      <a:lnTo>
                        <a:pt x="616" y="490"/>
                      </a:lnTo>
                      <a:lnTo>
                        <a:pt x="622" y="492"/>
                      </a:lnTo>
                      <a:lnTo>
                        <a:pt x="624" y="492"/>
                      </a:lnTo>
                      <a:lnTo>
                        <a:pt x="626" y="490"/>
                      </a:lnTo>
                      <a:lnTo>
                        <a:pt x="626" y="490"/>
                      </a:lnTo>
                      <a:lnTo>
                        <a:pt x="626" y="488"/>
                      </a:lnTo>
                      <a:lnTo>
                        <a:pt x="622" y="482"/>
                      </a:lnTo>
                      <a:lnTo>
                        <a:pt x="586" y="454"/>
                      </a:lnTo>
                      <a:lnTo>
                        <a:pt x="586" y="454"/>
                      </a:lnTo>
                      <a:lnTo>
                        <a:pt x="576" y="444"/>
                      </a:lnTo>
                      <a:lnTo>
                        <a:pt x="570" y="434"/>
                      </a:lnTo>
                      <a:lnTo>
                        <a:pt x="570" y="434"/>
                      </a:lnTo>
                      <a:lnTo>
                        <a:pt x="576" y="424"/>
                      </a:lnTo>
                      <a:lnTo>
                        <a:pt x="586" y="414"/>
                      </a:lnTo>
                      <a:lnTo>
                        <a:pt x="586" y="414"/>
                      </a:lnTo>
                      <a:lnTo>
                        <a:pt x="622" y="386"/>
                      </a:lnTo>
                      <a:lnTo>
                        <a:pt x="626" y="380"/>
                      </a:lnTo>
                      <a:lnTo>
                        <a:pt x="626" y="378"/>
                      </a:lnTo>
                      <a:lnTo>
                        <a:pt x="624" y="374"/>
                      </a:lnTo>
                      <a:lnTo>
                        <a:pt x="622" y="374"/>
                      </a:lnTo>
                      <a:lnTo>
                        <a:pt x="622" y="374"/>
                      </a:lnTo>
                      <a:lnTo>
                        <a:pt x="616" y="376"/>
                      </a:lnTo>
                      <a:lnTo>
                        <a:pt x="606" y="382"/>
                      </a:lnTo>
                      <a:lnTo>
                        <a:pt x="566" y="408"/>
                      </a:lnTo>
                      <a:lnTo>
                        <a:pt x="566" y="408"/>
                      </a:lnTo>
                      <a:lnTo>
                        <a:pt x="570" y="392"/>
                      </a:lnTo>
                      <a:lnTo>
                        <a:pt x="578" y="376"/>
                      </a:lnTo>
                      <a:lnTo>
                        <a:pt x="588" y="362"/>
                      </a:lnTo>
                      <a:lnTo>
                        <a:pt x="600" y="346"/>
                      </a:lnTo>
                      <a:lnTo>
                        <a:pt x="716" y="374"/>
                      </a:lnTo>
                      <a:lnTo>
                        <a:pt x="718" y="362"/>
                      </a:lnTo>
                      <a:lnTo>
                        <a:pt x="612" y="332"/>
                      </a:lnTo>
                      <a:lnTo>
                        <a:pt x="612" y="332"/>
                      </a:lnTo>
                      <a:lnTo>
                        <a:pt x="636" y="308"/>
                      </a:lnTo>
                      <a:lnTo>
                        <a:pt x="636" y="308"/>
                      </a:lnTo>
                      <a:lnTo>
                        <a:pt x="656" y="298"/>
                      </a:lnTo>
                      <a:lnTo>
                        <a:pt x="728" y="316"/>
                      </a:lnTo>
                      <a:lnTo>
                        <a:pt x="730" y="306"/>
                      </a:lnTo>
                      <a:lnTo>
                        <a:pt x="670" y="288"/>
                      </a:lnTo>
                      <a:lnTo>
                        <a:pt x="670" y="288"/>
                      </a:lnTo>
                      <a:lnTo>
                        <a:pt x="702" y="266"/>
                      </a:lnTo>
                      <a:lnTo>
                        <a:pt x="732" y="242"/>
                      </a:lnTo>
                      <a:lnTo>
                        <a:pt x="734" y="240"/>
                      </a:lnTo>
                      <a:lnTo>
                        <a:pt x="734" y="238"/>
                      </a:lnTo>
                      <a:lnTo>
                        <a:pt x="734" y="238"/>
                      </a:lnTo>
                      <a:lnTo>
                        <a:pt x="732" y="236"/>
                      </a:lnTo>
                      <a:lnTo>
                        <a:pt x="732" y="236"/>
                      </a:lnTo>
                      <a:lnTo>
                        <a:pt x="748" y="226"/>
                      </a:lnTo>
                      <a:lnTo>
                        <a:pt x="756" y="220"/>
                      </a:lnTo>
                      <a:lnTo>
                        <a:pt x="756" y="220"/>
                      </a:lnTo>
                      <a:lnTo>
                        <a:pt x="756" y="220"/>
                      </a:lnTo>
                      <a:lnTo>
                        <a:pt x="756" y="220"/>
                      </a:lnTo>
                      <a:lnTo>
                        <a:pt x="754" y="216"/>
                      </a:lnTo>
                      <a:lnTo>
                        <a:pt x="752" y="214"/>
                      </a:lnTo>
                      <a:lnTo>
                        <a:pt x="752" y="214"/>
                      </a:lnTo>
                      <a:lnTo>
                        <a:pt x="752" y="214"/>
                      </a:lnTo>
                      <a:lnTo>
                        <a:pt x="752" y="212"/>
                      </a:lnTo>
                      <a:lnTo>
                        <a:pt x="744" y="218"/>
                      </a:lnTo>
                      <a:lnTo>
                        <a:pt x="744" y="218"/>
                      </a:lnTo>
                      <a:lnTo>
                        <a:pt x="728" y="226"/>
                      </a:lnTo>
                      <a:lnTo>
                        <a:pt x="726" y="224"/>
                      </a:lnTo>
                      <a:lnTo>
                        <a:pt x="726" y="224"/>
                      </a:lnTo>
                      <a:lnTo>
                        <a:pt x="724" y="220"/>
                      </a:lnTo>
                      <a:lnTo>
                        <a:pt x="720" y="222"/>
                      </a:lnTo>
                      <a:lnTo>
                        <a:pt x="720" y="222"/>
                      </a:lnTo>
                      <a:lnTo>
                        <a:pt x="684" y="236"/>
                      </a:lnTo>
                      <a:lnTo>
                        <a:pt x="648" y="252"/>
                      </a:lnTo>
                      <a:lnTo>
                        <a:pt x="664" y="190"/>
                      </a:lnTo>
                      <a:lnTo>
                        <a:pt x="654" y="186"/>
                      </a:lnTo>
                      <a:lnTo>
                        <a:pt x="632" y="260"/>
                      </a:lnTo>
                      <a:lnTo>
                        <a:pt x="632" y="260"/>
                      </a:lnTo>
                      <a:lnTo>
                        <a:pt x="608" y="274"/>
                      </a:lnTo>
                      <a:lnTo>
                        <a:pt x="608" y="274"/>
                      </a:lnTo>
                      <a:lnTo>
                        <a:pt x="580" y="282"/>
                      </a:lnTo>
                      <a:lnTo>
                        <a:pt x="608" y="172"/>
                      </a:lnTo>
                      <a:lnTo>
                        <a:pt x="598" y="168"/>
                      </a:lnTo>
                      <a:lnTo>
                        <a:pt x="564" y="286"/>
                      </a:lnTo>
                      <a:lnTo>
                        <a:pt x="564" y="286"/>
                      </a:lnTo>
                      <a:lnTo>
                        <a:pt x="546" y="288"/>
                      </a:lnTo>
                      <a:lnTo>
                        <a:pt x="528" y="290"/>
                      </a:lnTo>
                      <a:lnTo>
                        <a:pt x="528" y="290"/>
                      </a:lnTo>
                      <a:lnTo>
                        <a:pt x="510" y="288"/>
                      </a:lnTo>
                      <a:lnTo>
                        <a:pt x="496" y="284"/>
                      </a:lnTo>
                      <a:lnTo>
                        <a:pt x="496" y="284"/>
                      </a:lnTo>
                      <a:lnTo>
                        <a:pt x="528" y="266"/>
                      </a:lnTo>
                      <a:lnTo>
                        <a:pt x="546" y="258"/>
                      </a:lnTo>
                      <a:lnTo>
                        <a:pt x="552" y="252"/>
                      </a:lnTo>
                      <a:lnTo>
                        <a:pt x="552" y="250"/>
                      </a:lnTo>
                      <a:lnTo>
                        <a:pt x="550" y="246"/>
                      </a:lnTo>
                      <a:lnTo>
                        <a:pt x="548" y="246"/>
                      </a:lnTo>
                      <a:lnTo>
                        <a:pt x="548" y="246"/>
                      </a:lnTo>
                      <a:lnTo>
                        <a:pt x="538" y="248"/>
                      </a:lnTo>
                      <a:lnTo>
                        <a:pt x="500" y="264"/>
                      </a:lnTo>
                      <a:lnTo>
                        <a:pt x="500" y="264"/>
                      </a:lnTo>
                      <a:lnTo>
                        <a:pt x="488" y="266"/>
                      </a:lnTo>
                      <a:lnTo>
                        <a:pt x="478" y="268"/>
                      </a:lnTo>
                      <a:lnTo>
                        <a:pt x="478" y="268"/>
                      </a:lnTo>
                      <a:lnTo>
                        <a:pt x="474" y="268"/>
                      </a:lnTo>
                      <a:lnTo>
                        <a:pt x="474" y="268"/>
                      </a:lnTo>
                      <a:lnTo>
                        <a:pt x="468" y="256"/>
                      </a:lnTo>
                      <a:lnTo>
                        <a:pt x="466" y="244"/>
                      </a:lnTo>
                      <a:lnTo>
                        <a:pt x="466" y="244"/>
                      </a:lnTo>
                      <a:lnTo>
                        <a:pt x="458" y="198"/>
                      </a:lnTo>
                      <a:lnTo>
                        <a:pt x="456" y="192"/>
                      </a:lnTo>
                      <a:lnTo>
                        <a:pt x="452" y="192"/>
                      </a:lnTo>
                      <a:lnTo>
                        <a:pt x="450" y="192"/>
                      </a:lnTo>
                      <a:lnTo>
                        <a:pt x="450" y="192"/>
                      </a:lnTo>
                      <a:lnTo>
                        <a:pt x="450" y="192"/>
                      </a:lnTo>
                      <a:lnTo>
                        <a:pt x="448" y="194"/>
                      </a:lnTo>
                      <a:lnTo>
                        <a:pt x="448" y="202"/>
                      </a:lnTo>
                      <a:lnTo>
                        <a:pt x="450" y="258"/>
                      </a:lnTo>
                      <a:lnTo>
                        <a:pt x="450" y="258"/>
                      </a:lnTo>
                      <a:lnTo>
                        <a:pt x="438" y="246"/>
                      </a:lnTo>
                      <a:lnTo>
                        <a:pt x="428" y="232"/>
                      </a:lnTo>
                      <a:lnTo>
                        <a:pt x="420" y="216"/>
                      </a:lnTo>
                      <a:lnTo>
                        <a:pt x="412" y="198"/>
                      </a:lnTo>
                      <a:lnTo>
                        <a:pt x="496" y="112"/>
                      </a:lnTo>
                      <a:lnTo>
                        <a:pt x="486" y="104"/>
                      </a:lnTo>
                      <a:lnTo>
                        <a:pt x="408" y="180"/>
                      </a:lnTo>
                      <a:lnTo>
                        <a:pt x="408" y="180"/>
                      </a:lnTo>
                      <a:lnTo>
                        <a:pt x="400" y="148"/>
                      </a:lnTo>
                      <a:lnTo>
                        <a:pt x="400" y="148"/>
                      </a:lnTo>
                      <a:lnTo>
                        <a:pt x="400" y="126"/>
                      </a:lnTo>
                      <a:lnTo>
                        <a:pt x="452" y="72"/>
                      </a:lnTo>
                      <a:lnTo>
                        <a:pt x="444" y="64"/>
                      </a:lnTo>
                      <a:lnTo>
                        <a:pt x="398" y="108"/>
                      </a:lnTo>
                      <a:lnTo>
                        <a:pt x="398" y="108"/>
                      </a:lnTo>
                      <a:lnTo>
                        <a:pt x="396" y="70"/>
                      </a:lnTo>
                      <a:lnTo>
                        <a:pt x="390" y="30"/>
                      </a:lnTo>
                      <a:lnTo>
                        <a:pt x="388" y="28"/>
                      </a:lnTo>
                      <a:lnTo>
                        <a:pt x="386" y="28"/>
                      </a:lnTo>
                      <a:lnTo>
                        <a:pt x="384" y="28"/>
                      </a:lnTo>
                      <a:lnTo>
                        <a:pt x="384" y="28"/>
                      </a:lnTo>
                      <a:lnTo>
                        <a:pt x="382" y="10"/>
                      </a:lnTo>
                      <a:lnTo>
                        <a:pt x="382" y="0"/>
                      </a:lnTo>
                      <a:lnTo>
                        <a:pt x="382" y="0"/>
                      </a:lnTo>
                      <a:lnTo>
                        <a:pt x="382" y="0"/>
                      </a:lnTo>
                      <a:lnTo>
                        <a:pt x="382" y="0"/>
                      </a:lnTo>
                      <a:lnTo>
                        <a:pt x="378" y="0"/>
                      </a:lnTo>
                      <a:lnTo>
                        <a:pt x="374" y="0"/>
                      </a:lnTo>
                      <a:lnTo>
                        <a:pt x="374" y="0"/>
                      </a:lnTo>
                      <a:lnTo>
                        <a:pt x="374" y="0"/>
                      </a:lnTo>
                      <a:lnTo>
                        <a:pt x="374" y="0"/>
                      </a:lnTo>
                      <a:lnTo>
                        <a:pt x="374" y="10"/>
                      </a:lnTo>
                      <a:lnTo>
                        <a:pt x="374" y="10"/>
                      </a:lnTo>
                      <a:lnTo>
                        <a:pt x="374" y="28"/>
                      </a:lnTo>
                      <a:lnTo>
                        <a:pt x="370" y="28"/>
                      </a:lnTo>
                      <a:lnTo>
                        <a:pt x="366" y="28"/>
                      </a:lnTo>
                      <a:lnTo>
                        <a:pt x="366" y="30"/>
                      </a:lnTo>
                      <a:lnTo>
                        <a:pt x="366" y="30"/>
                      </a:lnTo>
                      <a:lnTo>
                        <a:pt x="358" y="70"/>
                      </a:lnTo>
                      <a:lnTo>
                        <a:pt x="356" y="110"/>
                      </a:lnTo>
                      <a:lnTo>
                        <a:pt x="310" y="64"/>
                      </a:lnTo>
                      <a:lnTo>
                        <a:pt x="302" y="72"/>
                      </a:lnTo>
                      <a:lnTo>
                        <a:pt x="356" y="128"/>
                      </a:lnTo>
                      <a:lnTo>
                        <a:pt x="356" y="128"/>
                      </a:lnTo>
                      <a:lnTo>
                        <a:pt x="356" y="154"/>
                      </a:lnTo>
                      <a:lnTo>
                        <a:pt x="356" y="154"/>
                      </a:lnTo>
                      <a:lnTo>
                        <a:pt x="348" y="182"/>
                      </a:lnTo>
                      <a:lnTo>
                        <a:pt x="266" y="104"/>
                      </a:lnTo>
                      <a:lnTo>
                        <a:pt x="258" y="112"/>
                      </a:lnTo>
                      <a:lnTo>
                        <a:pt x="342" y="200"/>
                      </a:lnTo>
                      <a:lnTo>
                        <a:pt x="342" y="200"/>
                      </a:lnTo>
                      <a:lnTo>
                        <a:pt x="336" y="218"/>
                      </a:lnTo>
                      <a:lnTo>
                        <a:pt x="328" y="234"/>
                      </a:lnTo>
                      <a:lnTo>
                        <a:pt x="318" y="246"/>
                      </a:lnTo>
                      <a:lnTo>
                        <a:pt x="308" y="258"/>
                      </a:lnTo>
                      <a:lnTo>
                        <a:pt x="308" y="258"/>
                      </a:lnTo>
                      <a:lnTo>
                        <a:pt x="308" y="202"/>
                      </a:lnTo>
                      <a:lnTo>
                        <a:pt x="308" y="194"/>
                      </a:lnTo>
                      <a:lnTo>
                        <a:pt x="308" y="192"/>
                      </a:lnTo>
                      <a:lnTo>
                        <a:pt x="306" y="192"/>
                      </a:lnTo>
                      <a:lnTo>
                        <a:pt x="304" y="192"/>
                      </a:lnTo>
                      <a:lnTo>
                        <a:pt x="304" y="192"/>
                      </a:lnTo>
                      <a:lnTo>
                        <a:pt x="302" y="192"/>
                      </a:lnTo>
                      <a:lnTo>
                        <a:pt x="298" y="198"/>
                      </a:lnTo>
                      <a:lnTo>
                        <a:pt x="292" y="244"/>
                      </a:lnTo>
                      <a:lnTo>
                        <a:pt x="292" y="244"/>
                      </a:lnTo>
                      <a:lnTo>
                        <a:pt x="288" y="256"/>
                      </a:lnTo>
                      <a:lnTo>
                        <a:pt x="282" y="268"/>
                      </a:lnTo>
                      <a:lnTo>
                        <a:pt x="282" y="268"/>
                      </a:lnTo>
                      <a:lnTo>
                        <a:pt x="278" y="268"/>
                      </a:lnTo>
                      <a:lnTo>
                        <a:pt x="278" y="268"/>
                      </a:lnTo>
                      <a:lnTo>
                        <a:pt x="268" y="266"/>
                      </a:lnTo>
                      <a:lnTo>
                        <a:pt x="256" y="264"/>
                      </a:lnTo>
                      <a:lnTo>
                        <a:pt x="256" y="264"/>
                      </a:lnTo>
                      <a:lnTo>
                        <a:pt x="218" y="248"/>
                      </a:lnTo>
                      <a:lnTo>
                        <a:pt x="210" y="246"/>
                      </a:lnTo>
                      <a:lnTo>
                        <a:pt x="206" y="246"/>
                      </a:lnTo>
                      <a:lnTo>
                        <a:pt x="206" y="250"/>
                      </a:lnTo>
                      <a:lnTo>
                        <a:pt x="206" y="250"/>
                      </a:lnTo>
                      <a:lnTo>
                        <a:pt x="206" y="252"/>
                      </a:lnTo>
                      <a:lnTo>
                        <a:pt x="212" y="258"/>
                      </a:lnTo>
                      <a:lnTo>
                        <a:pt x="228" y="266"/>
                      </a:lnTo>
                      <a:lnTo>
                        <a:pt x="262" y="284"/>
                      </a:lnTo>
                      <a:lnTo>
                        <a:pt x="262" y="284"/>
                      </a:lnTo>
                      <a:lnTo>
                        <a:pt x="246" y="288"/>
                      </a:lnTo>
                      <a:lnTo>
                        <a:pt x="228" y="290"/>
                      </a:lnTo>
                      <a:lnTo>
                        <a:pt x="228" y="290"/>
                      </a:lnTo>
                      <a:lnTo>
                        <a:pt x="210" y="288"/>
                      </a:lnTo>
                      <a:lnTo>
                        <a:pt x="190" y="286"/>
                      </a:lnTo>
                      <a:lnTo>
                        <a:pt x="158" y="172"/>
                      </a:lnTo>
                      <a:lnTo>
                        <a:pt x="146" y="174"/>
                      </a:lnTo>
                      <a:lnTo>
                        <a:pt x="174" y="282"/>
                      </a:lnTo>
                      <a:lnTo>
                        <a:pt x="174" y="282"/>
                      </a:lnTo>
                      <a:lnTo>
                        <a:pt x="140" y="272"/>
                      </a:lnTo>
                      <a:lnTo>
                        <a:pt x="140" y="272"/>
                      </a:lnTo>
                      <a:lnTo>
                        <a:pt x="122" y="262"/>
                      </a:lnTo>
                      <a:lnTo>
                        <a:pt x="102" y="190"/>
                      </a:lnTo>
                      <a:lnTo>
                        <a:pt x="92" y="192"/>
                      </a:lnTo>
                      <a:lnTo>
                        <a:pt x="106" y="254"/>
                      </a:lnTo>
                      <a:lnTo>
                        <a:pt x="106" y="254"/>
                      </a:lnTo>
                      <a:lnTo>
                        <a:pt x="72" y="236"/>
                      </a:lnTo>
                      <a:lnTo>
                        <a:pt x="36" y="222"/>
                      </a:lnTo>
                      <a:lnTo>
                        <a:pt x="32" y="222"/>
                      </a:lnTo>
                      <a:lnTo>
                        <a:pt x="30" y="226"/>
                      </a:lnTo>
                      <a:lnTo>
                        <a:pt x="30" y="226"/>
                      </a:lnTo>
                      <a:lnTo>
                        <a:pt x="14" y="218"/>
                      </a:lnTo>
                      <a:lnTo>
                        <a:pt x="4" y="212"/>
                      </a:lnTo>
                      <a:lnTo>
                        <a:pt x="4" y="214"/>
                      </a:lnTo>
                      <a:lnTo>
                        <a:pt x="4" y="214"/>
                      </a:lnTo>
                      <a:lnTo>
                        <a:pt x="4" y="214"/>
                      </a:lnTo>
                      <a:lnTo>
                        <a:pt x="2" y="216"/>
                      </a:lnTo>
                      <a:lnTo>
                        <a:pt x="0" y="220"/>
                      </a:lnTo>
                      <a:lnTo>
                        <a:pt x="0" y="220"/>
                      </a:lnTo>
                      <a:lnTo>
                        <a:pt x="0" y="220"/>
                      </a:lnTo>
                      <a:lnTo>
                        <a:pt x="0" y="220"/>
                      </a:lnTo>
                      <a:lnTo>
                        <a:pt x="10" y="226"/>
                      </a:lnTo>
                      <a:lnTo>
                        <a:pt x="10" y="226"/>
                      </a:lnTo>
                      <a:lnTo>
                        <a:pt x="24" y="236"/>
                      </a:lnTo>
                      <a:lnTo>
                        <a:pt x="22" y="238"/>
                      </a:lnTo>
                      <a:lnTo>
                        <a:pt x="22" y="238"/>
                      </a:lnTo>
                      <a:lnTo>
                        <a:pt x="20" y="242"/>
                      </a:lnTo>
                      <a:lnTo>
                        <a:pt x="24" y="244"/>
                      </a:lnTo>
                      <a:lnTo>
                        <a:pt x="24" y="244"/>
                      </a:lnTo>
                      <a:lnTo>
                        <a:pt x="54" y="268"/>
                      </a:lnTo>
                      <a:lnTo>
                        <a:pt x="86" y="292"/>
                      </a:lnTo>
                      <a:lnTo>
                        <a:pt x="24" y="310"/>
                      </a:lnTo>
                      <a:lnTo>
                        <a:pt x="26" y="318"/>
                      </a:lnTo>
                      <a:lnTo>
                        <a:pt x="102" y="300"/>
                      </a:lnTo>
                      <a:lnTo>
                        <a:pt x="102" y="300"/>
                      </a:lnTo>
                      <a:lnTo>
                        <a:pt x="126" y="314"/>
                      </a:lnTo>
                      <a:lnTo>
                        <a:pt x="126" y="314"/>
                      </a:lnTo>
                      <a:lnTo>
                        <a:pt x="146" y="334"/>
                      </a:lnTo>
                      <a:lnTo>
                        <a:pt x="36" y="366"/>
                      </a:lnTo>
                      <a:lnTo>
                        <a:pt x="40" y="376"/>
                      </a:lnTo>
                      <a:lnTo>
                        <a:pt x="158" y="348"/>
                      </a:lnTo>
                      <a:lnTo>
                        <a:pt x="158" y="348"/>
                      </a:lnTo>
                      <a:lnTo>
                        <a:pt x="170" y="362"/>
                      </a:lnTo>
                      <a:lnTo>
                        <a:pt x="180" y="378"/>
                      </a:lnTo>
                      <a:lnTo>
                        <a:pt x="186" y="392"/>
                      </a:lnTo>
                      <a:lnTo>
                        <a:pt x="190" y="408"/>
                      </a:lnTo>
                      <a:lnTo>
                        <a:pt x="190" y="408"/>
                      </a:lnTo>
                      <a:lnTo>
                        <a:pt x="152" y="382"/>
                      </a:lnTo>
                      <a:lnTo>
                        <a:pt x="140" y="376"/>
                      </a:lnTo>
                      <a:lnTo>
                        <a:pt x="136" y="374"/>
                      </a:lnTo>
                      <a:lnTo>
                        <a:pt x="132" y="374"/>
                      </a:lnTo>
                      <a:lnTo>
                        <a:pt x="132" y="378"/>
                      </a:lnTo>
                      <a:lnTo>
                        <a:pt x="132" y="378"/>
                      </a:lnTo>
                      <a:lnTo>
                        <a:pt x="130" y="380"/>
                      </a:lnTo>
                      <a:lnTo>
                        <a:pt x="134" y="386"/>
                      </a:lnTo>
                      <a:lnTo>
                        <a:pt x="170" y="414"/>
                      </a:lnTo>
                      <a:lnTo>
                        <a:pt x="170" y="414"/>
                      </a:lnTo>
                      <a:lnTo>
                        <a:pt x="180" y="424"/>
                      </a:lnTo>
                      <a:lnTo>
                        <a:pt x="186" y="434"/>
                      </a:lnTo>
                      <a:lnTo>
                        <a:pt x="186" y="434"/>
                      </a:lnTo>
                      <a:lnTo>
                        <a:pt x="180" y="444"/>
                      </a:lnTo>
                      <a:lnTo>
                        <a:pt x="170" y="454"/>
                      </a:lnTo>
                      <a:lnTo>
                        <a:pt x="170" y="454"/>
                      </a:lnTo>
                      <a:lnTo>
                        <a:pt x="134" y="482"/>
                      </a:lnTo>
                      <a:lnTo>
                        <a:pt x="130" y="488"/>
                      </a:lnTo>
                      <a:lnTo>
                        <a:pt x="132" y="490"/>
                      </a:lnTo>
                      <a:lnTo>
                        <a:pt x="132" y="492"/>
                      </a:lnTo>
                      <a:lnTo>
                        <a:pt x="136" y="492"/>
                      </a:lnTo>
                      <a:lnTo>
                        <a:pt x="136" y="492"/>
                      </a:lnTo>
                      <a:lnTo>
                        <a:pt x="136" y="492"/>
                      </a:lnTo>
                      <a:lnTo>
                        <a:pt x="136" y="492"/>
                      </a:lnTo>
                      <a:lnTo>
                        <a:pt x="140" y="490"/>
                      </a:lnTo>
                      <a:lnTo>
                        <a:pt x="152" y="484"/>
                      </a:lnTo>
                      <a:lnTo>
                        <a:pt x="190" y="460"/>
                      </a:lnTo>
                      <a:lnTo>
                        <a:pt x="190" y="460"/>
                      </a:lnTo>
                      <a:lnTo>
                        <a:pt x="186" y="476"/>
                      </a:lnTo>
                      <a:lnTo>
                        <a:pt x="178" y="490"/>
                      </a:lnTo>
                      <a:lnTo>
                        <a:pt x="168" y="506"/>
                      </a:lnTo>
                      <a:lnTo>
                        <a:pt x="156" y="522"/>
                      </a:lnTo>
                      <a:lnTo>
                        <a:pt x="40" y="494"/>
                      </a:lnTo>
                      <a:lnTo>
                        <a:pt x="38" y="504"/>
                      </a:lnTo>
                      <a:lnTo>
                        <a:pt x="144" y="536"/>
                      </a:lnTo>
                      <a:lnTo>
                        <a:pt x="144" y="536"/>
                      </a:lnTo>
                      <a:lnTo>
                        <a:pt x="120" y="558"/>
                      </a:lnTo>
                      <a:lnTo>
                        <a:pt x="120" y="558"/>
                      </a:lnTo>
                      <a:lnTo>
                        <a:pt x="102" y="570"/>
                      </a:lnTo>
                      <a:lnTo>
                        <a:pt x="28" y="552"/>
                      </a:lnTo>
                      <a:lnTo>
                        <a:pt x="26" y="562"/>
                      </a:lnTo>
                      <a:lnTo>
                        <a:pt x="86" y="578"/>
                      </a:lnTo>
                      <a:lnTo>
                        <a:pt x="86" y="578"/>
                      </a:lnTo>
                      <a:lnTo>
                        <a:pt x="54" y="600"/>
                      </a:lnTo>
                      <a:lnTo>
                        <a:pt x="24" y="626"/>
                      </a:lnTo>
                      <a:lnTo>
                        <a:pt x="22" y="628"/>
                      </a:lnTo>
                      <a:lnTo>
                        <a:pt x="24" y="632"/>
                      </a:lnTo>
                      <a:lnTo>
                        <a:pt x="24" y="632"/>
                      </a:lnTo>
                      <a:lnTo>
                        <a:pt x="10" y="642"/>
                      </a:lnTo>
                      <a:lnTo>
                        <a:pt x="0" y="648"/>
                      </a:lnTo>
                      <a:lnTo>
                        <a:pt x="0" y="648"/>
                      </a:lnTo>
                      <a:lnTo>
                        <a:pt x="0" y="648"/>
                      </a:lnTo>
                      <a:lnTo>
                        <a:pt x="0" y="648"/>
                      </a:lnTo>
                      <a:lnTo>
                        <a:pt x="2" y="650"/>
                      </a:lnTo>
                      <a:lnTo>
                        <a:pt x="4" y="654"/>
                      </a:lnTo>
                      <a:lnTo>
                        <a:pt x="4" y="654"/>
                      </a:lnTo>
                      <a:lnTo>
                        <a:pt x="4" y="654"/>
                      </a:lnTo>
                      <a:lnTo>
                        <a:pt x="4" y="654"/>
                      </a:lnTo>
                      <a:lnTo>
                        <a:pt x="14" y="650"/>
                      </a:lnTo>
                      <a:lnTo>
                        <a:pt x="14" y="650"/>
                      </a:lnTo>
                      <a:lnTo>
                        <a:pt x="30" y="642"/>
                      </a:lnTo>
                      <a:lnTo>
                        <a:pt x="32" y="646"/>
                      </a:lnTo>
                      <a:lnTo>
                        <a:pt x="36" y="646"/>
                      </a:lnTo>
                      <a:lnTo>
                        <a:pt x="36" y="646"/>
                      </a:lnTo>
                      <a:lnTo>
                        <a:pt x="74" y="632"/>
                      </a:lnTo>
                      <a:lnTo>
                        <a:pt x="110" y="616"/>
                      </a:lnTo>
                      <a:lnTo>
                        <a:pt x="94" y="678"/>
                      </a:lnTo>
                      <a:lnTo>
                        <a:pt x="104" y="680"/>
                      </a:lnTo>
                      <a:lnTo>
                        <a:pt x="124" y="606"/>
                      </a:lnTo>
                      <a:lnTo>
                        <a:pt x="124" y="606"/>
                      </a:lnTo>
                      <a:lnTo>
                        <a:pt x="148" y="592"/>
                      </a:lnTo>
                      <a:lnTo>
                        <a:pt x="148" y="592"/>
                      </a:lnTo>
                      <a:lnTo>
                        <a:pt x="176" y="586"/>
                      </a:lnTo>
                      <a:lnTo>
                        <a:pt x="148" y="696"/>
                      </a:lnTo>
                      <a:lnTo>
                        <a:pt x="160" y="698"/>
                      </a:lnTo>
                      <a:lnTo>
                        <a:pt x="194" y="582"/>
                      </a:lnTo>
                      <a:lnTo>
                        <a:pt x="194" y="582"/>
                      </a:lnTo>
                      <a:lnTo>
                        <a:pt x="212" y="580"/>
                      </a:lnTo>
                      <a:lnTo>
                        <a:pt x="228" y="578"/>
                      </a:lnTo>
                      <a:lnTo>
                        <a:pt x="228" y="578"/>
                      </a:lnTo>
                      <a:lnTo>
                        <a:pt x="246" y="580"/>
                      </a:lnTo>
                      <a:lnTo>
                        <a:pt x="262" y="584"/>
                      </a:lnTo>
                      <a:lnTo>
                        <a:pt x="262" y="584"/>
                      </a:lnTo>
                      <a:lnTo>
                        <a:pt x="228" y="600"/>
                      </a:lnTo>
                      <a:lnTo>
                        <a:pt x="212" y="610"/>
                      </a:lnTo>
                      <a:lnTo>
                        <a:pt x="206" y="616"/>
                      </a:lnTo>
                      <a:lnTo>
                        <a:pt x="206" y="618"/>
                      </a:lnTo>
                      <a:lnTo>
                        <a:pt x="206" y="622"/>
                      </a:lnTo>
                      <a:lnTo>
                        <a:pt x="210" y="622"/>
                      </a:lnTo>
                      <a:lnTo>
                        <a:pt x="210" y="622"/>
                      </a:lnTo>
                      <a:lnTo>
                        <a:pt x="218" y="620"/>
                      </a:lnTo>
                      <a:lnTo>
                        <a:pt x="256" y="604"/>
                      </a:lnTo>
                      <a:lnTo>
                        <a:pt x="256" y="604"/>
                      </a:lnTo>
                      <a:lnTo>
                        <a:pt x="268" y="600"/>
                      </a:lnTo>
                      <a:lnTo>
                        <a:pt x="278" y="600"/>
                      </a:lnTo>
                      <a:lnTo>
                        <a:pt x="278" y="600"/>
                      </a:lnTo>
                      <a:lnTo>
                        <a:pt x="282" y="600"/>
                      </a:lnTo>
                      <a:lnTo>
                        <a:pt x="282" y="600"/>
                      </a:lnTo>
                      <a:lnTo>
                        <a:pt x="288" y="610"/>
                      </a:lnTo>
                      <a:lnTo>
                        <a:pt x="292" y="624"/>
                      </a:lnTo>
                      <a:lnTo>
                        <a:pt x="292" y="624"/>
                      </a:lnTo>
                      <a:lnTo>
                        <a:pt x="298" y="670"/>
                      </a:lnTo>
                      <a:lnTo>
                        <a:pt x="302" y="676"/>
                      </a:lnTo>
                      <a:lnTo>
                        <a:pt x="304" y="676"/>
                      </a:lnTo>
                      <a:lnTo>
                        <a:pt x="306" y="676"/>
                      </a:lnTo>
                      <a:lnTo>
                        <a:pt x="308" y="674"/>
                      </a:lnTo>
                      <a:lnTo>
                        <a:pt x="308" y="674"/>
                      </a:lnTo>
                      <a:lnTo>
                        <a:pt x="308" y="672"/>
                      </a:lnTo>
                      <a:lnTo>
                        <a:pt x="308" y="664"/>
                      </a:lnTo>
                      <a:lnTo>
                        <a:pt x="308" y="610"/>
                      </a:lnTo>
                      <a:lnTo>
                        <a:pt x="308" y="610"/>
                      </a:lnTo>
                      <a:lnTo>
                        <a:pt x="318" y="620"/>
                      </a:lnTo>
                      <a:lnTo>
                        <a:pt x="328" y="634"/>
                      </a:lnTo>
                      <a:lnTo>
                        <a:pt x="336" y="652"/>
                      </a:lnTo>
                      <a:lnTo>
                        <a:pt x="344" y="670"/>
                      </a:lnTo>
                      <a:lnTo>
                        <a:pt x="262" y="756"/>
                      </a:lnTo>
                      <a:lnTo>
                        <a:pt x="270" y="764"/>
                      </a:lnTo>
                      <a:lnTo>
                        <a:pt x="350" y="688"/>
                      </a:lnTo>
                      <a:lnTo>
                        <a:pt x="350" y="688"/>
                      </a:lnTo>
                      <a:lnTo>
                        <a:pt x="358" y="720"/>
                      </a:lnTo>
                      <a:lnTo>
                        <a:pt x="358" y="720"/>
                      </a:lnTo>
                      <a:lnTo>
                        <a:pt x="358" y="742"/>
                      </a:lnTo>
                      <a:lnTo>
                        <a:pt x="306" y="796"/>
                      </a:lnTo>
                      <a:lnTo>
                        <a:pt x="312" y="802"/>
                      </a:lnTo>
                      <a:lnTo>
                        <a:pt x="358" y="758"/>
                      </a:lnTo>
                      <a:lnTo>
                        <a:pt x="358" y="758"/>
                      </a:lnTo>
                      <a:lnTo>
                        <a:pt x="362" y="798"/>
                      </a:lnTo>
                      <a:lnTo>
                        <a:pt x="368" y="836"/>
                      </a:lnTo>
                      <a:lnTo>
                        <a:pt x="368" y="840"/>
                      </a:lnTo>
                      <a:lnTo>
                        <a:pt x="372" y="840"/>
                      </a:lnTo>
                      <a:lnTo>
                        <a:pt x="374" y="840"/>
                      </a:lnTo>
                      <a:lnTo>
                        <a:pt x="374" y="840"/>
                      </a:lnTo>
                      <a:lnTo>
                        <a:pt x="374" y="858"/>
                      </a:lnTo>
                      <a:lnTo>
                        <a:pt x="374" y="868"/>
                      </a:lnTo>
                      <a:lnTo>
                        <a:pt x="374" y="868"/>
                      </a:lnTo>
                      <a:lnTo>
                        <a:pt x="374" y="868"/>
                      </a:lnTo>
                      <a:lnTo>
                        <a:pt x="378" y="868"/>
                      </a:lnTo>
                      <a:lnTo>
                        <a:pt x="382" y="868"/>
                      </a:lnTo>
                      <a:lnTo>
                        <a:pt x="382" y="868"/>
                      </a:lnTo>
                      <a:lnTo>
                        <a:pt x="382" y="868"/>
                      </a:lnTo>
                      <a:lnTo>
                        <a:pt x="382" y="858"/>
                      </a:lnTo>
                      <a:lnTo>
                        <a:pt x="382" y="858"/>
                      </a:lnTo>
                      <a:lnTo>
                        <a:pt x="384" y="840"/>
                      </a:lnTo>
                      <a:lnTo>
                        <a:pt x="386" y="840"/>
                      </a:lnTo>
                      <a:lnTo>
                        <a:pt x="390" y="840"/>
                      </a:lnTo>
                      <a:lnTo>
                        <a:pt x="392" y="836"/>
                      </a:lnTo>
                      <a:lnTo>
                        <a:pt x="392" y="836"/>
                      </a:lnTo>
                      <a:lnTo>
                        <a:pt x="398" y="798"/>
                      </a:lnTo>
                      <a:lnTo>
                        <a:pt x="400" y="758"/>
                      </a:lnTo>
                      <a:lnTo>
                        <a:pt x="448" y="802"/>
                      </a:lnTo>
                      <a:lnTo>
                        <a:pt x="454" y="796"/>
                      </a:lnTo>
                      <a:lnTo>
                        <a:pt x="402" y="740"/>
                      </a:lnTo>
                      <a:lnTo>
                        <a:pt x="402" y="740"/>
                      </a:lnTo>
                      <a:lnTo>
                        <a:pt x="402" y="712"/>
                      </a:lnTo>
                      <a:lnTo>
                        <a:pt x="402" y="712"/>
                      </a:lnTo>
                      <a:lnTo>
                        <a:pt x="408" y="684"/>
                      </a:lnTo>
                      <a:lnTo>
                        <a:pt x="490" y="764"/>
                      </a:lnTo>
                      <a:lnTo>
                        <a:pt x="498" y="756"/>
                      </a:lnTo>
                      <a:lnTo>
                        <a:pt x="414" y="668"/>
                      </a:lnTo>
                      <a:lnTo>
                        <a:pt x="414" y="668"/>
                      </a:lnTo>
                      <a:lnTo>
                        <a:pt x="422" y="650"/>
                      </a:lnTo>
                      <a:lnTo>
                        <a:pt x="430" y="634"/>
                      </a:lnTo>
                      <a:lnTo>
                        <a:pt x="438" y="620"/>
                      </a:lnTo>
                      <a:lnTo>
                        <a:pt x="450" y="610"/>
                      </a:lnTo>
                      <a:lnTo>
                        <a:pt x="450" y="610"/>
                      </a:lnTo>
                      <a:lnTo>
                        <a:pt x="448" y="664"/>
                      </a:lnTo>
                      <a:lnTo>
                        <a:pt x="448" y="672"/>
                      </a:lnTo>
                      <a:lnTo>
                        <a:pt x="450" y="674"/>
                      </a:lnTo>
                      <a:lnTo>
                        <a:pt x="450" y="676"/>
                      </a:lnTo>
                      <a:lnTo>
                        <a:pt x="452" y="676"/>
                      </a:lnTo>
                      <a:lnTo>
                        <a:pt x="452" y="676"/>
                      </a:lnTo>
                      <a:lnTo>
                        <a:pt x="456" y="676"/>
                      </a:lnTo>
                      <a:lnTo>
                        <a:pt x="458" y="670"/>
                      </a:lnTo>
                      <a:lnTo>
                        <a:pt x="466" y="624"/>
                      </a:lnTo>
                      <a:lnTo>
                        <a:pt x="466" y="624"/>
                      </a:lnTo>
                      <a:lnTo>
                        <a:pt x="468" y="610"/>
                      </a:lnTo>
                      <a:lnTo>
                        <a:pt x="474" y="600"/>
                      </a:lnTo>
                      <a:lnTo>
                        <a:pt x="474" y="600"/>
                      </a:lnTo>
                      <a:lnTo>
                        <a:pt x="478" y="600"/>
                      </a:lnTo>
                      <a:lnTo>
                        <a:pt x="478" y="600"/>
                      </a:lnTo>
                      <a:lnTo>
                        <a:pt x="488" y="600"/>
                      </a:lnTo>
                      <a:lnTo>
                        <a:pt x="500" y="604"/>
                      </a:lnTo>
                      <a:lnTo>
                        <a:pt x="500" y="604"/>
                      </a:lnTo>
                      <a:lnTo>
                        <a:pt x="538" y="620"/>
                      </a:lnTo>
                      <a:lnTo>
                        <a:pt x="548" y="622"/>
                      </a:lnTo>
                      <a:lnTo>
                        <a:pt x="550" y="622"/>
                      </a:lnTo>
                      <a:lnTo>
                        <a:pt x="552" y="618"/>
                      </a:lnTo>
                      <a:lnTo>
                        <a:pt x="552" y="618"/>
                      </a:lnTo>
                      <a:lnTo>
                        <a:pt x="552" y="616"/>
                      </a:lnTo>
                      <a:lnTo>
                        <a:pt x="546" y="610"/>
                      </a:lnTo>
                      <a:lnTo>
                        <a:pt x="528" y="600"/>
                      </a:lnTo>
                      <a:lnTo>
                        <a:pt x="496" y="584"/>
                      </a:lnTo>
                      <a:lnTo>
                        <a:pt x="496" y="584"/>
                      </a:lnTo>
                      <a:lnTo>
                        <a:pt x="510" y="580"/>
                      </a:lnTo>
                      <a:lnTo>
                        <a:pt x="528" y="578"/>
                      </a:lnTo>
                      <a:lnTo>
                        <a:pt x="528" y="578"/>
                      </a:lnTo>
                      <a:lnTo>
                        <a:pt x="546" y="580"/>
                      </a:lnTo>
                      <a:lnTo>
                        <a:pt x="566" y="582"/>
                      </a:lnTo>
                      <a:lnTo>
                        <a:pt x="600" y="696"/>
                      </a:lnTo>
                      <a:lnTo>
                        <a:pt x="610" y="692"/>
                      </a:lnTo>
                      <a:lnTo>
                        <a:pt x="584" y="586"/>
                      </a:lnTo>
                      <a:lnTo>
                        <a:pt x="584" y="586"/>
                      </a:lnTo>
                      <a:lnTo>
                        <a:pt x="616" y="594"/>
                      </a:lnTo>
                      <a:lnTo>
                        <a:pt x="616" y="594"/>
                      </a:lnTo>
                      <a:lnTo>
                        <a:pt x="634" y="606"/>
                      </a:lnTo>
                      <a:lnTo>
                        <a:pt x="656" y="678"/>
                      </a:lnTo>
                      <a:lnTo>
                        <a:pt x="666" y="676"/>
                      </a:lnTo>
                      <a:lnTo>
                        <a:pt x="650" y="614"/>
                      </a:lnTo>
                      <a:lnTo>
                        <a:pt x="650" y="614"/>
                      </a:lnTo>
                      <a:lnTo>
                        <a:pt x="684" y="630"/>
                      </a:lnTo>
                      <a:lnTo>
                        <a:pt x="722" y="644"/>
                      </a:lnTo>
                      <a:lnTo>
                        <a:pt x="724" y="646"/>
                      </a:lnTo>
                      <a:lnTo>
                        <a:pt x="726" y="642"/>
                      </a:lnTo>
                      <a:lnTo>
                        <a:pt x="726" y="642"/>
                      </a:lnTo>
                      <a:lnTo>
                        <a:pt x="728" y="642"/>
                      </a:lnTo>
                      <a:lnTo>
                        <a:pt x="728" y="642"/>
                      </a:lnTo>
                      <a:lnTo>
                        <a:pt x="744" y="650"/>
                      </a:lnTo>
                      <a:lnTo>
                        <a:pt x="752" y="654"/>
                      </a:lnTo>
                      <a:lnTo>
                        <a:pt x="752" y="654"/>
                      </a:lnTo>
                      <a:lnTo>
                        <a:pt x="752" y="654"/>
                      </a:lnTo>
                      <a:lnTo>
                        <a:pt x="752" y="654"/>
                      </a:lnTo>
                      <a:lnTo>
                        <a:pt x="754" y="650"/>
                      </a:lnTo>
                      <a:lnTo>
                        <a:pt x="756" y="648"/>
                      </a:lnTo>
                      <a:lnTo>
                        <a:pt x="756" y="648"/>
                      </a:lnTo>
                      <a:lnTo>
                        <a:pt x="756" y="648"/>
                      </a:lnTo>
                      <a:lnTo>
                        <a:pt x="756" y="648"/>
                      </a:lnTo>
                      <a:lnTo>
                        <a:pt x="748" y="642"/>
                      </a:lnTo>
                      <a:close/>
                      <a:moveTo>
                        <a:pt x="418" y="434"/>
                      </a:moveTo>
                      <a:lnTo>
                        <a:pt x="418" y="434"/>
                      </a:lnTo>
                      <a:lnTo>
                        <a:pt x="446" y="414"/>
                      </a:lnTo>
                      <a:lnTo>
                        <a:pt x="474" y="396"/>
                      </a:lnTo>
                      <a:lnTo>
                        <a:pt x="528" y="434"/>
                      </a:lnTo>
                      <a:lnTo>
                        <a:pt x="474" y="472"/>
                      </a:lnTo>
                      <a:lnTo>
                        <a:pt x="474" y="472"/>
                      </a:lnTo>
                      <a:lnTo>
                        <a:pt x="446" y="454"/>
                      </a:lnTo>
                      <a:lnTo>
                        <a:pt x="418" y="434"/>
                      </a:lnTo>
                      <a:lnTo>
                        <a:pt x="418" y="434"/>
                      </a:lnTo>
                      <a:close/>
                      <a:moveTo>
                        <a:pt x="398" y="400"/>
                      </a:moveTo>
                      <a:lnTo>
                        <a:pt x="398" y="400"/>
                      </a:lnTo>
                      <a:lnTo>
                        <a:pt x="394" y="366"/>
                      </a:lnTo>
                      <a:lnTo>
                        <a:pt x="392" y="332"/>
                      </a:lnTo>
                      <a:lnTo>
                        <a:pt x="454" y="304"/>
                      </a:lnTo>
                      <a:lnTo>
                        <a:pt x="460" y="370"/>
                      </a:lnTo>
                      <a:lnTo>
                        <a:pt x="460" y="370"/>
                      </a:lnTo>
                      <a:lnTo>
                        <a:pt x="430" y="386"/>
                      </a:lnTo>
                      <a:lnTo>
                        <a:pt x="398" y="400"/>
                      </a:lnTo>
                      <a:lnTo>
                        <a:pt x="398" y="400"/>
                      </a:lnTo>
                      <a:close/>
                      <a:moveTo>
                        <a:pt x="358" y="400"/>
                      </a:moveTo>
                      <a:lnTo>
                        <a:pt x="358" y="400"/>
                      </a:lnTo>
                      <a:lnTo>
                        <a:pt x="328" y="386"/>
                      </a:lnTo>
                      <a:lnTo>
                        <a:pt x="298" y="370"/>
                      </a:lnTo>
                      <a:lnTo>
                        <a:pt x="304" y="304"/>
                      </a:lnTo>
                      <a:lnTo>
                        <a:pt x="364" y="332"/>
                      </a:lnTo>
                      <a:lnTo>
                        <a:pt x="364" y="332"/>
                      </a:lnTo>
                      <a:lnTo>
                        <a:pt x="362" y="366"/>
                      </a:lnTo>
                      <a:lnTo>
                        <a:pt x="358" y="400"/>
                      </a:lnTo>
                      <a:lnTo>
                        <a:pt x="358" y="400"/>
                      </a:lnTo>
                      <a:close/>
                      <a:moveTo>
                        <a:pt x="338" y="434"/>
                      </a:moveTo>
                      <a:lnTo>
                        <a:pt x="338" y="434"/>
                      </a:lnTo>
                      <a:lnTo>
                        <a:pt x="312" y="454"/>
                      </a:lnTo>
                      <a:lnTo>
                        <a:pt x="284" y="472"/>
                      </a:lnTo>
                      <a:lnTo>
                        <a:pt x="228" y="434"/>
                      </a:lnTo>
                      <a:lnTo>
                        <a:pt x="284" y="396"/>
                      </a:lnTo>
                      <a:lnTo>
                        <a:pt x="284" y="396"/>
                      </a:lnTo>
                      <a:lnTo>
                        <a:pt x="312" y="414"/>
                      </a:lnTo>
                      <a:lnTo>
                        <a:pt x="338" y="434"/>
                      </a:lnTo>
                      <a:lnTo>
                        <a:pt x="338" y="434"/>
                      </a:lnTo>
                      <a:close/>
                      <a:moveTo>
                        <a:pt x="358" y="468"/>
                      </a:moveTo>
                      <a:lnTo>
                        <a:pt x="358" y="468"/>
                      </a:lnTo>
                      <a:lnTo>
                        <a:pt x="362" y="502"/>
                      </a:lnTo>
                      <a:lnTo>
                        <a:pt x="364" y="536"/>
                      </a:lnTo>
                      <a:lnTo>
                        <a:pt x="304" y="564"/>
                      </a:lnTo>
                      <a:lnTo>
                        <a:pt x="298" y="496"/>
                      </a:lnTo>
                      <a:lnTo>
                        <a:pt x="298" y="496"/>
                      </a:lnTo>
                      <a:lnTo>
                        <a:pt x="328" y="482"/>
                      </a:lnTo>
                      <a:lnTo>
                        <a:pt x="358" y="468"/>
                      </a:lnTo>
                      <a:lnTo>
                        <a:pt x="358" y="468"/>
                      </a:lnTo>
                      <a:close/>
                      <a:moveTo>
                        <a:pt x="398" y="468"/>
                      </a:moveTo>
                      <a:lnTo>
                        <a:pt x="398" y="468"/>
                      </a:lnTo>
                      <a:lnTo>
                        <a:pt x="430" y="482"/>
                      </a:lnTo>
                      <a:lnTo>
                        <a:pt x="460" y="498"/>
                      </a:lnTo>
                      <a:lnTo>
                        <a:pt x="454" y="564"/>
                      </a:lnTo>
                      <a:lnTo>
                        <a:pt x="392" y="536"/>
                      </a:lnTo>
                      <a:lnTo>
                        <a:pt x="392" y="536"/>
                      </a:lnTo>
                      <a:lnTo>
                        <a:pt x="394" y="502"/>
                      </a:lnTo>
                      <a:lnTo>
                        <a:pt x="398" y="468"/>
                      </a:lnTo>
                      <a:lnTo>
                        <a:pt x="398" y="468"/>
                      </a:lnTo>
                      <a:close/>
                    </a:path>
                  </a:pathLst>
                </a:custGeom>
                <a:solidFill>
                  <a:srgbClr val="FEFFFF">
                    <a:alpha val="3000"/>
                  </a:srgbClr>
                </a:solidFill>
                <a:ln>
                  <a:solidFill>
                    <a:srgbClr val="FEFFFF">
                      <a:alpha val="5000"/>
                    </a:srgbClr>
                  </a:solidFill>
                </a:ln>
                <a:effectLst>
                  <a:glow rad="101600">
                    <a:srgbClr val="FEFEFE">
                      <a:alpha val="6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36" name="Freeform 29"/>
                <p:cNvSpPr>
                  <a:spLocks noChangeAspect="1"/>
                </p:cNvSpPr>
                <p:nvPr/>
              </p:nvSpPr>
              <p:spPr bwMode="auto">
                <a:xfrm rot="18879730">
                  <a:off x="8304829" y="977901"/>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33"/>
                <p:cNvSpPr>
                  <a:spLocks noChangeAspect="1"/>
                </p:cNvSpPr>
                <p:nvPr/>
              </p:nvSpPr>
              <p:spPr bwMode="auto">
                <a:xfrm rot="21141884">
                  <a:off x="7350347" y="4152407"/>
                  <a:ext cx="911585" cy="1033130"/>
                </a:xfrm>
                <a:custGeom>
                  <a:avLst/>
                  <a:gdLst>
                    <a:gd name="T0" fmla="*/ 646 w 660"/>
                    <a:gd name="T1" fmla="*/ 570 h 748"/>
                    <a:gd name="T2" fmla="*/ 518 w 660"/>
                    <a:gd name="T3" fmla="*/ 506 h 748"/>
                    <a:gd name="T4" fmla="*/ 430 w 660"/>
                    <a:gd name="T5" fmla="*/ 450 h 748"/>
                    <a:gd name="T6" fmla="*/ 404 w 660"/>
                    <a:gd name="T7" fmla="*/ 468 h 748"/>
                    <a:gd name="T8" fmla="*/ 446 w 660"/>
                    <a:gd name="T9" fmla="*/ 582 h 748"/>
                    <a:gd name="T10" fmla="*/ 372 w 660"/>
                    <a:gd name="T11" fmla="*/ 462 h 748"/>
                    <a:gd name="T12" fmla="*/ 344 w 660"/>
                    <a:gd name="T13" fmla="*/ 526 h 748"/>
                    <a:gd name="T14" fmla="*/ 348 w 660"/>
                    <a:gd name="T15" fmla="*/ 598 h 748"/>
                    <a:gd name="T16" fmla="*/ 342 w 660"/>
                    <a:gd name="T17" fmla="*/ 746 h 748"/>
                    <a:gd name="T18" fmla="*/ 314 w 660"/>
                    <a:gd name="T19" fmla="*/ 710 h 748"/>
                    <a:gd name="T20" fmla="*/ 230 w 660"/>
                    <a:gd name="T21" fmla="*/ 680 h 748"/>
                    <a:gd name="T22" fmla="*/ 316 w 660"/>
                    <a:gd name="T23" fmla="*/ 460 h 748"/>
                    <a:gd name="T24" fmla="*/ 270 w 660"/>
                    <a:gd name="T25" fmla="*/ 510 h 748"/>
                    <a:gd name="T26" fmla="*/ 208 w 660"/>
                    <a:gd name="T27" fmla="*/ 576 h 748"/>
                    <a:gd name="T28" fmla="*/ 276 w 660"/>
                    <a:gd name="T29" fmla="*/ 450 h 748"/>
                    <a:gd name="T30" fmla="*/ 174 w 660"/>
                    <a:gd name="T31" fmla="*/ 482 h 748"/>
                    <a:gd name="T32" fmla="*/ 76 w 660"/>
                    <a:gd name="T33" fmla="*/ 602 h 748"/>
                    <a:gd name="T34" fmla="*/ 10 w 660"/>
                    <a:gd name="T35" fmla="*/ 566 h 748"/>
                    <a:gd name="T36" fmla="*/ 60 w 660"/>
                    <a:gd name="T37" fmla="*/ 506 h 748"/>
                    <a:gd name="T38" fmla="*/ 18 w 660"/>
                    <a:gd name="T39" fmla="*/ 428 h 748"/>
                    <a:gd name="T40" fmla="*/ 280 w 660"/>
                    <a:gd name="T41" fmla="*/ 382 h 748"/>
                    <a:gd name="T42" fmla="*/ 214 w 660"/>
                    <a:gd name="T43" fmla="*/ 386 h 748"/>
                    <a:gd name="T44" fmla="*/ 90 w 660"/>
                    <a:gd name="T45" fmla="*/ 366 h 748"/>
                    <a:gd name="T46" fmla="*/ 212 w 660"/>
                    <a:gd name="T47" fmla="*/ 360 h 748"/>
                    <a:gd name="T48" fmla="*/ 252 w 660"/>
                    <a:gd name="T49" fmla="*/ 342 h 748"/>
                    <a:gd name="T50" fmla="*/ 128 w 660"/>
                    <a:gd name="T51" fmla="*/ 278 h 748"/>
                    <a:gd name="T52" fmla="*/ 32 w 660"/>
                    <a:gd name="T53" fmla="*/ 220 h 748"/>
                    <a:gd name="T54" fmla="*/ 16 w 660"/>
                    <a:gd name="T55" fmla="*/ 178 h 748"/>
                    <a:gd name="T56" fmla="*/ 96 w 660"/>
                    <a:gd name="T57" fmla="*/ 214 h 748"/>
                    <a:gd name="T58" fmla="*/ 176 w 660"/>
                    <a:gd name="T59" fmla="*/ 264 h 748"/>
                    <a:gd name="T60" fmla="*/ 272 w 660"/>
                    <a:gd name="T61" fmla="*/ 292 h 748"/>
                    <a:gd name="T62" fmla="*/ 202 w 660"/>
                    <a:gd name="T63" fmla="*/ 168 h 748"/>
                    <a:gd name="T64" fmla="*/ 282 w 660"/>
                    <a:gd name="T65" fmla="*/ 262 h 748"/>
                    <a:gd name="T66" fmla="*/ 318 w 660"/>
                    <a:gd name="T67" fmla="*/ 290 h 748"/>
                    <a:gd name="T68" fmla="*/ 312 w 660"/>
                    <a:gd name="T69" fmla="*/ 150 h 748"/>
                    <a:gd name="T70" fmla="*/ 314 w 660"/>
                    <a:gd name="T71" fmla="*/ 38 h 748"/>
                    <a:gd name="T72" fmla="*/ 342 w 660"/>
                    <a:gd name="T73" fmla="*/ 2 h 748"/>
                    <a:gd name="T74" fmla="*/ 352 w 660"/>
                    <a:gd name="T75" fmla="*/ 148 h 748"/>
                    <a:gd name="T76" fmla="*/ 346 w 660"/>
                    <a:gd name="T77" fmla="*/ 254 h 748"/>
                    <a:gd name="T78" fmla="*/ 380 w 660"/>
                    <a:gd name="T79" fmla="*/ 262 h 748"/>
                    <a:gd name="T80" fmla="*/ 460 w 660"/>
                    <a:gd name="T81" fmla="*/ 164 h 748"/>
                    <a:gd name="T82" fmla="*/ 402 w 660"/>
                    <a:gd name="T83" fmla="*/ 274 h 748"/>
                    <a:gd name="T84" fmla="*/ 428 w 660"/>
                    <a:gd name="T85" fmla="*/ 304 h 748"/>
                    <a:gd name="T86" fmla="*/ 516 w 660"/>
                    <a:gd name="T87" fmla="*/ 246 h 748"/>
                    <a:gd name="T88" fmla="*/ 648 w 660"/>
                    <a:gd name="T89" fmla="*/ 180 h 748"/>
                    <a:gd name="T90" fmla="*/ 658 w 660"/>
                    <a:gd name="T91" fmla="*/ 198 h 748"/>
                    <a:gd name="T92" fmla="*/ 538 w 660"/>
                    <a:gd name="T93" fmla="*/ 278 h 748"/>
                    <a:gd name="T94" fmla="*/ 444 w 660"/>
                    <a:gd name="T95" fmla="*/ 326 h 748"/>
                    <a:gd name="T96" fmla="*/ 432 w 660"/>
                    <a:gd name="T97" fmla="*/ 360 h 748"/>
                    <a:gd name="T98" fmla="*/ 572 w 660"/>
                    <a:gd name="T99" fmla="*/ 362 h 748"/>
                    <a:gd name="T100" fmla="*/ 488 w 660"/>
                    <a:gd name="T101" fmla="*/ 384 h 748"/>
                    <a:gd name="T102" fmla="*/ 392 w 660"/>
                    <a:gd name="T103" fmla="*/ 382 h 748"/>
                    <a:gd name="T104" fmla="*/ 502 w 660"/>
                    <a:gd name="T105" fmla="*/ 456 h 748"/>
                    <a:gd name="T106" fmla="*/ 586 w 660"/>
                    <a:gd name="T107" fmla="*/ 498 h 748"/>
                    <a:gd name="T108" fmla="*/ 660 w 660"/>
                    <a:gd name="T109" fmla="*/ 554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0" h="748">
                      <a:moveTo>
                        <a:pt x="660" y="554"/>
                      </a:moveTo>
                      <a:lnTo>
                        <a:pt x="658" y="556"/>
                      </a:lnTo>
                      <a:lnTo>
                        <a:pt x="658" y="556"/>
                      </a:lnTo>
                      <a:lnTo>
                        <a:pt x="652" y="568"/>
                      </a:lnTo>
                      <a:lnTo>
                        <a:pt x="650" y="572"/>
                      </a:lnTo>
                      <a:lnTo>
                        <a:pt x="646" y="570"/>
                      </a:lnTo>
                      <a:lnTo>
                        <a:pt x="646" y="570"/>
                      </a:lnTo>
                      <a:lnTo>
                        <a:pt x="614" y="558"/>
                      </a:lnTo>
                      <a:lnTo>
                        <a:pt x="580" y="542"/>
                      </a:lnTo>
                      <a:lnTo>
                        <a:pt x="594" y="598"/>
                      </a:lnTo>
                      <a:lnTo>
                        <a:pt x="586" y="602"/>
                      </a:lnTo>
                      <a:lnTo>
                        <a:pt x="566" y="534"/>
                      </a:lnTo>
                      <a:lnTo>
                        <a:pt x="566" y="534"/>
                      </a:lnTo>
                      <a:lnTo>
                        <a:pt x="518" y="506"/>
                      </a:lnTo>
                      <a:lnTo>
                        <a:pt x="544" y="614"/>
                      </a:lnTo>
                      <a:lnTo>
                        <a:pt x="534" y="618"/>
                      </a:lnTo>
                      <a:lnTo>
                        <a:pt x="496" y="492"/>
                      </a:lnTo>
                      <a:lnTo>
                        <a:pt x="496" y="492"/>
                      </a:lnTo>
                      <a:lnTo>
                        <a:pt x="486" y="486"/>
                      </a:lnTo>
                      <a:lnTo>
                        <a:pt x="486" y="486"/>
                      </a:lnTo>
                      <a:lnTo>
                        <a:pt x="430" y="450"/>
                      </a:lnTo>
                      <a:lnTo>
                        <a:pt x="400" y="432"/>
                      </a:lnTo>
                      <a:lnTo>
                        <a:pt x="370" y="418"/>
                      </a:lnTo>
                      <a:lnTo>
                        <a:pt x="370" y="418"/>
                      </a:lnTo>
                      <a:lnTo>
                        <a:pt x="394" y="452"/>
                      </a:lnTo>
                      <a:lnTo>
                        <a:pt x="394" y="452"/>
                      </a:lnTo>
                      <a:lnTo>
                        <a:pt x="404" y="468"/>
                      </a:lnTo>
                      <a:lnTo>
                        <a:pt x="404" y="468"/>
                      </a:lnTo>
                      <a:lnTo>
                        <a:pt x="422" y="496"/>
                      </a:lnTo>
                      <a:lnTo>
                        <a:pt x="438" y="522"/>
                      </a:lnTo>
                      <a:lnTo>
                        <a:pt x="450" y="548"/>
                      </a:lnTo>
                      <a:lnTo>
                        <a:pt x="462" y="574"/>
                      </a:lnTo>
                      <a:lnTo>
                        <a:pt x="462" y="578"/>
                      </a:lnTo>
                      <a:lnTo>
                        <a:pt x="448" y="586"/>
                      </a:lnTo>
                      <a:lnTo>
                        <a:pt x="446" y="582"/>
                      </a:lnTo>
                      <a:lnTo>
                        <a:pt x="446" y="582"/>
                      </a:lnTo>
                      <a:lnTo>
                        <a:pt x="428" y="558"/>
                      </a:lnTo>
                      <a:lnTo>
                        <a:pt x="412" y="534"/>
                      </a:lnTo>
                      <a:lnTo>
                        <a:pt x="396" y="508"/>
                      </a:lnTo>
                      <a:lnTo>
                        <a:pt x="382" y="482"/>
                      </a:lnTo>
                      <a:lnTo>
                        <a:pt x="382" y="482"/>
                      </a:lnTo>
                      <a:lnTo>
                        <a:pt x="372" y="462"/>
                      </a:lnTo>
                      <a:lnTo>
                        <a:pt x="372" y="462"/>
                      </a:lnTo>
                      <a:lnTo>
                        <a:pt x="360" y="438"/>
                      </a:lnTo>
                      <a:lnTo>
                        <a:pt x="346" y="414"/>
                      </a:lnTo>
                      <a:lnTo>
                        <a:pt x="346" y="414"/>
                      </a:lnTo>
                      <a:lnTo>
                        <a:pt x="344" y="452"/>
                      </a:lnTo>
                      <a:lnTo>
                        <a:pt x="342" y="490"/>
                      </a:lnTo>
                      <a:lnTo>
                        <a:pt x="344" y="526"/>
                      </a:lnTo>
                      <a:lnTo>
                        <a:pt x="346" y="564"/>
                      </a:lnTo>
                      <a:lnTo>
                        <a:pt x="346" y="564"/>
                      </a:lnTo>
                      <a:lnTo>
                        <a:pt x="348" y="574"/>
                      </a:lnTo>
                      <a:lnTo>
                        <a:pt x="440" y="672"/>
                      </a:lnTo>
                      <a:lnTo>
                        <a:pt x="432" y="680"/>
                      </a:lnTo>
                      <a:lnTo>
                        <a:pt x="348" y="598"/>
                      </a:lnTo>
                      <a:lnTo>
                        <a:pt x="348" y="598"/>
                      </a:lnTo>
                      <a:lnTo>
                        <a:pt x="350" y="656"/>
                      </a:lnTo>
                      <a:lnTo>
                        <a:pt x="400" y="708"/>
                      </a:lnTo>
                      <a:lnTo>
                        <a:pt x="394" y="716"/>
                      </a:lnTo>
                      <a:lnTo>
                        <a:pt x="350" y="674"/>
                      </a:lnTo>
                      <a:lnTo>
                        <a:pt x="350" y="674"/>
                      </a:lnTo>
                      <a:lnTo>
                        <a:pt x="348" y="710"/>
                      </a:lnTo>
                      <a:lnTo>
                        <a:pt x="342" y="746"/>
                      </a:lnTo>
                      <a:lnTo>
                        <a:pt x="340" y="748"/>
                      </a:lnTo>
                      <a:lnTo>
                        <a:pt x="336" y="748"/>
                      </a:lnTo>
                      <a:lnTo>
                        <a:pt x="322" y="748"/>
                      </a:lnTo>
                      <a:lnTo>
                        <a:pt x="320" y="748"/>
                      </a:lnTo>
                      <a:lnTo>
                        <a:pt x="318" y="746"/>
                      </a:lnTo>
                      <a:lnTo>
                        <a:pt x="318" y="746"/>
                      </a:lnTo>
                      <a:lnTo>
                        <a:pt x="314" y="710"/>
                      </a:lnTo>
                      <a:lnTo>
                        <a:pt x="310" y="674"/>
                      </a:lnTo>
                      <a:lnTo>
                        <a:pt x="268" y="714"/>
                      </a:lnTo>
                      <a:lnTo>
                        <a:pt x="262" y="708"/>
                      </a:lnTo>
                      <a:lnTo>
                        <a:pt x="310" y="658"/>
                      </a:lnTo>
                      <a:lnTo>
                        <a:pt x="310" y="658"/>
                      </a:lnTo>
                      <a:lnTo>
                        <a:pt x="310" y="600"/>
                      </a:lnTo>
                      <a:lnTo>
                        <a:pt x="230" y="680"/>
                      </a:lnTo>
                      <a:lnTo>
                        <a:pt x="222" y="672"/>
                      </a:lnTo>
                      <a:lnTo>
                        <a:pt x="312" y="576"/>
                      </a:lnTo>
                      <a:lnTo>
                        <a:pt x="312" y="576"/>
                      </a:lnTo>
                      <a:lnTo>
                        <a:pt x="312" y="564"/>
                      </a:lnTo>
                      <a:lnTo>
                        <a:pt x="312" y="564"/>
                      </a:lnTo>
                      <a:lnTo>
                        <a:pt x="316" y="496"/>
                      </a:lnTo>
                      <a:lnTo>
                        <a:pt x="316" y="460"/>
                      </a:lnTo>
                      <a:lnTo>
                        <a:pt x="314" y="426"/>
                      </a:lnTo>
                      <a:lnTo>
                        <a:pt x="314" y="426"/>
                      </a:lnTo>
                      <a:lnTo>
                        <a:pt x="294" y="464"/>
                      </a:lnTo>
                      <a:lnTo>
                        <a:pt x="294" y="464"/>
                      </a:lnTo>
                      <a:lnTo>
                        <a:pt x="284" y="482"/>
                      </a:lnTo>
                      <a:lnTo>
                        <a:pt x="284" y="482"/>
                      </a:lnTo>
                      <a:lnTo>
                        <a:pt x="270" y="510"/>
                      </a:lnTo>
                      <a:lnTo>
                        <a:pt x="256" y="538"/>
                      </a:lnTo>
                      <a:lnTo>
                        <a:pt x="240" y="562"/>
                      </a:lnTo>
                      <a:lnTo>
                        <a:pt x="222" y="584"/>
                      </a:lnTo>
                      <a:lnTo>
                        <a:pt x="220" y="588"/>
                      </a:lnTo>
                      <a:lnTo>
                        <a:pt x="206" y="580"/>
                      </a:lnTo>
                      <a:lnTo>
                        <a:pt x="208" y="576"/>
                      </a:lnTo>
                      <a:lnTo>
                        <a:pt x="208" y="576"/>
                      </a:lnTo>
                      <a:lnTo>
                        <a:pt x="220" y="548"/>
                      </a:lnTo>
                      <a:lnTo>
                        <a:pt x="232" y="520"/>
                      </a:lnTo>
                      <a:lnTo>
                        <a:pt x="248" y="494"/>
                      </a:lnTo>
                      <a:lnTo>
                        <a:pt x="262" y="470"/>
                      </a:lnTo>
                      <a:lnTo>
                        <a:pt x="262" y="470"/>
                      </a:lnTo>
                      <a:lnTo>
                        <a:pt x="276" y="450"/>
                      </a:lnTo>
                      <a:lnTo>
                        <a:pt x="276" y="450"/>
                      </a:lnTo>
                      <a:lnTo>
                        <a:pt x="288" y="430"/>
                      </a:lnTo>
                      <a:lnTo>
                        <a:pt x="300" y="410"/>
                      </a:lnTo>
                      <a:lnTo>
                        <a:pt x="300" y="410"/>
                      </a:lnTo>
                      <a:lnTo>
                        <a:pt x="268" y="426"/>
                      </a:lnTo>
                      <a:lnTo>
                        <a:pt x="236" y="444"/>
                      </a:lnTo>
                      <a:lnTo>
                        <a:pt x="174" y="482"/>
                      </a:lnTo>
                      <a:lnTo>
                        <a:pt x="174" y="482"/>
                      </a:lnTo>
                      <a:lnTo>
                        <a:pt x="166" y="488"/>
                      </a:lnTo>
                      <a:lnTo>
                        <a:pt x="128" y="618"/>
                      </a:lnTo>
                      <a:lnTo>
                        <a:pt x="118" y="614"/>
                      </a:lnTo>
                      <a:lnTo>
                        <a:pt x="146" y="502"/>
                      </a:lnTo>
                      <a:lnTo>
                        <a:pt x="146" y="502"/>
                      </a:lnTo>
                      <a:lnTo>
                        <a:pt x="96" y="532"/>
                      </a:lnTo>
                      <a:lnTo>
                        <a:pt x="76" y="602"/>
                      </a:lnTo>
                      <a:lnTo>
                        <a:pt x="66" y="598"/>
                      </a:lnTo>
                      <a:lnTo>
                        <a:pt x="82" y="540"/>
                      </a:lnTo>
                      <a:lnTo>
                        <a:pt x="82" y="540"/>
                      </a:lnTo>
                      <a:lnTo>
                        <a:pt x="48" y="556"/>
                      </a:lnTo>
                      <a:lnTo>
                        <a:pt x="14" y="568"/>
                      </a:lnTo>
                      <a:lnTo>
                        <a:pt x="12" y="570"/>
                      </a:lnTo>
                      <a:lnTo>
                        <a:pt x="10" y="566"/>
                      </a:lnTo>
                      <a:lnTo>
                        <a:pt x="10" y="566"/>
                      </a:lnTo>
                      <a:lnTo>
                        <a:pt x="6" y="562"/>
                      </a:lnTo>
                      <a:lnTo>
                        <a:pt x="0" y="552"/>
                      </a:lnTo>
                      <a:lnTo>
                        <a:pt x="4" y="550"/>
                      </a:lnTo>
                      <a:lnTo>
                        <a:pt x="4" y="550"/>
                      </a:lnTo>
                      <a:lnTo>
                        <a:pt x="30" y="526"/>
                      </a:lnTo>
                      <a:lnTo>
                        <a:pt x="60" y="506"/>
                      </a:lnTo>
                      <a:lnTo>
                        <a:pt x="4" y="490"/>
                      </a:lnTo>
                      <a:lnTo>
                        <a:pt x="8" y="482"/>
                      </a:lnTo>
                      <a:lnTo>
                        <a:pt x="74" y="498"/>
                      </a:lnTo>
                      <a:lnTo>
                        <a:pt x="74" y="498"/>
                      </a:lnTo>
                      <a:lnTo>
                        <a:pt x="124" y="470"/>
                      </a:lnTo>
                      <a:lnTo>
                        <a:pt x="16" y="438"/>
                      </a:lnTo>
                      <a:lnTo>
                        <a:pt x="18" y="428"/>
                      </a:lnTo>
                      <a:lnTo>
                        <a:pt x="146" y="460"/>
                      </a:lnTo>
                      <a:lnTo>
                        <a:pt x="146" y="460"/>
                      </a:lnTo>
                      <a:lnTo>
                        <a:pt x="158" y="454"/>
                      </a:lnTo>
                      <a:lnTo>
                        <a:pt x="158" y="454"/>
                      </a:lnTo>
                      <a:lnTo>
                        <a:pt x="220" y="420"/>
                      </a:lnTo>
                      <a:lnTo>
                        <a:pt x="250" y="402"/>
                      </a:lnTo>
                      <a:lnTo>
                        <a:pt x="280" y="382"/>
                      </a:lnTo>
                      <a:lnTo>
                        <a:pt x="280" y="382"/>
                      </a:lnTo>
                      <a:lnTo>
                        <a:pt x="278" y="382"/>
                      </a:lnTo>
                      <a:lnTo>
                        <a:pt x="278" y="382"/>
                      </a:lnTo>
                      <a:lnTo>
                        <a:pt x="256" y="382"/>
                      </a:lnTo>
                      <a:lnTo>
                        <a:pt x="234" y="384"/>
                      </a:lnTo>
                      <a:lnTo>
                        <a:pt x="234" y="384"/>
                      </a:lnTo>
                      <a:lnTo>
                        <a:pt x="214" y="386"/>
                      </a:lnTo>
                      <a:lnTo>
                        <a:pt x="214" y="386"/>
                      </a:lnTo>
                      <a:lnTo>
                        <a:pt x="182" y="388"/>
                      </a:lnTo>
                      <a:lnTo>
                        <a:pt x="152" y="388"/>
                      </a:lnTo>
                      <a:lnTo>
                        <a:pt x="122" y="386"/>
                      </a:lnTo>
                      <a:lnTo>
                        <a:pt x="94" y="382"/>
                      </a:lnTo>
                      <a:lnTo>
                        <a:pt x="90" y="382"/>
                      </a:lnTo>
                      <a:lnTo>
                        <a:pt x="90" y="366"/>
                      </a:lnTo>
                      <a:lnTo>
                        <a:pt x="94" y="366"/>
                      </a:lnTo>
                      <a:lnTo>
                        <a:pt x="94" y="366"/>
                      </a:lnTo>
                      <a:lnTo>
                        <a:pt x="124" y="362"/>
                      </a:lnTo>
                      <a:lnTo>
                        <a:pt x="154" y="360"/>
                      </a:lnTo>
                      <a:lnTo>
                        <a:pt x="184" y="360"/>
                      </a:lnTo>
                      <a:lnTo>
                        <a:pt x="212" y="360"/>
                      </a:lnTo>
                      <a:lnTo>
                        <a:pt x="212" y="360"/>
                      </a:lnTo>
                      <a:lnTo>
                        <a:pt x="236" y="362"/>
                      </a:lnTo>
                      <a:lnTo>
                        <a:pt x="236" y="362"/>
                      </a:lnTo>
                      <a:lnTo>
                        <a:pt x="274" y="364"/>
                      </a:lnTo>
                      <a:lnTo>
                        <a:pt x="274" y="364"/>
                      </a:lnTo>
                      <a:lnTo>
                        <a:pt x="282" y="362"/>
                      </a:lnTo>
                      <a:lnTo>
                        <a:pt x="282" y="362"/>
                      </a:lnTo>
                      <a:lnTo>
                        <a:pt x="252" y="342"/>
                      </a:lnTo>
                      <a:lnTo>
                        <a:pt x="222" y="326"/>
                      </a:lnTo>
                      <a:lnTo>
                        <a:pt x="158" y="294"/>
                      </a:lnTo>
                      <a:lnTo>
                        <a:pt x="158" y="294"/>
                      </a:lnTo>
                      <a:lnTo>
                        <a:pt x="150" y="288"/>
                      </a:lnTo>
                      <a:lnTo>
                        <a:pt x="18" y="320"/>
                      </a:lnTo>
                      <a:lnTo>
                        <a:pt x="16" y="310"/>
                      </a:lnTo>
                      <a:lnTo>
                        <a:pt x="128" y="278"/>
                      </a:lnTo>
                      <a:lnTo>
                        <a:pt x="128" y="278"/>
                      </a:lnTo>
                      <a:lnTo>
                        <a:pt x="76" y="250"/>
                      </a:lnTo>
                      <a:lnTo>
                        <a:pt x="8" y="268"/>
                      </a:lnTo>
                      <a:lnTo>
                        <a:pt x="4" y="258"/>
                      </a:lnTo>
                      <a:lnTo>
                        <a:pt x="62" y="242"/>
                      </a:lnTo>
                      <a:lnTo>
                        <a:pt x="62" y="242"/>
                      </a:lnTo>
                      <a:lnTo>
                        <a:pt x="32" y="220"/>
                      </a:lnTo>
                      <a:lnTo>
                        <a:pt x="4" y="198"/>
                      </a:lnTo>
                      <a:lnTo>
                        <a:pt x="2" y="196"/>
                      </a:lnTo>
                      <a:lnTo>
                        <a:pt x="4" y="192"/>
                      </a:lnTo>
                      <a:lnTo>
                        <a:pt x="4" y="192"/>
                      </a:lnTo>
                      <a:lnTo>
                        <a:pt x="8" y="182"/>
                      </a:lnTo>
                      <a:lnTo>
                        <a:pt x="12" y="178"/>
                      </a:lnTo>
                      <a:lnTo>
                        <a:pt x="16" y="178"/>
                      </a:lnTo>
                      <a:lnTo>
                        <a:pt x="16" y="178"/>
                      </a:lnTo>
                      <a:lnTo>
                        <a:pt x="48" y="190"/>
                      </a:lnTo>
                      <a:lnTo>
                        <a:pt x="80" y="206"/>
                      </a:lnTo>
                      <a:lnTo>
                        <a:pt x="66" y="150"/>
                      </a:lnTo>
                      <a:lnTo>
                        <a:pt x="76" y="148"/>
                      </a:lnTo>
                      <a:lnTo>
                        <a:pt x="96" y="214"/>
                      </a:lnTo>
                      <a:lnTo>
                        <a:pt x="96" y="214"/>
                      </a:lnTo>
                      <a:lnTo>
                        <a:pt x="144" y="244"/>
                      </a:lnTo>
                      <a:lnTo>
                        <a:pt x="118" y="134"/>
                      </a:lnTo>
                      <a:lnTo>
                        <a:pt x="128" y="130"/>
                      </a:lnTo>
                      <a:lnTo>
                        <a:pt x="164" y="256"/>
                      </a:lnTo>
                      <a:lnTo>
                        <a:pt x="164" y="256"/>
                      </a:lnTo>
                      <a:lnTo>
                        <a:pt x="176" y="264"/>
                      </a:lnTo>
                      <a:lnTo>
                        <a:pt x="176" y="264"/>
                      </a:lnTo>
                      <a:lnTo>
                        <a:pt x="236" y="302"/>
                      </a:lnTo>
                      <a:lnTo>
                        <a:pt x="268" y="320"/>
                      </a:lnTo>
                      <a:lnTo>
                        <a:pt x="300" y="334"/>
                      </a:lnTo>
                      <a:lnTo>
                        <a:pt x="300" y="334"/>
                      </a:lnTo>
                      <a:lnTo>
                        <a:pt x="286" y="314"/>
                      </a:lnTo>
                      <a:lnTo>
                        <a:pt x="272" y="292"/>
                      </a:lnTo>
                      <a:lnTo>
                        <a:pt x="272" y="292"/>
                      </a:lnTo>
                      <a:lnTo>
                        <a:pt x="260" y="276"/>
                      </a:lnTo>
                      <a:lnTo>
                        <a:pt x="260" y="276"/>
                      </a:lnTo>
                      <a:lnTo>
                        <a:pt x="244" y="248"/>
                      </a:lnTo>
                      <a:lnTo>
                        <a:pt x="228" y="222"/>
                      </a:lnTo>
                      <a:lnTo>
                        <a:pt x="214" y="196"/>
                      </a:lnTo>
                      <a:lnTo>
                        <a:pt x="204" y="170"/>
                      </a:lnTo>
                      <a:lnTo>
                        <a:pt x="202" y="168"/>
                      </a:lnTo>
                      <a:lnTo>
                        <a:pt x="216" y="158"/>
                      </a:lnTo>
                      <a:lnTo>
                        <a:pt x="218" y="162"/>
                      </a:lnTo>
                      <a:lnTo>
                        <a:pt x="218" y="162"/>
                      </a:lnTo>
                      <a:lnTo>
                        <a:pt x="238" y="186"/>
                      </a:lnTo>
                      <a:lnTo>
                        <a:pt x="254" y="210"/>
                      </a:lnTo>
                      <a:lnTo>
                        <a:pt x="270" y="236"/>
                      </a:lnTo>
                      <a:lnTo>
                        <a:pt x="282" y="262"/>
                      </a:lnTo>
                      <a:lnTo>
                        <a:pt x="282" y="262"/>
                      </a:lnTo>
                      <a:lnTo>
                        <a:pt x="294" y="282"/>
                      </a:lnTo>
                      <a:lnTo>
                        <a:pt x="294" y="282"/>
                      </a:lnTo>
                      <a:lnTo>
                        <a:pt x="304" y="304"/>
                      </a:lnTo>
                      <a:lnTo>
                        <a:pt x="316" y="326"/>
                      </a:lnTo>
                      <a:lnTo>
                        <a:pt x="316" y="326"/>
                      </a:lnTo>
                      <a:lnTo>
                        <a:pt x="318" y="290"/>
                      </a:lnTo>
                      <a:lnTo>
                        <a:pt x="318" y="254"/>
                      </a:lnTo>
                      <a:lnTo>
                        <a:pt x="316" y="184"/>
                      </a:lnTo>
                      <a:lnTo>
                        <a:pt x="316" y="184"/>
                      </a:lnTo>
                      <a:lnTo>
                        <a:pt x="314" y="174"/>
                      </a:lnTo>
                      <a:lnTo>
                        <a:pt x="222" y="76"/>
                      </a:lnTo>
                      <a:lnTo>
                        <a:pt x="230" y="70"/>
                      </a:lnTo>
                      <a:lnTo>
                        <a:pt x="312" y="150"/>
                      </a:lnTo>
                      <a:lnTo>
                        <a:pt x="312" y="150"/>
                      </a:lnTo>
                      <a:lnTo>
                        <a:pt x="312" y="92"/>
                      </a:lnTo>
                      <a:lnTo>
                        <a:pt x="262" y="40"/>
                      </a:lnTo>
                      <a:lnTo>
                        <a:pt x="268" y="34"/>
                      </a:lnTo>
                      <a:lnTo>
                        <a:pt x="312" y="74"/>
                      </a:lnTo>
                      <a:lnTo>
                        <a:pt x="312" y="74"/>
                      </a:lnTo>
                      <a:lnTo>
                        <a:pt x="314" y="38"/>
                      </a:lnTo>
                      <a:lnTo>
                        <a:pt x="320" y="2"/>
                      </a:lnTo>
                      <a:lnTo>
                        <a:pt x="322" y="0"/>
                      </a:lnTo>
                      <a:lnTo>
                        <a:pt x="324" y="0"/>
                      </a:lnTo>
                      <a:lnTo>
                        <a:pt x="340" y="0"/>
                      </a:lnTo>
                      <a:lnTo>
                        <a:pt x="342" y="0"/>
                      </a:lnTo>
                      <a:lnTo>
                        <a:pt x="342" y="2"/>
                      </a:lnTo>
                      <a:lnTo>
                        <a:pt x="342" y="2"/>
                      </a:lnTo>
                      <a:lnTo>
                        <a:pt x="348" y="38"/>
                      </a:lnTo>
                      <a:lnTo>
                        <a:pt x="352" y="74"/>
                      </a:lnTo>
                      <a:lnTo>
                        <a:pt x="394" y="34"/>
                      </a:lnTo>
                      <a:lnTo>
                        <a:pt x="400" y="40"/>
                      </a:lnTo>
                      <a:lnTo>
                        <a:pt x="352" y="90"/>
                      </a:lnTo>
                      <a:lnTo>
                        <a:pt x="352" y="90"/>
                      </a:lnTo>
                      <a:lnTo>
                        <a:pt x="352" y="148"/>
                      </a:lnTo>
                      <a:lnTo>
                        <a:pt x="432" y="70"/>
                      </a:lnTo>
                      <a:lnTo>
                        <a:pt x="440" y="76"/>
                      </a:lnTo>
                      <a:lnTo>
                        <a:pt x="350" y="172"/>
                      </a:lnTo>
                      <a:lnTo>
                        <a:pt x="350" y="172"/>
                      </a:lnTo>
                      <a:lnTo>
                        <a:pt x="350" y="184"/>
                      </a:lnTo>
                      <a:lnTo>
                        <a:pt x="350" y="184"/>
                      </a:lnTo>
                      <a:lnTo>
                        <a:pt x="346" y="254"/>
                      </a:lnTo>
                      <a:lnTo>
                        <a:pt x="346" y="288"/>
                      </a:lnTo>
                      <a:lnTo>
                        <a:pt x="348" y="324"/>
                      </a:lnTo>
                      <a:lnTo>
                        <a:pt x="348" y="324"/>
                      </a:lnTo>
                      <a:lnTo>
                        <a:pt x="360" y="302"/>
                      </a:lnTo>
                      <a:lnTo>
                        <a:pt x="372" y="280"/>
                      </a:lnTo>
                      <a:lnTo>
                        <a:pt x="372" y="280"/>
                      </a:lnTo>
                      <a:lnTo>
                        <a:pt x="380" y="262"/>
                      </a:lnTo>
                      <a:lnTo>
                        <a:pt x="380" y="262"/>
                      </a:lnTo>
                      <a:lnTo>
                        <a:pt x="394" y="234"/>
                      </a:lnTo>
                      <a:lnTo>
                        <a:pt x="410" y="206"/>
                      </a:lnTo>
                      <a:lnTo>
                        <a:pt x="426" y="182"/>
                      </a:lnTo>
                      <a:lnTo>
                        <a:pt x="444" y="160"/>
                      </a:lnTo>
                      <a:lnTo>
                        <a:pt x="446" y="156"/>
                      </a:lnTo>
                      <a:lnTo>
                        <a:pt x="460" y="164"/>
                      </a:lnTo>
                      <a:lnTo>
                        <a:pt x="458" y="168"/>
                      </a:lnTo>
                      <a:lnTo>
                        <a:pt x="458" y="168"/>
                      </a:lnTo>
                      <a:lnTo>
                        <a:pt x="446" y="196"/>
                      </a:lnTo>
                      <a:lnTo>
                        <a:pt x="432" y="224"/>
                      </a:lnTo>
                      <a:lnTo>
                        <a:pt x="418" y="250"/>
                      </a:lnTo>
                      <a:lnTo>
                        <a:pt x="402" y="274"/>
                      </a:lnTo>
                      <a:lnTo>
                        <a:pt x="402" y="274"/>
                      </a:lnTo>
                      <a:lnTo>
                        <a:pt x="390" y="294"/>
                      </a:lnTo>
                      <a:lnTo>
                        <a:pt x="390" y="294"/>
                      </a:lnTo>
                      <a:lnTo>
                        <a:pt x="376" y="316"/>
                      </a:lnTo>
                      <a:lnTo>
                        <a:pt x="364" y="338"/>
                      </a:lnTo>
                      <a:lnTo>
                        <a:pt x="364" y="338"/>
                      </a:lnTo>
                      <a:lnTo>
                        <a:pt x="396" y="322"/>
                      </a:lnTo>
                      <a:lnTo>
                        <a:pt x="428" y="304"/>
                      </a:lnTo>
                      <a:lnTo>
                        <a:pt x="488" y="266"/>
                      </a:lnTo>
                      <a:lnTo>
                        <a:pt x="488" y="266"/>
                      </a:lnTo>
                      <a:lnTo>
                        <a:pt x="496" y="260"/>
                      </a:lnTo>
                      <a:lnTo>
                        <a:pt x="534" y="130"/>
                      </a:lnTo>
                      <a:lnTo>
                        <a:pt x="544" y="134"/>
                      </a:lnTo>
                      <a:lnTo>
                        <a:pt x="516" y="246"/>
                      </a:lnTo>
                      <a:lnTo>
                        <a:pt x="516" y="246"/>
                      </a:lnTo>
                      <a:lnTo>
                        <a:pt x="566" y="216"/>
                      </a:lnTo>
                      <a:lnTo>
                        <a:pt x="586" y="148"/>
                      </a:lnTo>
                      <a:lnTo>
                        <a:pt x="594" y="150"/>
                      </a:lnTo>
                      <a:lnTo>
                        <a:pt x="580" y="208"/>
                      </a:lnTo>
                      <a:lnTo>
                        <a:pt x="580" y="208"/>
                      </a:lnTo>
                      <a:lnTo>
                        <a:pt x="614" y="192"/>
                      </a:lnTo>
                      <a:lnTo>
                        <a:pt x="648" y="180"/>
                      </a:lnTo>
                      <a:lnTo>
                        <a:pt x="650" y="178"/>
                      </a:lnTo>
                      <a:lnTo>
                        <a:pt x="652" y="182"/>
                      </a:lnTo>
                      <a:lnTo>
                        <a:pt x="652" y="182"/>
                      </a:lnTo>
                      <a:lnTo>
                        <a:pt x="658" y="192"/>
                      </a:lnTo>
                      <a:lnTo>
                        <a:pt x="660" y="196"/>
                      </a:lnTo>
                      <a:lnTo>
                        <a:pt x="658" y="198"/>
                      </a:lnTo>
                      <a:lnTo>
                        <a:pt x="658" y="198"/>
                      </a:lnTo>
                      <a:lnTo>
                        <a:pt x="630" y="222"/>
                      </a:lnTo>
                      <a:lnTo>
                        <a:pt x="602" y="242"/>
                      </a:lnTo>
                      <a:lnTo>
                        <a:pt x="658" y="258"/>
                      </a:lnTo>
                      <a:lnTo>
                        <a:pt x="654" y="268"/>
                      </a:lnTo>
                      <a:lnTo>
                        <a:pt x="588" y="250"/>
                      </a:lnTo>
                      <a:lnTo>
                        <a:pt x="588" y="250"/>
                      </a:lnTo>
                      <a:lnTo>
                        <a:pt x="538" y="278"/>
                      </a:lnTo>
                      <a:lnTo>
                        <a:pt x="646" y="310"/>
                      </a:lnTo>
                      <a:lnTo>
                        <a:pt x="644" y="320"/>
                      </a:lnTo>
                      <a:lnTo>
                        <a:pt x="516" y="290"/>
                      </a:lnTo>
                      <a:lnTo>
                        <a:pt x="516" y="290"/>
                      </a:lnTo>
                      <a:lnTo>
                        <a:pt x="504" y="296"/>
                      </a:lnTo>
                      <a:lnTo>
                        <a:pt x="504" y="296"/>
                      </a:lnTo>
                      <a:lnTo>
                        <a:pt x="444" y="326"/>
                      </a:lnTo>
                      <a:lnTo>
                        <a:pt x="416" y="344"/>
                      </a:lnTo>
                      <a:lnTo>
                        <a:pt x="386" y="362"/>
                      </a:lnTo>
                      <a:lnTo>
                        <a:pt x="386" y="362"/>
                      </a:lnTo>
                      <a:lnTo>
                        <a:pt x="388" y="362"/>
                      </a:lnTo>
                      <a:lnTo>
                        <a:pt x="388" y="362"/>
                      </a:lnTo>
                      <a:lnTo>
                        <a:pt x="410" y="362"/>
                      </a:lnTo>
                      <a:lnTo>
                        <a:pt x="432" y="360"/>
                      </a:lnTo>
                      <a:lnTo>
                        <a:pt x="432" y="360"/>
                      </a:lnTo>
                      <a:lnTo>
                        <a:pt x="452" y="358"/>
                      </a:lnTo>
                      <a:lnTo>
                        <a:pt x="452" y="358"/>
                      </a:lnTo>
                      <a:lnTo>
                        <a:pt x="484" y="356"/>
                      </a:lnTo>
                      <a:lnTo>
                        <a:pt x="514" y="356"/>
                      </a:lnTo>
                      <a:lnTo>
                        <a:pt x="544" y="358"/>
                      </a:lnTo>
                      <a:lnTo>
                        <a:pt x="572" y="362"/>
                      </a:lnTo>
                      <a:lnTo>
                        <a:pt x="576" y="362"/>
                      </a:lnTo>
                      <a:lnTo>
                        <a:pt x="576" y="378"/>
                      </a:lnTo>
                      <a:lnTo>
                        <a:pt x="572" y="378"/>
                      </a:lnTo>
                      <a:lnTo>
                        <a:pt x="572" y="378"/>
                      </a:lnTo>
                      <a:lnTo>
                        <a:pt x="530" y="384"/>
                      </a:lnTo>
                      <a:lnTo>
                        <a:pt x="488" y="384"/>
                      </a:lnTo>
                      <a:lnTo>
                        <a:pt x="488" y="384"/>
                      </a:lnTo>
                      <a:lnTo>
                        <a:pt x="488" y="384"/>
                      </a:lnTo>
                      <a:lnTo>
                        <a:pt x="488" y="384"/>
                      </a:lnTo>
                      <a:lnTo>
                        <a:pt x="452" y="384"/>
                      </a:lnTo>
                      <a:lnTo>
                        <a:pt x="452" y="384"/>
                      </a:lnTo>
                      <a:lnTo>
                        <a:pt x="430" y="382"/>
                      </a:lnTo>
                      <a:lnTo>
                        <a:pt x="430" y="382"/>
                      </a:lnTo>
                      <a:lnTo>
                        <a:pt x="392" y="382"/>
                      </a:lnTo>
                      <a:lnTo>
                        <a:pt x="392" y="382"/>
                      </a:lnTo>
                      <a:lnTo>
                        <a:pt x="374" y="382"/>
                      </a:lnTo>
                      <a:lnTo>
                        <a:pt x="374" y="382"/>
                      </a:lnTo>
                      <a:lnTo>
                        <a:pt x="406" y="402"/>
                      </a:lnTo>
                      <a:lnTo>
                        <a:pt x="438" y="422"/>
                      </a:lnTo>
                      <a:lnTo>
                        <a:pt x="470" y="440"/>
                      </a:lnTo>
                      <a:lnTo>
                        <a:pt x="502" y="456"/>
                      </a:lnTo>
                      <a:lnTo>
                        <a:pt x="502" y="456"/>
                      </a:lnTo>
                      <a:lnTo>
                        <a:pt x="512" y="460"/>
                      </a:lnTo>
                      <a:lnTo>
                        <a:pt x="644" y="428"/>
                      </a:lnTo>
                      <a:lnTo>
                        <a:pt x="646" y="438"/>
                      </a:lnTo>
                      <a:lnTo>
                        <a:pt x="534" y="470"/>
                      </a:lnTo>
                      <a:lnTo>
                        <a:pt x="534" y="470"/>
                      </a:lnTo>
                      <a:lnTo>
                        <a:pt x="586" y="498"/>
                      </a:lnTo>
                      <a:lnTo>
                        <a:pt x="654" y="482"/>
                      </a:lnTo>
                      <a:lnTo>
                        <a:pt x="658" y="490"/>
                      </a:lnTo>
                      <a:lnTo>
                        <a:pt x="600" y="508"/>
                      </a:lnTo>
                      <a:lnTo>
                        <a:pt x="600" y="508"/>
                      </a:lnTo>
                      <a:lnTo>
                        <a:pt x="630" y="528"/>
                      </a:lnTo>
                      <a:lnTo>
                        <a:pt x="658" y="550"/>
                      </a:lnTo>
                      <a:lnTo>
                        <a:pt x="660" y="554"/>
                      </a:lnTo>
                      <a:close/>
                    </a:path>
                  </a:pathLst>
                </a:custGeom>
                <a:solidFill>
                  <a:srgbClr val="FEFFFF">
                    <a:alpha val="2000"/>
                  </a:srgbClr>
                </a:solidFill>
                <a:ln>
                  <a:solidFill>
                    <a:srgbClr val="FEFFFF">
                      <a:alpha val="5000"/>
                    </a:srgbClr>
                  </a:solidFill>
                </a:ln>
                <a:effectLst>
                  <a:glow rad="101600">
                    <a:srgbClr val="FEFEFE">
                      <a:alpha val="7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38" name="Freeform 37"/>
                <p:cNvSpPr>
                  <a:spLocks noChangeAspect="1" noEditPoints="1"/>
                </p:cNvSpPr>
                <p:nvPr/>
              </p:nvSpPr>
              <p:spPr bwMode="auto">
                <a:xfrm rot="1068398">
                  <a:off x="7584101" y="5390385"/>
                  <a:ext cx="1184990" cy="1349332"/>
                </a:xfrm>
                <a:custGeom>
                  <a:avLst/>
                  <a:gdLst>
                    <a:gd name="T0" fmla="*/ 810 w 822"/>
                    <a:gd name="T1" fmla="*/ 600 h 936"/>
                    <a:gd name="T2" fmla="*/ 784 w 822"/>
                    <a:gd name="T3" fmla="*/ 560 h 936"/>
                    <a:gd name="T4" fmla="*/ 684 w 822"/>
                    <a:gd name="T5" fmla="*/ 478 h 936"/>
                    <a:gd name="T6" fmla="*/ 684 w 822"/>
                    <a:gd name="T7" fmla="*/ 452 h 936"/>
                    <a:gd name="T8" fmla="*/ 782 w 822"/>
                    <a:gd name="T9" fmla="*/ 366 h 936"/>
                    <a:gd name="T10" fmla="*/ 808 w 822"/>
                    <a:gd name="T11" fmla="*/ 326 h 936"/>
                    <a:gd name="T12" fmla="*/ 810 w 822"/>
                    <a:gd name="T13" fmla="*/ 220 h 936"/>
                    <a:gd name="T14" fmla="*/ 700 w 822"/>
                    <a:gd name="T15" fmla="*/ 280 h 936"/>
                    <a:gd name="T16" fmla="*/ 644 w 822"/>
                    <a:gd name="T17" fmla="*/ 312 h 936"/>
                    <a:gd name="T18" fmla="*/ 554 w 822"/>
                    <a:gd name="T19" fmla="*/ 232 h 936"/>
                    <a:gd name="T20" fmla="*/ 526 w 822"/>
                    <a:gd name="T21" fmla="*/ 260 h 936"/>
                    <a:gd name="T22" fmla="*/ 498 w 822"/>
                    <a:gd name="T23" fmla="*/ 80 h 936"/>
                    <a:gd name="T24" fmla="*/ 476 w 822"/>
                    <a:gd name="T25" fmla="*/ 38 h 936"/>
                    <a:gd name="T26" fmla="*/ 396 w 822"/>
                    <a:gd name="T27" fmla="*/ 94 h 936"/>
                    <a:gd name="T28" fmla="*/ 396 w 822"/>
                    <a:gd name="T29" fmla="*/ 154 h 936"/>
                    <a:gd name="T30" fmla="*/ 392 w 822"/>
                    <a:gd name="T31" fmla="*/ 352 h 936"/>
                    <a:gd name="T32" fmla="*/ 288 w 822"/>
                    <a:gd name="T33" fmla="*/ 252 h 936"/>
                    <a:gd name="T34" fmla="*/ 322 w 822"/>
                    <a:gd name="T35" fmla="*/ 392 h 936"/>
                    <a:gd name="T36" fmla="*/ 146 w 822"/>
                    <a:gd name="T37" fmla="*/ 294 h 936"/>
                    <a:gd name="T38" fmla="*/ 92 w 822"/>
                    <a:gd name="T39" fmla="*/ 264 h 936"/>
                    <a:gd name="T40" fmla="*/ 6 w 822"/>
                    <a:gd name="T41" fmla="*/ 312 h 936"/>
                    <a:gd name="T42" fmla="*/ 32 w 822"/>
                    <a:gd name="T43" fmla="*/ 352 h 936"/>
                    <a:gd name="T44" fmla="*/ 176 w 822"/>
                    <a:gd name="T45" fmla="*/ 462 h 936"/>
                    <a:gd name="T46" fmla="*/ 136 w 822"/>
                    <a:gd name="T47" fmla="*/ 472 h 936"/>
                    <a:gd name="T48" fmla="*/ 158 w 822"/>
                    <a:gd name="T49" fmla="*/ 592 h 936"/>
                    <a:gd name="T50" fmla="*/ 104 w 822"/>
                    <a:gd name="T51" fmla="*/ 626 h 936"/>
                    <a:gd name="T52" fmla="*/ 0 w 822"/>
                    <a:gd name="T53" fmla="*/ 688 h 936"/>
                    <a:gd name="T54" fmla="*/ 94 w 822"/>
                    <a:gd name="T55" fmla="*/ 744 h 936"/>
                    <a:gd name="T56" fmla="*/ 142 w 822"/>
                    <a:gd name="T57" fmla="*/ 742 h 936"/>
                    <a:gd name="T58" fmla="*/ 262 w 822"/>
                    <a:gd name="T59" fmla="*/ 696 h 936"/>
                    <a:gd name="T60" fmla="*/ 284 w 822"/>
                    <a:gd name="T61" fmla="*/ 708 h 936"/>
                    <a:gd name="T62" fmla="*/ 310 w 822"/>
                    <a:gd name="T63" fmla="*/ 836 h 936"/>
                    <a:gd name="T64" fmla="*/ 332 w 822"/>
                    <a:gd name="T65" fmla="*/ 878 h 936"/>
                    <a:gd name="T66" fmla="*/ 422 w 822"/>
                    <a:gd name="T67" fmla="*/ 936 h 936"/>
                    <a:gd name="T68" fmla="*/ 426 w 822"/>
                    <a:gd name="T69" fmla="*/ 808 h 936"/>
                    <a:gd name="T70" fmla="*/ 426 w 822"/>
                    <a:gd name="T71" fmla="*/ 742 h 936"/>
                    <a:gd name="T72" fmla="*/ 540 w 822"/>
                    <a:gd name="T73" fmla="*/ 706 h 936"/>
                    <a:gd name="T74" fmla="*/ 530 w 822"/>
                    <a:gd name="T75" fmla="*/ 666 h 936"/>
                    <a:gd name="T76" fmla="*/ 700 w 822"/>
                    <a:gd name="T77" fmla="*/ 734 h 936"/>
                    <a:gd name="T78" fmla="*/ 746 w 822"/>
                    <a:gd name="T79" fmla="*/ 736 h 936"/>
                    <a:gd name="T80" fmla="*/ 306 w 822"/>
                    <a:gd name="T81" fmla="*/ 494 h 936"/>
                    <a:gd name="T82" fmla="*/ 302 w 822"/>
                    <a:gd name="T83" fmla="*/ 450 h 936"/>
                    <a:gd name="T84" fmla="*/ 306 w 822"/>
                    <a:gd name="T85" fmla="*/ 494 h 936"/>
                    <a:gd name="T86" fmla="*/ 488 w 822"/>
                    <a:gd name="T87" fmla="*/ 388 h 936"/>
                    <a:gd name="T88" fmla="*/ 438 w 822"/>
                    <a:gd name="T89" fmla="*/ 360 h 936"/>
                    <a:gd name="T90" fmla="*/ 382 w 822"/>
                    <a:gd name="T91" fmla="*/ 360 h 936"/>
                    <a:gd name="T92" fmla="*/ 334 w 822"/>
                    <a:gd name="T93" fmla="*/ 388 h 936"/>
                    <a:gd name="T94" fmla="*/ 334 w 822"/>
                    <a:gd name="T95" fmla="*/ 542 h 936"/>
                    <a:gd name="T96" fmla="*/ 382 w 822"/>
                    <a:gd name="T97" fmla="*/ 570 h 936"/>
                    <a:gd name="T98" fmla="*/ 396 w 822"/>
                    <a:gd name="T99" fmla="*/ 540 h 936"/>
                    <a:gd name="T100" fmla="*/ 346 w 822"/>
                    <a:gd name="T101" fmla="*/ 508 h 936"/>
                    <a:gd name="T102" fmla="*/ 334 w 822"/>
                    <a:gd name="T103" fmla="*/ 464 h 936"/>
                    <a:gd name="T104" fmla="*/ 356 w 822"/>
                    <a:gd name="T105" fmla="*/ 410 h 936"/>
                    <a:gd name="T106" fmla="*/ 410 w 822"/>
                    <a:gd name="T107" fmla="*/ 388 h 936"/>
                    <a:gd name="T108" fmla="*/ 454 w 822"/>
                    <a:gd name="T109" fmla="*/ 400 h 936"/>
                    <a:gd name="T110" fmla="*/ 486 w 822"/>
                    <a:gd name="T111" fmla="*/ 450 h 936"/>
                    <a:gd name="T112" fmla="*/ 482 w 822"/>
                    <a:gd name="T113" fmla="*/ 494 h 936"/>
                    <a:gd name="T114" fmla="*/ 440 w 822"/>
                    <a:gd name="T115" fmla="*/ 536 h 936"/>
                    <a:gd name="T116" fmla="*/ 522 w 822"/>
                    <a:gd name="T117" fmla="*/ 656 h 936"/>
                    <a:gd name="T118" fmla="*/ 466 w 822"/>
                    <a:gd name="T119" fmla="*/ 560 h 936"/>
                    <a:gd name="T120" fmla="*/ 516 w 822"/>
                    <a:gd name="T121" fmla="*/ 436 h 936"/>
                    <a:gd name="T122" fmla="*/ 520 w 822"/>
                    <a:gd name="T123" fmla="*/ 480 h 936"/>
                    <a:gd name="T124" fmla="*/ 516 w 822"/>
                    <a:gd name="T125" fmla="*/ 43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2" h="936">
                      <a:moveTo>
                        <a:pt x="822" y="688"/>
                      </a:moveTo>
                      <a:lnTo>
                        <a:pt x="740" y="638"/>
                      </a:lnTo>
                      <a:lnTo>
                        <a:pt x="814" y="618"/>
                      </a:lnTo>
                      <a:lnTo>
                        <a:pt x="810" y="600"/>
                      </a:lnTo>
                      <a:lnTo>
                        <a:pt x="714" y="624"/>
                      </a:lnTo>
                      <a:lnTo>
                        <a:pt x="688" y="606"/>
                      </a:lnTo>
                      <a:lnTo>
                        <a:pt x="790" y="578"/>
                      </a:lnTo>
                      <a:lnTo>
                        <a:pt x="784" y="560"/>
                      </a:lnTo>
                      <a:lnTo>
                        <a:pt x="660" y="590"/>
                      </a:lnTo>
                      <a:lnTo>
                        <a:pt x="518" y="504"/>
                      </a:lnTo>
                      <a:lnTo>
                        <a:pt x="646" y="468"/>
                      </a:lnTo>
                      <a:lnTo>
                        <a:pt x="684" y="478"/>
                      </a:lnTo>
                      <a:lnTo>
                        <a:pt x="686" y="472"/>
                      </a:lnTo>
                      <a:lnTo>
                        <a:pt x="656" y="464"/>
                      </a:lnTo>
                      <a:lnTo>
                        <a:pt x="686" y="456"/>
                      </a:lnTo>
                      <a:lnTo>
                        <a:pt x="684" y="452"/>
                      </a:lnTo>
                      <a:lnTo>
                        <a:pt x="646" y="462"/>
                      </a:lnTo>
                      <a:lnTo>
                        <a:pt x="518" y="426"/>
                      </a:lnTo>
                      <a:lnTo>
                        <a:pt x="662" y="338"/>
                      </a:lnTo>
                      <a:lnTo>
                        <a:pt x="782" y="366"/>
                      </a:lnTo>
                      <a:lnTo>
                        <a:pt x="788" y="348"/>
                      </a:lnTo>
                      <a:lnTo>
                        <a:pt x="690" y="320"/>
                      </a:lnTo>
                      <a:lnTo>
                        <a:pt x="718" y="304"/>
                      </a:lnTo>
                      <a:lnTo>
                        <a:pt x="808" y="326"/>
                      </a:lnTo>
                      <a:lnTo>
                        <a:pt x="812" y="310"/>
                      </a:lnTo>
                      <a:lnTo>
                        <a:pt x="742" y="290"/>
                      </a:lnTo>
                      <a:lnTo>
                        <a:pt x="822" y="242"/>
                      </a:lnTo>
                      <a:lnTo>
                        <a:pt x="810" y="220"/>
                      </a:lnTo>
                      <a:lnTo>
                        <a:pt x="726" y="266"/>
                      </a:lnTo>
                      <a:lnTo>
                        <a:pt x="744" y="192"/>
                      </a:lnTo>
                      <a:lnTo>
                        <a:pt x="728" y="186"/>
                      </a:lnTo>
                      <a:lnTo>
                        <a:pt x="700" y="280"/>
                      </a:lnTo>
                      <a:lnTo>
                        <a:pt x="672" y="296"/>
                      </a:lnTo>
                      <a:lnTo>
                        <a:pt x="698" y="194"/>
                      </a:lnTo>
                      <a:lnTo>
                        <a:pt x="680" y="188"/>
                      </a:lnTo>
                      <a:lnTo>
                        <a:pt x="644" y="312"/>
                      </a:lnTo>
                      <a:lnTo>
                        <a:pt x="498" y="392"/>
                      </a:lnTo>
                      <a:lnTo>
                        <a:pt x="530" y="262"/>
                      </a:lnTo>
                      <a:lnTo>
                        <a:pt x="558" y="234"/>
                      </a:lnTo>
                      <a:lnTo>
                        <a:pt x="554" y="232"/>
                      </a:lnTo>
                      <a:lnTo>
                        <a:pt x="534" y="252"/>
                      </a:lnTo>
                      <a:lnTo>
                        <a:pt x="540" y="222"/>
                      </a:lnTo>
                      <a:lnTo>
                        <a:pt x="536" y="222"/>
                      </a:lnTo>
                      <a:lnTo>
                        <a:pt x="526" y="260"/>
                      </a:lnTo>
                      <a:lnTo>
                        <a:pt x="430" y="352"/>
                      </a:lnTo>
                      <a:lnTo>
                        <a:pt x="426" y="182"/>
                      </a:lnTo>
                      <a:lnTo>
                        <a:pt x="512" y="94"/>
                      </a:lnTo>
                      <a:lnTo>
                        <a:pt x="498" y="80"/>
                      </a:lnTo>
                      <a:lnTo>
                        <a:pt x="426" y="150"/>
                      </a:lnTo>
                      <a:lnTo>
                        <a:pt x="426" y="118"/>
                      </a:lnTo>
                      <a:lnTo>
                        <a:pt x="490" y="52"/>
                      </a:lnTo>
                      <a:lnTo>
                        <a:pt x="476" y="38"/>
                      </a:lnTo>
                      <a:lnTo>
                        <a:pt x="424" y="90"/>
                      </a:lnTo>
                      <a:lnTo>
                        <a:pt x="422" y="0"/>
                      </a:lnTo>
                      <a:lnTo>
                        <a:pt x="398" y="0"/>
                      </a:lnTo>
                      <a:lnTo>
                        <a:pt x="396" y="94"/>
                      </a:lnTo>
                      <a:lnTo>
                        <a:pt x="340" y="40"/>
                      </a:lnTo>
                      <a:lnTo>
                        <a:pt x="328" y="52"/>
                      </a:lnTo>
                      <a:lnTo>
                        <a:pt x="396" y="122"/>
                      </a:lnTo>
                      <a:lnTo>
                        <a:pt x="396" y="154"/>
                      </a:lnTo>
                      <a:lnTo>
                        <a:pt x="318" y="80"/>
                      </a:lnTo>
                      <a:lnTo>
                        <a:pt x="306" y="94"/>
                      </a:lnTo>
                      <a:lnTo>
                        <a:pt x="394" y="186"/>
                      </a:lnTo>
                      <a:lnTo>
                        <a:pt x="392" y="352"/>
                      </a:lnTo>
                      <a:lnTo>
                        <a:pt x="296" y="260"/>
                      </a:lnTo>
                      <a:lnTo>
                        <a:pt x="284" y="222"/>
                      </a:lnTo>
                      <a:lnTo>
                        <a:pt x="280" y="222"/>
                      </a:lnTo>
                      <a:lnTo>
                        <a:pt x="288" y="252"/>
                      </a:lnTo>
                      <a:lnTo>
                        <a:pt x="266" y="232"/>
                      </a:lnTo>
                      <a:lnTo>
                        <a:pt x="262" y="234"/>
                      </a:lnTo>
                      <a:lnTo>
                        <a:pt x="290" y="262"/>
                      </a:lnTo>
                      <a:lnTo>
                        <a:pt x="322" y="392"/>
                      </a:lnTo>
                      <a:lnTo>
                        <a:pt x="174" y="310"/>
                      </a:lnTo>
                      <a:lnTo>
                        <a:pt x="140" y="192"/>
                      </a:lnTo>
                      <a:lnTo>
                        <a:pt x="122" y="196"/>
                      </a:lnTo>
                      <a:lnTo>
                        <a:pt x="146" y="294"/>
                      </a:lnTo>
                      <a:lnTo>
                        <a:pt x="118" y="280"/>
                      </a:lnTo>
                      <a:lnTo>
                        <a:pt x="92" y="190"/>
                      </a:lnTo>
                      <a:lnTo>
                        <a:pt x="74" y="194"/>
                      </a:lnTo>
                      <a:lnTo>
                        <a:pt x="92" y="264"/>
                      </a:lnTo>
                      <a:lnTo>
                        <a:pt x="12" y="220"/>
                      </a:lnTo>
                      <a:lnTo>
                        <a:pt x="0" y="242"/>
                      </a:lnTo>
                      <a:lnTo>
                        <a:pt x="82" y="290"/>
                      </a:lnTo>
                      <a:lnTo>
                        <a:pt x="6" y="312"/>
                      </a:lnTo>
                      <a:lnTo>
                        <a:pt x="12" y="330"/>
                      </a:lnTo>
                      <a:lnTo>
                        <a:pt x="106" y="306"/>
                      </a:lnTo>
                      <a:lnTo>
                        <a:pt x="134" y="322"/>
                      </a:lnTo>
                      <a:lnTo>
                        <a:pt x="32" y="352"/>
                      </a:lnTo>
                      <a:lnTo>
                        <a:pt x="36" y="370"/>
                      </a:lnTo>
                      <a:lnTo>
                        <a:pt x="162" y="340"/>
                      </a:lnTo>
                      <a:lnTo>
                        <a:pt x="304" y="424"/>
                      </a:lnTo>
                      <a:lnTo>
                        <a:pt x="176" y="462"/>
                      </a:lnTo>
                      <a:lnTo>
                        <a:pt x="138" y="452"/>
                      </a:lnTo>
                      <a:lnTo>
                        <a:pt x="136" y="456"/>
                      </a:lnTo>
                      <a:lnTo>
                        <a:pt x="164" y="464"/>
                      </a:lnTo>
                      <a:lnTo>
                        <a:pt x="136" y="472"/>
                      </a:lnTo>
                      <a:lnTo>
                        <a:pt x="138" y="478"/>
                      </a:lnTo>
                      <a:lnTo>
                        <a:pt x="176" y="468"/>
                      </a:lnTo>
                      <a:lnTo>
                        <a:pt x="302" y="504"/>
                      </a:lnTo>
                      <a:lnTo>
                        <a:pt x="158" y="592"/>
                      </a:lnTo>
                      <a:lnTo>
                        <a:pt x="38" y="562"/>
                      </a:lnTo>
                      <a:lnTo>
                        <a:pt x="34" y="580"/>
                      </a:lnTo>
                      <a:lnTo>
                        <a:pt x="130" y="608"/>
                      </a:lnTo>
                      <a:lnTo>
                        <a:pt x="104" y="626"/>
                      </a:lnTo>
                      <a:lnTo>
                        <a:pt x="14" y="604"/>
                      </a:lnTo>
                      <a:lnTo>
                        <a:pt x="8" y="620"/>
                      </a:lnTo>
                      <a:lnTo>
                        <a:pt x="78" y="640"/>
                      </a:lnTo>
                      <a:lnTo>
                        <a:pt x="0" y="688"/>
                      </a:lnTo>
                      <a:lnTo>
                        <a:pt x="12" y="710"/>
                      </a:lnTo>
                      <a:lnTo>
                        <a:pt x="96" y="664"/>
                      </a:lnTo>
                      <a:lnTo>
                        <a:pt x="76" y="738"/>
                      </a:lnTo>
                      <a:lnTo>
                        <a:pt x="94" y="744"/>
                      </a:lnTo>
                      <a:lnTo>
                        <a:pt x="122" y="648"/>
                      </a:lnTo>
                      <a:lnTo>
                        <a:pt x="150" y="634"/>
                      </a:lnTo>
                      <a:lnTo>
                        <a:pt x="124" y="736"/>
                      </a:lnTo>
                      <a:lnTo>
                        <a:pt x="142" y="742"/>
                      </a:lnTo>
                      <a:lnTo>
                        <a:pt x="178" y="618"/>
                      </a:lnTo>
                      <a:lnTo>
                        <a:pt x="322" y="538"/>
                      </a:lnTo>
                      <a:lnTo>
                        <a:pt x="290" y="666"/>
                      </a:lnTo>
                      <a:lnTo>
                        <a:pt x="262" y="696"/>
                      </a:lnTo>
                      <a:lnTo>
                        <a:pt x="266" y="698"/>
                      </a:lnTo>
                      <a:lnTo>
                        <a:pt x="288" y="678"/>
                      </a:lnTo>
                      <a:lnTo>
                        <a:pt x="280" y="706"/>
                      </a:lnTo>
                      <a:lnTo>
                        <a:pt x="284" y="708"/>
                      </a:lnTo>
                      <a:lnTo>
                        <a:pt x="296" y="670"/>
                      </a:lnTo>
                      <a:lnTo>
                        <a:pt x="390" y="578"/>
                      </a:lnTo>
                      <a:lnTo>
                        <a:pt x="394" y="746"/>
                      </a:lnTo>
                      <a:lnTo>
                        <a:pt x="310" y="836"/>
                      </a:lnTo>
                      <a:lnTo>
                        <a:pt x="322" y="850"/>
                      </a:lnTo>
                      <a:lnTo>
                        <a:pt x="396" y="780"/>
                      </a:lnTo>
                      <a:lnTo>
                        <a:pt x="396" y="812"/>
                      </a:lnTo>
                      <a:lnTo>
                        <a:pt x="332" y="878"/>
                      </a:lnTo>
                      <a:lnTo>
                        <a:pt x="344" y="890"/>
                      </a:lnTo>
                      <a:lnTo>
                        <a:pt x="396" y="842"/>
                      </a:lnTo>
                      <a:lnTo>
                        <a:pt x="398" y="936"/>
                      </a:lnTo>
                      <a:lnTo>
                        <a:pt x="422" y="936"/>
                      </a:lnTo>
                      <a:lnTo>
                        <a:pt x="424" y="838"/>
                      </a:lnTo>
                      <a:lnTo>
                        <a:pt x="480" y="892"/>
                      </a:lnTo>
                      <a:lnTo>
                        <a:pt x="494" y="878"/>
                      </a:lnTo>
                      <a:lnTo>
                        <a:pt x="426" y="808"/>
                      </a:lnTo>
                      <a:lnTo>
                        <a:pt x="426" y="776"/>
                      </a:lnTo>
                      <a:lnTo>
                        <a:pt x="502" y="850"/>
                      </a:lnTo>
                      <a:lnTo>
                        <a:pt x="516" y="836"/>
                      </a:lnTo>
                      <a:lnTo>
                        <a:pt x="426" y="742"/>
                      </a:lnTo>
                      <a:lnTo>
                        <a:pt x="430" y="578"/>
                      </a:lnTo>
                      <a:lnTo>
                        <a:pt x="526" y="670"/>
                      </a:lnTo>
                      <a:lnTo>
                        <a:pt x="536" y="708"/>
                      </a:lnTo>
                      <a:lnTo>
                        <a:pt x="540" y="706"/>
                      </a:lnTo>
                      <a:lnTo>
                        <a:pt x="534" y="678"/>
                      </a:lnTo>
                      <a:lnTo>
                        <a:pt x="554" y="698"/>
                      </a:lnTo>
                      <a:lnTo>
                        <a:pt x="558" y="696"/>
                      </a:lnTo>
                      <a:lnTo>
                        <a:pt x="530" y="666"/>
                      </a:lnTo>
                      <a:lnTo>
                        <a:pt x="498" y="538"/>
                      </a:lnTo>
                      <a:lnTo>
                        <a:pt x="646" y="620"/>
                      </a:lnTo>
                      <a:lnTo>
                        <a:pt x="682" y="738"/>
                      </a:lnTo>
                      <a:lnTo>
                        <a:pt x="700" y="734"/>
                      </a:lnTo>
                      <a:lnTo>
                        <a:pt x="674" y="636"/>
                      </a:lnTo>
                      <a:lnTo>
                        <a:pt x="704" y="650"/>
                      </a:lnTo>
                      <a:lnTo>
                        <a:pt x="730" y="740"/>
                      </a:lnTo>
                      <a:lnTo>
                        <a:pt x="746" y="736"/>
                      </a:lnTo>
                      <a:lnTo>
                        <a:pt x="728" y="664"/>
                      </a:lnTo>
                      <a:lnTo>
                        <a:pt x="810" y="710"/>
                      </a:lnTo>
                      <a:lnTo>
                        <a:pt x="822" y="688"/>
                      </a:lnTo>
                      <a:close/>
                      <a:moveTo>
                        <a:pt x="306" y="494"/>
                      </a:moveTo>
                      <a:lnTo>
                        <a:pt x="188" y="464"/>
                      </a:lnTo>
                      <a:lnTo>
                        <a:pt x="306" y="436"/>
                      </a:lnTo>
                      <a:lnTo>
                        <a:pt x="306" y="436"/>
                      </a:lnTo>
                      <a:lnTo>
                        <a:pt x="302" y="450"/>
                      </a:lnTo>
                      <a:lnTo>
                        <a:pt x="302" y="464"/>
                      </a:lnTo>
                      <a:lnTo>
                        <a:pt x="302" y="464"/>
                      </a:lnTo>
                      <a:lnTo>
                        <a:pt x="302" y="480"/>
                      </a:lnTo>
                      <a:lnTo>
                        <a:pt x="306" y="494"/>
                      </a:lnTo>
                      <a:lnTo>
                        <a:pt x="306" y="494"/>
                      </a:lnTo>
                      <a:close/>
                      <a:moveTo>
                        <a:pt x="522" y="272"/>
                      </a:moveTo>
                      <a:lnTo>
                        <a:pt x="488" y="388"/>
                      </a:lnTo>
                      <a:lnTo>
                        <a:pt x="488" y="388"/>
                      </a:lnTo>
                      <a:lnTo>
                        <a:pt x="478" y="378"/>
                      </a:lnTo>
                      <a:lnTo>
                        <a:pt x="466" y="370"/>
                      </a:lnTo>
                      <a:lnTo>
                        <a:pt x="452" y="364"/>
                      </a:lnTo>
                      <a:lnTo>
                        <a:pt x="438" y="360"/>
                      </a:lnTo>
                      <a:lnTo>
                        <a:pt x="522" y="272"/>
                      </a:lnTo>
                      <a:close/>
                      <a:moveTo>
                        <a:pt x="300" y="272"/>
                      </a:moveTo>
                      <a:lnTo>
                        <a:pt x="382" y="360"/>
                      </a:lnTo>
                      <a:lnTo>
                        <a:pt x="382" y="360"/>
                      </a:lnTo>
                      <a:lnTo>
                        <a:pt x="368" y="364"/>
                      </a:lnTo>
                      <a:lnTo>
                        <a:pt x="356" y="370"/>
                      </a:lnTo>
                      <a:lnTo>
                        <a:pt x="344" y="378"/>
                      </a:lnTo>
                      <a:lnTo>
                        <a:pt x="334" y="388"/>
                      </a:lnTo>
                      <a:lnTo>
                        <a:pt x="300" y="272"/>
                      </a:lnTo>
                      <a:close/>
                      <a:moveTo>
                        <a:pt x="300" y="656"/>
                      </a:moveTo>
                      <a:lnTo>
                        <a:pt x="334" y="542"/>
                      </a:lnTo>
                      <a:lnTo>
                        <a:pt x="334" y="542"/>
                      </a:lnTo>
                      <a:lnTo>
                        <a:pt x="344" y="552"/>
                      </a:lnTo>
                      <a:lnTo>
                        <a:pt x="356" y="560"/>
                      </a:lnTo>
                      <a:lnTo>
                        <a:pt x="368" y="566"/>
                      </a:lnTo>
                      <a:lnTo>
                        <a:pt x="382" y="570"/>
                      </a:lnTo>
                      <a:lnTo>
                        <a:pt x="300" y="656"/>
                      </a:lnTo>
                      <a:close/>
                      <a:moveTo>
                        <a:pt x="410" y="542"/>
                      </a:moveTo>
                      <a:lnTo>
                        <a:pt x="410" y="542"/>
                      </a:lnTo>
                      <a:lnTo>
                        <a:pt x="396" y="540"/>
                      </a:lnTo>
                      <a:lnTo>
                        <a:pt x="380" y="536"/>
                      </a:lnTo>
                      <a:lnTo>
                        <a:pt x="368" y="528"/>
                      </a:lnTo>
                      <a:lnTo>
                        <a:pt x="356" y="520"/>
                      </a:lnTo>
                      <a:lnTo>
                        <a:pt x="346" y="508"/>
                      </a:lnTo>
                      <a:lnTo>
                        <a:pt x="340" y="494"/>
                      </a:lnTo>
                      <a:lnTo>
                        <a:pt x="336" y="480"/>
                      </a:lnTo>
                      <a:lnTo>
                        <a:pt x="334" y="464"/>
                      </a:lnTo>
                      <a:lnTo>
                        <a:pt x="334" y="464"/>
                      </a:lnTo>
                      <a:lnTo>
                        <a:pt x="336" y="450"/>
                      </a:lnTo>
                      <a:lnTo>
                        <a:pt x="340" y="434"/>
                      </a:lnTo>
                      <a:lnTo>
                        <a:pt x="346" y="422"/>
                      </a:lnTo>
                      <a:lnTo>
                        <a:pt x="356" y="410"/>
                      </a:lnTo>
                      <a:lnTo>
                        <a:pt x="368" y="400"/>
                      </a:lnTo>
                      <a:lnTo>
                        <a:pt x="380" y="394"/>
                      </a:lnTo>
                      <a:lnTo>
                        <a:pt x="396" y="390"/>
                      </a:lnTo>
                      <a:lnTo>
                        <a:pt x="410" y="388"/>
                      </a:lnTo>
                      <a:lnTo>
                        <a:pt x="410" y="388"/>
                      </a:lnTo>
                      <a:lnTo>
                        <a:pt x="426" y="390"/>
                      </a:lnTo>
                      <a:lnTo>
                        <a:pt x="440" y="394"/>
                      </a:lnTo>
                      <a:lnTo>
                        <a:pt x="454" y="400"/>
                      </a:lnTo>
                      <a:lnTo>
                        <a:pt x="466" y="410"/>
                      </a:lnTo>
                      <a:lnTo>
                        <a:pt x="474" y="422"/>
                      </a:lnTo>
                      <a:lnTo>
                        <a:pt x="482" y="434"/>
                      </a:lnTo>
                      <a:lnTo>
                        <a:pt x="486" y="450"/>
                      </a:lnTo>
                      <a:lnTo>
                        <a:pt x="488" y="464"/>
                      </a:lnTo>
                      <a:lnTo>
                        <a:pt x="488" y="464"/>
                      </a:lnTo>
                      <a:lnTo>
                        <a:pt x="486" y="480"/>
                      </a:lnTo>
                      <a:lnTo>
                        <a:pt x="482" y="494"/>
                      </a:lnTo>
                      <a:lnTo>
                        <a:pt x="474" y="508"/>
                      </a:lnTo>
                      <a:lnTo>
                        <a:pt x="466" y="520"/>
                      </a:lnTo>
                      <a:lnTo>
                        <a:pt x="454" y="528"/>
                      </a:lnTo>
                      <a:lnTo>
                        <a:pt x="440" y="536"/>
                      </a:lnTo>
                      <a:lnTo>
                        <a:pt x="426" y="540"/>
                      </a:lnTo>
                      <a:lnTo>
                        <a:pt x="410" y="542"/>
                      </a:lnTo>
                      <a:lnTo>
                        <a:pt x="410" y="542"/>
                      </a:lnTo>
                      <a:close/>
                      <a:moveTo>
                        <a:pt x="522" y="656"/>
                      </a:moveTo>
                      <a:lnTo>
                        <a:pt x="438" y="570"/>
                      </a:lnTo>
                      <a:lnTo>
                        <a:pt x="438" y="570"/>
                      </a:lnTo>
                      <a:lnTo>
                        <a:pt x="452" y="566"/>
                      </a:lnTo>
                      <a:lnTo>
                        <a:pt x="466" y="560"/>
                      </a:lnTo>
                      <a:lnTo>
                        <a:pt x="478" y="552"/>
                      </a:lnTo>
                      <a:lnTo>
                        <a:pt x="488" y="542"/>
                      </a:lnTo>
                      <a:lnTo>
                        <a:pt x="522" y="656"/>
                      </a:lnTo>
                      <a:close/>
                      <a:moveTo>
                        <a:pt x="516" y="436"/>
                      </a:moveTo>
                      <a:lnTo>
                        <a:pt x="632" y="464"/>
                      </a:lnTo>
                      <a:lnTo>
                        <a:pt x="516" y="494"/>
                      </a:lnTo>
                      <a:lnTo>
                        <a:pt x="516" y="494"/>
                      </a:lnTo>
                      <a:lnTo>
                        <a:pt x="520" y="480"/>
                      </a:lnTo>
                      <a:lnTo>
                        <a:pt x="520" y="464"/>
                      </a:lnTo>
                      <a:lnTo>
                        <a:pt x="520" y="464"/>
                      </a:lnTo>
                      <a:lnTo>
                        <a:pt x="520" y="450"/>
                      </a:lnTo>
                      <a:lnTo>
                        <a:pt x="516" y="436"/>
                      </a:lnTo>
                      <a:lnTo>
                        <a:pt x="516" y="436"/>
                      </a:lnTo>
                      <a:close/>
                    </a:path>
                  </a:pathLst>
                </a:custGeom>
                <a:solidFill>
                  <a:srgbClr val="FEFFFF">
                    <a:alpha val="2000"/>
                  </a:srgbClr>
                </a:solidFill>
                <a:ln>
                  <a:noFill/>
                </a:ln>
                <a:effectLst>
                  <a:glow rad="101600">
                    <a:srgbClr val="FEFEFE">
                      <a:alpha val="8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9"/>
                <p:cNvSpPr>
                  <a:spLocks noChangeAspect="1"/>
                </p:cNvSpPr>
                <p:nvPr/>
              </p:nvSpPr>
              <p:spPr bwMode="auto">
                <a:xfrm rot="18879730">
                  <a:off x="6967777" y="1936282"/>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5" name="Group 50"/>
              <p:cNvGrpSpPr/>
              <p:nvPr/>
            </p:nvGrpSpPr>
            <p:grpSpPr>
              <a:xfrm>
                <a:off x="7693251" y="122250"/>
                <a:ext cx="1404769" cy="5155321"/>
                <a:chOff x="7693251" y="122250"/>
                <a:chExt cx="1404769" cy="5155321"/>
              </a:xfrm>
            </p:grpSpPr>
            <p:sp>
              <p:nvSpPr>
                <p:cNvPr id="231" name="Freeform 45"/>
                <p:cNvSpPr>
                  <a:spLocks noChangeAspect="1" noEditPoints="1"/>
                </p:cNvSpPr>
                <p:nvPr/>
              </p:nvSpPr>
              <p:spPr bwMode="auto">
                <a:xfrm rot="20600525">
                  <a:off x="7870177" y="4209243"/>
                  <a:ext cx="943524" cy="1068328"/>
                </a:xfrm>
                <a:custGeom>
                  <a:avLst/>
                  <a:gdLst>
                    <a:gd name="T0" fmla="*/ 554 w 756"/>
                    <a:gd name="T1" fmla="*/ 508 h 856"/>
                    <a:gd name="T2" fmla="*/ 482 w 756"/>
                    <a:gd name="T3" fmla="*/ 444 h 856"/>
                    <a:gd name="T4" fmla="*/ 482 w 756"/>
                    <a:gd name="T5" fmla="*/ 416 h 856"/>
                    <a:gd name="T6" fmla="*/ 714 w 756"/>
                    <a:gd name="T7" fmla="*/ 390 h 856"/>
                    <a:gd name="T8" fmla="*/ 754 w 756"/>
                    <a:gd name="T9" fmla="*/ 228 h 856"/>
                    <a:gd name="T10" fmla="*/ 754 w 756"/>
                    <a:gd name="T11" fmla="*/ 222 h 856"/>
                    <a:gd name="T12" fmla="*/ 556 w 756"/>
                    <a:gd name="T13" fmla="*/ 304 h 856"/>
                    <a:gd name="T14" fmla="*/ 534 w 756"/>
                    <a:gd name="T15" fmla="*/ 316 h 856"/>
                    <a:gd name="T16" fmla="*/ 444 w 756"/>
                    <a:gd name="T17" fmla="*/ 348 h 856"/>
                    <a:gd name="T18" fmla="*/ 406 w 756"/>
                    <a:gd name="T19" fmla="*/ 330 h 856"/>
                    <a:gd name="T20" fmla="*/ 504 w 756"/>
                    <a:gd name="T21" fmla="*/ 110 h 856"/>
                    <a:gd name="T22" fmla="*/ 388 w 756"/>
                    <a:gd name="T23" fmla="*/ 0 h 856"/>
                    <a:gd name="T24" fmla="*/ 358 w 756"/>
                    <a:gd name="T25" fmla="*/ 214 h 856"/>
                    <a:gd name="T26" fmla="*/ 358 w 756"/>
                    <a:gd name="T27" fmla="*/ 238 h 856"/>
                    <a:gd name="T28" fmla="*/ 340 w 756"/>
                    <a:gd name="T29" fmla="*/ 334 h 856"/>
                    <a:gd name="T30" fmla="*/ 308 w 756"/>
                    <a:gd name="T31" fmla="*/ 356 h 856"/>
                    <a:gd name="T32" fmla="*/ 166 w 756"/>
                    <a:gd name="T33" fmla="*/ 160 h 856"/>
                    <a:gd name="T34" fmla="*/ 12 w 756"/>
                    <a:gd name="T35" fmla="*/ 204 h 856"/>
                    <a:gd name="T36" fmla="*/ 2 w 756"/>
                    <a:gd name="T37" fmla="*/ 220 h 856"/>
                    <a:gd name="T38" fmla="*/ 38 w 756"/>
                    <a:gd name="T39" fmla="*/ 380 h 856"/>
                    <a:gd name="T40" fmla="*/ 282 w 756"/>
                    <a:gd name="T41" fmla="*/ 402 h 856"/>
                    <a:gd name="T42" fmla="*/ 278 w 756"/>
                    <a:gd name="T43" fmla="*/ 430 h 856"/>
                    <a:gd name="T44" fmla="*/ 280 w 756"/>
                    <a:gd name="T45" fmla="*/ 452 h 856"/>
                    <a:gd name="T46" fmla="*/ 38 w 756"/>
                    <a:gd name="T47" fmla="*/ 480 h 856"/>
                    <a:gd name="T48" fmla="*/ 2 w 756"/>
                    <a:gd name="T49" fmla="*/ 636 h 856"/>
                    <a:gd name="T50" fmla="*/ 12 w 756"/>
                    <a:gd name="T51" fmla="*/ 654 h 856"/>
                    <a:gd name="T52" fmla="*/ 176 w 756"/>
                    <a:gd name="T53" fmla="*/ 702 h 856"/>
                    <a:gd name="T54" fmla="*/ 306 w 756"/>
                    <a:gd name="T55" fmla="*/ 500 h 856"/>
                    <a:gd name="T56" fmla="*/ 338 w 756"/>
                    <a:gd name="T57" fmla="*/ 522 h 856"/>
                    <a:gd name="T58" fmla="*/ 244 w 756"/>
                    <a:gd name="T59" fmla="*/ 740 h 856"/>
                    <a:gd name="T60" fmla="*/ 364 w 756"/>
                    <a:gd name="T61" fmla="*/ 856 h 856"/>
                    <a:gd name="T62" fmla="*/ 390 w 756"/>
                    <a:gd name="T63" fmla="*/ 856 h 856"/>
                    <a:gd name="T64" fmla="*/ 512 w 756"/>
                    <a:gd name="T65" fmla="*/ 740 h 856"/>
                    <a:gd name="T66" fmla="*/ 402 w 756"/>
                    <a:gd name="T67" fmla="*/ 530 h 856"/>
                    <a:gd name="T68" fmla="*/ 440 w 756"/>
                    <a:gd name="T69" fmla="*/ 512 h 856"/>
                    <a:gd name="T70" fmla="*/ 580 w 756"/>
                    <a:gd name="T71" fmla="*/ 702 h 856"/>
                    <a:gd name="T72" fmla="*/ 744 w 756"/>
                    <a:gd name="T73" fmla="*/ 656 h 856"/>
                    <a:gd name="T74" fmla="*/ 748 w 756"/>
                    <a:gd name="T75" fmla="*/ 646 h 856"/>
                    <a:gd name="T76" fmla="*/ 716 w 756"/>
                    <a:gd name="T77" fmla="*/ 480 h 856"/>
                    <a:gd name="T78" fmla="*/ 366 w 756"/>
                    <a:gd name="T79" fmla="*/ 498 h 856"/>
                    <a:gd name="T80" fmla="*/ 330 w 756"/>
                    <a:gd name="T81" fmla="*/ 480 h 856"/>
                    <a:gd name="T82" fmla="*/ 312 w 756"/>
                    <a:gd name="T83" fmla="*/ 444 h 856"/>
                    <a:gd name="T84" fmla="*/ 312 w 756"/>
                    <a:gd name="T85" fmla="*/ 416 h 856"/>
                    <a:gd name="T86" fmla="*/ 330 w 756"/>
                    <a:gd name="T87" fmla="*/ 380 h 856"/>
                    <a:gd name="T88" fmla="*/ 366 w 756"/>
                    <a:gd name="T89" fmla="*/ 360 h 856"/>
                    <a:gd name="T90" fmla="*/ 394 w 756"/>
                    <a:gd name="T91" fmla="*/ 360 h 856"/>
                    <a:gd name="T92" fmla="*/ 430 w 756"/>
                    <a:gd name="T93" fmla="*/ 380 h 856"/>
                    <a:gd name="T94" fmla="*/ 448 w 756"/>
                    <a:gd name="T95" fmla="*/ 416 h 856"/>
                    <a:gd name="T96" fmla="*/ 448 w 756"/>
                    <a:gd name="T97" fmla="*/ 444 h 856"/>
                    <a:gd name="T98" fmla="*/ 430 w 756"/>
                    <a:gd name="T99" fmla="*/ 480 h 856"/>
                    <a:gd name="T100" fmla="*/ 394 w 756"/>
                    <a:gd name="T101" fmla="*/ 498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6" h="856">
                      <a:moveTo>
                        <a:pt x="716" y="480"/>
                      </a:moveTo>
                      <a:lnTo>
                        <a:pt x="714" y="468"/>
                      </a:lnTo>
                      <a:lnTo>
                        <a:pt x="554" y="508"/>
                      </a:lnTo>
                      <a:lnTo>
                        <a:pt x="478" y="460"/>
                      </a:lnTo>
                      <a:lnTo>
                        <a:pt x="478" y="460"/>
                      </a:lnTo>
                      <a:lnTo>
                        <a:pt x="482" y="444"/>
                      </a:lnTo>
                      <a:lnTo>
                        <a:pt x="482" y="430"/>
                      </a:lnTo>
                      <a:lnTo>
                        <a:pt x="482" y="430"/>
                      </a:lnTo>
                      <a:lnTo>
                        <a:pt x="482" y="416"/>
                      </a:lnTo>
                      <a:lnTo>
                        <a:pt x="480" y="404"/>
                      </a:lnTo>
                      <a:lnTo>
                        <a:pt x="558" y="352"/>
                      </a:lnTo>
                      <a:lnTo>
                        <a:pt x="714" y="390"/>
                      </a:lnTo>
                      <a:lnTo>
                        <a:pt x="716" y="380"/>
                      </a:lnTo>
                      <a:lnTo>
                        <a:pt x="580" y="340"/>
                      </a:lnTo>
                      <a:lnTo>
                        <a:pt x="754" y="228"/>
                      </a:lnTo>
                      <a:lnTo>
                        <a:pt x="756" y="226"/>
                      </a:lnTo>
                      <a:lnTo>
                        <a:pt x="754" y="222"/>
                      </a:lnTo>
                      <a:lnTo>
                        <a:pt x="754" y="222"/>
                      </a:lnTo>
                      <a:lnTo>
                        <a:pt x="750" y="214"/>
                      </a:lnTo>
                      <a:lnTo>
                        <a:pt x="744" y="204"/>
                      </a:lnTo>
                      <a:lnTo>
                        <a:pt x="556" y="304"/>
                      </a:lnTo>
                      <a:lnTo>
                        <a:pt x="590" y="160"/>
                      </a:lnTo>
                      <a:lnTo>
                        <a:pt x="580" y="158"/>
                      </a:lnTo>
                      <a:lnTo>
                        <a:pt x="534" y="316"/>
                      </a:lnTo>
                      <a:lnTo>
                        <a:pt x="454" y="358"/>
                      </a:lnTo>
                      <a:lnTo>
                        <a:pt x="454" y="358"/>
                      </a:lnTo>
                      <a:lnTo>
                        <a:pt x="444" y="348"/>
                      </a:lnTo>
                      <a:lnTo>
                        <a:pt x="432" y="342"/>
                      </a:lnTo>
                      <a:lnTo>
                        <a:pt x="420" y="336"/>
                      </a:lnTo>
                      <a:lnTo>
                        <a:pt x="406" y="330"/>
                      </a:lnTo>
                      <a:lnTo>
                        <a:pt x="402" y="234"/>
                      </a:lnTo>
                      <a:lnTo>
                        <a:pt x="512" y="120"/>
                      </a:lnTo>
                      <a:lnTo>
                        <a:pt x="504" y="110"/>
                      </a:lnTo>
                      <a:lnTo>
                        <a:pt x="400" y="210"/>
                      </a:lnTo>
                      <a:lnTo>
                        <a:pt x="392" y="0"/>
                      </a:lnTo>
                      <a:lnTo>
                        <a:pt x="388" y="0"/>
                      </a:lnTo>
                      <a:lnTo>
                        <a:pt x="372" y="0"/>
                      </a:lnTo>
                      <a:lnTo>
                        <a:pt x="366" y="0"/>
                      </a:lnTo>
                      <a:lnTo>
                        <a:pt x="358" y="214"/>
                      </a:lnTo>
                      <a:lnTo>
                        <a:pt x="252" y="110"/>
                      </a:lnTo>
                      <a:lnTo>
                        <a:pt x="244" y="120"/>
                      </a:lnTo>
                      <a:lnTo>
                        <a:pt x="358" y="238"/>
                      </a:lnTo>
                      <a:lnTo>
                        <a:pt x="354" y="330"/>
                      </a:lnTo>
                      <a:lnTo>
                        <a:pt x="354" y="330"/>
                      </a:lnTo>
                      <a:lnTo>
                        <a:pt x="340" y="334"/>
                      </a:lnTo>
                      <a:lnTo>
                        <a:pt x="330" y="340"/>
                      </a:lnTo>
                      <a:lnTo>
                        <a:pt x="318" y="348"/>
                      </a:lnTo>
                      <a:lnTo>
                        <a:pt x="308" y="356"/>
                      </a:lnTo>
                      <a:lnTo>
                        <a:pt x="222" y="312"/>
                      </a:lnTo>
                      <a:lnTo>
                        <a:pt x="176" y="158"/>
                      </a:lnTo>
                      <a:lnTo>
                        <a:pt x="166" y="160"/>
                      </a:lnTo>
                      <a:lnTo>
                        <a:pt x="200" y="300"/>
                      </a:lnTo>
                      <a:lnTo>
                        <a:pt x="16" y="204"/>
                      </a:lnTo>
                      <a:lnTo>
                        <a:pt x="12" y="204"/>
                      </a:lnTo>
                      <a:lnTo>
                        <a:pt x="10" y="206"/>
                      </a:lnTo>
                      <a:lnTo>
                        <a:pt x="2" y="220"/>
                      </a:lnTo>
                      <a:lnTo>
                        <a:pt x="2" y="220"/>
                      </a:lnTo>
                      <a:lnTo>
                        <a:pt x="0" y="224"/>
                      </a:lnTo>
                      <a:lnTo>
                        <a:pt x="180" y="338"/>
                      </a:lnTo>
                      <a:lnTo>
                        <a:pt x="38" y="380"/>
                      </a:lnTo>
                      <a:lnTo>
                        <a:pt x="42" y="390"/>
                      </a:lnTo>
                      <a:lnTo>
                        <a:pt x="202" y="352"/>
                      </a:lnTo>
                      <a:lnTo>
                        <a:pt x="282" y="402"/>
                      </a:lnTo>
                      <a:lnTo>
                        <a:pt x="282" y="402"/>
                      </a:lnTo>
                      <a:lnTo>
                        <a:pt x="278" y="416"/>
                      </a:lnTo>
                      <a:lnTo>
                        <a:pt x="278" y="430"/>
                      </a:lnTo>
                      <a:lnTo>
                        <a:pt x="278" y="430"/>
                      </a:lnTo>
                      <a:lnTo>
                        <a:pt x="278" y="442"/>
                      </a:lnTo>
                      <a:lnTo>
                        <a:pt x="280" y="452"/>
                      </a:lnTo>
                      <a:lnTo>
                        <a:pt x="198" y="506"/>
                      </a:lnTo>
                      <a:lnTo>
                        <a:pt x="42" y="468"/>
                      </a:lnTo>
                      <a:lnTo>
                        <a:pt x="38" y="480"/>
                      </a:lnTo>
                      <a:lnTo>
                        <a:pt x="176" y="520"/>
                      </a:lnTo>
                      <a:lnTo>
                        <a:pt x="0" y="632"/>
                      </a:lnTo>
                      <a:lnTo>
                        <a:pt x="2" y="636"/>
                      </a:lnTo>
                      <a:lnTo>
                        <a:pt x="2" y="636"/>
                      </a:lnTo>
                      <a:lnTo>
                        <a:pt x="2" y="638"/>
                      </a:lnTo>
                      <a:lnTo>
                        <a:pt x="12" y="654"/>
                      </a:lnTo>
                      <a:lnTo>
                        <a:pt x="200" y="554"/>
                      </a:lnTo>
                      <a:lnTo>
                        <a:pt x="166" y="698"/>
                      </a:lnTo>
                      <a:lnTo>
                        <a:pt x="176" y="702"/>
                      </a:lnTo>
                      <a:lnTo>
                        <a:pt x="222" y="542"/>
                      </a:lnTo>
                      <a:lnTo>
                        <a:pt x="306" y="500"/>
                      </a:lnTo>
                      <a:lnTo>
                        <a:pt x="306" y="500"/>
                      </a:lnTo>
                      <a:lnTo>
                        <a:pt x="316" y="508"/>
                      </a:lnTo>
                      <a:lnTo>
                        <a:pt x="326" y="516"/>
                      </a:lnTo>
                      <a:lnTo>
                        <a:pt x="338" y="522"/>
                      </a:lnTo>
                      <a:lnTo>
                        <a:pt x="350" y="528"/>
                      </a:lnTo>
                      <a:lnTo>
                        <a:pt x="354" y="624"/>
                      </a:lnTo>
                      <a:lnTo>
                        <a:pt x="244" y="740"/>
                      </a:lnTo>
                      <a:lnTo>
                        <a:pt x="252" y="748"/>
                      </a:lnTo>
                      <a:lnTo>
                        <a:pt x="356" y="648"/>
                      </a:lnTo>
                      <a:lnTo>
                        <a:pt x="364" y="856"/>
                      </a:lnTo>
                      <a:lnTo>
                        <a:pt x="368" y="856"/>
                      </a:lnTo>
                      <a:lnTo>
                        <a:pt x="384" y="856"/>
                      </a:lnTo>
                      <a:lnTo>
                        <a:pt x="390" y="856"/>
                      </a:lnTo>
                      <a:lnTo>
                        <a:pt x="398" y="644"/>
                      </a:lnTo>
                      <a:lnTo>
                        <a:pt x="504" y="748"/>
                      </a:lnTo>
                      <a:lnTo>
                        <a:pt x="512" y="740"/>
                      </a:lnTo>
                      <a:lnTo>
                        <a:pt x="398" y="620"/>
                      </a:lnTo>
                      <a:lnTo>
                        <a:pt x="402" y="530"/>
                      </a:lnTo>
                      <a:lnTo>
                        <a:pt x="402" y="530"/>
                      </a:lnTo>
                      <a:lnTo>
                        <a:pt x="416" y="526"/>
                      </a:lnTo>
                      <a:lnTo>
                        <a:pt x="428" y="520"/>
                      </a:lnTo>
                      <a:lnTo>
                        <a:pt x="440" y="512"/>
                      </a:lnTo>
                      <a:lnTo>
                        <a:pt x="450" y="504"/>
                      </a:lnTo>
                      <a:lnTo>
                        <a:pt x="534" y="548"/>
                      </a:lnTo>
                      <a:lnTo>
                        <a:pt x="580" y="702"/>
                      </a:lnTo>
                      <a:lnTo>
                        <a:pt x="590" y="698"/>
                      </a:lnTo>
                      <a:lnTo>
                        <a:pt x="556" y="558"/>
                      </a:lnTo>
                      <a:lnTo>
                        <a:pt x="744" y="656"/>
                      </a:lnTo>
                      <a:lnTo>
                        <a:pt x="746" y="652"/>
                      </a:lnTo>
                      <a:lnTo>
                        <a:pt x="746" y="652"/>
                      </a:lnTo>
                      <a:lnTo>
                        <a:pt x="748" y="646"/>
                      </a:lnTo>
                      <a:lnTo>
                        <a:pt x="756" y="634"/>
                      </a:lnTo>
                      <a:lnTo>
                        <a:pt x="574" y="520"/>
                      </a:lnTo>
                      <a:lnTo>
                        <a:pt x="716" y="480"/>
                      </a:lnTo>
                      <a:close/>
                      <a:moveTo>
                        <a:pt x="380" y="500"/>
                      </a:moveTo>
                      <a:lnTo>
                        <a:pt x="380" y="500"/>
                      </a:lnTo>
                      <a:lnTo>
                        <a:pt x="366" y="498"/>
                      </a:lnTo>
                      <a:lnTo>
                        <a:pt x="352" y="494"/>
                      </a:lnTo>
                      <a:lnTo>
                        <a:pt x="340" y="488"/>
                      </a:lnTo>
                      <a:lnTo>
                        <a:pt x="330" y="480"/>
                      </a:lnTo>
                      <a:lnTo>
                        <a:pt x="322" y="468"/>
                      </a:lnTo>
                      <a:lnTo>
                        <a:pt x="316" y="456"/>
                      </a:lnTo>
                      <a:lnTo>
                        <a:pt x="312" y="444"/>
                      </a:lnTo>
                      <a:lnTo>
                        <a:pt x="310" y="430"/>
                      </a:lnTo>
                      <a:lnTo>
                        <a:pt x="310" y="430"/>
                      </a:lnTo>
                      <a:lnTo>
                        <a:pt x="312" y="416"/>
                      </a:lnTo>
                      <a:lnTo>
                        <a:pt x="316" y="402"/>
                      </a:lnTo>
                      <a:lnTo>
                        <a:pt x="322" y="390"/>
                      </a:lnTo>
                      <a:lnTo>
                        <a:pt x="330" y="380"/>
                      </a:lnTo>
                      <a:lnTo>
                        <a:pt x="340" y="372"/>
                      </a:lnTo>
                      <a:lnTo>
                        <a:pt x="352" y="364"/>
                      </a:lnTo>
                      <a:lnTo>
                        <a:pt x="366" y="360"/>
                      </a:lnTo>
                      <a:lnTo>
                        <a:pt x="380" y="358"/>
                      </a:lnTo>
                      <a:lnTo>
                        <a:pt x="380" y="358"/>
                      </a:lnTo>
                      <a:lnTo>
                        <a:pt x="394" y="360"/>
                      </a:lnTo>
                      <a:lnTo>
                        <a:pt x="408" y="364"/>
                      </a:lnTo>
                      <a:lnTo>
                        <a:pt x="420" y="372"/>
                      </a:lnTo>
                      <a:lnTo>
                        <a:pt x="430" y="380"/>
                      </a:lnTo>
                      <a:lnTo>
                        <a:pt x="438" y="390"/>
                      </a:lnTo>
                      <a:lnTo>
                        <a:pt x="444" y="402"/>
                      </a:lnTo>
                      <a:lnTo>
                        <a:pt x="448" y="416"/>
                      </a:lnTo>
                      <a:lnTo>
                        <a:pt x="450" y="430"/>
                      </a:lnTo>
                      <a:lnTo>
                        <a:pt x="450" y="430"/>
                      </a:lnTo>
                      <a:lnTo>
                        <a:pt x="448" y="444"/>
                      </a:lnTo>
                      <a:lnTo>
                        <a:pt x="444" y="456"/>
                      </a:lnTo>
                      <a:lnTo>
                        <a:pt x="438" y="468"/>
                      </a:lnTo>
                      <a:lnTo>
                        <a:pt x="430" y="480"/>
                      </a:lnTo>
                      <a:lnTo>
                        <a:pt x="420" y="488"/>
                      </a:lnTo>
                      <a:lnTo>
                        <a:pt x="408" y="494"/>
                      </a:lnTo>
                      <a:lnTo>
                        <a:pt x="394" y="498"/>
                      </a:lnTo>
                      <a:lnTo>
                        <a:pt x="380" y="500"/>
                      </a:lnTo>
                      <a:lnTo>
                        <a:pt x="380" y="500"/>
                      </a:lnTo>
                      <a:close/>
                    </a:path>
                  </a:pathLst>
                </a:custGeom>
                <a:solidFill>
                  <a:srgbClr val="FEFFFF">
                    <a:alpha val="6000"/>
                  </a:srgbClr>
                </a:solidFill>
                <a:ln>
                  <a:solidFill>
                    <a:srgbClr val="FEFFFF">
                      <a:alpha val="4000"/>
                    </a:srgbClr>
                  </a:solidFill>
                </a:ln>
                <a:effectLst>
                  <a:glow rad="76200">
                    <a:srgbClr val="FEFFFF">
                      <a:alpha val="8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2" name="Freeform 49"/>
                <p:cNvSpPr>
                  <a:spLocks noChangeAspect="1"/>
                </p:cNvSpPr>
                <p:nvPr/>
              </p:nvSpPr>
              <p:spPr bwMode="auto">
                <a:xfrm rot="19358761">
                  <a:off x="7693251" y="1112517"/>
                  <a:ext cx="853440" cy="975360"/>
                </a:xfrm>
                <a:custGeom>
                  <a:avLst/>
                  <a:gdLst>
                    <a:gd name="T0" fmla="*/ 722 w 728"/>
                    <a:gd name="T1" fmla="*/ 534 h 832"/>
                    <a:gd name="T2" fmla="*/ 712 w 728"/>
                    <a:gd name="T3" fmla="*/ 486 h 832"/>
                    <a:gd name="T4" fmla="*/ 442 w 728"/>
                    <a:gd name="T5" fmla="*/ 434 h 832"/>
                    <a:gd name="T6" fmla="*/ 446 w 728"/>
                    <a:gd name="T7" fmla="*/ 410 h 832"/>
                    <a:gd name="T8" fmla="*/ 568 w 728"/>
                    <a:gd name="T9" fmla="*/ 320 h 832"/>
                    <a:gd name="T10" fmla="*/ 588 w 728"/>
                    <a:gd name="T11" fmla="*/ 308 h 832"/>
                    <a:gd name="T12" fmla="*/ 724 w 728"/>
                    <a:gd name="T13" fmla="*/ 286 h 832"/>
                    <a:gd name="T14" fmla="*/ 728 w 728"/>
                    <a:gd name="T15" fmla="*/ 218 h 832"/>
                    <a:gd name="T16" fmla="*/ 720 w 728"/>
                    <a:gd name="T17" fmla="*/ 202 h 832"/>
                    <a:gd name="T18" fmla="*/ 656 w 728"/>
                    <a:gd name="T19" fmla="*/ 166 h 832"/>
                    <a:gd name="T20" fmla="*/ 568 w 728"/>
                    <a:gd name="T21" fmla="*/ 278 h 832"/>
                    <a:gd name="T22" fmla="*/ 546 w 728"/>
                    <a:gd name="T23" fmla="*/ 290 h 832"/>
                    <a:gd name="T24" fmla="*/ 416 w 728"/>
                    <a:gd name="T25" fmla="*/ 348 h 832"/>
                    <a:gd name="T26" fmla="*/ 390 w 728"/>
                    <a:gd name="T27" fmla="*/ 334 h 832"/>
                    <a:gd name="T28" fmla="*/ 476 w 728"/>
                    <a:gd name="T29" fmla="*/ 78 h 832"/>
                    <a:gd name="T30" fmla="*/ 440 w 728"/>
                    <a:gd name="T31" fmla="*/ 46 h 832"/>
                    <a:gd name="T32" fmla="*/ 376 w 728"/>
                    <a:gd name="T33" fmla="*/ 0 h 832"/>
                    <a:gd name="T34" fmla="*/ 352 w 728"/>
                    <a:gd name="T35" fmla="*/ 0 h 832"/>
                    <a:gd name="T36" fmla="*/ 288 w 728"/>
                    <a:gd name="T37" fmla="*/ 46 h 832"/>
                    <a:gd name="T38" fmla="*/ 252 w 728"/>
                    <a:gd name="T39" fmla="*/ 78 h 832"/>
                    <a:gd name="T40" fmla="*/ 342 w 728"/>
                    <a:gd name="T41" fmla="*/ 334 h 832"/>
                    <a:gd name="T42" fmla="*/ 310 w 728"/>
                    <a:gd name="T43" fmla="*/ 354 h 832"/>
                    <a:gd name="T44" fmla="*/ 128 w 728"/>
                    <a:gd name="T45" fmla="*/ 148 h 832"/>
                    <a:gd name="T46" fmla="*/ 82 w 728"/>
                    <a:gd name="T47" fmla="*/ 164 h 832"/>
                    <a:gd name="T48" fmla="*/ 16 w 728"/>
                    <a:gd name="T49" fmla="*/ 198 h 832"/>
                    <a:gd name="T50" fmla="*/ 78 w 728"/>
                    <a:gd name="T51" fmla="*/ 266 h 832"/>
                    <a:gd name="T52" fmla="*/ 92 w 728"/>
                    <a:gd name="T53" fmla="*/ 274 h 832"/>
                    <a:gd name="T54" fmla="*/ 20 w 728"/>
                    <a:gd name="T55" fmla="*/ 354 h 832"/>
                    <a:gd name="T56" fmla="*/ 288 w 728"/>
                    <a:gd name="T57" fmla="*/ 396 h 832"/>
                    <a:gd name="T58" fmla="*/ 288 w 728"/>
                    <a:gd name="T59" fmla="*/ 428 h 832"/>
                    <a:gd name="T60" fmla="*/ 16 w 728"/>
                    <a:gd name="T61" fmla="*/ 486 h 832"/>
                    <a:gd name="T62" fmla="*/ 6 w 728"/>
                    <a:gd name="T63" fmla="*/ 534 h 832"/>
                    <a:gd name="T64" fmla="*/ 2 w 728"/>
                    <a:gd name="T65" fmla="*/ 608 h 832"/>
                    <a:gd name="T66" fmla="*/ 2 w 728"/>
                    <a:gd name="T67" fmla="*/ 614 h 832"/>
                    <a:gd name="T68" fmla="*/ 92 w 728"/>
                    <a:gd name="T69" fmla="*/ 588 h 832"/>
                    <a:gd name="T70" fmla="*/ 108 w 728"/>
                    <a:gd name="T71" fmla="*/ 580 h 832"/>
                    <a:gd name="T72" fmla="*/ 140 w 728"/>
                    <a:gd name="T73" fmla="*/ 684 h 832"/>
                    <a:gd name="T74" fmla="*/ 312 w 728"/>
                    <a:gd name="T75" fmla="*/ 470 h 832"/>
                    <a:gd name="T76" fmla="*/ 344 w 728"/>
                    <a:gd name="T77" fmla="*/ 638 h 832"/>
                    <a:gd name="T78" fmla="*/ 344 w 728"/>
                    <a:gd name="T79" fmla="*/ 662 h 832"/>
                    <a:gd name="T80" fmla="*/ 296 w 728"/>
                    <a:gd name="T81" fmla="*/ 790 h 832"/>
                    <a:gd name="T82" fmla="*/ 354 w 728"/>
                    <a:gd name="T83" fmla="*/ 832 h 832"/>
                    <a:gd name="T84" fmla="*/ 376 w 728"/>
                    <a:gd name="T85" fmla="*/ 832 h 832"/>
                    <a:gd name="T86" fmla="*/ 440 w 728"/>
                    <a:gd name="T87" fmla="*/ 784 h 832"/>
                    <a:gd name="T88" fmla="*/ 476 w 728"/>
                    <a:gd name="T89" fmla="*/ 752 h 832"/>
                    <a:gd name="T90" fmla="*/ 386 w 728"/>
                    <a:gd name="T91" fmla="*/ 488 h 832"/>
                    <a:gd name="T92" fmla="*/ 416 w 728"/>
                    <a:gd name="T93" fmla="*/ 474 h 832"/>
                    <a:gd name="T94" fmla="*/ 600 w 728"/>
                    <a:gd name="T95" fmla="*/ 680 h 832"/>
                    <a:gd name="T96" fmla="*/ 646 w 728"/>
                    <a:gd name="T97" fmla="*/ 664 h 832"/>
                    <a:gd name="T98" fmla="*/ 712 w 728"/>
                    <a:gd name="T99" fmla="*/ 630 h 832"/>
                    <a:gd name="T100" fmla="*/ 718 w 728"/>
                    <a:gd name="T101" fmla="*/ 630 h 832"/>
                    <a:gd name="T102" fmla="*/ 728 w 728"/>
                    <a:gd name="T103" fmla="*/ 61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8" h="832">
                      <a:moveTo>
                        <a:pt x="650" y="564"/>
                      </a:moveTo>
                      <a:lnTo>
                        <a:pt x="724" y="542"/>
                      </a:lnTo>
                      <a:lnTo>
                        <a:pt x="722" y="534"/>
                      </a:lnTo>
                      <a:lnTo>
                        <a:pt x="636" y="554"/>
                      </a:lnTo>
                      <a:lnTo>
                        <a:pt x="584" y="522"/>
                      </a:lnTo>
                      <a:lnTo>
                        <a:pt x="712" y="486"/>
                      </a:lnTo>
                      <a:lnTo>
                        <a:pt x="708" y="474"/>
                      </a:lnTo>
                      <a:lnTo>
                        <a:pt x="564" y="510"/>
                      </a:lnTo>
                      <a:lnTo>
                        <a:pt x="442" y="434"/>
                      </a:lnTo>
                      <a:lnTo>
                        <a:pt x="442" y="434"/>
                      </a:lnTo>
                      <a:lnTo>
                        <a:pt x="444" y="422"/>
                      </a:lnTo>
                      <a:lnTo>
                        <a:pt x="446" y="410"/>
                      </a:lnTo>
                      <a:lnTo>
                        <a:pt x="446" y="410"/>
                      </a:lnTo>
                      <a:lnTo>
                        <a:pt x="444" y="398"/>
                      </a:lnTo>
                      <a:lnTo>
                        <a:pt x="568" y="320"/>
                      </a:lnTo>
                      <a:lnTo>
                        <a:pt x="708" y="354"/>
                      </a:lnTo>
                      <a:lnTo>
                        <a:pt x="712" y="344"/>
                      </a:lnTo>
                      <a:lnTo>
                        <a:pt x="588" y="308"/>
                      </a:lnTo>
                      <a:lnTo>
                        <a:pt x="638" y="276"/>
                      </a:lnTo>
                      <a:lnTo>
                        <a:pt x="722" y="296"/>
                      </a:lnTo>
                      <a:lnTo>
                        <a:pt x="724" y="286"/>
                      </a:lnTo>
                      <a:lnTo>
                        <a:pt x="654" y="266"/>
                      </a:lnTo>
                      <a:lnTo>
                        <a:pt x="726" y="220"/>
                      </a:lnTo>
                      <a:lnTo>
                        <a:pt x="728" y="218"/>
                      </a:lnTo>
                      <a:lnTo>
                        <a:pt x="726" y="216"/>
                      </a:lnTo>
                      <a:lnTo>
                        <a:pt x="720" y="202"/>
                      </a:lnTo>
                      <a:lnTo>
                        <a:pt x="720" y="202"/>
                      </a:lnTo>
                      <a:lnTo>
                        <a:pt x="716" y="198"/>
                      </a:lnTo>
                      <a:lnTo>
                        <a:pt x="636" y="240"/>
                      </a:lnTo>
                      <a:lnTo>
                        <a:pt x="656" y="166"/>
                      </a:lnTo>
                      <a:lnTo>
                        <a:pt x="646" y="164"/>
                      </a:lnTo>
                      <a:lnTo>
                        <a:pt x="620" y="250"/>
                      </a:lnTo>
                      <a:lnTo>
                        <a:pt x="568" y="278"/>
                      </a:lnTo>
                      <a:lnTo>
                        <a:pt x="600" y="148"/>
                      </a:lnTo>
                      <a:lnTo>
                        <a:pt x="588" y="146"/>
                      </a:lnTo>
                      <a:lnTo>
                        <a:pt x="546" y="290"/>
                      </a:lnTo>
                      <a:lnTo>
                        <a:pt x="424" y="356"/>
                      </a:lnTo>
                      <a:lnTo>
                        <a:pt x="424" y="356"/>
                      </a:lnTo>
                      <a:lnTo>
                        <a:pt x="416" y="348"/>
                      </a:lnTo>
                      <a:lnTo>
                        <a:pt x="408" y="342"/>
                      </a:lnTo>
                      <a:lnTo>
                        <a:pt x="398" y="338"/>
                      </a:lnTo>
                      <a:lnTo>
                        <a:pt x="390" y="334"/>
                      </a:lnTo>
                      <a:lnTo>
                        <a:pt x="384" y="192"/>
                      </a:lnTo>
                      <a:lnTo>
                        <a:pt x="484" y="86"/>
                      </a:lnTo>
                      <a:lnTo>
                        <a:pt x="476" y="78"/>
                      </a:lnTo>
                      <a:lnTo>
                        <a:pt x="384" y="168"/>
                      </a:lnTo>
                      <a:lnTo>
                        <a:pt x="380" y="108"/>
                      </a:lnTo>
                      <a:lnTo>
                        <a:pt x="440" y="46"/>
                      </a:lnTo>
                      <a:lnTo>
                        <a:pt x="432" y="38"/>
                      </a:lnTo>
                      <a:lnTo>
                        <a:pt x="380" y="88"/>
                      </a:lnTo>
                      <a:lnTo>
                        <a:pt x="376" y="0"/>
                      </a:lnTo>
                      <a:lnTo>
                        <a:pt x="374" y="0"/>
                      </a:lnTo>
                      <a:lnTo>
                        <a:pt x="358" y="0"/>
                      </a:lnTo>
                      <a:lnTo>
                        <a:pt x="352" y="0"/>
                      </a:lnTo>
                      <a:lnTo>
                        <a:pt x="350" y="90"/>
                      </a:lnTo>
                      <a:lnTo>
                        <a:pt x="296" y="38"/>
                      </a:lnTo>
                      <a:lnTo>
                        <a:pt x="288" y="46"/>
                      </a:lnTo>
                      <a:lnTo>
                        <a:pt x="350" y="110"/>
                      </a:lnTo>
                      <a:lnTo>
                        <a:pt x="348" y="170"/>
                      </a:lnTo>
                      <a:lnTo>
                        <a:pt x="252" y="78"/>
                      </a:lnTo>
                      <a:lnTo>
                        <a:pt x="244" y="86"/>
                      </a:lnTo>
                      <a:lnTo>
                        <a:pt x="346" y="194"/>
                      </a:lnTo>
                      <a:lnTo>
                        <a:pt x="342" y="334"/>
                      </a:lnTo>
                      <a:lnTo>
                        <a:pt x="342" y="334"/>
                      </a:lnTo>
                      <a:lnTo>
                        <a:pt x="324" y="342"/>
                      </a:lnTo>
                      <a:lnTo>
                        <a:pt x="310" y="354"/>
                      </a:lnTo>
                      <a:lnTo>
                        <a:pt x="180" y="286"/>
                      </a:lnTo>
                      <a:lnTo>
                        <a:pt x="140" y="146"/>
                      </a:lnTo>
                      <a:lnTo>
                        <a:pt x="128" y="148"/>
                      </a:lnTo>
                      <a:lnTo>
                        <a:pt x="160" y="274"/>
                      </a:lnTo>
                      <a:lnTo>
                        <a:pt x="106" y="246"/>
                      </a:lnTo>
                      <a:lnTo>
                        <a:pt x="82" y="164"/>
                      </a:lnTo>
                      <a:lnTo>
                        <a:pt x="72" y="166"/>
                      </a:lnTo>
                      <a:lnTo>
                        <a:pt x="90" y="238"/>
                      </a:lnTo>
                      <a:lnTo>
                        <a:pt x="16" y="198"/>
                      </a:lnTo>
                      <a:lnTo>
                        <a:pt x="12" y="196"/>
                      </a:lnTo>
                      <a:lnTo>
                        <a:pt x="0" y="218"/>
                      </a:lnTo>
                      <a:lnTo>
                        <a:pt x="78" y="266"/>
                      </a:lnTo>
                      <a:lnTo>
                        <a:pt x="4" y="286"/>
                      </a:lnTo>
                      <a:lnTo>
                        <a:pt x="6" y="296"/>
                      </a:lnTo>
                      <a:lnTo>
                        <a:pt x="92" y="274"/>
                      </a:lnTo>
                      <a:lnTo>
                        <a:pt x="144" y="306"/>
                      </a:lnTo>
                      <a:lnTo>
                        <a:pt x="16" y="344"/>
                      </a:lnTo>
                      <a:lnTo>
                        <a:pt x="20" y="354"/>
                      </a:lnTo>
                      <a:lnTo>
                        <a:pt x="164" y="320"/>
                      </a:lnTo>
                      <a:lnTo>
                        <a:pt x="288" y="396"/>
                      </a:lnTo>
                      <a:lnTo>
                        <a:pt x="288" y="396"/>
                      </a:lnTo>
                      <a:lnTo>
                        <a:pt x="286" y="410"/>
                      </a:lnTo>
                      <a:lnTo>
                        <a:pt x="286" y="410"/>
                      </a:lnTo>
                      <a:lnTo>
                        <a:pt x="288" y="428"/>
                      </a:lnTo>
                      <a:lnTo>
                        <a:pt x="160" y="508"/>
                      </a:lnTo>
                      <a:lnTo>
                        <a:pt x="20" y="474"/>
                      </a:lnTo>
                      <a:lnTo>
                        <a:pt x="16" y="486"/>
                      </a:lnTo>
                      <a:lnTo>
                        <a:pt x="140" y="522"/>
                      </a:lnTo>
                      <a:lnTo>
                        <a:pt x="90" y="554"/>
                      </a:lnTo>
                      <a:lnTo>
                        <a:pt x="6" y="534"/>
                      </a:lnTo>
                      <a:lnTo>
                        <a:pt x="4" y="542"/>
                      </a:lnTo>
                      <a:lnTo>
                        <a:pt x="74" y="564"/>
                      </a:lnTo>
                      <a:lnTo>
                        <a:pt x="2" y="608"/>
                      </a:lnTo>
                      <a:lnTo>
                        <a:pt x="0" y="610"/>
                      </a:lnTo>
                      <a:lnTo>
                        <a:pt x="2" y="614"/>
                      </a:lnTo>
                      <a:lnTo>
                        <a:pt x="2" y="614"/>
                      </a:lnTo>
                      <a:lnTo>
                        <a:pt x="6" y="622"/>
                      </a:lnTo>
                      <a:lnTo>
                        <a:pt x="12" y="630"/>
                      </a:lnTo>
                      <a:lnTo>
                        <a:pt x="92" y="588"/>
                      </a:lnTo>
                      <a:lnTo>
                        <a:pt x="72" y="662"/>
                      </a:lnTo>
                      <a:lnTo>
                        <a:pt x="82" y="664"/>
                      </a:lnTo>
                      <a:lnTo>
                        <a:pt x="108" y="580"/>
                      </a:lnTo>
                      <a:lnTo>
                        <a:pt x="160" y="550"/>
                      </a:lnTo>
                      <a:lnTo>
                        <a:pt x="128" y="680"/>
                      </a:lnTo>
                      <a:lnTo>
                        <a:pt x="140" y="684"/>
                      </a:lnTo>
                      <a:lnTo>
                        <a:pt x="182" y="540"/>
                      </a:lnTo>
                      <a:lnTo>
                        <a:pt x="312" y="470"/>
                      </a:lnTo>
                      <a:lnTo>
                        <a:pt x="312" y="470"/>
                      </a:lnTo>
                      <a:lnTo>
                        <a:pt x="324" y="478"/>
                      </a:lnTo>
                      <a:lnTo>
                        <a:pt x="338" y="486"/>
                      </a:lnTo>
                      <a:lnTo>
                        <a:pt x="344" y="638"/>
                      </a:lnTo>
                      <a:lnTo>
                        <a:pt x="244" y="744"/>
                      </a:lnTo>
                      <a:lnTo>
                        <a:pt x="252" y="752"/>
                      </a:lnTo>
                      <a:lnTo>
                        <a:pt x="344" y="662"/>
                      </a:lnTo>
                      <a:lnTo>
                        <a:pt x="348" y="722"/>
                      </a:lnTo>
                      <a:lnTo>
                        <a:pt x="288" y="784"/>
                      </a:lnTo>
                      <a:lnTo>
                        <a:pt x="296" y="790"/>
                      </a:lnTo>
                      <a:lnTo>
                        <a:pt x="348" y="742"/>
                      </a:lnTo>
                      <a:lnTo>
                        <a:pt x="352" y="832"/>
                      </a:lnTo>
                      <a:lnTo>
                        <a:pt x="354" y="832"/>
                      </a:lnTo>
                      <a:lnTo>
                        <a:pt x="370" y="832"/>
                      </a:lnTo>
                      <a:lnTo>
                        <a:pt x="370" y="832"/>
                      </a:lnTo>
                      <a:lnTo>
                        <a:pt x="376" y="832"/>
                      </a:lnTo>
                      <a:lnTo>
                        <a:pt x="378" y="740"/>
                      </a:lnTo>
                      <a:lnTo>
                        <a:pt x="432" y="792"/>
                      </a:lnTo>
                      <a:lnTo>
                        <a:pt x="440" y="784"/>
                      </a:lnTo>
                      <a:lnTo>
                        <a:pt x="378" y="720"/>
                      </a:lnTo>
                      <a:lnTo>
                        <a:pt x="380" y="658"/>
                      </a:lnTo>
                      <a:lnTo>
                        <a:pt x="476" y="752"/>
                      </a:lnTo>
                      <a:lnTo>
                        <a:pt x="484" y="744"/>
                      </a:lnTo>
                      <a:lnTo>
                        <a:pt x="382" y="636"/>
                      </a:lnTo>
                      <a:lnTo>
                        <a:pt x="386" y="488"/>
                      </a:lnTo>
                      <a:lnTo>
                        <a:pt x="386" y="488"/>
                      </a:lnTo>
                      <a:lnTo>
                        <a:pt x="402" y="482"/>
                      </a:lnTo>
                      <a:lnTo>
                        <a:pt x="416" y="474"/>
                      </a:lnTo>
                      <a:lnTo>
                        <a:pt x="548" y="544"/>
                      </a:lnTo>
                      <a:lnTo>
                        <a:pt x="588" y="684"/>
                      </a:lnTo>
                      <a:lnTo>
                        <a:pt x="600" y="680"/>
                      </a:lnTo>
                      <a:lnTo>
                        <a:pt x="568" y="554"/>
                      </a:lnTo>
                      <a:lnTo>
                        <a:pt x="622" y="582"/>
                      </a:lnTo>
                      <a:lnTo>
                        <a:pt x="646" y="664"/>
                      </a:lnTo>
                      <a:lnTo>
                        <a:pt x="656" y="662"/>
                      </a:lnTo>
                      <a:lnTo>
                        <a:pt x="638" y="592"/>
                      </a:lnTo>
                      <a:lnTo>
                        <a:pt x="712" y="630"/>
                      </a:lnTo>
                      <a:lnTo>
                        <a:pt x="716" y="632"/>
                      </a:lnTo>
                      <a:lnTo>
                        <a:pt x="718" y="630"/>
                      </a:lnTo>
                      <a:lnTo>
                        <a:pt x="718" y="630"/>
                      </a:lnTo>
                      <a:lnTo>
                        <a:pt x="726" y="616"/>
                      </a:lnTo>
                      <a:lnTo>
                        <a:pt x="726" y="616"/>
                      </a:lnTo>
                      <a:lnTo>
                        <a:pt x="728" y="612"/>
                      </a:lnTo>
                      <a:lnTo>
                        <a:pt x="650" y="564"/>
                      </a:lnTo>
                      <a:close/>
                    </a:path>
                  </a:pathLst>
                </a:custGeom>
                <a:solidFill>
                  <a:srgbClr val="FEFFFF">
                    <a:alpha val="3000"/>
                  </a:srgbClr>
                </a:solidFill>
                <a:ln>
                  <a:solidFill>
                    <a:srgbClr val="FEFFFF">
                      <a:alpha val="8000"/>
                    </a:srgbClr>
                  </a:solidFill>
                </a:ln>
                <a:effectLst>
                  <a:glow rad="114300">
                    <a:srgbClr val="FEFFFF">
                      <a:alpha val="7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3" name="Freeform 53"/>
                <p:cNvSpPr>
                  <a:spLocks noChangeAspect="1"/>
                </p:cNvSpPr>
                <p:nvPr/>
              </p:nvSpPr>
              <p:spPr bwMode="auto">
                <a:xfrm rot="19929985">
                  <a:off x="8345362" y="122250"/>
                  <a:ext cx="730152" cy="833347"/>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endParaRPr lang="en-US"/>
                </a:p>
              </p:txBody>
            </p:sp>
            <p:sp>
              <p:nvSpPr>
                <p:cNvPr id="28" name="Freeform 53"/>
                <p:cNvSpPr>
                  <a:spLocks noChangeAspect="1"/>
                </p:cNvSpPr>
                <p:nvPr/>
              </p:nvSpPr>
              <p:spPr bwMode="auto">
                <a:xfrm rot="1160251">
                  <a:off x="8324628" y="3308607"/>
                  <a:ext cx="491754" cy="561254"/>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30" name="Freeform 53"/>
                <p:cNvSpPr>
                  <a:spLocks noChangeAspect="1"/>
                </p:cNvSpPr>
                <p:nvPr/>
              </p:nvSpPr>
              <p:spPr bwMode="auto">
                <a:xfrm rot="20991253">
                  <a:off x="8713407" y="888239"/>
                  <a:ext cx="384613" cy="438971"/>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226" name="Group 56"/>
              <p:cNvGrpSpPr/>
              <p:nvPr/>
            </p:nvGrpSpPr>
            <p:grpSpPr>
              <a:xfrm>
                <a:off x="7564131" y="154734"/>
                <a:ext cx="1470366" cy="5948886"/>
                <a:chOff x="7564131" y="154734"/>
                <a:chExt cx="1470366" cy="5948886"/>
              </a:xfrm>
            </p:grpSpPr>
            <p:sp>
              <p:nvSpPr>
                <p:cNvPr id="227" name="Freeform 69"/>
                <p:cNvSpPr>
                  <a:spLocks noChangeAspect="1" noEditPoints="1"/>
                </p:cNvSpPr>
                <p:nvPr/>
              </p:nvSpPr>
              <p:spPr bwMode="auto">
                <a:xfrm rot="474405">
                  <a:off x="8001987" y="4921668"/>
                  <a:ext cx="1032510" cy="1181952"/>
                </a:xfrm>
                <a:custGeom>
                  <a:avLst/>
                  <a:gdLst>
                    <a:gd name="T0" fmla="*/ 658 w 760"/>
                    <a:gd name="T1" fmla="*/ 586 h 870"/>
                    <a:gd name="T2" fmla="*/ 728 w 760"/>
                    <a:gd name="T3" fmla="*/ 526 h 870"/>
                    <a:gd name="T4" fmla="*/ 560 w 760"/>
                    <a:gd name="T5" fmla="*/ 466 h 870"/>
                    <a:gd name="T6" fmla="*/ 502 w 760"/>
                    <a:gd name="T7" fmla="*/ 436 h 870"/>
                    <a:gd name="T8" fmla="*/ 560 w 760"/>
                    <a:gd name="T9" fmla="*/ 406 h 870"/>
                    <a:gd name="T10" fmla="*/ 728 w 760"/>
                    <a:gd name="T11" fmla="*/ 346 h 870"/>
                    <a:gd name="T12" fmla="*/ 662 w 760"/>
                    <a:gd name="T13" fmla="*/ 286 h 870"/>
                    <a:gd name="T14" fmla="*/ 688 w 760"/>
                    <a:gd name="T15" fmla="*/ 272 h 870"/>
                    <a:gd name="T16" fmla="*/ 674 w 760"/>
                    <a:gd name="T17" fmla="*/ 256 h 870"/>
                    <a:gd name="T18" fmla="*/ 648 w 760"/>
                    <a:gd name="T19" fmla="*/ 270 h 870"/>
                    <a:gd name="T20" fmla="*/ 632 w 760"/>
                    <a:gd name="T21" fmla="*/ 178 h 870"/>
                    <a:gd name="T22" fmla="*/ 496 w 760"/>
                    <a:gd name="T23" fmla="*/ 296 h 870"/>
                    <a:gd name="T24" fmla="*/ 442 w 760"/>
                    <a:gd name="T25" fmla="*/ 336 h 870"/>
                    <a:gd name="T26" fmla="*/ 444 w 760"/>
                    <a:gd name="T27" fmla="*/ 266 h 870"/>
                    <a:gd name="T28" fmla="*/ 476 w 760"/>
                    <a:gd name="T29" fmla="*/ 90 h 870"/>
                    <a:gd name="T30" fmla="*/ 392 w 760"/>
                    <a:gd name="T31" fmla="*/ 116 h 870"/>
                    <a:gd name="T32" fmla="*/ 392 w 760"/>
                    <a:gd name="T33" fmla="*/ 86 h 870"/>
                    <a:gd name="T34" fmla="*/ 372 w 760"/>
                    <a:gd name="T35" fmla="*/ 90 h 870"/>
                    <a:gd name="T36" fmla="*/ 372 w 760"/>
                    <a:gd name="T37" fmla="*/ 120 h 870"/>
                    <a:gd name="T38" fmla="*/ 282 w 760"/>
                    <a:gd name="T39" fmla="*/ 90 h 870"/>
                    <a:gd name="T40" fmla="*/ 316 w 760"/>
                    <a:gd name="T41" fmla="*/ 266 h 870"/>
                    <a:gd name="T42" fmla="*/ 322 w 760"/>
                    <a:gd name="T43" fmla="*/ 336 h 870"/>
                    <a:gd name="T44" fmla="*/ 264 w 760"/>
                    <a:gd name="T45" fmla="*/ 296 h 870"/>
                    <a:gd name="T46" fmla="*/ 128 w 760"/>
                    <a:gd name="T47" fmla="*/ 178 h 870"/>
                    <a:gd name="T48" fmla="*/ 110 w 760"/>
                    <a:gd name="T49" fmla="*/ 266 h 870"/>
                    <a:gd name="T50" fmla="*/ 84 w 760"/>
                    <a:gd name="T51" fmla="*/ 252 h 870"/>
                    <a:gd name="T52" fmla="*/ 76 w 760"/>
                    <a:gd name="T53" fmla="*/ 270 h 870"/>
                    <a:gd name="T54" fmla="*/ 102 w 760"/>
                    <a:gd name="T55" fmla="*/ 286 h 870"/>
                    <a:gd name="T56" fmla="*/ 30 w 760"/>
                    <a:gd name="T57" fmla="*/ 346 h 870"/>
                    <a:gd name="T58" fmla="*/ 200 w 760"/>
                    <a:gd name="T59" fmla="*/ 406 h 870"/>
                    <a:gd name="T60" fmla="*/ 262 w 760"/>
                    <a:gd name="T61" fmla="*/ 436 h 870"/>
                    <a:gd name="T62" fmla="*/ 200 w 760"/>
                    <a:gd name="T63" fmla="*/ 466 h 870"/>
                    <a:gd name="T64" fmla="*/ 30 w 760"/>
                    <a:gd name="T65" fmla="*/ 526 h 870"/>
                    <a:gd name="T66" fmla="*/ 98 w 760"/>
                    <a:gd name="T67" fmla="*/ 586 h 870"/>
                    <a:gd name="T68" fmla="*/ 72 w 760"/>
                    <a:gd name="T69" fmla="*/ 600 h 870"/>
                    <a:gd name="T70" fmla="*/ 84 w 760"/>
                    <a:gd name="T71" fmla="*/ 616 h 870"/>
                    <a:gd name="T72" fmla="*/ 110 w 760"/>
                    <a:gd name="T73" fmla="*/ 602 h 870"/>
                    <a:gd name="T74" fmla="*/ 128 w 760"/>
                    <a:gd name="T75" fmla="*/ 694 h 870"/>
                    <a:gd name="T76" fmla="*/ 264 w 760"/>
                    <a:gd name="T77" fmla="*/ 576 h 870"/>
                    <a:gd name="T78" fmla="*/ 322 w 760"/>
                    <a:gd name="T79" fmla="*/ 536 h 870"/>
                    <a:gd name="T80" fmla="*/ 316 w 760"/>
                    <a:gd name="T81" fmla="*/ 606 h 870"/>
                    <a:gd name="T82" fmla="*/ 282 w 760"/>
                    <a:gd name="T83" fmla="*/ 782 h 870"/>
                    <a:gd name="T84" fmla="*/ 368 w 760"/>
                    <a:gd name="T85" fmla="*/ 754 h 870"/>
                    <a:gd name="T86" fmla="*/ 368 w 760"/>
                    <a:gd name="T87" fmla="*/ 784 h 870"/>
                    <a:gd name="T88" fmla="*/ 388 w 760"/>
                    <a:gd name="T89" fmla="*/ 780 h 870"/>
                    <a:gd name="T90" fmla="*/ 388 w 760"/>
                    <a:gd name="T91" fmla="*/ 752 h 870"/>
                    <a:gd name="T92" fmla="*/ 476 w 760"/>
                    <a:gd name="T93" fmla="*/ 782 h 870"/>
                    <a:gd name="T94" fmla="*/ 444 w 760"/>
                    <a:gd name="T95" fmla="*/ 606 h 870"/>
                    <a:gd name="T96" fmla="*/ 442 w 760"/>
                    <a:gd name="T97" fmla="*/ 536 h 870"/>
                    <a:gd name="T98" fmla="*/ 496 w 760"/>
                    <a:gd name="T99" fmla="*/ 576 h 870"/>
                    <a:gd name="T100" fmla="*/ 632 w 760"/>
                    <a:gd name="T101" fmla="*/ 694 h 870"/>
                    <a:gd name="T102" fmla="*/ 650 w 760"/>
                    <a:gd name="T103" fmla="*/ 606 h 870"/>
                    <a:gd name="T104" fmla="*/ 676 w 760"/>
                    <a:gd name="T105" fmla="*/ 620 h 870"/>
                    <a:gd name="T106" fmla="*/ 682 w 760"/>
                    <a:gd name="T107" fmla="*/ 602 h 870"/>
                    <a:gd name="T108" fmla="*/ 346 w 760"/>
                    <a:gd name="T109" fmla="*/ 496 h 870"/>
                    <a:gd name="T110" fmla="*/ 418 w 760"/>
                    <a:gd name="T111" fmla="*/ 376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0" h="870">
                      <a:moveTo>
                        <a:pt x="756" y="580"/>
                      </a:moveTo>
                      <a:lnTo>
                        <a:pt x="752" y="564"/>
                      </a:lnTo>
                      <a:lnTo>
                        <a:pt x="658" y="586"/>
                      </a:lnTo>
                      <a:lnTo>
                        <a:pt x="634" y="572"/>
                      </a:lnTo>
                      <a:lnTo>
                        <a:pt x="734" y="542"/>
                      </a:lnTo>
                      <a:lnTo>
                        <a:pt x="728" y="526"/>
                      </a:lnTo>
                      <a:lnTo>
                        <a:pt x="606" y="556"/>
                      </a:lnTo>
                      <a:lnTo>
                        <a:pt x="490" y="486"/>
                      </a:lnTo>
                      <a:lnTo>
                        <a:pt x="560" y="466"/>
                      </a:lnTo>
                      <a:lnTo>
                        <a:pt x="552" y="442"/>
                      </a:lnTo>
                      <a:lnTo>
                        <a:pt x="490" y="456"/>
                      </a:lnTo>
                      <a:lnTo>
                        <a:pt x="502" y="436"/>
                      </a:lnTo>
                      <a:lnTo>
                        <a:pt x="490" y="414"/>
                      </a:lnTo>
                      <a:lnTo>
                        <a:pt x="552" y="430"/>
                      </a:lnTo>
                      <a:lnTo>
                        <a:pt x="560" y="406"/>
                      </a:lnTo>
                      <a:lnTo>
                        <a:pt x="496" y="388"/>
                      </a:lnTo>
                      <a:lnTo>
                        <a:pt x="610" y="318"/>
                      </a:lnTo>
                      <a:lnTo>
                        <a:pt x="728" y="346"/>
                      </a:lnTo>
                      <a:lnTo>
                        <a:pt x="734" y="328"/>
                      </a:lnTo>
                      <a:lnTo>
                        <a:pt x="638" y="302"/>
                      </a:lnTo>
                      <a:lnTo>
                        <a:pt x="662" y="286"/>
                      </a:lnTo>
                      <a:lnTo>
                        <a:pt x="752" y="308"/>
                      </a:lnTo>
                      <a:lnTo>
                        <a:pt x="756" y="292"/>
                      </a:lnTo>
                      <a:lnTo>
                        <a:pt x="688" y="272"/>
                      </a:lnTo>
                      <a:lnTo>
                        <a:pt x="760" y="228"/>
                      </a:lnTo>
                      <a:lnTo>
                        <a:pt x="752" y="214"/>
                      </a:lnTo>
                      <a:lnTo>
                        <a:pt x="674" y="256"/>
                      </a:lnTo>
                      <a:lnTo>
                        <a:pt x="694" y="182"/>
                      </a:lnTo>
                      <a:lnTo>
                        <a:pt x="676" y="176"/>
                      </a:lnTo>
                      <a:lnTo>
                        <a:pt x="648" y="270"/>
                      </a:lnTo>
                      <a:lnTo>
                        <a:pt x="624" y="284"/>
                      </a:lnTo>
                      <a:lnTo>
                        <a:pt x="650" y="184"/>
                      </a:lnTo>
                      <a:lnTo>
                        <a:pt x="632" y="178"/>
                      </a:lnTo>
                      <a:lnTo>
                        <a:pt x="596" y="300"/>
                      </a:lnTo>
                      <a:lnTo>
                        <a:pt x="478" y="364"/>
                      </a:lnTo>
                      <a:lnTo>
                        <a:pt x="496" y="296"/>
                      </a:lnTo>
                      <a:lnTo>
                        <a:pt x="470" y="288"/>
                      </a:lnTo>
                      <a:lnTo>
                        <a:pt x="452" y="354"/>
                      </a:lnTo>
                      <a:lnTo>
                        <a:pt x="442" y="336"/>
                      </a:lnTo>
                      <a:lnTo>
                        <a:pt x="414" y="336"/>
                      </a:lnTo>
                      <a:lnTo>
                        <a:pt x="462" y="286"/>
                      </a:lnTo>
                      <a:lnTo>
                        <a:pt x="444" y="266"/>
                      </a:lnTo>
                      <a:lnTo>
                        <a:pt x="396" y="312"/>
                      </a:lnTo>
                      <a:lnTo>
                        <a:pt x="392" y="176"/>
                      </a:lnTo>
                      <a:lnTo>
                        <a:pt x="476" y="90"/>
                      </a:lnTo>
                      <a:lnTo>
                        <a:pt x="464" y="76"/>
                      </a:lnTo>
                      <a:lnTo>
                        <a:pt x="392" y="146"/>
                      </a:lnTo>
                      <a:lnTo>
                        <a:pt x="392" y="116"/>
                      </a:lnTo>
                      <a:lnTo>
                        <a:pt x="456" y="50"/>
                      </a:lnTo>
                      <a:lnTo>
                        <a:pt x="444" y="38"/>
                      </a:lnTo>
                      <a:lnTo>
                        <a:pt x="392" y="86"/>
                      </a:lnTo>
                      <a:lnTo>
                        <a:pt x="390" y="0"/>
                      </a:lnTo>
                      <a:lnTo>
                        <a:pt x="374" y="0"/>
                      </a:lnTo>
                      <a:lnTo>
                        <a:pt x="372" y="90"/>
                      </a:lnTo>
                      <a:lnTo>
                        <a:pt x="316" y="36"/>
                      </a:lnTo>
                      <a:lnTo>
                        <a:pt x="304" y="50"/>
                      </a:lnTo>
                      <a:lnTo>
                        <a:pt x="372" y="120"/>
                      </a:lnTo>
                      <a:lnTo>
                        <a:pt x="370" y="148"/>
                      </a:lnTo>
                      <a:lnTo>
                        <a:pt x="296" y="76"/>
                      </a:lnTo>
                      <a:lnTo>
                        <a:pt x="282" y="90"/>
                      </a:lnTo>
                      <a:lnTo>
                        <a:pt x="370" y="180"/>
                      </a:lnTo>
                      <a:lnTo>
                        <a:pt x="368" y="316"/>
                      </a:lnTo>
                      <a:lnTo>
                        <a:pt x="316" y="266"/>
                      </a:lnTo>
                      <a:lnTo>
                        <a:pt x="298" y="286"/>
                      </a:lnTo>
                      <a:lnTo>
                        <a:pt x="344" y="336"/>
                      </a:lnTo>
                      <a:lnTo>
                        <a:pt x="322" y="336"/>
                      </a:lnTo>
                      <a:lnTo>
                        <a:pt x="308" y="358"/>
                      </a:lnTo>
                      <a:lnTo>
                        <a:pt x="288" y="290"/>
                      </a:lnTo>
                      <a:lnTo>
                        <a:pt x="264" y="296"/>
                      </a:lnTo>
                      <a:lnTo>
                        <a:pt x="280" y="360"/>
                      </a:lnTo>
                      <a:lnTo>
                        <a:pt x="162" y="294"/>
                      </a:lnTo>
                      <a:lnTo>
                        <a:pt x="128" y="178"/>
                      </a:lnTo>
                      <a:lnTo>
                        <a:pt x="110" y="184"/>
                      </a:lnTo>
                      <a:lnTo>
                        <a:pt x="134" y="280"/>
                      </a:lnTo>
                      <a:lnTo>
                        <a:pt x="110" y="266"/>
                      </a:lnTo>
                      <a:lnTo>
                        <a:pt x="84" y="176"/>
                      </a:lnTo>
                      <a:lnTo>
                        <a:pt x="66" y="182"/>
                      </a:lnTo>
                      <a:lnTo>
                        <a:pt x="84" y="252"/>
                      </a:lnTo>
                      <a:lnTo>
                        <a:pt x="10" y="210"/>
                      </a:lnTo>
                      <a:lnTo>
                        <a:pt x="2" y="224"/>
                      </a:lnTo>
                      <a:lnTo>
                        <a:pt x="76" y="270"/>
                      </a:lnTo>
                      <a:lnTo>
                        <a:pt x="2" y="292"/>
                      </a:lnTo>
                      <a:lnTo>
                        <a:pt x="8" y="308"/>
                      </a:lnTo>
                      <a:lnTo>
                        <a:pt x="102" y="286"/>
                      </a:lnTo>
                      <a:lnTo>
                        <a:pt x="126" y="300"/>
                      </a:lnTo>
                      <a:lnTo>
                        <a:pt x="26" y="328"/>
                      </a:lnTo>
                      <a:lnTo>
                        <a:pt x="30" y="346"/>
                      </a:lnTo>
                      <a:lnTo>
                        <a:pt x="154" y="316"/>
                      </a:lnTo>
                      <a:lnTo>
                        <a:pt x="270" y="386"/>
                      </a:lnTo>
                      <a:lnTo>
                        <a:pt x="200" y="406"/>
                      </a:lnTo>
                      <a:lnTo>
                        <a:pt x="206" y="430"/>
                      </a:lnTo>
                      <a:lnTo>
                        <a:pt x="276" y="414"/>
                      </a:lnTo>
                      <a:lnTo>
                        <a:pt x="262" y="436"/>
                      </a:lnTo>
                      <a:lnTo>
                        <a:pt x="276" y="458"/>
                      </a:lnTo>
                      <a:lnTo>
                        <a:pt x="206" y="442"/>
                      </a:lnTo>
                      <a:lnTo>
                        <a:pt x="200" y="466"/>
                      </a:lnTo>
                      <a:lnTo>
                        <a:pt x="264" y="484"/>
                      </a:lnTo>
                      <a:lnTo>
                        <a:pt x="148" y="554"/>
                      </a:lnTo>
                      <a:lnTo>
                        <a:pt x="30" y="526"/>
                      </a:lnTo>
                      <a:lnTo>
                        <a:pt x="26" y="542"/>
                      </a:lnTo>
                      <a:lnTo>
                        <a:pt x="122" y="570"/>
                      </a:lnTo>
                      <a:lnTo>
                        <a:pt x="98" y="586"/>
                      </a:lnTo>
                      <a:lnTo>
                        <a:pt x="8" y="562"/>
                      </a:lnTo>
                      <a:lnTo>
                        <a:pt x="2" y="580"/>
                      </a:lnTo>
                      <a:lnTo>
                        <a:pt x="72" y="600"/>
                      </a:lnTo>
                      <a:lnTo>
                        <a:pt x="0" y="644"/>
                      </a:lnTo>
                      <a:lnTo>
                        <a:pt x="8" y="658"/>
                      </a:lnTo>
                      <a:lnTo>
                        <a:pt x="84" y="616"/>
                      </a:lnTo>
                      <a:lnTo>
                        <a:pt x="66" y="690"/>
                      </a:lnTo>
                      <a:lnTo>
                        <a:pt x="84" y="694"/>
                      </a:lnTo>
                      <a:lnTo>
                        <a:pt x="110" y="602"/>
                      </a:lnTo>
                      <a:lnTo>
                        <a:pt x="136" y="588"/>
                      </a:lnTo>
                      <a:lnTo>
                        <a:pt x="110" y="688"/>
                      </a:lnTo>
                      <a:lnTo>
                        <a:pt x="128" y="694"/>
                      </a:lnTo>
                      <a:lnTo>
                        <a:pt x="164" y="572"/>
                      </a:lnTo>
                      <a:lnTo>
                        <a:pt x="282" y="506"/>
                      </a:lnTo>
                      <a:lnTo>
                        <a:pt x="264" y="576"/>
                      </a:lnTo>
                      <a:lnTo>
                        <a:pt x="288" y="582"/>
                      </a:lnTo>
                      <a:lnTo>
                        <a:pt x="308" y="514"/>
                      </a:lnTo>
                      <a:lnTo>
                        <a:pt x="322" y="536"/>
                      </a:lnTo>
                      <a:lnTo>
                        <a:pt x="344" y="536"/>
                      </a:lnTo>
                      <a:lnTo>
                        <a:pt x="298" y="586"/>
                      </a:lnTo>
                      <a:lnTo>
                        <a:pt x="316" y="606"/>
                      </a:lnTo>
                      <a:lnTo>
                        <a:pt x="364" y="560"/>
                      </a:lnTo>
                      <a:lnTo>
                        <a:pt x="366" y="694"/>
                      </a:lnTo>
                      <a:lnTo>
                        <a:pt x="282" y="782"/>
                      </a:lnTo>
                      <a:lnTo>
                        <a:pt x="296" y="796"/>
                      </a:lnTo>
                      <a:lnTo>
                        <a:pt x="368" y="726"/>
                      </a:lnTo>
                      <a:lnTo>
                        <a:pt x="368" y="754"/>
                      </a:lnTo>
                      <a:lnTo>
                        <a:pt x="304" y="822"/>
                      </a:lnTo>
                      <a:lnTo>
                        <a:pt x="316" y="834"/>
                      </a:lnTo>
                      <a:lnTo>
                        <a:pt x="368" y="784"/>
                      </a:lnTo>
                      <a:lnTo>
                        <a:pt x="370" y="870"/>
                      </a:lnTo>
                      <a:lnTo>
                        <a:pt x="386" y="870"/>
                      </a:lnTo>
                      <a:lnTo>
                        <a:pt x="388" y="780"/>
                      </a:lnTo>
                      <a:lnTo>
                        <a:pt x="444" y="834"/>
                      </a:lnTo>
                      <a:lnTo>
                        <a:pt x="456" y="822"/>
                      </a:lnTo>
                      <a:lnTo>
                        <a:pt x="388" y="752"/>
                      </a:lnTo>
                      <a:lnTo>
                        <a:pt x="388" y="724"/>
                      </a:lnTo>
                      <a:lnTo>
                        <a:pt x="464" y="796"/>
                      </a:lnTo>
                      <a:lnTo>
                        <a:pt x="476" y="782"/>
                      </a:lnTo>
                      <a:lnTo>
                        <a:pt x="390" y="692"/>
                      </a:lnTo>
                      <a:lnTo>
                        <a:pt x="392" y="556"/>
                      </a:lnTo>
                      <a:lnTo>
                        <a:pt x="444" y="606"/>
                      </a:lnTo>
                      <a:lnTo>
                        <a:pt x="462" y="586"/>
                      </a:lnTo>
                      <a:lnTo>
                        <a:pt x="414" y="536"/>
                      </a:lnTo>
                      <a:lnTo>
                        <a:pt x="442" y="536"/>
                      </a:lnTo>
                      <a:lnTo>
                        <a:pt x="452" y="518"/>
                      </a:lnTo>
                      <a:lnTo>
                        <a:pt x="470" y="582"/>
                      </a:lnTo>
                      <a:lnTo>
                        <a:pt x="496" y="576"/>
                      </a:lnTo>
                      <a:lnTo>
                        <a:pt x="480" y="512"/>
                      </a:lnTo>
                      <a:lnTo>
                        <a:pt x="598" y="576"/>
                      </a:lnTo>
                      <a:lnTo>
                        <a:pt x="632" y="694"/>
                      </a:lnTo>
                      <a:lnTo>
                        <a:pt x="650" y="688"/>
                      </a:lnTo>
                      <a:lnTo>
                        <a:pt x="626" y="592"/>
                      </a:lnTo>
                      <a:lnTo>
                        <a:pt x="650" y="606"/>
                      </a:lnTo>
                      <a:lnTo>
                        <a:pt x="676" y="694"/>
                      </a:lnTo>
                      <a:lnTo>
                        <a:pt x="694" y="690"/>
                      </a:lnTo>
                      <a:lnTo>
                        <a:pt x="676" y="620"/>
                      </a:lnTo>
                      <a:lnTo>
                        <a:pt x="750" y="660"/>
                      </a:lnTo>
                      <a:lnTo>
                        <a:pt x="758" y="648"/>
                      </a:lnTo>
                      <a:lnTo>
                        <a:pt x="682" y="602"/>
                      </a:lnTo>
                      <a:lnTo>
                        <a:pt x="756" y="580"/>
                      </a:lnTo>
                      <a:close/>
                      <a:moveTo>
                        <a:pt x="418" y="496"/>
                      </a:moveTo>
                      <a:lnTo>
                        <a:pt x="346" y="496"/>
                      </a:lnTo>
                      <a:lnTo>
                        <a:pt x="308" y="436"/>
                      </a:lnTo>
                      <a:lnTo>
                        <a:pt x="346" y="376"/>
                      </a:lnTo>
                      <a:lnTo>
                        <a:pt x="418" y="376"/>
                      </a:lnTo>
                      <a:lnTo>
                        <a:pt x="456" y="436"/>
                      </a:lnTo>
                      <a:lnTo>
                        <a:pt x="418" y="49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73"/>
                <p:cNvSpPr>
                  <a:spLocks noChangeAspect="1" noEditPoints="1"/>
                </p:cNvSpPr>
                <p:nvPr/>
              </p:nvSpPr>
              <p:spPr bwMode="auto">
                <a:xfrm rot="20414437">
                  <a:off x="7564131" y="154734"/>
                  <a:ext cx="722936" cy="825205"/>
                </a:xfrm>
                <a:custGeom>
                  <a:avLst/>
                  <a:gdLst>
                    <a:gd name="T0" fmla="*/ 678 w 820"/>
                    <a:gd name="T1" fmla="*/ 610 h 936"/>
                    <a:gd name="T2" fmla="*/ 656 w 820"/>
                    <a:gd name="T3" fmla="*/ 598 h 936"/>
                    <a:gd name="T4" fmla="*/ 514 w 820"/>
                    <a:gd name="T5" fmla="*/ 512 h 936"/>
                    <a:gd name="T6" fmla="*/ 522 w 820"/>
                    <a:gd name="T7" fmla="*/ 468 h 936"/>
                    <a:gd name="T8" fmla="*/ 564 w 820"/>
                    <a:gd name="T9" fmla="*/ 414 h 936"/>
                    <a:gd name="T10" fmla="*/ 684 w 820"/>
                    <a:gd name="T11" fmla="*/ 324 h 936"/>
                    <a:gd name="T12" fmla="*/ 736 w 820"/>
                    <a:gd name="T13" fmla="*/ 292 h 936"/>
                    <a:gd name="T14" fmla="*/ 744 w 820"/>
                    <a:gd name="T15" fmla="*/ 196 h 936"/>
                    <a:gd name="T16" fmla="*/ 696 w 820"/>
                    <a:gd name="T17" fmla="*/ 198 h 936"/>
                    <a:gd name="T18" fmla="*/ 536 w 820"/>
                    <a:gd name="T19" fmla="*/ 364 h 936"/>
                    <a:gd name="T20" fmla="*/ 486 w 820"/>
                    <a:gd name="T21" fmla="*/ 384 h 936"/>
                    <a:gd name="T22" fmla="*/ 428 w 820"/>
                    <a:gd name="T23" fmla="*/ 356 h 936"/>
                    <a:gd name="T24" fmla="*/ 508 w 820"/>
                    <a:gd name="T25" fmla="*/ 92 h 936"/>
                    <a:gd name="T26" fmla="*/ 486 w 820"/>
                    <a:gd name="T27" fmla="*/ 50 h 936"/>
                    <a:gd name="T28" fmla="*/ 404 w 820"/>
                    <a:gd name="T29" fmla="*/ 0 h 936"/>
                    <a:gd name="T30" fmla="*/ 402 w 820"/>
                    <a:gd name="T31" fmla="*/ 120 h 936"/>
                    <a:gd name="T32" fmla="*/ 400 w 820"/>
                    <a:gd name="T33" fmla="*/ 184 h 936"/>
                    <a:gd name="T34" fmla="*/ 398 w 820"/>
                    <a:gd name="T35" fmla="*/ 356 h 936"/>
                    <a:gd name="T36" fmla="*/ 340 w 820"/>
                    <a:gd name="T37" fmla="*/ 382 h 936"/>
                    <a:gd name="T38" fmla="*/ 168 w 820"/>
                    <a:gd name="T39" fmla="*/ 312 h 936"/>
                    <a:gd name="T40" fmla="*/ 112 w 820"/>
                    <a:gd name="T41" fmla="*/ 280 h 936"/>
                    <a:gd name="T42" fmla="*/ 10 w 820"/>
                    <a:gd name="T43" fmla="*/ 224 h 936"/>
                    <a:gd name="T44" fmla="*/ 10 w 820"/>
                    <a:gd name="T45" fmla="*/ 324 h 936"/>
                    <a:gd name="T46" fmla="*/ 36 w 820"/>
                    <a:gd name="T47" fmla="*/ 364 h 936"/>
                    <a:gd name="T48" fmla="*/ 266 w 820"/>
                    <a:gd name="T49" fmla="*/ 398 h 936"/>
                    <a:gd name="T50" fmla="*/ 302 w 820"/>
                    <a:gd name="T51" fmla="*/ 468 h 936"/>
                    <a:gd name="T52" fmla="*/ 264 w 820"/>
                    <a:gd name="T53" fmla="*/ 532 h 936"/>
                    <a:gd name="T54" fmla="*/ 34 w 820"/>
                    <a:gd name="T55" fmla="*/ 580 h 936"/>
                    <a:gd name="T56" fmla="*/ 8 w 820"/>
                    <a:gd name="T57" fmla="*/ 620 h 936"/>
                    <a:gd name="T58" fmla="*/ 96 w 820"/>
                    <a:gd name="T59" fmla="*/ 658 h 936"/>
                    <a:gd name="T60" fmla="*/ 152 w 820"/>
                    <a:gd name="T61" fmla="*/ 628 h 936"/>
                    <a:gd name="T62" fmla="*/ 174 w 820"/>
                    <a:gd name="T63" fmla="*/ 616 h 936"/>
                    <a:gd name="T64" fmla="*/ 324 w 820"/>
                    <a:gd name="T65" fmla="*/ 532 h 936"/>
                    <a:gd name="T66" fmla="*/ 392 w 820"/>
                    <a:gd name="T67" fmla="*/ 574 h 936"/>
                    <a:gd name="T68" fmla="*/ 312 w 820"/>
                    <a:gd name="T69" fmla="*/ 842 h 936"/>
                    <a:gd name="T70" fmla="*/ 334 w 820"/>
                    <a:gd name="T71" fmla="*/ 884 h 936"/>
                    <a:gd name="T72" fmla="*/ 416 w 820"/>
                    <a:gd name="T73" fmla="*/ 936 h 936"/>
                    <a:gd name="T74" fmla="*/ 420 w 820"/>
                    <a:gd name="T75" fmla="*/ 814 h 936"/>
                    <a:gd name="T76" fmla="*/ 420 w 820"/>
                    <a:gd name="T77" fmla="*/ 750 h 936"/>
                    <a:gd name="T78" fmla="*/ 424 w 820"/>
                    <a:gd name="T79" fmla="*/ 576 h 936"/>
                    <a:gd name="T80" fmla="*/ 482 w 820"/>
                    <a:gd name="T81" fmla="*/ 552 h 936"/>
                    <a:gd name="T82" fmla="*/ 652 w 820"/>
                    <a:gd name="T83" fmla="*/ 622 h 936"/>
                    <a:gd name="T84" fmla="*/ 708 w 820"/>
                    <a:gd name="T85" fmla="*/ 654 h 936"/>
                    <a:gd name="T86" fmla="*/ 812 w 820"/>
                    <a:gd name="T87" fmla="*/ 710 h 936"/>
                    <a:gd name="T88" fmla="*/ 412 w 820"/>
                    <a:gd name="T89" fmla="*/ 546 h 936"/>
                    <a:gd name="T90" fmla="*/ 368 w 820"/>
                    <a:gd name="T91" fmla="*/ 532 h 936"/>
                    <a:gd name="T92" fmla="*/ 336 w 820"/>
                    <a:gd name="T93" fmla="*/ 482 h 936"/>
                    <a:gd name="T94" fmla="*/ 340 w 820"/>
                    <a:gd name="T95" fmla="*/ 436 h 936"/>
                    <a:gd name="T96" fmla="*/ 382 w 820"/>
                    <a:gd name="T97" fmla="*/ 394 h 936"/>
                    <a:gd name="T98" fmla="*/ 428 w 820"/>
                    <a:gd name="T99" fmla="*/ 390 h 936"/>
                    <a:gd name="T100" fmla="*/ 478 w 820"/>
                    <a:gd name="T101" fmla="*/ 424 h 936"/>
                    <a:gd name="T102" fmla="*/ 490 w 820"/>
                    <a:gd name="T103" fmla="*/ 468 h 936"/>
                    <a:gd name="T104" fmla="*/ 468 w 820"/>
                    <a:gd name="T105" fmla="*/ 522 h 936"/>
                    <a:gd name="T106" fmla="*/ 412 w 820"/>
                    <a:gd name="T107" fmla="*/ 54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0" h="936">
                      <a:moveTo>
                        <a:pt x="812" y="620"/>
                      </a:moveTo>
                      <a:lnTo>
                        <a:pt x="810" y="610"/>
                      </a:lnTo>
                      <a:lnTo>
                        <a:pt x="716" y="634"/>
                      </a:lnTo>
                      <a:lnTo>
                        <a:pt x="678" y="610"/>
                      </a:lnTo>
                      <a:lnTo>
                        <a:pt x="788" y="580"/>
                      </a:lnTo>
                      <a:lnTo>
                        <a:pt x="784" y="570"/>
                      </a:lnTo>
                      <a:lnTo>
                        <a:pt x="660" y="600"/>
                      </a:lnTo>
                      <a:lnTo>
                        <a:pt x="656" y="598"/>
                      </a:lnTo>
                      <a:lnTo>
                        <a:pt x="562" y="524"/>
                      </a:lnTo>
                      <a:lnTo>
                        <a:pt x="556" y="536"/>
                      </a:lnTo>
                      <a:lnTo>
                        <a:pt x="514" y="512"/>
                      </a:lnTo>
                      <a:lnTo>
                        <a:pt x="514" y="512"/>
                      </a:lnTo>
                      <a:lnTo>
                        <a:pt x="520" y="490"/>
                      </a:lnTo>
                      <a:lnTo>
                        <a:pt x="522" y="478"/>
                      </a:lnTo>
                      <a:lnTo>
                        <a:pt x="522" y="468"/>
                      </a:lnTo>
                      <a:lnTo>
                        <a:pt x="522" y="468"/>
                      </a:lnTo>
                      <a:lnTo>
                        <a:pt x="520" y="446"/>
                      </a:lnTo>
                      <a:lnTo>
                        <a:pt x="516" y="426"/>
                      </a:lnTo>
                      <a:lnTo>
                        <a:pt x="558" y="402"/>
                      </a:lnTo>
                      <a:lnTo>
                        <a:pt x="564" y="414"/>
                      </a:lnTo>
                      <a:lnTo>
                        <a:pt x="666" y="336"/>
                      </a:lnTo>
                      <a:lnTo>
                        <a:pt x="784" y="364"/>
                      </a:lnTo>
                      <a:lnTo>
                        <a:pt x="788" y="354"/>
                      </a:lnTo>
                      <a:lnTo>
                        <a:pt x="684" y="324"/>
                      </a:lnTo>
                      <a:lnTo>
                        <a:pt x="720" y="302"/>
                      </a:lnTo>
                      <a:lnTo>
                        <a:pt x="810" y="324"/>
                      </a:lnTo>
                      <a:lnTo>
                        <a:pt x="812" y="314"/>
                      </a:lnTo>
                      <a:lnTo>
                        <a:pt x="736" y="292"/>
                      </a:lnTo>
                      <a:lnTo>
                        <a:pt x="820" y="242"/>
                      </a:lnTo>
                      <a:lnTo>
                        <a:pt x="812" y="228"/>
                      </a:lnTo>
                      <a:lnTo>
                        <a:pt x="724" y="276"/>
                      </a:lnTo>
                      <a:lnTo>
                        <a:pt x="744" y="196"/>
                      </a:lnTo>
                      <a:lnTo>
                        <a:pt x="734" y="192"/>
                      </a:lnTo>
                      <a:lnTo>
                        <a:pt x="706" y="286"/>
                      </a:lnTo>
                      <a:lnTo>
                        <a:pt x="670" y="306"/>
                      </a:lnTo>
                      <a:lnTo>
                        <a:pt x="696" y="198"/>
                      </a:lnTo>
                      <a:lnTo>
                        <a:pt x="686" y="194"/>
                      </a:lnTo>
                      <a:lnTo>
                        <a:pt x="650" y="318"/>
                      </a:lnTo>
                      <a:lnTo>
                        <a:pt x="646" y="320"/>
                      </a:lnTo>
                      <a:lnTo>
                        <a:pt x="536" y="364"/>
                      </a:lnTo>
                      <a:lnTo>
                        <a:pt x="542" y="376"/>
                      </a:lnTo>
                      <a:lnTo>
                        <a:pt x="500" y="400"/>
                      </a:lnTo>
                      <a:lnTo>
                        <a:pt x="500" y="400"/>
                      </a:lnTo>
                      <a:lnTo>
                        <a:pt x="486" y="384"/>
                      </a:lnTo>
                      <a:lnTo>
                        <a:pt x="468" y="372"/>
                      </a:lnTo>
                      <a:lnTo>
                        <a:pt x="450" y="362"/>
                      </a:lnTo>
                      <a:lnTo>
                        <a:pt x="438" y="358"/>
                      </a:lnTo>
                      <a:lnTo>
                        <a:pt x="428" y="356"/>
                      </a:lnTo>
                      <a:lnTo>
                        <a:pt x="426" y="304"/>
                      </a:lnTo>
                      <a:lnTo>
                        <a:pt x="442" y="304"/>
                      </a:lnTo>
                      <a:lnTo>
                        <a:pt x="424" y="178"/>
                      </a:lnTo>
                      <a:lnTo>
                        <a:pt x="508" y="92"/>
                      </a:lnTo>
                      <a:lnTo>
                        <a:pt x="502" y="84"/>
                      </a:lnTo>
                      <a:lnTo>
                        <a:pt x="424" y="158"/>
                      </a:lnTo>
                      <a:lnTo>
                        <a:pt x="422" y="116"/>
                      </a:lnTo>
                      <a:lnTo>
                        <a:pt x="486" y="50"/>
                      </a:lnTo>
                      <a:lnTo>
                        <a:pt x="478" y="42"/>
                      </a:lnTo>
                      <a:lnTo>
                        <a:pt x="422" y="98"/>
                      </a:lnTo>
                      <a:lnTo>
                        <a:pt x="420" y="0"/>
                      </a:lnTo>
                      <a:lnTo>
                        <a:pt x="404" y="0"/>
                      </a:lnTo>
                      <a:lnTo>
                        <a:pt x="402" y="102"/>
                      </a:lnTo>
                      <a:lnTo>
                        <a:pt x="342" y="42"/>
                      </a:lnTo>
                      <a:lnTo>
                        <a:pt x="334" y="50"/>
                      </a:lnTo>
                      <a:lnTo>
                        <a:pt x="402" y="120"/>
                      </a:lnTo>
                      <a:lnTo>
                        <a:pt x="400" y="162"/>
                      </a:lnTo>
                      <a:lnTo>
                        <a:pt x="320" y="84"/>
                      </a:lnTo>
                      <a:lnTo>
                        <a:pt x="312" y="92"/>
                      </a:lnTo>
                      <a:lnTo>
                        <a:pt x="400" y="184"/>
                      </a:lnTo>
                      <a:lnTo>
                        <a:pt x="400" y="188"/>
                      </a:lnTo>
                      <a:lnTo>
                        <a:pt x="384" y="304"/>
                      </a:lnTo>
                      <a:lnTo>
                        <a:pt x="398" y="304"/>
                      </a:lnTo>
                      <a:lnTo>
                        <a:pt x="398" y="356"/>
                      </a:lnTo>
                      <a:lnTo>
                        <a:pt x="398" y="356"/>
                      </a:lnTo>
                      <a:lnTo>
                        <a:pt x="376" y="362"/>
                      </a:lnTo>
                      <a:lnTo>
                        <a:pt x="358" y="370"/>
                      </a:lnTo>
                      <a:lnTo>
                        <a:pt x="340" y="382"/>
                      </a:lnTo>
                      <a:lnTo>
                        <a:pt x="326" y="398"/>
                      </a:lnTo>
                      <a:lnTo>
                        <a:pt x="280" y="372"/>
                      </a:lnTo>
                      <a:lnTo>
                        <a:pt x="286" y="360"/>
                      </a:lnTo>
                      <a:lnTo>
                        <a:pt x="168" y="312"/>
                      </a:lnTo>
                      <a:lnTo>
                        <a:pt x="134" y="194"/>
                      </a:lnTo>
                      <a:lnTo>
                        <a:pt x="124" y="198"/>
                      </a:lnTo>
                      <a:lnTo>
                        <a:pt x="150" y="302"/>
                      </a:lnTo>
                      <a:lnTo>
                        <a:pt x="112" y="280"/>
                      </a:lnTo>
                      <a:lnTo>
                        <a:pt x="86" y="192"/>
                      </a:lnTo>
                      <a:lnTo>
                        <a:pt x="76" y="196"/>
                      </a:lnTo>
                      <a:lnTo>
                        <a:pt x="96" y="272"/>
                      </a:lnTo>
                      <a:lnTo>
                        <a:pt x="10" y="224"/>
                      </a:lnTo>
                      <a:lnTo>
                        <a:pt x="2" y="238"/>
                      </a:lnTo>
                      <a:lnTo>
                        <a:pt x="88" y="292"/>
                      </a:lnTo>
                      <a:lnTo>
                        <a:pt x="8" y="314"/>
                      </a:lnTo>
                      <a:lnTo>
                        <a:pt x="10" y="324"/>
                      </a:lnTo>
                      <a:lnTo>
                        <a:pt x="104" y="300"/>
                      </a:lnTo>
                      <a:lnTo>
                        <a:pt x="142" y="324"/>
                      </a:lnTo>
                      <a:lnTo>
                        <a:pt x="34" y="354"/>
                      </a:lnTo>
                      <a:lnTo>
                        <a:pt x="36" y="364"/>
                      </a:lnTo>
                      <a:lnTo>
                        <a:pt x="160" y="334"/>
                      </a:lnTo>
                      <a:lnTo>
                        <a:pt x="164" y="336"/>
                      </a:lnTo>
                      <a:lnTo>
                        <a:pt x="258" y="410"/>
                      </a:lnTo>
                      <a:lnTo>
                        <a:pt x="266" y="398"/>
                      </a:lnTo>
                      <a:lnTo>
                        <a:pt x="310" y="424"/>
                      </a:lnTo>
                      <a:lnTo>
                        <a:pt x="310" y="424"/>
                      </a:lnTo>
                      <a:lnTo>
                        <a:pt x="304" y="446"/>
                      </a:lnTo>
                      <a:lnTo>
                        <a:pt x="302" y="468"/>
                      </a:lnTo>
                      <a:lnTo>
                        <a:pt x="302" y="468"/>
                      </a:lnTo>
                      <a:lnTo>
                        <a:pt x="304" y="486"/>
                      </a:lnTo>
                      <a:lnTo>
                        <a:pt x="310" y="506"/>
                      </a:lnTo>
                      <a:lnTo>
                        <a:pt x="264" y="532"/>
                      </a:lnTo>
                      <a:lnTo>
                        <a:pt x="256" y="520"/>
                      </a:lnTo>
                      <a:lnTo>
                        <a:pt x="154" y="598"/>
                      </a:lnTo>
                      <a:lnTo>
                        <a:pt x="36" y="570"/>
                      </a:lnTo>
                      <a:lnTo>
                        <a:pt x="34" y="580"/>
                      </a:lnTo>
                      <a:lnTo>
                        <a:pt x="136" y="610"/>
                      </a:lnTo>
                      <a:lnTo>
                        <a:pt x="100" y="632"/>
                      </a:lnTo>
                      <a:lnTo>
                        <a:pt x="10" y="610"/>
                      </a:lnTo>
                      <a:lnTo>
                        <a:pt x="8" y="620"/>
                      </a:lnTo>
                      <a:lnTo>
                        <a:pt x="84" y="642"/>
                      </a:lnTo>
                      <a:lnTo>
                        <a:pt x="0" y="692"/>
                      </a:lnTo>
                      <a:lnTo>
                        <a:pt x="8" y="708"/>
                      </a:lnTo>
                      <a:lnTo>
                        <a:pt x="96" y="658"/>
                      </a:lnTo>
                      <a:lnTo>
                        <a:pt x="76" y="738"/>
                      </a:lnTo>
                      <a:lnTo>
                        <a:pt x="86" y="742"/>
                      </a:lnTo>
                      <a:lnTo>
                        <a:pt x="114" y="648"/>
                      </a:lnTo>
                      <a:lnTo>
                        <a:pt x="152" y="628"/>
                      </a:lnTo>
                      <a:lnTo>
                        <a:pt x="124" y="738"/>
                      </a:lnTo>
                      <a:lnTo>
                        <a:pt x="134" y="740"/>
                      </a:lnTo>
                      <a:lnTo>
                        <a:pt x="170" y="618"/>
                      </a:lnTo>
                      <a:lnTo>
                        <a:pt x="174" y="616"/>
                      </a:lnTo>
                      <a:lnTo>
                        <a:pt x="284" y="570"/>
                      </a:lnTo>
                      <a:lnTo>
                        <a:pt x="278" y="558"/>
                      </a:lnTo>
                      <a:lnTo>
                        <a:pt x="324" y="532"/>
                      </a:lnTo>
                      <a:lnTo>
                        <a:pt x="324" y="532"/>
                      </a:lnTo>
                      <a:lnTo>
                        <a:pt x="338" y="548"/>
                      </a:lnTo>
                      <a:lnTo>
                        <a:pt x="354" y="560"/>
                      </a:lnTo>
                      <a:lnTo>
                        <a:pt x="372" y="568"/>
                      </a:lnTo>
                      <a:lnTo>
                        <a:pt x="392" y="574"/>
                      </a:lnTo>
                      <a:lnTo>
                        <a:pt x="394" y="624"/>
                      </a:lnTo>
                      <a:lnTo>
                        <a:pt x="380" y="624"/>
                      </a:lnTo>
                      <a:lnTo>
                        <a:pt x="396" y="752"/>
                      </a:lnTo>
                      <a:lnTo>
                        <a:pt x="312" y="842"/>
                      </a:lnTo>
                      <a:lnTo>
                        <a:pt x="320" y="850"/>
                      </a:lnTo>
                      <a:lnTo>
                        <a:pt x="396" y="774"/>
                      </a:lnTo>
                      <a:lnTo>
                        <a:pt x="398" y="818"/>
                      </a:lnTo>
                      <a:lnTo>
                        <a:pt x="334" y="884"/>
                      </a:lnTo>
                      <a:lnTo>
                        <a:pt x="342" y="892"/>
                      </a:lnTo>
                      <a:lnTo>
                        <a:pt x="398" y="838"/>
                      </a:lnTo>
                      <a:lnTo>
                        <a:pt x="400" y="936"/>
                      </a:lnTo>
                      <a:lnTo>
                        <a:pt x="416" y="936"/>
                      </a:lnTo>
                      <a:lnTo>
                        <a:pt x="418" y="834"/>
                      </a:lnTo>
                      <a:lnTo>
                        <a:pt x="478" y="892"/>
                      </a:lnTo>
                      <a:lnTo>
                        <a:pt x="486" y="884"/>
                      </a:lnTo>
                      <a:lnTo>
                        <a:pt x="420" y="814"/>
                      </a:lnTo>
                      <a:lnTo>
                        <a:pt x="420" y="772"/>
                      </a:lnTo>
                      <a:lnTo>
                        <a:pt x="502" y="850"/>
                      </a:lnTo>
                      <a:lnTo>
                        <a:pt x="508" y="842"/>
                      </a:lnTo>
                      <a:lnTo>
                        <a:pt x="420" y="750"/>
                      </a:lnTo>
                      <a:lnTo>
                        <a:pt x="420" y="744"/>
                      </a:lnTo>
                      <a:lnTo>
                        <a:pt x="436" y="624"/>
                      </a:lnTo>
                      <a:lnTo>
                        <a:pt x="422" y="624"/>
                      </a:lnTo>
                      <a:lnTo>
                        <a:pt x="424" y="576"/>
                      </a:lnTo>
                      <a:lnTo>
                        <a:pt x="424" y="576"/>
                      </a:lnTo>
                      <a:lnTo>
                        <a:pt x="444" y="570"/>
                      </a:lnTo>
                      <a:lnTo>
                        <a:pt x="464" y="564"/>
                      </a:lnTo>
                      <a:lnTo>
                        <a:pt x="482" y="552"/>
                      </a:lnTo>
                      <a:lnTo>
                        <a:pt x="498" y="536"/>
                      </a:lnTo>
                      <a:lnTo>
                        <a:pt x="540" y="562"/>
                      </a:lnTo>
                      <a:lnTo>
                        <a:pt x="534" y="574"/>
                      </a:lnTo>
                      <a:lnTo>
                        <a:pt x="652" y="622"/>
                      </a:lnTo>
                      <a:lnTo>
                        <a:pt x="686" y="740"/>
                      </a:lnTo>
                      <a:lnTo>
                        <a:pt x="696" y="738"/>
                      </a:lnTo>
                      <a:lnTo>
                        <a:pt x="670" y="632"/>
                      </a:lnTo>
                      <a:lnTo>
                        <a:pt x="708" y="654"/>
                      </a:lnTo>
                      <a:lnTo>
                        <a:pt x="734" y="742"/>
                      </a:lnTo>
                      <a:lnTo>
                        <a:pt x="744" y="738"/>
                      </a:lnTo>
                      <a:lnTo>
                        <a:pt x="724" y="662"/>
                      </a:lnTo>
                      <a:lnTo>
                        <a:pt x="812" y="710"/>
                      </a:lnTo>
                      <a:lnTo>
                        <a:pt x="820" y="696"/>
                      </a:lnTo>
                      <a:lnTo>
                        <a:pt x="732" y="644"/>
                      </a:lnTo>
                      <a:lnTo>
                        <a:pt x="812" y="620"/>
                      </a:lnTo>
                      <a:close/>
                      <a:moveTo>
                        <a:pt x="412" y="546"/>
                      </a:moveTo>
                      <a:lnTo>
                        <a:pt x="412" y="546"/>
                      </a:lnTo>
                      <a:lnTo>
                        <a:pt x="396" y="544"/>
                      </a:lnTo>
                      <a:lnTo>
                        <a:pt x="382" y="540"/>
                      </a:lnTo>
                      <a:lnTo>
                        <a:pt x="368" y="532"/>
                      </a:lnTo>
                      <a:lnTo>
                        <a:pt x="358" y="522"/>
                      </a:lnTo>
                      <a:lnTo>
                        <a:pt x="348" y="510"/>
                      </a:lnTo>
                      <a:lnTo>
                        <a:pt x="340" y="498"/>
                      </a:lnTo>
                      <a:lnTo>
                        <a:pt x="336" y="482"/>
                      </a:lnTo>
                      <a:lnTo>
                        <a:pt x="334" y="468"/>
                      </a:lnTo>
                      <a:lnTo>
                        <a:pt x="334" y="468"/>
                      </a:lnTo>
                      <a:lnTo>
                        <a:pt x="336" y="452"/>
                      </a:lnTo>
                      <a:lnTo>
                        <a:pt x="340" y="436"/>
                      </a:lnTo>
                      <a:lnTo>
                        <a:pt x="348" y="424"/>
                      </a:lnTo>
                      <a:lnTo>
                        <a:pt x="358" y="412"/>
                      </a:lnTo>
                      <a:lnTo>
                        <a:pt x="368" y="402"/>
                      </a:lnTo>
                      <a:lnTo>
                        <a:pt x="382" y="394"/>
                      </a:lnTo>
                      <a:lnTo>
                        <a:pt x="396" y="390"/>
                      </a:lnTo>
                      <a:lnTo>
                        <a:pt x="412" y="388"/>
                      </a:lnTo>
                      <a:lnTo>
                        <a:pt x="412" y="388"/>
                      </a:lnTo>
                      <a:lnTo>
                        <a:pt x="428" y="390"/>
                      </a:lnTo>
                      <a:lnTo>
                        <a:pt x="442" y="394"/>
                      </a:lnTo>
                      <a:lnTo>
                        <a:pt x="456" y="402"/>
                      </a:lnTo>
                      <a:lnTo>
                        <a:pt x="468" y="412"/>
                      </a:lnTo>
                      <a:lnTo>
                        <a:pt x="478" y="424"/>
                      </a:lnTo>
                      <a:lnTo>
                        <a:pt x="484" y="436"/>
                      </a:lnTo>
                      <a:lnTo>
                        <a:pt x="490" y="452"/>
                      </a:lnTo>
                      <a:lnTo>
                        <a:pt x="490" y="468"/>
                      </a:lnTo>
                      <a:lnTo>
                        <a:pt x="490" y="468"/>
                      </a:lnTo>
                      <a:lnTo>
                        <a:pt x="490" y="482"/>
                      </a:lnTo>
                      <a:lnTo>
                        <a:pt x="484" y="498"/>
                      </a:lnTo>
                      <a:lnTo>
                        <a:pt x="478" y="510"/>
                      </a:lnTo>
                      <a:lnTo>
                        <a:pt x="468" y="522"/>
                      </a:lnTo>
                      <a:lnTo>
                        <a:pt x="456" y="532"/>
                      </a:lnTo>
                      <a:lnTo>
                        <a:pt x="442" y="540"/>
                      </a:lnTo>
                      <a:lnTo>
                        <a:pt x="428" y="544"/>
                      </a:lnTo>
                      <a:lnTo>
                        <a:pt x="412" y="546"/>
                      </a:lnTo>
                      <a:lnTo>
                        <a:pt x="412" y="54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77"/>
                <p:cNvSpPr>
                  <a:spLocks noChangeAspect="1" noEditPoints="1"/>
                </p:cNvSpPr>
                <p:nvPr/>
              </p:nvSpPr>
              <p:spPr bwMode="auto">
                <a:xfrm rot="20957513">
                  <a:off x="7869058" y="3830515"/>
                  <a:ext cx="639682" cy="729516"/>
                </a:xfrm>
                <a:custGeom>
                  <a:avLst/>
                  <a:gdLst>
                    <a:gd name="T0" fmla="*/ 718 w 826"/>
                    <a:gd name="T1" fmla="*/ 634 h 942"/>
                    <a:gd name="T2" fmla="*/ 788 w 826"/>
                    <a:gd name="T3" fmla="*/ 570 h 942"/>
                    <a:gd name="T4" fmla="*/ 542 w 826"/>
                    <a:gd name="T5" fmla="*/ 472 h 942"/>
                    <a:gd name="T6" fmla="*/ 788 w 826"/>
                    <a:gd name="T7" fmla="*/ 376 h 942"/>
                    <a:gd name="T8" fmla="*/ 722 w 826"/>
                    <a:gd name="T9" fmla="*/ 314 h 942"/>
                    <a:gd name="T10" fmla="*/ 748 w 826"/>
                    <a:gd name="T11" fmla="*/ 298 h 942"/>
                    <a:gd name="T12" fmla="*/ 730 w 826"/>
                    <a:gd name="T13" fmla="*/ 276 h 942"/>
                    <a:gd name="T14" fmla="*/ 704 w 826"/>
                    <a:gd name="T15" fmla="*/ 290 h 942"/>
                    <a:gd name="T16" fmla="*/ 684 w 826"/>
                    <a:gd name="T17" fmla="*/ 196 h 942"/>
                    <a:gd name="T18" fmla="*/ 478 w 826"/>
                    <a:gd name="T19" fmla="*/ 360 h 942"/>
                    <a:gd name="T20" fmla="*/ 516 w 826"/>
                    <a:gd name="T21" fmla="*/ 100 h 942"/>
                    <a:gd name="T22" fmla="*/ 430 w 826"/>
                    <a:gd name="T23" fmla="*/ 124 h 942"/>
                    <a:gd name="T24" fmla="*/ 430 w 826"/>
                    <a:gd name="T25" fmla="*/ 94 h 942"/>
                    <a:gd name="T26" fmla="*/ 402 w 826"/>
                    <a:gd name="T27" fmla="*/ 98 h 942"/>
                    <a:gd name="T28" fmla="*/ 400 w 826"/>
                    <a:gd name="T29" fmla="*/ 128 h 942"/>
                    <a:gd name="T30" fmla="*/ 310 w 826"/>
                    <a:gd name="T31" fmla="*/ 100 h 942"/>
                    <a:gd name="T32" fmla="*/ 352 w 826"/>
                    <a:gd name="T33" fmla="*/ 360 h 942"/>
                    <a:gd name="T34" fmla="*/ 142 w 826"/>
                    <a:gd name="T35" fmla="*/ 196 h 942"/>
                    <a:gd name="T36" fmla="*/ 120 w 826"/>
                    <a:gd name="T37" fmla="*/ 284 h 942"/>
                    <a:gd name="T38" fmla="*/ 94 w 826"/>
                    <a:gd name="T39" fmla="*/ 270 h 942"/>
                    <a:gd name="T40" fmla="*/ 84 w 826"/>
                    <a:gd name="T41" fmla="*/ 296 h 942"/>
                    <a:gd name="T42" fmla="*/ 110 w 826"/>
                    <a:gd name="T43" fmla="*/ 312 h 942"/>
                    <a:gd name="T44" fmla="*/ 40 w 826"/>
                    <a:gd name="T45" fmla="*/ 376 h 942"/>
                    <a:gd name="T46" fmla="*/ 290 w 826"/>
                    <a:gd name="T47" fmla="*/ 472 h 942"/>
                    <a:gd name="T48" fmla="*/ 40 w 826"/>
                    <a:gd name="T49" fmla="*/ 570 h 942"/>
                    <a:gd name="T50" fmla="*/ 104 w 826"/>
                    <a:gd name="T51" fmla="*/ 632 h 942"/>
                    <a:gd name="T52" fmla="*/ 80 w 826"/>
                    <a:gd name="T53" fmla="*/ 648 h 942"/>
                    <a:gd name="T54" fmla="*/ 96 w 826"/>
                    <a:gd name="T55" fmla="*/ 670 h 942"/>
                    <a:gd name="T56" fmla="*/ 122 w 826"/>
                    <a:gd name="T57" fmla="*/ 656 h 942"/>
                    <a:gd name="T58" fmla="*/ 142 w 826"/>
                    <a:gd name="T59" fmla="*/ 748 h 942"/>
                    <a:gd name="T60" fmla="*/ 352 w 826"/>
                    <a:gd name="T61" fmla="*/ 584 h 942"/>
                    <a:gd name="T62" fmla="*/ 310 w 826"/>
                    <a:gd name="T63" fmla="*/ 846 h 942"/>
                    <a:gd name="T64" fmla="*/ 396 w 826"/>
                    <a:gd name="T65" fmla="*/ 820 h 942"/>
                    <a:gd name="T66" fmla="*/ 398 w 826"/>
                    <a:gd name="T67" fmla="*/ 850 h 942"/>
                    <a:gd name="T68" fmla="*/ 426 w 826"/>
                    <a:gd name="T69" fmla="*/ 846 h 942"/>
                    <a:gd name="T70" fmla="*/ 426 w 826"/>
                    <a:gd name="T71" fmla="*/ 816 h 942"/>
                    <a:gd name="T72" fmla="*/ 516 w 826"/>
                    <a:gd name="T73" fmla="*/ 844 h 942"/>
                    <a:gd name="T74" fmla="*/ 478 w 826"/>
                    <a:gd name="T75" fmla="*/ 584 h 942"/>
                    <a:gd name="T76" fmla="*/ 684 w 826"/>
                    <a:gd name="T77" fmla="*/ 748 h 942"/>
                    <a:gd name="T78" fmla="*/ 706 w 826"/>
                    <a:gd name="T79" fmla="*/ 660 h 942"/>
                    <a:gd name="T80" fmla="*/ 732 w 826"/>
                    <a:gd name="T81" fmla="*/ 674 h 942"/>
                    <a:gd name="T82" fmla="*/ 742 w 826"/>
                    <a:gd name="T83" fmla="*/ 648 h 942"/>
                    <a:gd name="T84" fmla="*/ 376 w 826"/>
                    <a:gd name="T85" fmla="*/ 544 h 942"/>
                    <a:gd name="T86" fmla="*/ 456 w 826"/>
                    <a:gd name="T87" fmla="*/ 40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6" h="942">
                      <a:moveTo>
                        <a:pt x="818" y="628"/>
                      </a:moveTo>
                      <a:lnTo>
                        <a:pt x="814" y="610"/>
                      </a:lnTo>
                      <a:lnTo>
                        <a:pt x="718" y="634"/>
                      </a:lnTo>
                      <a:lnTo>
                        <a:pt x="690" y="616"/>
                      </a:lnTo>
                      <a:lnTo>
                        <a:pt x="792" y="588"/>
                      </a:lnTo>
                      <a:lnTo>
                        <a:pt x="788" y="570"/>
                      </a:lnTo>
                      <a:lnTo>
                        <a:pt x="662" y="600"/>
                      </a:lnTo>
                      <a:lnTo>
                        <a:pt x="518" y="514"/>
                      </a:lnTo>
                      <a:lnTo>
                        <a:pt x="542" y="472"/>
                      </a:lnTo>
                      <a:lnTo>
                        <a:pt x="520" y="436"/>
                      </a:lnTo>
                      <a:lnTo>
                        <a:pt x="668" y="346"/>
                      </a:lnTo>
                      <a:lnTo>
                        <a:pt x="788" y="376"/>
                      </a:lnTo>
                      <a:lnTo>
                        <a:pt x="792" y="358"/>
                      </a:lnTo>
                      <a:lnTo>
                        <a:pt x="694" y="330"/>
                      </a:lnTo>
                      <a:lnTo>
                        <a:pt x="722" y="314"/>
                      </a:lnTo>
                      <a:lnTo>
                        <a:pt x="814" y="336"/>
                      </a:lnTo>
                      <a:lnTo>
                        <a:pt x="818" y="318"/>
                      </a:lnTo>
                      <a:lnTo>
                        <a:pt x="748" y="298"/>
                      </a:lnTo>
                      <a:lnTo>
                        <a:pt x="826" y="250"/>
                      </a:lnTo>
                      <a:lnTo>
                        <a:pt x="814" y="228"/>
                      </a:lnTo>
                      <a:lnTo>
                        <a:pt x="730" y="276"/>
                      </a:lnTo>
                      <a:lnTo>
                        <a:pt x="750" y="200"/>
                      </a:lnTo>
                      <a:lnTo>
                        <a:pt x="732" y="196"/>
                      </a:lnTo>
                      <a:lnTo>
                        <a:pt x="704" y="290"/>
                      </a:lnTo>
                      <a:lnTo>
                        <a:pt x="676" y="306"/>
                      </a:lnTo>
                      <a:lnTo>
                        <a:pt x="702" y="202"/>
                      </a:lnTo>
                      <a:lnTo>
                        <a:pt x="684" y="196"/>
                      </a:lnTo>
                      <a:lnTo>
                        <a:pt x="648" y="320"/>
                      </a:lnTo>
                      <a:lnTo>
                        <a:pt x="502" y="400"/>
                      </a:lnTo>
                      <a:lnTo>
                        <a:pt x="478" y="360"/>
                      </a:lnTo>
                      <a:lnTo>
                        <a:pt x="434" y="360"/>
                      </a:lnTo>
                      <a:lnTo>
                        <a:pt x="432" y="188"/>
                      </a:lnTo>
                      <a:lnTo>
                        <a:pt x="516" y="100"/>
                      </a:lnTo>
                      <a:lnTo>
                        <a:pt x="504" y="86"/>
                      </a:lnTo>
                      <a:lnTo>
                        <a:pt x="430" y="158"/>
                      </a:lnTo>
                      <a:lnTo>
                        <a:pt x="430" y="124"/>
                      </a:lnTo>
                      <a:lnTo>
                        <a:pt x="494" y="58"/>
                      </a:lnTo>
                      <a:lnTo>
                        <a:pt x="482" y="46"/>
                      </a:lnTo>
                      <a:lnTo>
                        <a:pt x="430" y="94"/>
                      </a:lnTo>
                      <a:lnTo>
                        <a:pt x="428" y="0"/>
                      </a:lnTo>
                      <a:lnTo>
                        <a:pt x="402" y="0"/>
                      </a:lnTo>
                      <a:lnTo>
                        <a:pt x="402" y="98"/>
                      </a:lnTo>
                      <a:lnTo>
                        <a:pt x="346" y="44"/>
                      </a:lnTo>
                      <a:lnTo>
                        <a:pt x="332" y="58"/>
                      </a:lnTo>
                      <a:lnTo>
                        <a:pt x="400" y="128"/>
                      </a:lnTo>
                      <a:lnTo>
                        <a:pt x="400" y="160"/>
                      </a:lnTo>
                      <a:lnTo>
                        <a:pt x="324" y="86"/>
                      </a:lnTo>
                      <a:lnTo>
                        <a:pt x="310" y="100"/>
                      </a:lnTo>
                      <a:lnTo>
                        <a:pt x="400" y="192"/>
                      </a:lnTo>
                      <a:lnTo>
                        <a:pt x="396" y="360"/>
                      </a:lnTo>
                      <a:lnTo>
                        <a:pt x="352" y="360"/>
                      </a:lnTo>
                      <a:lnTo>
                        <a:pt x="332" y="398"/>
                      </a:lnTo>
                      <a:lnTo>
                        <a:pt x="178" y="314"/>
                      </a:lnTo>
                      <a:lnTo>
                        <a:pt x="142" y="196"/>
                      </a:lnTo>
                      <a:lnTo>
                        <a:pt x="124" y="202"/>
                      </a:lnTo>
                      <a:lnTo>
                        <a:pt x="150" y="300"/>
                      </a:lnTo>
                      <a:lnTo>
                        <a:pt x="120" y="284"/>
                      </a:lnTo>
                      <a:lnTo>
                        <a:pt x="94" y="194"/>
                      </a:lnTo>
                      <a:lnTo>
                        <a:pt x="78" y="200"/>
                      </a:lnTo>
                      <a:lnTo>
                        <a:pt x="94" y="270"/>
                      </a:lnTo>
                      <a:lnTo>
                        <a:pt x="14" y="226"/>
                      </a:lnTo>
                      <a:lnTo>
                        <a:pt x="2" y="246"/>
                      </a:lnTo>
                      <a:lnTo>
                        <a:pt x="84" y="296"/>
                      </a:lnTo>
                      <a:lnTo>
                        <a:pt x="10" y="318"/>
                      </a:lnTo>
                      <a:lnTo>
                        <a:pt x="14" y="336"/>
                      </a:lnTo>
                      <a:lnTo>
                        <a:pt x="110" y="312"/>
                      </a:lnTo>
                      <a:lnTo>
                        <a:pt x="136" y="328"/>
                      </a:lnTo>
                      <a:lnTo>
                        <a:pt x="34" y="358"/>
                      </a:lnTo>
                      <a:lnTo>
                        <a:pt x="40" y="376"/>
                      </a:lnTo>
                      <a:lnTo>
                        <a:pt x="164" y="346"/>
                      </a:lnTo>
                      <a:lnTo>
                        <a:pt x="312" y="434"/>
                      </a:lnTo>
                      <a:lnTo>
                        <a:pt x="290" y="472"/>
                      </a:lnTo>
                      <a:lnTo>
                        <a:pt x="310" y="508"/>
                      </a:lnTo>
                      <a:lnTo>
                        <a:pt x="160" y="598"/>
                      </a:lnTo>
                      <a:lnTo>
                        <a:pt x="40" y="570"/>
                      </a:lnTo>
                      <a:lnTo>
                        <a:pt x="34" y="588"/>
                      </a:lnTo>
                      <a:lnTo>
                        <a:pt x="132" y="616"/>
                      </a:lnTo>
                      <a:lnTo>
                        <a:pt x="104" y="632"/>
                      </a:lnTo>
                      <a:lnTo>
                        <a:pt x="14" y="610"/>
                      </a:lnTo>
                      <a:lnTo>
                        <a:pt x="10" y="628"/>
                      </a:lnTo>
                      <a:lnTo>
                        <a:pt x="80" y="648"/>
                      </a:lnTo>
                      <a:lnTo>
                        <a:pt x="0" y="696"/>
                      </a:lnTo>
                      <a:lnTo>
                        <a:pt x="12" y="716"/>
                      </a:lnTo>
                      <a:lnTo>
                        <a:pt x="96" y="670"/>
                      </a:lnTo>
                      <a:lnTo>
                        <a:pt x="78" y="746"/>
                      </a:lnTo>
                      <a:lnTo>
                        <a:pt x="94" y="750"/>
                      </a:lnTo>
                      <a:lnTo>
                        <a:pt x="122" y="656"/>
                      </a:lnTo>
                      <a:lnTo>
                        <a:pt x="150" y="640"/>
                      </a:lnTo>
                      <a:lnTo>
                        <a:pt x="124" y="744"/>
                      </a:lnTo>
                      <a:lnTo>
                        <a:pt x="142" y="748"/>
                      </a:lnTo>
                      <a:lnTo>
                        <a:pt x="178" y="624"/>
                      </a:lnTo>
                      <a:lnTo>
                        <a:pt x="328" y="542"/>
                      </a:lnTo>
                      <a:lnTo>
                        <a:pt x="352" y="584"/>
                      </a:lnTo>
                      <a:lnTo>
                        <a:pt x="392" y="584"/>
                      </a:lnTo>
                      <a:lnTo>
                        <a:pt x="396" y="756"/>
                      </a:lnTo>
                      <a:lnTo>
                        <a:pt x="310" y="846"/>
                      </a:lnTo>
                      <a:lnTo>
                        <a:pt x="324" y="858"/>
                      </a:lnTo>
                      <a:lnTo>
                        <a:pt x="396" y="788"/>
                      </a:lnTo>
                      <a:lnTo>
                        <a:pt x="396" y="820"/>
                      </a:lnTo>
                      <a:lnTo>
                        <a:pt x="332" y="888"/>
                      </a:lnTo>
                      <a:lnTo>
                        <a:pt x="346" y="900"/>
                      </a:lnTo>
                      <a:lnTo>
                        <a:pt x="398" y="850"/>
                      </a:lnTo>
                      <a:lnTo>
                        <a:pt x="400" y="942"/>
                      </a:lnTo>
                      <a:lnTo>
                        <a:pt x="424" y="942"/>
                      </a:lnTo>
                      <a:lnTo>
                        <a:pt x="426" y="846"/>
                      </a:lnTo>
                      <a:lnTo>
                        <a:pt x="482" y="900"/>
                      </a:lnTo>
                      <a:lnTo>
                        <a:pt x="494" y="888"/>
                      </a:lnTo>
                      <a:lnTo>
                        <a:pt x="426" y="816"/>
                      </a:lnTo>
                      <a:lnTo>
                        <a:pt x="426" y="784"/>
                      </a:lnTo>
                      <a:lnTo>
                        <a:pt x="504" y="858"/>
                      </a:lnTo>
                      <a:lnTo>
                        <a:pt x="516" y="844"/>
                      </a:lnTo>
                      <a:lnTo>
                        <a:pt x="428" y="752"/>
                      </a:lnTo>
                      <a:lnTo>
                        <a:pt x="430" y="584"/>
                      </a:lnTo>
                      <a:lnTo>
                        <a:pt x="478" y="584"/>
                      </a:lnTo>
                      <a:lnTo>
                        <a:pt x="500" y="548"/>
                      </a:lnTo>
                      <a:lnTo>
                        <a:pt x="650" y="630"/>
                      </a:lnTo>
                      <a:lnTo>
                        <a:pt x="684" y="748"/>
                      </a:lnTo>
                      <a:lnTo>
                        <a:pt x="702" y="744"/>
                      </a:lnTo>
                      <a:lnTo>
                        <a:pt x="678" y="646"/>
                      </a:lnTo>
                      <a:lnTo>
                        <a:pt x="706" y="660"/>
                      </a:lnTo>
                      <a:lnTo>
                        <a:pt x="732" y="750"/>
                      </a:lnTo>
                      <a:lnTo>
                        <a:pt x="750" y="746"/>
                      </a:lnTo>
                      <a:lnTo>
                        <a:pt x="732" y="674"/>
                      </a:lnTo>
                      <a:lnTo>
                        <a:pt x="812" y="720"/>
                      </a:lnTo>
                      <a:lnTo>
                        <a:pt x="826" y="698"/>
                      </a:lnTo>
                      <a:lnTo>
                        <a:pt x="742" y="648"/>
                      </a:lnTo>
                      <a:lnTo>
                        <a:pt x="818" y="628"/>
                      </a:lnTo>
                      <a:close/>
                      <a:moveTo>
                        <a:pt x="456" y="544"/>
                      </a:moveTo>
                      <a:lnTo>
                        <a:pt x="376" y="544"/>
                      </a:lnTo>
                      <a:lnTo>
                        <a:pt x="336" y="472"/>
                      </a:lnTo>
                      <a:lnTo>
                        <a:pt x="376" y="400"/>
                      </a:lnTo>
                      <a:lnTo>
                        <a:pt x="456" y="400"/>
                      </a:lnTo>
                      <a:lnTo>
                        <a:pt x="496" y="472"/>
                      </a:lnTo>
                      <a:lnTo>
                        <a:pt x="456" y="544"/>
                      </a:lnTo>
                      <a:close/>
                    </a:path>
                  </a:pathLst>
                </a:custGeom>
                <a:noFill/>
                <a:ln>
                  <a:solidFill>
                    <a:srgbClr val="FEFFFF">
                      <a:alpha val="26000"/>
                    </a:srgbClr>
                  </a:solidFill>
                </a:ln>
                <a:effectLst/>
                <a:extLst/>
              </p:spPr>
              <p:txBody>
                <a:bodyPr vert="horz" wrap="square" lIns="91440" tIns="45720" rIns="91440" bIns="45720" numCol="1" anchor="t" anchorCtr="0" compatLnSpc="1">
                  <a:prstTxWarp prst="textNoShape">
                    <a:avLst/>
                  </a:prstTxWarp>
                </a:bodyPr>
                <a:lstStyle/>
                <a:p>
                  <a:endParaRPr lang="en-US"/>
                </a:p>
              </p:txBody>
            </p:sp>
            <p:sp>
              <p:nvSpPr>
                <p:cNvPr id="230" name="Freeform 81"/>
                <p:cNvSpPr>
                  <a:spLocks noChangeAspect="1" noEditPoints="1"/>
                </p:cNvSpPr>
                <p:nvPr/>
              </p:nvSpPr>
              <p:spPr bwMode="auto">
                <a:xfrm rot="924218">
                  <a:off x="8027251" y="1799143"/>
                  <a:ext cx="766532" cy="869062"/>
                </a:xfrm>
                <a:custGeom>
                  <a:avLst/>
                  <a:gdLst>
                    <a:gd name="T0" fmla="*/ 546 w 628"/>
                    <a:gd name="T1" fmla="*/ 480 h 712"/>
                    <a:gd name="T2" fmla="*/ 598 w 628"/>
                    <a:gd name="T3" fmla="*/ 430 h 712"/>
                    <a:gd name="T4" fmla="*/ 400 w 628"/>
                    <a:gd name="T5" fmla="*/ 374 h 712"/>
                    <a:gd name="T6" fmla="*/ 402 w 628"/>
                    <a:gd name="T7" fmla="*/ 354 h 712"/>
                    <a:gd name="T8" fmla="*/ 508 w 628"/>
                    <a:gd name="T9" fmla="*/ 254 h 712"/>
                    <a:gd name="T10" fmla="*/ 524 w 628"/>
                    <a:gd name="T11" fmla="*/ 246 h 712"/>
                    <a:gd name="T12" fmla="*/ 620 w 628"/>
                    <a:gd name="T13" fmla="*/ 236 h 712"/>
                    <a:gd name="T14" fmla="*/ 620 w 628"/>
                    <a:gd name="T15" fmla="*/ 170 h 712"/>
                    <a:gd name="T16" fmla="*/ 558 w 628"/>
                    <a:gd name="T17" fmla="*/ 144 h 712"/>
                    <a:gd name="T18" fmla="*/ 532 w 628"/>
                    <a:gd name="T19" fmla="*/ 148 h 712"/>
                    <a:gd name="T20" fmla="*/ 450 w 628"/>
                    <a:gd name="T21" fmla="*/ 264 h 712"/>
                    <a:gd name="T22" fmla="*/ 360 w 628"/>
                    <a:gd name="T23" fmla="*/ 278 h 712"/>
                    <a:gd name="T24" fmla="*/ 324 w 628"/>
                    <a:gd name="T25" fmla="*/ 136 h 712"/>
                    <a:gd name="T26" fmla="*/ 324 w 628"/>
                    <a:gd name="T27" fmla="*/ 118 h 712"/>
                    <a:gd name="T28" fmla="*/ 366 w 628"/>
                    <a:gd name="T29" fmla="*/ 30 h 712"/>
                    <a:gd name="T30" fmla="*/ 308 w 628"/>
                    <a:gd name="T31" fmla="*/ 0 h 712"/>
                    <a:gd name="T32" fmla="*/ 254 w 628"/>
                    <a:gd name="T33" fmla="*/ 36 h 712"/>
                    <a:gd name="T34" fmla="*/ 244 w 628"/>
                    <a:gd name="T35" fmla="*/ 62 h 712"/>
                    <a:gd name="T36" fmla="*/ 304 w 628"/>
                    <a:gd name="T37" fmla="*/ 190 h 712"/>
                    <a:gd name="T38" fmla="*/ 272 w 628"/>
                    <a:gd name="T39" fmla="*/ 278 h 712"/>
                    <a:gd name="T40" fmla="*/ 130 w 628"/>
                    <a:gd name="T41" fmla="*/ 234 h 712"/>
                    <a:gd name="T42" fmla="*/ 114 w 628"/>
                    <a:gd name="T43" fmla="*/ 226 h 712"/>
                    <a:gd name="T44" fmla="*/ 58 w 628"/>
                    <a:gd name="T45" fmla="*/ 146 h 712"/>
                    <a:gd name="T46" fmla="*/ 0 w 628"/>
                    <a:gd name="T47" fmla="*/ 180 h 712"/>
                    <a:gd name="T48" fmla="*/ 8 w 628"/>
                    <a:gd name="T49" fmla="*/ 246 h 712"/>
                    <a:gd name="T50" fmla="*/ 26 w 628"/>
                    <a:gd name="T51" fmla="*/ 268 h 712"/>
                    <a:gd name="T52" fmla="*/ 166 w 628"/>
                    <a:gd name="T53" fmla="*/ 280 h 712"/>
                    <a:gd name="T54" fmla="*/ 228 w 628"/>
                    <a:gd name="T55" fmla="*/ 354 h 712"/>
                    <a:gd name="T56" fmla="*/ 162 w 628"/>
                    <a:gd name="T57" fmla="*/ 426 h 712"/>
                    <a:gd name="T58" fmla="*/ 26 w 628"/>
                    <a:gd name="T59" fmla="*/ 440 h 712"/>
                    <a:gd name="T60" fmla="*/ 8 w 628"/>
                    <a:gd name="T61" fmla="*/ 462 h 712"/>
                    <a:gd name="T62" fmla="*/ 0 w 628"/>
                    <a:gd name="T63" fmla="*/ 526 h 712"/>
                    <a:gd name="T64" fmla="*/ 58 w 628"/>
                    <a:gd name="T65" fmla="*/ 562 h 712"/>
                    <a:gd name="T66" fmla="*/ 114 w 628"/>
                    <a:gd name="T67" fmla="*/ 478 h 712"/>
                    <a:gd name="T68" fmla="*/ 132 w 628"/>
                    <a:gd name="T69" fmla="*/ 468 h 712"/>
                    <a:gd name="T70" fmla="*/ 256 w 628"/>
                    <a:gd name="T71" fmla="*/ 418 h 712"/>
                    <a:gd name="T72" fmla="*/ 300 w 628"/>
                    <a:gd name="T73" fmla="*/ 522 h 712"/>
                    <a:gd name="T74" fmla="*/ 244 w 628"/>
                    <a:gd name="T75" fmla="*/ 646 h 712"/>
                    <a:gd name="T76" fmla="*/ 254 w 628"/>
                    <a:gd name="T77" fmla="*/ 672 h 712"/>
                    <a:gd name="T78" fmla="*/ 304 w 628"/>
                    <a:gd name="T79" fmla="*/ 712 h 712"/>
                    <a:gd name="T80" fmla="*/ 366 w 628"/>
                    <a:gd name="T81" fmla="*/ 678 h 712"/>
                    <a:gd name="T82" fmla="*/ 322 w 628"/>
                    <a:gd name="T83" fmla="*/ 588 h 712"/>
                    <a:gd name="T84" fmla="*/ 322 w 628"/>
                    <a:gd name="T85" fmla="*/ 568 h 712"/>
                    <a:gd name="T86" fmla="*/ 340 w 628"/>
                    <a:gd name="T87" fmla="*/ 438 h 712"/>
                    <a:gd name="T88" fmla="*/ 452 w 628"/>
                    <a:gd name="T89" fmla="*/ 448 h 712"/>
                    <a:gd name="T90" fmla="*/ 532 w 628"/>
                    <a:gd name="T91" fmla="*/ 560 h 712"/>
                    <a:gd name="T92" fmla="*/ 558 w 628"/>
                    <a:gd name="T93" fmla="*/ 564 h 712"/>
                    <a:gd name="T94" fmla="*/ 618 w 628"/>
                    <a:gd name="T95" fmla="*/ 540 h 712"/>
                    <a:gd name="T96" fmla="*/ 620 w 628"/>
                    <a:gd name="T97" fmla="*/ 470 h 712"/>
                    <a:gd name="T98" fmla="*/ 304 w 628"/>
                    <a:gd name="T99" fmla="*/ 408 h 712"/>
                    <a:gd name="T100" fmla="*/ 276 w 628"/>
                    <a:gd name="T101" fmla="*/ 394 h 712"/>
                    <a:gd name="T102" fmla="*/ 260 w 628"/>
                    <a:gd name="T103" fmla="*/ 364 h 712"/>
                    <a:gd name="T104" fmla="*/ 260 w 628"/>
                    <a:gd name="T105" fmla="*/ 342 h 712"/>
                    <a:gd name="T106" fmla="*/ 276 w 628"/>
                    <a:gd name="T107" fmla="*/ 314 h 712"/>
                    <a:gd name="T108" fmla="*/ 304 w 628"/>
                    <a:gd name="T109" fmla="*/ 300 h 712"/>
                    <a:gd name="T110" fmla="*/ 326 w 628"/>
                    <a:gd name="T111" fmla="*/ 300 h 712"/>
                    <a:gd name="T112" fmla="*/ 354 w 628"/>
                    <a:gd name="T113" fmla="*/ 314 h 712"/>
                    <a:gd name="T114" fmla="*/ 370 w 628"/>
                    <a:gd name="T115" fmla="*/ 342 h 712"/>
                    <a:gd name="T116" fmla="*/ 370 w 628"/>
                    <a:gd name="T117" fmla="*/ 364 h 712"/>
                    <a:gd name="T118" fmla="*/ 354 w 628"/>
                    <a:gd name="T119" fmla="*/ 394 h 712"/>
                    <a:gd name="T120" fmla="*/ 326 w 628"/>
                    <a:gd name="T121" fmla="*/ 408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8" h="712">
                      <a:moveTo>
                        <a:pt x="620" y="470"/>
                      </a:moveTo>
                      <a:lnTo>
                        <a:pt x="618" y="462"/>
                      </a:lnTo>
                      <a:lnTo>
                        <a:pt x="546" y="480"/>
                      </a:lnTo>
                      <a:lnTo>
                        <a:pt x="520" y="464"/>
                      </a:lnTo>
                      <a:lnTo>
                        <a:pt x="602" y="440"/>
                      </a:lnTo>
                      <a:lnTo>
                        <a:pt x="598" y="430"/>
                      </a:lnTo>
                      <a:lnTo>
                        <a:pt x="504" y="454"/>
                      </a:lnTo>
                      <a:lnTo>
                        <a:pt x="460" y="428"/>
                      </a:lnTo>
                      <a:lnTo>
                        <a:pt x="400" y="374"/>
                      </a:lnTo>
                      <a:lnTo>
                        <a:pt x="400" y="374"/>
                      </a:lnTo>
                      <a:lnTo>
                        <a:pt x="402" y="354"/>
                      </a:lnTo>
                      <a:lnTo>
                        <a:pt x="402" y="354"/>
                      </a:lnTo>
                      <a:lnTo>
                        <a:pt x="402" y="338"/>
                      </a:lnTo>
                      <a:lnTo>
                        <a:pt x="464" y="282"/>
                      </a:lnTo>
                      <a:lnTo>
                        <a:pt x="508" y="254"/>
                      </a:lnTo>
                      <a:lnTo>
                        <a:pt x="598" y="278"/>
                      </a:lnTo>
                      <a:lnTo>
                        <a:pt x="602" y="268"/>
                      </a:lnTo>
                      <a:lnTo>
                        <a:pt x="524" y="246"/>
                      </a:lnTo>
                      <a:lnTo>
                        <a:pt x="550" y="230"/>
                      </a:lnTo>
                      <a:lnTo>
                        <a:pt x="618" y="246"/>
                      </a:lnTo>
                      <a:lnTo>
                        <a:pt x="620" y="236"/>
                      </a:lnTo>
                      <a:lnTo>
                        <a:pt x="564" y="220"/>
                      </a:lnTo>
                      <a:lnTo>
                        <a:pt x="628" y="182"/>
                      </a:lnTo>
                      <a:lnTo>
                        <a:pt x="620" y="170"/>
                      </a:lnTo>
                      <a:lnTo>
                        <a:pt x="554" y="206"/>
                      </a:lnTo>
                      <a:lnTo>
                        <a:pt x="568" y="146"/>
                      </a:lnTo>
                      <a:lnTo>
                        <a:pt x="558" y="144"/>
                      </a:lnTo>
                      <a:lnTo>
                        <a:pt x="538" y="214"/>
                      </a:lnTo>
                      <a:lnTo>
                        <a:pt x="512" y="230"/>
                      </a:lnTo>
                      <a:lnTo>
                        <a:pt x="532" y="148"/>
                      </a:lnTo>
                      <a:lnTo>
                        <a:pt x="522" y="144"/>
                      </a:lnTo>
                      <a:lnTo>
                        <a:pt x="494" y="238"/>
                      </a:lnTo>
                      <a:lnTo>
                        <a:pt x="450" y="264"/>
                      </a:lnTo>
                      <a:lnTo>
                        <a:pt x="374" y="288"/>
                      </a:lnTo>
                      <a:lnTo>
                        <a:pt x="374" y="288"/>
                      </a:lnTo>
                      <a:lnTo>
                        <a:pt x="360" y="278"/>
                      </a:lnTo>
                      <a:lnTo>
                        <a:pt x="344" y="272"/>
                      </a:lnTo>
                      <a:lnTo>
                        <a:pt x="326" y="186"/>
                      </a:lnTo>
                      <a:lnTo>
                        <a:pt x="324" y="136"/>
                      </a:lnTo>
                      <a:lnTo>
                        <a:pt x="390" y="68"/>
                      </a:lnTo>
                      <a:lnTo>
                        <a:pt x="382" y="62"/>
                      </a:lnTo>
                      <a:lnTo>
                        <a:pt x="324" y="118"/>
                      </a:lnTo>
                      <a:lnTo>
                        <a:pt x="324" y="86"/>
                      </a:lnTo>
                      <a:lnTo>
                        <a:pt x="372" y="36"/>
                      </a:lnTo>
                      <a:lnTo>
                        <a:pt x="366" y="30"/>
                      </a:lnTo>
                      <a:lnTo>
                        <a:pt x="324" y="72"/>
                      </a:lnTo>
                      <a:lnTo>
                        <a:pt x="322" y="0"/>
                      </a:lnTo>
                      <a:lnTo>
                        <a:pt x="308" y="0"/>
                      </a:lnTo>
                      <a:lnTo>
                        <a:pt x="306" y="74"/>
                      </a:lnTo>
                      <a:lnTo>
                        <a:pt x="260" y="30"/>
                      </a:lnTo>
                      <a:lnTo>
                        <a:pt x="254" y="36"/>
                      </a:lnTo>
                      <a:lnTo>
                        <a:pt x="306" y="90"/>
                      </a:lnTo>
                      <a:lnTo>
                        <a:pt x="304" y="120"/>
                      </a:lnTo>
                      <a:lnTo>
                        <a:pt x="244" y="62"/>
                      </a:lnTo>
                      <a:lnTo>
                        <a:pt x="236" y="68"/>
                      </a:lnTo>
                      <a:lnTo>
                        <a:pt x="304" y="138"/>
                      </a:lnTo>
                      <a:lnTo>
                        <a:pt x="304" y="190"/>
                      </a:lnTo>
                      <a:lnTo>
                        <a:pt x="286" y="270"/>
                      </a:lnTo>
                      <a:lnTo>
                        <a:pt x="286" y="270"/>
                      </a:lnTo>
                      <a:lnTo>
                        <a:pt x="272" y="278"/>
                      </a:lnTo>
                      <a:lnTo>
                        <a:pt x="258" y="286"/>
                      </a:lnTo>
                      <a:lnTo>
                        <a:pt x="174" y="260"/>
                      </a:lnTo>
                      <a:lnTo>
                        <a:pt x="130" y="234"/>
                      </a:lnTo>
                      <a:lnTo>
                        <a:pt x="104" y="144"/>
                      </a:lnTo>
                      <a:lnTo>
                        <a:pt x="94" y="148"/>
                      </a:lnTo>
                      <a:lnTo>
                        <a:pt x="114" y="226"/>
                      </a:lnTo>
                      <a:lnTo>
                        <a:pt x="86" y="212"/>
                      </a:lnTo>
                      <a:lnTo>
                        <a:pt x="68" y="144"/>
                      </a:lnTo>
                      <a:lnTo>
                        <a:pt x="58" y="146"/>
                      </a:lnTo>
                      <a:lnTo>
                        <a:pt x="72" y="204"/>
                      </a:lnTo>
                      <a:lnTo>
                        <a:pt x="8" y="168"/>
                      </a:lnTo>
                      <a:lnTo>
                        <a:pt x="0" y="180"/>
                      </a:lnTo>
                      <a:lnTo>
                        <a:pt x="66" y="220"/>
                      </a:lnTo>
                      <a:lnTo>
                        <a:pt x="6" y="236"/>
                      </a:lnTo>
                      <a:lnTo>
                        <a:pt x="8" y="246"/>
                      </a:lnTo>
                      <a:lnTo>
                        <a:pt x="80" y="228"/>
                      </a:lnTo>
                      <a:lnTo>
                        <a:pt x="106" y="244"/>
                      </a:lnTo>
                      <a:lnTo>
                        <a:pt x="26" y="268"/>
                      </a:lnTo>
                      <a:lnTo>
                        <a:pt x="28" y="278"/>
                      </a:lnTo>
                      <a:lnTo>
                        <a:pt x="122" y="254"/>
                      </a:lnTo>
                      <a:lnTo>
                        <a:pt x="166" y="280"/>
                      </a:lnTo>
                      <a:lnTo>
                        <a:pt x="228" y="336"/>
                      </a:lnTo>
                      <a:lnTo>
                        <a:pt x="228" y="336"/>
                      </a:lnTo>
                      <a:lnTo>
                        <a:pt x="228" y="354"/>
                      </a:lnTo>
                      <a:lnTo>
                        <a:pt x="228" y="354"/>
                      </a:lnTo>
                      <a:lnTo>
                        <a:pt x="228" y="366"/>
                      </a:lnTo>
                      <a:lnTo>
                        <a:pt x="162" y="426"/>
                      </a:lnTo>
                      <a:lnTo>
                        <a:pt x="118" y="452"/>
                      </a:lnTo>
                      <a:lnTo>
                        <a:pt x="28" y="430"/>
                      </a:lnTo>
                      <a:lnTo>
                        <a:pt x="26" y="440"/>
                      </a:lnTo>
                      <a:lnTo>
                        <a:pt x="102" y="462"/>
                      </a:lnTo>
                      <a:lnTo>
                        <a:pt x="76" y="478"/>
                      </a:lnTo>
                      <a:lnTo>
                        <a:pt x="8" y="462"/>
                      </a:lnTo>
                      <a:lnTo>
                        <a:pt x="6" y="470"/>
                      </a:lnTo>
                      <a:lnTo>
                        <a:pt x="62" y="488"/>
                      </a:lnTo>
                      <a:lnTo>
                        <a:pt x="0" y="526"/>
                      </a:lnTo>
                      <a:lnTo>
                        <a:pt x="6" y="538"/>
                      </a:lnTo>
                      <a:lnTo>
                        <a:pt x="74" y="500"/>
                      </a:lnTo>
                      <a:lnTo>
                        <a:pt x="58" y="562"/>
                      </a:lnTo>
                      <a:lnTo>
                        <a:pt x="68" y="564"/>
                      </a:lnTo>
                      <a:lnTo>
                        <a:pt x="88" y="492"/>
                      </a:lnTo>
                      <a:lnTo>
                        <a:pt x="114" y="478"/>
                      </a:lnTo>
                      <a:lnTo>
                        <a:pt x="94" y="560"/>
                      </a:lnTo>
                      <a:lnTo>
                        <a:pt x="104" y="562"/>
                      </a:lnTo>
                      <a:lnTo>
                        <a:pt x="132" y="468"/>
                      </a:lnTo>
                      <a:lnTo>
                        <a:pt x="176" y="444"/>
                      </a:lnTo>
                      <a:lnTo>
                        <a:pt x="256" y="418"/>
                      </a:lnTo>
                      <a:lnTo>
                        <a:pt x="256" y="418"/>
                      </a:lnTo>
                      <a:lnTo>
                        <a:pt x="268" y="428"/>
                      </a:lnTo>
                      <a:lnTo>
                        <a:pt x="282" y="436"/>
                      </a:lnTo>
                      <a:lnTo>
                        <a:pt x="300" y="522"/>
                      </a:lnTo>
                      <a:lnTo>
                        <a:pt x="302" y="572"/>
                      </a:lnTo>
                      <a:lnTo>
                        <a:pt x="236" y="640"/>
                      </a:lnTo>
                      <a:lnTo>
                        <a:pt x="244" y="646"/>
                      </a:lnTo>
                      <a:lnTo>
                        <a:pt x="302" y="590"/>
                      </a:lnTo>
                      <a:lnTo>
                        <a:pt x="302" y="620"/>
                      </a:lnTo>
                      <a:lnTo>
                        <a:pt x="254" y="672"/>
                      </a:lnTo>
                      <a:lnTo>
                        <a:pt x="260" y="678"/>
                      </a:lnTo>
                      <a:lnTo>
                        <a:pt x="304" y="638"/>
                      </a:lnTo>
                      <a:lnTo>
                        <a:pt x="304" y="712"/>
                      </a:lnTo>
                      <a:lnTo>
                        <a:pt x="320" y="712"/>
                      </a:lnTo>
                      <a:lnTo>
                        <a:pt x="320" y="636"/>
                      </a:lnTo>
                      <a:lnTo>
                        <a:pt x="366" y="678"/>
                      </a:lnTo>
                      <a:lnTo>
                        <a:pt x="372" y="672"/>
                      </a:lnTo>
                      <a:lnTo>
                        <a:pt x="320" y="618"/>
                      </a:lnTo>
                      <a:lnTo>
                        <a:pt x="322" y="588"/>
                      </a:lnTo>
                      <a:lnTo>
                        <a:pt x="382" y="646"/>
                      </a:lnTo>
                      <a:lnTo>
                        <a:pt x="390" y="640"/>
                      </a:lnTo>
                      <a:lnTo>
                        <a:pt x="322" y="568"/>
                      </a:lnTo>
                      <a:lnTo>
                        <a:pt x="322" y="518"/>
                      </a:lnTo>
                      <a:lnTo>
                        <a:pt x="340" y="438"/>
                      </a:lnTo>
                      <a:lnTo>
                        <a:pt x="340" y="438"/>
                      </a:lnTo>
                      <a:lnTo>
                        <a:pt x="356" y="432"/>
                      </a:lnTo>
                      <a:lnTo>
                        <a:pt x="370" y="422"/>
                      </a:lnTo>
                      <a:lnTo>
                        <a:pt x="452" y="448"/>
                      </a:lnTo>
                      <a:lnTo>
                        <a:pt x="496" y="472"/>
                      </a:lnTo>
                      <a:lnTo>
                        <a:pt x="522" y="562"/>
                      </a:lnTo>
                      <a:lnTo>
                        <a:pt x="532" y="560"/>
                      </a:lnTo>
                      <a:lnTo>
                        <a:pt x="512" y="482"/>
                      </a:lnTo>
                      <a:lnTo>
                        <a:pt x="540" y="496"/>
                      </a:lnTo>
                      <a:lnTo>
                        <a:pt x="558" y="564"/>
                      </a:lnTo>
                      <a:lnTo>
                        <a:pt x="568" y="562"/>
                      </a:lnTo>
                      <a:lnTo>
                        <a:pt x="554" y="504"/>
                      </a:lnTo>
                      <a:lnTo>
                        <a:pt x="618" y="540"/>
                      </a:lnTo>
                      <a:lnTo>
                        <a:pt x="626" y="528"/>
                      </a:lnTo>
                      <a:lnTo>
                        <a:pt x="560" y="488"/>
                      </a:lnTo>
                      <a:lnTo>
                        <a:pt x="620" y="470"/>
                      </a:lnTo>
                      <a:close/>
                      <a:moveTo>
                        <a:pt x="314" y="410"/>
                      </a:moveTo>
                      <a:lnTo>
                        <a:pt x="314" y="410"/>
                      </a:lnTo>
                      <a:lnTo>
                        <a:pt x="304" y="408"/>
                      </a:lnTo>
                      <a:lnTo>
                        <a:pt x="294" y="406"/>
                      </a:lnTo>
                      <a:lnTo>
                        <a:pt x="284" y="400"/>
                      </a:lnTo>
                      <a:lnTo>
                        <a:pt x="276" y="394"/>
                      </a:lnTo>
                      <a:lnTo>
                        <a:pt x="268" y="384"/>
                      </a:lnTo>
                      <a:lnTo>
                        <a:pt x="264" y="376"/>
                      </a:lnTo>
                      <a:lnTo>
                        <a:pt x="260" y="364"/>
                      </a:lnTo>
                      <a:lnTo>
                        <a:pt x="260" y="354"/>
                      </a:lnTo>
                      <a:lnTo>
                        <a:pt x="260" y="354"/>
                      </a:lnTo>
                      <a:lnTo>
                        <a:pt x="260" y="342"/>
                      </a:lnTo>
                      <a:lnTo>
                        <a:pt x="264" y="332"/>
                      </a:lnTo>
                      <a:lnTo>
                        <a:pt x="268" y="322"/>
                      </a:lnTo>
                      <a:lnTo>
                        <a:pt x="276" y="314"/>
                      </a:lnTo>
                      <a:lnTo>
                        <a:pt x="284" y="308"/>
                      </a:lnTo>
                      <a:lnTo>
                        <a:pt x="294" y="302"/>
                      </a:lnTo>
                      <a:lnTo>
                        <a:pt x="304" y="300"/>
                      </a:lnTo>
                      <a:lnTo>
                        <a:pt x="314" y="298"/>
                      </a:lnTo>
                      <a:lnTo>
                        <a:pt x="314" y="298"/>
                      </a:lnTo>
                      <a:lnTo>
                        <a:pt x="326" y="300"/>
                      </a:lnTo>
                      <a:lnTo>
                        <a:pt x="336" y="302"/>
                      </a:lnTo>
                      <a:lnTo>
                        <a:pt x="346" y="308"/>
                      </a:lnTo>
                      <a:lnTo>
                        <a:pt x="354" y="314"/>
                      </a:lnTo>
                      <a:lnTo>
                        <a:pt x="362" y="322"/>
                      </a:lnTo>
                      <a:lnTo>
                        <a:pt x="366" y="332"/>
                      </a:lnTo>
                      <a:lnTo>
                        <a:pt x="370" y="342"/>
                      </a:lnTo>
                      <a:lnTo>
                        <a:pt x="370" y="354"/>
                      </a:lnTo>
                      <a:lnTo>
                        <a:pt x="370" y="354"/>
                      </a:lnTo>
                      <a:lnTo>
                        <a:pt x="370" y="364"/>
                      </a:lnTo>
                      <a:lnTo>
                        <a:pt x="366" y="376"/>
                      </a:lnTo>
                      <a:lnTo>
                        <a:pt x="362" y="384"/>
                      </a:lnTo>
                      <a:lnTo>
                        <a:pt x="354" y="394"/>
                      </a:lnTo>
                      <a:lnTo>
                        <a:pt x="346" y="400"/>
                      </a:lnTo>
                      <a:lnTo>
                        <a:pt x="336" y="406"/>
                      </a:lnTo>
                      <a:lnTo>
                        <a:pt x="326" y="408"/>
                      </a:lnTo>
                      <a:lnTo>
                        <a:pt x="314" y="410"/>
                      </a:lnTo>
                      <a:lnTo>
                        <a:pt x="314" y="41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221" name="Freeform 8"/>
            <p:cNvSpPr>
              <a:spLocks noChangeAspect="1" noEditPoints="1"/>
            </p:cNvSpPr>
            <p:nvPr/>
          </p:nvSpPr>
          <p:spPr bwMode="auto">
            <a:xfrm>
              <a:off x="8267911" y="2855927"/>
              <a:ext cx="865764" cy="1172389"/>
            </a:xfrm>
            <a:custGeom>
              <a:avLst/>
              <a:gdLst>
                <a:gd name="T0" fmla="*/ 562 w 672"/>
                <a:gd name="T1" fmla="*/ 532 h 910"/>
                <a:gd name="T2" fmla="*/ 624 w 672"/>
                <a:gd name="T3" fmla="*/ 522 h 910"/>
                <a:gd name="T4" fmla="*/ 640 w 672"/>
                <a:gd name="T5" fmla="*/ 514 h 910"/>
                <a:gd name="T6" fmla="*/ 636 w 672"/>
                <a:gd name="T7" fmla="*/ 502 h 910"/>
                <a:gd name="T8" fmla="*/ 594 w 672"/>
                <a:gd name="T9" fmla="*/ 460 h 910"/>
                <a:gd name="T10" fmla="*/ 588 w 672"/>
                <a:gd name="T11" fmla="*/ 422 h 910"/>
                <a:gd name="T12" fmla="*/ 610 w 672"/>
                <a:gd name="T13" fmla="*/ 364 h 910"/>
                <a:gd name="T14" fmla="*/ 614 w 672"/>
                <a:gd name="T15" fmla="*/ 352 h 910"/>
                <a:gd name="T16" fmla="*/ 604 w 672"/>
                <a:gd name="T17" fmla="*/ 342 h 910"/>
                <a:gd name="T18" fmla="*/ 560 w 672"/>
                <a:gd name="T19" fmla="*/ 374 h 910"/>
                <a:gd name="T20" fmla="*/ 672 w 672"/>
                <a:gd name="T21" fmla="*/ 156 h 910"/>
                <a:gd name="T22" fmla="*/ 672 w 672"/>
                <a:gd name="T23" fmla="*/ 104 h 910"/>
                <a:gd name="T24" fmla="*/ 644 w 672"/>
                <a:gd name="T25" fmla="*/ 0 h 910"/>
                <a:gd name="T26" fmla="*/ 596 w 672"/>
                <a:gd name="T27" fmla="*/ 120 h 910"/>
                <a:gd name="T28" fmla="*/ 570 w 672"/>
                <a:gd name="T29" fmla="*/ 182 h 910"/>
                <a:gd name="T30" fmla="*/ 476 w 672"/>
                <a:gd name="T31" fmla="*/ 342 h 910"/>
                <a:gd name="T32" fmla="*/ 468 w 672"/>
                <a:gd name="T33" fmla="*/ 296 h 910"/>
                <a:gd name="T34" fmla="*/ 468 w 672"/>
                <a:gd name="T35" fmla="*/ 294 h 910"/>
                <a:gd name="T36" fmla="*/ 468 w 672"/>
                <a:gd name="T37" fmla="*/ 290 h 910"/>
                <a:gd name="T38" fmla="*/ 464 w 672"/>
                <a:gd name="T39" fmla="*/ 288 h 910"/>
                <a:gd name="T40" fmla="*/ 460 w 672"/>
                <a:gd name="T41" fmla="*/ 288 h 910"/>
                <a:gd name="T42" fmla="*/ 450 w 672"/>
                <a:gd name="T43" fmla="*/ 288 h 910"/>
                <a:gd name="T44" fmla="*/ 444 w 672"/>
                <a:gd name="T45" fmla="*/ 300 h 910"/>
                <a:gd name="T46" fmla="*/ 450 w 672"/>
                <a:gd name="T47" fmla="*/ 346 h 910"/>
                <a:gd name="T48" fmla="*/ 320 w 672"/>
                <a:gd name="T49" fmla="*/ 90 h 910"/>
                <a:gd name="T50" fmla="*/ 276 w 672"/>
                <a:gd name="T51" fmla="*/ 70 h 910"/>
                <a:gd name="T52" fmla="*/ 168 w 672"/>
                <a:gd name="T53" fmla="*/ 88 h 910"/>
                <a:gd name="T54" fmla="*/ 246 w 672"/>
                <a:gd name="T55" fmla="*/ 188 h 910"/>
                <a:gd name="T56" fmla="*/ 288 w 672"/>
                <a:gd name="T57" fmla="*/ 240 h 910"/>
                <a:gd name="T58" fmla="*/ 380 w 672"/>
                <a:gd name="T59" fmla="*/ 404 h 910"/>
                <a:gd name="T60" fmla="*/ 328 w 672"/>
                <a:gd name="T61" fmla="*/ 388 h 910"/>
                <a:gd name="T62" fmla="*/ 322 w 672"/>
                <a:gd name="T63" fmla="*/ 398 h 910"/>
                <a:gd name="T64" fmla="*/ 372 w 672"/>
                <a:gd name="T65" fmla="*/ 426 h 910"/>
                <a:gd name="T66" fmla="*/ 188 w 672"/>
                <a:gd name="T67" fmla="*/ 482 h 910"/>
                <a:gd name="T68" fmla="*/ 122 w 672"/>
                <a:gd name="T69" fmla="*/ 494 h 910"/>
                <a:gd name="T70" fmla="*/ 0 w 672"/>
                <a:gd name="T71" fmla="*/ 516 h 910"/>
                <a:gd name="T72" fmla="*/ 54 w 672"/>
                <a:gd name="T73" fmla="*/ 594 h 910"/>
                <a:gd name="T74" fmla="*/ 100 w 672"/>
                <a:gd name="T75" fmla="*/ 610 h 910"/>
                <a:gd name="T76" fmla="*/ 374 w 672"/>
                <a:gd name="T77" fmla="*/ 490 h 910"/>
                <a:gd name="T78" fmla="*/ 352 w 672"/>
                <a:gd name="T79" fmla="*/ 544 h 910"/>
                <a:gd name="T80" fmla="*/ 350 w 672"/>
                <a:gd name="T81" fmla="*/ 562 h 910"/>
                <a:gd name="T82" fmla="*/ 362 w 672"/>
                <a:gd name="T83" fmla="*/ 566 h 910"/>
                <a:gd name="T84" fmla="*/ 420 w 672"/>
                <a:gd name="T85" fmla="*/ 548 h 910"/>
                <a:gd name="T86" fmla="*/ 346 w 672"/>
                <a:gd name="T87" fmla="*/ 752 h 910"/>
                <a:gd name="T88" fmla="*/ 324 w 672"/>
                <a:gd name="T89" fmla="*/ 812 h 910"/>
                <a:gd name="T90" fmla="*/ 352 w 672"/>
                <a:gd name="T91" fmla="*/ 820 h 910"/>
                <a:gd name="T92" fmla="*/ 376 w 672"/>
                <a:gd name="T93" fmla="*/ 760 h 910"/>
                <a:gd name="T94" fmla="*/ 456 w 672"/>
                <a:gd name="T95" fmla="*/ 564 h 910"/>
                <a:gd name="T96" fmla="*/ 494 w 672"/>
                <a:gd name="T97" fmla="*/ 612 h 910"/>
                <a:gd name="T98" fmla="*/ 498 w 672"/>
                <a:gd name="T99" fmla="*/ 620 h 910"/>
                <a:gd name="T100" fmla="*/ 514 w 672"/>
                <a:gd name="T101" fmla="*/ 620 h 910"/>
                <a:gd name="T102" fmla="*/ 512 w 672"/>
                <a:gd name="T103" fmla="*/ 562 h 910"/>
                <a:gd name="T104" fmla="*/ 638 w 672"/>
                <a:gd name="T105" fmla="*/ 822 h 910"/>
                <a:gd name="T106" fmla="*/ 672 w 672"/>
                <a:gd name="T107" fmla="*/ 672 h 910"/>
                <a:gd name="T108" fmla="*/ 504 w 672"/>
                <a:gd name="T109" fmla="*/ 532 h 910"/>
                <a:gd name="T110" fmla="*/ 442 w 672"/>
                <a:gd name="T111" fmla="*/ 526 h 910"/>
                <a:gd name="T112" fmla="*/ 410 w 672"/>
                <a:gd name="T113" fmla="*/ 492 h 910"/>
                <a:gd name="T114" fmla="*/ 404 w 672"/>
                <a:gd name="T115" fmla="*/ 430 h 910"/>
                <a:gd name="T116" fmla="*/ 430 w 672"/>
                <a:gd name="T117" fmla="*/ 392 h 910"/>
                <a:gd name="T118" fmla="*/ 490 w 672"/>
                <a:gd name="T119" fmla="*/ 374 h 910"/>
                <a:gd name="T120" fmla="*/ 544 w 672"/>
                <a:gd name="T121" fmla="*/ 404 h 910"/>
                <a:gd name="T122" fmla="*/ 562 w 672"/>
                <a:gd name="T123" fmla="*/ 448 h 910"/>
                <a:gd name="T124" fmla="*/ 544 w 672"/>
                <a:gd name="T125" fmla="*/ 506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910">
                  <a:moveTo>
                    <a:pt x="672" y="672"/>
                  </a:moveTo>
                  <a:lnTo>
                    <a:pt x="670" y="672"/>
                  </a:lnTo>
                  <a:lnTo>
                    <a:pt x="562" y="532"/>
                  </a:lnTo>
                  <a:lnTo>
                    <a:pt x="562" y="532"/>
                  </a:lnTo>
                  <a:lnTo>
                    <a:pt x="572" y="520"/>
                  </a:lnTo>
                  <a:lnTo>
                    <a:pt x="582" y="506"/>
                  </a:lnTo>
                  <a:lnTo>
                    <a:pt x="624" y="522"/>
                  </a:lnTo>
                  <a:lnTo>
                    <a:pt x="624" y="522"/>
                  </a:lnTo>
                  <a:lnTo>
                    <a:pt x="630" y="522"/>
                  </a:lnTo>
                  <a:lnTo>
                    <a:pt x="636" y="520"/>
                  </a:lnTo>
                  <a:lnTo>
                    <a:pt x="636" y="520"/>
                  </a:lnTo>
                  <a:lnTo>
                    <a:pt x="640" y="514"/>
                  </a:lnTo>
                  <a:lnTo>
                    <a:pt x="640" y="514"/>
                  </a:lnTo>
                  <a:lnTo>
                    <a:pt x="640" y="510"/>
                  </a:lnTo>
                  <a:lnTo>
                    <a:pt x="640" y="504"/>
                  </a:lnTo>
                  <a:lnTo>
                    <a:pt x="636" y="502"/>
                  </a:lnTo>
                  <a:lnTo>
                    <a:pt x="632" y="498"/>
                  </a:lnTo>
                  <a:lnTo>
                    <a:pt x="590" y="482"/>
                  </a:lnTo>
                  <a:lnTo>
                    <a:pt x="590" y="482"/>
                  </a:lnTo>
                  <a:lnTo>
                    <a:pt x="594" y="460"/>
                  </a:lnTo>
                  <a:lnTo>
                    <a:pt x="672" y="446"/>
                  </a:lnTo>
                  <a:lnTo>
                    <a:pt x="672" y="410"/>
                  </a:lnTo>
                  <a:lnTo>
                    <a:pt x="588" y="422"/>
                  </a:lnTo>
                  <a:lnTo>
                    <a:pt x="588" y="422"/>
                  </a:lnTo>
                  <a:lnTo>
                    <a:pt x="582" y="406"/>
                  </a:lnTo>
                  <a:lnTo>
                    <a:pt x="576" y="392"/>
                  </a:lnTo>
                  <a:lnTo>
                    <a:pt x="610" y="364"/>
                  </a:lnTo>
                  <a:lnTo>
                    <a:pt x="610" y="364"/>
                  </a:lnTo>
                  <a:lnTo>
                    <a:pt x="614" y="360"/>
                  </a:lnTo>
                  <a:lnTo>
                    <a:pt x="614" y="356"/>
                  </a:lnTo>
                  <a:lnTo>
                    <a:pt x="614" y="356"/>
                  </a:lnTo>
                  <a:lnTo>
                    <a:pt x="614" y="352"/>
                  </a:lnTo>
                  <a:lnTo>
                    <a:pt x="612" y="348"/>
                  </a:lnTo>
                  <a:lnTo>
                    <a:pt x="612" y="348"/>
                  </a:lnTo>
                  <a:lnTo>
                    <a:pt x="608" y="344"/>
                  </a:lnTo>
                  <a:lnTo>
                    <a:pt x="604" y="342"/>
                  </a:lnTo>
                  <a:lnTo>
                    <a:pt x="600" y="344"/>
                  </a:lnTo>
                  <a:lnTo>
                    <a:pt x="594" y="346"/>
                  </a:lnTo>
                  <a:lnTo>
                    <a:pt x="560" y="374"/>
                  </a:lnTo>
                  <a:lnTo>
                    <a:pt x="560" y="374"/>
                  </a:lnTo>
                  <a:lnTo>
                    <a:pt x="550" y="366"/>
                  </a:lnTo>
                  <a:lnTo>
                    <a:pt x="540" y="358"/>
                  </a:lnTo>
                  <a:lnTo>
                    <a:pt x="602" y="190"/>
                  </a:lnTo>
                  <a:lnTo>
                    <a:pt x="672" y="156"/>
                  </a:lnTo>
                  <a:lnTo>
                    <a:pt x="672" y="134"/>
                  </a:lnTo>
                  <a:lnTo>
                    <a:pt x="612" y="160"/>
                  </a:lnTo>
                  <a:lnTo>
                    <a:pt x="624" y="128"/>
                  </a:lnTo>
                  <a:lnTo>
                    <a:pt x="672" y="104"/>
                  </a:lnTo>
                  <a:lnTo>
                    <a:pt x="672" y="84"/>
                  </a:lnTo>
                  <a:lnTo>
                    <a:pt x="634" y="100"/>
                  </a:lnTo>
                  <a:lnTo>
                    <a:pt x="666" y="10"/>
                  </a:lnTo>
                  <a:lnTo>
                    <a:pt x="644" y="0"/>
                  </a:lnTo>
                  <a:lnTo>
                    <a:pt x="606" y="92"/>
                  </a:lnTo>
                  <a:lnTo>
                    <a:pt x="572" y="18"/>
                  </a:lnTo>
                  <a:lnTo>
                    <a:pt x="556" y="26"/>
                  </a:lnTo>
                  <a:lnTo>
                    <a:pt x="596" y="120"/>
                  </a:lnTo>
                  <a:lnTo>
                    <a:pt x="582" y="152"/>
                  </a:lnTo>
                  <a:lnTo>
                    <a:pt x="536" y="52"/>
                  </a:lnTo>
                  <a:lnTo>
                    <a:pt x="518" y="58"/>
                  </a:lnTo>
                  <a:lnTo>
                    <a:pt x="570" y="182"/>
                  </a:lnTo>
                  <a:lnTo>
                    <a:pt x="504" y="344"/>
                  </a:lnTo>
                  <a:lnTo>
                    <a:pt x="504" y="344"/>
                  </a:lnTo>
                  <a:lnTo>
                    <a:pt x="490" y="342"/>
                  </a:lnTo>
                  <a:lnTo>
                    <a:pt x="476" y="342"/>
                  </a:lnTo>
                  <a:lnTo>
                    <a:pt x="468" y="298"/>
                  </a:lnTo>
                  <a:lnTo>
                    <a:pt x="468" y="298"/>
                  </a:lnTo>
                  <a:lnTo>
                    <a:pt x="468" y="296"/>
                  </a:lnTo>
                  <a:lnTo>
                    <a:pt x="468" y="296"/>
                  </a:lnTo>
                  <a:lnTo>
                    <a:pt x="468" y="294"/>
                  </a:lnTo>
                  <a:lnTo>
                    <a:pt x="468" y="294"/>
                  </a:lnTo>
                  <a:lnTo>
                    <a:pt x="468" y="294"/>
                  </a:lnTo>
                  <a:lnTo>
                    <a:pt x="468" y="294"/>
                  </a:lnTo>
                  <a:lnTo>
                    <a:pt x="470" y="290"/>
                  </a:lnTo>
                  <a:lnTo>
                    <a:pt x="470" y="290"/>
                  </a:lnTo>
                  <a:lnTo>
                    <a:pt x="468" y="290"/>
                  </a:lnTo>
                  <a:lnTo>
                    <a:pt x="468" y="290"/>
                  </a:lnTo>
                  <a:lnTo>
                    <a:pt x="464" y="288"/>
                  </a:lnTo>
                  <a:lnTo>
                    <a:pt x="464" y="288"/>
                  </a:lnTo>
                  <a:lnTo>
                    <a:pt x="464" y="288"/>
                  </a:lnTo>
                  <a:lnTo>
                    <a:pt x="464" y="288"/>
                  </a:lnTo>
                  <a:lnTo>
                    <a:pt x="458" y="286"/>
                  </a:lnTo>
                  <a:lnTo>
                    <a:pt x="458" y="286"/>
                  </a:lnTo>
                  <a:lnTo>
                    <a:pt x="460" y="288"/>
                  </a:lnTo>
                  <a:lnTo>
                    <a:pt x="460" y="288"/>
                  </a:lnTo>
                  <a:lnTo>
                    <a:pt x="456" y="288"/>
                  </a:lnTo>
                  <a:lnTo>
                    <a:pt x="454" y="288"/>
                  </a:lnTo>
                  <a:lnTo>
                    <a:pt x="454" y="288"/>
                  </a:lnTo>
                  <a:lnTo>
                    <a:pt x="450" y="288"/>
                  </a:lnTo>
                  <a:lnTo>
                    <a:pt x="446" y="290"/>
                  </a:lnTo>
                  <a:lnTo>
                    <a:pt x="444" y="298"/>
                  </a:lnTo>
                  <a:lnTo>
                    <a:pt x="444" y="298"/>
                  </a:lnTo>
                  <a:lnTo>
                    <a:pt x="444" y="300"/>
                  </a:lnTo>
                  <a:lnTo>
                    <a:pt x="444" y="300"/>
                  </a:lnTo>
                  <a:lnTo>
                    <a:pt x="444" y="302"/>
                  </a:lnTo>
                  <a:lnTo>
                    <a:pt x="450" y="346"/>
                  </a:lnTo>
                  <a:lnTo>
                    <a:pt x="450" y="346"/>
                  </a:lnTo>
                  <a:lnTo>
                    <a:pt x="438" y="350"/>
                  </a:lnTo>
                  <a:lnTo>
                    <a:pt x="426" y="356"/>
                  </a:lnTo>
                  <a:lnTo>
                    <a:pt x="310" y="216"/>
                  </a:lnTo>
                  <a:lnTo>
                    <a:pt x="320" y="90"/>
                  </a:lnTo>
                  <a:lnTo>
                    <a:pt x="302" y="88"/>
                  </a:lnTo>
                  <a:lnTo>
                    <a:pt x="288" y="192"/>
                  </a:lnTo>
                  <a:lnTo>
                    <a:pt x="266" y="166"/>
                  </a:lnTo>
                  <a:lnTo>
                    <a:pt x="276" y="70"/>
                  </a:lnTo>
                  <a:lnTo>
                    <a:pt x="258" y="68"/>
                  </a:lnTo>
                  <a:lnTo>
                    <a:pt x="248" y="144"/>
                  </a:lnTo>
                  <a:lnTo>
                    <a:pt x="188" y="72"/>
                  </a:lnTo>
                  <a:lnTo>
                    <a:pt x="168" y="88"/>
                  </a:lnTo>
                  <a:lnTo>
                    <a:pt x="228" y="164"/>
                  </a:lnTo>
                  <a:lnTo>
                    <a:pt x="148" y="158"/>
                  </a:lnTo>
                  <a:lnTo>
                    <a:pt x="146" y="174"/>
                  </a:lnTo>
                  <a:lnTo>
                    <a:pt x="246" y="188"/>
                  </a:lnTo>
                  <a:lnTo>
                    <a:pt x="268" y="214"/>
                  </a:lnTo>
                  <a:lnTo>
                    <a:pt x="156" y="204"/>
                  </a:lnTo>
                  <a:lnTo>
                    <a:pt x="154" y="222"/>
                  </a:lnTo>
                  <a:lnTo>
                    <a:pt x="288" y="240"/>
                  </a:lnTo>
                  <a:lnTo>
                    <a:pt x="396" y="380"/>
                  </a:lnTo>
                  <a:lnTo>
                    <a:pt x="396" y="380"/>
                  </a:lnTo>
                  <a:lnTo>
                    <a:pt x="388" y="392"/>
                  </a:lnTo>
                  <a:lnTo>
                    <a:pt x="380" y="404"/>
                  </a:lnTo>
                  <a:lnTo>
                    <a:pt x="338" y="386"/>
                  </a:lnTo>
                  <a:lnTo>
                    <a:pt x="338" y="386"/>
                  </a:lnTo>
                  <a:lnTo>
                    <a:pt x="334" y="386"/>
                  </a:lnTo>
                  <a:lnTo>
                    <a:pt x="328" y="388"/>
                  </a:lnTo>
                  <a:lnTo>
                    <a:pt x="326" y="390"/>
                  </a:lnTo>
                  <a:lnTo>
                    <a:pt x="322" y="394"/>
                  </a:lnTo>
                  <a:lnTo>
                    <a:pt x="322" y="394"/>
                  </a:lnTo>
                  <a:lnTo>
                    <a:pt x="322" y="398"/>
                  </a:lnTo>
                  <a:lnTo>
                    <a:pt x="322" y="404"/>
                  </a:lnTo>
                  <a:lnTo>
                    <a:pt x="326" y="408"/>
                  </a:lnTo>
                  <a:lnTo>
                    <a:pt x="330" y="410"/>
                  </a:lnTo>
                  <a:lnTo>
                    <a:pt x="372" y="426"/>
                  </a:lnTo>
                  <a:lnTo>
                    <a:pt x="372" y="426"/>
                  </a:lnTo>
                  <a:lnTo>
                    <a:pt x="370" y="438"/>
                  </a:lnTo>
                  <a:lnTo>
                    <a:pt x="368" y="450"/>
                  </a:lnTo>
                  <a:lnTo>
                    <a:pt x="188" y="482"/>
                  </a:lnTo>
                  <a:lnTo>
                    <a:pt x="82" y="410"/>
                  </a:lnTo>
                  <a:lnTo>
                    <a:pt x="72" y="424"/>
                  </a:lnTo>
                  <a:lnTo>
                    <a:pt x="156" y="488"/>
                  </a:lnTo>
                  <a:lnTo>
                    <a:pt x="122" y="494"/>
                  </a:lnTo>
                  <a:lnTo>
                    <a:pt x="44" y="440"/>
                  </a:lnTo>
                  <a:lnTo>
                    <a:pt x="32" y="454"/>
                  </a:lnTo>
                  <a:lnTo>
                    <a:pt x="92" y="500"/>
                  </a:lnTo>
                  <a:lnTo>
                    <a:pt x="0" y="516"/>
                  </a:lnTo>
                  <a:lnTo>
                    <a:pt x="0" y="528"/>
                  </a:lnTo>
                  <a:lnTo>
                    <a:pt x="2" y="540"/>
                  </a:lnTo>
                  <a:lnTo>
                    <a:pt x="100" y="528"/>
                  </a:lnTo>
                  <a:lnTo>
                    <a:pt x="54" y="594"/>
                  </a:lnTo>
                  <a:lnTo>
                    <a:pt x="68" y="604"/>
                  </a:lnTo>
                  <a:lnTo>
                    <a:pt x="130" y="524"/>
                  </a:lnTo>
                  <a:lnTo>
                    <a:pt x="164" y="518"/>
                  </a:lnTo>
                  <a:lnTo>
                    <a:pt x="100" y="610"/>
                  </a:lnTo>
                  <a:lnTo>
                    <a:pt x="116" y="620"/>
                  </a:lnTo>
                  <a:lnTo>
                    <a:pt x="196" y="514"/>
                  </a:lnTo>
                  <a:lnTo>
                    <a:pt x="374" y="490"/>
                  </a:lnTo>
                  <a:lnTo>
                    <a:pt x="374" y="490"/>
                  </a:lnTo>
                  <a:lnTo>
                    <a:pt x="380" y="502"/>
                  </a:lnTo>
                  <a:lnTo>
                    <a:pt x="386" y="516"/>
                  </a:lnTo>
                  <a:lnTo>
                    <a:pt x="352" y="544"/>
                  </a:lnTo>
                  <a:lnTo>
                    <a:pt x="352" y="544"/>
                  </a:lnTo>
                  <a:lnTo>
                    <a:pt x="348" y="548"/>
                  </a:lnTo>
                  <a:lnTo>
                    <a:pt x="346" y="552"/>
                  </a:lnTo>
                  <a:lnTo>
                    <a:pt x="348" y="558"/>
                  </a:lnTo>
                  <a:lnTo>
                    <a:pt x="350" y="562"/>
                  </a:lnTo>
                  <a:lnTo>
                    <a:pt x="350" y="562"/>
                  </a:lnTo>
                  <a:lnTo>
                    <a:pt x="354" y="564"/>
                  </a:lnTo>
                  <a:lnTo>
                    <a:pt x="358" y="566"/>
                  </a:lnTo>
                  <a:lnTo>
                    <a:pt x="362" y="566"/>
                  </a:lnTo>
                  <a:lnTo>
                    <a:pt x="366" y="564"/>
                  </a:lnTo>
                  <a:lnTo>
                    <a:pt x="402" y="534"/>
                  </a:lnTo>
                  <a:lnTo>
                    <a:pt x="402" y="534"/>
                  </a:lnTo>
                  <a:lnTo>
                    <a:pt x="420" y="548"/>
                  </a:lnTo>
                  <a:lnTo>
                    <a:pt x="356" y="722"/>
                  </a:lnTo>
                  <a:lnTo>
                    <a:pt x="240" y="776"/>
                  </a:lnTo>
                  <a:lnTo>
                    <a:pt x="248" y="794"/>
                  </a:lnTo>
                  <a:lnTo>
                    <a:pt x="346" y="752"/>
                  </a:lnTo>
                  <a:lnTo>
                    <a:pt x="334" y="784"/>
                  </a:lnTo>
                  <a:lnTo>
                    <a:pt x="246" y="826"/>
                  </a:lnTo>
                  <a:lnTo>
                    <a:pt x="254" y="842"/>
                  </a:lnTo>
                  <a:lnTo>
                    <a:pt x="324" y="812"/>
                  </a:lnTo>
                  <a:lnTo>
                    <a:pt x="292" y="902"/>
                  </a:lnTo>
                  <a:lnTo>
                    <a:pt x="310" y="910"/>
                  </a:lnTo>
                  <a:lnTo>
                    <a:pt x="314" y="910"/>
                  </a:lnTo>
                  <a:lnTo>
                    <a:pt x="352" y="820"/>
                  </a:lnTo>
                  <a:lnTo>
                    <a:pt x="386" y="892"/>
                  </a:lnTo>
                  <a:lnTo>
                    <a:pt x="402" y="886"/>
                  </a:lnTo>
                  <a:lnTo>
                    <a:pt x="364" y="792"/>
                  </a:lnTo>
                  <a:lnTo>
                    <a:pt x="376" y="760"/>
                  </a:lnTo>
                  <a:lnTo>
                    <a:pt x="422" y="860"/>
                  </a:lnTo>
                  <a:lnTo>
                    <a:pt x="440" y="852"/>
                  </a:lnTo>
                  <a:lnTo>
                    <a:pt x="388" y="730"/>
                  </a:lnTo>
                  <a:lnTo>
                    <a:pt x="456" y="564"/>
                  </a:lnTo>
                  <a:lnTo>
                    <a:pt x="456" y="564"/>
                  </a:lnTo>
                  <a:lnTo>
                    <a:pt x="472" y="566"/>
                  </a:lnTo>
                  <a:lnTo>
                    <a:pt x="486" y="566"/>
                  </a:lnTo>
                  <a:lnTo>
                    <a:pt x="494" y="612"/>
                  </a:lnTo>
                  <a:lnTo>
                    <a:pt x="494" y="612"/>
                  </a:lnTo>
                  <a:lnTo>
                    <a:pt x="496" y="616"/>
                  </a:lnTo>
                  <a:lnTo>
                    <a:pt x="498" y="620"/>
                  </a:lnTo>
                  <a:lnTo>
                    <a:pt x="498" y="620"/>
                  </a:lnTo>
                  <a:lnTo>
                    <a:pt x="504" y="622"/>
                  </a:lnTo>
                  <a:lnTo>
                    <a:pt x="508" y="622"/>
                  </a:lnTo>
                  <a:lnTo>
                    <a:pt x="508" y="622"/>
                  </a:lnTo>
                  <a:lnTo>
                    <a:pt x="514" y="620"/>
                  </a:lnTo>
                  <a:lnTo>
                    <a:pt x="514" y="620"/>
                  </a:lnTo>
                  <a:lnTo>
                    <a:pt x="518" y="614"/>
                  </a:lnTo>
                  <a:lnTo>
                    <a:pt x="518" y="608"/>
                  </a:lnTo>
                  <a:lnTo>
                    <a:pt x="512" y="562"/>
                  </a:lnTo>
                  <a:lnTo>
                    <a:pt x="512" y="562"/>
                  </a:lnTo>
                  <a:lnTo>
                    <a:pt x="530" y="556"/>
                  </a:lnTo>
                  <a:lnTo>
                    <a:pt x="648" y="694"/>
                  </a:lnTo>
                  <a:lnTo>
                    <a:pt x="638" y="822"/>
                  </a:lnTo>
                  <a:lnTo>
                    <a:pt x="656" y="824"/>
                  </a:lnTo>
                  <a:lnTo>
                    <a:pt x="670" y="720"/>
                  </a:lnTo>
                  <a:lnTo>
                    <a:pt x="672" y="722"/>
                  </a:lnTo>
                  <a:lnTo>
                    <a:pt x="672" y="672"/>
                  </a:lnTo>
                  <a:close/>
                  <a:moveTo>
                    <a:pt x="532" y="518"/>
                  </a:moveTo>
                  <a:lnTo>
                    <a:pt x="532" y="518"/>
                  </a:lnTo>
                  <a:lnTo>
                    <a:pt x="518" y="526"/>
                  </a:lnTo>
                  <a:lnTo>
                    <a:pt x="504" y="532"/>
                  </a:lnTo>
                  <a:lnTo>
                    <a:pt x="488" y="534"/>
                  </a:lnTo>
                  <a:lnTo>
                    <a:pt x="472" y="534"/>
                  </a:lnTo>
                  <a:lnTo>
                    <a:pt x="458" y="532"/>
                  </a:lnTo>
                  <a:lnTo>
                    <a:pt x="442" y="526"/>
                  </a:lnTo>
                  <a:lnTo>
                    <a:pt x="430" y="516"/>
                  </a:lnTo>
                  <a:lnTo>
                    <a:pt x="418" y="504"/>
                  </a:lnTo>
                  <a:lnTo>
                    <a:pt x="418" y="504"/>
                  </a:lnTo>
                  <a:lnTo>
                    <a:pt x="410" y="492"/>
                  </a:lnTo>
                  <a:lnTo>
                    <a:pt x="404" y="476"/>
                  </a:lnTo>
                  <a:lnTo>
                    <a:pt x="400" y="462"/>
                  </a:lnTo>
                  <a:lnTo>
                    <a:pt x="400" y="446"/>
                  </a:lnTo>
                  <a:lnTo>
                    <a:pt x="404" y="430"/>
                  </a:lnTo>
                  <a:lnTo>
                    <a:pt x="410" y="416"/>
                  </a:lnTo>
                  <a:lnTo>
                    <a:pt x="418" y="402"/>
                  </a:lnTo>
                  <a:lnTo>
                    <a:pt x="430" y="392"/>
                  </a:lnTo>
                  <a:lnTo>
                    <a:pt x="430" y="392"/>
                  </a:lnTo>
                  <a:lnTo>
                    <a:pt x="444" y="382"/>
                  </a:lnTo>
                  <a:lnTo>
                    <a:pt x="458" y="376"/>
                  </a:lnTo>
                  <a:lnTo>
                    <a:pt x="474" y="374"/>
                  </a:lnTo>
                  <a:lnTo>
                    <a:pt x="490" y="374"/>
                  </a:lnTo>
                  <a:lnTo>
                    <a:pt x="504" y="378"/>
                  </a:lnTo>
                  <a:lnTo>
                    <a:pt x="520" y="384"/>
                  </a:lnTo>
                  <a:lnTo>
                    <a:pt x="532" y="392"/>
                  </a:lnTo>
                  <a:lnTo>
                    <a:pt x="544" y="404"/>
                  </a:lnTo>
                  <a:lnTo>
                    <a:pt x="544" y="404"/>
                  </a:lnTo>
                  <a:lnTo>
                    <a:pt x="552" y="418"/>
                  </a:lnTo>
                  <a:lnTo>
                    <a:pt x="558" y="432"/>
                  </a:lnTo>
                  <a:lnTo>
                    <a:pt x="562" y="448"/>
                  </a:lnTo>
                  <a:lnTo>
                    <a:pt x="562" y="462"/>
                  </a:lnTo>
                  <a:lnTo>
                    <a:pt x="558" y="478"/>
                  </a:lnTo>
                  <a:lnTo>
                    <a:pt x="552" y="492"/>
                  </a:lnTo>
                  <a:lnTo>
                    <a:pt x="544" y="506"/>
                  </a:lnTo>
                  <a:lnTo>
                    <a:pt x="532" y="518"/>
                  </a:lnTo>
                  <a:lnTo>
                    <a:pt x="532" y="518"/>
                  </a:lnTo>
                  <a:close/>
                </a:path>
              </a:pathLst>
            </a:custGeom>
            <a:solidFill>
              <a:srgbClr val="FEFFFF">
                <a:alpha val="4000"/>
              </a:srgbClr>
            </a:solidFill>
            <a:ln>
              <a:solidFill>
                <a:srgbClr val="FEFFFF">
                  <a:alpha val="8000"/>
                </a:srgbClr>
              </a:solidFill>
            </a:ln>
            <a:effectLst>
              <a:glow rad="88900">
                <a:srgbClr val="FEFFFF">
                  <a:alpha val="10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22" name="Freeform 12"/>
            <p:cNvSpPr>
              <a:spLocks noChangeAspect="1" noEditPoints="1"/>
            </p:cNvSpPr>
            <p:nvPr/>
          </p:nvSpPr>
          <p:spPr bwMode="auto">
            <a:xfrm>
              <a:off x="6558164" y="5996260"/>
              <a:ext cx="1289035" cy="867126"/>
            </a:xfrm>
            <a:custGeom>
              <a:avLst/>
              <a:gdLst>
                <a:gd name="T0" fmla="*/ 1036 w 1106"/>
                <a:gd name="T1" fmla="*/ 350 h 744"/>
                <a:gd name="T2" fmla="*/ 772 w 1106"/>
                <a:gd name="T3" fmla="*/ 472 h 744"/>
                <a:gd name="T4" fmla="*/ 736 w 1106"/>
                <a:gd name="T5" fmla="*/ 478 h 744"/>
                <a:gd name="T6" fmla="*/ 660 w 1106"/>
                <a:gd name="T7" fmla="*/ 472 h 744"/>
                <a:gd name="T8" fmla="*/ 638 w 1106"/>
                <a:gd name="T9" fmla="*/ 446 h 744"/>
                <a:gd name="T10" fmla="*/ 604 w 1106"/>
                <a:gd name="T11" fmla="*/ 424 h 744"/>
                <a:gd name="T12" fmla="*/ 848 w 1106"/>
                <a:gd name="T13" fmla="*/ 226 h 744"/>
                <a:gd name="T14" fmla="*/ 792 w 1106"/>
                <a:gd name="T15" fmla="*/ 92 h 744"/>
                <a:gd name="T16" fmla="*/ 738 w 1106"/>
                <a:gd name="T17" fmla="*/ 8 h 744"/>
                <a:gd name="T18" fmla="*/ 630 w 1106"/>
                <a:gd name="T19" fmla="*/ 26 h 744"/>
                <a:gd name="T20" fmla="*/ 604 w 1106"/>
                <a:gd name="T21" fmla="*/ 316 h 744"/>
                <a:gd name="T22" fmla="*/ 592 w 1106"/>
                <a:gd name="T23" fmla="*/ 350 h 744"/>
                <a:gd name="T24" fmla="*/ 544 w 1106"/>
                <a:gd name="T25" fmla="*/ 410 h 744"/>
                <a:gd name="T26" fmla="*/ 474 w 1106"/>
                <a:gd name="T27" fmla="*/ 432 h 744"/>
                <a:gd name="T28" fmla="*/ 430 w 1106"/>
                <a:gd name="T29" fmla="*/ 126 h 744"/>
                <a:gd name="T30" fmla="*/ 284 w 1106"/>
                <a:gd name="T31" fmla="*/ 108 h 744"/>
                <a:gd name="T32" fmla="*/ 182 w 1106"/>
                <a:gd name="T33" fmla="*/ 110 h 744"/>
                <a:gd name="T34" fmla="*/ 146 w 1106"/>
                <a:gd name="T35" fmla="*/ 214 h 744"/>
                <a:gd name="T36" fmla="*/ 384 w 1106"/>
                <a:gd name="T37" fmla="*/ 384 h 744"/>
                <a:gd name="T38" fmla="*/ 408 w 1106"/>
                <a:gd name="T39" fmla="*/ 412 h 744"/>
                <a:gd name="T40" fmla="*/ 438 w 1106"/>
                <a:gd name="T41" fmla="*/ 468 h 744"/>
                <a:gd name="T42" fmla="*/ 420 w 1106"/>
                <a:gd name="T43" fmla="*/ 504 h 744"/>
                <a:gd name="T44" fmla="*/ 414 w 1106"/>
                <a:gd name="T45" fmla="*/ 542 h 744"/>
                <a:gd name="T46" fmla="*/ 142 w 1106"/>
                <a:gd name="T47" fmla="*/ 426 h 744"/>
                <a:gd name="T48" fmla="*/ 136 w 1106"/>
                <a:gd name="T49" fmla="*/ 616 h 744"/>
                <a:gd name="T50" fmla="*/ 114 w 1106"/>
                <a:gd name="T51" fmla="*/ 620 h 744"/>
                <a:gd name="T52" fmla="*/ 2 w 1106"/>
                <a:gd name="T53" fmla="*/ 664 h 744"/>
                <a:gd name="T54" fmla="*/ 80 w 1106"/>
                <a:gd name="T55" fmla="*/ 736 h 744"/>
                <a:gd name="T56" fmla="*/ 246 w 1106"/>
                <a:gd name="T57" fmla="*/ 744 h 744"/>
                <a:gd name="T58" fmla="*/ 422 w 1106"/>
                <a:gd name="T59" fmla="*/ 592 h 744"/>
                <a:gd name="T60" fmla="*/ 446 w 1106"/>
                <a:gd name="T61" fmla="*/ 632 h 744"/>
                <a:gd name="T62" fmla="*/ 470 w 1106"/>
                <a:gd name="T63" fmla="*/ 652 h 744"/>
                <a:gd name="T64" fmla="*/ 480 w 1106"/>
                <a:gd name="T65" fmla="*/ 720 h 744"/>
                <a:gd name="T66" fmla="*/ 514 w 1106"/>
                <a:gd name="T67" fmla="*/ 728 h 744"/>
                <a:gd name="T68" fmla="*/ 546 w 1106"/>
                <a:gd name="T69" fmla="*/ 678 h 744"/>
                <a:gd name="T70" fmla="*/ 584 w 1106"/>
                <a:gd name="T71" fmla="*/ 672 h 744"/>
                <a:gd name="T72" fmla="*/ 620 w 1106"/>
                <a:gd name="T73" fmla="*/ 656 h 744"/>
                <a:gd name="T74" fmla="*/ 670 w 1106"/>
                <a:gd name="T75" fmla="*/ 744 h 744"/>
                <a:gd name="T76" fmla="*/ 720 w 1106"/>
                <a:gd name="T77" fmla="*/ 744 h 744"/>
                <a:gd name="T78" fmla="*/ 934 w 1106"/>
                <a:gd name="T79" fmla="*/ 706 h 744"/>
                <a:gd name="T80" fmla="*/ 656 w 1106"/>
                <a:gd name="T81" fmla="*/ 620 h 744"/>
                <a:gd name="T82" fmla="*/ 676 w 1106"/>
                <a:gd name="T83" fmla="*/ 574 h 744"/>
                <a:gd name="T84" fmla="*/ 746 w 1106"/>
                <a:gd name="T85" fmla="*/ 512 h 744"/>
                <a:gd name="T86" fmla="*/ 778 w 1106"/>
                <a:gd name="T87" fmla="*/ 504 h 744"/>
                <a:gd name="T88" fmla="*/ 1068 w 1106"/>
                <a:gd name="T89" fmla="*/ 512 h 744"/>
                <a:gd name="T90" fmla="*/ 1102 w 1106"/>
                <a:gd name="T91" fmla="*/ 414 h 744"/>
                <a:gd name="T92" fmla="*/ 592 w 1106"/>
                <a:gd name="T93" fmla="*/ 626 h 744"/>
                <a:gd name="T94" fmla="*/ 540 w 1106"/>
                <a:gd name="T95" fmla="*/ 638 h 744"/>
                <a:gd name="T96" fmla="*/ 490 w 1106"/>
                <a:gd name="T97" fmla="*/ 618 h 744"/>
                <a:gd name="T98" fmla="*/ 466 w 1106"/>
                <a:gd name="T99" fmla="*/ 590 h 744"/>
                <a:gd name="T100" fmla="*/ 454 w 1106"/>
                <a:gd name="T101" fmla="*/ 538 h 744"/>
                <a:gd name="T102" fmla="*/ 472 w 1106"/>
                <a:gd name="T103" fmla="*/ 488 h 744"/>
                <a:gd name="T104" fmla="*/ 502 w 1106"/>
                <a:gd name="T105" fmla="*/ 462 h 744"/>
                <a:gd name="T106" fmla="*/ 554 w 1106"/>
                <a:gd name="T107" fmla="*/ 452 h 744"/>
                <a:gd name="T108" fmla="*/ 604 w 1106"/>
                <a:gd name="T109" fmla="*/ 470 h 744"/>
                <a:gd name="T110" fmla="*/ 628 w 1106"/>
                <a:gd name="T111" fmla="*/ 498 h 744"/>
                <a:gd name="T112" fmla="*/ 640 w 1106"/>
                <a:gd name="T113" fmla="*/ 550 h 744"/>
                <a:gd name="T114" fmla="*/ 622 w 1106"/>
                <a:gd name="T115" fmla="*/ 60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6" h="744">
                  <a:moveTo>
                    <a:pt x="1102" y="414"/>
                  </a:moveTo>
                  <a:lnTo>
                    <a:pt x="982" y="434"/>
                  </a:lnTo>
                  <a:lnTo>
                    <a:pt x="1036" y="350"/>
                  </a:lnTo>
                  <a:lnTo>
                    <a:pt x="1026" y="344"/>
                  </a:lnTo>
                  <a:lnTo>
                    <a:pt x="958" y="440"/>
                  </a:lnTo>
                  <a:lnTo>
                    <a:pt x="772" y="472"/>
                  </a:lnTo>
                  <a:lnTo>
                    <a:pt x="886" y="292"/>
                  </a:lnTo>
                  <a:lnTo>
                    <a:pt x="874" y="284"/>
                  </a:lnTo>
                  <a:lnTo>
                    <a:pt x="736" y="478"/>
                  </a:lnTo>
                  <a:lnTo>
                    <a:pt x="668" y="490"/>
                  </a:lnTo>
                  <a:lnTo>
                    <a:pt x="668" y="490"/>
                  </a:lnTo>
                  <a:lnTo>
                    <a:pt x="660" y="472"/>
                  </a:lnTo>
                  <a:lnTo>
                    <a:pt x="648" y="456"/>
                  </a:lnTo>
                  <a:lnTo>
                    <a:pt x="648" y="456"/>
                  </a:lnTo>
                  <a:lnTo>
                    <a:pt x="638" y="446"/>
                  </a:lnTo>
                  <a:lnTo>
                    <a:pt x="628" y="438"/>
                  </a:lnTo>
                  <a:lnTo>
                    <a:pt x="616" y="430"/>
                  </a:lnTo>
                  <a:lnTo>
                    <a:pt x="604" y="424"/>
                  </a:lnTo>
                  <a:lnTo>
                    <a:pt x="626" y="358"/>
                  </a:lnTo>
                  <a:lnTo>
                    <a:pt x="856" y="240"/>
                  </a:lnTo>
                  <a:lnTo>
                    <a:pt x="848" y="226"/>
                  </a:lnTo>
                  <a:lnTo>
                    <a:pt x="636" y="326"/>
                  </a:lnTo>
                  <a:lnTo>
                    <a:pt x="694" y="142"/>
                  </a:lnTo>
                  <a:lnTo>
                    <a:pt x="792" y="92"/>
                  </a:lnTo>
                  <a:lnTo>
                    <a:pt x="786" y="80"/>
                  </a:lnTo>
                  <a:lnTo>
                    <a:pt x="702" y="120"/>
                  </a:lnTo>
                  <a:lnTo>
                    <a:pt x="738" y="8"/>
                  </a:lnTo>
                  <a:lnTo>
                    <a:pt x="718" y="0"/>
                  </a:lnTo>
                  <a:lnTo>
                    <a:pt x="676" y="116"/>
                  </a:lnTo>
                  <a:lnTo>
                    <a:pt x="630" y="26"/>
                  </a:lnTo>
                  <a:lnTo>
                    <a:pt x="620" y="32"/>
                  </a:lnTo>
                  <a:lnTo>
                    <a:pt x="668" y="138"/>
                  </a:lnTo>
                  <a:lnTo>
                    <a:pt x="604" y="316"/>
                  </a:lnTo>
                  <a:lnTo>
                    <a:pt x="506" y="126"/>
                  </a:lnTo>
                  <a:lnTo>
                    <a:pt x="492" y="134"/>
                  </a:lnTo>
                  <a:lnTo>
                    <a:pt x="592" y="350"/>
                  </a:lnTo>
                  <a:lnTo>
                    <a:pt x="568" y="412"/>
                  </a:lnTo>
                  <a:lnTo>
                    <a:pt x="568" y="412"/>
                  </a:lnTo>
                  <a:lnTo>
                    <a:pt x="544" y="410"/>
                  </a:lnTo>
                  <a:lnTo>
                    <a:pt x="520" y="414"/>
                  </a:lnTo>
                  <a:lnTo>
                    <a:pt x="496" y="420"/>
                  </a:lnTo>
                  <a:lnTo>
                    <a:pt x="474" y="432"/>
                  </a:lnTo>
                  <a:lnTo>
                    <a:pt x="432" y="386"/>
                  </a:lnTo>
                  <a:lnTo>
                    <a:pt x="446" y="128"/>
                  </a:lnTo>
                  <a:lnTo>
                    <a:pt x="430" y="126"/>
                  </a:lnTo>
                  <a:lnTo>
                    <a:pt x="410" y="362"/>
                  </a:lnTo>
                  <a:lnTo>
                    <a:pt x="278" y="218"/>
                  </a:lnTo>
                  <a:lnTo>
                    <a:pt x="284" y="108"/>
                  </a:lnTo>
                  <a:lnTo>
                    <a:pt x="272" y="106"/>
                  </a:lnTo>
                  <a:lnTo>
                    <a:pt x="262" y="200"/>
                  </a:lnTo>
                  <a:lnTo>
                    <a:pt x="182" y="110"/>
                  </a:lnTo>
                  <a:lnTo>
                    <a:pt x="166" y="124"/>
                  </a:lnTo>
                  <a:lnTo>
                    <a:pt x="246" y="218"/>
                  </a:lnTo>
                  <a:lnTo>
                    <a:pt x="146" y="214"/>
                  </a:lnTo>
                  <a:lnTo>
                    <a:pt x="146" y="228"/>
                  </a:lnTo>
                  <a:lnTo>
                    <a:pt x="262" y="238"/>
                  </a:lnTo>
                  <a:lnTo>
                    <a:pt x="384" y="384"/>
                  </a:lnTo>
                  <a:lnTo>
                    <a:pt x="172" y="374"/>
                  </a:lnTo>
                  <a:lnTo>
                    <a:pt x="170" y="390"/>
                  </a:lnTo>
                  <a:lnTo>
                    <a:pt x="408" y="412"/>
                  </a:lnTo>
                  <a:lnTo>
                    <a:pt x="446" y="458"/>
                  </a:lnTo>
                  <a:lnTo>
                    <a:pt x="446" y="458"/>
                  </a:lnTo>
                  <a:lnTo>
                    <a:pt x="438" y="468"/>
                  </a:lnTo>
                  <a:lnTo>
                    <a:pt x="430" y="480"/>
                  </a:lnTo>
                  <a:lnTo>
                    <a:pt x="424" y="490"/>
                  </a:lnTo>
                  <a:lnTo>
                    <a:pt x="420" y="504"/>
                  </a:lnTo>
                  <a:lnTo>
                    <a:pt x="416" y="516"/>
                  </a:lnTo>
                  <a:lnTo>
                    <a:pt x="414" y="528"/>
                  </a:lnTo>
                  <a:lnTo>
                    <a:pt x="414" y="542"/>
                  </a:lnTo>
                  <a:lnTo>
                    <a:pt x="414" y="554"/>
                  </a:lnTo>
                  <a:lnTo>
                    <a:pt x="360" y="566"/>
                  </a:lnTo>
                  <a:lnTo>
                    <a:pt x="142" y="426"/>
                  </a:lnTo>
                  <a:lnTo>
                    <a:pt x="134" y="440"/>
                  </a:lnTo>
                  <a:lnTo>
                    <a:pt x="326" y="574"/>
                  </a:lnTo>
                  <a:lnTo>
                    <a:pt x="136" y="616"/>
                  </a:lnTo>
                  <a:lnTo>
                    <a:pt x="44" y="556"/>
                  </a:lnTo>
                  <a:lnTo>
                    <a:pt x="38" y="566"/>
                  </a:lnTo>
                  <a:lnTo>
                    <a:pt x="114" y="620"/>
                  </a:lnTo>
                  <a:lnTo>
                    <a:pt x="0" y="646"/>
                  </a:lnTo>
                  <a:lnTo>
                    <a:pt x="0" y="650"/>
                  </a:lnTo>
                  <a:lnTo>
                    <a:pt x="2" y="664"/>
                  </a:lnTo>
                  <a:lnTo>
                    <a:pt x="124" y="644"/>
                  </a:lnTo>
                  <a:lnTo>
                    <a:pt x="68" y="728"/>
                  </a:lnTo>
                  <a:lnTo>
                    <a:pt x="80" y="736"/>
                  </a:lnTo>
                  <a:lnTo>
                    <a:pt x="146" y="640"/>
                  </a:lnTo>
                  <a:lnTo>
                    <a:pt x="334" y="606"/>
                  </a:lnTo>
                  <a:lnTo>
                    <a:pt x="246" y="744"/>
                  </a:lnTo>
                  <a:lnTo>
                    <a:pt x="268" y="744"/>
                  </a:lnTo>
                  <a:lnTo>
                    <a:pt x="370" y="600"/>
                  </a:lnTo>
                  <a:lnTo>
                    <a:pt x="422" y="592"/>
                  </a:lnTo>
                  <a:lnTo>
                    <a:pt x="422" y="592"/>
                  </a:lnTo>
                  <a:lnTo>
                    <a:pt x="432" y="612"/>
                  </a:lnTo>
                  <a:lnTo>
                    <a:pt x="446" y="632"/>
                  </a:lnTo>
                  <a:lnTo>
                    <a:pt x="446" y="632"/>
                  </a:lnTo>
                  <a:lnTo>
                    <a:pt x="458" y="644"/>
                  </a:lnTo>
                  <a:lnTo>
                    <a:pt x="470" y="652"/>
                  </a:lnTo>
                  <a:lnTo>
                    <a:pt x="482" y="660"/>
                  </a:lnTo>
                  <a:lnTo>
                    <a:pt x="496" y="668"/>
                  </a:lnTo>
                  <a:lnTo>
                    <a:pt x="480" y="720"/>
                  </a:lnTo>
                  <a:lnTo>
                    <a:pt x="434" y="744"/>
                  </a:lnTo>
                  <a:lnTo>
                    <a:pt x="520" y="744"/>
                  </a:lnTo>
                  <a:lnTo>
                    <a:pt x="514" y="728"/>
                  </a:lnTo>
                  <a:lnTo>
                    <a:pt x="532" y="676"/>
                  </a:lnTo>
                  <a:lnTo>
                    <a:pt x="532" y="676"/>
                  </a:lnTo>
                  <a:lnTo>
                    <a:pt x="546" y="678"/>
                  </a:lnTo>
                  <a:lnTo>
                    <a:pt x="558" y="676"/>
                  </a:lnTo>
                  <a:lnTo>
                    <a:pt x="572" y="674"/>
                  </a:lnTo>
                  <a:lnTo>
                    <a:pt x="584" y="672"/>
                  </a:lnTo>
                  <a:lnTo>
                    <a:pt x="596" y="668"/>
                  </a:lnTo>
                  <a:lnTo>
                    <a:pt x="608" y="662"/>
                  </a:lnTo>
                  <a:lnTo>
                    <a:pt x="620" y="656"/>
                  </a:lnTo>
                  <a:lnTo>
                    <a:pt x="632" y="648"/>
                  </a:lnTo>
                  <a:lnTo>
                    <a:pt x="672" y="692"/>
                  </a:lnTo>
                  <a:lnTo>
                    <a:pt x="670" y="744"/>
                  </a:lnTo>
                  <a:lnTo>
                    <a:pt x="692" y="744"/>
                  </a:lnTo>
                  <a:lnTo>
                    <a:pt x="696" y="718"/>
                  </a:lnTo>
                  <a:lnTo>
                    <a:pt x="720" y="744"/>
                  </a:lnTo>
                  <a:lnTo>
                    <a:pt x="762" y="744"/>
                  </a:lnTo>
                  <a:lnTo>
                    <a:pt x="720" y="696"/>
                  </a:lnTo>
                  <a:lnTo>
                    <a:pt x="934" y="706"/>
                  </a:lnTo>
                  <a:lnTo>
                    <a:pt x="934" y="690"/>
                  </a:lnTo>
                  <a:lnTo>
                    <a:pt x="696" y="668"/>
                  </a:lnTo>
                  <a:lnTo>
                    <a:pt x="656" y="620"/>
                  </a:lnTo>
                  <a:lnTo>
                    <a:pt x="656" y="620"/>
                  </a:lnTo>
                  <a:lnTo>
                    <a:pt x="668" y="598"/>
                  </a:lnTo>
                  <a:lnTo>
                    <a:pt x="676" y="574"/>
                  </a:lnTo>
                  <a:lnTo>
                    <a:pt x="680" y="550"/>
                  </a:lnTo>
                  <a:lnTo>
                    <a:pt x="678" y="526"/>
                  </a:lnTo>
                  <a:lnTo>
                    <a:pt x="746" y="512"/>
                  </a:lnTo>
                  <a:lnTo>
                    <a:pt x="962" y="652"/>
                  </a:lnTo>
                  <a:lnTo>
                    <a:pt x="972" y="640"/>
                  </a:lnTo>
                  <a:lnTo>
                    <a:pt x="778" y="504"/>
                  </a:lnTo>
                  <a:lnTo>
                    <a:pt x="968" y="464"/>
                  </a:lnTo>
                  <a:lnTo>
                    <a:pt x="1060" y="524"/>
                  </a:lnTo>
                  <a:lnTo>
                    <a:pt x="1068" y="512"/>
                  </a:lnTo>
                  <a:lnTo>
                    <a:pt x="990" y="458"/>
                  </a:lnTo>
                  <a:lnTo>
                    <a:pt x="1106" y="434"/>
                  </a:lnTo>
                  <a:lnTo>
                    <a:pt x="1102" y="414"/>
                  </a:lnTo>
                  <a:close/>
                  <a:moveTo>
                    <a:pt x="608" y="614"/>
                  </a:moveTo>
                  <a:lnTo>
                    <a:pt x="608" y="614"/>
                  </a:lnTo>
                  <a:lnTo>
                    <a:pt x="592" y="626"/>
                  </a:lnTo>
                  <a:lnTo>
                    <a:pt x="576" y="632"/>
                  </a:lnTo>
                  <a:lnTo>
                    <a:pt x="558" y="636"/>
                  </a:lnTo>
                  <a:lnTo>
                    <a:pt x="540" y="638"/>
                  </a:lnTo>
                  <a:lnTo>
                    <a:pt x="522" y="634"/>
                  </a:lnTo>
                  <a:lnTo>
                    <a:pt x="506" y="628"/>
                  </a:lnTo>
                  <a:lnTo>
                    <a:pt x="490" y="618"/>
                  </a:lnTo>
                  <a:lnTo>
                    <a:pt x="476" y="606"/>
                  </a:lnTo>
                  <a:lnTo>
                    <a:pt x="476" y="606"/>
                  </a:lnTo>
                  <a:lnTo>
                    <a:pt x="466" y="590"/>
                  </a:lnTo>
                  <a:lnTo>
                    <a:pt x="458" y="574"/>
                  </a:lnTo>
                  <a:lnTo>
                    <a:pt x="454" y="556"/>
                  </a:lnTo>
                  <a:lnTo>
                    <a:pt x="454" y="538"/>
                  </a:lnTo>
                  <a:lnTo>
                    <a:pt x="456" y="520"/>
                  </a:lnTo>
                  <a:lnTo>
                    <a:pt x="464" y="504"/>
                  </a:lnTo>
                  <a:lnTo>
                    <a:pt x="472" y="488"/>
                  </a:lnTo>
                  <a:lnTo>
                    <a:pt x="486" y="474"/>
                  </a:lnTo>
                  <a:lnTo>
                    <a:pt x="486" y="474"/>
                  </a:lnTo>
                  <a:lnTo>
                    <a:pt x="502" y="462"/>
                  </a:lnTo>
                  <a:lnTo>
                    <a:pt x="518" y="456"/>
                  </a:lnTo>
                  <a:lnTo>
                    <a:pt x="536" y="452"/>
                  </a:lnTo>
                  <a:lnTo>
                    <a:pt x="554" y="452"/>
                  </a:lnTo>
                  <a:lnTo>
                    <a:pt x="572" y="454"/>
                  </a:lnTo>
                  <a:lnTo>
                    <a:pt x="588" y="460"/>
                  </a:lnTo>
                  <a:lnTo>
                    <a:pt x="604" y="470"/>
                  </a:lnTo>
                  <a:lnTo>
                    <a:pt x="618" y="482"/>
                  </a:lnTo>
                  <a:lnTo>
                    <a:pt x="618" y="482"/>
                  </a:lnTo>
                  <a:lnTo>
                    <a:pt x="628" y="498"/>
                  </a:lnTo>
                  <a:lnTo>
                    <a:pt x="636" y="516"/>
                  </a:lnTo>
                  <a:lnTo>
                    <a:pt x="640" y="532"/>
                  </a:lnTo>
                  <a:lnTo>
                    <a:pt x="640" y="550"/>
                  </a:lnTo>
                  <a:lnTo>
                    <a:pt x="638" y="568"/>
                  </a:lnTo>
                  <a:lnTo>
                    <a:pt x="630" y="586"/>
                  </a:lnTo>
                  <a:lnTo>
                    <a:pt x="622" y="600"/>
                  </a:lnTo>
                  <a:lnTo>
                    <a:pt x="608" y="614"/>
                  </a:lnTo>
                  <a:lnTo>
                    <a:pt x="608" y="614"/>
                  </a:lnTo>
                  <a:close/>
                </a:path>
              </a:pathLst>
            </a:custGeom>
            <a:solidFill>
              <a:srgbClr val="FEFFFF">
                <a:alpha val="4000"/>
              </a:srgbClr>
            </a:solidFill>
            <a:ln>
              <a:solidFill>
                <a:srgbClr val="FEFFFF">
                  <a:alpha val="13000"/>
                </a:srgbClr>
              </a:solidFill>
            </a:ln>
            <a:effectLst>
              <a:glow rad="101600">
                <a:srgbClr val="FEFFFF">
                  <a:alpha val="13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23" name="Freeform 16"/>
            <p:cNvSpPr>
              <a:spLocks noChangeAspect="1"/>
            </p:cNvSpPr>
            <p:nvPr/>
          </p:nvSpPr>
          <p:spPr bwMode="auto">
            <a:xfrm>
              <a:off x="8126715" y="6307559"/>
              <a:ext cx="976330" cy="550441"/>
            </a:xfrm>
            <a:custGeom>
              <a:avLst/>
              <a:gdLst>
                <a:gd name="T0" fmla="*/ 962 w 972"/>
                <a:gd name="T1" fmla="*/ 344 h 548"/>
                <a:gd name="T2" fmla="*/ 860 w 972"/>
                <a:gd name="T3" fmla="*/ 232 h 548"/>
                <a:gd name="T4" fmla="*/ 972 w 972"/>
                <a:gd name="T5" fmla="*/ 210 h 548"/>
                <a:gd name="T6" fmla="*/ 954 w 972"/>
                <a:gd name="T7" fmla="*/ 122 h 548"/>
                <a:gd name="T8" fmla="*/ 854 w 972"/>
                <a:gd name="T9" fmla="*/ 200 h 548"/>
                <a:gd name="T10" fmla="*/ 834 w 972"/>
                <a:gd name="T11" fmla="*/ 98 h 548"/>
                <a:gd name="T12" fmla="*/ 742 w 972"/>
                <a:gd name="T13" fmla="*/ 320 h 548"/>
                <a:gd name="T14" fmla="*/ 714 w 972"/>
                <a:gd name="T15" fmla="*/ 122 h 548"/>
                <a:gd name="T16" fmla="*/ 636 w 972"/>
                <a:gd name="T17" fmla="*/ 434 h 548"/>
                <a:gd name="T18" fmla="*/ 614 w 972"/>
                <a:gd name="T19" fmla="*/ 422 h 548"/>
                <a:gd name="T20" fmla="*/ 576 w 972"/>
                <a:gd name="T21" fmla="*/ 412 h 548"/>
                <a:gd name="T22" fmla="*/ 552 w 972"/>
                <a:gd name="T23" fmla="*/ 412 h 548"/>
                <a:gd name="T24" fmla="*/ 502 w 972"/>
                <a:gd name="T25" fmla="*/ 312 h 548"/>
                <a:gd name="T26" fmla="*/ 588 w 972"/>
                <a:gd name="T27" fmla="*/ 100 h 548"/>
                <a:gd name="T28" fmla="*/ 440 w 972"/>
                <a:gd name="T29" fmla="*/ 132 h 548"/>
                <a:gd name="T30" fmla="*/ 478 w 972"/>
                <a:gd name="T31" fmla="*/ 24 h 548"/>
                <a:gd name="T32" fmla="*/ 394 w 972"/>
                <a:gd name="T33" fmla="*/ 0 h 548"/>
                <a:gd name="T34" fmla="*/ 410 w 972"/>
                <a:gd name="T35" fmla="*/ 124 h 548"/>
                <a:gd name="T36" fmla="*/ 312 w 972"/>
                <a:gd name="T37" fmla="*/ 88 h 548"/>
                <a:gd name="T38" fmla="*/ 458 w 972"/>
                <a:gd name="T39" fmla="*/ 278 h 548"/>
                <a:gd name="T40" fmla="*/ 272 w 972"/>
                <a:gd name="T41" fmla="*/ 204 h 548"/>
                <a:gd name="T42" fmla="*/ 502 w 972"/>
                <a:gd name="T43" fmla="*/ 426 h 548"/>
                <a:gd name="T44" fmla="*/ 490 w 972"/>
                <a:gd name="T45" fmla="*/ 432 h 548"/>
                <a:gd name="T46" fmla="*/ 470 w 972"/>
                <a:gd name="T47" fmla="*/ 448 h 548"/>
                <a:gd name="T48" fmla="*/ 452 w 972"/>
                <a:gd name="T49" fmla="*/ 468 h 548"/>
                <a:gd name="T50" fmla="*/ 440 w 972"/>
                <a:gd name="T51" fmla="*/ 490 h 548"/>
                <a:gd name="T52" fmla="*/ 332 w 972"/>
                <a:gd name="T53" fmla="*/ 482 h 548"/>
                <a:gd name="T54" fmla="*/ 190 w 972"/>
                <a:gd name="T55" fmla="*/ 302 h 548"/>
                <a:gd name="T56" fmla="*/ 142 w 972"/>
                <a:gd name="T57" fmla="*/ 446 h 548"/>
                <a:gd name="T58" fmla="*/ 70 w 972"/>
                <a:gd name="T59" fmla="*/ 360 h 548"/>
                <a:gd name="T60" fmla="*/ 2 w 972"/>
                <a:gd name="T61" fmla="*/ 420 h 548"/>
                <a:gd name="T62" fmla="*/ 0 w 972"/>
                <a:gd name="T63" fmla="*/ 440 h 548"/>
                <a:gd name="T64" fmla="*/ 34 w 972"/>
                <a:gd name="T65" fmla="*/ 526 h 548"/>
                <a:gd name="T66" fmla="*/ 142 w 972"/>
                <a:gd name="T67" fmla="*/ 472 h 548"/>
                <a:gd name="T68" fmla="*/ 214 w 972"/>
                <a:gd name="T69" fmla="*/ 548 h 548"/>
                <a:gd name="T70" fmla="*/ 310 w 972"/>
                <a:gd name="T71" fmla="*/ 512 h 548"/>
                <a:gd name="T72" fmla="*/ 428 w 972"/>
                <a:gd name="T73" fmla="*/ 538 h 548"/>
                <a:gd name="T74" fmla="*/ 464 w 972"/>
                <a:gd name="T75" fmla="*/ 548 h 548"/>
                <a:gd name="T76" fmla="*/ 466 w 972"/>
                <a:gd name="T77" fmla="*/ 532 h 548"/>
                <a:gd name="T78" fmla="*/ 474 w 972"/>
                <a:gd name="T79" fmla="*/ 504 h 548"/>
                <a:gd name="T80" fmla="*/ 492 w 972"/>
                <a:gd name="T81" fmla="*/ 478 h 548"/>
                <a:gd name="T82" fmla="*/ 516 w 972"/>
                <a:gd name="T83" fmla="*/ 460 h 548"/>
                <a:gd name="T84" fmla="*/ 532 w 972"/>
                <a:gd name="T85" fmla="*/ 454 h 548"/>
                <a:gd name="T86" fmla="*/ 570 w 972"/>
                <a:gd name="T87" fmla="*/ 450 h 548"/>
                <a:gd name="T88" fmla="*/ 606 w 972"/>
                <a:gd name="T89" fmla="*/ 460 h 548"/>
                <a:gd name="T90" fmla="*/ 634 w 972"/>
                <a:gd name="T91" fmla="*/ 482 h 548"/>
                <a:gd name="T92" fmla="*/ 654 w 972"/>
                <a:gd name="T93" fmla="*/ 516 h 548"/>
                <a:gd name="T94" fmla="*/ 658 w 972"/>
                <a:gd name="T95" fmla="*/ 532 h 548"/>
                <a:gd name="T96" fmla="*/ 696 w 972"/>
                <a:gd name="T97" fmla="*/ 548 h 548"/>
                <a:gd name="T98" fmla="*/ 694 w 972"/>
                <a:gd name="T99" fmla="*/ 526 h 548"/>
                <a:gd name="T100" fmla="*/ 690 w 972"/>
                <a:gd name="T101" fmla="*/ 504 h 548"/>
                <a:gd name="T102" fmla="*/ 680 w 972"/>
                <a:gd name="T103" fmla="*/ 480 h 548"/>
                <a:gd name="T104" fmla="*/ 664 w 972"/>
                <a:gd name="T105" fmla="*/ 458 h 548"/>
                <a:gd name="T106" fmla="*/ 962 w 972"/>
                <a:gd name="T107" fmla="*/ 36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2" h="548">
                  <a:moveTo>
                    <a:pt x="962" y="360"/>
                  </a:moveTo>
                  <a:lnTo>
                    <a:pt x="962" y="344"/>
                  </a:lnTo>
                  <a:lnTo>
                    <a:pt x="756" y="352"/>
                  </a:lnTo>
                  <a:lnTo>
                    <a:pt x="860" y="232"/>
                  </a:lnTo>
                  <a:lnTo>
                    <a:pt x="972" y="222"/>
                  </a:lnTo>
                  <a:lnTo>
                    <a:pt x="972" y="210"/>
                  </a:lnTo>
                  <a:lnTo>
                    <a:pt x="874" y="214"/>
                  </a:lnTo>
                  <a:lnTo>
                    <a:pt x="954" y="122"/>
                  </a:lnTo>
                  <a:lnTo>
                    <a:pt x="940" y="108"/>
                  </a:lnTo>
                  <a:lnTo>
                    <a:pt x="854" y="200"/>
                  </a:lnTo>
                  <a:lnTo>
                    <a:pt x="846" y="98"/>
                  </a:lnTo>
                  <a:lnTo>
                    <a:pt x="834" y="98"/>
                  </a:lnTo>
                  <a:lnTo>
                    <a:pt x="838" y="218"/>
                  </a:lnTo>
                  <a:lnTo>
                    <a:pt x="742" y="320"/>
                  </a:lnTo>
                  <a:lnTo>
                    <a:pt x="728" y="122"/>
                  </a:lnTo>
                  <a:lnTo>
                    <a:pt x="714" y="122"/>
                  </a:lnTo>
                  <a:lnTo>
                    <a:pt x="720" y="344"/>
                  </a:lnTo>
                  <a:lnTo>
                    <a:pt x="636" y="434"/>
                  </a:lnTo>
                  <a:lnTo>
                    <a:pt x="636" y="434"/>
                  </a:lnTo>
                  <a:lnTo>
                    <a:pt x="614" y="422"/>
                  </a:lnTo>
                  <a:lnTo>
                    <a:pt x="590" y="414"/>
                  </a:lnTo>
                  <a:lnTo>
                    <a:pt x="576" y="412"/>
                  </a:lnTo>
                  <a:lnTo>
                    <a:pt x="564" y="412"/>
                  </a:lnTo>
                  <a:lnTo>
                    <a:pt x="552" y="412"/>
                  </a:lnTo>
                  <a:lnTo>
                    <a:pt x="538" y="414"/>
                  </a:lnTo>
                  <a:lnTo>
                    <a:pt x="502" y="312"/>
                  </a:lnTo>
                  <a:lnTo>
                    <a:pt x="602" y="108"/>
                  </a:lnTo>
                  <a:lnTo>
                    <a:pt x="588" y="100"/>
                  </a:lnTo>
                  <a:lnTo>
                    <a:pt x="492" y="282"/>
                  </a:lnTo>
                  <a:lnTo>
                    <a:pt x="440" y="132"/>
                  </a:lnTo>
                  <a:lnTo>
                    <a:pt x="488" y="30"/>
                  </a:lnTo>
                  <a:lnTo>
                    <a:pt x="478" y="24"/>
                  </a:lnTo>
                  <a:lnTo>
                    <a:pt x="432" y="112"/>
                  </a:lnTo>
                  <a:lnTo>
                    <a:pt x="394" y="0"/>
                  </a:lnTo>
                  <a:lnTo>
                    <a:pt x="374" y="6"/>
                  </a:lnTo>
                  <a:lnTo>
                    <a:pt x="410" y="124"/>
                  </a:lnTo>
                  <a:lnTo>
                    <a:pt x="318" y="78"/>
                  </a:lnTo>
                  <a:lnTo>
                    <a:pt x="312" y="88"/>
                  </a:lnTo>
                  <a:lnTo>
                    <a:pt x="416" y="144"/>
                  </a:lnTo>
                  <a:lnTo>
                    <a:pt x="458" y="278"/>
                  </a:lnTo>
                  <a:lnTo>
                    <a:pt x="278" y="192"/>
                  </a:lnTo>
                  <a:lnTo>
                    <a:pt x="272" y="204"/>
                  </a:lnTo>
                  <a:lnTo>
                    <a:pt x="466" y="308"/>
                  </a:lnTo>
                  <a:lnTo>
                    <a:pt x="502" y="426"/>
                  </a:lnTo>
                  <a:lnTo>
                    <a:pt x="502" y="426"/>
                  </a:lnTo>
                  <a:lnTo>
                    <a:pt x="490" y="432"/>
                  </a:lnTo>
                  <a:lnTo>
                    <a:pt x="480" y="440"/>
                  </a:lnTo>
                  <a:lnTo>
                    <a:pt x="470" y="448"/>
                  </a:lnTo>
                  <a:lnTo>
                    <a:pt x="460" y="458"/>
                  </a:lnTo>
                  <a:lnTo>
                    <a:pt x="452" y="468"/>
                  </a:lnTo>
                  <a:lnTo>
                    <a:pt x="446" y="478"/>
                  </a:lnTo>
                  <a:lnTo>
                    <a:pt x="440" y="490"/>
                  </a:lnTo>
                  <a:lnTo>
                    <a:pt x="434" y="502"/>
                  </a:lnTo>
                  <a:lnTo>
                    <a:pt x="332" y="482"/>
                  </a:lnTo>
                  <a:lnTo>
                    <a:pt x="202" y="294"/>
                  </a:lnTo>
                  <a:lnTo>
                    <a:pt x="190" y="302"/>
                  </a:lnTo>
                  <a:lnTo>
                    <a:pt x="298" y="476"/>
                  </a:lnTo>
                  <a:lnTo>
                    <a:pt x="142" y="446"/>
                  </a:lnTo>
                  <a:lnTo>
                    <a:pt x="80" y="354"/>
                  </a:lnTo>
                  <a:lnTo>
                    <a:pt x="70" y="360"/>
                  </a:lnTo>
                  <a:lnTo>
                    <a:pt x="120" y="442"/>
                  </a:lnTo>
                  <a:lnTo>
                    <a:pt x="2" y="420"/>
                  </a:lnTo>
                  <a:lnTo>
                    <a:pt x="0" y="426"/>
                  </a:lnTo>
                  <a:lnTo>
                    <a:pt x="0" y="440"/>
                  </a:lnTo>
                  <a:lnTo>
                    <a:pt x="120" y="468"/>
                  </a:lnTo>
                  <a:lnTo>
                    <a:pt x="34" y="526"/>
                  </a:lnTo>
                  <a:lnTo>
                    <a:pt x="40" y="536"/>
                  </a:lnTo>
                  <a:lnTo>
                    <a:pt x="142" y="472"/>
                  </a:lnTo>
                  <a:lnTo>
                    <a:pt x="280" y="504"/>
                  </a:lnTo>
                  <a:lnTo>
                    <a:pt x="214" y="548"/>
                  </a:lnTo>
                  <a:lnTo>
                    <a:pt x="250" y="548"/>
                  </a:lnTo>
                  <a:lnTo>
                    <a:pt x="310" y="512"/>
                  </a:lnTo>
                  <a:lnTo>
                    <a:pt x="428" y="538"/>
                  </a:lnTo>
                  <a:lnTo>
                    <a:pt x="428" y="538"/>
                  </a:lnTo>
                  <a:lnTo>
                    <a:pt x="426" y="548"/>
                  </a:lnTo>
                  <a:lnTo>
                    <a:pt x="464" y="548"/>
                  </a:lnTo>
                  <a:lnTo>
                    <a:pt x="464" y="548"/>
                  </a:lnTo>
                  <a:lnTo>
                    <a:pt x="466" y="532"/>
                  </a:lnTo>
                  <a:lnTo>
                    <a:pt x="468" y="518"/>
                  </a:lnTo>
                  <a:lnTo>
                    <a:pt x="474" y="504"/>
                  </a:lnTo>
                  <a:lnTo>
                    <a:pt x="482" y="490"/>
                  </a:lnTo>
                  <a:lnTo>
                    <a:pt x="492" y="478"/>
                  </a:lnTo>
                  <a:lnTo>
                    <a:pt x="504" y="468"/>
                  </a:lnTo>
                  <a:lnTo>
                    <a:pt x="516" y="460"/>
                  </a:lnTo>
                  <a:lnTo>
                    <a:pt x="532" y="454"/>
                  </a:lnTo>
                  <a:lnTo>
                    <a:pt x="532" y="454"/>
                  </a:lnTo>
                  <a:lnTo>
                    <a:pt x="550" y="450"/>
                  </a:lnTo>
                  <a:lnTo>
                    <a:pt x="570" y="450"/>
                  </a:lnTo>
                  <a:lnTo>
                    <a:pt x="588" y="454"/>
                  </a:lnTo>
                  <a:lnTo>
                    <a:pt x="606" y="460"/>
                  </a:lnTo>
                  <a:lnTo>
                    <a:pt x="622" y="470"/>
                  </a:lnTo>
                  <a:lnTo>
                    <a:pt x="634" y="482"/>
                  </a:lnTo>
                  <a:lnTo>
                    <a:pt x="646" y="498"/>
                  </a:lnTo>
                  <a:lnTo>
                    <a:pt x="654" y="516"/>
                  </a:lnTo>
                  <a:lnTo>
                    <a:pt x="654" y="516"/>
                  </a:lnTo>
                  <a:lnTo>
                    <a:pt x="658" y="532"/>
                  </a:lnTo>
                  <a:lnTo>
                    <a:pt x="658" y="548"/>
                  </a:lnTo>
                  <a:lnTo>
                    <a:pt x="696" y="548"/>
                  </a:lnTo>
                  <a:lnTo>
                    <a:pt x="696" y="548"/>
                  </a:lnTo>
                  <a:lnTo>
                    <a:pt x="694" y="526"/>
                  </a:lnTo>
                  <a:lnTo>
                    <a:pt x="690" y="504"/>
                  </a:lnTo>
                  <a:lnTo>
                    <a:pt x="690" y="504"/>
                  </a:lnTo>
                  <a:lnTo>
                    <a:pt x="686" y="492"/>
                  </a:lnTo>
                  <a:lnTo>
                    <a:pt x="680" y="480"/>
                  </a:lnTo>
                  <a:lnTo>
                    <a:pt x="672" y="470"/>
                  </a:lnTo>
                  <a:lnTo>
                    <a:pt x="664" y="458"/>
                  </a:lnTo>
                  <a:lnTo>
                    <a:pt x="736" y="376"/>
                  </a:lnTo>
                  <a:lnTo>
                    <a:pt x="962" y="360"/>
                  </a:lnTo>
                  <a:close/>
                </a:path>
              </a:pathLst>
            </a:custGeom>
            <a:solidFill>
              <a:srgbClr val="FEFFFF">
                <a:alpha val="76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D633B9C1-59AF-4FDB-8756-4F3183A50634}" type="datetimeFigureOut">
              <a:rPr lang="en-US" smtClean="0"/>
              <a:t>11/26/2012</a:t>
            </a:fld>
            <a:endParaRPr lang="en-US"/>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1FAF1706-860E-457A-9D72-B676578B87B0}"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gif"/><Relationship Id="rId1" Type="http://schemas.openxmlformats.org/officeDocument/2006/relationships/slideLayout" Target="../slideLayouts/slideLayout2.xml"/><Relationship Id="rId4" Type="http://schemas.openxmlformats.org/officeDocument/2006/relationships/image" Target="../media/image19.gi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4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675724"/>
            <a:ext cx="8458200" cy="1305476"/>
          </a:xfrm>
        </p:spPr>
        <p:txBody>
          <a:bodyPr/>
          <a:lstStyle/>
          <a:p>
            <a:pPr algn="ctr"/>
            <a:r>
              <a:rPr lang="en-US" sz="4400" dirty="0" smtClean="0"/>
              <a:t>Cool Season TAFs</a:t>
            </a:r>
            <a:endParaRPr lang="en-US" sz="4400" dirty="0"/>
          </a:p>
        </p:txBody>
      </p:sp>
      <p:pic>
        <p:nvPicPr>
          <p:cNvPr id="1026" name="Picture 2" descr="https://encrypted-tbn0.gstatic.com/images?q=tbn:ANd9GcR-aHmiMwi8GFzGIzfumfIPgYNqmZW6XWyHxxCLPzBDU9NEVw6b5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76" y="2667000"/>
            <a:ext cx="7555154"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59849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a:xfrm>
            <a:off x="1009442" y="457200"/>
            <a:ext cx="7125113" cy="914400"/>
          </a:xfrm>
        </p:spPr>
        <p:txBody>
          <a:bodyPr/>
          <a:lstStyle/>
          <a:p>
            <a:pPr algn="ctr"/>
            <a:r>
              <a:rPr lang="en-US" dirty="0" smtClean="0"/>
              <a:t>Stratus - Dissipation</a:t>
            </a:r>
            <a:endParaRPr lang="en-US" dirty="0"/>
          </a:p>
        </p:txBody>
      </p:sp>
      <p:sp>
        <p:nvSpPr>
          <p:cNvPr id="21507" name="Rectangle 3"/>
          <p:cNvSpPr>
            <a:spLocks noGrp="1" noRot="1" noChangeArrowheads="1"/>
          </p:cNvSpPr>
          <p:nvPr>
            <p:ph type="body" idx="1"/>
          </p:nvPr>
        </p:nvSpPr>
        <p:spPr>
          <a:xfrm>
            <a:off x="685800" y="1807361"/>
            <a:ext cx="7086600" cy="3145639"/>
          </a:xfrm>
        </p:spPr>
        <p:txBody>
          <a:bodyPr/>
          <a:lstStyle/>
          <a:p>
            <a:r>
              <a:rPr lang="en-US" sz="2000" dirty="0">
                <a:solidFill>
                  <a:schemeClr val="bg1"/>
                </a:solidFill>
              </a:rPr>
              <a:t>Advection of cold air aloft or warm air at the surface (weaken the inversion)</a:t>
            </a:r>
          </a:p>
          <a:p>
            <a:r>
              <a:rPr lang="en-US" sz="2000" dirty="0">
                <a:solidFill>
                  <a:schemeClr val="bg1"/>
                </a:solidFill>
              </a:rPr>
              <a:t>Dry air </a:t>
            </a:r>
            <a:r>
              <a:rPr lang="en-US" sz="2000" dirty="0" err="1">
                <a:solidFill>
                  <a:schemeClr val="bg1"/>
                </a:solidFill>
              </a:rPr>
              <a:t>advecting</a:t>
            </a:r>
            <a:r>
              <a:rPr lang="en-US" sz="2000" dirty="0">
                <a:solidFill>
                  <a:schemeClr val="bg1"/>
                </a:solidFill>
              </a:rPr>
              <a:t> into the lower levels</a:t>
            </a:r>
          </a:p>
          <a:p>
            <a:r>
              <a:rPr lang="en-US" sz="2000" dirty="0">
                <a:solidFill>
                  <a:schemeClr val="bg1"/>
                </a:solidFill>
              </a:rPr>
              <a:t>Solar heating to mix out the inversion (warm season)</a:t>
            </a:r>
          </a:p>
          <a:p>
            <a:r>
              <a:rPr lang="en-US" sz="2000" dirty="0">
                <a:solidFill>
                  <a:schemeClr val="bg1"/>
                </a:solidFill>
              </a:rPr>
              <a:t>Strong subsidence forcing the inversion to </a:t>
            </a:r>
            <a:r>
              <a:rPr lang="en-US" sz="2000" dirty="0" smtClean="0">
                <a:solidFill>
                  <a:schemeClr val="bg1"/>
                </a:solidFill>
              </a:rPr>
              <a:t>ground</a:t>
            </a:r>
          </a:p>
          <a:p>
            <a:r>
              <a:rPr lang="en-US" sz="2000" dirty="0" err="1" smtClean="0">
                <a:solidFill>
                  <a:schemeClr val="bg1"/>
                </a:solidFill>
              </a:rPr>
              <a:t>Anticyclonic</a:t>
            </a:r>
            <a:r>
              <a:rPr lang="en-US" sz="2000" dirty="0" smtClean="0">
                <a:solidFill>
                  <a:schemeClr val="bg1"/>
                </a:solidFill>
              </a:rPr>
              <a:t> flow/low level divergence</a:t>
            </a:r>
            <a:endParaRPr lang="en-US" sz="2000" dirty="0">
              <a:solidFill>
                <a:schemeClr val="bg1"/>
              </a:solidFill>
            </a:endParaRPr>
          </a:p>
          <a:p>
            <a:pPr>
              <a:buFont typeface="Wingdings" pitchFamily="2" charset="2"/>
              <a:buNone/>
            </a:pPr>
            <a:endParaRPr lang="en-US" dirty="0"/>
          </a:p>
        </p:txBody>
      </p:sp>
    </p:spTree>
    <p:extLst>
      <p:ext uri="{BB962C8B-B14F-4D97-AF65-F5344CB8AC3E}">
        <p14:creationId xmlns:p14="http://schemas.microsoft.com/office/powerpoint/2010/main" val="12062374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p:txBody>
          <a:bodyPr/>
          <a:lstStyle/>
          <a:p>
            <a:pPr algn="ctr"/>
            <a:r>
              <a:rPr lang="en-US" dirty="0" smtClean="0"/>
              <a:t>Stratus - Dissipation</a:t>
            </a:r>
            <a:endParaRPr lang="en-US" dirty="0"/>
          </a:p>
        </p:txBody>
      </p:sp>
      <p:sp>
        <p:nvSpPr>
          <p:cNvPr id="22532" name="Rectangle 4"/>
          <p:cNvSpPr>
            <a:spLocks noGrp="1" noRot="1" noChangeArrowheads="1"/>
          </p:cNvSpPr>
          <p:nvPr>
            <p:ph type="body" sz="half" idx="1"/>
          </p:nvPr>
        </p:nvSpPr>
        <p:spPr>
          <a:xfrm>
            <a:off x="152400" y="1524000"/>
            <a:ext cx="4038600" cy="4575175"/>
          </a:xfrm>
        </p:spPr>
        <p:txBody>
          <a:bodyPr/>
          <a:lstStyle/>
          <a:p>
            <a:r>
              <a:rPr lang="en-US" sz="2800" dirty="0">
                <a:solidFill>
                  <a:schemeClr val="bg1"/>
                </a:solidFill>
              </a:rPr>
              <a:t>Mechanical mixing</a:t>
            </a:r>
          </a:p>
          <a:p>
            <a:pPr lvl="1"/>
            <a:r>
              <a:rPr lang="en-US" sz="2400" dirty="0">
                <a:solidFill>
                  <a:schemeClr val="bg1"/>
                </a:solidFill>
              </a:rPr>
              <a:t>Shear induced mixing promotes momentum transport</a:t>
            </a:r>
          </a:p>
          <a:p>
            <a:pPr lvl="1"/>
            <a:r>
              <a:rPr lang="en-US" sz="2400" dirty="0">
                <a:solidFill>
                  <a:schemeClr val="bg1"/>
                </a:solidFill>
              </a:rPr>
              <a:t>This increases the mixing</a:t>
            </a:r>
          </a:p>
          <a:p>
            <a:pPr lvl="1"/>
            <a:r>
              <a:rPr lang="en-US" sz="2400" dirty="0">
                <a:solidFill>
                  <a:schemeClr val="bg1"/>
                </a:solidFill>
              </a:rPr>
              <a:t>The inversion layer lowers and weakens</a:t>
            </a:r>
          </a:p>
        </p:txBody>
      </p:sp>
      <p:pic>
        <p:nvPicPr>
          <p:cNvPr id="22536" name="Picture 8" descr="slide0031_image056"/>
          <p:cNvPicPr>
            <a:picLocks noGrp="1" noChangeAspect="1" noChangeArrowheads="1" noCrop="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495800" y="1409700"/>
            <a:ext cx="4648200" cy="464820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3157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a:xfrm>
            <a:off x="1009442" y="533400"/>
            <a:ext cx="7125113" cy="990600"/>
          </a:xfrm>
        </p:spPr>
        <p:txBody>
          <a:bodyPr/>
          <a:lstStyle/>
          <a:p>
            <a:pPr algn="ctr"/>
            <a:r>
              <a:rPr lang="en-US" dirty="0" smtClean="0"/>
              <a:t>Stratus - Model </a:t>
            </a:r>
            <a:r>
              <a:rPr lang="en-US" dirty="0"/>
              <a:t>Parameters</a:t>
            </a:r>
          </a:p>
        </p:txBody>
      </p:sp>
      <p:sp>
        <p:nvSpPr>
          <p:cNvPr id="26627" name="Rectangle 3"/>
          <p:cNvSpPr>
            <a:spLocks noGrp="1" noRot="1" noChangeArrowheads="1"/>
          </p:cNvSpPr>
          <p:nvPr>
            <p:ph type="body" idx="1"/>
          </p:nvPr>
        </p:nvSpPr>
        <p:spPr>
          <a:xfrm>
            <a:off x="533400" y="1752600"/>
            <a:ext cx="6248400" cy="2514600"/>
          </a:xfrm>
        </p:spPr>
        <p:txBody>
          <a:bodyPr>
            <a:normAutofit/>
          </a:bodyPr>
          <a:lstStyle/>
          <a:p>
            <a:r>
              <a:rPr lang="en-US" sz="2000" dirty="0">
                <a:solidFill>
                  <a:schemeClr val="bg1"/>
                </a:solidFill>
              </a:rPr>
              <a:t>Low level cyclonic </a:t>
            </a:r>
            <a:r>
              <a:rPr lang="en-US" sz="2000" dirty="0" err="1">
                <a:solidFill>
                  <a:schemeClr val="bg1"/>
                </a:solidFill>
              </a:rPr>
              <a:t>vorticity</a:t>
            </a:r>
            <a:endParaRPr lang="en-US" sz="2000" dirty="0">
              <a:solidFill>
                <a:schemeClr val="bg1"/>
              </a:solidFill>
            </a:endParaRPr>
          </a:p>
          <a:p>
            <a:pPr lvl="1"/>
            <a:r>
              <a:rPr lang="en-US" sz="2000" dirty="0">
                <a:solidFill>
                  <a:schemeClr val="bg1"/>
                </a:solidFill>
              </a:rPr>
              <a:t>Ekman layer develops which leads to cyclonic flow with low-level lift</a:t>
            </a:r>
          </a:p>
          <a:p>
            <a:r>
              <a:rPr lang="en-US" sz="2000" dirty="0">
                <a:solidFill>
                  <a:schemeClr val="bg1"/>
                </a:solidFill>
              </a:rPr>
              <a:t>Boundary layer convergence</a:t>
            </a:r>
          </a:p>
        </p:txBody>
      </p:sp>
    </p:spTree>
    <p:extLst>
      <p:ext uri="{BB962C8B-B14F-4D97-AF65-F5344CB8AC3E}">
        <p14:creationId xmlns:p14="http://schemas.microsoft.com/office/powerpoint/2010/main" val="36756772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0" name="Picture 4" descr="2005_10_07_092927_sh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362200"/>
            <a:ext cx="10820400" cy="922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47578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Picture 4" descr="2005_10_07_093156_sh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76200"/>
            <a:ext cx="11277600" cy="693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3531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rrowheads="1"/>
          </p:cNvSpPr>
          <p:nvPr>
            <p:ph type="title"/>
          </p:nvPr>
        </p:nvSpPr>
        <p:spPr/>
        <p:txBody>
          <a:bodyPr/>
          <a:lstStyle/>
          <a:p>
            <a:pPr algn="ctr"/>
            <a:r>
              <a:rPr lang="en-US" dirty="0" smtClean="0"/>
              <a:t>Stratus - Model </a:t>
            </a:r>
            <a:r>
              <a:rPr lang="en-US" dirty="0"/>
              <a:t>Parameters</a:t>
            </a:r>
          </a:p>
        </p:txBody>
      </p:sp>
      <p:sp>
        <p:nvSpPr>
          <p:cNvPr id="44035" name="Rectangle 3"/>
          <p:cNvSpPr>
            <a:spLocks noGrp="1" noRot="1" noChangeArrowheads="1"/>
          </p:cNvSpPr>
          <p:nvPr>
            <p:ph type="body" idx="1"/>
          </p:nvPr>
        </p:nvSpPr>
        <p:spPr>
          <a:xfrm>
            <a:off x="457200" y="1807361"/>
            <a:ext cx="6934200" cy="3602839"/>
          </a:xfrm>
        </p:spPr>
        <p:txBody>
          <a:bodyPr/>
          <a:lstStyle/>
          <a:p>
            <a:r>
              <a:rPr lang="en-US" sz="2000" dirty="0">
                <a:solidFill>
                  <a:schemeClr val="bg1"/>
                </a:solidFill>
              </a:rPr>
              <a:t>Presence of moisture below 800mb</a:t>
            </a:r>
          </a:p>
          <a:p>
            <a:r>
              <a:rPr lang="en-US" sz="2000" dirty="0">
                <a:solidFill>
                  <a:schemeClr val="bg1"/>
                </a:solidFill>
              </a:rPr>
              <a:t>Moist isentropic ascent in the lower levels of the atmosphere</a:t>
            </a:r>
          </a:p>
          <a:p>
            <a:r>
              <a:rPr lang="en-US" sz="2000" dirty="0">
                <a:solidFill>
                  <a:schemeClr val="bg1"/>
                </a:solidFill>
              </a:rPr>
              <a:t>Lapse rates near the inversion level</a:t>
            </a:r>
          </a:p>
          <a:p>
            <a:pPr lvl="1"/>
            <a:r>
              <a:rPr lang="en-US" sz="2000" dirty="0">
                <a:solidFill>
                  <a:srgbClr val="C00000"/>
                </a:solidFill>
              </a:rPr>
              <a:t>Weak low level dry air advection will likely not be enough to diminish the stratus without a change in the inversion</a:t>
            </a:r>
          </a:p>
          <a:p>
            <a:endParaRPr lang="en-US" dirty="0"/>
          </a:p>
        </p:txBody>
      </p:sp>
    </p:spTree>
    <p:extLst>
      <p:ext uri="{BB962C8B-B14F-4D97-AF65-F5344CB8AC3E}">
        <p14:creationId xmlns:p14="http://schemas.microsoft.com/office/powerpoint/2010/main" val="6564593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6" name="Picture 4" descr="2005_10_09_090030_sh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857500"/>
            <a:ext cx="11563350" cy="971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76354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p:txBody>
          <a:bodyPr/>
          <a:lstStyle/>
          <a:p>
            <a:pPr algn="ctr"/>
            <a:r>
              <a:rPr lang="en-US" dirty="0" smtClean="0"/>
              <a:t>Stratus - Model </a:t>
            </a:r>
            <a:r>
              <a:rPr lang="en-US" dirty="0"/>
              <a:t>Parameters</a:t>
            </a:r>
          </a:p>
        </p:txBody>
      </p:sp>
      <p:sp>
        <p:nvSpPr>
          <p:cNvPr id="27651" name="Rectangle 3"/>
          <p:cNvSpPr>
            <a:spLocks noGrp="1" noRot="1" noChangeArrowheads="1"/>
          </p:cNvSpPr>
          <p:nvPr>
            <p:ph type="body" idx="1"/>
          </p:nvPr>
        </p:nvSpPr>
        <p:spPr>
          <a:xfrm>
            <a:off x="301625" y="1676400"/>
            <a:ext cx="7318375" cy="2895600"/>
          </a:xfrm>
        </p:spPr>
        <p:txBody>
          <a:bodyPr/>
          <a:lstStyle/>
          <a:p>
            <a:r>
              <a:rPr lang="en-US" sz="2000" dirty="0">
                <a:solidFill>
                  <a:schemeClr val="bg1"/>
                </a:solidFill>
              </a:rPr>
              <a:t>Differential temperature advection centered on the inversion level</a:t>
            </a:r>
          </a:p>
          <a:p>
            <a:pPr lvl="1"/>
            <a:r>
              <a:rPr lang="en-US" sz="2000" dirty="0">
                <a:solidFill>
                  <a:srgbClr val="C00000"/>
                </a:solidFill>
              </a:rPr>
              <a:t>In winter, temperature advection is the most efficient way to weakening the inversion</a:t>
            </a:r>
          </a:p>
          <a:p>
            <a:pPr>
              <a:buFont typeface="Wingdings" pitchFamily="2" charset="2"/>
              <a:buNone/>
            </a:pPr>
            <a:endParaRPr lang="en-US" dirty="0"/>
          </a:p>
        </p:txBody>
      </p:sp>
    </p:spTree>
    <p:extLst>
      <p:ext uri="{BB962C8B-B14F-4D97-AF65-F5344CB8AC3E}">
        <p14:creationId xmlns:p14="http://schemas.microsoft.com/office/powerpoint/2010/main" val="12975021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6" name="Picture 4" descr="2005_10_07_050517_sh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133600"/>
            <a:ext cx="11563350" cy="922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71515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rrowheads="1"/>
          </p:cNvSpPr>
          <p:nvPr>
            <p:ph type="title"/>
          </p:nvPr>
        </p:nvSpPr>
        <p:spPr/>
        <p:txBody>
          <a:bodyPr/>
          <a:lstStyle/>
          <a:p>
            <a:pPr algn="ctr"/>
            <a:r>
              <a:rPr lang="en-US" dirty="0" smtClean="0"/>
              <a:t>Stratus - Model </a:t>
            </a:r>
            <a:r>
              <a:rPr lang="en-US" dirty="0"/>
              <a:t>Parameters</a:t>
            </a:r>
          </a:p>
        </p:txBody>
      </p:sp>
      <p:sp>
        <p:nvSpPr>
          <p:cNvPr id="48131" name="Rectangle 3"/>
          <p:cNvSpPr>
            <a:spLocks noGrp="1" noRot="1" noChangeArrowheads="1"/>
          </p:cNvSpPr>
          <p:nvPr>
            <p:ph type="body" idx="1"/>
          </p:nvPr>
        </p:nvSpPr>
        <p:spPr>
          <a:xfrm>
            <a:off x="533400" y="1807361"/>
            <a:ext cx="7010400" cy="3679039"/>
          </a:xfrm>
        </p:spPr>
        <p:txBody>
          <a:bodyPr/>
          <a:lstStyle/>
          <a:p>
            <a:r>
              <a:rPr lang="en-US" sz="2000" dirty="0">
                <a:solidFill>
                  <a:schemeClr val="bg1"/>
                </a:solidFill>
              </a:rPr>
              <a:t>Time sections of omega/theta e to diagnose mid-level subsidence</a:t>
            </a:r>
          </a:p>
          <a:p>
            <a:pPr lvl="1"/>
            <a:r>
              <a:rPr lang="en-US" sz="2000" dirty="0">
                <a:solidFill>
                  <a:schemeClr val="bg1"/>
                </a:solidFill>
              </a:rPr>
              <a:t>Strong subsidence will cause dry air entrainment at cloud top and will push the inversion to the ground</a:t>
            </a:r>
          </a:p>
          <a:p>
            <a:pPr lvl="1"/>
            <a:r>
              <a:rPr lang="en-US" sz="2000" dirty="0">
                <a:solidFill>
                  <a:srgbClr val="C00000"/>
                </a:solidFill>
              </a:rPr>
              <a:t>Weak subsidence however may not be enough to break up the clouds, but can lower inversion causing lowering of the cloud bases.</a:t>
            </a:r>
          </a:p>
          <a:p>
            <a:pPr>
              <a:buFont typeface="Wingdings" pitchFamily="2" charset="2"/>
              <a:buNone/>
            </a:pPr>
            <a:endParaRPr lang="en-US" dirty="0"/>
          </a:p>
        </p:txBody>
      </p:sp>
    </p:spTree>
    <p:extLst>
      <p:ext uri="{BB962C8B-B14F-4D97-AF65-F5344CB8AC3E}">
        <p14:creationId xmlns:p14="http://schemas.microsoft.com/office/powerpoint/2010/main" val="18615192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09442" y="533400"/>
            <a:ext cx="7125113" cy="762001"/>
          </a:xfrm>
        </p:spPr>
        <p:txBody>
          <a:bodyPr/>
          <a:lstStyle/>
          <a:p>
            <a:pPr algn="ctr"/>
            <a:r>
              <a:rPr lang="en-US" dirty="0" smtClean="0"/>
              <a:t>Contents</a:t>
            </a:r>
            <a:endParaRPr lang="en-US" dirty="0"/>
          </a:p>
        </p:txBody>
      </p:sp>
      <p:sp>
        <p:nvSpPr>
          <p:cNvPr id="4" name="Content Placeholder 3"/>
          <p:cNvSpPr>
            <a:spLocks noGrp="1"/>
          </p:cNvSpPr>
          <p:nvPr>
            <p:ph idx="1"/>
          </p:nvPr>
        </p:nvSpPr>
        <p:spPr>
          <a:xfrm>
            <a:off x="1143001" y="1807361"/>
            <a:ext cx="6991554" cy="4051437"/>
          </a:xfrm>
        </p:spPr>
        <p:txBody>
          <a:bodyPr>
            <a:normAutofit fontScale="77500" lnSpcReduction="20000"/>
          </a:bodyPr>
          <a:lstStyle/>
          <a:p>
            <a:r>
              <a:rPr lang="en-US" dirty="0" smtClean="0">
                <a:solidFill>
                  <a:schemeClr val="bg1"/>
                </a:solidFill>
              </a:rPr>
              <a:t>Stratus</a:t>
            </a:r>
          </a:p>
          <a:p>
            <a:pPr lvl="1"/>
            <a:r>
              <a:rPr lang="en-US" dirty="0" smtClean="0">
                <a:solidFill>
                  <a:schemeClr val="bg1"/>
                </a:solidFill>
              </a:rPr>
              <a:t>Forecasting</a:t>
            </a:r>
          </a:p>
          <a:p>
            <a:pPr lvl="1"/>
            <a:r>
              <a:rPr lang="en-US" dirty="0" smtClean="0">
                <a:solidFill>
                  <a:schemeClr val="bg1"/>
                </a:solidFill>
              </a:rPr>
              <a:t>Marine Stratus</a:t>
            </a:r>
          </a:p>
          <a:p>
            <a:pPr lvl="1"/>
            <a:r>
              <a:rPr lang="en-US" dirty="0" smtClean="0">
                <a:solidFill>
                  <a:schemeClr val="bg1"/>
                </a:solidFill>
              </a:rPr>
              <a:t>Model Biases</a:t>
            </a:r>
          </a:p>
          <a:p>
            <a:r>
              <a:rPr lang="en-US" dirty="0" smtClean="0">
                <a:solidFill>
                  <a:schemeClr val="bg1"/>
                </a:solidFill>
              </a:rPr>
              <a:t>Fog </a:t>
            </a:r>
          </a:p>
          <a:p>
            <a:pPr lvl="1"/>
            <a:r>
              <a:rPr lang="en-US" dirty="0" smtClean="0">
                <a:solidFill>
                  <a:schemeClr val="bg1"/>
                </a:solidFill>
              </a:rPr>
              <a:t>Radiation</a:t>
            </a:r>
          </a:p>
          <a:p>
            <a:pPr lvl="1"/>
            <a:r>
              <a:rPr lang="en-US" dirty="0" smtClean="0">
                <a:solidFill>
                  <a:schemeClr val="bg1"/>
                </a:solidFill>
              </a:rPr>
              <a:t>Advection</a:t>
            </a:r>
          </a:p>
          <a:p>
            <a:pPr lvl="1"/>
            <a:r>
              <a:rPr lang="en-US" dirty="0" smtClean="0">
                <a:solidFill>
                  <a:schemeClr val="bg1"/>
                </a:solidFill>
              </a:rPr>
              <a:t>Stratus Build Down</a:t>
            </a:r>
          </a:p>
          <a:p>
            <a:r>
              <a:rPr lang="en-US" dirty="0" smtClean="0">
                <a:solidFill>
                  <a:schemeClr val="bg1"/>
                </a:solidFill>
              </a:rPr>
              <a:t>Winter Weather Best Practices</a:t>
            </a:r>
          </a:p>
          <a:p>
            <a:pPr lvl="1"/>
            <a:r>
              <a:rPr lang="en-US" dirty="0" smtClean="0">
                <a:solidFill>
                  <a:schemeClr val="bg1"/>
                </a:solidFill>
              </a:rPr>
              <a:t>Forecasting Tips</a:t>
            </a:r>
          </a:p>
          <a:p>
            <a:pPr lvl="1"/>
            <a:r>
              <a:rPr lang="en-US" dirty="0" smtClean="0">
                <a:solidFill>
                  <a:schemeClr val="bg1"/>
                </a:solidFill>
              </a:rPr>
              <a:t>General Rules of Thumb </a:t>
            </a:r>
          </a:p>
          <a:p>
            <a:pPr lvl="1"/>
            <a:r>
              <a:rPr lang="en-US" dirty="0" smtClean="0">
                <a:solidFill>
                  <a:schemeClr val="bg1"/>
                </a:solidFill>
              </a:rPr>
              <a:t>Aviation AFD</a:t>
            </a:r>
          </a:p>
          <a:p>
            <a:pPr lvl="1"/>
            <a:r>
              <a:rPr lang="en-US" dirty="0" smtClean="0">
                <a:solidFill>
                  <a:schemeClr val="bg1"/>
                </a:solidFill>
              </a:rPr>
              <a:t>Coordination</a:t>
            </a:r>
          </a:p>
          <a:p>
            <a:r>
              <a:rPr lang="en-US" dirty="0" smtClean="0">
                <a:solidFill>
                  <a:schemeClr val="bg1"/>
                </a:solidFill>
              </a:rPr>
              <a:t>Verification Stats</a:t>
            </a:r>
          </a:p>
          <a:p>
            <a:pPr lvl="1"/>
            <a:endParaRPr lang="en-US" dirty="0" smtClean="0"/>
          </a:p>
          <a:p>
            <a:pPr lvl="1"/>
            <a:endParaRPr lang="en-US" dirty="0" smtClean="0"/>
          </a:p>
        </p:txBody>
      </p:sp>
    </p:spTree>
    <p:extLst>
      <p:ext uri="{BB962C8B-B14F-4D97-AF65-F5344CB8AC3E}">
        <p14:creationId xmlns:p14="http://schemas.microsoft.com/office/powerpoint/2010/main" val="22900560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rrowheads="1"/>
          </p:cNvSpPr>
          <p:nvPr>
            <p:ph type="title"/>
          </p:nvPr>
        </p:nvSpPr>
        <p:spPr/>
        <p:txBody>
          <a:bodyPr/>
          <a:lstStyle/>
          <a:p>
            <a:pPr algn="ctr"/>
            <a:r>
              <a:rPr lang="en-US" dirty="0" smtClean="0"/>
              <a:t>Stratus - Model </a:t>
            </a:r>
            <a:r>
              <a:rPr lang="en-US" dirty="0"/>
              <a:t>Parameters</a:t>
            </a:r>
          </a:p>
        </p:txBody>
      </p:sp>
      <p:sp>
        <p:nvSpPr>
          <p:cNvPr id="54275" name="Rectangle 3"/>
          <p:cNvSpPr>
            <a:spLocks noGrp="1" noRot="1" noChangeArrowheads="1"/>
          </p:cNvSpPr>
          <p:nvPr>
            <p:ph type="body" idx="1"/>
          </p:nvPr>
        </p:nvSpPr>
        <p:spPr>
          <a:xfrm>
            <a:off x="1009443" y="1807361"/>
            <a:ext cx="6305757" cy="3221839"/>
          </a:xfrm>
        </p:spPr>
        <p:txBody>
          <a:bodyPr/>
          <a:lstStyle/>
          <a:p>
            <a:r>
              <a:rPr lang="en-US" sz="2400" dirty="0">
                <a:solidFill>
                  <a:schemeClr val="bg1"/>
                </a:solidFill>
              </a:rPr>
              <a:t>Model soundings to diagnose the height and strength of the inversion</a:t>
            </a:r>
          </a:p>
          <a:p>
            <a:endParaRPr lang="en-US" dirty="0"/>
          </a:p>
        </p:txBody>
      </p:sp>
    </p:spTree>
    <p:extLst>
      <p:ext uri="{BB962C8B-B14F-4D97-AF65-F5344CB8AC3E}">
        <p14:creationId xmlns:p14="http://schemas.microsoft.com/office/powerpoint/2010/main" val="38597122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a:xfrm>
            <a:off x="990600" y="533400"/>
            <a:ext cx="7125113" cy="619676"/>
          </a:xfrm>
        </p:spPr>
        <p:txBody>
          <a:bodyPr/>
          <a:lstStyle/>
          <a:p>
            <a:pPr algn="ctr"/>
            <a:r>
              <a:rPr lang="en-US" dirty="0" smtClean="0"/>
              <a:t>Stratus - Model </a:t>
            </a:r>
            <a:r>
              <a:rPr lang="en-US" dirty="0"/>
              <a:t>Tendencies</a:t>
            </a:r>
          </a:p>
        </p:txBody>
      </p:sp>
      <p:sp>
        <p:nvSpPr>
          <p:cNvPr id="28675" name="Rectangle 3"/>
          <p:cNvSpPr>
            <a:spLocks noGrp="1" noRot="1" noChangeArrowheads="1"/>
          </p:cNvSpPr>
          <p:nvPr>
            <p:ph type="body" idx="1"/>
          </p:nvPr>
        </p:nvSpPr>
        <p:spPr>
          <a:xfrm>
            <a:off x="304800" y="1676400"/>
            <a:ext cx="7543800" cy="3048000"/>
          </a:xfrm>
        </p:spPr>
        <p:txBody>
          <a:bodyPr>
            <a:normAutofit/>
          </a:bodyPr>
          <a:lstStyle/>
          <a:p>
            <a:r>
              <a:rPr lang="en-US" sz="2400" dirty="0">
                <a:solidFill>
                  <a:schemeClr val="bg1"/>
                </a:solidFill>
              </a:rPr>
              <a:t>Tendency to dry out the low level RH too fast</a:t>
            </a:r>
          </a:p>
          <a:p>
            <a:pPr lvl="1"/>
            <a:r>
              <a:rPr lang="en-US" sz="2400" dirty="0">
                <a:solidFill>
                  <a:schemeClr val="bg1"/>
                </a:solidFill>
              </a:rPr>
              <a:t>Compare 24-hour forecast differences in RH </a:t>
            </a:r>
          </a:p>
          <a:p>
            <a:pPr lvl="1"/>
            <a:r>
              <a:rPr lang="en-US" sz="2400" dirty="0">
                <a:solidFill>
                  <a:schemeClr val="bg1"/>
                </a:solidFill>
              </a:rPr>
              <a:t>Look for gradients in RH rather than forecasting a specific value</a:t>
            </a:r>
          </a:p>
        </p:txBody>
      </p:sp>
    </p:spTree>
    <p:extLst>
      <p:ext uri="{BB962C8B-B14F-4D97-AF65-F5344CB8AC3E}">
        <p14:creationId xmlns:p14="http://schemas.microsoft.com/office/powerpoint/2010/main" val="21051831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a:xfrm>
            <a:off x="1009442" y="533400"/>
            <a:ext cx="7125113" cy="914400"/>
          </a:xfrm>
        </p:spPr>
        <p:txBody>
          <a:bodyPr/>
          <a:lstStyle/>
          <a:p>
            <a:pPr algn="ctr"/>
            <a:r>
              <a:rPr lang="en-US" dirty="0" smtClean="0"/>
              <a:t>Stratus - Model </a:t>
            </a:r>
            <a:r>
              <a:rPr lang="en-US" dirty="0"/>
              <a:t>Tendencies</a:t>
            </a:r>
          </a:p>
        </p:txBody>
      </p:sp>
      <p:sp>
        <p:nvSpPr>
          <p:cNvPr id="29699" name="Rectangle 3"/>
          <p:cNvSpPr>
            <a:spLocks noGrp="1" noRot="1" noChangeArrowheads="1"/>
          </p:cNvSpPr>
          <p:nvPr>
            <p:ph type="body" idx="1"/>
          </p:nvPr>
        </p:nvSpPr>
        <p:spPr>
          <a:xfrm>
            <a:off x="685800" y="1807361"/>
            <a:ext cx="6324600" cy="2993239"/>
          </a:xfrm>
        </p:spPr>
        <p:txBody>
          <a:bodyPr>
            <a:normAutofit/>
          </a:bodyPr>
          <a:lstStyle/>
          <a:p>
            <a:r>
              <a:rPr lang="en-US" sz="2400" dirty="0">
                <a:solidFill>
                  <a:schemeClr val="bg1"/>
                </a:solidFill>
              </a:rPr>
              <a:t>Tendency to lower or weaken the inversion too fast</a:t>
            </a:r>
          </a:p>
          <a:p>
            <a:pPr lvl="1"/>
            <a:r>
              <a:rPr lang="en-US" sz="2400" dirty="0">
                <a:solidFill>
                  <a:schemeClr val="bg1"/>
                </a:solidFill>
              </a:rPr>
              <a:t>Compare temperature advections</a:t>
            </a:r>
          </a:p>
          <a:p>
            <a:pPr lvl="1"/>
            <a:r>
              <a:rPr lang="en-US" sz="2400" dirty="0">
                <a:solidFill>
                  <a:schemeClr val="bg1"/>
                </a:solidFill>
              </a:rPr>
              <a:t>Compare observed soundings to model soundings</a:t>
            </a:r>
          </a:p>
        </p:txBody>
      </p:sp>
    </p:spTree>
    <p:extLst>
      <p:ext uri="{BB962C8B-B14F-4D97-AF65-F5344CB8AC3E}">
        <p14:creationId xmlns:p14="http://schemas.microsoft.com/office/powerpoint/2010/main" val="9563817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Picture 4" descr="2005_09_28_004839_sh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667000"/>
            <a:ext cx="11458575" cy="952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65620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rrowheads="1"/>
          </p:cNvSpPr>
          <p:nvPr>
            <p:ph type="title"/>
          </p:nvPr>
        </p:nvSpPr>
        <p:spPr>
          <a:xfrm>
            <a:off x="1009442" y="457200"/>
            <a:ext cx="7125113" cy="990600"/>
          </a:xfrm>
        </p:spPr>
        <p:txBody>
          <a:bodyPr/>
          <a:lstStyle/>
          <a:p>
            <a:pPr algn="ctr"/>
            <a:r>
              <a:rPr lang="en-US" dirty="0" smtClean="0"/>
              <a:t>Stratus - Forecasting </a:t>
            </a:r>
            <a:r>
              <a:rPr lang="en-US" dirty="0"/>
              <a:t>Tools</a:t>
            </a:r>
          </a:p>
        </p:txBody>
      </p:sp>
      <p:sp>
        <p:nvSpPr>
          <p:cNvPr id="34819" name="Rectangle 3"/>
          <p:cNvSpPr>
            <a:spLocks noGrp="1" noRot="1" noChangeArrowheads="1"/>
          </p:cNvSpPr>
          <p:nvPr>
            <p:ph type="body" idx="1"/>
          </p:nvPr>
        </p:nvSpPr>
        <p:spPr>
          <a:xfrm>
            <a:off x="685800" y="1807361"/>
            <a:ext cx="7010400" cy="3831439"/>
          </a:xfrm>
        </p:spPr>
        <p:txBody>
          <a:bodyPr>
            <a:normAutofit/>
          </a:bodyPr>
          <a:lstStyle/>
          <a:p>
            <a:pPr>
              <a:lnSpc>
                <a:spcPct val="90000"/>
              </a:lnSpc>
            </a:pPr>
            <a:r>
              <a:rPr lang="en-US" sz="2000" dirty="0">
                <a:solidFill>
                  <a:schemeClr val="bg1"/>
                </a:solidFill>
              </a:rPr>
              <a:t>Observed </a:t>
            </a:r>
            <a:r>
              <a:rPr lang="en-US" sz="2000" dirty="0" smtClean="0">
                <a:solidFill>
                  <a:schemeClr val="bg1"/>
                </a:solidFill>
              </a:rPr>
              <a:t>soundings</a:t>
            </a:r>
            <a:endParaRPr lang="en-US" sz="2000" dirty="0">
              <a:solidFill>
                <a:schemeClr val="bg1"/>
              </a:solidFill>
            </a:endParaRPr>
          </a:p>
          <a:p>
            <a:pPr lvl="1">
              <a:lnSpc>
                <a:spcPct val="90000"/>
              </a:lnSpc>
            </a:pPr>
            <a:r>
              <a:rPr lang="en-US" sz="2000" dirty="0">
                <a:solidFill>
                  <a:schemeClr val="bg1"/>
                </a:solidFill>
              </a:rPr>
              <a:t>Compare postfrontal sounding to “near front” sounding</a:t>
            </a:r>
          </a:p>
          <a:p>
            <a:pPr lvl="1">
              <a:lnSpc>
                <a:spcPct val="90000"/>
              </a:lnSpc>
            </a:pPr>
            <a:r>
              <a:rPr lang="en-US" sz="2000" dirty="0">
                <a:solidFill>
                  <a:schemeClr val="bg1"/>
                </a:solidFill>
              </a:rPr>
              <a:t>Examine the changes in inversion depth </a:t>
            </a:r>
          </a:p>
          <a:p>
            <a:pPr lvl="1">
              <a:lnSpc>
                <a:spcPct val="90000"/>
              </a:lnSpc>
            </a:pPr>
            <a:r>
              <a:rPr lang="en-US" sz="2000" dirty="0">
                <a:solidFill>
                  <a:schemeClr val="bg1"/>
                </a:solidFill>
              </a:rPr>
              <a:t>Compare observed sounding to model sounding</a:t>
            </a:r>
          </a:p>
          <a:p>
            <a:pPr lvl="2">
              <a:lnSpc>
                <a:spcPct val="90000"/>
              </a:lnSpc>
            </a:pPr>
            <a:r>
              <a:rPr lang="en-US" sz="2000" dirty="0">
                <a:solidFill>
                  <a:srgbClr val="C00000"/>
                </a:solidFill>
              </a:rPr>
              <a:t>Is the inversion as strong in the model as the observed</a:t>
            </a:r>
          </a:p>
          <a:p>
            <a:pPr lvl="2">
              <a:lnSpc>
                <a:spcPct val="90000"/>
              </a:lnSpc>
            </a:pPr>
            <a:r>
              <a:rPr lang="en-US" sz="2000" dirty="0">
                <a:solidFill>
                  <a:srgbClr val="C00000"/>
                </a:solidFill>
              </a:rPr>
              <a:t>Does the model have the sub-inversion layer as saturated as the observed soundings?</a:t>
            </a:r>
          </a:p>
        </p:txBody>
      </p:sp>
    </p:spTree>
    <p:extLst>
      <p:ext uri="{BB962C8B-B14F-4D97-AF65-F5344CB8AC3E}">
        <p14:creationId xmlns:p14="http://schemas.microsoft.com/office/powerpoint/2010/main" val="24013594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4" name="Picture 4" descr="2005_10_08_050704_sh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438400"/>
            <a:ext cx="11563350" cy="929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58209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8" name="Picture 4" descr="2005_10_08_050757_sh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590800"/>
            <a:ext cx="11563350" cy="944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27110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rrowheads="1"/>
          </p:cNvSpPr>
          <p:nvPr>
            <p:ph type="title"/>
          </p:nvPr>
        </p:nvSpPr>
        <p:spPr>
          <a:xfrm>
            <a:off x="1009442" y="675724"/>
            <a:ext cx="7125113" cy="848276"/>
          </a:xfrm>
        </p:spPr>
        <p:txBody>
          <a:bodyPr/>
          <a:lstStyle/>
          <a:p>
            <a:r>
              <a:rPr lang="en-US" dirty="0" smtClean="0"/>
              <a:t>Stratus - Forecasting </a:t>
            </a:r>
            <a:r>
              <a:rPr lang="en-US" dirty="0"/>
              <a:t>Tools</a:t>
            </a:r>
          </a:p>
        </p:txBody>
      </p:sp>
      <p:sp>
        <p:nvSpPr>
          <p:cNvPr id="35843" name="Rectangle 3"/>
          <p:cNvSpPr>
            <a:spLocks noGrp="1" noRot="1" noChangeArrowheads="1"/>
          </p:cNvSpPr>
          <p:nvPr>
            <p:ph type="body" idx="1"/>
          </p:nvPr>
        </p:nvSpPr>
        <p:spPr>
          <a:xfrm>
            <a:off x="457200" y="1807361"/>
            <a:ext cx="6934200" cy="3602839"/>
          </a:xfrm>
        </p:spPr>
        <p:txBody>
          <a:bodyPr>
            <a:normAutofit/>
          </a:bodyPr>
          <a:lstStyle/>
          <a:p>
            <a:r>
              <a:rPr lang="en-US" sz="2400" dirty="0">
                <a:solidFill>
                  <a:schemeClr val="bg1"/>
                </a:solidFill>
              </a:rPr>
              <a:t>Satellite imagery</a:t>
            </a:r>
          </a:p>
          <a:p>
            <a:pPr lvl="1"/>
            <a:r>
              <a:rPr lang="en-US" sz="2400" dirty="0">
                <a:solidFill>
                  <a:schemeClr val="bg1"/>
                </a:solidFill>
              </a:rPr>
              <a:t>Compare location of cloud edge to low level RH in models</a:t>
            </a:r>
          </a:p>
          <a:p>
            <a:pPr lvl="1"/>
            <a:r>
              <a:rPr lang="en-US" sz="2400" dirty="0">
                <a:solidFill>
                  <a:schemeClr val="bg1"/>
                </a:solidFill>
              </a:rPr>
              <a:t>Compare evolution of cloud edge movement to changes in RH field in the models</a:t>
            </a:r>
          </a:p>
        </p:txBody>
      </p:sp>
    </p:spTree>
    <p:extLst>
      <p:ext uri="{BB962C8B-B14F-4D97-AF65-F5344CB8AC3E}">
        <p14:creationId xmlns:p14="http://schemas.microsoft.com/office/powerpoint/2010/main" val="4299399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2" name="Picture 4" descr="2005_10_08_092224_sh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514600"/>
            <a:ext cx="11563350" cy="937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95901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132523" cy="1295400"/>
          </a:xfrm>
        </p:spPr>
        <p:txBody>
          <a:bodyPr/>
          <a:lstStyle/>
          <a:p>
            <a:pPr algn="ctr"/>
            <a:r>
              <a:rPr lang="en-US" sz="2800" dirty="0" smtClean="0"/>
              <a:t>Stratus – Conditions to Watch Out For</a:t>
            </a:r>
            <a:endParaRPr lang="en-US" sz="2800" dirty="0"/>
          </a:p>
        </p:txBody>
      </p:sp>
      <p:sp>
        <p:nvSpPr>
          <p:cNvPr id="3" name="Content Placeholder 2"/>
          <p:cNvSpPr>
            <a:spLocks noGrp="1"/>
          </p:cNvSpPr>
          <p:nvPr>
            <p:ph sz="half" idx="1"/>
          </p:nvPr>
        </p:nvSpPr>
        <p:spPr>
          <a:xfrm>
            <a:off x="1" y="1066800"/>
            <a:ext cx="3886200" cy="5486400"/>
          </a:xfrm>
        </p:spPr>
        <p:txBody>
          <a:bodyPr>
            <a:normAutofit/>
          </a:bodyPr>
          <a:lstStyle/>
          <a:p>
            <a:r>
              <a:rPr lang="en-US" dirty="0" smtClean="0">
                <a:solidFill>
                  <a:schemeClr val="bg1"/>
                </a:solidFill>
              </a:rPr>
              <a:t>Models solutions which develop low clouds/fog as a result of warm air flowing over a melting snow pack. </a:t>
            </a:r>
          </a:p>
          <a:p>
            <a:pPr lvl="1"/>
            <a:r>
              <a:rPr lang="en-US" dirty="0" smtClean="0">
                <a:solidFill>
                  <a:schemeClr val="bg1"/>
                </a:solidFill>
              </a:rPr>
              <a:t>If the </a:t>
            </a:r>
            <a:r>
              <a:rPr lang="en-US" dirty="0" err="1" smtClean="0">
                <a:solidFill>
                  <a:schemeClr val="bg1"/>
                </a:solidFill>
              </a:rPr>
              <a:t>airmass</a:t>
            </a:r>
            <a:r>
              <a:rPr lang="en-US" dirty="0" smtClean="0">
                <a:solidFill>
                  <a:schemeClr val="bg1"/>
                </a:solidFill>
              </a:rPr>
              <a:t> is dry, models usually overestimate the low cloud development</a:t>
            </a:r>
          </a:p>
          <a:p>
            <a:pPr lvl="1"/>
            <a:r>
              <a:rPr lang="en-US" dirty="0" smtClean="0">
                <a:solidFill>
                  <a:schemeClr val="bg1"/>
                </a:solidFill>
              </a:rPr>
              <a:t>This can result in an overly pessimistic cig/</a:t>
            </a:r>
            <a:r>
              <a:rPr lang="en-US" dirty="0" err="1" smtClean="0">
                <a:solidFill>
                  <a:schemeClr val="bg1"/>
                </a:solidFill>
              </a:rPr>
              <a:t>vsby</a:t>
            </a:r>
            <a:r>
              <a:rPr lang="en-US" dirty="0" smtClean="0">
                <a:solidFill>
                  <a:schemeClr val="bg1"/>
                </a:solidFill>
              </a:rPr>
              <a:t> forecast</a:t>
            </a:r>
          </a:p>
          <a:p>
            <a:pPr lvl="1"/>
            <a:r>
              <a:rPr lang="en-US" dirty="0" smtClean="0">
                <a:solidFill>
                  <a:schemeClr val="bg1"/>
                </a:solidFill>
              </a:rPr>
              <a:t>Play very close attention to conditions upstream, particularly how well models are handling moisture in the boundary layer.</a:t>
            </a:r>
            <a:endParaRPr lang="en-US" dirty="0">
              <a:solidFill>
                <a:schemeClr val="bg1"/>
              </a:solidFill>
            </a:endParaRPr>
          </a:p>
        </p:txBody>
      </p:sp>
      <p:pic>
        <p:nvPicPr>
          <p:cNvPr id="5" name="Content Placeholder 4" descr="FSLACARS_ptC_DTW_20051223_1800"/>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962400" y="1447800"/>
            <a:ext cx="5181600" cy="5103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18809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p:txBody>
          <a:bodyPr/>
          <a:lstStyle/>
          <a:p>
            <a:pPr algn="ctr"/>
            <a:r>
              <a:rPr lang="en-US" dirty="0" smtClean="0"/>
              <a:t>Stratus - Formation </a:t>
            </a:r>
            <a:endParaRPr lang="en-US" dirty="0"/>
          </a:p>
        </p:txBody>
      </p:sp>
      <p:sp>
        <p:nvSpPr>
          <p:cNvPr id="10243" name="Rectangle 3"/>
          <p:cNvSpPr>
            <a:spLocks noGrp="1" noRot="1" noChangeArrowheads="1"/>
          </p:cNvSpPr>
          <p:nvPr>
            <p:ph type="body" idx="1"/>
          </p:nvPr>
        </p:nvSpPr>
        <p:spPr/>
        <p:txBody>
          <a:bodyPr>
            <a:normAutofit/>
          </a:bodyPr>
          <a:lstStyle/>
          <a:p>
            <a:r>
              <a:rPr lang="en-US" sz="2000" dirty="0">
                <a:solidFill>
                  <a:schemeClr val="bg1"/>
                </a:solidFill>
              </a:rPr>
              <a:t>Low level moisture becomes trapped underneath an inversion </a:t>
            </a:r>
          </a:p>
          <a:p>
            <a:pPr lvl="1"/>
            <a:r>
              <a:rPr lang="en-US" sz="2000" dirty="0">
                <a:solidFill>
                  <a:schemeClr val="bg1"/>
                </a:solidFill>
              </a:rPr>
              <a:t>Cyclonic flow below 800mb</a:t>
            </a:r>
          </a:p>
          <a:p>
            <a:pPr lvl="1"/>
            <a:r>
              <a:rPr lang="en-US" sz="2000" dirty="0">
                <a:solidFill>
                  <a:schemeClr val="bg1"/>
                </a:solidFill>
              </a:rPr>
              <a:t>Low level </a:t>
            </a:r>
            <a:r>
              <a:rPr lang="en-US" sz="2000" dirty="0" smtClean="0">
                <a:solidFill>
                  <a:schemeClr val="bg1"/>
                </a:solidFill>
              </a:rPr>
              <a:t>lift/convergence </a:t>
            </a:r>
            <a:endParaRPr lang="en-US" sz="2000" dirty="0">
              <a:solidFill>
                <a:schemeClr val="bg1"/>
              </a:solidFill>
            </a:endParaRPr>
          </a:p>
          <a:p>
            <a:pPr lvl="1"/>
            <a:r>
              <a:rPr lang="en-US" sz="2000" dirty="0">
                <a:solidFill>
                  <a:schemeClr val="bg1"/>
                </a:solidFill>
              </a:rPr>
              <a:t>Weak instability below the base of the inversion</a:t>
            </a:r>
          </a:p>
          <a:p>
            <a:pPr lvl="1"/>
            <a:r>
              <a:rPr lang="en-US" sz="2000" dirty="0">
                <a:solidFill>
                  <a:schemeClr val="bg1"/>
                </a:solidFill>
              </a:rPr>
              <a:t>Warm/moist air advection above the inversion and cold air advection below the inversion</a:t>
            </a:r>
          </a:p>
          <a:p>
            <a:pPr lvl="1"/>
            <a:r>
              <a:rPr lang="en-US" sz="2000" dirty="0">
                <a:solidFill>
                  <a:schemeClr val="bg1"/>
                </a:solidFill>
              </a:rPr>
              <a:t>Subsidence (not too strong) above the inversion</a:t>
            </a:r>
          </a:p>
        </p:txBody>
      </p:sp>
    </p:spTree>
    <p:extLst>
      <p:ext uri="{BB962C8B-B14F-4D97-AF65-F5344CB8AC3E}">
        <p14:creationId xmlns:p14="http://schemas.microsoft.com/office/powerpoint/2010/main" val="19084551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304800" y="990600"/>
            <a:ext cx="7680960" cy="2133600"/>
          </a:xfrm>
          <a:prstGeom prst="rect">
            <a:avLst/>
          </a:prstGeom>
        </p:spPr>
        <p:txBody>
          <a:bodyPr>
            <a:normAutofit/>
          </a:bodyPr>
          <a:lstStyle/>
          <a:p>
            <a:r>
              <a:rPr lang="en-US" sz="2800" dirty="0" smtClean="0">
                <a:solidFill>
                  <a:schemeClr val="bg1"/>
                </a:solidFill>
              </a:rPr>
              <a:t>Radiation Fog</a:t>
            </a:r>
          </a:p>
          <a:p>
            <a:r>
              <a:rPr lang="en-US" sz="2800" dirty="0" smtClean="0">
                <a:solidFill>
                  <a:schemeClr val="bg1"/>
                </a:solidFill>
              </a:rPr>
              <a:t>Advection Fog</a:t>
            </a:r>
          </a:p>
          <a:p>
            <a:r>
              <a:rPr lang="en-US" sz="2800" dirty="0" smtClean="0">
                <a:solidFill>
                  <a:schemeClr val="bg1"/>
                </a:solidFill>
              </a:rPr>
              <a:t>Stratus Build Down</a:t>
            </a:r>
            <a:endParaRPr lang="en-US" sz="2800" dirty="0">
              <a:solidFill>
                <a:schemeClr val="bg1"/>
              </a:solidFill>
            </a:endParaRPr>
          </a:p>
        </p:txBody>
      </p:sp>
      <p:sp>
        <p:nvSpPr>
          <p:cNvPr id="3" name="Title 2"/>
          <p:cNvSpPr>
            <a:spLocks noGrp="1"/>
          </p:cNvSpPr>
          <p:nvPr>
            <p:ph type="title"/>
          </p:nvPr>
        </p:nvSpPr>
        <p:spPr>
          <a:xfrm>
            <a:off x="1009442" y="304801"/>
            <a:ext cx="7125113" cy="685800"/>
          </a:xfrm>
        </p:spPr>
        <p:txBody>
          <a:bodyPr>
            <a:normAutofit fontScale="90000"/>
          </a:bodyPr>
          <a:lstStyle/>
          <a:p>
            <a:pPr algn="ctr"/>
            <a:r>
              <a:rPr lang="en-US" sz="4800" dirty="0" smtClean="0"/>
              <a:t>Fog</a:t>
            </a:r>
            <a:endParaRPr lang="en-US" sz="4800" dirty="0"/>
          </a:p>
        </p:txBody>
      </p:sp>
      <p:pic>
        <p:nvPicPr>
          <p:cNvPr id="1026" name="Picture 2" descr="https://encrypted-tbn1.gstatic.com/images?q=tbn:ANd9GcTxCJrqzS5GWUhnu-hIfgtjUp8H6VBKRon-fLxysZF8wZLLFw2W2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4054" y="2971800"/>
            <a:ext cx="5985373"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59249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1066800"/>
            <a:ext cx="4953000" cy="2057400"/>
          </a:xfrm>
          <a:prstGeom prst="rect">
            <a:avLst/>
          </a:prstGeom>
        </p:spPr>
        <p:txBody>
          <a:bodyPr/>
          <a:lstStyle/>
          <a:p>
            <a:pPr marL="285750" indent="-285750">
              <a:buFont typeface="Arial" pitchFamily="34" charset="0"/>
              <a:buChar char="•"/>
            </a:pPr>
            <a:r>
              <a:rPr lang="en-US" sz="1600" dirty="0" smtClean="0">
                <a:solidFill>
                  <a:schemeClr val="bg1"/>
                </a:solidFill>
              </a:rPr>
              <a:t>Clear Skies, Light or no Wind, Shallow Low Level Moisture</a:t>
            </a:r>
          </a:p>
          <a:p>
            <a:pPr marL="285750" indent="-285750">
              <a:buFont typeface="Arial" pitchFamily="34" charset="0"/>
              <a:buChar char="•"/>
            </a:pPr>
            <a:r>
              <a:rPr lang="en-US" sz="1600" dirty="0" smtClean="0">
                <a:solidFill>
                  <a:schemeClr val="bg1"/>
                </a:solidFill>
              </a:rPr>
              <a:t>Conditions that will promote radiation fog</a:t>
            </a:r>
          </a:p>
          <a:p>
            <a:pPr marL="457200" lvl="1" indent="-285750"/>
            <a:r>
              <a:rPr lang="en-US" sz="1400" dirty="0" smtClean="0">
                <a:solidFill>
                  <a:schemeClr val="bg1"/>
                </a:solidFill>
              </a:rPr>
              <a:t>Saturated Soils</a:t>
            </a:r>
          </a:p>
          <a:p>
            <a:pPr marL="457200" lvl="1" indent="-285750"/>
            <a:r>
              <a:rPr lang="en-US" sz="1400" dirty="0" smtClean="0">
                <a:solidFill>
                  <a:schemeClr val="bg1"/>
                </a:solidFill>
              </a:rPr>
              <a:t>Snow Cover</a:t>
            </a:r>
          </a:p>
        </p:txBody>
      </p:sp>
      <p:sp>
        <p:nvSpPr>
          <p:cNvPr id="3" name="Title 2"/>
          <p:cNvSpPr>
            <a:spLocks noGrp="1"/>
          </p:cNvSpPr>
          <p:nvPr>
            <p:ph type="title"/>
          </p:nvPr>
        </p:nvSpPr>
        <p:spPr>
          <a:xfrm>
            <a:off x="609601" y="76201"/>
            <a:ext cx="6934200" cy="914400"/>
          </a:xfrm>
        </p:spPr>
        <p:txBody>
          <a:bodyPr>
            <a:normAutofit/>
          </a:bodyPr>
          <a:lstStyle/>
          <a:p>
            <a:pPr algn="ctr"/>
            <a:r>
              <a:rPr lang="en-US" sz="3600" dirty="0" smtClean="0"/>
              <a:t>Radiation Fog - Development</a:t>
            </a:r>
            <a:endParaRPr lang="en-US" sz="3600" dirty="0"/>
          </a:p>
        </p:txBody>
      </p:sp>
      <p:pic>
        <p:nvPicPr>
          <p:cNvPr id="5122" name="Picture 2" descr="http://rammb.cira.colostate.edu/wmovl/vrl/tutorials/satmanu-eumetsat/satmanu/cms/fgstr/images/stkesk2k.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3066" y="997106"/>
            <a:ext cx="4150935" cy="301757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rammb.cira.colostate.edu/wmovl/vrl/tutorials/satmanu-eumetsat/satmanu/cms/fgstr/images/stke2k.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77" y="3048000"/>
            <a:ext cx="3276600" cy="384189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www.islandnet.com/%7Esee/weather/graphics/wxdrphotos/radiationfog.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3886200"/>
            <a:ext cx="4572000" cy="2985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53065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6477000" cy="1524000"/>
          </a:xfrm>
        </p:spPr>
        <p:txBody>
          <a:bodyPr/>
          <a:lstStyle/>
          <a:p>
            <a:pPr algn="ctr"/>
            <a:r>
              <a:rPr lang="en-US" dirty="0" smtClean="0"/>
              <a:t>Minimum Wind Speed for Sustainable Turbulence in the Nocturnal Boundary Layer</a:t>
            </a:r>
            <a:endParaRPr lang="en-US" dirty="0"/>
          </a:p>
        </p:txBody>
      </p:sp>
      <p:sp>
        <p:nvSpPr>
          <p:cNvPr id="3" name="Content Placeholder 2"/>
          <p:cNvSpPr>
            <a:spLocks noGrp="1"/>
          </p:cNvSpPr>
          <p:nvPr>
            <p:ph idx="1"/>
          </p:nvPr>
        </p:nvSpPr>
        <p:spPr>
          <a:xfrm>
            <a:off x="0" y="1066800"/>
            <a:ext cx="8134555" cy="5791201"/>
          </a:xfrm>
        </p:spPr>
        <p:txBody>
          <a:bodyPr>
            <a:normAutofit/>
          </a:bodyPr>
          <a:lstStyle/>
          <a:p>
            <a:r>
              <a:rPr lang="en-US" dirty="0" smtClean="0">
                <a:solidFill>
                  <a:schemeClr val="bg1"/>
                </a:solidFill>
              </a:rPr>
              <a:t>It was found that there was a critical wind threshold to predict the development of a stable boundary layer.</a:t>
            </a:r>
          </a:p>
          <a:p>
            <a:r>
              <a:rPr lang="en-US" dirty="0" smtClean="0">
                <a:solidFill>
                  <a:schemeClr val="bg1"/>
                </a:solidFill>
              </a:rPr>
              <a:t>If the geostrophic wind falls in the range of 5-7 m/s (~10 knots) at the crossing point in the velocity profile, usually 30-60m (100-200 </a:t>
            </a:r>
            <a:r>
              <a:rPr lang="en-US" dirty="0" err="1" smtClean="0">
                <a:solidFill>
                  <a:schemeClr val="bg1"/>
                </a:solidFill>
              </a:rPr>
              <a:t>ft</a:t>
            </a:r>
            <a:r>
              <a:rPr lang="en-US" dirty="0" smtClean="0">
                <a:solidFill>
                  <a:schemeClr val="bg1"/>
                </a:solidFill>
              </a:rPr>
              <a:t>), a very stable nocturnal boundary layer is anticipated.</a:t>
            </a:r>
          </a:p>
          <a:p>
            <a:r>
              <a:rPr lang="en-US" dirty="0" smtClean="0">
                <a:solidFill>
                  <a:schemeClr val="bg1"/>
                </a:solidFill>
              </a:rPr>
              <a:t>Crossing point in the velocity profile – point at which wind speeds tend to remain relatively stationary in magnitude compared to higher level winds which experience inertial accelerations and near surface winds which tend to weaken. </a:t>
            </a:r>
          </a:p>
          <a:p>
            <a:r>
              <a:rPr lang="en-US" dirty="0" smtClean="0">
                <a:solidFill>
                  <a:schemeClr val="bg1"/>
                </a:solidFill>
              </a:rPr>
              <a:t>On AWIPS, use geostrophic wind on a time height series or geostrophic wind around 1000 or 975 </a:t>
            </a:r>
            <a:r>
              <a:rPr lang="en-US" dirty="0" err="1" smtClean="0">
                <a:solidFill>
                  <a:schemeClr val="bg1"/>
                </a:solidFill>
              </a:rPr>
              <a:t>mb</a:t>
            </a:r>
            <a:r>
              <a:rPr lang="en-US" dirty="0" smtClean="0">
                <a:solidFill>
                  <a:schemeClr val="bg1"/>
                </a:solidFill>
              </a:rPr>
              <a:t>.   </a:t>
            </a:r>
          </a:p>
          <a:p>
            <a:r>
              <a:rPr lang="en-US" dirty="0" smtClean="0">
                <a:solidFill>
                  <a:schemeClr val="bg1"/>
                </a:solidFill>
              </a:rPr>
              <a:t>Assumes surfaces with relatively small heat capacity (likely does not work over water). </a:t>
            </a:r>
            <a:endParaRPr lang="en-US" dirty="0">
              <a:solidFill>
                <a:schemeClr val="bg1"/>
              </a:solidFill>
            </a:endParaRPr>
          </a:p>
        </p:txBody>
      </p:sp>
    </p:spTree>
    <p:extLst>
      <p:ext uri="{BB962C8B-B14F-4D97-AF65-F5344CB8AC3E}">
        <p14:creationId xmlns:p14="http://schemas.microsoft.com/office/powerpoint/2010/main" val="9769125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352426" y="1905000"/>
            <a:ext cx="7680960" cy="4648200"/>
          </a:xfrm>
          <a:prstGeom prst="rect">
            <a:avLst/>
          </a:prstGeom>
        </p:spPr>
        <p:txBody>
          <a:bodyPr/>
          <a:lstStyle/>
          <a:p>
            <a:pPr marL="285750" indent="-285750">
              <a:buFont typeface="Arial" pitchFamily="34" charset="0"/>
              <a:buChar char="•"/>
            </a:pPr>
            <a:r>
              <a:rPr lang="en-US" dirty="0" smtClean="0">
                <a:solidFill>
                  <a:schemeClr val="bg1"/>
                </a:solidFill>
              </a:rPr>
              <a:t>Uses the Crossover Temp – The </a:t>
            </a:r>
            <a:r>
              <a:rPr lang="en-US" dirty="0" err="1" smtClean="0">
                <a:solidFill>
                  <a:schemeClr val="bg1"/>
                </a:solidFill>
              </a:rPr>
              <a:t>Dewpoint</a:t>
            </a:r>
            <a:r>
              <a:rPr lang="en-US" dirty="0" smtClean="0">
                <a:solidFill>
                  <a:schemeClr val="bg1"/>
                </a:solidFill>
              </a:rPr>
              <a:t> during the hottest part of the day.</a:t>
            </a:r>
          </a:p>
          <a:p>
            <a:pPr marL="285750" indent="-285750">
              <a:buFont typeface="Arial" pitchFamily="34" charset="0"/>
              <a:buChar char="•"/>
            </a:pPr>
            <a:r>
              <a:rPr lang="en-US" dirty="0" smtClean="0">
                <a:solidFill>
                  <a:schemeClr val="bg1"/>
                </a:solidFill>
              </a:rPr>
              <a:t>If the overnight low is forecast to drop near the crossover temp, then forecast MVFR type </a:t>
            </a:r>
            <a:r>
              <a:rPr lang="en-US" dirty="0" err="1" smtClean="0">
                <a:solidFill>
                  <a:schemeClr val="bg1"/>
                </a:solidFill>
              </a:rPr>
              <a:t>vsbys</a:t>
            </a:r>
            <a:r>
              <a:rPr lang="en-US" dirty="0" smtClean="0">
                <a:solidFill>
                  <a:schemeClr val="bg1"/>
                </a:solidFill>
              </a:rPr>
              <a:t>.</a:t>
            </a:r>
          </a:p>
          <a:p>
            <a:pPr marL="285750" indent="-285750">
              <a:buFont typeface="Arial" pitchFamily="34" charset="0"/>
              <a:buChar char="•"/>
            </a:pPr>
            <a:r>
              <a:rPr lang="en-US" dirty="0" smtClean="0">
                <a:solidFill>
                  <a:schemeClr val="bg1"/>
                </a:solidFill>
              </a:rPr>
              <a:t>If the overnight low is forecast to drop below the crossover temp, then forecast IFR or below.</a:t>
            </a:r>
          </a:p>
          <a:p>
            <a:pPr marL="285750" indent="-285750">
              <a:buFont typeface="Arial" pitchFamily="34" charset="0"/>
              <a:buChar char="•"/>
            </a:pPr>
            <a:r>
              <a:rPr lang="en-US" dirty="0" smtClean="0">
                <a:solidFill>
                  <a:schemeClr val="bg1"/>
                </a:solidFill>
              </a:rPr>
              <a:t>This technique assumes no advection of moisture into the boundary layer and/or no low level dry air advection.</a:t>
            </a:r>
          </a:p>
          <a:p>
            <a:pPr marL="285750" indent="-285750">
              <a:buFont typeface="Arial" pitchFamily="34" charset="0"/>
              <a:buChar char="•"/>
            </a:pPr>
            <a:r>
              <a:rPr lang="en-US" dirty="0" smtClean="0">
                <a:solidFill>
                  <a:schemeClr val="bg1"/>
                </a:solidFill>
              </a:rPr>
              <a:t>Tries to represent a low level profile where moisture is constant or increases with height. </a:t>
            </a:r>
          </a:p>
          <a:p>
            <a:pPr marL="285750" indent="-285750">
              <a:buFont typeface="Arial" pitchFamily="34" charset="0"/>
              <a:buChar char="•"/>
            </a:pPr>
            <a:r>
              <a:rPr lang="en-US" dirty="0" smtClean="0">
                <a:solidFill>
                  <a:schemeClr val="bg1"/>
                </a:solidFill>
              </a:rPr>
              <a:t>This tool is built into BUFKIT (pay close attention to the </a:t>
            </a:r>
            <a:r>
              <a:rPr lang="en-US" dirty="0" err="1" smtClean="0">
                <a:solidFill>
                  <a:schemeClr val="bg1"/>
                </a:solidFill>
              </a:rPr>
              <a:t>MRi</a:t>
            </a:r>
            <a:r>
              <a:rPr lang="en-US" dirty="0" smtClean="0">
                <a:solidFill>
                  <a:schemeClr val="bg1"/>
                </a:solidFill>
              </a:rPr>
              <a:t> number, representing mixing in the boundary layer).</a:t>
            </a:r>
            <a:endParaRPr lang="en-US" dirty="0">
              <a:solidFill>
                <a:schemeClr val="bg1"/>
              </a:solidFill>
            </a:endParaRPr>
          </a:p>
        </p:txBody>
      </p:sp>
      <p:sp>
        <p:nvSpPr>
          <p:cNvPr id="3" name="Title 2"/>
          <p:cNvSpPr>
            <a:spLocks noGrp="1"/>
          </p:cNvSpPr>
          <p:nvPr>
            <p:ph type="title"/>
          </p:nvPr>
        </p:nvSpPr>
        <p:spPr/>
        <p:txBody>
          <a:bodyPr>
            <a:normAutofit/>
          </a:bodyPr>
          <a:lstStyle/>
          <a:p>
            <a:pPr algn="ctr"/>
            <a:r>
              <a:rPr lang="en-US" sz="4800" dirty="0" smtClean="0"/>
              <a:t>UPS FOG Technique</a:t>
            </a:r>
            <a:endParaRPr lang="en-US" sz="4800" dirty="0"/>
          </a:p>
        </p:txBody>
      </p:sp>
    </p:spTree>
    <p:extLst>
      <p:ext uri="{BB962C8B-B14F-4D97-AF65-F5344CB8AC3E}">
        <p14:creationId xmlns:p14="http://schemas.microsoft.com/office/powerpoint/2010/main" val="11556502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352426" y="1066800"/>
            <a:ext cx="7680960" cy="2590800"/>
          </a:xfrm>
          <a:prstGeom prst="rect">
            <a:avLst/>
          </a:prstGeom>
        </p:spPr>
        <p:txBody>
          <a:bodyPr/>
          <a:lstStyle/>
          <a:p>
            <a:pPr marL="285750" indent="-285750">
              <a:buFont typeface="Arial" pitchFamily="34" charset="0"/>
              <a:buChar char="•"/>
            </a:pPr>
            <a:r>
              <a:rPr lang="en-US" dirty="0" smtClean="0">
                <a:solidFill>
                  <a:schemeClr val="bg1"/>
                </a:solidFill>
              </a:rPr>
              <a:t>Daytime heating/mixing (Remember in late fall/winter, this may take until after 15Z or so).</a:t>
            </a:r>
          </a:p>
          <a:p>
            <a:pPr marL="285750" indent="-285750">
              <a:buFont typeface="Arial" pitchFamily="34" charset="0"/>
              <a:buChar char="•"/>
            </a:pPr>
            <a:r>
              <a:rPr lang="en-US" dirty="0" smtClean="0">
                <a:solidFill>
                  <a:schemeClr val="bg1"/>
                </a:solidFill>
              </a:rPr>
              <a:t>Depth of fog will also determine time of dissipation.</a:t>
            </a:r>
          </a:p>
          <a:p>
            <a:pPr marL="285750" indent="-285750">
              <a:buFont typeface="Arial" pitchFamily="34" charset="0"/>
              <a:buChar char="•"/>
            </a:pPr>
            <a:r>
              <a:rPr lang="en-US" dirty="0" smtClean="0">
                <a:solidFill>
                  <a:schemeClr val="bg1"/>
                </a:solidFill>
              </a:rPr>
              <a:t>Increased mixing atop the fog layer caused by strengthening winds aloft.</a:t>
            </a:r>
          </a:p>
          <a:p>
            <a:pPr marL="285750" indent="-285750">
              <a:buFont typeface="Arial" pitchFamily="34" charset="0"/>
              <a:buChar char="•"/>
            </a:pPr>
            <a:r>
              <a:rPr lang="en-US" dirty="0" smtClean="0">
                <a:solidFill>
                  <a:schemeClr val="bg1"/>
                </a:solidFill>
              </a:rPr>
              <a:t>Relatively warm ground temperatures to help induce mixing.</a:t>
            </a:r>
            <a:endParaRPr lang="en-US" dirty="0">
              <a:solidFill>
                <a:schemeClr val="bg1"/>
              </a:solidFill>
            </a:endParaRPr>
          </a:p>
        </p:txBody>
      </p:sp>
      <p:sp>
        <p:nvSpPr>
          <p:cNvPr id="3" name="Title 2"/>
          <p:cNvSpPr>
            <a:spLocks noGrp="1"/>
          </p:cNvSpPr>
          <p:nvPr>
            <p:ph type="title"/>
          </p:nvPr>
        </p:nvSpPr>
        <p:spPr>
          <a:xfrm>
            <a:off x="533401" y="1"/>
            <a:ext cx="7086600" cy="1219200"/>
          </a:xfrm>
        </p:spPr>
        <p:txBody>
          <a:bodyPr>
            <a:normAutofit/>
          </a:bodyPr>
          <a:lstStyle/>
          <a:p>
            <a:pPr algn="ctr"/>
            <a:r>
              <a:rPr lang="en-US" sz="4000" dirty="0" smtClean="0"/>
              <a:t>Radiation Fog - Dissipation</a:t>
            </a:r>
            <a:endParaRPr lang="en-US" sz="4000" dirty="0"/>
          </a:p>
        </p:txBody>
      </p:sp>
      <p:pic>
        <p:nvPicPr>
          <p:cNvPr id="5" name="Picture 2" descr="https://encrypted-tbn3.gstatic.com/images?q=tbn:ANd9GcRbYDpvzcmoXD2knqG5ygZdE0HgQ1ewcUZH4zMck5pAY8mi1pf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2649" y="3429000"/>
            <a:ext cx="6279612"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0288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990600"/>
            <a:ext cx="8033386" cy="2362200"/>
          </a:xfrm>
          <a:prstGeom prst="rect">
            <a:avLst/>
          </a:prstGeom>
        </p:spPr>
        <p:txBody>
          <a:bodyPr/>
          <a:lstStyle/>
          <a:p>
            <a:pPr marL="285750" indent="-285750">
              <a:buFont typeface="Arial" pitchFamily="34" charset="0"/>
              <a:buChar char="•"/>
            </a:pPr>
            <a:r>
              <a:rPr lang="en-US" sz="1600" dirty="0" smtClean="0">
                <a:solidFill>
                  <a:schemeClr val="bg1"/>
                </a:solidFill>
              </a:rPr>
              <a:t>When the boundary layer gets moistened by the advection of a warm marine layer inland. This then primes the boundary layer for fog under ideal </a:t>
            </a:r>
            <a:r>
              <a:rPr lang="en-US" sz="1600" dirty="0" err="1" smtClean="0">
                <a:solidFill>
                  <a:schemeClr val="bg1"/>
                </a:solidFill>
              </a:rPr>
              <a:t>radiational</a:t>
            </a:r>
            <a:r>
              <a:rPr lang="en-US" sz="1600" dirty="0" smtClean="0">
                <a:solidFill>
                  <a:schemeClr val="bg1"/>
                </a:solidFill>
              </a:rPr>
              <a:t> cooling conditions.</a:t>
            </a:r>
          </a:p>
          <a:p>
            <a:pPr marL="285750" indent="-285750">
              <a:buFont typeface="Arial" pitchFamily="34" charset="0"/>
              <a:buChar char="•"/>
            </a:pPr>
            <a:r>
              <a:rPr lang="en-US" sz="1600" dirty="0" smtClean="0">
                <a:solidFill>
                  <a:schemeClr val="bg1"/>
                </a:solidFill>
              </a:rPr>
              <a:t>Most likely to occur from September through December.</a:t>
            </a:r>
          </a:p>
          <a:p>
            <a:pPr marL="285750" indent="-285750">
              <a:buFont typeface="Arial" pitchFamily="34" charset="0"/>
              <a:buChar char="•"/>
            </a:pPr>
            <a:r>
              <a:rPr lang="en-US" sz="1600" dirty="0" smtClean="0">
                <a:solidFill>
                  <a:schemeClr val="bg1"/>
                </a:solidFill>
              </a:rPr>
              <a:t>In most instances, the fog will first develop near the shoreline (shoreline convergence), then </a:t>
            </a:r>
            <a:r>
              <a:rPr lang="en-US" sz="1600" dirty="0" err="1" smtClean="0">
                <a:solidFill>
                  <a:schemeClr val="bg1"/>
                </a:solidFill>
              </a:rPr>
              <a:t>advect</a:t>
            </a:r>
            <a:r>
              <a:rPr lang="en-US" sz="1600" dirty="0" smtClean="0">
                <a:solidFill>
                  <a:schemeClr val="bg1"/>
                </a:solidFill>
              </a:rPr>
              <a:t> inland (typically toward the direction of the wind just atop the shallow stable layer, usually around 950 </a:t>
            </a:r>
            <a:r>
              <a:rPr lang="en-US" sz="1600" dirty="0" err="1" smtClean="0">
                <a:solidFill>
                  <a:schemeClr val="bg1"/>
                </a:solidFill>
              </a:rPr>
              <a:t>mb</a:t>
            </a:r>
            <a:r>
              <a:rPr lang="en-US" sz="1600" dirty="0" smtClean="0">
                <a:solidFill>
                  <a:schemeClr val="bg1"/>
                </a:solidFill>
              </a:rPr>
              <a:t>)</a:t>
            </a:r>
            <a:endParaRPr lang="en-US" sz="1600" dirty="0">
              <a:solidFill>
                <a:schemeClr val="bg1"/>
              </a:solidFill>
            </a:endParaRPr>
          </a:p>
        </p:txBody>
      </p:sp>
      <p:sp>
        <p:nvSpPr>
          <p:cNvPr id="3" name="Title 2"/>
          <p:cNvSpPr>
            <a:spLocks noGrp="1"/>
          </p:cNvSpPr>
          <p:nvPr>
            <p:ph type="title"/>
          </p:nvPr>
        </p:nvSpPr>
        <p:spPr>
          <a:xfrm>
            <a:off x="1009442" y="76201"/>
            <a:ext cx="7125113" cy="914400"/>
          </a:xfrm>
        </p:spPr>
        <p:txBody>
          <a:bodyPr/>
          <a:lstStyle/>
          <a:p>
            <a:pPr algn="ctr"/>
            <a:r>
              <a:rPr lang="en-US" dirty="0" smtClean="0"/>
              <a:t>Advection Fog - Formation</a:t>
            </a:r>
            <a:endParaRPr lang="en-US" dirty="0"/>
          </a:p>
        </p:txBody>
      </p:sp>
      <p:pic>
        <p:nvPicPr>
          <p:cNvPr id="6146" name="Picture 2" descr="http://www.islandnet.com/%7Esee/weather/graphics/wxdrphotos/advectionfog.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7671" y="3352800"/>
            <a:ext cx="5731329"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88714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8" name="Picture 4" descr="METAR_Plot_20061123_17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8" y="1752600"/>
            <a:ext cx="7246088" cy="5105400"/>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11"/>
          <p:cNvSpPr>
            <a:spLocks noGrp="1"/>
          </p:cNvSpPr>
          <p:nvPr>
            <p:ph sz="quarter" idx="4294967295"/>
          </p:nvPr>
        </p:nvSpPr>
        <p:spPr>
          <a:xfrm>
            <a:off x="352426" y="914400"/>
            <a:ext cx="7680960" cy="838200"/>
          </a:xfrm>
          <a:prstGeom prst="rect">
            <a:avLst/>
          </a:prstGeom>
        </p:spPr>
        <p:txBody>
          <a:bodyPr/>
          <a:lstStyle/>
          <a:p>
            <a:r>
              <a:rPr lang="en-US" dirty="0" smtClean="0">
                <a:solidFill>
                  <a:schemeClr val="bg1"/>
                </a:solidFill>
              </a:rPr>
              <a:t>IR Imagery of an event which resulted from east flow off Lake Erie. Image is actually from 17z Nov 23, 2006</a:t>
            </a:r>
            <a:endParaRPr lang="en-US" dirty="0">
              <a:solidFill>
                <a:schemeClr val="bg1"/>
              </a:solidFill>
            </a:endParaRPr>
          </a:p>
        </p:txBody>
      </p:sp>
      <p:sp>
        <p:nvSpPr>
          <p:cNvPr id="2" name="Title 1"/>
          <p:cNvSpPr>
            <a:spLocks noGrp="1"/>
          </p:cNvSpPr>
          <p:nvPr>
            <p:ph type="title"/>
          </p:nvPr>
        </p:nvSpPr>
        <p:spPr>
          <a:xfrm>
            <a:off x="381000" y="-76200"/>
            <a:ext cx="7680960" cy="914400"/>
          </a:xfrm>
        </p:spPr>
        <p:txBody>
          <a:bodyPr>
            <a:normAutofit/>
          </a:bodyPr>
          <a:lstStyle/>
          <a:p>
            <a:pPr algn="ctr"/>
            <a:r>
              <a:rPr lang="en-US" dirty="0" smtClean="0"/>
              <a:t>Satellite View</a:t>
            </a:r>
            <a:endParaRPr lang="en-US" dirty="0"/>
          </a:p>
        </p:txBody>
      </p:sp>
    </p:spTree>
    <p:extLst>
      <p:ext uri="{BB962C8B-B14F-4D97-AF65-F5344CB8AC3E}">
        <p14:creationId xmlns:p14="http://schemas.microsoft.com/office/powerpoint/2010/main" val="41747536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20" name="Picture 4" descr="NAM12_ptC_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2057400"/>
            <a:ext cx="6562725" cy="4800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52426" y="0"/>
            <a:ext cx="7680960" cy="762000"/>
          </a:xfrm>
        </p:spPr>
        <p:txBody>
          <a:bodyPr/>
          <a:lstStyle/>
          <a:p>
            <a:pPr algn="ctr"/>
            <a:r>
              <a:rPr lang="en-US" dirty="0" smtClean="0"/>
              <a:t>Sounding Profile</a:t>
            </a:r>
            <a:endParaRPr lang="en-US" dirty="0"/>
          </a:p>
        </p:txBody>
      </p:sp>
      <p:sp>
        <p:nvSpPr>
          <p:cNvPr id="3" name="Content Placeholder 2"/>
          <p:cNvSpPr>
            <a:spLocks noGrp="1"/>
          </p:cNvSpPr>
          <p:nvPr>
            <p:ph sz="quarter" idx="4294967295"/>
          </p:nvPr>
        </p:nvSpPr>
        <p:spPr>
          <a:xfrm>
            <a:off x="8860" y="685800"/>
            <a:ext cx="7763540" cy="1371600"/>
          </a:xfrm>
          <a:prstGeom prst="rect">
            <a:avLst/>
          </a:prstGeom>
        </p:spPr>
        <p:txBody>
          <a:bodyPr>
            <a:normAutofit fontScale="92500"/>
          </a:bodyPr>
          <a:lstStyle/>
          <a:p>
            <a:r>
              <a:rPr lang="en-US" sz="1600" dirty="0" smtClean="0">
                <a:solidFill>
                  <a:schemeClr val="bg1"/>
                </a:solidFill>
              </a:rPr>
              <a:t>Example of a how a model sounding would look like during these events (assuming the model is handling the boundary layer moisture reasonably well which is not always going to be the case). Note the layer of moisture trapped under a strong inversion and capped by a deep layer of extremely dry air (</a:t>
            </a:r>
            <a:r>
              <a:rPr lang="en-US" sz="1600" dirty="0" err="1" smtClean="0">
                <a:solidFill>
                  <a:schemeClr val="bg1"/>
                </a:solidFill>
              </a:rPr>
              <a:t>Dewpoint</a:t>
            </a:r>
            <a:r>
              <a:rPr lang="en-US" sz="1600" dirty="0" smtClean="0">
                <a:solidFill>
                  <a:schemeClr val="bg1"/>
                </a:solidFill>
              </a:rPr>
              <a:t> depressions greater than 30 </a:t>
            </a:r>
            <a:r>
              <a:rPr lang="en-US" sz="1600" dirty="0" err="1" smtClean="0">
                <a:solidFill>
                  <a:schemeClr val="bg1"/>
                </a:solidFill>
              </a:rPr>
              <a:t>deg</a:t>
            </a:r>
            <a:r>
              <a:rPr lang="en-US" sz="1600" dirty="0" smtClean="0">
                <a:solidFill>
                  <a:schemeClr val="bg1"/>
                </a:solidFill>
              </a:rPr>
              <a:t>). </a:t>
            </a:r>
            <a:endParaRPr lang="en-US" sz="1600" dirty="0">
              <a:solidFill>
                <a:schemeClr val="bg1"/>
              </a:solidFill>
            </a:endParaRPr>
          </a:p>
        </p:txBody>
      </p:sp>
    </p:spTree>
    <p:extLst>
      <p:ext uri="{BB962C8B-B14F-4D97-AF65-F5344CB8AC3E}">
        <p14:creationId xmlns:p14="http://schemas.microsoft.com/office/powerpoint/2010/main" val="9428979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352426" y="1463040"/>
            <a:ext cx="7680960" cy="4724400"/>
          </a:xfrm>
          <a:prstGeom prst="rect">
            <a:avLst/>
          </a:prstGeom>
        </p:spPr>
        <p:txBody>
          <a:bodyPr>
            <a:normAutofit lnSpcReduction="10000"/>
          </a:bodyPr>
          <a:lstStyle/>
          <a:p>
            <a:pPr marL="285750" indent="-285750">
              <a:buFont typeface="Arial" pitchFamily="34" charset="0"/>
              <a:buChar char="•"/>
            </a:pPr>
            <a:r>
              <a:rPr lang="en-US" dirty="0" smtClean="0">
                <a:solidFill>
                  <a:schemeClr val="bg1"/>
                </a:solidFill>
              </a:rPr>
              <a:t>The depth of this fog can grow substantially, especially in late fall and early winter when nights are very long.</a:t>
            </a:r>
          </a:p>
          <a:p>
            <a:pPr marL="285750" indent="-285750">
              <a:buFont typeface="Arial" pitchFamily="34" charset="0"/>
              <a:buChar char="•"/>
            </a:pPr>
            <a:r>
              <a:rPr lang="en-US" dirty="0" smtClean="0">
                <a:solidFill>
                  <a:schemeClr val="bg1"/>
                </a:solidFill>
              </a:rPr>
              <a:t>The low sun angle will also make it difficult to induce mixing in the boundary layer.</a:t>
            </a:r>
          </a:p>
          <a:p>
            <a:pPr marL="285750" indent="-285750">
              <a:buFont typeface="Arial" pitchFamily="34" charset="0"/>
              <a:buChar char="•"/>
            </a:pPr>
            <a:r>
              <a:rPr lang="en-US" dirty="0" smtClean="0">
                <a:solidFill>
                  <a:schemeClr val="bg1"/>
                </a:solidFill>
              </a:rPr>
              <a:t>These events have produced extremely dense fog (near zero visibility).</a:t>
            </a:r>
          </a:p>
          <a:p>
            <a:pPr marL="285750" indent="-285750">
              <a:buFont typeface="Arial" pitchFamily="34" charset="0"/>
              <a:buChar char="•"/>
            </a:pPr>
            <a:r>
              <a:rPr lang="en-US" dirty="0" smtClean="0">
                <a:solidFill>
                  <a:schemeClr val="bg1"/>
                </a:solidFill>
              </a:rPr>
              <a:t>950 to 850mb winds are typically 15 knots or less (strong enough to </a:t>
            </a:r>
            <a:r>
              <a:rPr lang="en-US" dirty="0" err="1" smtClean="0">
                <a:solidFill>
                  <a:schemeClr val="bg1"/>
                </a:solidFill>
              </a:rPr>
              <a:t>advect</a:t>
            </a:r>
            <a:r>
              <a:rPr lang="en-US" dirty="0" smtClean="0">
                <a:solidFill>
                  <a:schemeClr val="bg1"/>
                </a:solidFill>
              </a:rPr>
              <a:t> the fog inland but not too strong as to mix the low level moisture out).</a:t>
            </a:r>
          </a:p>
          <a:p>
            <a:pPr marL="285750" indent="-285750">
              <a:buFont typeface="Arial" pitchFamily="34" charset="0"/>
              <a:buChar char="•"/>
            </a:pPr>
            <a:r>
              <a:rPr lang="en-US" dirty="0" smtClean="0">
                <a:solidFill>
                  <a:schemeClr val="bg1"/>
                </a:solidFill>
              </a:rPr>
              <a:t>In late fall, the boundary layer may not mix out well after one of these events, which may actually prompt fog redevelopment the next night, sometimes as early as midnight.</a:t>
            </a:r>
          </a:p>
          <a:p>
            <a:pPr marL="285750" indent="-285750">
              <a:buFont typeface="Arial" pitchFamily="34" charset="0"/>
              <a:buChar char="•"/>
            </a:pPr>
            <a:r>
              <a:rPr lang="en-US" dirty="0" smtClean="0">
                <a:solidFill>
                  <a:schemeClr val="bg1"/>
                </a:solidFill>
              </a:rPr>
              <a:t>These events typically occur in the presence of a mid level ridge and strong low level anticyclone. </a:t>
            </a:r>
            <a:endParaRPr lang="en-US" dirty="0">
              <a:solidFill>
                <a:schemeClr val="bg1"/>
              </a:solidFill>
            </a:endParaRPr>
          </a:p>
        </p:txBody>
      </p:sp>
      <p:sp>
        <p:nvSpPr>
          <p:cNvPr id="3" name="Title 2"/>
          <p:cNvSpPr>
            <a:spLocks noGrp="1"/>
          </p:cNvSpPr>
          <p:nvPr>
            <p:ph type="title"/>
          </p:nvPr>
        </p:nvSpPr>
        <p:spPr>
          <a:xfrm>
            <a:off x="1009442" y="457200"/>
            <a:ext cx="7125113" cy="990601"/>
          </a:xfrm>
        </p:spPr>
        <p:txBody>
          <a:bodyPr/>
          <a:lstStyle/>
          <a:p>
            <a:pPr algn="ctr"/>
            <a:r>
              <a:rPr lang="en-US" dirty="0" smtClean="0"/>
              <a:t>Advection Fog - Characteristics</a:t>
            </a:r>
            <a:endParaRPr lang="en-US" dirty="0"/>
          </a:p>
        </p:txBody>
      </p:sp>
    </p:spTree>
    <p:extLst>
      <p:ext uri="{BB962C8B-B14F-4D97-AF65-F5344CB8AC3E}">
        <p14:creationId xmlns:p14="http://schemas.microsoft.com/office/powerpoint/2010/main" val="34842569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352426" y="1524000"/>
            <a:ext cx="7680960" cy="4953000"/>
          </a:xfrm>
          <a:prstGeom prst="rect">
            <a:avLst/>
          </a:prstGeom>
        </p:spPr>
        <p:txBody>
          <a:bodyPr>
            <a:normAutofit fontScale="92500" lnSpcReduction="10000"/>
          </a:bodyPr>
          <a:lstStyle/>
          <a:p>
            <a:pPr marL="285750" indent="-285750">
              <a:buFont typeface="Arial" pitchFamily="34" charset="0"/>
              <a:buChar char="•"/>
            </a:pPr>
            <a:r>
              <a:rPr lang="en-US" dirty="0" smtClean="0">
                <a:solidFill>
                  <a:schemeClr val="bg1"/>
                </a:solidFill>
              </a:rPr>
              <a:t>This is when an initial stratus deck develops, then the ceilings lower and eventually reach the ground. </a:t>
            </a:r>
          </a:p>
          <a:p>
            <a:pPr marL="285750" indent="-285750">
              <a:buFont typeface="Arial" pitchFamily="34" charset="0"/>
              <a:buChar char="•"/>
            </a:pPr>
            <a:r>
              <a:rPr lang="en-US" dirty="0" smtClean="0">
                <a:solidFill>
                  <a:schemeClr val="bg1"/>
                </a:solidFill>
              </a:rPr>
              <a:t>These events are very difficult to forecast due to the complex nature of the processes going on and poor handling by the models.</a:t>
            </a:r>
          </a:p>
          <a:p>
            <a:pPr marL="285750" indent="-285750">
              <a:buFont typeface="Arial" pitchFamily="34" charset="0"/>
              <a:buChar char="•"/>
            </a:pPr>
            <a:r>
              <a:rPr lang="en-US" dirty="0" smtClean="0">
                <a:solidFill>
                  <a:schemeClr val="bg1"/>
                </a:solidFill>
              </a:rPr>
              <a:t>Some things to look for include:</a:t>
            </a:r>
          </a:p>
          <a:p>
            <a:pPr marL="457200" lvl="1" indent="-285750"/>
            <a:r>
              <a:rPr lang="en-US" dirty="0" smtClean="0">
                <a:solidFill>
                  <a:schemeClr val="bg1"/>
                </a:solidFill>
              </a:rPr>
              <a:t>A strengthening and lowering inversion above the stratus deck (very dry air should be present above the stratus deck).</a:t>
            </a:r>
          </a:p>
          <a:p>
            <a:pPr marL="457200" lvl="1" indent="-285750"/>
            <a:r>
              <a:rPr lang="en-US" dirty="0" smtClean="0">
                <a:solidFill>
                  <a:schemeClr val="bg1"/>
                </a:solidFill>
              </a:rPr>
              <a:t>Most typical with cold ground temps and/or snow cover.</a:t>
            </a:r>
          </a:p>
          <a:p>
            <a:pPr marL="457200" lvl="1" indent="-285750"/>
            <a:r>
              <a:rPr lang="en-US" dirty="0" smtClean="0">
                <a:solidFill>
                  <a:schemeClr val="bg1"/>
                </a:solidFill>
              </a:rPr>
              <a:t>Look for high RH between the base of the stratus and the ground.</a:t>
            </a:r>
          </a:p>
          <a:p>
            <a:pPr marL="457200" lvl="1" indent="-285750"/>
            <a:r>
              <a:rPr lang="en-US" dirty="0" smtClean="0">
                <a:solidFill>
                  <a:schemeClr val="bg1"/>
                </a:solidFill>
              </a:rPr>
              <a:t>Most typical under a light gradient (</a:t>
            </a:r>
            <a:r>
              <a:rPr lang="en-US" dirty="0" err="1" smtClean="0">
                <a:solidFill>
                  <a:schemeClr val="bg1"/>
                </a:solidFill>
              </a:rPr>
              <a:t>ie</a:t>
            </a:r>
            <a:r>
              <a:rPr lang="en-US" dirty="0" smtClean="0">
                <a:solidFill>
                  <a:schemeClr val="bg1"/>
                </a:solidFill>
              </a:rPr>
              <a:t> you do not want to have too much mixing).</a:t>
            </a:r>
          </a:p>
          <a:p>
            <a:pPr marL="457200" lvl="1" indent="-285750"/>
            <a:r>
              <a:rPr lang="en-US" dirty="0" smtClean="0">
                <a:solidFill>
                  <a:schemeClr val="bg1"/>
                </a:solidFill>
              </a:rPr>
              <a:t>Can occur with warm ground temps under very high humidity (rainfall or thunderstorms often help).</a:t>
            </a:r>
          </a:p>
          <a:p>
            <a:pPr marL="457200" lvl="1" indent="-285750"/>
            <a:r>
              <a:rPr lang="en-US" dirty="0" smtClean="0">
                <a:solidFill>
                  <a:schemeClr val="bg1"/>
                </a:solidFill>
              </a:rPr>
              <a:t>Sometimes this will form on the edge of a stratus deck within the region of clear skies.</a:t>
            </a:r>
          </a:p>
          <a:p>
            <a:pPr marL="457200" lvl="1" indent="-285750"/>
            <a:r>
              <a:rPr lang="en-US" dirty="0" smtClean="0">
                <a:solidFill>
                  <a:schemeClr val="bg1"/>
                </a:solidFill>
              </a:rPr>
              <a:t>This type of fog is most common at PTK due to its higher elevation. </a:t>
            </a:r>
            <a:endParaRPr lang="en-US" dirty="0">
              <a:solidFill>
                <a:schemeClr val="bg1"/>
              </a:solidFill>
            </a:endParaRPr>
          </a:p>
        </p:txBody>
      </p:sp>
      <p:sp>
        <p:nvSpPr>
          <p:cNvPr id="3" name="Title 2"/>
          <p:cNvSpPr>
            <a:spLocks noGrp="1"/>
          </p:cNvSpPr>
          <p:nvPr>
            <p:ph type="title"/>
          </p:nvPr>
        </p:nvSpPr>
        <p:spPr>
          <a:xfrm>
            <a:off x="1009442" y="381000"/>
            <a:ext cx="7125113" cy="762001"/>
          </a:xfrm>
        </p:spPr>
        <p:txBody>
          <a:bodyPr/>
          <a:lstStyle/>
          <a:p>
            <a:pPr algn="ctr"/>
            <a:r>
              <a:rPr lang="en-US" dirty="0" smtClean="0"/>
              <a:t>Stratus Build Down</a:t>
            </a:r>
            <a:endParaRPr lang="en-US" dirty="0"/>
          </a:p>
        </p:txBody>
      </p:sp>
    </p:spTree>
    <p:extLst>
      <p:ext uri="{BB962C8B-B14F-4D97-AF65-F5344CB8AC3E}">
        <p14:creationId xmlns:p14="http://schemas.microsoft.com/office/powerpoint/2010/main" val="37392796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a:xfrm>
            <a:off x="301625" y="76200"/>
            <a:ext cx="8510588" cy="914400"/>
          </a:xfrm>
        </p:spPr>
        <p:txBody>
          <a:bodyPr/>
          <a:lstStyle/>
          <a:p>
            <a:pPr algn="ctr"/>
            <a:r>
              <a:rPr lang="en-US" dirty="0" smtClean="0"/>
              <a:t>Stratus - Formation</a:t>
            </a:r>
            <a:endParaRPr lang="en-US" dirty="0"/>
          </a:p>
        </p:txBody>
      </p:sp>
      <p:sp>
        <p:nvSpPr>
          <p:cNvPr id="12291" name="Rectangle 3"/>
          <p:cNvSpPr>
            <a:spLocks noGrp="1" noRot="1" noChangeArrowheads="1"/>
          </p:cNvSpPr>
          <p:nvPr>
            <p:ph type="body" sz="half" idx="1"/>
          </p:nvPr>
        </p:nvSpPr>
        <p:spPr>
          <a:xfrm>
            <a:off x="76200" y="914400"/>
            <a:ext cx="7924800" cy="2590800"/>
          </a:xfrm>
        </p:spPr>
        <p:txBody>
          <a:bodyPr>
            <a:normAutofit fontScale="92500"/>
          </a:bodyPr>
          <a:lstStyle/>
          <a:p>
            <a:r>
              <a:rPr lang="en-US" sz="2800" dirty="0">
                <a:solidFill>
                  <a:schemeClr val="bg1"/>
                </a:solidFill>
              </a:rPr>
              <a:t>Large-Scale conditions favorable for stratus</a:t>
            </a:r>
          </a:p>
          <a:p>
            <a:pPr lvl="1"/>
            <a:r>
              <a:rPr lang="en-US" sz="2400" dirty="0">
                <a:solidFill>
                  <a:schemeClr val="bg1"/>
                </a:solidFill>
              </a:rPr>
              <a:t>Overriding of warm, moist air along and north of a warm/stationary front, often in advance of an approaching surface low</a:t>
            </a:r>
          </a:p>
          <a:p>
            <a:pPr lvl="1"/>
            <a:r>
              <a:rPr lang="en-US" sz="2400" dirty="0">
                <a:solidFill>
                  <a:schemeClr val="bg1"/>
                </a:solidFill>
              </a:rPr>
              <a:t>In the wake of a cold front where shallow cold air undercuts warm and moist air</a:t>
            </a:r>
          </a:p>
        </p:txBody>
      </p:sp>
      <p:pic>
        <p:nvPicPr>
          <p:cNvPr id="12293" name="Picture 5" descr="prewarm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362200" y="3555781"/>
            <a:ext cx="4572000" cy="330221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8872470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09442" y="228600"/>
            <a:ext cx="7125113" cy="1219201"/>
          </a:xfrm>
        </p:spPr>
        <p:txBody>
          <a:bodyPr/>
          <a:lstStyle/>
          <a:p>
            <a:pPr algn="ctr"/>
            <a:r>
              <a:rPr lang="en-US" sz="3600" dirty="0" smtClean="0"/>
              <a:t>Winter Weather Best Practices - TAFs</a:t>
            </a:r>
            <a:endParaRPr lang="en-US" sz="3600" dirty="0"/>
          </a:p>
        </p:txBody>
      </p:sp>
      <p:sp>
        <p:nvSpPr>
          <p:cNvPr id="5" name="Content Placeholder 4"/>
          <p:cNvSpPr>
            <a:spLocks noGrp="1"/>
          </p:cNvSpPr>
          <p:nvPr>
            <p:ph idx="1"/>
          </p:nvPr>
        </p:nvSpPr>
        <p:spPr>
          <a:xfrm>
            <a:off x="1009443" y="1807361"/>
            <a:ext cx="7125112" cy="4669639"/>
          </a:xfrm>
        </p:spPr>
        <p:txBody>
          <a:bodyPr>
            <a:normAutofit/>
          </a:bodyPr>
          <a:lstStyle/>
          <a:p>
            <a:r>
              <a:rPr lang="en-US" dirty="0" smtClean="0">
                <a:solidFill>
                  <a:schemeClr val="tx2">
                    <a:lumMod val="10000"/>
                  </a:schemeClr>
                </a:solidFill>
              </a:rPr>
              <a:t>The most detail should be placed in the first 6-8 hours of the TAF. The last 12 hours should be considered an outlook. </a:t>
            </a:r>
          </a:p>
          <a:p>
            <a:r>
              <a:rPr lang="en-US" dirty="0">
                <a:solidFill>
                  <a:schemeClr val="tx2">
                    <a:lumMod val="10000"/>
                  </a:schemeClr>
                </a:solidFill>
              </a:rPr>
              <a:t>If you are confident heavy snow will impact the terminal (i.e. a winter storm warning is in effect), forecast </a:t>
            </a:r>
            <a:r>
              <a:rPr lang="en-US" dirty="0" err="1">
                <a:solidFill>
                  <a:schemeClr val="tx2">
                    <a:lumMod val="10000"/>
                  </a:schemeClr>
                </a:solidFill>
              </a:rPr>
              <a:t>vsbys</a:t>
            </a:r>
            <a:r>
              <a:rPr lang="en-US" dirty="0">
                <a:solidFill>
                  <a:schemeClr val="tx2">
                    <a:lumMod val="10000"/>
                  </a:schemeClr>
                </a:solidFill>
              </a:rPr>
              <a:t> down to 1/4SM</a:t>
            </a:r>
            <a:r>
              <a:rPr lang="en-US" dirty="0" smtClean="0">
                <a:solidFill>
                  <a:schemeClr val="tx2">
                    <a:lumMod val="10000"/>
                  </a:schemeClr>
                </a:solidFill>
              </a:rPr>
              <a:t>.</a:t>
            </a:r>
          </a:p>
          <a:p>
            <a:r>
              <a:rPr lang="en-US" dirty="0">
                <a:solidFill>
                  <a:schemeClr val="tx2">
                    <a:lumMod val="10000"/>
                  </a:schemeClr>
                </a:solidFill>
              </a:rPr>
              <a:t>If confidence of heavy snow is not that high, keep </a:t>
            </a:r>
            <a:r>
              <a:rPr lang="en-US" dirty="0" err="1">
                <a:solidFill>
                  <a:schemeClr val="tx2">
                    <a:lumMod val="10000"/>
                  </a:schemeClr>
                </a:solidFill>
              </a:rPr>
              <a:t>vsbys</a:t>
            </a:r>
            <a:r>
              <a:rPr lang="en-US" dirty="0">
                <a:solidFill>
                  <a:schemeClr val="tx2">
                    <a:lumMod val="10000"/>
                  </a:schemeClr>
                </a:solidFill>
              </a:rPr>
              <a:t> at or above 3/4SM and be ready to amend as needed (preferably a couple hours prior to the onset of heavy snow). </a:t>
            </a:r>
            <a:endParaRPr lang="en-US" dirty="0" smtClean="0">
              <a:solidFill>
                <a:schemeClr val="tx2">
                  <a:lumMod val="10000"/>
                </a:schemeClr>
              </a:solidFill>
            </a:endParaRPr>
          </a:p>
          <a:p>
            <a:r>
              <a:rPr lang="en-US" dirty="0" smtClean="0">
                <a:solidFill>
                  <a:schemeClr val="bg1"/>
                </a:solidFill>
              </a:rPr>
              <a:t>Anytime sleet, freezing rain or freezing drizzle are in the TAFs, it has huge impacts on aviation. So be highly confident before placing this in the TAFs, especially DTW. Our FAR for Freezing </a:t>
            </a:r>
            <a:r>
              <a:rPr lang="en-US" dirty="0" err="1" smtClean="0">
                <a:solidFill>
                  <a:schemeClr val="bg1"/>
                </a:solidFill>
              </a:rPr>
              <a:t>Precip</a:t>
            </a:r>
            <a:r>
              <a:rPr lang="en-US" dirty="0" smtClean="0">
                <a:solidFill>
                  <a:schemeClr val="bg1"/>
                </a:solidFill>
              </a:rPr>
              <a:t> is very </a:t>
            </a:r>
            <a:r>
              <a:rPr lang="en-US" dirty="0" err="1" smtClean="0">
                <a:solidFill>
                  <a:schemeClr val="bg1"/>
                </a:solidFill>
              </a:rPr>
              <a:t>very</a:t>
            </a:r>
            <a:r>
              <a:rPr lang="en-US" dirty="0" smtClean="0">
                <a:solidFill>
                  <a:schemeClr val="bg1"/>
                </a:solidFill>
              </a:rPr>
              <a:t> high.</a:t>
            </a:r>
          </a:p>
        </p:txBody>
      </p:sp>
    </p:spTree>
    <p:extLst>
      <p:ext uri="{BB962C8B-B14F-4D97-AF65-F5344CB8AC3E}">
        <p14:creationId xmlns:p14="http://schemas.microsoft.com/office/powerpoint/2010/main" val="8960812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0" name="Picture 8" descr="http://www.airspeedalive.com/blog/uploaded_images/090106_ice1-75435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4191000"/>
            <a:ext cx="4967176" cy="2689816"/>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i.ytimg.com/vi/ZVdAFb2ekLQ/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33800"/>
            <a:ext cx="4322726" cy="3149009"/>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http://t1.gstatic.com/images?q=tbn:ANd9GcTQXLAVscQrcD8hL-1UJFSAIYeN0EJpqt2c47zRZtjFTv-tOqJ1O1pVOWbyh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199" y="1143000"/>
            <a:ext cx="5271977" cy="343247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009442" y="1"/>
            <a:ext cx="7125113" cy="1066800"/>
          </a:xfrm>
        </p:spPr>
        <p:txBody>
          <a:bodyPr/>
          <a:lstStyle/>
          <a:p>
            <a:pPr algn="ctr"/>
            <a:r>
              <a:rPr lang="en-US" dirty="0" smtClean="0"/>
              <a:t>Freezing </a:t>
            </a:r>
            <a:r>
              <a:rPr lang="en-US" dirty="0" err="1" smtClean="0"/>
              <a:t>Precip</a:t>
            </a:r>
            <a:r>
              <a:rPr lang="en-US" dirty="0" smtClean="0"/>
              <a:t> and Airport Operations</a:t>
            </a:r>
            <a:endParaRPr lang="en-US" dirty="0"/>
          </a:p>
        </p:txBody>
      </p:sp>
      <p:sp>
        <p:nvSpPr>
          <p:cNvPr id="5" name="Content Placeholder 4"/>
          <p:cNvSpPr>
            <a:spLocks noGrp="1"/>
          </p:cNvSpPr>
          <p:nvPr>
            <p:ph idx="1"/>
          </p:nvPr>
        </p:nvSpPr>
        <p:spPr>
          <a:xfrm>
            <a:off x="0" y="1066800"/>
            <a:ext cx="3810000" cy="2667000"/>
          </a:xfrm>
        </p:spPr>
        <p:txBody>
          <a:bodyPr>
            <a:normAutofit fontScale="92500" lnSpcReduction="10000"/>
          </a:bodyPr>
          <a:lstStyle/>
          <a:p>
            <a:r>
              <a:rPr lang="en-US" dirty="0" smtClean="0">
                <a:solidFill>
                  <a:schemeClr val="bg1"/>
                </a:solidFill>
              </a:rPr>
              <a:t>Deicing Aircraft</a:t>
            </a:r>
          </a:p>
          <a:p>
            <a:r>
              <a:rPr lang="en-US" dirty="0" smtClean="0">
                <a:solidFill>
                  <a:schemeClr val="bg1"/>
                </a:solidFill>
              </a:rPr>
              <a:t>Clearing ice off runways</a:t>
            </a:r>
          </a:p>
          <a:p>
            <a:r>
              <a:rPr lang="en-US" dirty="0" smtClean="0">
                <a:solidFill>
                  <a:schemeClr val="bg1"/>
                </a:solidFill>
              </a:rPr>
              <a:t>Potential for huge delays</a:t>
            </a:r>
          </a:p>
          <a:p>
            <a:r>
              <a:rPr lang="en-US" dirty="0" smtClean="0">
                <a:solidFill>
                  <a:schemeClr val="bg1"/>
                </a:solidFill>
              </a:rPr>
              <a:t>Cost factor involved in using deicing fluid</a:t>
            </a:r>
          </a:p>
          <a:p>
            <a:r>
              <a:rPr lang="en-US" dirty="0" smtClean="0">
                <a:solidFill>
                  <a:schemeClr val="bg1"/>
                </a:solidFill>
              </a:rPr>
              <a:t>When IP and/or FZRA are forecast or occurring deicing  is mandated</a:t>
            </a:r>
            <a:endParaRPr lang="en-US" dirty="0">
              <a:solidFill>
                <a:schemeClr val="bg1"/>
              </a:solidFill>
            </a:endParaRPr>
          </a:p>
        </p:txBody>
      </p:sp>
    </p:spTree>
    <p:extLst>
      <p:ext uri="{BB962C8B-B14F-4D97-AF65-F5344CB8AC3E}">
        <p14:creationId xmlns:p14="http://schemas.microsoft.com/office/powerpoint/2010/main" val="19877009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999" y="228600"/>
            <a:ext cx="6477001" cy="990601"/>
          </a:xfrm>
        </p:spPr>
        <p:txBody>
          <a:bodyPr/>
          <a:lstStyle/>
          <a:p>
            <a:pPr algn="ctr"/>
            <a:r>
              <a:rPr lang="en-US" sz="3600" dirty="0" smtClean="0"/>
              <a:t>Winter Weather – General Rules of Thumb</a:t>
            </a:r>
            <a:endParaRPr lang="en-US" sz="3600" dirty="0"/>
          </a:p>
        </p:txBody>
      </p:sp>
      <p:sp>
        <p:nvSpPr>
          <p:cNvPr id="3" name="Content Placeholder 2"/>
          <p:cNvSpPr>
            <a:spLocks noGrp="1"/>
          </p:cNvSpPr>
          <p:nvPr>
            <p:ph idx="1"/>
          </p:nvPr>
        </p:nvSpPr>
        <p:spPr>
          <a:xfrm>
            <a:off x="457200" y="1524000"/>
            <a:ext cx="7848600" cy="4191000"/>
          </a:xfrm>
        </p:spPr>
        <p:txBody>
          <a:bodyPr>
            <a:normAutofit/>
          </a:bodyPr>
          <a:lstStyle/>
          <a:p>
            <a:r>
              <a:rPr lang="en-US" sz="2200" dirty="0" smtClean="0">
                <a:solidFill>
                  <a:schemeClr val="tx2">
                    <a:lumMod val="10000"/>
                  </a:schemeClr>
                </a:solidFill>
              </a:rPr>
              <a:t>Ceilings and visibilities tend to drop very quickly once accumulating snow begins.</a:t>
            </a:r>
          </a:p>
          <a:p>
            <a:r>
              <a:rPr lang="en-US" sz="2200" dirty="0" smtClean="0">
                <a:solidFill>
                  <a:schemeClr val="tx2">
                    <a:lumMod val="10000"/>
                  </a:schemeClr>
                </a:solidFill>
              </a:rPr>
              <a:t>Much like dense fog, heavy snow typically has vertical visibilities of 200 </a:t>
            </a:r>
            <a:r>
              <a:rPr lang="en-US" sz="2200" dirty="0" err="1" smtClean="0">
                <a:solidFill>
                  <a:schemeClr val="tx2">
                    <a:lumMod val="10000"/>
                  </a:schemeClr>
                </a:solidFill>
              </a:rPr>
              <a:t>ft</a:t>
            </a:r>
            <a:r>
              <a:rPr lang="en-US" sz="2200" dirty="0" smtClean="0">
                <a:solidFill>
                  <a:schemeClr val="tx2">
                    <a:lumMod val="10000"/>
                  </a:schemeClr>
                </a:solidFill>
              </a:rPr>
              <a:t> or less.</a:t>
            </a:r>
          </a:p>
          <a:p>
            <a:r>
              <a:rPr lang="en-US" sz="2200" dirty="0" smtClean="0">
                <a:solidFill>
                  <a:schemeClr val="tx2">
                    <a:lumMod val="10000"/>
                  </a:schemeClr>
                </a:solidFill>
              </a:rPr>
              <a:t>Often times, upstream observations can be very helpful in determining what ceilings and visibilities should be in approaching snowfall. </a:t>
            </a:r>
          </a:p>
        </p:txBody>
      </p:sp>
    </p:spTree>
    <p:extLst>
      <p:ext uri="{BB962C8B-B14F-4D97-AF65-F5344CB8AC3E}">
        <p14:creationId xmlns:p14="http://schemas.microsoft.com/office/powerpoint/2010/main" val="27502503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228601"/>
            <a:ext cx="7125113" cy="990600"/>
          </a:xfrm>
        </p:spPr>
        <p:txBody>
          <a:bodyPr/>
          <a:lstStyle/>
          <a:p>
            <a:pPr algn="ctr"/>
            <a:r>
              <a:rPr lang="en-US" sz="3600" dirty="0" smtClean="0"/>
              <a:t>Winter </a:t>
            </a:r>
            <a:r>
              <a:rPr lang="en-US" sz="3600" dirty="0" err="1" smtClean="0"/>
              <a:t>Wx</a:t>
            </a:r>
            <a:r>
              <a:rPr lang="en-US" sz="3600" dirty="0" smtClean="0"/>
              <a:t> Forecast Tips</a:t>
            </a:r>
            <a:endParaRPr lang="en-US" sz="3600" dirty="0"/>
          </a:p>
        </p:txBody>
      </p:sp>
      <p:sp>
        <p:nvSpPr>
          <p:cNvPr id="3" name="Content Placeholder 2"/>
          <p:cNvSpPr>
            <a:spLocks noGrp="1"/>
          </p:cNvSpPr>
          <p:nvPr>
            <p:ph idx="1"/>
          </p:nvPr>
        </p:nvSpPr>
        <p:spPr>
          <a:xfrm>
            <a:off x="1009443" y="1600201"/>
            <a:ext cx="7125112" cy="3657600"/>
          </a:xfrm>
        </p:spPr>
        <p:txBody>
          <a:bodyPr>
            <a:normAutofit/>
          </a:bodyPr>
          <a:lstStyle/>
          <a:p>
            <a:r>
              <a:rPr lang="en-US" dirty="0" smtClean="0">
                <a:solidFill>
                  <a:schemeClr val="tx2">
                    <a:lumMod val="10000"/>
                  </a:schemeClr>
                </a:solidFill>
              </a:rPr>
              <a:t>Utilize model sounding data and tools available on the wiki to get an idea of snowfall amounts and liquid water content of the snow. </a:t>
            </a:r>
          </a:p>
          <a:p>
            <a:pPr lvl="1"/>
            <a:r>
              <a:rPr lang="en-US" dirty="0" smtClean="0">
                <a:solidFill>
                  <a:schemeClr val="tx2">
                    <a:lumMod val="10000"/>
                  </a:schemeClr>
                </a:solidFill>
              </a:rPr>
              <a:t>Hourly PQPF/</a:t>
            </a:r>
            <a:r>
              <a:rPr lang="en-US" dirty="0" err="1" smtClean="0">
                <a:solidFill>
                  <a:schemeClr val="tx2">
                    <a:lumMod val="10000"/>
                  </a:schemeClr>
                </a:solidFill>
              </a:rPr>
              <a:t>Psnow</a:t>
            </a:r>
            <a:endParaRPr lang="en-US" dirty="0" smtClean="0">
              <a:solidFill>
                <a:schemeClr val="tx2">
                  <a:lumMod val="10000"/>
                </a:schemeClr>
              </a:solidFill>
            </a:endParaRPr>
          </a:p>
          <a:p>
            <a:pPr lvl="1"/>
            <a:r>
              <a:rPr lang="en-US" dirty="0" smtClean="0">
                <a:solidFill>
                  <a:schemeClr val="tx2">
                    <a:lumMod val="10000"/>
                  </a:schemeClr>
                </a:solidFill>
              </a:rPr>
              <a:t>BUFKIT Snow Ratio </a:t>
            </a:r>
            <a:r>
              <a:rPr lang="en-US" dirty="0" err="1" smtClean="0">
                <a:solidFill>
                  <a:schemeClr val="tx2">
                    <a:lumMod val="10000"/>
                  </a:schemeClr>
                </a:solidFill>
              </a:rPr>
              <a:t>Calc</a:t>
            </a:r>
            <a:endParaRPr lang="en-US" dirty="0" smtClean="0">
              <a:solidFill>
                <a:schemeClr val="tx2">
                  <a:lumMod val="10000"/>
                </a:schemeClr>
              </a:solidFill>
            </a:endParaRPr>
          </a:p>
          <a:p>
            <a:pPr lvl="1"/>
            <a:r>
              <a:rPr lang="en-US" dirty="0" smtClean="0">
                <a:solidFill>
                  <a:schemeClr val="tx2">
                    <a:lumMod val="10000"/>
                  </a:schemeClr>
                </a:solidFill>
              </a:rPr>
              <a:t>Internal DTX </a:t>
            </a:r>
            <a:r>
              <a:rPr lang="en-US" dirty="0" err="1" smtClean="0">
                <a:solidFill>
                  <a:schemeClr val="tx2">
                    <a:lumMod val="10000"/>
                  </a:schemeClr>
                </a:solidFill>
              </a:rPr>
              <a:t>ProbSnow</a:t>
            </a:r>
            <a:endParaRPr lang="en-US" dirty="0" smtClean="0">
              <a:solidFill>
                <a:schemeClr val="tx2">
                  <a:lumMod val="10000"/>
                </a:schemeClr>
              </a:solidFill>
            </a:endParaRPr>
          </a:p>
          <a:p>
            <a:r>
              <a:rPr lang="en-US" dirty="0" smtClean="0">
                <a:solidFill>
                  <a:schemeClr val="tx2">
                    <a:lumMod val="10000"/>
                  </a:schemeClr>
                </a:solidFill>
              </a:rPr>
              <a:t>Use model soundings and BUFKIT data to help gain understanding of what </a:t>
            </a:r>
            <a:r>
              <a:rPr lang="en-US" dirty="0" err="1" smtClean="0">
                <a:solidFill>
                  <a:schemeClr val="tx2">
                    <a:lumMod val="10000"/>
                  </a:schemeClr>
                </a:solidFill>
              </a:rPr>
              <a:t>precip</a:t>
            </a:r>
            <a:r>
              <a:rPr lang="en-US" dirty="0" smtClean="0">
                <a:solidFill>
                  <a:schemeClr val="tx2">
                    <a:lumMod val="10000"/>
                  </a:schemeClr>
                </a:solidFill>
              </a:rPr>
              <a:t> type might occur.</a:t>
            </a:r>
          </a:p>
          <a:p>
            <a:pPr marL="0" indent="0">
              <a:buNone/>
            </a:pPr>
            <a:endParaRPr lang="en-US" dirty="0"/>
          </a:p>
        </p:txBody>
      </p:sp>
    </p:spTree>
    <p:extLst>
      <p:ext uri="{BB962C8B-B14F-4D97-AF65-F5344CB8AC3E}">
        <p14:creationId xmlns:p14="http://schemas.microsoft.com/office/powerpoint/2010/main" val="1969913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381001"/>
            <a:ext cx="7125113" cy="914400"/>
          </a:xfrm>
        </p:spPr>
        <p:txBody>
          <a:bodyPr/>
          <a:lstStyle/>
          <a:p>
            <a:pPr algn="ctr"/>
            <a:r>
              <a:rPr lang="en-US" dirty="0" smtClean="0"/>
              <a:t>TAF Amendments</a:t>
            </a:r>
            <a:endParaRPr lang="en-US" dirty="0"/>
          </a:p>
        </p:txBody>
      </p:sp>
      <p:sp>
        <p:nvSpPr>
          <p:cNvPr id="3" name="Content Placeholder 2"/>
          <p:cNvSpPr>
            <a:spLocks noGrp="1"/>
          </p:cNvSpPr>
          <p:nvPr>
            <p:ph idx="1"/>
          </p:nvPr>
        </p:nvSpPr>
        <p:spPr>
          <a:xfrm>
            <a:off x="1009443" y="1447801"/>
            <a:ext cx="7125112" cy="4038600"/>
          </a:xfrm>
        </p:spPr>
        <p:txBody>
          <a:bodyPr/>
          <a:lstStyle/>
          <a:p>
            <a:r>
              <a:rPr lang="en-US" dirty="0" smtClean="0">
                <a:solidFill>
                  <a:schemeClr val="tx2">
                    <a:lumMod val="10000"/>
                  </a:schemeClr>
                </a:solidFill>
              </a:rPr>
              <a:t>Be proactive in amending the TAFs when freezing rain and/or sleet occurs unexpectedly OR when it is forecast to occur and it becomes apparent that it will not occur. </a:t>
            </a:r>
          </a:p>
          <a:p>
            <a:r>
              <a:rPr lang="en-US" dirty="0" smtClean="0">
                <a:solidFill>
                  <a:schemeClr val="tx2">
                    <a:lumMod val="10000"/>
                  </a:schemeClr>
                </a:solidFill>
              </a:rPr>
              <a:t>Unexpected changes in snowfall intensity also need quick amendments.</a:t>
            </a:r>
          </a:p>
          <a:p>
            <a:r>
              <a:rPr lang="en-US" dirty="0" smtClean="0">
                <a:solidFill>
                  <a:schemeClr val="tx2">
                    <a:lumMod val="10000"/>
                  </a:schemeClr>
                </a:solidFill>
              </a:rPr>
              <a:t>Be sure to amend with the 2 to 6 hour time period in mind (i.e. don’t wait until the TAFs go bad to amend).</a:t>
            </a:r>
          </a:p>
          <a:p>
            <a:r>
              <a:rPr lang="en-US" dirty="0" smtClean="0">
                <a:solidFill>
                  <a:schemeClr val="tx2">
                    <a:lumMod val="10000"/>
                  </a:schemeClr>
                </a:solidFill>
              </a:rPr>
              <a:t>During winter storms, if possible, have two short term forecasters; one to focus on the public aspect of the storm and the other to focus on the aviation aspect. </a:t>
            </a:r>
            <a:endParaRPr lang="en-US" dirty="0">
              <a:solidFill>
                <a:schemeClr val="tx2">
                  <a:lumMod val="10000"/>
                </a:schemeClr>
              </a:solidFill>
            </a:endParaRPr>
          </a:p>
        </p:txBody>
      </p:sp>
    </p:spTree>
    <p:extLst>
      <p:ext uri="{BB962C8B-B14F-4D97-AF65-F5344CB8AC3E}">
        <p14:creationId xmlns:p14="http://schemas.microsoft.com/office/powerpoint/2010/main" val="16982400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381001"/>
            <a:ext cx="7125113" cy="990600"/>
          </a:xfrm>
        </p:spPr>
        <p:txBody>
          <a:bodyPr/>
          <a:lstStyle/>
          <a:p>
            <a:pPr algn="ctr"/>
            <a:r>
              <a:rPr lang="en-US" sz="4000" dirty="0" smtClean="0"/>
              <a:t>AFD Best Practices</a:t>
            </a:r>
            <a:endParaRPr lang="en-US" sz="4000" dirty="0"/>
          </a:p>
        </p:txBody>
      </p:sp>
      <p:sp>
        <p:nvSpPr>
          <p:cNvPr id="3" name="Content Placeholder 2"/>
          <p:cNvSpPr>
            <a:spLocks noGrp="1"/>
          </p:cNvSpPr>
          <p:nvPr>
            <p:ph idx="1"/>
          </p:nvPr>
        </p:nvSpPr>
        <p:spPr>
          <a:xfrm>
            <a:off x="1009443" y="1371601"/>
            <a:ext cx="7125112" cy="3809999"/>
          </a:xfrm>
        </p:spPr>
        <p:txBody>
          <a:bodyPr/>
          <a:lstStyle/>
          <a:p>
            <a:r>
              <a:rPr lang="en-US" dirty="0" smtClean="0">
                <a:solidFill>
                  <a:schemeClr val="tx2">
                    <a:lumMod val="10000"/>
                  </a:schemeClr>
                </a:solidFill>
              </a:rPr>
              <a:t>It is beneficial to the aviation community that we use the AFD to express certainty levels. </a:t>
            </a:r>
          </a:p>
          <a:p>
            <a:r>
              <a:rPr lang="en-US" dirty="0" smtClean="0">
                <a:solidFill>
                  <a:schemeClr val="tx2">
                    <a:lumMod val="10000"/>
                  </a:schemeClr>
                </a:solidFill>
              </a:rPr>
              <a:t>A general statement on the water equivalent of the snow and snow accumulations would also be good. Wet snow has a much bigger impact then dry snow.</a:t>
            </a:r>
          </a:p>
          <a:p>
            <a:r>
              <a:rPr lang="en-US" dirty="0" smtClean="0">
                <a:solidFill>
                  <a:schemeClr val="tx2">
                    <a:lumMod val="10000"/>
                  </a:schemeClr>
                </a:solidFill>
              </a:rPr>
              <a:t>During complex winter situations, try to focus on the main impacts (usually </a:t>
            </a:r>
            <a:r>
              <a:rPr lang="en-US" dirty="0" err="1" smtClean="0">
                <a:solidFill>
                  <a:schemeClr val="tx2">
                    <a:lumMod val="10000"/>
                  </a:schemeClr>
                </a:solidFill>
              </a:rPr>
              <a:t>precip</a:t>
            </a:r>
            <a:r>
              <a:rPr lang="en-US" dirty="0" smtClean="0">
                <a:solidFill>
                  <a:schemeClr val="tx2">
                    <a:lumMod val="10000"/>
                  </a:schemeClr>
                </a:solidFill>
              </a:rPr>
              <a:t> and wind) so as not to make the discussion excessively long.</a:t>
            </a:r>
            <a:endParaRPr lang="en-US" dirty="0">
              <a:solidFill>
                <a:schemeClr val="tx2">
                  <a:lumMod val="10000"/>
                </a:schemeClr>
              </a:solidFill>
            </a:endParaRPr>
          </a:p>
        </p:txBody>
      </p:sp>
    </p:spTree>
    <p:extLst>
      <p:ext uri="{BB962C8B-B14F-4D97-AF65-F5344CB8AC3E}">
        <p14:creationId xmlns:p14="http://schemas.microsoft.com/office/powerpoint/2010/main" val="10771946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125113" cy="924475"/>
          </a:xfrm>
        </p:spPr>
        <p:txBody>
          <a:bodyPr/>
          <a:lstStyle/>
          <a:p>
            <a:pPr algn="ctr"/>
            <a:r>
              <a:rPr lang="en-US" sz="4000" dirty="0" smtClean="0"/>
              <a:t>Coordination</a:t>
            </a:r>
            <a:endParaRPr lang="en-US" sz="4000" dirty="0"/>
          </a:p>
        </p:txBody>
      </p:sp>
      <p:sp>
        <p:nvSpPr>
          <p:cNvPr id="3" name="Content Placeholder 2"/>
          <p:cNvSpPr>
            <a:spLocks noGrp="1"/>
          </p:cNvSpPr>
          <p:nvPr>
            <p:ph idx="1"/>
          </p:nvPr>
        </p:nvSpPr>
        <p:spPr>
          <a:xfrm>
            <a:off x="1" y="1219200"/>
            <a:ext cx="7238999" cy="2209800"/>
          </a:xfrm>
        </p:spPr>
        <p:txBody>
          <a:bodyPr>
            <a:normAutofit/>
          </a:bodyPr>
          <a:lstStyle/>
          <a:p>
            <a:r>
              <a:rPr lang="en-US" dirty="0" smtClean="0">
                <a:solidFill>
                  <a:schemeClr val="tx2">
                    <a:lumMod val="10000"/>
                  </a:schemeClr>
                </a:solidFill>
              </a:rPr>
              <a:t>Remember to give CLE CWSU a call whenever we are forecasting sleet, freezing rain or accumulating snow.</a:t>
            </a:r>
          </a:p>
          <a:p>
            <a:r>
              <a:rPr lang="en-US" dirty="0" smtClean="0">
                <a:solidFill>
                  <a:schemeClr val="tx2">
                    <a:lumMod val="10000"/>
                  </a:schemeClr>
                </a:solidFill>
              </a:rPr>
              <a:t>DTW ground maintenance will call frequently. They will want to know start and end times of the snow (end time is very important), how much snow is expected to fall and the characteristics of the snow (heavy wet/light dry) and temperatures.</a:t>
            </a:r>
            <a:endParaRPr lang="en-US" dirty="0">
              <a:solidFill>
                <a:schemeClr val="tx2">
                  <a:lumMod val="10000"/>
                </a:schemeClr>
              </a:solidFill>
            </a:endParaRPr>
          </a:p>
        </p:txBody>
      </p:sp>
      <p:pic>
        <p:nvPicPr>
          <p:cNvPr id="2052" name="Picture 4" descr="https://encrypted-tbn2.gstatic.com/images?q=tbn:ANd9GcSwrmmO1Yl-9I6Lx1WJgQWaJXtQYHsd2JVi8AtLWbzakrnrIxm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105400"/>
            <a:ext cx="4191000" cy="175259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encrypted-tbn3.gstatic.com/images?q=tbn:ANd9GcQxahiV4Mq_6c3JFn9auX70h2vaCroPkEDZEjnOyE7shCtWlS8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52800"/>
            <a:ext cx="4251107" cy="17526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encrypted-tbn0.gstatic.com/images?q=tbn:ANd9GcQtshxTs8VA3_IIsNAggdAdT-tlHrXZo47QUNlFmMzQuJvRnrn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3352800"/>
            <a:ext cx="4953000"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241073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9200" y="304800"/>
            <a:ext cx="6400800" cy="924475"/>
          </a:xfrm>
        </p:spPr>
        <p:txBody>
          <a:bodyPr/>
          <a:lstStyle/>
          <a:p>
            <a:r>
              <a:rPr lang="en-US" sz="2400" dirty="0" smtClean="0"/>
              <a:t>Cool Season Stats for Cigs &lt; 1000 FT</a:t>
            </a:r>
            <a:endParaRPr lang="en-US" sz="2400" dirty="0"/>
          </a:p>
        </p:txBody>
      </p:sp>
      <p:graphicFrame>
        <p:nvGraphicFramePr>
          <p:cNvPr id="6" name="Chart 5"/>
          <p:cNvGraphicFramePr>
            <a:graphicFrameLocks/>
          </p:cNvGraphicFramePr>
          <p:nvPr>
            <p:extLst>
              <p:ext uri="{D42A27DB-BD31-4B8C-83A1-F6EECF244321}">
                <p14:modId xmlns:p14="http://schemas.microsoft.com/office/powerpoint/2010/main" val="2346706236"/>
              </p:ext>
            </p:extLst>
          </p:nvPr>
        </p:nvGraphicFramePr>
        <p:xfrm>
          <a:off x="914400" y="1447800"/>
          <a:ext cx="6705601" cy="44815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560654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75724"/>
            <a:ext cx="6705601" cy="924475"/>
          </a:xfrm>
        </p:spPr>
        <p:txBody>
          <a:bodyPr/>
          <a:lstStyle/>
          <a:p>
            <a:r>
              <a:rPr lang="en-US" sz="2800" dirty="0" smtClean="0"/>
              <a:t>Cool Season Stats for </a:t>
            </a:r>
            <a:r>
              <a:rPr lang="en-US" sz="2800" dirty="0" err="1" smtClean="0"/>
              <a:t>Vsby</a:t>
            </a:r>
            <a:r>
              <a:rPr lang="en-US" sz="2800" dirty="0" smtClean="0"/>
              <a:t> &lt; 1 Mile</a:t>
            </a:r>
            <a:endParaRPr lang="en-US" sz="2800" dirty="0"/>
          </a:p>
        </p:txBody>
      </p:sp>
      <p:graphicFrame>
        <p:nvGraphicFramePr>
          <p:cNvPr id="4" name="Chart 3"/>
          <p:cNvGraphicFramePr>
            <a:graphicFrameLocks/>
          </p:cNvGraphicFramePr>
          <p:nvPr>
            <p:extLst>
              <p:ext uri="{D42A27DB-BD31-4B8C-83A1-F6EECF244321}">
                <p14:modId xmlns:p14="http://schemas.microsoft.com/office/powerpoint/2010/main" val="120879859"/>
              </p:ext>
            </p:extLst>
          </p:nvPr>
        </p:nvGraphicFramePr>
        <p:xfrm>
          <a:off x="914400" y="1905000"/>
          <a:ext cx="6924675" cy="36433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7296085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04799"/>
            <a:ext cx="6762955" cy="609601"/>
          </a:xfrm>
        </p:spPr>
        <p:txBody>
          <a:bodyPr/>
          <a:lstStyle/>
          <a:p>
            <a:r>
              <a:rPr lang="en-US" dirty="0" smtClean="0"/>
              <a:t>CIGs &lt; 1000 FT 2011-2012</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1816544244"/>
              </p:ext>
            </p:extLst>
          </p:nvPr>
        </p:nvGraphicFramePr>
        <p:xfrm>
          <a:off x="914400" y="1143000"/>
          <a:ext cx="7038975" cy="504348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620177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a:xfrm>
            <a:off x="1009442" y="304800"/>
            <a:ext cx="7125113" cy="990600"/>
          </a:xfrm>
        </p:spPr>
        <p:txBody>
          <a:bodyPr/>
          <a:lstStyle/>
          <a:p>
            <a:pPr algn="ctr"/>
            <a:r>
              <a:rPr lang="en-US" dirty="0" smtClean="0"/>
              <a:t>Stratus - Formation</a:t>
            </a:r>
            <a:endParaRPr lang="en-US" dirty="0"/>
          </a:p>
        </p:txBody>
      </p:sp>
      <p:sp>
        <p:nvSpPr>
          <p:cNvPr id="18435" name="Rectangle 3"/>
          <p:cNvSpPr>
            <a:spLocks noGrp="1" noRot="1" noChangeArrowheads="1"/>
          </p:cNvSpPr>
          <p:nvPr>
            <p:ph type="body" idx="1"/>
          </p:nvPr>
        </p:nvSpPr>
        <p:spPr>
          <a:xfrm>
            <a:off x="685800" y="1447800"/>
            <a:ext cx="7239000" cy="3581400"/>
          </a:xfrm>
        </p:spPr>
        <p:txBody>
          <a:bodyPr>
            <a:normAutofit/>
          </a:bodyPr>
          <a:lstStyle/>
          <a:p>
            <a:r>
              <a:rPr lang="en-US" sz="2000" dirty="0">
                <a:solidFill>
                  <a:schemeClr val="bg1"/>
                </a:solidFill>
              </a:rPr>
              <a:t>Lake effect stratus/</a:t>
            </a:r>
            <a:r>
              <a:rPr lang="en-US" sz="2000" dirty="0" err="1">
                <a:solidFill>
                  <a:schemeClr val="bg1"/>
                </a:solidFill>
              </a:rPr>
              <a:t>strato</a:t>
            </a:r>
            <a:r>
              <a:rPr lang="en-US" sz="2000" dirty="0">
                <a:solidFill>
                  <a:schemeClr val="bg1"/>
                </a:solidFill>
              </a:rPr>
              <a:t> cu</a:t>
            </a:r>
          </a:p>
          <a:p>
            <a:pPr lvl="1"/>
            <a:r>
              <a:rPr lang="en-US" sz="2000" dirty="0">
                <a:solidFill>
                  <a:schemeClr val="bg1"/>
                </a:solidFill>
              </a:rPr>
              <a:t>Nocturnal lake-effect stratocumulus will propagate eastward from LM once surface-based mixing ceases (decoupling)</a:t>
            </a:r>
          </a:p>
          <a:p>
            <a:pPr lvl="1"/>
            <a:r>
              <a:rPr lang="en-US" sz="2000" dirty="0">
                <a:solidFill>
                  <a:schemeClr val="bg1"/>
                </a:solidFill>
              </a:rPr>
              <a:t>Elevated moist mixed layer is the duct for cloud advancement</a:t>
            </a:r>
          </a:p>
          <a:p>
            <a:pPr lvl="1"/>
            <a:r>
              <a:rPr lang="en-US" sz="2000" dirty="0">
                <a:solidFill>
                  <a:schemeClr val="bg1"/>
                </a:solidFill>
              </a:rPr>
              <a:t>Layer is capped above and below by highly stable layers (usually surface and subsidence temperature inversions)</a:t>
            </a:r>
          </a:p>
        </p:txBody>
      </p:sp>
    </p:spTree>
    <p:extLst>
      <p:ext uri="{BB962C8B-B14F-4D97-AF65-F5344CB8AC3E}">
        <p14:creationId xmlns:p14="http://schemas.microsoft.com/office/powerpoint/2010/main" val="227209542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04800"/>
            <a:ext cx="6610555" cy="838201"/>
          </a:xfrm>
        </p:spPr>
        <p:txBody>
          <a:bodyPr/>
          <a:lstStyle/>
          <a:p>
            <a:r>
              <a:rPr lang="en-US" dirty="0" smtClean="0"/>
              <a:t>VSBY &lt; 1 SM 2011 - 2012</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946033134"/>
              </p:ext>
            </p:extLst>
          </p:nvPr>
        </p:nvGraphicFramePr>
        <p:xfrm>
          <a:off x="304800" y="1219200"/>
          <a:ext cx="8029574" cy="470058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8256650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CIGs &lt; 1000 FT 2011-2012</a:t>
            </a:r>
            <a:endParaRPr lang="en-US" dirty="0"/>
          </a:p>
        </p:txBody>
      </p:sp>
      <p:graphicFrame>
        <p:nvGraphicFramePr>
          <p:cNvPr id="3" name="Chart 2"/>
          <p:cNvGraphicFramePr>
            <a:graphicFrameLocks/>
          </p:cNvGraphicFramePr>
          <p:nvPr>
            <p:extLst>
              <p:ext uri="{D42A27DB-BD31-4B8C-83A1-F6EECF244321}">
                <p14:modId xmlns:p14="http://schemas.microsoft.com/office/powerpoint/2010/main" val="2721766937"/>
              </p:ext>
            </p:extLst>
          </p:nvPr>
        </p:nvGraphicFramePr>
        <p:xfrm>
          <a:off x="609600" y="1905000"/>
          <a:ext cx="7477124" cy="41909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9088660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457200"/>
            <a:ext cx="6229555" cy="914401"/>
          </a:xfrm>
        </p:spPr>
        <p:txBody>
          <a:bodyPr/>
          <a:lstStyle/>
          <a:p>
            <a:r>
              <a:rPr lang="en-US" dirty="0" smtClean="0"/>
              <a:t>VSBY &lt; 1 SM 2011-2012</a:t>
            </a:r>
            <a:endParaRPr lang="en-US" dirty="0"/>
          </a:p>
        </p:txBody>
      </p:sp>
      <p:graphicFrame>
        <p:nvGraphicFramePr>
          <p:cNvPr id="3" name="Chart 2"/>
          <p:cNvGraphicFramePr>
            <a:graphicFrameLocks/>
          </p:cNvGraphicFramePr>
          <p:nvPr>
            <p:extLst>
              <p:ext uri="{D42A27DB-BD31-4B8C-83A1-F6EECF244321}">
                <p14:modId xmlns:p14="http://schemas.microsoft.com/office/powerpoint/2010/main" val="4181596771"/>
              </p:ext>
            </p:extLst>
          </p:nvPr>
        </p:nvGraphicFramePr>
        <p:xfrm>
          <a:off x="838200" y="1676400"/>
          <a:ext cx="7496174" cy="42195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8384203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cdn2-b.examiner.com/sites/default/files/styles/large_lightbox/hash/c0/4a/c04aa271e020b0d28220a0df021ca99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49" y="-1"/>
            <a:ext cx="4707336" cy="3343275"/>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media.treehugger.com/assets/images/2011/10/antacid-airport-frankfu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0858" y="0"/>
            <a:ext cx="4493142" cy="3343275"/>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static.guim.co.uk/sys-images/Admin/BkFill/Default_image_group/2010/12/17/1292575137267/A-plane-and-airport-vehic-00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49" y="3343275"/>
            <a:ext cx="4676480" cy="3514725"/>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http://cbsdetroit.files.wordpress.com/2011/02/airport-snowstorm-12-27-102.jpg?w=24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0858" y="3343274"/>
            <a:ext cx="4493142" cy="351472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350124" y="1600200"/>
            <a:ext cx="4342856" cy="1200329"/>
          </a:xfrm>
          <a:prstGeom prst="rect">
            <a:avLst/>
          </a:prstGeom>
          <a:noFill/>
        </p:spPr>
        <p:txBody>
          <a:bodyPr wrap="none" rtlCol="0">
            <a:spAutoFit/>
          </a:bodyPr>
          <a:lstStyle/>
          <a:p>
            <a:r>
              <a:rPr lang="en-US" sz="7200" dirty="0" smtClean="0">
                <a:solidFill>
                  <a:srgbClr val="FF0000"/>
                </a:solidFill>
              </a:rPr>
              <a:t>THE END</a:t>
            </a:r>
            <a:endParaRPr lang="en-US" sz="7200" dirty="0">
              <a:solidFill>
                <a:srgbClr val="FF0000"/>
              </a:solidFill>
            </a:endParaRPr>
          </a:p>
        </p:txBody>
      </p:sp>
    </p:spTree>
    <p:extLst>
      <p:ext uri="{BB962C8B-B14F-4D97-AF65-F5344CB8AC3E}">
        <p14:creationId xmlns:p14="http://schemas.microsoft.com/office/powerpoint/2010/main" val="1889720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Picture 3" descr="2005_10_09_084159_sh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362200"/>
            <a:ext cx="11563350" cy="971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76014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p:txBody>
          <a:bodyPr/>
          <a:lstStyle/>
          <a:p>
            <a:pPr algn="ctr"/>
            <a:r>
              <a:rPr lang="en-US" dirty="0" smtClean="0"/>
              <a:t>Stratus - Formation</a:t>
            </a:r>
            <a:endParaRPr lang="en-US" dirty="0"/>
          </a:p>
        </p:txBody>
      </p:sp>
      <p:sp>
        <p:nvSpPr>
          <p:cNvPr id="19459" name="Rectangle 3"/>
          <p:cNvSpPr>
            <a:spLocks noGrp="1" noRot="1" noChangeArrowheads="1"/>
          </p:cNvSpPr>
          <p:nvPr>
            <p:ph type="body" idx="1"/>
          </p:nvPr>
        </p:nvSpPr>
        <p:spPr>
          <a:xfrm>
            <a:off x="762000" y="1807361"/>
            <a:ext cx="7162800" cy="2993239"/>
          </a:xfrm>
        </p:spPr>
        <p:txBody>
          <a:bodyPr>
            <a:normAutofit/>
          </a:bodyPr>
          <a:lstStyle/>
          <a:p>
            <a:r>
              <a:rPr lang="en-US" sz="2000" dirty="0">
                <a:solidFill>
                  <a:schemeClr val="bg1"/>
                </a:solidFill>
              </a:rPr>
              <a:t>Lake effect stratus/</a:t>
            </a:r>
            <a:r>
              <a:rPr lang="en-US" sz="2000" dirty="0" err="1">
                <a:solidFill>
                  <a:schemeClr val="bg1"/>
                </a:solidFill>
              </a:rPr>
              <a:t>strato</a:t>
            </a:r>
            <a:r>
              <a:rPr lang="en-US" sz="2000" dirty="0">
                <a:solidFill>
                  <a:schemeClr val="bg1"/>
                </a:solidFill>
              </a:rPr>
              <a:t> cu</a:t>
            </a:r>
          </a:p>
          <a:p>
            <a:pPr lvl="1"/>
            <a:r>
              <a:rPr lang="en-US" sz="2000" dirty="0">
                <a:solidFill>
                  <a:schemeClr val="bg1"/>
                </a:solidFill>
              </a:rPr>
              <a:t>Sufficient low level instability over the lake capped by a stable layer (cool season)</a:t>
            </a:r>
          </a:p>
          <a:p>
            <a:pPr lvl="1"/>
            <a:r>
              <a:rPr lang="en-US" sz="2000" dirty="0">
                <a:solidFill>
                  <a:schemeClr val="bg1"/>
                </a:solidFill>
              </a:rPr>
              <a:t>Advection of moist air over cold water (Td &gt; Tw)</a:t>
            </a:r>
          </a:p>
        </p:txBody>
      </p:sp>
    </p:spTree>
    <p:extLst>
      <p:ext uri="{BB962C8B-B14F-4D97-AF65-F5344CB8AC3E}">
        <p14:creationId xmlns:p14="http://schemas.microsoft.com/office/powerpoint/2010/main" val="19362365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rrowheads="1"/>
          </p:cNvSpPr>
          <p:nvPr>
            <p:ph type="title"/>
          </p:nvPr>
        </p:nvSpPr>
        <p:spPr>
          <a:xfrm>
            <a:off x="1009442" y="381000"/>
            <a:ext cx="7125113" cy="990600"/>
          </a:xfrm>
        </p:spPr>
        <p:txBody>
          <a:bodyPr/>
          <a:lstStyle/>
          <a:p>
            <a:pPr algn="ctr"/>
            <a:r>
              <a:rPr lang="en-US" dirty="0" smtClean="0"/>
              <a:t>Stratus - Formation</a:t>
            </a:r>
            <a:endParaRPr lang="en-US" dirty="0"/>
          </a:p>
        </p:txBody>
      </p:sp>
      <p:sp>
        <p:nvSpPr>
          <p:cNvPr id="37891" name="Rectangle 3"/>
          <p:cNvSpPr>
            <a:spLocks noGrp="1" noRot="1" noChangeArrowheads="1"/>
          </p:cNvSpPr>
          <p:nvPr>
            <p:ph type="body" idx="1"/>
          </p:nvPr>
        </p:nvSpPr>
        <p:spPr>
          <a:xfrm>
            <a:off x="301625" y="1447800"/>
            <a:ext cx="7699375" cy="2133600"/>
          </a:xfrm>
        </p:spPr>
        <p:txBody>
          <a:bodyPr/>
          <a:lstStyle/>
          <a:p>
            <a:pPr>
              <a:buFont typeface="Wingdings" pitchFamily="2" charset="2"/>
              <a:buNone/>
            </a:pPr>
            <a:r>
              <a:rPr lang="en-US" dirty="0"/>
              <a:t>	- </a:t>
            </a:r>
            <a:r>
              <a:rPr lang="en-US" sz="2000" dirty="0">
                <a:solidFill>
                  <a:schemeClr val="bg1"/>
                </a:solidFill>
              </a:rPr>
              <a:t>Frictional Convergence</a:t>
            </a:r>
          </a:p>
          <a:p>
            <a:pPr>
              <a:buFont typeface="Wingdings" pitchFamily="2" charset="2"/>
              <a:buNone/>
            </a:pPr>
            <a:r>
              <a:rPr lang="en-US" sz="2000" dirty="0">
                <a:solidFill>
                  <a:schemeClr val="bg1"/>
                </a:solidFill>
              </a:rPr>
              <a:t>	Air moving from relatively smooth water to rough land leads to more cross isobaric flow, lighter wind speeds, speed/directional convergence, and enhanced lift.</a:t>
            </a:r>
          </a:p>
          <a:p>
            <a:pPr>
              <a:buFont typeface="Wingdings" pitchFamily="2" charset="2"/>
              <a:buNone/>
            </a:pPr>
            <a:endParaRPr lang="en-US" sz="1800" dirty="0"/>
          </a:p>
          <a:p>
            <a:pPr>
              <a:buFont typeface="Wingdings" pitchFamily="2" charset="2"/>
              <a:buNone/>
            </a:pPr>
            <a:endParaRPr lang="en-US" dirty="0"/>
          </a:p>
        </p:txBody>
      </p:sp>
      <p:sp>
        <p:nvSpPr>
          <p:cNvPr id="37893" name="Line 5"/>
          <p:cNvSpPr>
            <a:spLocks noChangeShapeType="1"/>
          </p:cNvSpPr>
          <p:nvPr/>
        </p:nvSpPr>
        <p:spPr bwMode="auto">
          <a:xfrm>
            <a:off x="1524000" y="4495800"/>
            <a:ext cx="129540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894" name="Line 6"/>
          <p:cNvSpPr>
            <a:spLocks noChangeShapeType="1"/>
          </p:cNvSpPr>
          <p:nvPr/>
        </p:nvSpPr>
        <p:spPr bwMode="auto">
          <a:xfrm>
            <a:off x="1524000" y="4495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895" name="Line 7"/>
          <p:cNvSpPr>
            <a:spLocks noChangeShapeType="1"/>
          </p:cNvSpPr>
          <p:nvPr/>
        </p:nvSpPr>
        <p:spPr bwMode="auto">
          <a:xfrm>
            <a:off x="1524000" y="4495800"/>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896" name="Line 8"/>
          <p:cNvSpPr>
            <a:spLocks noChangeShapeType="1"/>
          </p:cNvSpPr>
          <p:nvPr/>
        </p:nvSpPr>
        <p:spPr bwMode="auto">
          <a:xfrm flipH="1">
            <a:off x="2743200" y="5334000"/>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898" name="Line 10"/>
          <p:cNvSpPr>
            <a:spLocks noChangeShapeType="1"/>
          </p:cNvSpPr>
          <p:nvPr/>
        </p:nvSpPr>
        <p:spPr bwMode="auto">
          <a:xfrm flipV="1">
            <a:off x="2819400" y="5257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899" name="Line 11"/>
          <p:cNvSpPr>
            <a:spLocks noChangeShapeType="1"/>
          </p:cNvSpPr>
          <p:nvPr/>
        </p:nvSpPr>
        <p:spPr bwMode="auto">
          <a:xfrm flipV="1">
            <a:off x="1447800" y="4267200"/>
            <a:ext cx="1143000" cy="1219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00" name="Line 12"/>
          <p:cNvSpPr>
            <a:spLocks noChangeShapeType="1"/>
          </p:cNvSpPr>
          <p:nvPr/>
        </p:nvSpPr>
        <p:spPr bwMode="auto">
          <a:xfrm flipH="1">
            <a:off x="2514600" y="4267200"/>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01" name="Line 13"/>
          <p:cNvSpPr>
            <a:spLocks noChangeShapeType="1"/>
          </p:cNvSpPr>
          <p:nvPr/>
        </p:nvSpPr>
        <p:spPr bwMode="auto">
          <a:xfrm>
            <a:off x="2590800" y="42672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04" name="Line 16"/>
          <p:cNvSpPr>
            <a:spLocks noChangeShapeType="1"/>
          </p:cNvSpPr>
          <p:nvPr/>
        </p:nvSpPr>
        <p:spPr bwMode="auto">
          <a:xfrm flipV="1">
            <a:off x="1447800" y="54102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05" name="Line 17"/>
          <p:cNvSpPr>
            <a:spLocks noChangeShapeType="1"/>
          </p:cNvSpPr>
          <p:nvPr/>
        </p:nvSpPr>
        <p:spPr bwMode="auto">
          <a:xfrm>
            <a:off x="1447800" y="5486400"/>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06" name="Text Box 18"/>
          <p:cNvSpPr txBox="1">
            <a:spLocks noChangeArrowheads="1"/>
          </p:cNvSpPr>
          <p:nvPr/>
        </p:nvSpPr>
        <p:spPr bwMode="auto">
          <a:xfrm>
            <a:off x="1600200" y="3657600"/>
            <a:ext cx="149861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solidFill>
                  <a:schemeClr val="tx2">
                    <a:lumMod val="25000"/>
                  </a:schemeClr>
                </a:solidFill>
              </a:rPr>
              <a:t>Over Water</a:t>
            </a:r>
          </a:p>
        </p:txBody>
      </p:sp>
      <p:sp>
        <p:nvSpPr>
          <p:cNvPr id="37907" name="Text Box 19"/>
          <p:cNvSpPr txBox="1">
            <a:spLocks noChangeArrowheads="1"/>
          </p:cNvSpPr>
          <p:nvPr/>
        </p:nvSpPr>
        <p:spPr bwMode="auto">
          <a:xfrm>
            <a:off x="2624544" y="4083844"/>
            <a:ext cx="654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solidFill>
                  <a:schemeClr val="accent2">
                    <a:lumMod val="50000"/>
                  </a:schemeClr>
                </a:solidFill>
              </a:rPr>
              <a:t>PGF</a:t>
            </a:r>
          </a:p>
        </p:txBody>
      </p:sp>
      <p:sp>
        <p:nvSpPr>
          <p:cNvPr id="37908" name="Text Box 20"/>
          <p:cNvSpPr txBox="1">
            <a:spLocks noChangeArrowheads="1"/>
          </p:cNvSpPr>
          <p:nvPr/>
        </p:nvSpPr>
        <p:spPr bwMode="auto">
          <a:xfrm>
            <a:off x="1203325" y="4151313"/>
            <a:ext cx="323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solidFill>
                  <a:schemeClr val="accent2">
                    <a:lumMod val="50000"/>
                  </a:schemeClr>
                </a:solidFill>
              </a:rPr>
              <a:t>F</a:t>
            </a:r>
          </a:p>
        </p:txBody>
      </p:sp>
      <p:sp>
        <p:nvSpPr>
          <p:cNvPr id="37909" name="Text Box 21"/>
          <p:cNvSpPr txBox="1">
            <a:spLocks noChangeArrowheads="1"/>
          </p:cNvSpPr>
          <p:nvPr/>
        </p:nvSpPr>
        <p:spPr bwMode="auto">
          <a:xfrm>
            <a:off x="2727325" y="5218113"/>
            <a:ext cx="76655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solidFill>
                  <a:schemeClr val="accent2">
                    <a:lumMod val="50000"/>
                  </a:schemeClr>
                </a:solidFill>
              </a:rPr>
              <a:t>Wind</a:t>
            </a:r>
          </a:p>
        </p:txBody>
      </p:sp>
      <p:sp>
        <p:nvSpPr>
          <p:cNvPr id="37910" name="Text Box 22"/>
          <p:cNvSpPr txBox="1">
            <a:spLocks noChangeArrowheads="1"/>
          </p:cNvSpPr>
          <p:nvPr/>
        </p:nvSpPr>
        <p:spPr bwMode="auto">
          <a:xfrm>
            <a:off x="1279525" y="5522913"/>
            <a:ext cx="349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solidFill>
                  <a:schemeClr val="accent2">
                    <a:lumMod val="50000"/>
                  </a:schemeClr>
                </a:solidFill>
              </a:rPr>
              <a:t>C</a:t>
            </a:r>
          </a:p>
        </p:txBody>
      </p:sp>
      <p:sp>
        <p:nvSpPr>
          <p:cNvPr id="37911" name="Line 23"/>
          <p:cNvSpPr>
            <a:spLocks noChangeShapeType="1"/>
          </p:cNvSpPr>
          <p:nvPr/>
        </p:nvSpPr>
        <p:spPr bwMode="auto">
          <a:xfrm>
            <a:off x="5410200" y="4038600"/>
            <a:ext cx="1600200" cy="1143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16" name="Line 28"/>
          <p:cNvSpPr>
            <a:spLocks noChangeShapeType="1"/>
          </p:cNvSpPr>
          <p:nvPr/>
        </p:nvSpPr>
        <p:spPr bwMode="auto">
          <a:xfrm flipH="1">
            <a:off x="5410200" y="4800600"/>
            <a:ext cx="10668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17" name="Line 29"/>
          <p:cNvSpPr>
            <a:spLocks noChangeShapeType="1"/>
          </p:cNvSpPr>
          <p:nvPr/>
        </p:nvSpPr>
        <p:spPr bwMode="auto">
          <a:xfrm>
            <a:off x="6477000" y="4800600"/>
            <a:ext cx="1295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18" name="Line 30"/>
          <p:cNvSpPr>
            <a:spLocks noChangeShapeType="1"/>
          </p:cNvSpPr>
          <p:nvPr/>
        </p:nvSpPr>
        <p:spPr bwMode="auto">
          <a:xfrm>
            <a:off x="5410200" y="40386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19" name="Line 31"/>
          <p:cNvSpPr>
            <a:spLocks noChangeShapeType="1"/>
          </p:cNvSpPr>
          <p:nvPr/>
        </p:nvSpPr>
        <p:spPr bwMode="auto">
          <a:xfrm>
            <a:off x="5410200" y="4038600"/>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20" name="Line 32"/>
          <p:cNvSpPr>
            <a:spLocks noChangeShapeType="1"/>
          </p:cNvSpPr>
          <p:nvPr/>
        </p:nvSpPr>
        <p:spPr bwMode="auto">
          <a:xfrm flipH="1" flipV="1">
            <a:off x="7696200" y="4724400"/>
            <a:ext cx="762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21" name="Line 33"/>
          <p:cNvSpPr>
            <a:spLocks noChangeShapeType="1"/>
          </p:cNvSpPr>
          <p:nvPr/>
        </p:nvSpPr>
        <p:spPr bwMode="auto">
          <a:xfrm flipH="1">
            <a:off x="7696200" y="4800600"/>
            <a:ext cx="762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22" name="Line 34"/>
          <p:cNvSpPr>
            <a:spLocks noChangeShapeType="1"/>
          </p:cNvSpPr>
          <p:nvPr/>
        </p:nvSpPr>
        <p:spPr bwMode="auto">
          <a:xfrm flipV="1">
            <a:off x="5410200" y="51054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26" name="Line 38"/>
          <p:cNvSpPr>
            <a:spLocks noChangeShapeType="1"/>
          </p:cNvSpPr>
          <p:nvPr/>
        </p:nvSpPr>
        <p:spPr bwMode="auto">
          <a:xfrm>
            <a:off x="5410200" y="5181600"/>
            <a:ext cx="1524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27" name="Line 39"/>
          <p:cNvSpPr>
            <a:spLocks noChangeShapeType="1"/>
          </p:cNvSpPr>
          <p:nvPr/>
        </p:nvSpPr>
        <p:spPr bwMode="auto">
          <a:xfrm flipV="1">
            <a:off x="7010400" y="51054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28" name="Line 40"/>
          <p:cNvSpPr>
            <a:spLocks noChangeShapeType="1"/>
          </p:cNvSpPr>
          <p:nvPr/>
        </p:nvSpPr>
        <p:spPr bwMode="auto">
          <a:xfrm flipH="1">
            <a:off x="6934200" y="5181600"/>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29" name="Text Box 41"/>
          <p:cNvSpPr txBox="1">
            <a:spLocks noChangeArrowheads="1"/>
          </p:cNvSpPr>
          <p:nvPr/>
        </p:nvSpPr>
        <p:spPr bwMode="auto">
          <a:xfrm>
            <a:off x="5562600" y="3581400"/>
            <a:ext cx="1250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dirty="0">
                <a:solidFill>
                  <a:srgbClr val="663300"/>
                </a:solidFill>
              </a:rPr>
              <a:t>Over Land</a:t>
            </a:r>
          </a:p>
        </p:txBody>
      </p:sp>
      <p:sp>
        <p:nvSpPr>
          <p:cNvPr id="37930" name="Text Box 42"/>
          <p:cNvSpPr txBox="1">
            <a:spLocks noChangeArrowheads="1"/>
          </p:cNvSpPr>
          <p:nvPr/>
        </p:nvSpPr>
        <p:spPr bwMode="auto">
          <a:xfrm>
            <a:off x="4937125" y="3770313"/>
            <a:ext cx="323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solidFill>
                  <a:schemeClr val="accent2">
                    <a:lumMod val="50000"/>
                  </a:schemeClr>
                </a:solidFill>
              </a:rPr>
              <a:t>F</a:t>
            </a:r>
          </a:p>
        </p:txBody>
      </p:sp>
      <p:sp>
        <p:nvSpPr>
          <p:cNvPr id="37931" name="Text Box 43"/>
          <p:cNvSpPr txBox="1">
            <a:spLocks noChangeArrowheads="1"/>
          </p:cNvSpPr>
          <p:nvPr/>
        </p:nvSpPr>
        <p:spPr bwMode="auto">
          <a:xfrm>
            <a:off x="7832725" y="4532313"/>
            <a:ext cx="654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solidFill>
                  <a:schemeClr val="accent2">
                    <a:lumMod val="50000"/>
                  </a:schemeClr>
                </a:solidFill>
              </a:rPr>
              <a:t>PGF</a:t>
            </a:r>
          </a:p>
        </p:txBody>
      </p:sp>
      <p:sp>
        <p:nvSpPr>
          <p:cNvPr id="37932" name="Text Box 44"/>
          <p:cNvSpPr txBox="1">
            <a:spLocks noChangeArrowheads="1"/>
          </p:cNvSpPr>
          <p:nvPr/>
        </p:nvSpPr>
        <p:spPr bwMode="auto">
          <a:xfrm>
            <a:off x="7223125" y="4989513"/>
            <a:ext cx="76655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solidFill>
                  <a:schemeClr val="accent2">
                    <a:lumMod val="50000"/>
                  </a:schemeClr>
                </a:solidFill>
              </a:rPr>
              <a:t>Wind</a:t>
            </a:r>
          </a:p>
        </p:txBody>
      </p:sp>
      <p:sp>
        <p:nvSpPr>
          <p:cNvPr id="37933" name="Text Box 45"/>
          <p:cNvSpPr txBox="1">
            <a:spLocks noChangeArrowheads="1"/>
          </p:cNvSpPr>
          <p:nvPr/>
        </p:nvSpPr>
        <p:spPr bwMode="auto">
          <a:xfrm>
            <a:off x="5241925" y="5294313"/>
            <a:ext cx="349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solidFill>
                  <a:schemeClr val="accent2">
                    <a:lumMod val="50000"/>
                  </a:schemeClr>
                </a:solidFill>
              </a:rPr>
              <a:t>C</a:t>
            </a:r>
          </a:p>
        </p:txBody>
      </p:sp>
    </p:spTree>
    <p:extLst>
      <p:ext uri="{BB962C8B-B14F-4D97-AF65-F5344CB8AC3E}">
        <p14:creationId xmlns:p14="http://schemas.microsoft.com/office/powerpoint/2010/main" val="25763566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Picture 4" descr="v3_slide0042_image06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860"/>
            <a:ext cx="6248400" cy="43434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tream2.cma.gov.cn/pub/comet/WinterWeather/oceansnowcase/comet/norlat/snow/lake_effect/media/images/frictional_converg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687726"/>
            <a:ext cx="426720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1337997"/>
      </p:ext>
    </p:extLst>
  </p:cSld>
  <p:clrMapOvr>
    <a:masterClrMapping/>
  </p:clrMapOvr>
  <p:timing>
    <p:tnLst>
      <p:par>
        <p:cTn id="1" dur="indefinite" restart="never" nodeType="tmRoot"/>
      </p:par>
    </p:tnLst>
  </p:timing>
</p:sld>
</file>

<file path=ppt/theme/theme1.xml><?xml version="1.0" encoding="utf-8"?>
<a:theme xmlns:a="http://schemas.openxmlformats.org/drawingml/2006/main" name="Winter">
  <a:themeElements>
    <a:clrScheme name="Winter">
      <a:dk1>
        <a:sysClr val="windowText" lastClr="000000"/>
      </a:dk1>
      <a:lt1>
        <a:sysClr val="window" lastClr="FFFFFF"/>
      </a:lt1>
      <a:dk2>
        <a:srgbClr val="1F7BB6"/>
      </a:dk2>
      <a:lt2>
        <a:srgbClr val="C5E1FE"/>
      </a:lt2>
      <a:accent1>
        <a:srgbClr val="B2BDC1"/>
      </a:accent1>
      <a:accent2>
        <a:srgbClr val="767D83"/>
      </a:accent2>
      <a:accent3>
        <a:srgbClr val="3E505C"/>
      </a:accent3>
      <a:accent4>
        <a:srgbClr val="386489"/>
      </a:accent4>
      <a:accent5>
        <a:srgbClr val="4C80AF"/>
      </a:accent5>
      <a:accent6>
        <a:srgbClr val="7DA7D1"/>
      </a:accent6>
      <a:hlink>
        <a:srgbClr val="408080"/>
      </a:hlink>
      <a:folHlink>
        <a:srgbClr val="5EAEAE"/>
      </a:folHlink>
    </a:clrScheme>
    <a:fontScheme name="Wint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Wint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90000"/>
                <a:hueMod val="100000"/>
                <a:satMod val="130000"/>
                <a:lumMod val="90000"/>
              </a:schemeClr>
            </a:gs>
            <a:gs pos="92000">
              <a:schemeClr val="phClr">
                <a:tint val="96000"/>
                <a:shade val="100000"/>
                <a:hueMod val="96000"/>
                <a:satMod val="140000"/>
                <a:lumMod val="128000"/>
              </a:schemeClr>
            </a:gs>
          </a:gsLst>
          <a:lin ang="5400000" scaled="1"/>
        </a:gradFill>
        <a:gradFill rotWithShape="1">
          <a:gsLst>
            <a:gs pos="0">
              <a:schemeClr val="phClr">
                <a:tint val="96000"/>
                <a:shade val="100000"/>
                <a:hueMod val="96000"/>
                <a:satMod val="140000"/>
                <a:lumMod val="128000"/>
              </a:schemeClr>
            </a:gs>
            <a:gs pos="83000">
              <a:schemeClr val="phClr">
                <a:shade val="85000"/>
                <a:hueMod val="100000"/>
                <a:satMod val="130000"/>
                <a:lumMod val="92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TC102455519[[fn=Winter]]</Template>
  <TotalTime>917</TotalTime>
  <Words>2051</Words>
  <Application>Microsoft Office PowerPoint</Application>
  <PresentationFormat>On-screen Show (4:3)</PresentationFormat>
  <Paragraphs>197</Paragraphs>
  <Slides>53</Slides>
  <Notes>2</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Winter</vt:lpstr>
      <vt:lpstr>Cool Season TAFs</vt:lpstr>
      <vt:lpstr>Contents</vt:lpstr>
      <vt:lpstr>Stratus - Formation </vt:lpstr>
      <vt:lpstr>Stratus - Formation</vt:lpstr>
      <vt:lpstr>Stratus - Formation</vt:lpstr>
      <vt:lpstr>PowerPoint Presentation</vt:lpstr>
      <vt:lpstr>Stratus - Formation</vt:lpstr>
      <vt:lpstr>Stratus - Formation</vt:lpstr>
      <vt:lpstr>PowerPoint Presentation</vt:lpstr>
      <vt:lpstr>Stratus - Dissipation</vt:lpstr>
      <vt:lpstr>Stratus - Dissipation</vt:lpstr>
      <vt:lpstr>Stratus - Model Parameters</vt:lpstr>
      <vt:lpstr>PowerPoint Presentation</vt:lpstr>
      <vt:lpstr>PowerPoint Presentation</vt:lpstr>
      <vt:lpstr>Stratus - Model Parameters</vt:lpstr>
      <vt:lpstr>PowerPoint Presentation</vt:lpstr>
      <vt:lpstr>Stratus - Model Parameters</vt:lpstr>
      <vt:lpstr>PowerPoint Presentation</vt:lpstr>
      <vt:lpstr>Stratus - Model Parameters</vt:lpstr>
      <vt:lpstr>Stratus - Model Parameters</vt:lpstr>
      <vt:lpstr>Stratus - Model Tendencies</vt:lpstr>
      <vt:lpstr>Stratus - Model Tendencies</vt:lpstr>
      <vt:lpstr>PowerPoint Presentation</vt:lpstr>
      <vt:lpstr>Stratus - Forecasting Tools</vt:lpstr>
      <vt:lpstr>PowerPoint Presentation</vt:lpstr>
      <vt:lpstr>PowerPoint Presentation</vt:lpstr>
      <vt:lpstr>Stratus - Forecasting Tools</vt:lpstr>
      <vt:lpstr>PowerPoint Presentation</vt:lpstr>
      <vt:lpstr>Stratus – Conditions to Watch Out For</vt:lpstr>
      <vt:lpstr>Fog</vt:lpstr>
      <vt:lpstr>Radiation Fog - Development</vt:lpstr>
      <vt:lpstr>Minimum Wind Speed for Sustainable Turbulence in the Nocturnal Boundary Layer</vt:lpstr>
      <vt:lpstr>UPS FOG Technique</vt:lpstr>
      <vt:lpstr>Radiation Fog - Dissipation</vt:lpstr>
      <vt:lpstr>Advection Fog - Formation</vt:lpstr>
      <vt:lpstr>Satellite View</vt:lpstr>
      <vt:lpstr>Sounding Profile</vt:lpstr>
      <vt:lpstr>Advection Fog - Characteristics</vt:lpstr>
      <vt:lpstr>Stratus Build Down</vt:lpstr>
      <vt:lpstr>Winter Weather Best Practices - TAFs</vt:lpstr>
      <vt:lpstr>Freezing Precip and Airport Operations</vt:lpstr>
      <vt:lpstr>Winter Weather – General Rules of Thumb</vt:lpstr>
      <vt:lpstr>Winter Wx Forecast Tips</vt:lpstr>
      <vt:lpstr>TAF Amendments</vt:lpstr>
      <vt:lpstr>AFD Best Practices</vt:lpstr>
      <vt:lpstr>Coordination</vt:lpstr>
      <vt:lpstr>Cool Season Stats for Cigs &lt; 1000 FT</vt:lpstr>
      <vt:lpstr>Cool Season Stats for Vsby &lt; 1 Mile</vt:lpstr>
      <vt:lpstr>CIGs &lt; 1000 FT 2011-2012</vt:lpstr>
      <vt:lpstr>VSBY &lt; 1 SM 2011 - 2012</vt:lpstr>
      <vt:lpstr>CIGs &lt; 1000 FT 2011-2012</vt:lpstr>
      <vt:lpstr>VSBY &lt; 1 SM 2011-2012</vt:lpstr>
      <vt:lpstr>PowerPoint Presentation</vt:lpstr>
    </vt:vector>
  </TitlesOfParts>
  <Company>NWS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Winter Weather TAF Philosophy</dc:title>
  <dc:creator>Steve.Considine</dc:creator>
  <cp:lastModifiedBy>Steve.Considine</cp:lastModifiedBy>
  <cp:revision>66</cp:revision>
  <dcterms:created xsi:type="dcterms:W3CDTF">2012-10-21T19:47:44Z</dcterms:created>
  <dcterms:modified xsi:type="dcterms:W3CDTF">2012-11-27T04:53:08Z</dcterms:modified>
</cp:coreProperties>
</file>