
<file path=[Content_Types].xml><?xml version="1.0" encoding="utf-8"?>
<Types xmlns="http://schemas.openxmlformats.org/package/2006/content-types">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6" r:id="rId14"/>
    <p:sldId id="261"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90" autoAdjust="0"/>
  </p:normalViewPr>
  <p:slideViewPr>
    <p:cSldViewPr>
      <p:cViewPr varScale="1">
        <p:scale>
          <a:sx n="82" d="100"/>
          <a:sy n="82" d="100"/>
        </p:scale>
        <p:origin x="-7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layout>
        <c:manualLayout>
          <c:xMode val="edge"/>
          <c:yMode val="edge"/>
          <c:x val="0.10164058398950135"/>
          <c:y val="1.2500000000000001E-2"/>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 Frequency Hourly Obs With Thunder At IND (Jul-Aug 1948-1995)</c:v>
                </c:pt>
              </c:strCache>
            </c:strRef>
          </c:tx>
          <c:invertIfNegative val="0"/>
          <c:cat>
            <c:strRef>
              <c:f>Sheet1!$A$2:$A$9</c:f>
              <c:strCache>
                <c:ptCount val="8"/>
                <c:pt idx="0">
                  <c:v>0200 LDT</c:v>
                </c:pt>
                <c:pt idx="1">
                  <c:v>0500 LDT</c:v>
                </c:pt>
                <c:pt idx="2">
                  <c:v>0800 LDT</c:v>
                </c:pt>
                <c:pt idx="3">
                  <c:v>1100 LDT</c:v>
                </c:pt>
                <c:pt idx="4">
                  <c:v>1400 LDT</c:v>
                </c:pt>
                <c:pt idx="5">
                  <c:v>1700 LDT</c:v>
                </c:pt>
                <c:pt idx="6">
                  <c:v>2000 LDT</c:v>
                </c:pt>
                <c:pt idx="7">
                  <c:v>2300 LDT</c:v>
                </c:pt>
              </c:strCache>
            </c:strRef>
          </c:cat>
          <c:val>
            <c:numRef>
              <c:f>Sheet1!$B$2:$B$9</c:f>
              <c:numCache>
                <c:formatCode>General</c:formatCode>
                <c:ptCount val="8"/>
                <c:pt idx="0">
                  <c:v>1.75</c:v>
                </c:pt>
                <c:pt idx="1">
                  <c:v>1.75</c:v>
                </c:pt>
                <c:pt idx="2">
                  <c:v>1.2</c:v>
                </c:pt>
                <c:pt idx="3">
                  <c:v>0.6000000000000002</c:v>
                </c:pt>
                <c:pt idx="4">
                  <c:v>1.3</c:v>
                </c:pt>
                <c:pt idx="5">
                  <c:v>1.9000000000000001</c:v>
                </c:pt>
                <c:pt idx="6">
                  <c:v>2.0499999999999998</c:v>
                </c:pt>
                <c:pt idx="7">
                  <c:v>2.25</c:v>
                </c:pt>
              </c:numCache>
            </c:numRef>
          </c:val>
        </c:ser>
        <c:dLbls>
          <c:showLegendKey val="0"/>
          <c:showVal val="0"/>
          <c:showCatName val="0"/>
          <c:showSerName val="0"/>
          <c:showPercent val="0"/>
          <c:showBubbleSize val="0"/>
        </c:dLbls>
        <c:gapWidth val="150"/>
        <c:shape val="cylinder"/>
        <c:axId val="172229760"/>
        <c:axId val="172231296"/>
        <c:axId val="0"/>
      </c:bar3DChart>
      <c:catAx>
        <c:axId val="172229760"/>
        <c:scaling>
          <c:orientation val="minMax"/>
        </c:scaling>
        <c:delete val="0"/>
        <c:axPos val="b"/>
        <c:majorTickMark val="out"/>
        <c:minorTickMark val="none"/>
        <c:tickLblPos val="nextTo"/>
        <c:crossAx val="172231296"/>
        <c:crosses val="autoZero"/>
        <c:auto val="1"/>
        <c:lblAlgn val="ctr"/>
        <c:lblOffset val="100"/>
        <c:noMultiLvlLbl val="0"/>
      </c:catAx>
      <c:valAx>
        <c:axId val="172231296"/>
        <c:scaling>
          <c:orientation val="minMax"/>
        </c:scaling>
        <c:delete val="0"/>
        <c:axPos val="l"/>
        <c:majorGridlines/>
        <c:numFmt formatCode="General" sourceLinked="1"/>
        <c:majorTickMark val="out"/>
        <c:minorTickMark val="none"/>
        <c:tickLblPos val="nextTo"/>
        <c:crossAx val="1722297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A4BD4-EC22-4C64-839D-DF3121D754C3}" type="datetimeFigureOut">
              <a:rPr lang="en-US" smtClean="0"/>
              <a:pPr/>
              <a:t>10/12/2011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AB6A7-CADE-43E4-AE91-AB8960CB71A1}" type="slidenum">
              <a:rPr lang="en-US" smtClean="0"/>
              <a:pPr/>
              <a:t>‹#›</a:t>
            </a:fld>
            <a:endParaRPr lang="en-US"/>
          </a:p>
        </p:txBody>
      </p:sp>
    </p:spTree>
    <p:extLst>
      <p:ext uri="{BB962C8B-B14F-4D97-AF65-F5344CB8AC3E}">
        <p14:creationId xmlns:p14="http://schemas.microsoft.com/office/powerpoint/2010/main" val="101853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03Z, the zone of small probabilities shifts south into central Indiana.</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06Z, the model suggests the lift will continue to weaken as it moves south, with probabilities barely 10%.</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09Z, the probabilities continue to drop, suggesting lift is weakening.</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useful thing to keep in mind is climatology. This graph helps to illustrate the climatologically favored times for thunderstorms in central Indiana during the months of July and August. The graph shows a steady increase in thunderstorm occurrence after 18Z, peaking at 03Z. The frequency of thunderstorm occurrence remains quite high into the early morning hours, dropping off after 09Z. The lowest climatologically favored times for thunderstorms in July and August is from 12Z-18Z, with a minimum at 15Z.</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main arguments for the line maintaining intensity/coverage is that the line is moving into an area of high instability, and that the line will arrive near the climatologically favored maximum. The points in favor of this line weakening include the fact that the 500mb short wave energy is moving away, we are past peak heating, and model data suggests the line will weaken.</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am faced with conflicting info on thunderstorm potential, I like to look at the Collaborative Convective Forecast Product (CCFP). These charts are 6 hourly maps that highlight areas of expected organized convection. They are available in AWIPS and at the Aviation Weather Center website. Every 2 hours, all the CWSU meteorologists, along with an Aviation Weather Center meteorologist, and meteorologists from private airline companies, all gather in a big chat room to hammer out a national map of expected organized convection. These maps are mainly used by people that plan air traffic patterns, but they can be useful here as well. I have found that more often than not, when a terminal is under an area outlined for thunderstorms, storms do occur at that terminal. Here, at 01Z, the CCFP has outlined an area of organized convection along the front just north of KIND. </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03Z, that area shifts south to include KIND.</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05Z, the area shifts south of KIND. So, this product suggests that the line will continue to hold together, impacting KIND between 01Z-05Z.</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decided there is enough support to warrant an inclusion of thunderstorms in the TAF that evening, from 01Z-04Z. I narrowed the Tempo range to a 3 hour period to keep restrictions due to forecasted convection to minimum, despite the CCFP suggesting 01Z-05Z might be better.</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500mb map for that evening showed a trough across the Great Lakes, along with a speed max lifting northeast away from the area. </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history will show, the line held together despite the weakening dynamics and loss of heating. Thunder commenced at KIND at 0226Z, and continued without a break until 0501Z. There was also a significant wind shift at the leading edge of the line with a gust to 23 </a:t>
            </a:r>
            <a:r>
              <a:rPr lang="en-US" dirty="0" err="1" smtClean="0"/>
              <a:t>kts</a:t>
            </a:r>
            <a:r>
              <a:rPr lang="en-US" dirty="0" smtClean="0"/>
              <a:t>, and a brief period of IFR.</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to take away from this? First off, when you are thinking about potential convection, take a look at the CCFP. Following the CCFP would have led to a very accurate thunderstorm forecast that evening. Many meteorologists are involved in this product, so it tends to be quite accurate. Second, keep in mind the climatologically favored time for thunderstorms in this area during the particular time of year it happens to be. In this case, thunderstorm climatology suggests nocturnal forces drive the majority of convection in this area during the summer, rather than surface heating. So, don’t be too quick to assume that just because a potential trigger is moving into the area after dark, that convection will weaken or fail to develop.</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surface map indicated a cold front dropping down from the Great Lakes. </a:t>
            </a:r>
            <a:r>
              <a:rPr lang="en-US" dirty="0" err="1" smtClean="0"/>
              <a:t>Dewpoints</a:t>
            </a:r>
            <a:r>
              <a:rPr lang="en-US" dirty="0" smtClean="0"/>
              <a:t> were generally in the middle 70s across the local area. </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air mass ahead of the front was unstable, with multi level CAPE in the 3000-4000 range.</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Satellite and lightning data indicated a broken line of storms along the front. Other less organized storms were occurring across the area in the unstable air mass to the south of the front. The question is: “Will the storms along the cold front hold together long enough to impact the KIND terminal?” Let’s look at some model data. </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forecast of the probability of convective precipitation at 00Z from the SREF model. It appears to be handling the situation well, with high probabilities along the cold front.</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06Z, the probabilities drop off quite a bit as the front sags into central Indiana.</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09Z, the probabilities have dropped to around 10% as the front drops into southern Indiana. This set of model data suggests the line of storms will weaken as the front moves south through the evening.</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map of the probability of the 700mb omega reaching values up to 3 </a:t>
            </a:r>
            <a:r>
              <a:rPr lang="en-US" dirty="0" err="1" smtClean="0"/>
              <a:t>mbars</a:t>
            </a:r>
            <a:r>
              <a:rPr lang="en-US" dirty="0" smtClean="0"/>
              <a:t>/sec at 00Z. During the convective season, I like to look at the omega field for areas of organized lift even in the absence of precipitation. On this map, it shows some small probabilities in the area where the line of storms are occurring.</a:t>
            </a:r>
            <a:endParaRPr lang="en-US" dirty="0"/>
          </a:p>
        </p:txBody>
      </p:sp>
      <p:sp>
        <p:nvSpPr>
          <p:cNvPr id="4" name="Slide Number Placeholder 3"/>
          <p:cNvSpPr>
            <a:spLocks noGrp="1"/>
          </p:cNvSpPr>
          <p:nvPr>
            <p:ph type="sldNum" sz="quarter" idx="10"/>
          </p:nvPr>
        </p:nvSpPr>
        <p:spPr/>
        <p:txBody>
          <a:bodyPr/>
          <a:lstStyle/>
          <a:p>
            <a:fld id="{E2CAB6A7-CADE-43E4-AE91-AB8960CB71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5A31B-96E7-4DB5-BD26-B3A94FC7FE48}"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6ACB9-3653-4480-8B06-651C0519A7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5A31B-96E7-4DB5-BD26-B3A94FC7FE48}" type="datetimeFigureOut">
              <a:rPr lang="en-US" smtClean="0"/>
              <a:pPr/>
              <a:t>10/12/2011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6ACB9-3653-4480-8B06-651C0519A77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00Z TAF July 29, 2010</a:t>
            </a:r>
            <a:endParaRPr lang="en-US" b="1" dirty="0">
              <a:solidFill>
                <a:srgbClr val="FFFF00"/>
              </a:solidFill>
              <a:latin typeface="Baskerville Old Face" pitchFamily="18" charset="0"/>
            </a:endParaRPr>
          </a:p>
        </p:txBody>
      </p:sp>
    </p:spTree>
    <p:controls>
      <mc:AlternateContent xmlns:mc="http://schemas.openxmlformats.org/markup-compatibility/2006">
        <mc:Choice xmlns:v="urn:schemas-microsoft-com:vml" Requires="v">
          <p:control spid="1026" name="ShockwaveFlash1" r:id="rId2" imgW="5714286" imgH="4114286"/>
        </mc:Choice>
        <mc:Fallback>
          <p:control name="ShockwaveFlash1" r:id="rId2" imgW="5714286" imgH="41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62200"/>
                  <a:ext cx="5715000" cy="411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74638"/>
            <a:ext cx="8458200" cy="1143000"/>
          </a:xfrm>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700mb Omega &lt;= 3 microbars/sec 03Z</a:t>
            </a:r>
            <a:endParaRPr lang="en-US" sz="3600" dirty="0"/>
          </a:p>
        </p:txBody>
      </p:sp>
      <p:pic>
        <p:nvPicPr>
          <p:cNvPr id="5" name="Picture 4" descr="SREF_prob_H7_omega_3__f006.gif"/>
          <p:cNvPicPr>
            <a:picLocks noChangeAspect="1"/>
          </p:cNvPicPr>
          <p:nvPr/>
        </p:nvPicPr>
        <p:blipFill>
          <a:blip r:embed="rId3" cstate="print"/>
          <a:stretch>
            <a:fillRect/>
          </a:stretch>
        </p:blipFill>
        <p:spPr>
          <a:xfrm>
            <a:off x="1295400" y="1600200"/>
            <a:ext cx="6572250" cy="50494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8686800" cy="1143000"/>
          </a:xfrm>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700mb Omega &lt;= 3 microbars/sec 06Z</a:t>
            </a:r>
            <a:endParaRPr lang="en-US" sz="3600" dirty="0"/>
          </a:p>
        </p:txBody>
      </p:sp>
      <p:pic>
        <p:nvPicPr>
          <p:cNvPr id="5" name="Picture 4" descr="SREF_prob_H7_omega_3__f009.gif"/>
          <p:cNvPicPr>
            <a:picLocks noChangeAspect="1"/>
          </p:cNvPicPr>
          <p:nvPr/>
        </p:nvPicPr>
        <p:blipFill>
          <a:blip r:embed="rId3" cstate="print"/>
          <a:stretch>
            <a:fillRect/>
          </a:stretch>
        </p:blipFill>
        <p:spPr>
          <a:xfrm>
            <a:off x="1447800" y="1600200"/>
            <a:ext cx="6267450" cy="48152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74638"/>
            <a:ext cx="8534400" cy="1143000"/>
          </a:xfrm>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700mb Omega &lt;= 3 microbars/sec 09Z</a:t>
            </a:r>
            <a:endParaRPr lang="en-US" sz="3600" dirty="0"/>
          </a:p>
        </p:txBody>
      </p:sp>
      <p:pic>
        <p:nvPicPr>
          <p:cNvPr id="5" name="Picture 4" descr="SREF_prob_H7_omega_3__f012.gif"/>
          <p:cNvPicPr>
            <a:picLocks noChangeAspect="1"/>
          </p:cNvPicPr>
          <p:nvPr/>
        </p:nvPicPr>
        <p:blipFill>
          <a:blip r:embed="rId3" cstate="print"/>
          <a:stretch>
            <a:fillRect/>
          </a:stretch>
        </p:blipFill>
        <p:spPr>
          <a:xfrm>
            <a:off x="1447800" y="1676400"/>
            <a:ext cx="6343650" cy="48737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Climatology</a:t>
            </a:r>
            <a:endParaRPr lang="en-US" dirty="0"/>
          </a:p>
        </p:txBody>
      </p:sp>
      <p:graphicFrame>
        <p:nvGraphicFramePr>
          <p:cNvPr id="4" name="Chart 3"/>
          <p:cNvGraphicFramePr/>
          <p:nvPr/>
        </p:nvGraphicFramePr>
        <p:xfrm>
          <a:off x="1371600" y="1752600"/>
          <a:ext cx="65532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Will T-Storm Line Hold Together Long Enough to Impact KIND?</a:t>
            </a:r>
            <a:endParaRPr lang="en-US" sz="3600" dirty="0"/>
          </a:p>
        </p:txBody>
      </p:sp>
      <p:sp>
        <p:nvSpPr>
          <p:cNvPr id="3" name="Content Placeholder 2"/>
          <p:cNvSpPr>
            <a:spLocks noGrp="1"/>
          </p:cNvSpPr>
          <p:nvPr>
            <p:ph idx="1"/>
          </p:nvPr>
        </p:nvSpPr>
        <p:spPr>
          <a:xfrm>
            <a:off x="457200" y="2133600"/>
            <a:ext cx="8229600" cy="4525963"/>
          </a:xfrm>
        </p:spPr>
        <p:txBody>
          <a:bodyPr>
            <a:normAutofit lnSpcReduction="10000"/>
          </a:bodyPr>
          <a:lstStyle/>
          <a:p>
            <a:r>
              <a:rPr lang="en-US" dirty="0" smtClean="0">
                <a:solidFill>
                  <a:srgbClr val="FFFF00"/>
                </a:solidFill>
                <a:latin typeface="Baskerville Old Face" pitchFamily="18" charset="0"/>
              </a:rPr>
              <a:t>Pros (maintain or increase intensity/coverage)</a:t>
            </a:r>
          </a:p>
          <a:p>
            <a:pPr lvl="1"/>
            <a:r>
              <a:rPr lang="en-US" dirty="0" smtClean="0">
                <a:solidFill>
                  <a:srgbClr val="FFFF00"/>
                </a:solidFill>
                <a:latin typeface="Baskerville Old Face" pitchFamily="18" charset="0"/>
              </a:rPr>
              <a:t>Moving into instability axis </a:t>
            </a:r>
          </a:p>
          <a:p>
            <a:pPr lvl="1"/>
            <a:r>
              <a:rPr lang="en-US" dirty="0" smtClean="0">
                <a:solidFill>
                  <a:srgbClr val="FFFF00"/>
                </a:solidFill>
                <a:latin typeface="Baskerville Old Face" pitchFamily="18" charset="0"/>
              </a:rPr>
              <a:t>Approaching the climatologically favored max</a:t>
            </a:r>
          </a:p>
          <a:p>
            <a:pPr lvl="1"/>
            <a:endParaRPr lang="en-US" dirty="0">
              <a:solidFill>
                <a:srgbClr val="FFFF00"/>
              </a:solidFill>
              <a:latin typeface="Baskerville Old Face" pitchFamily="18" charset="0"/>
            </a:endParaRPr>
          </a:p>
          <a:p>
            <a:r>
              <a:rPr lang="en-US" dirty="0" smtClean="0">
                <a:solidFill>
                  <a:srgbClr val="FFFF00"/>
                </a:solidFill>
                <a:latin typeface="Baskerville Old Face" pitchFamily="18" charset="0"/>
              </a:rPr>
              <a:t>Cons (diminish in intensity/coverage)</a:t>
            </a:r>
          </a:p>
          <a:p>
            <a:pPr lvl="1"/>
            <a:r>
              <a:rPr lang="en-US" dirty="0" smtClean="0">
                <a:solidFill>
                  <a:srgbClr val="FFFF00"/>
                </a:solidFill>
                <a:latin typeface="Baskerville Old Face" pitchFamily="18" charset="0"/>
              </a:rPr>
              <a:t>500mb short wave energy moving away</a:t>
            </a:r>
          </a:p>
          <a:p>
            <a:pPr lvl="1"/>
            <a:r>
              <a:rPr lang="en-US" dirty="0" smtClean="0">
                <a:solidFill>
                  <a:srgbClr val="FFFF00"/>
                </a:solidFill>
                <a:latin typeface="Baskerville Old Face" pitchFamily="18" charset="0"/>
              </a:rPr>
              <a:t>Past peak heating (increasing stability)</a:t>
            </a:r>
          </a:p>
          <a:p>
            <a:pPr lvl="1"/>
            <a:r>
              <a:rPr lang="en-US" dirty="0" smtClean="0">
                <a:solidFill>
                  <a:srgbClr val="FFFF00"/>
                </a:solidFill>
                <a:latin typeface="Baskerville Old Face" pitchFamily="18" charset="0"/>
              </a:rPr>
              <a:t>Model data suggest line will weaken as it moves south		</a:t>
            </a:r>
            <a:endParaRPr lang="en-US" dirty="0">
              <a:solidFill>
                <a:srgbClr val="FFFF00"/>
              </a:solidFill>
              <a:latin typeface="Baskerville Old Fac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00"/>
                </a:solidFill>
                <a:latin typeface="Baskerville Old Face" pitchFamily="18" charset="0"/>
              </a:rPr>
              <a:t>So What Would You Do?</a:t>
            </a:r>
            <a:endParaRPr lang="en-US" sz="4800" dirty="0"/>
          </a:p>
        </p:txBody>
      </p:sp>
      <p:pic>
        <p:nvPicPr>
          <p:cNvPr id="3" name="Picture 2" descr="question mark.jpg"/>
          <p:cNvPicPr>
            <a:picLocks noChangeAspect="1"/>
          </p:cNvPicPr>
          <p:nvPr/>
        </p:nvPicPr>
        <p:blipFill>
          <a:blip r:embed="rId3" cstate="print"/>
          <a:stretch>
            <a:fillRect/>
          </a:stretch>
        </p:blipFill>
        <p:spPr>
          <a:xfrm>
            <a:off x="3048000" y="1828800"/>
            <a:ext cx="3124200" cy="32915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CCFP  Valid 01Z</a:t>
            </a:r>
            <a:endParaRPr lang="en-US" dirty="0"/>
          </a:p>
        </p:txBody>
      </p:sp>
      <p:pic>
        <p:nvPicPr>
          <p:cNvPr id="4" name="Picture 3" descr="4.jpg"/>
          <p:cNvPicPr>
            <a:picLocks noChangeAspect="1"/>
          </p:cNvPicPr>
          <p:nvPr/>
        </p:nvPicPr>
        <p:blipFill>
          <a:blip r:embed="rId3" cstate="print">
            <a:lum bright="39000" contrast="55000"/>
          </a:blip>
          <a:srcRect b="17273"/>
          <a:stretch>
            <a:fillRect/>
          </a:stretch>
        </p:blipFill>
        <p:spPr>
          <a:xfrm rot="-5400000">
            <a:off x="2596558" y="1518242"/>
            <a:ext cx="4480500" cy="47968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CCFP  Valid 03Z</a:t>
            </a:r>
            <a:endParaRPr lang="en-US" dirty="0"/>
          </a:p>
        </p:txBody>
      </p:sp>
      <p:pic>
        <p:nvPicPr>
          <p:cNvPr id="4" name="Picture 3" descr="4.jpg"/>
          <p:cNvPicPr>
            <a:picLocks noChangeAspect="1"/>
          </p:cNvPicPr>
          <p:nvPr/>
        </p:nvPicPr>
        <p:blipFill>
          <a:blip r:embed="rId3" cstate="print">
            <a:lum bright="28000" contrast="39000"/>
          </a:blip>
          <a:srcRect b="16364"/>
          <a:stretch>
            <a:fillRect/>
          </a:stretch>
        </p:blipFill>
        <p:spPr>
          <a:xfrm rot="-5400000">
            <a:off x="2546444" y="1568356"/>
            <a:ext cx="4475018" cy="48435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CCFP  Valid 05Z</a:t>
            </a:r>
            <a:endParaRPr lang="en-US" dirty="0"/>
          </a:p>
        </p:txBody>
      </p:sp>
      <p:pic>
        <p:nvPicPr>
          <p:cNvPr id="4" name="Picture 3" descr="6.jpg"/>
          <p:cNvPicPr>
            <a:picLocks noChangeAspect="1"/>
          </p:cNvPicPr>
          <p:nvPr/>
        </p:nvPicPr>
        <p:blipFill>
          <a:blip r:embed="rId3" cstate="print">
            <a:lum bright="39000" contrast="32000"/>
          </a:blip>
          <a:srcRect b="16364"/>
          <a:stretch>
            <a:fillRect/>
          </a:stretch>
        </p:blipFill>
        <p:spPr>
          <a:xfrm rot="-5400000">
            <a:off x="2246585" y="1487215"/>
            <a:ext cx="4595331" cy="4973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My Decision</a:t>
            </a:r>
            <a:endParaRPr lang="en-US" dirty="0"/>
          </a:p>
        </p:txBody>
      </p:sp>
      <p:pic>
        <p:nvPicPr>
          <p:cNvPr id="4" name="Picture 3" descr="3.jpg"/>
          <p:cNvPicPr>
            <a:picLocks noChangeAspect="1"/>
          </p:cNvPicPr>
          <p:nvPr/>
        </p:nvPicPr>
        <p:blipFill>
          <a:blip r:embed="rId3" cstate="print"/>
          <a:srcRect r="30588" b="76364"/>
          <a:stretch>
            <a:fillRect/>
          </a:stretch>
        </p:blipFill>
        <p:spPr>
          <a:xfrm>
            <a:off x="762000" y="2286000"/>
            <a:ext cx="7340733" cy="32346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Synoptic Pattern – 500mb</a:t>
            </a:r>
            <a:endParaRPr lang="en-US" dirty="0"/>
          </a:p>
        </p:txBody>
      </p:sp>
      <p:pic>
        <p:nvPicPr>
          <p:cNvPr id="4" name="Picture 3" descr="SREF_H5__f000.gif"/>
          <p:cNvPicPr>
            <a:picLocks noChangeAspect="1"/>
          </p:cNvPicPr>
          <p:nvPr/>
        </p:nvPicPr>
        <p:blipFill>
          <a:blip r:embed="rId3" cstate="print"/>
          <a:stretch>
            <a:fillRect/>
          </a:stretch>
        </p:blipFill>
        <p:spPr>
          <a:xfrm>
            <a:off x="1600200" y="1828800"/>
            <a:ext cx="6115050" cy="46981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Actual </a:t>
            </a:r>
            <a:r>
              <a:rPr lang="en-US" b="1" dirty="0" err="1" smtClean="0">
                <a:solidFill>
                  <a:srgbClr val="FFFF00"/>
                </a:solidFill>
                <a:latin typeface="Baskerville Old Face" pitchFamily="18" charset="0"/>
              </a:rPr>
              <a:t>Obs</a:t>
            </a:r>
            <a:endParaRPr lang="en-US" dirty="0"/>
          </a:p>
        </p:txBody>
      </p:sp>
      <p:pic>
        <p:nvPicPr>
          <p:cNvPr id="4" name="Picture 3" descr="2.jpg"/>
          <p:cNvPicPr>
            <a:picLocks noChangeAspect="1"/>
          </p:cNvPicPr>
          <p:nvPr/>
        </p:nvPicPr>
        <p:blipFill>
          <a:blip r:embed="rId3" cstate="print"/>
          <a:srcRect r="20000" b="47273"/>
          <a:stretch>
            <a:fillRect/>
          </a:stretch>
        </p:blipFill>
        <p:spPr>
          <a:xfrm>
            <a:off x="1981200" y="1600200"/>
            <a:ext cx="5018797" cy="4280657"/>
          </a:xfrm>
          <a:prstGeom prst="rect">
            <a:avLst/>
          </a:prstGeom>
        </p:spPr>
      </p:pic>
      <p:sp>
        <p:nvSpPr>
          <p:cNvPr id="5" name="Title 1"/>
          <p:cNvSpPr txBox="1">
            <a:spLocks/>
          </p:cNvSpPr>
          <p:nvPr/>
        </p:nvSpPr>
        <p:spPr>
          <a:xfrm>
            <a:off x="609600" y="6019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rgbClr val="FFFF00"/>
                </a:solidFill>
                <a:effectLst/>
                <a:uLnTx/>
                <a:uFillTx/>
                <a:latin typeface="Baskerville Old Face" pitchFamily="18" charset="0"/>
                <a:ea typeface="+mj-ea"/>
                <a:cs typeface="+mj-cs"/>
              </a:rPr>
              <a:t>TS   0226Z – 0501Z</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rgbClr val="FFFF00"/>
                </a:solidFill>
                <a:effectLst/>
                <a:uLnTx/>
                <a:uFillTx/>
                <a:latin typeface="Baskerville Old Face" pitchFamily="18" charset="0"/>
                <a:ea typeface="+mj-ea"/>
                <a:cs typeface="+mj-cs"/>
              </a:rPr>
              <a:t> About 44% Tempo Time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Parting Thoughts</a:t>
            </a:r>
            <a:endParaRPr lang="en-US" dirty="0"/>
          </a:p>
        </p:txBody>
      </p:sp>
      <p:sp>
        <p:nvSpPr>
          <p:cNvPr id="4" name="TextBox 3"/>
          <p:cNvSpPr txBox="1"/>
          <p:nvPr/>
        </p:nvSpPr>
        <p:spPr>
          <a:xfrm>
            <a:off x="461815" y="2241352"/>
            <a:ext cx="8398389" cy="2523768"/>
          </a:xfrm>
          <a:prstGeom prst="rect">
            <a:avLst/>
          </a:prstGeom>
          <a:noFill/>
        </p:spPr>
        <p:txBody>
          <a:bodyPr wrap="none" rtlCol="0">
            <a:spAutoFit/>
          </a:bodyPr>
          <a:lstStyle/>
          <a:p>
            <a:r>
              <a:rPr lang="en-US" sz="2800" dirty="0" smtClean="0">
                <a:solidFill>
                  <a:srgbClr val="FFFF00"/>
                </a:solidFill>
                <a:latin typeface="Times New Roman" pitchFamily="18" charset="0"/>
                <a:cs typeface="Times New Roman" pitchFamily="18" charset="0"/>
              </a:rPr>
              <a:t>Keep in mind climatologically favored times for TS</a:t>
            </a:r>
          </a:p>
          <a:p>
            <a:endParaRPr lang="en-US" sz="2800" dirty="0" smtClean="0">
              <a:solidFill>
                <a:srgbClr val="FFFF00"/>
              </a:solidFill>
              <a:latin typeface="Times New Roman" pitchFamily="18" charset="0"/>
              <a:cs typeface="Times New Roman" pitchFamily="18" charset="0"/>
            </a:endParaRPr>
          </a:p>
          <a:p>
            <a:r>
              <a:rPr lang="en-US" sz="2800" dirty="0" smtClean="0">
                <a:solidFill>
                  <a:srgbClr val="FFFF00"/>
                </a:solidFill>
                <a:latin typeface="Times New Roman" pitchFamily="18" charset="0"/>
                <a:cs typeface="Times New Roman" pitchFamily="18" charset="0"/>
              </a:rPr>
              <a:t>When in doubt, check out the CCPF products </a:t>
            </a:r>
          </a:p>
          <a:p>
            <a:r>
              <a:rPr lang="en-US" sz="2800" dirty="0" smtClean="0">
                <a:solidFill>
                  <a:srgbClr val="FFFF00"/>
                </a:solidFill>
                <a:latin typeface="Times New Roman" pitchFamily="18" charset="0"/>
                <a:cs typeface="Times New Roman" pitchFamily="18" charset="0"/>
              </a:rPr>
              <a:t>(usually good in forecasting organized convective areas)</a:t>
            </a:r>
          </a:p>
          <a:p>
            <a:endParaRPr lang="en-US" sz="2800" dirty="0" smtClean="0">
              <a:solidFill>
                <a:srgbClr val="FFFF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Surface Map 21Z</a:t>
            </a:r>
            <a:endParaRPr lang="en-US" dirty="0"/>
          </a:p>
        </p:txBody>
      </p:sp>
      <p:pic>
        <p:nvPicPr>
          <p:cNvPr id="4" name="Picture 3" descr="suf.jpg"/>
          <p:cNvPicPr>
            <a:picLocks noChangeAspect="1"/>
          </p:cNvPicPr>
          <p:nvPr/>
        </p:nvPicPr>
        <p:blipFill>
          <a:blip r:embed="rId3" cstate="print"/>
          <a:stretch>
            <a:fillRect/>
          </a:stretch>
        </p:blipFill>
        <p:spPr>
          <a:xfrm rot="16200000">
            <a:off x="2111188" y="860612"/>
            <a:ext cx="5029200" cy="65083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Instability 21Z</a:t>
            </a:r>
            <a:endParaRPr lang="en-US" dirty="0"/>
          </a:p>
        </p:txBody>
      </p:sp>
      <p:pic>
        <p:nvPicPr>
          <p:cNvPr id="4" name="Picture 3" descr="SREF_hicape_MEDIAN_MXMN__f000.gif"/>
          <p:cNvPicPr>
            <a:picLocks noChangeAspect="1"/>
          </p:cNvPicPr>
          <p:nvPr/>
        </p:nvPicPr>
        <p:blipFill>
          <a:blip r:embed="rId3" cstate="print"/>
          <a:stretch>
            <a:fillRect/>
          </a:stretch>
        </p:blipFill>
        <p:spPr>
          <a:xfrm>
            <a:off x="1600200" y="1676400"/>
            <a:ext cx="6267450" cy="48152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b="1" dirty="0" smtClean="0">
                <a:solidFill>
                  <a:srgbClr val="FFFF00"/>
                </a:solidFill>
                <a:latin typeface="Baskerville Old Face" pitchFamily="18" charset="0"/>
              </a:rPr>
              <a:t>Satellite &amp; Lightning 21Z</a:t>
            </a:r>
            <a:endParaRPr lang="en-US" dirty="0"/>
          </a:p>
        </p:txBody>
      </p:sp>
      <p:pic>
        <p:nvPicPr>
          <p:cNvPr id="4" name="Picture 3" descr="1.jpg"/>
          <p:cNvPicPr>
            <a:picLocks noChangeAspect="1"/>
          </p:cNvPicPr>
          <p:nvPr/>
        </p:nvPicPr>
        <p:blipFill>
          <a:blip r:embed="rId3" cstate="print"/>
          <a:srcRect b="20000"/>
          <a:stretch>
            <a:fillRect/>
          </a:stretch>
        </p:blipFill>
        <p:spPr>
          <a:xfrm rot="16200000">
            <a:off x="1920240" y="1463040"/>
            <a:ext cx="5303520" cy="5486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of Convective Precipitation 00Z</a:t>
            </a:r>
            <a:endParaRPr lang="en-US" sz="3600" dirty="0"/>
          </a:p>
        </p:txBody>
      </p:sp>
      <p:pic>
        <p:nvPicPr>
          <p:cNvPr id="4" name="Picture 3" descr="SREF_prob_conpcpn_0_01_3hr__f003.gif"/>
          <p:cNvPicPr>
            <a:picLocks noChangeAspect="1"/>
          </p:cNvPicPr>
          <p:nvPr/>
        </p:nvPicPr>
        <p:blipFill>
          <a:blip r:embed="rId3" cstate="print"/>
          <a:stretch>
            <a:fillRect/>
          </a:stretch>
        </p:blipFill>
        <p:spPr>
          <a:xfrm>
            <a:off x="1371600" y="1676400"/>
            <a:ext cx="6419850" cy="49323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of Convective Precipitation 06Z</a:t>
            </a:r>
            <a:endParaRPr lang="en-US" sz="3600" dirty="0"/>
          </a:p>
        </p:txBody>
      </p:sp>
      <p:pic>
        <p:nvPicPr>
          <p:cNvPr id="6" name="Picture 5" descr="SREF_prob_conpcpn_0_01_3hr__f009.gif"/>
          <p:cNvPicPr>
            <a:picLocks noChangeAspect="1"/>
          </p:cNvPicPr>
          <p:nvPr/>
        </p:nvPicPr>
        <p:blipFill>
          <a:blip r:embed="rId3" cstate="print"/>
          <a:stretch>
            <a:fillRect/>
          </a:stretch>
        </p:blipFill>
        <p:spPr>
          <a:xfrm>
            <a:off x="1295400" y="1676400"/>
            <a:ext cx="6572250" cy="50494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of Convective Precipitation 09Z</a:t>
            </a:r>
            <a:endParaRPr lang="en-US" sz="3600" dirty="0"/>
          </a:p>
        </p:txBody>
      </p:sp>
      <p:pic>
        <p:nvPicPr>
          <p:cNvPr id="5" name="Picture 4" descr="SREF_prob_conpcpn_0_01_3hr__f012.gif"/>
          <p:cNvPicPr>
            <a:picLocks noChangeAspect="1"/>
          </p:cNvPicPr>
          <p:nvPr/>
        </p:nvPicPr>
        <p:blipFill>
          <a:blip r:embed="rId3" cstate="print"/>
          <a:stretch>
            <a:fillRect/>
          </a:stretch>
        </p:blipFill>
        <p:spPr>
          <a:xfrm>
            <a:off x="1371600" y="1600200"/>
            <a:ext cx="6572250" cy="50494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74638"/>
            <a:ext cx="8458200" cy="1143000"/>
          </a:xfrm>
        </p:spPr>
        <p:txBody>
          <a:bodyPr>
            <a:normAutofit fontScale="90000"/>
          </a:bodyPr>
          <a:lstStyle/>
          <a:p>
            <a:r>
              <a:rPr lang="en-US" b="1" dirty="0" smtClean="0">
                <a:solidFill>
                  <a:srgbClr val="FFFF00"/>
                </a:solidFill>
                <a:latin typeface="Baskerville Old Face" pitchFamily="18" charset="0"/>
              </a:rPr>
              <a:t>Thunderstorm Study</a:t>
            </a:r>
            <a:br>
              <a:rPr lang="en-US" b="1" dirty="0" smtClean="0">
                <a:solidFill>
                  <a:srgbClr val="FFFF00"/>
                </a:solidFill>
                <a:latin typeface="Baskerville Old Face" pitchFamily="18" charset="0"/>
              </a:rPr>
            </a:br>
            <a:r>
              <a:rPr lang="en-US" sz="3600" b="1" dirty="0" smtClean="0">
                <a:solidFill>
                  <a:srgbClr val="FFFF00"/>
                </a:solidFill>
                <a:latin typeface="Baskerville Old Face" pitchFamily="18" charset="0"/>
              </a:rPr>
              <a:t>Probability 700mb Omega &lt;= 3 microbars/sec 00Z</a:t>
            </a:r>
            <a:endParaRPr lang="en-US" sz="3600" dirty="0"/>
          </a:p>
        </p:txBody>
      </p:sp>
      <p:pic>
        <p:nvPicPr>
          <p:cNvPr id="5" name="Picture 4" descr="SREF_prob_H7_omega_3__f003.gif"/>
          <p:cNvPicPr>
            <a:picLocks noChangeAspect="1"/>
          </p:cNvPicPr>
          <p:nvPr/>
        </p:nvPicPr>
        <p:blipFill>
          <a:blip r:embed="rId3" cstate="print"/>
          <a:stretch>
            <a:fillRect/>
          </a:stretch>
        </p:blipFill>
        <p:spPr>
          <a:xfrm>
            <a:off x="1371600" y="1676400"/>
            <a:ext cx="6419850" cy="49323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1107</Words>
  <Application>Microsoft Office PowerPoint</Application>
  <PresentationFormat>On-screen Show (4:3)</PresentationFormat>
  <Paragraphs>77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Thunderstorm Study 00Z TAF July 29, 2010</vt:lpstr>
      <vt:lpstr>Thunderstorm Study Synoptic Pattern – 500mb</vt:lpstr>
      <vt:lpstr>Thunderstorm Study Surface Map 21Z</vt:lpstr>
      <vt:lpstr>Thunderstorm Study Instability 21Z</vt:lpstr>
      <vt:lpstr>Thunderstorm Study Satellite &amp; Lightning 21Z</vt:lpstr>
      <vt:lpstr>Thunderstorm Study Probability of Convective Precipitation 00Z</vt:lpstr>
      <vt:lpstr>Thunderstorm Study Probability of Convective Precipitation 06Z</vt:lpstr>
      <vt:lpstr>Thunderstorm Study Probability of Convective Precipitation 09Z</vt:lpstr>
      <vt:lpstr>Thunderstorm Study Probability 700mb Omega &lt;= 3 microbars/sec 00Z</vt:lpstr>
      <vt:lpstr>Thunderstorm Study Probability 700mb Omega &lt;= 3 microbars/sec 03Z</vt:lpstr>
      <vt:lpstr>Thunderstorm Study Probability 700mb Omega &lt;= 3 microbars/sec 06Z</vt:lpstr>
      <vt:lpstr>Thunderstorm Study Probability 700mb Omega &lt;= 3 microbars/sec 09Z</vt:lpstr>
      <vt:lpstr>Thunderstorm Study Climatology</vt:lpstr>
      <vt:lpstr>Thunderstorm Study Will T-Storm Line Hold Together Long Enough to Impact KIND?</vt:lpstr>
      <vt:lpstr>So What Would You Do?</vt:lpstr>
      <vt:lpstr>Thunderstorm Study CCFP  Valid 01Z</vt:lpstr>
      <vt:lpstr>Thunderstorm Study CCFP  Valid 03Z</vt:lpstr>
      <vt:lpstr>Thunderstorm Study CCFP  Valid 05Z</vt:lpstr>
      <vt:lpstr>Thunderstorm Study My Decision</vt:lpstr>
      <vt:lpstr>Thunderstorm Study Actual Obs</vt:lpstr>
      <vt:lpstr>Thunderstorm Study Parting Thoughts</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Joe.Skowronek</dc:creator>
  <cp:lastModifiedBy>gerry.claycomb</cp:lastModifiedBy>
  <cp:revision>69</cp:revision>
  <dcterms:created xsi:type="dcterms:W3CDTF">2010-08-02T20:51:20Z</dcterms:created>
  <dcterms:modified xsi:type="dcterms:W3CDTF">2011-10-13T01:37:33Z</dcterms:modified>
</cp:coreProperties>
</file>