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6"/>
  </p:notesMasterIdLst>
  <p:sldIdLst>
    <p:sldId id="257" r:id="rId2"/>
    <p:sldId id="320"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321" r:id="rId42"/>
    <p:sldId id="296" r:id="rId43"/>
    <p:sldId id="298" r:id="rId44"/>
    <p:sldId id="299" r:id="rId45"/>
    <p:sldId id="300" r:id="rId46"/>
    <p:sldId id="301" r:id="rId47"/>
    <p:sldId id="302"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22" r:id="rId63"/>
    <p:sldId id="318" r:id="rId64"/>
    <p:sldId id="319"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34" d="100"/>
          <a:sy n="134" d="100"/>
        </p:scale>
        <p:origin x="-954"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406EC1-B441-4458-97DB-034AB2A8EBC9}" type="datetimeFigureOut">
              <a:rPr lang="en-US" smtClean="0"/>
              <a:t>6/7/2018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C3F8BB-F13A-475D-BE56-DC3E76A4DE3B}" type="slidenum">
              <a:rPr lang="en-US" smtClean="0"/>
              <a:t>‹#›</a:t>
            </a:fld>
            <a:endParaRPr lang="en-US"/>
          </a:p>
        </p:txBody>
      </p:sp>
    </p:spTree>
    <p:extLst>
      <p:ext uri="{BB962C8B-B14F-4D97-AF65-F5344CB8AC3E}">
        <p14:creationId xmlns:p14="http://schemas.microsoft.com/office/powerpoint/2010/main" val="128201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8264D-DD2C-4E54-B53E-3DF361BDDDAD}" type="slidenum">
              <a:rPr lang="en-US" smtClean="0"/>
              <a:t>1</a:t>
            </a:fld>
            <a:endParaRPr lang="en-US"/>
          </a:p>
        </p:txBody>
      </p:sp>
    </p:spTree>
    <p:extLst>
      <p:ext uri="{BB962C8B-B14F-4D97-AF65-F5344CB8AC3E}">
        <p14:creationId xmlns:p14="http://schemas.microsoft.com/office/powerpoint/2010/main" val="3658085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182FB88-530F-467B-A966-3E6206BCEABA}" type="slidenum">
              <a:rPr lang="en-US" altLang="en-US" smtClean="0">
                <a:latin typeface="Times New Roman" pitchFamily="18" charset="0"/>
              </a:rPr>
              <a:pPr/>
              <a:t>16</a:t>
            </a:fld>
            <a:endParaRPr lang="en-US" altLang="en-US" smtClean="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Point out that the pilot </a:t>
            </a:r>
            <a:r>
              <a:rPr lang="en-US" altLang="en-US" u="sng" smtClean="0"/>
              <a:t>thinks</a:t>
            </a:r>
            <a:r>
              <a:rPr lang="en-US" altLang="en-US" smtClean="0"/>
              <a:t> he/she has plenty of time to land at the airport before the thunderstorm arrives.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880DFB3-5187-41FB-9B9E-C2F577E2F041}" type="slidenum">
              <a:rPr lang="en-US" altLang="en-US" smtClean="0">
                <a:latin typeface="Times New Roman" pitchFamily="18" charset="0"/>
              </a:rPr>
              <a:pPr/>
              <a:t>17</a:t>
            </a:fld>
            <a:endParaRPr lang="en-US" altLang="en-US" smtClean="0">
              <a:latin typeface="Times New Roman"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These will form the main topics of the thunderstorm discussion.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4BFA81D-4BB2-4F32-A903-A6C92B905C5F}" type="slidenum">
              <a:rPr lang="en-US" altLang="en-US" smtClean="0">
                <a:latin typeface="Times New Roman" pitchFamily="18" charset="0"/>
              </a:rPr>
              <a:pPr/>
              <a:t>18</a:t>
            </a:fld>
            <a:endParaRPr lang="en-US" altLang="en-US" smtClean="0">
              <a:latin typeface="Times New Roman"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Discuss the three stages of development. This is the classic garden variety with the cumulus stage to mature stage to dissipation.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943D55A-8D32-41A2-865A-17C86F199BA1}" type="slidenum">
              <a:rPr lang="en-US" altLang="en-US" smtClean="0">
                <a:latin typeface="Times New Roman" pitchFamily="18" charset="0"/>
              </a:rPr>
              <a:pPr/>
              <a:t>19</a:t>
            </a:fld>
            <a:endParaRPr lang="en-US" altLang="en-US" smtClean="0">
              <a:latin typeface="Times New Roman" pitchFamily="18"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Note the stages of each cell. The atmosphere has a little more moisture and a little higher wind shear. New thunderstorms develop off the outflow from the mature cell. The new cell than goes through its lifecycle and decays, with new cell development occurring off the outflow. This type can essentially be thought of as a family of single cell storms all occurring at different stages of their lifecyle.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16109D5-3961-413F-90C3-8CF9DF3D543C}" type="slidenum">
              <a:rPr lang="en-US" altLang="en-US" smtClean="0">
                <a:latin typeface="Times New Roman" pitchFamily="18" charset="0"/>
              </a:rPr>
              <a:pPr/>
              <a:t>20</a:t>
            </a:fld>
            <a:endParaRPr lang="en-US" altLang="en-US" smtClean="0">
              <a:latin typeface="Times New Roman"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Note that the strongest turbulence and wind shears are in the mature cell.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big hazard with multi cell clusters is that you can not navigate around them due to the constant development. </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9A02E82-050F-4A7F-B2A5-2EE1C2964A87}" type="slidenum">
              <a:rPr lang="en-US" altLang="en-US" smtClean="0">
                <a:latin typeface="Times New Roman" pitchFamily="18" charset="0"/>
              </a:rPr>
              <a:pPr/>
              <a:t>21</a:t>
            </a:fld>
            <a:endParaRPr lang="en-US" altLang="en-US"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9C6F04F-B72C-47D2-8145-2564499B67AD}" type="slidenum">
              <a:rPr lang="en-US" altLang="en-US" smtClean="0">
                <a:latin typeface="Times New Roman" pitchFamily="18" charset="0"/>
              </a:rPr>
              <a:pPr/>
              <a:t>22</a:t>
            </a:fld>
            <a:endParaRPr lang="en-US" altLang="en-US" smtClean="0">
              <a:latin typeface="Times New Roman"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Note where the gust front is and note the anvil in relation to the movement of the storm. These occur with much higher instability and stronger atmospheric wind shear. The wind shear causes the updraft to become titled, thus displacing the rain cooled downdraft air away from the updraft region. This leads to a long lived and intense thunderstorm.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You can not attempt to fly through apparent weaknesses in the line as they can fill in very quickly. </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4D91709-BDC1-4870-BF47-D8F75F88DC1B}" type="slidenum">
              <a:rPr lang="en-US" altLang="en-US" smtClean="0">
                <a:latin typeface="Times New Roman" pitchFamily="18" charset="0"/>
              </a:rPr>
              <a:pPr/>
              <a:t>23</a:t>
            </a:fld>
            <a:endParaRPr lang="en-US" alt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updraft rotates.</a:t>
            </a:r>
            <a:r>
              <a:rPr lang="en-US" baseline="0" dirty="0" smtClean="0"/>
              <a:t> Wall clouds will be discussed in later slides. The region near the wall cloud and tornadic formation is called the meso cyclone. Note the rain free cloud base and how the precipitation falls in the forward flank region while some wraps around the rear flank downdraft. Strongest straight line winds are along the rear flank gust front. Strong winds do still occur along the forward flank downdraft.  The strong updraft creates the overshooting top. The air often rises with such momentum that is creates the back sheared anvil, ie some of the updraft debris gets displaced upstream. </a:t>
            </a:r>
            <a:endParaRPr lang="en-US" dirty="0"/>
          </a:p>
        </p:txBody>
      </p:sp>
      <p:sp>
        <p:nvSpPr>
          <p:cNvPr id="4" name="Slide Number Placeholder 3"/>
          <p:cNvSpPr>
            <a:spLocks noGrp="1"/>
          </p:cNvSpPr>
          <p:nvPr>
            <p:ph type="sldNum" sz="quarter" idx="10"/>
          </p:nvPr>
        </p:nvSpPr>
        <p:spPr/>
        <p:txBody>
          <a:bodyPr/>
          <a:lstStyle/>
          <a:p>
            <a:fld id="{BA6FA579-D304-48CC-BF9D-F39663F22E0A}" type="slidenum">
              <a:rPr lang="en-US" smtClean="0"/>
              <a:t>24</a:t>
            </a:fld>
            <a:endParaRPr lang="en-US" dirty="0"/>
          </a:p>
        </p:txBody>
      </p:sp>
    </p:spTree>
    <p:extLst>
      <p:ext uri="{BB962C8B-B14F-4D97-AF65-F5344CB8AC3E}">
        <p14:creationId xmlns:p14="http://schemas.microsoft.com/office/powerpoint/2010/main" val="1060961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197BCE4-55F4-417F-926A-395C81FEDDC1}" type="slidenum">
              <a:rPr lang="en-US" altLang="en-US" smtClean="0">
                <a:latin typeface="Times New Roman" pitchFamily="18" charset="0"/>
              </a:rPr>
              <a:pPr/>
              <a:t>25</a:t>
            </a:fld>
            <a:endParaRPr lang="en-US" altLang="en-US" smtClean="0">
              <a:latin typeface="Times New Roman" pitchFamily="18"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Note the large, persistent overshooting top and thick, crisp-edged anvil.  Storms with weaker updrafts will usually have an anvil that is thin, wispy, and fuzzy.  Probably looking north at a strongly backsheared anvil.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Meteorologists tend to look at surface dewpoints. Dewpoints above 60F are good and above 68 are very good. </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65F1961-D196-4EC0-B0DC-294E8290357D}" type="slidenum">
              <a:rPr lang="en-US" altLang="en-US" smtClean="0">
                <a:latin typeface="Times New Roman" pitchFamily="18" charset="0"/>
              </a:rPr>
              <a:pPr/>
              <a:t>3</a:t>
            </a:fld>
            <a:endParaRPr lang="en-US" altLang="en-US"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Appearance on radar. </a:t>
            </a: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D353140-AC98-4448-A702-58888987FF0E}" type="slidenum">
              <a:rPr lang="en-US" altLang="en-US" smtClean="0">
                <a:latin typeface="Times New Roman" pitchFamily="18" charset="0"/>
              </a:rPr>
              <a:pPr/>
              <a:t>26</a:t>
            </a:fld>
            <a:endParaRPr lang="en-US" altLang="en-US"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Note what direction this storm is moving from the way the anvil is pointing. Yes there is some symbolism in this photo. </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02F52E6-D8E2-4BB4-AA97-DF706116AB4A}" type="slidenum">
              <a:rPr lang="en-US" altLang="en-US" smtClean="0">
                <a:latin typeface="Times New Roman" pitchFamily="18" charset="0"/>
              </a:rPr>
              <a:pPr/>
              <a:t>27</a:t>
            </a:fld>
            <a:endParaRPr lang="en-US" altLang="en-US"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section will briefly touch on the complexities of how the Great Lakes influence thunderstorms. </a:t>
            </a:r>
            <a:endParaRPr lang="en-US" dirty="0"/>
          </a:p>
        </p:txBody>
      </p:sp>
      <p:sp>
        <p:nvSpPr>
          <p:cNvPr id="4" name="Slide Number Placeholder 3"/>
          <p:cNvSpPr>
            <a:spLocks noGrp="1"/>
          </p:cNvSpPr>
          <p:nvPr>
            <p:ph type="sldNum" sz="quarter" idx="10"/>
          </p:nvPr>
        </p:nvSpPr>
        <p:spPr/>
        <p:txBody>
          <a:bodyPr/>
          <a:lstStyle/>
          <a:p>
            <a:fld id="{99143B1F-0D07-4B62-BBE9-938018EB39E6}" type="slidenum">
              <a:rPr lang="en-US" smtClean="0"/>
              <a:t>28</a:t>
            </a:fld>
            <a:endParaRPr lang="en-US"/>
          </a:p>
        </p:txBody>
      </p:sp>
    </p:spTree>
    <p:extLst>
      <p:ext uri="{BB962C8B-B14F-4D97-AF65-F5344CB8AC3E}">
        <p14:creationId xmlns:p14="http://schemas.microsoft.com/office/powerpoint/2010/main" val="4008424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Lake Breeze fronts act like a cold front and provide a source of lift for air parcels and thereby can trigger thunderstorm development. The image on the left is over the Niagara peninsula in Ontario. The collision of two lake breezes caused enough lift to develop a thunderstorm. </a:t>
            </a:r>
          </a:p>
          <a:p>
            <a:endParaRPr lang="en-US" dirty="0"/>
          </a:p>
          <a:p>
            <a:r>
              <a:rPr lang="en-US" dirty="0" smtClean="0"/>
              <a:t>The image on the right are storms that developed  over western Michigan along the lake breeze convergence from Lake Michigan. </a:t>
            </a:r>
            <a:endParaRPr lang="en-US" dirty="0"/>
          </a:p>
        </p:txBody>
      </p:sp>
      <p:sp>
        <p:nvSpPr>
          <p:cNvPr id="4" name="Slide Number Placeholder 3"/>
          <p:cNvSpPr>
            <a:spLocks noGrp="1"/>
          </p:cNvSpPr>
          <p:nvPr>
            <p:ph type="sldNum" sz="quarter" idx="10"/>
          </p:nvPr>
        </p:nvSpPr>
        <p:spPr/>
        <p:txBody>
          <a:bodyPr/>
          <a:lstStyle/>
          <a:p>
            <a:fld id="{99143B1F-0D07-4B62-BBE9-938018EB39E6}" type="slidenum">
              <a:rPr lang="en-US" smtClean="0"/>
              <a:t>29</a:t>
            </a:fld>
            <a:endParaRPr lang="en-US"/>
          </a:p>
        </p:txBody>
      </p:sp>
    </p:spTree>
    <p:extLst>
      <p:ext uri="{BB962C8B-B14F-4D97-AF65-F5344CB8AC3E}">
        <p14:creationId xmlns:p14="http://schemas.microsoft.com/office/powerpoint/2010/main" val="1364212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Cooler and much more stable air advances in behind the lake breeze, hindering thunderstorm development. You can see in the image above how this stable air around Lake Ontario has even suppressed afternoon cumulus development. </a:t>
            </a:r>
            <a:endParaRPr lang="en-US" dirty="0"/>
          </a:p>
        </p:txBody>
      </p:sp>
      <p:sp>
        <p:nvSpPr>
          <p:cNvPr id="4" name="Slide Number Placeholder 3"/>
          <p:cNvSpPr>
            <a:spLocks noGrp="1"/>
          </p:cNvSpPr>
          <p:nvPr>
            <p:ph type="sldNum" sz="quarter" idx="10"/>
          </p:nvPr>
        </p:nvSpPr>
        <p:spPr/>
        <p:txBody>
          <a:bodyPr/>
          <a:lstStyle/>
          <a:p>
            <a:fld id="{99143B1F-0D07-4B62-BBE9-938018EB39E6}" type="slidenum">
              <a:rPr lang="en-US" smtClean="0"/>
              <a:t>30</a:t>
            </a:fld>
            <a:endParaRPr lang="en-US"/>
          </a:p>
        </p:txBody>
      </p:sp>
    </p:spTree>
    <p:extLst>
      <p:ext uri="{BB962C8B-B14F-4D97-AF65-F5344CB8AC3E}">
        <p14:creationId xmlns:p14="http://schemas.microsoft.com/office/powerpoint/2010/main" val="3087379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this slide it should be obvious that forecasting thunderstorms in the Great Lakes region is actually very complex. There are a lot of influences created by the lakes that can both weaken storms and actually enhance them. </a:t>
            </a:r>
            <a:endParaRPr lang="en-US" dirty="0"/>
          </a:p>
        </p:txBody>
      </p:sp>
      <p:sp>
        <p:nvSpPr>
          <p:cNvPr id="4" name="Slide Number Placeholder 3"/>
          <p:cNvSpPr>
            <a:spLocks noGrp="1"/>
          </p:cNvSpPr>
          <p:nvPr>
            <p:ph type="sldNum" sz="quarter" idx="10"/>
          </p:nvPr>
        </p:nvSpPr>
        <p:spPr/>
        <p:txBody>
          <a:bodyPr/>
          <a:lstStyle/>
          <a:p>
            <a:fld id="{99143B1F-0D07-4B62-BBE9-938018EB39E6}" type="slidenum">
              <a:rPr lang="en-US" smtClean="0"/>
              <a:t>31</a:t>
            </a:fld>
            <a:endParaRPr lang="en-US"/>
          </a:p>
        </p:txBody>
      </p:sp>
    </p:spTree>
    <p:extLst>
      <p:ext uri="{BB962C8B-B14F-4D97-AF65-F5344CB8AC3E}">
        <p14:creationId xmlns:p14="http://schemas.microsoft.com/office/powerpoint/2010/main" val="1633931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still radar image from July 11, 2011. Strong storms developed in the lee of Lake Michigan (around Kalamazoo and Grand Rapids) and moved east. Meanwhile, Lake Michigan is having no effect in weakening the squall  line which move in from the Chicago/Milwaukee regions.</a:t>
            </a:r>
            <a:endParaRPr lang="en-US" dirty="0"/>
          </a:p>
        </p:txBody>
      </p:sp>
      <p:sp>
        <p:nvSpPr>
          <p:cNvPr id="4" name="Slide Number Placeholder 3"/>
          <p:cNvSpPr>
            <a:spLocks noGrp="1"/>
          </p:cNvSpPr>
          <p:nvPr>
            <p:ph type="sldNum" sz="quarter" idx="10"/>
          </p:nvPr>
        </p:nvSpPr>
        <p:spPr/>
        <p:txBody>
          <a:bodyPr/>
          <a:lstStyle/>
          <a:p>
            <a:fld id="{99143B1F-0D07-4B62-BBE9-938018EB39E6}" type="slidenum">
              <a:rPr lang="en-US" smtClean="0"/>
              <a:t>32</a:t>
            </a:fld>
            <a:endParaRPr lang="en-US"/>
          </a:p>
        </p:txBody>
      </p:sp>
    </p:spTree>
    <p:extLst>
      <p:ext uri="{BB962C8B-B14F-4D97-AF65-F5344CB8AC3E}">
        <p14:creationId xmlns:p14="http://schemas.microsoft.com/office/powerpoint/2010/main" val="2491183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loop from a severe line of storms from May 31, 1998. Note how convergence on the west Michigan shoreline actually intensifies the storms. </a:t>
            </a:r>
            <a:endParaRPr lang="en-US" dirty="0"/>
          </a:p>
        </p:txBody>
      </p:sp>
      <p:sp>
        <p:nvSpPr>
          <p:cNvPr id="4" name="Slide Number Placeholder 3"/>
          <p:cNvSpPr>
            <a:spLocks noGrp="1"/>
          </p:cNvSpPr>
          <p:nvPr>
            <p:ph type="sldNum" sz="quarter" idx="10"/>
          </p:nvPr>
        </p:nvSpPr>
        <p:spPr/>
        <p:txBody>
          <a:bodyPr/>
          <a:lstStyle/>
          <a:p>
            <a:fld id="{99143B1F-0D07-4B62-BBE9-938018EB39E6}" type="slidenum">
              <a:rPr lang="en-US" smtClean="0"/>
              <a:t>33</a:t>
            </a:fld>
            <a:endParaRPr lang="en-US"/>
          </a:p>
        </p:txBody>
      </p:sp>
    </p:spTree>
    <p:extLst>
      <p:ext uri="{BB962C8B-B14F-4D97-AF65-F5344CB8AC3E}">
        <p14:creationId xmlns:p14="http://schemas.microsoft.com/office/powerpoint/2010/main" val="3139025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WSR-57 was deployed between 1959 and 1963. Detroit received</a:t>
            </a:r>
            <a:r>
              <a:rPr lang="en-US" baseline="0" dirty="0" smtClean="0"/>
              <a:t> the WSR 57 Sep 12, 1961. WSR-74 was deployed from the mid 70s to mid 80s. Detroit was commissioned March 9, 1984. The 88D was commissioned in White Lake in 1995.</a:t>
            </a:r>
            <a:endParaRPr lang="en-US" dirty="0"/>
          </a:p>
        </p:txBody>
      </p:sp>
      <p:sp>
        <p:nvSpPr>
          <p:cNvPr id="4" name="Slide Number Placeholder 3"/>
          <p:cNvSpPr>
            <a:spLocks noGrp="1"/>
          </p:cNvSpPr>
          <p:nvPr>
            <p:ph type="sldNum" sz="quarter" idx="10"/>
          </p:nvPr>
        </p:nvSpPr>
        <p:spPr/>
        <p:txBody>
          <a:bodyPr/>
          <a:lstStyle/>
          <a:p>
            <a:fld id="{8508264D-DD2C-4E54-B53E-3DF361BDDDAD}" type="slidenum">
              <a:rPr lang="en-US" smtClean="0"/>
              <a:t>34</a:t>
            </a:fld>
            <a:endParaRPr lang="en-US"/>
          </a:p>
        </p:txBody>
      </p:sp>
    </p:spTree>
    <p:extLst>
      <p:ext uri="{BB962C8B-B14F-4D97-AF65-F5344CB8AC3E}">
        <p14:creationId xmlns:p14="http://schemas.microsoft.com/office/powerpoint/2010/main" val="1036931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8264D-DD2C-4E54-B53E-3DF361BDDDAD}" type="slidenum">
              <a:rPr lang="en-US" smtClean="0"/>
              <a:t>35</a:t>
            </a:fld>
            <a:endParaRPr lang="en-US"/>
          </a:p>
        </p:txBody>
      </p:sp>
    </p:spTree>
    <p:extLst>
      <p:ext uri="{BB962C8B-B14F-4D97-AF65-F5344CB8AC3E}">
        <p14:creationId xmlns:p14="http://schemas.microsoft.com/office/powerpoint/2010/main" val="4190874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Note that we need an unstable atmosphere for thunderstorm development. We need to get rising currents of air. </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D8CC825-49E8-4553-A6BD-EF395115599D}" type="slidenum">
              <a:rPr lang="en-US" altLang="en-US" smtClean="0">
                <a:latin typeface="Times New Roman" pitchFamily="18" charset="0"/>
              </a:rPr>
              <a:pPr/>
              <a:t>4</a:t>
            </a:fld>
            <a:endParaRPr lang="en-US" altLang="en-US"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8264D-DD2C-4E54-B53E-3DF361BDDDAD}" type="slidenum">
              <a:rPr lang="en-US" smtClean="0"/>
              <a:t>36</a:t>
            </a:fld>
            <a:endParaRPr lang="en-US"/>
          </a:p>
        </p:txBody>
      </p:sp>
    </p:spTree>
    <p:extLst>
      <p:ext uri="{BB962C8B-B14F-4D97-AF65-F5344CB8AC3E}">
        <p14:creationId xmlns:p14="http://schemas.microsoft.com/office/powerpoint/2010/main" val="1139130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8264D-DD2C-4E54-B53E-3DF361BDDDAD}" type="slidenum">
              <a:rPr lang="en-US" smtClean="0"/>
              <a:t>37</a:t>
            </a:fld>
            <a:endParaRPr lang="en-US"/>
          </a:p>
        </p:txBody>
      </p:sp>
    </p:spTree>
    <p:extLst>
      <p:ext uri="{BB962C8B-B14F-4D97-AF65-F5344CB8AC3E}">
        <p14:creationId xmlns:p14="http://schemas.microsoft.com/office/powerpoint/2010/main" val="815520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32623" indent="-281778">
              <a:defRPr sz="2400">
                <a:solidFill>
                  <a:schemeClr val="tx1"/>
                </a:solidFill>
                <a:latin typeface="Times New Roman" pitchFamily="18" charset="0"/>
              </a:defRPr>
            </a:lvl2pPr>
            <a:lvl3pPr marL="1127112" indent="-225422">
              <a:defRPr sz="2400">
                <a:solidFill>
                  <a:schemeClr val="tx1"/>
                </a:solidFill>
                <a:latin typeface="Times New Roman" pitchFamily="18" charset="0"/>
              </a:defRPr>
            </a:lvl3pPr>
            <a:lvl4pPr marL="1577957" indent="-225422">
              <a:defRPr sz="2400">
                <a:solidFill>
                  <a:schemeClr val="tx1"/>
                </a:solidFill>
                <a:latin typeface="Times New Roman" pitchFamily="18" charset="0"/>
              </a:defRPr>
            </a:lvl4pPr>
            <a:lvl5pPr marL="2028802" indent="-225422">
              <a:defRPr sz="2400">
                <a:solidFill>
                  <a:schemeClr val="tx1"/>
                </a:solidFill>
                <a:latin typeface="Times New Roman" pitchFamily="18" charset="0"/>
              </a:defRPr>
            </a:lvl5pPr>
            <a:lvl6pPr marL="2479647" indent="-225422" eaLnBrk="0" fontAlgn="base" hangingPunct="0">
              <a:spcBef>
                <a:spcPct val="0"/>
              </a:spcBef>
              <a:spcAft>
                <a:spcPct val="0"/>
              </a:spcAft>
              <a:defRPr sz="2400">
                <a:solidFill>
                  <a:schemeClr val="tx1"/>
                </a:solidFill>
                <a:latin typeface="Times New Roman" pitchFamily="18" charset="0"/>
              </a:defRPr>
            </a:lvl6pPr>
            <a:lvl7pPr marL="2930492" indent="-225422" eaLnBrk="0" fontAlgn="base" hangingPunct="0">
              <a:spcBef>
                <a:spcPct val="0"/>
              </a:spcBef>
              <a:spcAft>
                <a:spcPct val="0"/>
              </a:spcAft>
              <a:defRPr sz="2400">
                <a:solidFill>
                  <a:schemeClr val="tx1"/>
                </a:solidFill>
                <a:latin typeface="Times New Roman" pitchFamily="18" charset="0"/>
              </a:defRPr>
            </a:lvl7pPr>
            <a:lvl8pPr marL="3381337" indent="-225422" eaLnBrk="0" fontAlgn="base" hangingPunct="0">
              <a:spcBef>
                <a:spcPct val="0"/>
              </a:spcBef>
              <a:spcAft>
                <a:spcPct val="0"/>
              </a:spcAft>
              <a:defRPr sz="2400">
                <a:solidFill>
                  <a:schemeClr val="tx1"/>
                </a:solidFill>
                <a:latin typeface="Times New Roman" pitchFamily="18" charset="0"/>
              </a:defRPr>
            </a:lvl8pPr>
            <a:lvl9pPr marL="3832182" indent="-225422" eaLnBrk="0" fontAlgn="base" hangingPunct="0">
              <a:spcBef>
                <a:spcPct val="0"/>
              </a:spcBef>
              <a:spcAft>
                <a:spcPct val="0"/>
              </a:spcAft>
              <a:defRPr sz="2400">
                <a:solidFill>
                  <a:schemeClr val="tx1"/>
                </a:solidFill>
                <a:latin typeface="Times New Roman" pitchFamily="18" charset="0"/>
              </a:defRPr>
            </a:lvl9pPr>
          </a:lstStyle>
          <a:p>
            <a:fld id="{1E3E043A-7A79-43BA-B0F1-EC64D783BB17}" type="slidenum">
              <a:rPr lang="en-US" altLang="en-US" sz="1200"/>
              <a:pPr/>
              <a:t>38</a:t>
            </a:fld>
            <a:endParaRPr lang="en-US" altLang="en-US"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antenna emits electromagnetic waves. Targets scatter the energy in all directions.</a:t>
            </a:r>
            <a:r>
              <a:rPr lang="en-US" altLang="en-US" b="1" smtClean="0"/>
              <a:t> Backscattered energy </a:t>
            </a:r>
            <a:r>
              <a:rPr lang="en-US" altLang="en-US" smtClean="0"/>
              <a:t>is the energy that is scattered directly back to the antenna from a target. Only a small fraction of the energy that strikes a targets gets backscattered. Targets may include precipitation, clouds, dust, birds, insects, buildings, density boundaries, terrain features, etc.</a:t>
            </a:r>
            <a:endParaRPr lang="en-US" altLang="en-US" b="1" smtClean="0"/>
          </a:p>
          <a:p>
            <a:r>
              <a:rPr lang="en-US" altLang="en-US" b="1" smtClean="0"/>
              <a:t>Reflectivity</a:t>
            </a:r>
            <a:r>
              <a:rPr lang="en-US" altLang="en-US" smtClean="0"/>
              <a:t> is a measurement of the amount of backscattered energy.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32623" indent="-281778">
              <a:defRPr sz="2400">
                <a:solidFill>
                  <a:schemeClr val="tx1"/>
                </a:solidFill>
                <a:latin typeface="Times New Roman" pitchFamily="18" charset="0"/>
              </a:defRPr>
            </a:lvl2pPr>
            <a:lvl3pPr marL="1127112" indent="-225422">
              <a:defRPr sz="2400">
                <a:solidFill>
                  <a:schemeClr val="tx1"/>
                </a:solidFill>
                <a:latin typeface="Times New Roman" pitchFamily="18" charset="0"/>
              </a:defRPr>
            </a:lvl3pPr>
            <a:lvl4pPr marL="1577957" indent="-225422">
              <a:defRPr sz="2400">
                <a:solidFill>
                  <a:schemeClr val="tx1"/>
                </a:solidFill>
                <a:latin typeface="Times New Roman" pitchFamily="18" charset="0"/>
              </a:defRPr>
            </a:lvl4pPr>
            <a:lvl5pPr marL="2028802" indent="-225422">
              <a:defRPr sz="2400">
                <a:solidFill>
                  <a:schemeClr val="tx1"/>
                </a:solidFill>
                <a:latin typeface="Times New Roman" pitchFamily="18" charset="0"/>
              </a:defRPr>
            </a:lvl5pPr>
            <a:lvl6pPr marL="2479647" indent="-225422" eaLnBrk="0" fontAlgn="base" hangingPunct="0">
              <a:spcBef>
                <a:spcPct val="0"/>
              </a:spcBef>
              <a:spcAft>
                <a:spcPct val="0"/>
              </a:spcAft>
              <a:defRPr sz="2400">
                <a:solidFill>
                  <a:schemeClr val="tx1"/>
                </a:solidFill>
                <a:latin typeface="Times New Roman" pitchFamily="18" charset="0"/>
              </a:defRPr>
            </a:lvl6pPr>
            <a:lvl7pPr marL="2930492" indent="-225422" eaLnBrk="0" fontAlgn="base" hangingPunct="0">
              <a:spcBef>
                <a:spcPct val="0"/>
              </a:spcBef>
              <a:spcAft>
                <a:spcPct val="0"/>
              </a:spcAft>
              <a:defRPr sz="2400">
                <a:solidFill>
                  <a:schemeClr val="tx1"/>
                </a:solidFill>
                <a:latin typeface="Times New Roman" pitchFamily="18" charset="0"/>
              </a:defRPr>
            </a:lvl7pPr>
            <a:lvl8pPr marL="3381337" indent="-225422" eaLnBrk="0" fontAlgn="base" hangingPunct="0">
              <a:spcBef>
                <a:spcPct val="0"/>
              </a:spcBef>
              <a:spcAft>
                <a:spcPct val="0"/>
              </a:spcAft>
              <a:defRPr sz="2400">
                <a:solidFill>
                  <a:schemeClr val="tx1"/>
                </a:solidFill>
                <a:latin typeface="Times New Roman" pitchFamily="18" charset="0"/>
              </a:defRPr>
            </a:lvl8pPr>
            <a:lvl9pPr marL="3832182" indent="-225422" eaLnBrk="0" fontAlgn="base" hangingPunct="0">
              <a:spcBef>
                <a:spcPct val="0"/>
              </a:spcBef>
              <a:spcAft>
                <a:spcPct val="0"/>
              </a:spcAft>
              <a:defRPr sz="2400">
                <a:solidFill>
                  <a:schemeClr val="tx1"/>
                </a:solidFill>
                <a:latin typeface="Times New Roman" pitchFamily="18" charset="0"/>
              </a:defRPr>
            </a:lvl9pPr>
          </a:lstStyle>
          <a:p>
            <a:fld id="{88F7EF89-2DD6-4E18-81CB-6BFD851532E6}" type="slidenum">
              <a:rPr lang="en-US" altLang="en-US" sz="1200"/>
              <a:pPr/>
              <a:t>39</a:t>
            </a:fld>
            <a:endParaRPr lang="en-US" altLang="en-US"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Determined from the amount of energy reflected by precipitation .Reflectivity is determined by:</a:t>
            </a:r>
          </a:p>
          <a:p>
            <a:r>
              <a:rPr lang="en-US" altLang="en-US" dirty="0" smtClean="0"/>
              <a:t>The size of the precipitation particle.</a:t>
            </a:r>
          </a:p>
          <a:p>
            <a:r>
              <a:rPr lang="en-US" altLang="en-US" dirty="0" smtClean="0"/>
              <a:t>Precipitation state (liquid or solid)</a:t>
            </a:r>
          </a:p>
          <a:p>
            <a:r>
              <a:rPr lang="en-US" altLang="en-US" dirty="0" smtClean="0"/>
              <a:t>.Concentration of precipitation (particles per volume).</a:t>
            </a:r>
          </a:p>
          <a:p>
            <a:r>
              <a:rPr lang="en-US" altLang="en-US" dirty="0" smtClean="0"/>
              <a:t>Shape of the precipitation.</a:t>
            </a:r>
          </a:p>
          <a:p>
            <a:r>
              <a:rPr lang="en-US" altLang="en-US" dirty="0" smtClean="0"/>
              <a:t>The most important factor in determining the reflectivity is the size of the precipitation particle.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32623" indent="-281778">
              <a:defRPr sz="2400">
                <a:solidFill>
                  <a:schemeClr val="tx1"/>
                </a:solidFill>
                <a:latin typeface="Times New Roman" pitchFamily="18" charset="0"/>
              </a:defRPr>
            </a:lvl2pPr>
            <a:lvl3pPr marL="1127112" indent="-225422">
              <a:defRPr sz="2400">
                <a:solidFill>
                  <a:schemeClr val="tx1"/>
                </a:solidFill>
                <a:latin typeface="Times New Roman" pitchFamily="18" charset="0"/>
              </a:defRPr>
            </a:lvl3pPr>
            <a:lvl4pPr marL="1577957" indent="-225422">
              <a:defRPr sz="2400">
                <a:solidFill>
                  <a:schemeClr val="tx1"/>
                </a:solidFill>
                <a:latin typeface="Times New Roman" pitchFamily="18" charset="0"/>
              </a:defRPr>
            </a:lvl4pPr>
            <a:lvl5pPr marL="2028802" indent="-225422">
              <a:defRPr sz="2400">
                <a:solidFill>
                  <a:schemeClr val="tx1"/>
                </a:solidFill>
                <a:latin typeface="Times New Roman" pitchFamily="18" charset="0"/>
              </a:defRPr>
            </a:lvl5pPr>
            <a:lvl6pPr marL="2479647" indent="-225422" eaLnBrk="0" fontAlgn="base" hangingPunct="0">
              <a:spcBef>
                <a:spcPct val="0"/>
              </a:spcBef>
              <a:spcAft>
                <a:spcPct val="0"/>
              </a:spcAft>
              <a:defRPr sz="2400">
                <a:solidFill>
                  <a:schemeClr val="tx1"/>
                </a:solidFill>
                <a:latin typeface="Times New Roman" pitchFamily="18" charset="0"/>
              </a:defRPr>
            </a:lvl6pPr>
            <a:lvl7pPr marL="2930492" indent="-225422" eaLnBrk="0" fontAlgn="base" hangingPunct="0">
              <a:spcBef>
                <a:spcPct val="0"/>
              </a:spcBef>
              <a:spcAft>
                <a:spcPct val="0"/>
              </a:spcAft>
              <a:defRPr sz="2400">
                <a:solidFill>
                  <a:schemeClr val="tx1"/>
                </a:solidFill>
                <a:latin typeface="Times New Roman" pitchFamily="18" charset="0"/>
              </a:defRPr>
            </a:lvl7pPr>
            <a:lvl8pPr marL="3381337" indent="-225422" eaLnBrk="0" fontAlgn="base" hangingPunct="0">
              <a:spcBef>
                <a:spcPct val="0"/>
              </a:spcBef>
              <a:spcAft>
                <a:spcPct val="0"/>
              </a:spcAft>
              <a:defRPr sz="2400">
                <a:solidFill>
                  <a:schemeClr val="tx1"/>
                </a:solidFill>
                <a:latin typeface="Times New Roman" pitchFamily="18" charset="0"/>
              </a:defRPr>
            </a:lvl8pPr>
            <a:lvl9pPr marL="3832182" indent="-225422" eaLnBrk="0" fontAlgn="base" hangingPunct="0">
              <a:spcBef>
                <a:spcPct val="0"/>
              </a:spcBef>
              <a:spcAft>
                <a:spcPct val="0"/>
              </a:spcAft>
              <a:defRPr sz="2400">
                <a:solidFill>
                  <a:schemeClr val="tx1"/>
                </a:solidFill>
                <a:latin typeface="Times New Roman" pitchFamily="18" charset="0"/>
              </a:defRPr>
            </a:lvl9pPr>
          </a:lstStyle>
          <a:p>
            <a:fld id="{581D47BA-1215-4F26-AE8F-47B620F5E4E0}" type="slidenum">
              <a:rPr lang="en-US" altLang="en-US" sz="1200"/>
              <a:pPr/>
              <a:t>40</a:t>
            </a:fld>
            <a:endParaRPr lang="en-US" altLang="en-US"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32623" indent="-281778">
              <a:defRPr sz="2400">
                <a:solidFill>
                  <a:schemeClr val="tx1"/>
                </a:solidFill>
                <a:latin typeface="Times New Roman" pitchFamily="18" charset="0"/>
              </a:defRPr>
            </a:lvl2pPr>
            <a:lvl3pPr marL="1127112" indent="-225422">
              <a:defRPr sz="2400">
                <a:solidFill>
                  <a:schemeClr val="tx1"/>
                </a:solidFill>
                <a:latin typeface="Times New Roman" pitchFamily="18" charset="0"/>
              </a:defRPr>
            </a:lvl3pPr>
            <a:lvl4pPr marL="1577957" indent="-225422">
              <a:defRPr sz="2400">
                <a:solidFill>
                  <a:schemeClr val="tx1"/>
                </a:solidFill>
                <a:latin typeface="Times New Roman" pitchFamily="18" charset="0"/>
              </a:defRPr>
            </a:lvl4pPr>
            <a:lvl5pPr marL="2028802" indent="-225422">
              <a:defRPr sz="2400">
                <a:solidFill>
                  <a:schemeClr val="tx1"/>
                </a:solidFill>
                <a:latin typeface="Times New Roman" pitchFamily="18" charset="0"/>
              </a:defRPr>
            </a:lvl5pPr>
            <a:lvl6pPr marL="2479647" indent="-225422" eaLnBrk="0" fontAlgn="base" hangingPunct="0">
              <a:spcBef>
                <a:spcPct val="0"/>
              </a:spcBef>
              <a:spcAft>
                <a:spcPct val="0"/>
              </a:spcAft>
              <a:defRPr sz="2400">
                <a:solidFill>
                  <a:schemeClr val="tx1"/>
                </a:solidFill>
                <a:latin typeface="Times New Roman" pitchFamily="18" charset="0"/>
              </a:defRPr>
            </a:lvl6pPr>
            <a:lvl7pPr marL="2930492" indent="-225422" eaLnBrk="0" fontAlgn="base" hangingPunct="0">
              <a:spcBef>
                <a:spcPct val="0"/>
              </a:spcBef>
              <a:spcAft>
                <a:spcPct val="0"/>
              </a:spcAft>
              <a:defRPr sz="2400">
                <a:solidFill>
                  <a:schemeClr val="tx1"/>
                </a:solidFill>
                <a:latin typeface="Times New Roman" pitchFamily="18" charset="0"/>
              </a:defRPr>
            </a:lvl7pPr>
            <a:lvl8pPr marL="3381337" indent="-225422" eaLnBrk="0" fontAlgn="base" hangingPunct="0">
              <a:spcBef>
                <a:spcPct val="0"/>
              </a:spcBef>
              <a:spcAft>
                <a:spcPct val="0"/>
              </a:spcAft>
              <a:defRPr sz="2400">
                <a:solidFill>
                  <a:schemeClr val="tx1"/>
                </a:solidFill>
                <a:latin typeface="Times New Roman" pitchFamily="18" charset="0"/>
              </a:defRPr>
            </a:lvl8pPr>
            <a:lvl9pPr marL="3832182" indent="-225422" eaLnBrk="0" fontAlgn="base" hangingPunct="0">
              <a:spcBef>
                <a:spcPct val="0"/>
              </a:spcBef>
              <a:spcAft>
                <a:spcPct val="0"/>
              </a:spcAft>
              <a:defRPr sz="2400">
                <a:solidFill>
                  <a:schemeClr val="tx1"/>
                </a:solidFill>
                <a:latin typeface="Times New Roman" pitchFamily="18" charset="0"/>
              </a:defRPr>
            </a:lvl9pPr>
          </a:lstStyle>
          <a:p>
            <a:fld id="{5D6B4995-AE92-41D9-8118-E78D014C27BD}" type="slidenum">
              <a:rPr lang="en-US" altLang="en-US" sz="1200"/>
              <a:pPr/>
              <a:t>41</a:t>
            </a:fld>
            <a:endParaRPr lang="en-US" alt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 update rate is 4.5 minutes for VCP 12 and 6 minutes for VCP 21.</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32623" indent="-281778">
              <a:defRPr sz="2400">
                <a:solidFill>
                  <a:schemeClr val="tx1"/>
                </a:solidFill>
                <a:latin typeface="Times New Roman" pitchFamily="18" charset="0"/>
              </a:defRPr>
            </a:lvl2pPr>
            <a:lvl3pPr marL="1127112" indent="-225422">
              <a:defRPr sz="2400">
                <a:solidFill>
                  <a:schemeClr val="tx1"/>
                </a:solidFill>
                <a:latin typeface="Times New Roman" pitchFamily="18" charset="0"/>
              </a:defRPr>
            </a:lvl3pPr>
            <a:lvl4pPr marL="1577957" indent="-225422">
              <a:defRPr sz="2400">
                <a:solidFill>
                  <a:schemeClr val="tx1"/>
                </a:solidFill>
                <a:latin typeface="Times New Roman" pitchFamily="18" charset="0"/>
              </a:defRPr>
            </a:lvl4pPr>
            <a:lvl5pPr marL="2028802" indent="-225422">
              <a:defRPr sz="2400">
                <a:solidFill>
                  <a:schemeClr val="tx1"/>
                </a:solidFill>
                <a:latin typeface="Times New Roman" pitchFamily="18" charset="0"/>
              </a:defRPr>
            </a:lvl5pPr>
            <a:lvl6pPr marL="2479647" indent="-225422" eaLnBrk="0" fontAlgn="base" hangingPunct="0">
              <a:spcBef>
                <a:spcPct val="0"/>
              </a:spcBef>
              <a:spcAft>
                <a:spcPct val="0"/>
              </a:spcAft>
              <a:defRPr sz="2400">
                <a:solidFill>
                  <a:schemeClr val="tx1"/>
                </a:solidFill>
                <a:latin typeface="Times New Roman" pitchFamily="18" charset="0"/>
              </a:defRPr>
            </a:lvl6pPr>
            <a:lvl7pPr marL="2930492" indent="-225422" eaLnBrk="0" fontAlgn="base" hangingPunct="0">
              <a:spcBef>
                <a:spcPct val="0"/>
              </a:spcBef>
              <a:spcAft>
                <a:spcPct val="0"/>
              </a:spcAft>
              <a:defRPr sz="2400">
                <a:solidFill>
                  <a:schemeClr val="tx1"/>
                </a:solidFill>
                <a:latin typeface="Times New Roman" pitchFamily="18" charset="0"/>
              </a:defRPr>
            </a:lvl7pPr>
            <a:lvl8pPr marL="3381337" indent="-225422" eaLnBrk="0" fontAlgn="base" hangingPunct="0">
              <a:spcBef>
                <a:spcPct val="0"/>
              </a:spcBef>
              <a:spcAft>
                <a:spcPct val="0"/>
              </a:spcAft>
              <a:defRPr sz="2400">
                <a:solidFill>
                  <a:schemeClr val="tx1"/>
                </a:solidFill>
                <a:latin typeface="Times New Roman" pitchFamily="18" charset="0"/>
              </a:defRPr>
            </a:lvl8pPr>
            <a:lvl9pPr marL="3832182" indent="-225422" eaLnBrk="0" fontAlgn="base" hangingPunct="0">
              <a:spcBef>
                <a:spcPct val="0"/>
              </a:spcBef>
              <a:spcAft>
                <a:spcPct val="0"/>
              </a:spcAft>
              <a:defRPr sz="2400">
                <a:solidFill>
                  <a:schemeClr val="tx1"/>
                </a:solidFill>
                <a:latin typeface="Times New Roman" pitchFamily="18" charset="0"/>
              </a:defRPr>
            </a:lvl9pPr>
          </a:lstStyle>
          <a:p>
            <a:fld id="{C38F73BA-0121-4A56-91FD-C7AA53ED3685}" type="slidenum">
              <a:rPr lang="en-US" altLang="en-US" sz="1200"/>
              <a:pPr/>
              <a:t>42</a:t>
            </a:fld>
            <a:endParaRPr lang="en-US" alt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WSR-88D's antenna/beam scans at many different elevation angles in the atmosphere.	</a:t>
            </a:r>
            <a:endParaRPr lang="en-US" altLang="en-US" smtClean="0">
              <a:sym typeface="Wingdings" pitchFamily="2" charset="2"/>
            </a:endParaRPr>
          </a:p>
          <a:p>
            <a:r>
              <a:rPr lang="en-US" altLang="en-US" smtClean="0"/>
              <a:t>This scanning is computer controlled. The combination of all of the angles scanned sweeps out a volume of the atmosphere.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32623" indent="-281778">
              <a:defRPr sz="2400">
                <a:solidFill>
                  <a:schemeClr val="tx1"/>
                </a:solidFill>
                <a:latin typeface="Times New Roman" pitchFamily="18" charset="0"/>
              </a:defRPr>
            </a:lvl2pPr>
            <a:lvl3pPr marL="1127112" indent="-225422">
              <a:defRPr sz="2400">
                <a:solidFill>
                  <a:schemeClr val="tx1"/>
                </a:solidFill>
                <a:latin typeface="Times New Roman" pitchFamily="18" charset="0"/>
              </a:defRPr>
            </a:lvl3pPr>
            <a:lvl4pPr marL="1577957" indent="-225422">
              <a:defRPr sz="2400">
                <a:solidFill>
                  <a:schemeClr val="tx1"/>
                </a:solidFill>
                <a:latin typeface="Times New Roman" pitchFamily="18" charset="0"/>
              </a:defRPr>
            </a:lvl4pPr>
            <a:lvl5pPr marL="2028802" indent="-225422">
              <a:defRPr sz="2400">
                <a:solidFill>
                  <a:schemeClr val="tx1"/>
                </a:solidFill>
                <a:latin typeface="Times New Roman" pitchFamily="18" charset="0"/>
              </a:defRPr>
            </a:lvl5pPr>
            <a:lvl6pPr marL="2479647" indent="-225422" eaLnBrk="0" fontAlgn="base" hangingPunct="0">
              <a:spcBef>
                <a:spcPct val="0"/>
              </a:spcBef>
              <a:spcAft>
                <a:spcPct val="0"/>
              </a:spcAft>
              <a:defRPr sz="2400">
                <a:solidFill>
                  <a:schemeClr val="tx1"/>
                </a:solidFill>
                <a:latin typeface="Times New Roman" pitchFamily="18" charset="0"/>
              </a:defRPr>
            </a:lvl6pPr>
            <a:lvl7pPr marL="2930492" indent="-225422" eaLnBrk="0" fontAlgn="base" hangingPunct="0">
              <a:spcBef>
                <a:spcPct val="0"/>
              </a:spcBef>
              <a:spcAft>
                <a:spcPct val="0"/>
              </a:spcAft>
              <a:defRPr sz="2400">
                <a:solidFill>
                  <a:schemeClr val="tx1"/>
                </a:solidFill>
                <a:latin typeface="Times New Roman" pitchFamily="18" charset="0"/>
              </a:defRPr>
            </a:lvl7pPr>
            <a:lvl8pPr marL="3381337" indent="-225422" eaLnBrk="0" fontAlgn="base" hangingPunct="0">
              <a:spcBef>
                <a:spcPct val="0"/>
              </a:spcBef>
              <a:spcAft>
                <a:spcPct val="0"/>
              </a:spcAft>
              <a:defRPr sz="2400">
                <a:solidFill>
                  <a:schemeClr val="tx1"/>
                </a:solidFill>
                <a:latin typeface="Times New Roman" pitchFamily="18" charset="0"/>
              </a:defRPr>
            </a:lvl8pPr>
            <a:lvl9pPr marL="3832182" indent="-225422" eaLnBrk="0" fontAlgn="base" hangingPunct="0">
              <a:spcBef>
                <a:spcPct val="0"/>
              </a:spcBef>
              <a:spcAft>
                <a:spcPct val="0"/>
              </a:spcAft>
              <a:defRPr sz="2400">
                <a:solidFill>
                  <a:schemeClr val="tx1"/>
                </a:solidFill>
                <a:latin typeface="Times New Roman" pitchFamily="18" charset="0"/>
              </a:defRPr>
            </a:lvl9pPr>
          </a:lstStyle>
          <a:p>
            <a:fld id="{9E0705AB-0770-4B79-8479-9BC99D079557}" type="slidenum">
              <a:rPr lang="en-US" altLang="en-US" sz="1200"/>
              <a:pPr/>
              <a:t>43</a:t>
            </a:fld>
            <a:endParaRPr lang="en-US" altLang="en-US"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Displays the highest dBZ (reflectivity) value detected in a column of the atmosphere above a location </a:t>
            </a:r>
          </a:p>
          <a:p>
            <a:r>
              <a:rPr lang="en-US" altLang="en-US" smtClean="0"/>
              <a:t>The radar scans through all of the elevation slices to determine the highest dBZ value in the vertical column.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32623" indent="-281778">
              <a:defRPr sz="2400">
                <a:solidFill>
                  <a:schemeClr val="tx1"/>
                </a:solidFill>
                <a:latin typeface="Times New Roman" pitchFamily="18" charset="0"/>
              </a:defRPr>
            </a:lvl2pPr>
            <a:lvl3pPr marL="1127112" indent="-225422">
              <a:defRPr sz="2400">
                <a:solidFill>
                  <a:schemeClr val="tx1"/>
                </a:solidFill>
                <a:latin typeface="Times New Roman" pitchFamily="18" charset="0"/>
              </a:defRPr>
            </a:lvl3pPr>
            <a:lvl4pPr marL="1577957" indent="-225422">
              <a:defRPr sz="2400">
                <a:solidFill>
                  <a:schemeClr val="tx1"/>
                </a:solidFill>
                <a:latin typeface="Times New Roman" pitchFamily="18" charset="0"/>
              </a:defRPr>
            </a:lvl4pPr>
            <a:lvl5pPr marL="2028802" indent="-225422">
              <a:defRPr sz="2400">
                <a:solidFill>
                  <a:schemeClr val="tx1"/>
                </a:solidFill>
                <a:latin typeface="Times New Roman" pitchFamily="18" charset="0"/>
              </a:defRPr>
            </a:lvl5pPr>
            <a:lvl6pPr marL="2479647" indent="-225422" eaLnBrk="0" fontAlgn="base" hangingPunct="0">
              <a:spcBef>
                <a:spcPct val="0"/>
              </a:spcBef>
              <a:spcAft>
                <a:spcPct val="0"/>
              </a:spcAft>
              <a:defRPr sz="2400">
                <a:solidFill>
                  <a:schemeClr val="tx1"/>
                </a:solidFill>
                <a:latin typeface="Times New Roman" pitchFamily="18" charset="0"/>
              </a:defRPr>
            </a:lvl6pPr>
            <a:lvl7pPr marL="2930492" indent="-225422" eaLnBrk="0" fontAlgn="base" hangingPunct="0">
              <a:spcBef>
                <a:spcPct val="0"/>
              </a:spcBef>
              <a:spcAft>
                <a:spcPct val="0"/>
              </a:spcAft>
              <a:defRPr sz="2400">
                <a:solidFill>
                  <a:schemeClr val="tx1"/>
                </a:solidFill>
                <a:latin typeface="Times New Roman" pitchFamily="18" charset="0"/>
              </a:defRPr>
            </a:lvl7pPr>
            <a:lvl8pPr marL="3381337" indent="-225422" eaLnBrk="0" fontAlgn="base" hangingPunct="0">
              <a:spcBef>
                <a:spcPct val="0"/>
              </a:spcBef>
              <a:spcAft>
                <a:spcPct val="0"/>
              </a:spcAft>
              <a:defRPr sz="2400">
                <a:solidFill>
                  <a:schemeClr val="tx1"/>
                </a:solidFill>
                <a:latin typeface="Times New Roman" pitchFamily="18" charset="0"/>
              </a:defRPr>
            </a:lvl8pPr>
            <a:lvl9pPr marL="3832182" indent="-225422" eaLnBrk="0" fontAlgn="base" hangingPunct="0">
              <a:spcBef>
                <a:spcPct val="0"/>
              </a:spcBef>
              <a:spcAft>
                <a:spcPct val="0"/>
              </a:spcAft>
              <a:defRPr sz="2400">
                <a:solidFill>
                  <a:schemeClr val="tx1"/>
                </a:solidFill>
                <a:latin typeface="Times New Roman" pitchFamily="18" charset="0"/>
              </a:defRPr>
            </a:lvl9pPr>
          </a:lstStyle>
          <a:p>
            <a:fld id="{8AD056AE-D508-42CE-B845-B6372333575C}" type="slidenum">
              <a:rPr lang="en-US" altLang="en-US" sz="1200"/>
              <a:pPr/>
              <a:t>44</a:t>
            </a:fld>
            <a:endParaRPr lang="en-US" alt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highest reflectivity value in the column was measured as 50 dBZ.</a:t>
            </a:r>
          </a:p>
          <a:p>
            <a:r>
              <a:rPr lang="en-US" altLang="en-US" smtClean="0"/>
              <a:t>50 dBZ will be displayed on the product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8264D-DD2C-4E54-B53E-3DF361BDDDAD}" type="slidenum">
              <a:rPr lang="en-US" smtClean="0"/>
              <a:t>45</a:t>
            </a:fld>
            <a:endParaRPr lang="en-US"/>
          </a:p>
        </p:txBody>
      </p:sp>
    </p:spTree>
    <p:extLst>
      <p:ext uri="{BB962C8B-B14F-4D97-AF65-F5344CB8AC3E}">
        <p14:creationId xmlns:p14="http://schemas.microsoft.com/office/powerpoint/2010/main" val="3790310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Convective available potential energy – the potential energy air parcels will have if they rise above the level of free convection (probably want to simplify this a bit) Values of 1000 to 2000 are high. Values over 2000 are extremely high. </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CB3DF4B-56A5-4143-8D71-08AE3CF44237}" type="slidenum">
              <a:rPr lang="en-US" altLang="en-US" smtClean="0">
                <a:latin typeface="Times New Roman" pitchFamily="18" charset="0"/>
              </a:rPr>
              <a:pPr/>
              <a:t>5</a:t>
            </a:fld>
            <a:endParaRPr lang="en-US" altLang="en-US"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32623" indent="-281778">
              <a:defRPr sz="2400">
                <a:solidFill>
                  <a:schemeClr val="tx1"/>
                </a:solidFill>
                <a:latin typeface="Times New Roman" pitchFamily="18" charset="0"/>
              </a:defRPr>
            </a:lvl2pPr>
            <a:lvl3pPr marL="1127112" indent="-225422">
              <a:defRPr sz="2400">
                <a:solidFill>
                  <a:schemeClr val="tx1"/>
                </a:solidFill>
                <a:latin typeface="Times New Roman" pitchFamily="18" charset="0"/>
              </a:defRPr>
            </a:lvl3pPr>
            <a:lvl4pPr marL="1577957" indent="-225422">
              <a:defRPr sz="2400">
                <a:solidFill>
                  <a:schemeClr val="tx1"/>
                </a:solidFill>
                <a:latin typeface="Times New Roman" pitchFamily="18" charset="0"/>
              </a:defRPr>
            </a:lvl4pPr>
            <a:lvl5pPr marL="2028802" indent="-225422">
              <a:defRPr sz="2400">
                <a:solidFill>
                  <a:schemeClr val="tx1"/>
                </a:solidFill>
                <a:latin typeface="Times New Roman" pitchFamily="18" charset="0"/>
              </a:defRPr>
            </a:lvl5pPr>
            <a:lvl6pPr marL="2479647" indent="-225422" eaLnBrk="0" fontAlgn="base" hangingPunct="0">
              <a:spcBef>
                <a:spcPct val="0"/>
              </a:spcBef>
              <a:spcAft>
                <a:spcPct val="0"/>
              </a:spcAft>
              <a:defRPr sz="2400">
                <a:solidFill>
                  <a:schemeClr val="tx1"/>
                </a:solidFill>
                <a:latin typeface="Times New Roman" pitchFamily="18" charset="0"/>
              </a:defRPr>
            </a:lvl6pPr>
            <a:lvl7pPr marL="2930492" indent="-225422" eaLnBrk="0" fontAlgn="base" hangingPunct="0">
              <a:spcBef>
                <a:spcPct val="0"/>
              </a:spcBef>
              <a:spcAft>
                <a:spcPct val="0"/>
              </a:spcAft>
              <a:defRPr sz="2400">
                <a:solidFill>
                  <a:schemeClr val="tx1"/>
                </a:solidFill>
                <a:latin typeface="Times New Roman" pitchFamily="18" charset="0"/>
              </a:defRPr>
            </a:lvl7pPr>
            <a:lvl8pPr marL="3381337" indent="-225422" eaLnBrk="0" fontAlgn="base" hangingPunct="0">
              <a:spcBef>
                <a:spcPct val="0"/>
              </a:spcBef>
              <a:spcAft>
                <a:spcPct val="0"/>
              </a:spcAft>
              <a:defRPr sz="2400">
                <a:solidFill>
                  <a:schemeClr val="tx1"/>
                </a:solidFill>
                <a:latin typeface="Times New Roman" pitchFamily="18" charset="0"/>
              </a:defRPr>
            </a:lvl8pPr>
            <a:lvl9pPr marL="3832182" indent="-225422" eaLnBrk="0" fontAlgn="base" hangingPunct="0">
              <a:spcBef>
                <a:spcPct val="0"/>
              </a:spcBef>
              <a:spcAft>
                <a:spcPct val="0"/>
              </a:spcAft>
              <a:defRPr sz="2400">
                <a:solidFill>
                  <a:schemeClr val="tx1"/>
                </a:solidFill>
                <a:latin typeface="Times New Roman" pitchFamily="18" charset="0"/>
              </a:defRPr>
            </a:lvl9pPr>
          </a:lstStyle>
          <a:p>
            <a:fld id="{52B3AFC6-3835-4541-B887-934A1417A9FB}" type="slidenum">
              <a:rPr lang="en-US" altLang="en-US" sz="1200"/>
              <a:pPr/>
              <a:t>46</a:t>
            </a:fld>
            <a:endParaRPr lang="en-US" altLang="en-US" sz="12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itchFamily="2" charset="2"/>
              <a:buNone/>
            </a:pPr>
            <a:r>
              <a:rPr lang="en-US" altLang="en-US" smtClean="0"/>
              <a:t>The </a:t>
            </a:r>
            <a:r>
              <a:rPr lang="en-US" altLang="en-US" b="1" smtClean="0"/>
              <a:t>cone of silence</a:t>
            </a:r>
            <a:r>
              <a:rPr lang="en-US" altLang="en-US" smtClean="0"/>
              <a:t> is an area above the radar, shaped like a cone, where the beam cannot measure targets.	</a:t>
            </a:r>
          </a:p>
          <a:p>
            <a:pPr>
              <a:buFont typeface="Wingdings" pitchFamily="2" charset="2"/>
              <a:buNone/>
            </a:pPr>
            <a:r>
              <a:rPr lang="en-US" altLang="en-US" smtClean="0"/>
              <a:t>The highest WSR-88D antenna elevation is 19.5 degrees.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8264D-DD2C-4E54-B53E-3DF361BDDDAD}" type="slidenum">
              <a:rPr lang="en-US" smtClean="0"/>
              <a:t>47</a:t>
            </a:fld>
            <a:endParaRPr lang="en-US"/>
          </a:p>
        </p:txBody>
      </p:sp>
    </p:spTree>
    <p:extLst>
      <p:ext uri="{BB962C8B-B14F-4D97-AF65-F5344CB8AC3E}">
        <p14:creationId xmlns:p14="http://schemas.microsoft.com/office/powerpoint/2010/main" val="297334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refers to the bending of the radar</a:t>
            </a:r>
            <a:r>
              <a:rPr lang="en-US" baseline="0" dirty="0" smtClean="0"/>
              <a:t> beam through the atmosphere. Sub refraction is less common, occurring when temperature decreases rapidly with height or moisture increases with height. </a:t>
            </a:r>
            <a:r>
              <a:rPr lang="en-US" baseline="0" dirty="0" err="1" smtClean="0"/>
              <a:t>Superrefraction</a:t>
            </a:r>
            <a:r>
              <a:rPr lang="en-US" baseline="0" dirty="0" smtClean="0"/>
              <a:t> is from a temperature inversion. Strong inversions lead to ducting and thus AP.</a:t>
            </a:r>
            <a:endParaRPr lang="en-US" dirty="0" smtClean="0"/>
          </a:p>
          <a:p>
            <a:endParaRPr lang="en-US" dirty="0"/>
          </a:p>
        </p:txBody>
      </p:sp>
      <p:sp>
        <p:nvSpPr>
          <p:cNvPr id="4" name="Slide Number Placeholder 3"/>
          <p:cNvSpPr>
            <a:spLocks noGrp="1"/>
          </p:cNvSpPr>
          <p:nvPr>
            <p:ph type="sldNum" sz="quarter" idx="10"/>
          </p:nvPr>
        </p:nvSpPr>
        <p:spPr/>
        <p:txBody>
          <a:bodyPr/>
          <a:lstStyle/>
          <a:p>
            <a:fld id="{8508264D-DD2C-4E54-B53E-3DF361BDDDAD}" type="slidenum">
              <a:rPr lang="en-US" smtClean="0"/>
              <a:t>48</a:t>
            </a:fld>
            <a:endParaRPr lang="en-US"/>
          </a:p>
        </p:txBody>
      </p:sp>
    </p:spTree>
    <p:extLst>
      <p:ext uri="{BB962C8B-B14F-4D97-AF65-F5344CB8AC3E}">
        <p14:creationId xmlns:p14="http://schemas.microsoft.com/office/powerpoint/2010/main" val="1542116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8264D-DD2C-4E54-B53E-3DF361BDDDAD}" type="slidenum">
              <a:rPr lang="en-US" smtClean="0"/>
              <a:t>49</a:t>
            </a:fld>
            <a:endParaRPr lang="en-US"/>
          </a:p>
        </p:txBody>
      </p:sp>
    </p:spTree>
    <p:extLst>
      <p:ext uri="{BB962C8B-B14F-4D97-AF65-F5344CB8AC3E}">
        <p14:creationId xmlns:p14="http://schemas.microsoft.com/office/powerpoint/2010/main" val="5463285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8264D-DD2C-4E54-B53E-3DF361BDDDAD}" type="slidenum">
              <a:rPr lang="en-US" smtClean="0"/>
              <a:t>50</a:t>
            </a:fld>
            <a:endParaRPr lang="en-US"/>
          </a:p>
        </p:txBody>
      </p:sp>
    </p:spTree>
    <p:extLst>
      <p:ext uri="{BB962C8B-B14F-4D97-AF65-F5344CB8AC3E}">
        <p14:creationId xmlns:p14="http://schemas.microsoft.com/office/powerpoint/2010/main" val="678912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Strong</a:t>
            </a:r>
            <a:r>
              <a:rPr lang="en-US" baseline="0" dirty="0" smtClean="0"/>
              <a:t> thunderstorm outflow winds stir up dust and insects which act as </a:t>
            </a:r>
            <a:r>
              <a:rPr lang="en-US" baseline="0" dirty="0" err="1" smtClean="0"/>
              <a:t>scatterers</a:t>
            </a:r>
            <a:r>
              <a:rPr lang="en-US" baseline="0" dirty="0" smtClean="0"/>
              <a:t>, leading to reflectivity returns. </a:t>
            </a:r>
            <a:endParaRPr lang="en-US" dirty="0"/>
          </a:p>
        </p:txBody>
      </p:sp>
      <p:sp>
        <p:nvSpPr>
          <p:cNvPr id="4" name="Slide Number Placeholder 3"/>
          <p:cNvSpPr>
            <a:spLocks noGrp="1"/>
          </p:cNvSpPr>
          <p:nvPr>
            <p:ph type="sldNum" sz="quarter" idx="10"/>
          </p:nvPr>
        </p:nvSpPr>
        <p:spPr/>
        <p:txBody>
          <a:bodyPr/>
          <a:lstStyle/>
          <a:p>
            <a:fld id="{8508264D-DD2C-4E54-B53E-3DF361BDDDAD}" type="slidenum">
              <a:rPr lang="en-US" smtClean="0"/>
              <a:t>51</a:t>
            </a:fld>
            <a:endParaRPr lang="en-US"/>
          </a:p>
        </p:txBody>
      </p:sp>
    </p:spTree>
    <p:extLst>
      <p:ext uri="{BB962C8B-B14F-4D97-AF65-F5344CB8AC3E}">
        <p14:creationId xmlns:p14="http://schemas.microsoft.com/office/powerpoint/2010/main" val="17739164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Dust and insects also get caught up in the lake breeze. (sea breeze near the Ocean)</a:t>
            </a:r>
            <a:endParaRPr lang="en-US" dirty="0"/>
          </a:p>
        </p:txBody>
      </p:sp>
      <p:sp>
        <p:nvSpPr>
          <p:cNvPr id="4" name="Slide Number Placeholder 3"/>
          <p:cNvSpPr>
            <a:spLocks noGrp="1"/>
          </p:cNvSpPr>
          <p:nvPr>
            <p:ph type="sldNum" sz="quarter" idx="10"/>
          </p:nvPr>
        </p:nvSpPr>
        <p:spPr/>
        <p:txBody>
          <a:bodyPr/>
          <a:lstStyle/>
          <a:p>
            <a:fld id="{8508264D-DD2C-4E54-B53E-3DF361BDDDAD}" type="slidenum">
              <a:rPr lang="en-US" smtClean="0"/>
              <a:t>52</a:t>
            </a:fld>
            <a:endParaRPr lang="en-US"/>
          </a:p>
        </p:txBody>
      </p:sp>
    </p:spTree>
    <p:extLst>
      <p:ext uri="{BB962C8B-B14F-4D97-AF65-F5344CB8AC3E}">
        <p14:creationId xmlns:p14="http://schemas.microsoft.com/office/powerpoint/2010/main" val="26216340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Flocks of birds taking off in the morning usually look like this. During the evening, bats</a:t>
            </a:r>
            <a:r>
              <a:rPr lang="en-US" baseline="0" dirty="0" smtClean="0"/>
              <a:t> can give similar reflectivity signatures (very common in Texas). </a:t>
            </a:r>
            <a:endParaRPr lang="en-US" dirty="0"/>
          </a:p>
        </p:txBody>
      </p:sp>
      <p:sp>
        <p:nvSpPr>
          <p:cNvPr id="4" name="Slide Number Placeholder 3"/>
          <p:cNvSpPr>
            <a:spLocks noGrp="1"/>
          </p:cNvSpPr>
          <p:nvPr>
            <p:ph type="sldNum" sz="quarter" idx="10"/>
          </p:nvPr>
        </p:nvSpPr>
        <p:spPr/>
        <p:txBody>
          <a:bodyPr/>
          <a:lstStyle/>
          <a:p>
            <a:fld id="{8508264D-DD2C-4E54-B53E-3DF361BDDDAD}" type="slidenum">
              <a:rPr lang="en-US" smtClean="0"/>
              <a:t>53</a:t>
            </a:fld>
            <a:endParaRPr lang="en-US"/>
          </a:p>
        </p:txBody>
      </p:sp>
    </p:spTree>
    <p:extLst>
      <p:ext uri="{BB962C8B-B14F-4D97-AF65-F5344CB8AC3E}">
        <p14:creationId xmlns:p14="http://schemas.microsoft.com/office/powerpoint/2010/main" val="18237880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8264D-DD2C-4E54-B53E-3DF361BDDDAD}" type="slidenum">
              <a:rPr lang="en-US" smtClean="0"/>
              <a:t>54</a:t>
            </a:fld>
            <a:endParaRPr lang="en-US"/>
          </a:p>
        </p:txBody>
      </p:sp>
    </p:spTree>
    <p:extLst>
      <p:ext uri="{BB962C8B-B14F-4D97-AF65-F5344CB8AC3E}">
        <p14:creationId xmlns:p14="http://schemas.microsoft.com/office/powerpoint/2010/main" val="3947728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sunrise or sunset "spike" on the NEXRAD radar occurs when the sun shines directly into the 1-degree </a:t>
            </a:r>
            <a:r>
              <a:rPr lang="en-US" dirty="0" err="1" smtClean="0"/>
              <a:t>beamwidth</a:t>
            </a:r>
            <a:r>
              <a:rPr lang="en-US" dirty="0" smtClean="0"/>
              <a:t> of the antenna. Even though the majority of the sun's radiation comes to us as visible light, some energy comes to us at microwave wavelengths, including specifically the wavelength of NEXRAD. </a:t>
            </a:r>
            <a:endParaRPr lang="en-US" dirty="0"/>
          </a:p>
        </p:txBody>
      </p:sp>
      <p:sp>
        <p:nvSpPr>
          <p:cNvPr id="4" name="Slide Number Placeholder 3"/>
          <p:cNvSpPr>
            <a:spLocks noGrp="1"/>
          </p:cNvSpPr>
          <p:nvPr>
            <p:ph type="sldNum" sz="quarter" idx="10"/>
          </p:nvPr>
        </p:nvSpPr>
        <p:spPr/>
        <p:txBody>
          <a:bodyPr/>
          <a:lstStyle/>
          <a:p>
            <a:fld id="{8508264D-DD2C-4E54-B53E-3DF361BDDDAD}" type="slidenum">
              <a:rPr lang="en-US" smtClean="0"/>
              <a:t>55</a:t>
            </a:fld>
            <a:endParaRPr lang="en-US"/>
          </a:p>
        </p:txBody>
      </p:sp>
    </p:spTree>
    <p:extLst>
      <p:ext uri="{BB962C8B-B14F-4D97-AF65-F5344CB8AC3E}">
        <p14:creationId xmlns:p14="http://schemas.microsoft.com/office/powerpoint/2010/main" val="1215525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Need something to lift air parcels upward.</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AC654A1-C008-4361-821D-CBCAE131CF21}" type="slidenum">
              <a:rPr lang="en-US" altLang="en-US" smtClean="0">
                <a:latin typeface="Times New Roman" pitchFamily="18" charset="0"/>
              </a:rPr>
              <a:pPr/>
              <a:t>6</a:t>
            </a:fld>
            <a:endParaRPr lang="en-US" altLang="en-US"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8264D-DD2C-4E54-B53E-3DF361BDDDAD}" type="slidenum">
              <a:rPr lang="en-US" smtClean="0"/>
              <a:t>56</a:t>
            </a:fld>
            <a:endParaRPr lang="en-US"/>
          </a:p>
        </p:txBody>
      </p:sp>
    </p:spTree>
    <p:extLst>
      <p:ext uri="{BB962C8B-B14F-4D97-AF65-F5344CB8AC3E}">
        <p14:creationId xmlns:p14="http://schemas.microsoft.com/office/powerpoint/2010/main" val="10893202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8264D-DD2C-4E54-B53E-3DF361BDDDAD}" type="slidenum">
              <a:rPr lang="en-US" smtClean="0"/>
              <a:t>57</a:t>
            </a:fld>
            <a:endParaRPr lang="en-US"/>
          </a:p>
        </p:txBody>
      </p:sp>
    </p:spTree>
    <p:extLst>
      <p:ext uri="{BB962C8B-B14F-4D97-AF65-F5344CB8AC3E}">
        <p14:creationId xmlns:p14="http://schemas.microsoft.com/office/powerpoint/2010/main" val="30432947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8264D-DD2C-4E54-B53E-3DF361BDDDAD}" type="slidenum">
              <a:rPr lang="en-US" smtClean="0"/>
              <a:t>58</a:t>
            </a:fld>
            <a:endParaRPr lang="en-US"/>
          </a:p>
        </p:txBody>
      </p:sp>
    </p:spTree>
    <p:extLst>
      <p:ext uri="{BB962C8B-B14F-4D97-AF65-F5344CB8AC3E}">
        <p14:creationId xmlns:p14="http://schemas.microsoft.com/office/powerpoint/2010/main" val="7669341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 velocity can be used to give typical wind flow relative to the radar. The</a:t>
            </a:r>
            <a:r>
              <a:rPr lang="en-US" baseline="0" dirty="0" smtClean="0"/>
              <a:t> example above is an east-northeast wind.</a:t>
            </a:r>
            <a:endParaRPr lang="en-US" dirty="0"/>
          </a:p>
        </p:txBody>
      </p:sp>
      <p:sp>
        <p:nvSpPr>
          <p:cNvPr id="4" name="Slide Number Placeholder 3"/>
          <p:cNvSpPr>
            <a:spLocks noGrp="1"/>
          </p:cNvSpPr>
          <p:nvPr>
            <p:ph type="sldNum" sz="quarter" idx="10"/>
          </p:nvPr>
        </p:nvSpPr>
        <p:spPr/>
        <p:txBody>
          <a:bodyPr/>
          <a:lstStyle/>
          <a:p>
            <a:fld id="{8508264D-DD2C-4E54-B53E-3DF361BDDDAD}" type="slidenum">
              <a:rPr lang="en-US" smtClean="0"/>
              <a:t>59</a:t>
            </a:fld>
            <a:endParaRPr lang="en-US"/>
          </a:p>
        </p:txBody>
      </p:sp>
    </p:spTree>
    <p:extLst>
      <p:ext uri="{BB962C8B-B14F-4D97-AF65-F5344CB8AC3E}">
        <p14:creationId xmlns:p14="http://schemas.microsoft.com/office/powerpoint/2010/main" val="2702670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Storm</a:t>
            </a:r>
            <a:r>
              <a:rPr lang="en-US" baseline="0" dirty="0" smtClean="0"/>
              <a:t> Relative SRM is used highly in tornado </a:t>
            </a:r>
            <a:r>
              <a:rPr lang="en-US" baseline="0" dirty="0" err="1" smtClean="0"/>
              <a:t>dectection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508264D-DD2C-4E54-B53E-3DF361BDDDAD}" type="slidenum">
              <a:rPr lang="en-US" smtClean="0"/>
              <a:t>60</a:t>
            </a:fld>
            <a:endParaRPr lang="en-US"/>
          </a:p>
        </p:txBody>
      </p:sp>
    </p:spTree>
    <p:extLst>
      <p:ext uri="{BB962C8B-B14F-4D97-AF65-F5344CB8AC3E}">
        <p14:creationId xmlns:p14="http://schemas.microsoft.com/office/powerpoint/2010/main" val="4002724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8264D-DD2C-4E54-B53E-3DF361BDDDAD}" type="slidenum">
              <a:rPr lang="en-US" smtClean="0"/>
              <a:t>61</a:t>
            </a:fld>
            <a:endParaRPr lang="en-US"/>
          </a:p>
        </p:txBody>
      </p:sp>
    </p:spTree>
    <p:extLst>
      <p:ext uri="{BB962C8B-B14F-4D97-AF65-F5344CB8AC3E}">
        <p14:creationId xmlns:p14="http://schemas.microsoft.com/office/powerpoint/2010/main" val="21002641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32623" indent="-281778">
              <a:defRPr sz="2400">
                <a:solidFill>
                  <a:schemeClr val="tx1"/>
                </a:solidFill>
                <a:latin typeface="Times New Roman" pitchFamily="18" charset="0"/>
              </a:defRPr>
            </a:lvl2pPr>
            <a:lvl3pPr marL="1127112" indent="-225422">
              <a:defRPr sz="2400">
                <a:solidFill>
                  <a:schemeClr val="tx1"/>
                </a:solidFill>
                <a:latin typeface="Times New Roman" pitchFamily="18" charset="0"/>
              </a:defRPr>
            </a:lvl3pPr>
            <a:lvl4pPr marL="1577957" indent="-225422">
              <a:defRPr sz="2400">
                <a:solidFill>
                  <a:schemeClr val="tx1"/>
                </a:solidFill>
                <a:latin typeface="Times New Roman" pitchFamily="18" charset="0"/>
              </a:defRPr>
            </a:lvl4pPr>
            <a:lvl5pPr marL="2028802" indent="-225422">
              <a:defRPr sz="2400">
                <a:solidFill>
                  <a:schemeClr val="tx1"/>
                </a:solidFill>
                <a:latin typeface="Times New Roman" pitchFamily="18" charset="0"/>
              </a:defRPr>
            </a:lvl5pPr>
            <a:lvl6pPr marL="2479647" indent="-225422" eaLnBrk="0" fontAlgn="base" hangingPunct="0">
              <a:spcBef>
                <a:spcPct val="0"/>
              </a:spcBef>
              <a:spcAft>
                <a:spcPct val="0"/>
              </a:spcAft>
              <a:defRPr sz="2400">
                <a:solidFill>
                  <a:schemeClr val="tx1"/>
                </a:solidFill>
                <a:latin typeface="Times New Roman" pitchFamily="18" charset="0"/>
              </a:defRPr>
            </a:lvl6pPr>
            <a:lvl7pPr marL="2930492" indent="-225422" eaLnBrk="0" fontAlgn="base" hangingPunct="0">
              <a:spcBef>
                <a:spcPct val="0"/>
              </a:spcBef>
              <a:spcAft>
                <a:spcPct val="0"/>
              </a:spcAft>
              <a:defRPr sz="2400">
                <a:solidFill>
                  <a:schemeClr val="tx1"/>
                </a:solidFill>
                <a:latin typeface="Times New Roman" pitchFamily="18" charset="0"/>
              </a:defRPr>
            </a:lvl7pPr>
            <a:lvl8pPr marL="3381337" indent="-225422" eaLnBrk="0" fontAlgn="base" hangingPunct="0">
              <a:spcBef>
                <a:spcPct val="0"/>
              </a:spcBef>
              <a:spcAft>
                <a:spcPct val="0"/>
              </a:spcAft>
              <a:defRPr sz="2400">
                <a:solidFill>
                  <a:schemeClr val="tx1"/>
                </a:solidFill>
                <a:latin typeface="Times New Roman" pitchFamily="18" charset="0"/>
              </a:defRPr>
            </a:lvl8pPr>
            <a:lvl9pPr marL="3832182" indent="-225422" eaLnBrk="0" fontAlgn="base" hangingPunct="0">
              <a:spcBef>
                <a:spcPct val="0"/>
              </a:spcBef>
              <a:spcAft>
                <a:spcPct val="0"/>
              </a:spcAft>
              <a:defRPr sz="2400">
                <a:solidFill>
                  <a:schemeClr val="tx1"/>
                </a:solidFill>
                <a:latin typeface="Times New Roman" pitchFamily="18" charset="0"/>
              </a:defRPr>
            </a:lvl9pPr>
          </a:lstStyle>
          <a:p>
            <a:fld id="{7204D21D-0891-46A8-A33F-889E628D2A93}" type="slidenum">
              <a:rPr lang="en-US" altLang="en-US" sz="1200"/>
              <a:pPr/>
              <a:t>62</a:t>
            </a:fld>
            <a:endParaRPr lang="en-US" altLang="en-US" sz="12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Displays a time series of the vertical wind profile above the radar</a:t>
            </a:r>
          </a:p>
          <a:p>
            <a:r>
              <a:rPr lang="en-US" altLang="en-US" smtClean="0"/>
              <a:t>Winds are plotted in standard wind barb notation. Calm winds are denoted with a circle.</a:t>
            </a:r>
            <a:r>
              <a:rPr lang="en-US" altLang="en-US" i="1" smtClean="0"/>
              <a:t>Point out several examples of winds on the image.  </a:t>
            </a:r>
          </a:p>
          <a:p>
            <a:r>
              <a:rPr lang="en-US" altLang="en-US" i="1" smtClean="0"/>
              <a:t>Zoom in on image as necessary.</a:t>
            </a:r>
            <a:r>
              <a:rPr lang="en-US" altLang="en-US" smtClean="0"/>
              <a:t>Time is plotted along the lower  “X” axis.Time units are UTC.</a:t>
            </a:r>
          </a:p>
          <a:p>
            <a:r>
              <a:rPr lang="en-US" altLang="en-US" smtClean="0"/>
              <a:t>The most current time is on the right side of the image.Altitudes are plotted on the left side “Y” axis.	</a:t>
            </a:r>
            <a:r>
              <a:rPr lang="en-US" altLang="en-US" smtClean="0">
                <a:sym typeface="Symbol" pitchFamily="18" charset="2"/>
              </a:rPr>
              <a:t></a:t>
            </a:r>
            <a:r>
              <a:rPr lang="en-US" altLang="en-US" smtClean="0"/>
              <a:t>	</a:t>
            </a:r>
          </a:p>
          <a:p>
            <a:r>
              <a:rPr lang="en-US" altLang="en-US" smtClean="0"/>
              <a:t>Altitudes are thousands of feet (MSL).</a:t>
            </a:r>
          </a:p>
          <a:p>
            <a:endParaRPr lang="en-US" altLang="en-US" smtClean="0"/>
          </a:p>
          <a:p>
            <a:r>
              <a:rPr lang="en-US" altLang="en-US" smtClean="0"/>
              <a:t>Uses of the product</a:t>
            </a:r>
          </a:p>
          <a:p>
            <a:r>
              <a:rPr lang="en-US" altLang="en-US" smtClean="0"/>
              <a:t>Determine altitude for most favorable tail wind or least amount of headwind.</a:t>
            </a:r>
          </a:p>
          <a:p>
            <a:r>
              <a:rPr lang="en-US" altLang="en-US" smtClean="0"/>
              <a:t>Determine wind shear zones. </a:t>
            </a:r>
          </a:p>
          <a:p>
            <a:r>
              <a:rPr lang="en-US" altLang="en-US" smtClean="0"/>
              <a:t>	</a:t>
            </a:r>
            <a:r>
              <a:rPr lang="en-US" altLang="en-US" smtClean="0">
                <a:sym typeface="Symbol" pitchFamily="18" charset="2"/>
              </a:rPr>
              <a:t></a:t>
            </a:r>
            <a:r>
              <a:rPr lang="en-US" altLang="en-US" smtClean="0"/>
              <a:t>	Wind shear zones are areas of possible turbulence.</a:t>
            </a:r>
          </a:p>
          <a:p>
            <a:r>
              <a:rPr lang="en-US" altLang="en-US" smtClean="0"/>
              <a:t>Verification of winds aloft forecast</a:t>
            </a:r>
          </a:p>
          <a:p>
            <a:r>
              <a:rPr lang="en-US" altLang="en-US" smtClean="0"/>
              <a:t>Compare radar site winds with winds aloft forecast for same location.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different precipitation is shaped differently. Dual pol better identifies returns in horizontal vs vertical which helps determine </a:t>
            </a:r>
            <a:r>
              <a:rPr lang="en-US" dirty="0" err="1" smtClean="0"/>
              <a:t>precip</a:t>
            </a:r>
            <a:r>
              <a:rPr lang="en-US" dirty="0" smtClean="0"/>
              <a:t> type, shape and size. </a:t>
            </a:r>
            <a:endParaRPr lang="en-US" dirty="0"/>
          </a:p>
        </p:txBody>
      </p:sp>
      <p:sp>
        <p:nvSpPr>
          <p:cNvPr id="4" name="Slide Number Placeholder 3"/>
          <p:cNvSpPr>
            <a:spLocks noGrp="1"/>
          </p:cNvSpPr>
          <p:nvPr>
            <p:ph type="sldNum" sz="quarter" idx="10"/>
          </p:nvPr>
        </p:nvSpPr>
        <p:spPr/>
        <p:txBody>
          <a:bodyPr/>
          <a:lstStyle/>
          <a:p>
            <a:fld id="{8508264D-DD2C-4E54-B53E-3DF361BDDDAD}" type="slidenum">
              <a:rPr lang="en-US" smtClean="0"/>
              <a:t>63</a:t>
            </a:fld>
            <a:endParaRPr lang="en-US"/>
          </a:p>
        </p:txBody>
      </p:sp>
    </p:spTree>
    <p:extLst>
      <p:ext uri="{BB962C8B-B14F-4D97-AF65-F5344CB8AC3E}">
        <p14:creationId xmlns:p14="http://schemas.microsoft.com/office/powerpoint/2010/main" val="42196232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08264D-DD2C-4E54-B53E-3DF361BDDDAD}" type="slidenum">
              <a:rPr lang="en-US" smtClean="0"/>
              <a:t>64</a:t>
            </a:fld>
            <a:endParaRPr lang="en-US"/>
          </a:p>
        </p:txBody>
      </p:sp>
    </p:spTree>
    <p:extLst>
      <p:ext uri="{BB962C8B-B14F-4D97-AF65-F5344CB8AC3E}">
        <p14:creationId xmlns:p14="http://schemas.microsoft.com/office/powerpoint/2010/main" val="148138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6A01884-F784-4D97-B359-E5089D962B5F}" type="slidenum">
              <a:rPr lang="en-US" altLang="en-US" smtClean="0">
                <a:latin typeface="Times New Roman" pitchFamily="18" charset="0"/>
              </a:rPr>
              <a:pPr/>
              <a:t>8</a:t>
            </a:fld>
            <a:endParaRPr lang="en-US" altLang="en-US" smtClean="0">
              <a:latin typeface="Times New Roman" pitchFamily="18"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Note the cloud is dominated by updrafts.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D931804-A81F-4FED-A66A-E09EAE2C99D3}" type="slidenum">
              <a:rPr lang="en-US" altLang="en-US" smtClean="0">
                <a:latin typeface="Times New Roman" pitchFamily="18" charset="0"/>
              </a:rPr>
              <a:pPr/>
              <a:t>9</a:t>
            </a:fld>
            <a:endParaRPr lang="en-US" altLang="en-US" smtClean="0">
              <a:latin typeface="Times New Roman" pitchFamily="18"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Again, note the crisp, well defined cloud tops and the vertical extent of these clouds.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Note once the updraft is cut off, the thunderstorms can no longer sustain itself. </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B443247C-1B72-4368-8B8F-8D1342BEA6A7}" type="slidenum">
              <a:rPr lang="en-US" altLang="en-US" smtClean="0">
                <a:latin typeface="Times New Roman" pitchFamily="18" charset="0"/>
              </a:rPr>
              <a:pPr/>
              <a:t>11</a:t>
            </a:fld>
            <a:endParaRPr lang="en-US" alt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9155D67-8169-4D83-9B23-B69F5A54914F}" type="slidenum">
              <a:rPr lang="en-US" altLang="en-US" smtClean="0">
                <a:latin typeface="Times New Roman" pitchFamily="18" charset="0"/>
              </a:rPr>
              <a:pPr/>
              <a:t>15</a:t>
            </a:fld>
            <a:endParaRPr lang="en-US" altLang="en-US" smtClean="0">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Example of why they are hazardous in flight.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chor="t">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317D5924-E20D-4155-911C-A8A20877E398}" type="datetimeFigureOut">
              <a:rPr lang="en-US" smtClean="0"/>
              <a:t>6/7/2018</a:t>
            </a:fld>
            <a:endParaRPr lang="en-US"/>
          </a:p>
        </p:txBody>
      </p:sp>
      <p:sp>
        <p:nvSpPr>
          <p:cNvPr id="8" name="Slide Number Placeholder 7"/>
          <p:cNvSpPr>
            <a:spLocks noGrp="1"/>
          </p:cNvSpPr>
          <p:nvPr>
            <p:ph type="sldNum" sz="quarter" idx="11"/>
          </p:nvPr>
        </p:nvSpPr>
        <p:spPr/>
        <p:txBody>
          <a:bodyPr/>
          <a:lstStyle/>
          <a:p>
            <a:fld id="{CCBC0E33-9045-4F8E-AA15-0153E5328882}"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7D5924-E20D-4155-911C-A8A20877E398}"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C0E33-9045-4F8E-AA15-0153E5328882}"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7D5924-E20D-4155-911C-A8A20877E398}"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C0E33-9045-4F8E-AA15-0153E5328882}"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43607237-3C24-4207-B28F-EAAE04426C66}" type="slidenum">
              <a:rPr lang="en-US"/>
              <a:pPr>
                <a:defRPr/>
              </a:pPr>
              <a:t>‹#›</a:t>
            </a:fld>
            <a:endParaRPr lang="en-US"/>
          </a:p>
        </p:txBody>
      </p:sp>
    </p:spTree>
    <p:extLst>
      <p:ext uri="{BB962C8B-B14F-4D97-AF65-F5344CB8AC3E}">
        <p14:creationId xmlns:p14="http://schemas.microsoft.com/office/powerpoint/2010/main" val="495044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625" y="228600"/>
            <a:ext cx="8540750" cy="5870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F09467AD-42A5-4D0F-8047-672F2C52AA14}" type="slidenum">
              <a:rPr lang="en-US"/>
              <a:pPr>
                <a:defRPr/>
              </a:pPr>
              <a:t>‹#›</a:t>
            </a:fld>
            <a:endParaRPr lang="en-US"/>
          </a:p>
        </p:txBody>
      </p:sp>
    </p:spTree>
    <p:extLst>
      <p:ext uri="{BB962C8B-B14F-4D97-AF65-F5344CB8AC3E}">
        <p14:creationId xmlns:p14="http://schemas.microsoft.com/office/powerpoint/2010/main" val="113752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fld id="{317D5924-E20D-4155-911C-A8A20877E398}" type="datetimeFigureOut">
              <a:rPr lang="en-US" smtClean="0"/>
              <a:t>6/7/2018</a:t>
            </a:fld>
            <a:endParaRPr lang="en-US"/>
          </a:p>
        </p:txBody>
      </p:sp>
      <p:sp>
        <p:nvSpPr>
          <p:cNvPr id="10" name="Slide Number Placeholder 9"/>
          <p:cNvSpPr>
            <a:spLocks noGrp="1"/>
          </p:cNvSpPr>
          <p:nvPr>
            <p:ph type="sldNum" sz="quarter" idx="15"/>
          </p:nvPr>
        </p:nvSpPr>
        <p:spPr/>
        <p:txBody>
          <a:bodyPr/>
          <a:lstStyle/>
          <a:p>
            <a:fld id="{CCBC0E33-9045-4F8E-AA15-0153E5328882}" type="slidenum">
              <a:rPr lang="en-US" smtClean="0"/>
              <a:t>‹#›</a:t>
            </a:fld>
            <a:endParaRPr lang="en-US"/>
          </a:p>
        </p:txBody>
      </p:sp>
      <p:sp>
        <p:nvSpPr>
          <p:cNvPr id="11" name="Footer Placeholder 10"/>
          <p:cNvSpPr>
            <a:spLocks noGrp="1"/>
          </p:cNvSpPr>
          <p:nvPr>
            <p:ph type="ftr" sz="quarter" idx="16"/>
          </p:nvPr>
        </p:nvSpPr>
        <p:spPr/>
        <p:txBody>
          <a:bodyPr/>
          <a:lstStyle/>
          <a:p>
            <a:endParaRPr lang="en-US"/>
          </a:p>
        </p:txBody>
      </p:sp>
      <p:sp>
        <p:nvSpPr>
          <p:cNvPr id="12" name="Title 11"/>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317D5924-E20D-4155-911C-A8A20877E398}" type="datetimeFigureOut">
              <a:rPr lang="en-US" smtClean="0"/>
              <a:t>6/7/2018</a:t>
            </a:fld>
            <a:endParaRPr lang="en-US"/>
          </a:p>
        </p:txBody>
      </p:sp>
      <p:sp>
        <p:nvSpPr>
          <p:cNvPr id="8" name="Slide Number Placeholder 7"/>
          <p:cNvSpPr>
            <a:spLocks noGrp="1"/>
          </p:cNvSpPr>
          <p:nvPr>
            <p:ph type="sldNum" sz="quarter" idx="11"/>
          </p:nvPr>
        </p:nvSpPr>
        <p:spPr/>
        <p:txBody>
          <a:bodyPr/>
          <a:lstStyle/>
          <a:p>
            <a:fld id="{CCBC0E33-9045-4F8E-AA15-0153E5328882}"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a:lstStyle/>
          <a:p>
            <a:fld id="{317D5924-E20D-4155-911C-A8A20877E398}" type="datetimeFigureOut">
              <a:rPr lang="en-US" smtClean="0"/>
              <a:t>6/7/2018</a:t>
            </a:fld>
            <a:endParaRPr lang="en-US"/>
          </a:p>
        </p:txBody>
      </p:sp>
      <p:sp>
        <p:nvSpPr>
          <p:cNvPr id="10" name="Slide Number Placeholder 9"/>
          <p:cNvSpPr>
            <a:spLocks noGrp="1"/>
          </p:cNvSpPr>
          <p:nvPr>
            <p:ph type="sldNum" sz="quarter" idx="11"/>
          </p:nvPr>
        </p:nvSpPr>
        <p:spPr/>
        <p:txBody>
          <a:bodyPr/>
          <a:lstStyle/>
          <a:p>
            <a:fld id="{CCBC0E33-9045-4F8E-AA15-0153E5328882}" type="slidenum">
              <a:rPr lang="en-US" smtClean="0"/>
              <a:t>‹#›</a:t>
            </a:fld>
            <a:endParaRPr lang="en-US"/>
          </a:p>
        </p:txBody>
      </p:sp>
      <p:sp>
        <p:nvSpPr>
          <p:cNvPr id="11" name="Footer Placeholder 10"/>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fld id="{317D5924-E20D-4155-911C-A8A20877E398}" type="datetimeFigureOut">
              <a:rPr lang="en-US" smtClean="0"/>
              <a:t>6/7/2018</a:t>
            </a:fld>
            <a:endParaRPr lang="en-US"/>
          </a:p>
        </p:txBody>
      </p:sp>
      <p:sp>
        <p:nvSpPr>
          <p:cNvPr id="11" name="Slide Number Placeholder 10"/>
          <p:cNvSpPr>
            <a:spLocks noGrp="1"/>
          </p:cNvSpPr>
          <p:nvPr>
            <p:ph type="sldNum" sz="quarter" idx="11"/>
          </p:nvPr>
        </p:nvSpPr>
        <p:spPr/>
        <p:txBody>
          <a:bodyPr/>
          <a:lstStyle/>
          <a:p>
            <a:fld id="{CCBC0E33-9045-4F8E-AA15-0153E5328882}" type="slidenum">
              <a:rPr lang="en-US" smtClean="0"/>
              <a:t>‹#›</a:t>
            </a:fld>
            <a:endParaRPr lang="en-US"/>
          </a:p>
        </p:txBody>
      </p:sp>
      <p:sp>
        <p:nvSpPr>
          <p:cNvPr id="12" name="Footer Placeholder 11"/>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3"/>
            <a:ext cx="1828800" cy="365125"/>
          </a:xfrm>
        </p:spPr>
        <p:txBody>
          <a:bodyPr/>
          <a:lstStyle/>
          <a:p>
            <a:fld id="{317D5924-E20D-4155-911C-A8A20877E398}" type="datetimeFigureOut">
              <a:rPr lang="en-US" smtClean="0"/>
              <a:t>6/7/2018</a:t>
            </a:fld>
            <a:endParaRPr lang="en-US"/>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CCBC0E33-9045-4F8E-AA15-0153E5328882}" type="slidenum">
              <a:rPr lang="en-US" smtClean="0"/>
              <a:t>‹#›</a:t>
            </a:fld>
            <a:endParaRPr lang="en-US"/>
          </a:p>
        </p:txBody>
      </p:sp>
      <p:sp>
        <p:nvSpPr>
          <p:cNvPr id="6" name="Footer Placeholder 5"/>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D5924-E20D-4155-911C-A8A20877E398}" type="datetimeFigureOut">
              <a:rPr lang="en-US" smtClean="0"/>
              <a:t>6/7/2018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BC0E33-9045-4F8E-AA15-0153E5328882}"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6" y="606425"/>
            <a:ext cx="3629025" cy="1041400"/>
          </a:xfrm>
        </p:spPr>
        <p:txBody>
          <a:bodyPr anchor="t">
            <a:normAutofit/>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17D5924-E20D-4155-911C-A8A20877E398}" type="datetimeFigureOut">
              <a:rPr lang="en-US" smtClean="0"/>
              <a:t>6/7/2018</a:t>
            </a:fld>
            <a:endParaRPr lang="en-US"/>
          </a:p>
        </p:txBody>
      </p:sp>
      <p:sp>
        <p:nvSpPr>
          <p:cNvPr id="9" name="Slide Number Placeholder 8"/>
          <p:cNvSpPr>
            <a:spLocks noGrp="1"/>
          </p:cNvSpPr>
          <p:nvPr>
            <p:ph type="sldNum" sz="quarter" idx="11"/>
          </p:nvPr>
        </p:nvSpPr>
        <p:spPr/>
        <p:txBody>
          <a:bodyPr/>
          <a:lstStyle/>
          <a:p>
            <a:fld id="{CCBC0E33-9045-4F8E-AA15-0153E5328882}" type="slidenum">
              <a:rPr lang="en-US" smtClean="0"/>
              <a:t>‹#›</a:t>
            </a:fld>
            <a:endParaRPr lang="en-US"/>
          </a:p>
        </p:txBody>
      </p:sp>
      <p:sp>
        <p:nvSpPr>
          <p:cNvPr id="10" name="Footer Placeholder 9"/>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nchor="t">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17D5924-E20D-4155-911C-A8A20877E398}" type="datetimeFigureOut">
              <a:rPr lang="en-US" smtClean="0"/>
              <a:t>6/7/2018</a:t>
            </a:fld>
            <a:endParaRPr lang="en-US"/>
          </a:p>
        </p:txBody>
      </p:sp>
      <p:sp>
        <p:nvSpPr>
          <p:cNvPr id="9" name="Slide Number Placeholder 8"/>
          <p:cNvSpPr>
            <a:spLocks noGrp="1"/>
          </p:cNvSpPr>
          <p:nvPr>
            <p:ph type="sldNum" sz="quarter" idx="11"/>
          </p:nvPr>
        </p:nvSpPr>
        <p:spPr/>
        <p:txBody>
          <a:bodyPr/>
          <a:lstStyle/>
          <a:p>
            <a:fld id="{CCBC0E33-9045-4F8E-AA15-0153E5328882}" type="slidenum">
              <a:rPr lang="en-US" smtClean="0"/>
              <a:t>‹#›</a:t>
            </a:fld>
            <a:endParaRPr lang="en-US"/>
          </a:p>
        </p:txBody>
      </p:sp>
      <p:sp>
        <p:nvSpPr>
          <p:cNvPr id="10" name="Footer Placeholder 9"/>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189468"/>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317D5924-E20D-4155-911C-A8A20877E398}" type="datetimeFigureOut">
              <a:rPr lang="en-US" smtClean="0"/>
              <a:t>6/7/2018</a:t>
            </a:fld>
            <a:endParaRPr lang="en-US"/>
          </a:p>
        </p:txBody>
      </p:sp>
      <p:sp>
        <p:nvSpPr>
          <p:cNvPr id="5" name="Footer Placeholder 4"/>
          <p:cNvSpPr>
            <a:spLocks noGrp="1"/>
          </p:cNvSpPr>
          <p:nvPr>
            <p:ph type="ftr" sz="quarter" idx="3"/>
          </p:nvPr>
        </p:nvSpPr>
        <p:spPr>
          <a:xfrm>
            <a:off x="1069848" y="6356350"/>
            <a:ext cx="5102352" cy="365125"/>
          </a:xfrm>
          <a:prstGeom prst="rect">
            <a:avLst/>
          </a:prstGeom>
        </p:spPr>
        <p:txBody>
          <a:bodyPr vert="horz" lIns="91440" tIns="45720" rIns="91440" bIns="45720" rtlCol="0" anchor="t"/>
          <a:lstStyle>
            <a:lvl1pPr algn="l">
              <a:defRPr sz="1200">
                <a:solidFill>
                  <a:schemeClr val="tx1"/>
                </a:solidFill>
              </a:defRPr>
            </a:lvl1pPr>
          </a:lstStyle>
          <a:p>
            <a:endParaRPr lang="en-US"/>
          </a:p>
        </p:txBody>
      </p:sp>
      <p:sp>
        <p:nvSpPr>
          <p:cNvPr id="6" name="Slide Number Placeholder 5"/>
          <p:cNvSpPr>
            <a:spLocks noGrp="1"/>
          </p:cNvSpPr>
          <p:nvPr>
            <p:ph type="sldNum" sz="quarter" idx="4"/>
          </p:nvPr>
        </p:nvSpPr>
        <p:spPr>
          <a:xfrm>
            <a:off x="7159752" y="6356350"/>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CCBC0E33-9045-4F8E-AA15-0153E5328882}"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iming>
    <p:tnLst>
      <p:par>
        <p:cTn id="1" dur="indefinite" restart="never" nodeType="tmRoot"/>
      </p:par>
    </p:tnLst>
  </p:timing>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oleObject" Target="../embeddings/oleObject1.bin"/><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1.png"/><Relationship Id="rId4" Type="http://schemas.openxmlformats.org/officeDocument/2006/relationships/oleObject" Target="../embeddings/oleObject2.bin"/></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77.png"/><Relationship Id="rId4" Type="http://schemas.openxmlformats.org/officeDocument/2006/relationships/oleObject" Target="../embeddings/oleObject3.bin"/></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399" y="2512064"/>
            <a:ext cx="2828925" cy="2307028"/>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799" y="4429125"/>
            <a:ext cx="2828925" cy="2428875"/>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941470" y="277812"/>
            <a:ext cx="6172199" cy="2018916"/>
          </a:xfrm>
        </p:spPr>
        <p:txBody>
          <a:bodyPr>
            <a:normAutofit/>
          </a:bodyPr>
          <a:lstStyle/>
          <a:p>
            <a:pPr algn="ctr"/>
            <a:r>
              <a:rPr lang="en-US" sz="4800" cap="none" dirty="0" smtClean="0">
                <a:latin typeface="Microsoft Sans Serif" panose="020B0604020202020204" pitchFamily="34" charset="0"/>
                <a:cs typeface="Microsoft Sans Serif" panose="020B0604020202020204" pitchFamily="34" charset="0"/>
              </a:rPr>
              <a:t>Thunderstorms And Radar Basics</a:t>
            </a:r>
            <a:endParaRPr lang="en-US" sz="4800" cap="none" dirty="0">
              <a:solidFill>
                <a:schemeClr val="tx1"/>
              </a:solidFill>
              <a:latin typeface="Microsoft Sans Serif" panose="020B0604020202020204" pitchFamily="34" charset="0"/>
              <a:cs typeface="Microsoft Sans Serif" panose="020B0604020202020204"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3" y="28041"/>
            <a:ext cx="3124200" cy="6858000"/>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9944" y="2512064"/>
            <a:ext cx="3824056" cy="432041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6" descr="Image result for noaa logo"/>
          <p:cNvSpPr>
            <a:spLocks noChangeAspect="1" noChangeArrowheads="1"/>
          </p:cNvSpPr>
          <p:nvPr/>
        </p:nvSpPr>
        <p:spPr bwMode="auto">
          <a:xfrm>
            <a:off x="155575" y="-2841625"/>
            <a:ext cx="5934075" cy="593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Image result for noaa logo"/>
          <p:cNvSpPr>
            <a:spLocks noChangeAspect="1" noChangeArrowheads="1"/>
          </p:cNvSpPr>
          <p:nvPr/>
        </p:nvSpPr>
        <p:spPr bwMode="auto">
          <a:xfrm>
            <a:off x="307975" y="-2689225"/>
            <a:ext cx="5934075" cy="593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Image result for noaa logo"/>
          <p:cNvSpPr>
            <a:spLocks noChangeAspect="1" noChangeArrowheads="1"/>
          </p:cNvSpPr>
          <p:nvPr/>
        </p:nvSpPr>
        <p:spPr bwMode="auto">
          <a:xfrm>
            <a:off x="460375" y="-2463919"/>
            <a:ext cx="5934075" cy="593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39" y="5542145"/>
            <a:ext cx="1270247" cy="1270247"/>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038" name="Picture 14"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8601" y="5567409"/>
            <a:ext cx="1265068" cy="126506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72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Placeholder 3"/>
          <p:cNvSpPr>
            <a:spLocks noGrp="1"/>
          </p:cNvSpPr>
          <p:nvPr>
            <p:ph type="body" sz="half" idx="1"/>
          </p:nvPr>
        </p:nvSpPr>
        <p:spPr/>
        <p:txBody>
          <a:bodyPr/>
          <a:lstStyle/>
          <a:p>
            <a:pPr eaLnBrk="1" hangingPunct="1"/>
            <a:r>
              <a:rPr lang="en-US" altLang="en-US" sz="2000" i="0" dirty="0" smtClean="0">
                <a:solidFill>
                  <a:schemeClr val="accent3">
                    <a:lumMod val="20000"/>
                    <a:lumOff val="80000"/>
                  </a:schemeClr>
                </a:solidFill>
                <a:effectLst>
                  <a:outerShdw blurRad="38100" dist="38100" dir="2700000" algn="tl">
                    <a:srgbClr val="000000">
                      <a:alpha val="43137"/>
                    </a:srgbClr>
                  </a:outerShdw>
                </a:effectLst>
              </a:rPr>
              <a:t>Moisture will condense out of the cloud causing rain, thunder, and lightning. This marks the Mature Stage of the thunderstorms when the updraft and downdraft co-exist together. </a:t>
            </a:r>
          </a:p>
          <a:p>
            <a:pPr eaLnBrk="1" hangingPunct="1"/>
            <a:endParaRPr lang="en-US" altLang="en-US" sz="2400" dirty="0" smtClean="0"/>
          </a:p>
        </p:txBody>
      </p:sp>
      <p:pic>
        <p:nvPicPr>
          <p:cNvPr id="29700" name="Content Placeholder 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95900" y="1676400"/>
            <a:ext cx="2898775" cy="4422775"/>
          </a:xfrm>
        </p:spPr>
      </p:pic>
      <p:pic>
        <p:nvPicPr>
          <p:cNvPr id="2970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3886200"/>
            <a:ext cx="41243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513429" y="304800"/>
            <a:ext cx="6117142"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Thunderstorm Development Stages - Mature</a:t>
            </a:r>
            <a:endParaRPr lang="en-US" sz="32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9049223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Placeholder 4"/>
          <p:cNvSpPr>
            <a:spLocks noGrp="1"/>
          </p:cNvSpPr>
          <p:nvPr>
            <p:ph type="body" sz="half" idx="1"/>
          </p:nvPr>
        </p:nvSpPr>
        <p:spPr/>
        <p:txBody>
          <a:bodyPr/>
          <a:lstStyle/>
          <a:p>
            <a:pPr eaLnBrk="1" hangingPunct="1"/>
            <a:r>
              <a:rPr lang="en-US" altLang="en-US" sz="2400" i="0" dirty="0" smtClean="0">
                <a:solidFill>
                  <a:schemeClr val="accent3">
                    <a:lumMod val="20000"/>
                    <a:lumOff val="80000"/>
                  </a:schemeClr>
                </a:solidFill>
                <a:effectLst>
                  <a:outerShdw blurRad="38100" dist="38100" dir="2700000" algn="tl">
                    <a:srgbClr val="000000">
                      <a:alpha val="43137"/>
                    </a:srgbClr>
                  </a:outerShdw>
                </a:effectLst>
              </a:rPr>
              <a:t>The downdraft will eventually overcome the updraft, causing the thunderstorm to weaken.  The thunderstorm is now in the Dissipation Stage.   </a:t>
            </a:r>
          </a:p>
          <a:p>
            <a:pPr eaLnBrk="1" hangingPunct="1"/>
            <a:endParaRPr lang="en-US" altLang="en-US" dirty="0" smtClean="0"/>
          </a:p>
        </p:txBody>
      </p:sp>
      <p:pic>
        <p:nvPicPr>
          <p:cNvPr id="31748" name="Picture 1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295900" y="1676400"/>
            <a:ext cx="2898775" cy="4422775"/>
          </a:xfrm>
        </p:spPr>
      </p:pic>
      <p:sp>
        <p:nvSpPr>
          <p:cNvPr id="3" name="Slide Number Placeholder 2"/>
          <p:cNvSpPr>
            <a:spLocks noGrp="1"/>
          </p:cNvSpPr>
          <p:nvPr>
            <p:ph type="sldNum" sz="quarter" idx="12"/>
          </p:nvPr>
        </p:nvSpPr>
        <p:spPr/>
        <p:txBody>
          <a:bodyPr/>
          <a:lstStyle/>
          <a:p>
            <a:pPr>
              <a:defRPr/>
            </a:pPr>
            <a:fld id="{598A7CE1-6C69-492E-A10E-D2B24E9BFEB9}" type="slidenum">
              <a:rPr lang="en-US"/>
              <a:pPr>
                <a:defRPr/>
              </a:pPr>
              <a:t>11</a:t>
            </a:fld>
            <a:endParaRPr lang="en-US"/>
          </a:p>
        </p:txBody>
      </p:sp>
      <p:graphicFrame>
        <p:nvGraphicFramePr>
          <p:cNvPr id="31750" name="Object 2"/>
          <p:cNvGraphicFramePr>
            <a:graphicFrameLocks/>
          </p:cNvGraphicFramePr>
          <p:nvPr>
            <p:extLst>
              <p:ext uri="{D42A27DB-BD31-4B8C-83A1-F6EECF244321}">
                <p14:modId xmlns:p14="http://schemas.microsoft.com/office/powerpoint/2010/main" val="22191918"/>
              </p:ext>
            </p:extLst>
          </p:nvPr>
        </p:nvGraphicFramePr>
        <p:xfrm>
          <a:off x="457201" y="4114800"/>
          <a:ext cx="4113730" cy="2514600"/>
        </p:xfrm>
        <a:graphic>
          <a:graphicData uri="http://schemas.openxmlformats.org/presentationml/2006/ole">
            <mc:AlternateContent xmlns:mc="http://schemas.openxmlformats.org/markup-compatibility/2006">
              <mc:Choice xmlns:v="urn:schemas-microsoft-com:vml" Requires="v">
                <p:oleObj spid="_x0000_s1040" name="Drawing" r:id="rId5" imgW="9145123" imgH="5828843" progId="Presentations.Drawing.10">
                  <p:embed/>
                </p:oleObj>
              </mc:Choice>
              <mc:Fallback>
                <p:oleObj name="Drawing" r:id="rId5" imgW="9145123" imgH="5828843" progId="Presentations.Drawing.10">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1" y="4114800"/>
                        <a:ext cx="4113730" cy="2514600"/>
                      </a:xfrm>
                      <a:prstGeom prst="rect">
                        <a:avLst/>
                      </a:prstGeom>
                      <a:noFill/>
                      <a:ln>
                        <a:noFill/>
                      </a:ln>
                      <a:effectLst/>
                    </p:spPr>
                  </p:pic>
                </p:oleObj>
              </mc:Fallback>
            </mc:AlternateContent>
          </a:graphicData>
        </a:graphic>
      </p:graphicFrame>
      <p:sp>
        <p:nvSpPr>
          <p:cNvPr id="5" name="TextBox 4"/>
          <p:cNvSpPr txBox="1"/>
          <p:nvPr/>
        </p:nvSpPr>
        <p:spPr>
          <a:xfrm>
            <a:off x="1676400" y="228600"/>
            <a:ext cx="5789063"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Thunderstorm Development Stages - Dissipation</a:t>
            </a:r>
            <a:endParaRPr lang="en-US" sz="32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6388608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94D19FDB-DEEC-42E1-B8AC-B3C085D8621D}" type="slidenum">
              <a:rPr lang="en-US"/>
              <a:pPr>
                <a:defRPr/>
              </a:pPr>
              <a:t>12</a:t>
            </a:fld>
            <a:endParaRPr lang="en-US"/>
          </a:p>
        </p:txBody>
      </p:sp>
      <p:pic>
        <p:nvPicPr>
          <p:cNvPr id="348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1295400"/>
          </a:xfrm>
          <a:prstGeom prst="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Wet Microburst - Formation</a:t>
            </a:r>
            <a:endParaRPr lang="en-US" sz="32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778068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C78FAF36-6760-4DDD-B765-EA06E08C3F43}" type="slidenum">
              <a:rPr lang="en-US"/>
              <a:pPr>
                <a:defRPr/>
              </a:pPr>
              <a:t>13</a:t>
            </a:fld>
            <a:endParaRPr lang="en-US"/>
          </a:p>
        </p:txBody>
      </p:sp>
      <p:pic>
        <p:nvPicPr>
          <p:cNvPr id="358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1295400"/>
          </a:xfrm>
          <a:prstGeom prst="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Wet Microburst - Impact</a:t>
            </a:r>
            <a:endParaRPr lang="en-US" sz="32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3734521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8A752553-45A9-4EA6-80AA-1911A08B78FD}" type="slidenum">
              <a:rPr lang="en-US"/>
              <a:pPr>
                <a:defRPr/>
              </a:pPr>
              <a:t>14</a:t>
            </a:fld>
            <a:endParaRPr lang="en-US"/>
          </a:p>
        </p:txBody>
      </p:sp>
      <p:pic>
        <p:nvPicPr>
          <p:cNvPr id="368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9144000" cy="1295400"/>
          </a:xfrm>
          <a:prstGeom prst="rect">
            <a:avLst/>
          </a:prstGeom>
          <a:solidFill>
            <a:schemeClr val="accent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Wet Microburst - </a:t>
            </a:r>
            <a:r>
              <a:rPr lang="en-US" sz="3200" dirty="0" err="1"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Dissapation</a:t>
            </a:r>
            <a:endParaRPr lang="en-US" sz="32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923340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7924800" y="6416675"/>
            <a:ext cx="762000" cy="365125"/>
          </a:xfrm>
          <a:prstGeom prst="rect">
            <a:avLst/>
          </a:prstGeom>
        </p:spPr>
        <p:txBody>
          <a:bodyPr/>
          <a:lstStyle/>
          <a:p>
            <a:pPr>
              <a:defRPr/>
            </a:pPr>
            <a:fld id="{8788A3BE-F94F-4741-A77A-800F441F0323}" type="slidenum">
              <a:rPr lang="en-US" smtClean="0"/>
              <a:pPr>
                <a:defRPr/>
              </a:pPr>
              <a:t>15</a:t>
            </a:fld>
            <a:endParaRPr lang="en-US" smtClean="0">
              <a:latin typeface="Times New Roman" pitchFamily="18" charset="0"/>
            </a:endParaRPr>
          </a:p>
        </p:txBody>
      </p:sp>
      <p:sp>
        <p:nvSpPr>
          <p:cNvPr id="175106" name="Rectangle 2"/>
          <p:cNvSpPr>
            <a:spLocks noGrp="1" noChangeArrowheads="1"/>
          </p:cNvSpPr>
          <p:nvPr>
            <p:ph type="title"/>
          </p:nvPr>
        </p:nvSpPr>
        <p:spPr/>
        <p:txBody>
          <a:bodyPr/>
          <a:lstStyle/>
          <a:p>
            <a:pPr eaLnBrk="1" hangingPunct="1">
              <a:defRPr/>
            </a:pPr>
            <a:endParaRPr lang="en-US"/>
          </a:p>
        </p:txBody>
      </p:sp>
      <p:sp>
        <p:nvSpPr>
          <p:cNvPr id="37892" name="Rectangle 3"/>
          <p:cNvSpPr>
            <a:spLocks noGrp="1" noChangeArrowheads="1"/>
          </p:cNvSpPr>
          <p:nvPr>
            <p:ph type="body" idx="4294967295"/>
          </p:nvPr>
        </p:nvSpPr>
        <p:spPr>
          <a:xfrm>
            <a:off x="457200" y="1600200"/>
            <a:ext cx="8229600" cy="4708525"/>
          </a:xfrm>
          <a:prstGeom prst="rect">
            <a:avLst/>
          </a:prstGeom>
        </p:spPr>
        <p:txBody>
          <a:bodyPr/>
          <a:lstStyle/>
          <a:p>
            <a:pPr eaLnBrk="1" hangingPunct="1"/>
            <a:endParaRPr lang="en-US" altLang="en-US" smtClean="0"/>
          </a:p>
        </p:txBody>
      </p:sp>
      <p:pic>
        <p:nvPicPr>
          <p:cNvPr id="37893" name="Picture 4" descr="downbur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0376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895600" y="1524000"/>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b="1"/>
              <a:t>Cb</a:t>
            </a:r>
          </a:p>
        </p:txBody>
      </p:sp>
      <p:sp>
        <p:nvSpPr>
          <p:cNvPr id="10243" name="Rectangle 3"/>
          <p:cNvSpPr>
            <a:spLocks noChangeArrowheads="1"/>
          </p:cNvSpPr>
          <p:nvPr/>
        </p:nvSpPr>
        <p:spPr bwMode="auto">
          <a:xfrm>
            <a:off x="457200" y="1905000"/>
            <a:ext cx="68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1600" b="1"/>
              <a:t>Cb</a:t>
            </a:r>
          </a:p>
        </p:txBody>
      </p:sp>
      <p:grpSp>
        <p:nvGrpSpPr>
          <p:cNvPr id="10244" name="Group 4"/>
          <p:cNvGrpSpPr>
            <a:grpSpLocks/>
          </p:cNvGrpSpPr>
          <p:nvPr/>
        </p:nvGrpSpPr>
        <p:grpSpPr bwMode="auto">
          <a:xfrm>
            <a:off x="1588" y="201613"/>
            <a:ext cx="9140825" cy="6423025"/>
            <a:chOff x="1" y="127"/>
            <a:chExt cx="5758" cy="4046"/>
          </a:xfrm>
        </p:grpSpPr>
        <p:pic>
          <p:nvPicPr>
            <p:cNvPr id="1024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7"/>
              <a:ext cx="5758" cy="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p:cNvSpPr>
              <a:spLocks noChangeArrowheads="1"/>
            </p:cNvSpPr>
            <p:nvPr/>
          </p:nvSpPr>
          <p:spPr bwMode="auto">
            <a:xfrm>
              <a:off x="768" y="480"/>
              <a:ext cx="153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1600" b="1"/>
                <a:t>STORM DIRECTION</a:t>
              </a:r>
            </a:p>
          </p:txBody>
        </p:sp>
        <p:sp>
          <p:nvSpPr>
            <p:cNvPr id="10247" name="Line 7"/>
            <p:cNvSpPr>
              <a:spLocks noChangeShapeType="1"/>
            </p:cNvSpPr>
            <p:nvPr/>
          </p:nvSpPr>
          <p:spPr bwMode="auto">
            <a:xfrm flipH="1">
              <a:off x="528" y="576"/>
              <a:ext cx="240" cy="0"/>
            </a:xfrm>
            <a:prstGeom prst="line">
              <a:avLst/>
            </a:prstGeom>
            <a:noFill/>
            <a:ln w="762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248" name="Line 8"/>
            <p:cNvSpPr>
              <a:spLocks noChangeShapeType="1"/>
            </p:cNvSpPr>
            <p:nvPr/>
          </p:nvSpPr>
          <p:spPr bwMode="auto">
            <a:xfrm>
              <a:off x="2064" y="576"/>
              <a:ext cx="336" cy="0"/>
            </a:xfrm>
            <a:prstGeom prst="line">
              <a:avLst/>
            </a:prstGeom>
            <a:noFill/>
            <a:ln w="508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249" name="Arc 9"/>
            <p:cNvSpPr>
              <a:spLocks/>
            </p:cNvSpPr>
            <p:nvPr/>
          </p:nvSpPr>
          <p:spPr bwMode="auto">
            <a:xfrm>
              <a:off x="529" y="768"/>
              <a:ext cx="384" cy="1678"/>
            </a:xfrm>
            <a:custGeom>
              <a:avLst/>
              <a:gdLst>
                <a:gd name="T0" fmla="*/ 0 w 21600"/>
                <a:gd name="T1" fmla="*/ 0 h 20264"/>
                <a:gd name="T2" fmla="*/ 0 w 21600"/>
                <a:gd name="T3" fmla="*/ 0 h 20264"/>
                <a:gd name="T4" fmla="*/ 0 w 21600"/>
                <a:gd name="T5" fmla="*/ 0 h 20264"/>
                <a:gd name="T6" fmla="*/ 0 60000 65536"/>
                <a:gd name="T7" fmla="*/ 0 60000 65536"/>
                <a:gd name="T8" fmla="*/ 0 60000 65536"/>
                <a:gd name="T9" fmla="*/ 0 w 21600"/>
                <a:gd name="T10" fmla="*/ 0 h 20264"/>
                <a:gd name="T11" fmla="*/ 21600 w 21600"/>
                <a:gd name="T12" fmla="*/ 20264 h 20264"/>
              </a:gdLst>
              <a:ahLst/>
              <a:cxnLst>
                <a:cxn ang="T6">
                  <a:pos x="T0" y="T1"/>
                </a:cxn>
                <a:cxn ang="T7">
                  <a:pos x="T2" y="T3"/>
                </a:cxn>
                <a:cxn ang="T8">
                  <a:pos x="T4" y="T5"/>
                </a:cxn>
              </a:cxnLst>
              <a:rect l="T9" t="T10" r="T11" b="T12"/>
              <a:pathLst>
                <a:path w="21600" h="20264" fill="none" extrusionOk="0">
                  <a:moveTo>
                    <a:pt x="14121" y="20264"/>
                  </a:moveTo>
                  <a:cubicBezTo>
                    <a:pt x="5656" y="17140"/>
                    <a:pt x="25" y="9083"/>
                    <a:pt x="0" y="59"/>
                  </a:cubicBezTo>
                </a:path>
                <a:path w="21600" h="20264" stroke="0" extrusionOk="0">
                  <a:moveTo>
                    <a:pt x="14121" y="20264"/>
                  </a:moveTo>
                  <a:cubicBezTo>
                    <a:pt x="5656" y="17140"/>
                    <a:pt x="25" y="9083"/>
                    <a:pt x="0" y="59"/>
                  </a:cubicBezTo>
                  <a:lnTo>
                    <a:pt x="21600" y="0"/>
                  </a:lnTo>
                  <a:lnTo>
                    <a:pt x="14121" y="20264"/>
                  </a:lnTo>
                  <a:close/>
                </a:path>
              </a:pathLst>
            </a:custGeom>
            <a:noFill/>
            <a:ln w="25400" cap="rnd">
              <a:solidFill>
                <a:schemeClr val="tx1"/>
              </a:solidFill>
              <a:prstDash val="lgDash"/>
              <a:round/>
              <a:headEnd type="stealth" w="med" len="med"/>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50" name="Arc 10"/>
            <p:cNvSpPr>
              <a:spLocks/>
            </p:cNvSpPr>
            <p:nvPr/>
          </p:nvSpPr>
          <p:spPr bwMode="auto">
            <a:xfrm rot="120000">
              <a:off x="195" y="756"/>
              <a:ext cx="144" cy="1694"/>
            </a:xfrm>
            <a:custGeom>
              <a:avLst/>
              <a:gdLst>
                <a:gd name="T0" fmla="*/ 0 w 21600"/>
                <a:gd name="T1" fmla="*/ 0 h 21217"/>
                <a:gd name="T2" fmla="*/ 0 w 21600"/>
                <a:gd name="T3" fmla="*/ 0 h 21217"/>
                <a:gd name="T4" fmla="*/ 0 w 21600"/>
                <a:gd name="T5" fmla="*/ 0 h 21217"/>
                <a:gd name="T6" fmla="*/ 0 60000 65536"/>
                <a:gd name="T7" fmla="*/ 0 60000 65536"/>
                <a:gd name="T8" fmla="*/ 0 60000 65536"/>
                <a:gd name="T9" fmla="*/ 0 w 21600"/>
                <a:gd name="T10" fmla="*/ 0 h 21217"/>
                <a:gd name="T11" fmla="*/ 21600 w 21600"/>
                <a:gd name="T12" fmla="*/ 21217 h 21217"/>
              </a:gdLst>
              <a:ahLst/>
              <a:cxnLst>
                <a:cxn ang="T6">
                  <a:pos x="T0" y="T1"/>
                </a:cxn>
                <a:cxn ang="T7">
                  <a:pos x="T2" y="T3"/>
                </a:cxn>
                <a:cxn ang="T8">
                  <a:pos x="T4" y="T5"/>
                </a:cxn>
              </a:cxnLst>
              <a:rect l="T9" t="T10" r="T11" b="T12"/>
              <a:pathLst>
                <a:path w="21600" h="21217" fill="none" extrusionOk="0">
                  <a:moveTo>
                    <a:pt x="4050" y="0"/>
                  </a:moveTo>
                  <a:cubicBezTo>
                    <a:pt x="14234" y="1944"/>
                    <a:pt x="21600" y="10849"/>
                    <a:pt x="21600" y="21217"/>
                  </a:cubicBezTo>
                </a:path>
                <a:path w="21600" h="21217" stroke="0" extrusionOk="0">
                  <a:moveTo>
                    <a:pt x="4050" y="0"/>
                  </a:moveTo>
                  <a:cubicBezTo>
                    <a:pt x="14234" y="1944"/>
                    <a:pt x="21600" y="10849"/>
                    <a:pt x="21600" y="21217"/>
                  </a:cubicBezTo>
                  <a:lnTo>
                    <a:pt x="0" y="21217"/>
                  </a:lnTo>
                  <a:lnTo>
                    <a:pt x="4050" y="0"/>
                  </a:lnTo>
                  <a:close/>
                </a:path>
              </a:pathLst>
            </a:custGeom>
            <a:noFill/>
            <a:ln w="25400" cap="rnd">
              <a:solidFill>
                <a:schemeClr val="tx1"/>
              </a:solidFill>
              <a:prstDash val="lgDash"/>
              <a:round/>
              <a:headEnd type="none" w="sm" len="sm"/>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251" name="Rectangle 11"/>
            <p:cNvSpPr>
              <a:spLocks noChangeArrowheads="1"/>
            </p:cNvSpPr>
            <p:nvPr/>
          </p:nvSpPr>
          <p:spPr bwMode="auto">
            <a:xfrm>
              <a:off x="192" y="2832"/>
              <a:ext cx="105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1500" b="1"/>
                <a:t>ROLL CLOUD</a:t>
              </a:r>
            </a:p>
          </p:txBody>
        </p:sp>
        <p:sp>
          <p:nvSpPr>
            <p:cNvPr id="10252" name="Rectangle 12"/>
            <p:cNvSpPr>
              <a:spLocks noChangeArrowheads="1"/>
            </p:cNvSpPr>
            <p:nvPr/>
          </p:nvSpPr>
          <p:spPr bwMode="auto">
            <a:xfrm>
              <a:off x="240" y="3456"/>
              <a:ext cx="2112"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1600" b="1"/>
                <a:t>Clear or possibly wind blown dust within turbulent air.</a:t>
              </a:r>
            </a:p>
          </p:txBody>
        </p:sp>
        <p:sp>
          <p:nvSpPr>
            <p:cNvPr id="10253" name="Rectangle 13"/>
            <p:cNvSpPr>
              <a:spLocks noChangeArrowheads="1"/>
            </p:cNvSpPr>
            <p:nvPr/>
          </p:nvSpPr>
          <p:spPr bwMode="auto">
            <a:xfrm rot="120000">
              <a:off x="2063" y="3312"/>
              <a:ext cx="13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1600" b="1"/>
                <a:t>Up to 10 miles.</a:t>
              </a:r>
            </a:p>
          </p:txBody>
        </p:sp>
        <p:sp>
          <p:nvSpPr>
            <p:cNvPr id="10254" name="Rectangle 14"/>
            <p:cNvSpPr>
              <a:spLocks noChangeArrowheads="1"/>
            </p:cNvSpPr>
            <p:nvPr/>
          </p:nvSpPr>
          <p:spPr bwMode="auto">
            <a:xfrm>
              <a:off x="2928" y="2496"/>
              <a:ext cx="264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1400" b="1"/>
                <a:t>First gust, windshear turbulence, and rapid wind changes up to about 6000’ A.G. L.</a:t>
              </a:r>
            </a:p>
          </p:txBody>
        </p:sp>
        <p:sp>
          <p:nvSpPr>
            <p:cNvPr id="10255" name="Rectangle 15"/>
            <p:cNvSpPr>
              <a:spLocks noChangeArrowheads="1"/>
            </p:cNvSpPr>
            <p:nvPr/>
          </p:nvSpPr>
          <p:spPr bwMode="auto">
            <a:xfrm>
              <a:off x="3886" y="3792"/>
              <a:ext cx="187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1600" b="1"/>
                <a:t>Up to 100 Kts 150 ft. A.G.L.</a:t>
              </a:r>
            </a:p>
          </p:txBody>
        </p:sp>
      </p:grpSp>
    </p:spTree>
    <p:extLst>
      <p:ext uri="{BB962C8B-B14F-4D97-AF65-F5344CB8AC3E}">
        <p14:creationId xmlns:p14="http://schemas.microsoft.com/office/powerpoint/2010/main" val="225124554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Rot="1" noChangeArrowheads="1"/>
          </p:cNvSpPr>
          <p:nvPr>
            <p:ph idx="4294967295"/>
          </p:nvPr>
        </p:nvSpPr>
        <p:spPr>
          <a:xfrm>
            <a:off x="457200" y="1600200"/>
            <a:ext cx="8229600" cy="4708525"/>
          </a:xfrm>
          <a:prstGeom prst="rect">
            <a:avLst/>
          </a:prstGeom>
        </p:spPr>
        <p:txBody>
          <a:bodyPr/>
          <a:lstStyle/>
          <a:p>
            <a:pPr eaLnBrk="1" hangingPunct="1"/>
            <a:r>
              <a:rPr lang="en-US" altLang="en-US" sz="2000" i="0" dirty="0" smtClean="0">
                <a:solidFill>
                  <a:schemeClr val="accent3">
                    <a:lumMod val="20000"/>
                    <a:lumOff val="80000"/>
                  </a:schemeClr>
                </a:solidFill>
                <a:effectLst>
                  <a:outerShdw blurRad="38100" dist="38100" dir="2700000" algn="tl">
                    <a:srgbClr val="000000">
                      <a:alpha val="43137"/>
                    </a:srgbClr>
                  </a:outerShdw>
                </a:effectLst>
              </a:rPr>
              <a:t>Single Cell</a:t>
            </a:r>
          </a:p>
          <a:p>
            <a:pPr eaLnBrk="1" hangingPunct="1"/>
            <a:r>
              <a:rPr lang="en-US" altLang="en-US" sz="2000" i="0" dirty="0" err="1" smtClean="0">
                <a:solidFill>
                  <a:schemeClr val="accent3">
                    <a:lumMod val="20000"/>
                    <a:lumOff val="80000"/>
                  </a:schemeClr>
                </a:solidFill>
                <a:effectLst>
                  <a:outerShdw blurRad="38100" dist="38100" dir="2700000" algn="tl">
                    <a:srgbClr val="000000">
                      <a:alpha val="43137"/>
                    </a:srgbClr>
                  </a:outerShdw>
                </a:effectLst>
              </a:rPr>
              <a:t>Multicell</a:t>
            </a:r>
            <a:r>
              <a:rPr lang="en-US" altLang="en-US" sz="2000" i="0" dirty="0" smtClean="0">
                <a:solidFill>
                  <a:schemeClr val="accent3">
                    <a:lumMod val="20000"/>
                    <a:lumOff val="80000"/>
                  </a:schemeClr>
                </a:solidFill>
                <a:effectLst>
                  <a:outerShdw blurRad="38100" dist="38100" dir="2700000" algn="tl">
                    <a:srgbClr val="000000">
                      <a:alpha val="43137"/>
                    </a:srgbClr>
                  </a:outerShdw>
                </a:effectLst>
              </a:rPr>
              <a:t> Cluster</a:t>
            </a:r>
          </a:p>
          <a:p>
            <a:pPr eaLnBrk="1" hangingPunct="1"/>
            <a:r>
              <a:rPr lang="en-US" altLang="en-US" sz="2000" i="0" dirty="0" smtClean="0">
                <a:solidFill>
                  <a:schemeClr val="accent3">
                    <a:lumMod val="20000"/>
                    <a:lumOff val="80000"/>
                  </a:schemeClr>
                </a:solidFill>
                <a:effectLst>
                  <a:outerShdw blurRad="38100" dist="38100" dir="2700000" algn="tl">
                    <a:srgbClr val="000000">
                      <a:alpha val="43137"/>
                    </a:srgbClr>
                  </a:outerShdw>
                </a:effectLst>
              </a:rPr>
              <a:t>Linear </a:t>
            </a:r>
            <a:r>
              <a:rPr lang="en-US" altLang="en-US" sz="2000" i="0" dirty="0" err="1" smtClean="0">
                <a:solidFill>
                  <a:schemeClr val="accent3">
                    <a:lumMod val="20000"/>
                    <a:lumOff val="80000"/>
                  </a:schemeClr>
                </a:solidFill>
                <a:effectLst>
                  <a:outerShdw blurRad="38100" dist="38100" dir="2700000" algn="tl">
                    <a:srgbClr val="000000">
                      <a:alpha val="43137"/>
                    </a:srgbClr>
                  </a:outerShdw>
                </a:effectLst>
              </a:rPr>
              <a:t>Multicel</a:t>
            </a:r>
            <a:r>
              <a:rPr lang="en-US" altLang="en-US" sz="2000" i="0" dirty="0" smtClean="0">
                <a:solidFill>
                  <a:schemeClr val="accent3">
                    <a:lumMod val="20000"/>
                    <a:lumOff val="80000"/>
                  </a:schemeClr>
                </a:solidFill>
                <a:effectLst>
                  <a:outerShdw blurRad="38100" dist="38100" dir="2700000" algn="tl">
                    <a:srgbClr val="000000">
                      <a:alpha val="43137"/>
                    </a:srgbClr>
                  </a:outerShdw>
                </a:effectLst>
              </a:rPr>
              <a:t> (Squall Line)</a:t>
            </a:r>
          </a:p>
          <a:p>
            <a:pPr eaLnBrk="1" hangingPunct="1"/>
            <a:r>
              <a:rPr lang="en-US" altLang="en-US" sz="2000" i="0" dirty="0" smtClean="0">
                <a:solidFill>
                  <a:schemeClr val="accent3">
                    <a:lumMod val="20000"/>
                    <a:lumOff val="80000"/>
                  </a:schemeClr>
                </a:solidFill>
                <a:effectLst>
                  <a:outerShdw blurRad="38100" dist="38100" dir="2700000" algn="tl">
                    <a:srgbClr val="000000">
                      <a:alpha val="43137"/>
                    </a:srgbClr>
                  </a:outerShdw>
                </a:effectLst>
              </a:rPr>
              <a:t>Supercell</a:t>
            </a:r>
          </a:p>
        </p:txBody>
      </p:sp>
      <p:sp>
        <p:nvSpPr>
          <p:cNvPr id="3" name="TextBox 2"/>
          <p:cNvSpPr txBox="1"/>
          <p:nvPr/>
        </p:nvSpPr>
        <p:spPr>
          <a:xfrm>
            <a:off x="2438400" y="609600"/>
            <a:ext cx="4437433" cy="646331"/>
          </a:xfrm>
          <a:prstGeom prst="rect">
            <a:avLst/>
          </a:prstGeom>
          <a:noFill/>
        </p:spPr>
        <p:txBody>
          <a:bodyPr wrap="none" rtlCol="0">
            <a:spAutoFit/>
          </a:bodyPr>
          <a:lstStyle/>
          <a:p>
            <a:r>
              <a:rPr lang="en-US" sz="36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Thunderstorm Types</a:t>
            </a:r>
            <a:endParaRPr lang="en-US" sz="36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0246963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Rot="1" noChangeArrowheads="1"/>
          </p:cNvSpPr>
          <p:nvPr>
            <p:ph type="title"/>
          </p:nvPr>
        </p:nvSpPr>
        <p:spPr/>
        <p:txBody>
          <a:bodyPr/>
          <a:lstStyle/>
          <a:p>
            <a:pPr eaLnBrk="1" fontAlgn="auto" hangingPunct="1">
              <a:spcAft>
                <a:spcPts val="0"/>
              </a:spcAft>
              <a:defRPr/>
            </a:pPr>
            <a:r>
              <a:rPr lang="en-US" smtClean="0"/>
              <a:t>CELL EVOLUTION</a:t>
            </a:r>
          </a:p>
        </p:txBody>
      </p:sp>
      <p:sp>
        <p:nvSpPr>
          <p:cNvPr id="5" name="Slide Number Placeholder 4"/>
          <p:cNvSpPr>
            <a:spLocks noGrp="1"/>
          </p:cNvSpPr>
          <p:nvPr>
            <p:ph type="sldNum" sz="quarter" idx="12"/>
          </p:nvPr>
        </p:nvSpPr>
        <p:spPr/>
        <p:txBody>
          <a:bodyPr/>
          <a:lstStyle/>
          <a:p>
            <a:pPr>
              <a:defRPr/>
            </a:pPr>
            <a:fld id="{02A3E54E-298F-484A-96D6-FB866BD73DBA}" type="slidenum">
              <a:rPr lang="en-US"/>
              <a:pPr>
                <a:defRPr/>
              </a:pPr>
              <a:t>18</a:t>
            </a:fld>
            <a:endParaRPr lang="en-US"/>
          </a:p>
        </p:txBody>
      </p:sp>
      <p:pic>
        <p:nvPicPr>
          <p:cNvPr id="39940" name="Picture 3" descr="Singlecell_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4"/>
          <p:cNvSpPr txBox="1">
            <a:spLocks noChangeArrowheads="1"/>
          </p:cNvSpPr>
          <p:nvPr/>
        </p:nvSpPr>
        <p:spPr bwMode="auto">
          <a:xfrm>
            <a:off x="3489325" y="496888"/>
            <a:ext cx="219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400" b="1" u="sng">
                <a:solidFill>
                  <a:srgbClr val="FFFFFF"/>
                </a:solidFill>
              </a:rPr>
              <a:t>SINGLE CELL</a:t>
            </a:r>
          </a:p>
        </p:txBody>
      </p:sp>
    </p:spTree>
    <p:extLst>
      <p:ext uri="{BB962C8B-B14F-4D97-AF65-F5344CB8AC3E}">
        <p14:creationId xmlns:p14="http://schemas.microsoft.com/office/powerpoint/2010/main" val="121982475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a:defRPr/>
            </a:pPr>
            <a:fld id="{7DC95928-D8BA-4732-96FC-B221AE82B603}" type="slidenum">
              <a:rPr lang="en-US"/>
              <a:pPr>
                <a:defRPr/>
              </a:pPr>
              <a:t>19</a:t>
            </a:fld>
            <a:endParaRPr lang="en-US"/>
          </a:p>
        </p:txBody>
      </p:sp>
      <p:pic>
        <p:nvPicPr>
          <p:cNvPr id="40963" name="Picture 2" descr="Multicell_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7010400" cy="61722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0964" name="Text Box 4"/>
          <p:cNvSpPr txBox="1">
            <a:spLocks noChangeArrowheads="1"/>
          </p:cNvSpPr>
          <p:nvPr/>
        </p:nvSpPr>
        <p:spPr bwMode="auto">
          <a:xfrm>
            <a:off x="2743200" y="0"/>
            <a:ext cx="396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32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Multi Cell Cluster</a:t>
            </a:r>
          </a:p>
        </p:txBody>
      </p:sp>
    </p:spTree>
    <p:extLst>
      <p:ext uri="{BB962C8B-B14F-4D97-AF65-F5344CB8AC3E}">
        <p14:creationId xmlns:p14="http://schemas.microsoft.com/office/powerpoint/2010/main" val="290117652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2514600" y="1600200"/>
            <a:ext cx="4224528" cy="3886200"/>
          </a:xfrm>
          <a:solidFill>
            <a:schemeClr val="bg2">
              <a:lumMod val="50000"/>
              <a:alpha val="10000"/>
            </a:schemeClr>
          </a:solidFill>
          <a:scene3d>
            <a:camera prst="orthographicFront"/>
            <a:lightRig rig="threePt" dir="t"/>
          </a:scene3d>
          <a:sp3d>
            <a:bevelT/>
          </a:sp3d>
        </p:spPr>
        <p:txBody>
          <a:bodyPr/>
          <a:lstStyle/>
          <a:p>
            <a:r>
              <a:rPr lang="en-US" b="1" dirty="0" smtClean="0"/>
              <a:t>Thunderstorm Ingredients</a:t>
            </a:r>
          </a:p>
          <a:p>
            <a:r>
              <a:rPr lang="en-US" b="1" dirty="0" smtClean="0"/>
              <a:t>Thunderstorm Microbursts</a:t>
            </a:r>
          </a:p>
          <a:p>
            <a:r>
              <a:rPr lang="en-US" b="1" dirty="0" smtClean="0"/>
              <a:t>Thunderstorm Types</a:t>
            </a:r>
          </a:p>
          <a:p>
            <a:r>
              <a:rPr lang="en-US" b="1" dirty="0" smtClean="0"/>
              <a:t>Great Lakes influence on Thunderstorms</a:t>
            </a:r>
          </a:p>
          <a:p>
            <a:r>
              <a:rPr lang="en-US" b="1" dirty="0" smtClean="0"/>
              <a:t>Basic Principals of Radar</a:t>
            </a:r>
          </a:p>
          <a:p>
            <a:pPr lvl="1"/>
            <a:r>
              <a:rPr lang="en-US" b="1" dirty="0" smtClean="0"/>
              <a:t>Reflectivity</a:t>
            </a:r>
          </a:p>
          <a:p>
            <a:pPr lvl="1"/>
            <a:r>
              <a:rPr lang="en-US" b="1" dirty="0" smtClean="0"/>
              <a:t>Volume Coverage Pattern</a:t>
            </a:r>
          </a:p>
          <a:p>
            <a:pPr lvl="1"/>
            <a:r>
              <a:rPr lang="en-US" b="1" dirty="0" smtClean="0"/>
              <a:t>Common Radar Signatures</a:t>
            </a:r>
          </a:p>
          <a:p>
            <a:pPr lvl="1"/>
            <a:r>
              <a:rPr lang="en-US" b="1" dirty="0" smtClean="0"/>
              <a:t>Velocity</a:t>
            </a:r>
          </a:p>
          <a:p>
            <a:pPr lvl="1"/>
            <a:r>
              <a:rPr lang="en-US" b="1" dirty="0" smtClean="0"/>
              <a:t>Dual Polarization</a:t>
            </a:r>
          </a:p>
          <a:p>
            <a:pPr lvl="1"/>
            <a:endParaRPr lang="en-US" dirty="0" smtClean="0"/>
          </a:p>
          <a:p>
            <a:pPr lvl="1"/>
            <a:endParaRPr lang="en-US" dirty="0" smtClean="0"/>
          </a:p>
          <a:p>
            <a:endParaRPr lang="en-US" dirty="0"/>
          </a:p>
        </p:txBody>
      </p:sp>
      <p:sp>
        <p:nvSpPr>
          <p:cNvPr id="3" name="Title 2"/>
          <p:cNvSpPr>
            <a:spLocks noGrp="1"/>
          </p:cNvSpPr>
          <p:nvPr>
            <p:ph type="title"/>
          </p:nvPr>
        </p:nvSpPr>
        <p:spPr>
          <a:xfrm>
            <a:off x="1447800" y="381000"/>
            <a:ext cx="6324600" cy="1979466"/>
          </a:xfrm>
        </p:spPr>
        <p:txBody>
          <a:bodyPr>
            <a:noAutofit/>
          </a:bodyPr>
          <a:lstStyle/>
          <a:p>
            <a:pPr algn="ctr"/>
            <a:r>
              <a:rPr lang="en-US" sz="3200" b="1"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Table of Contents</a:t>
            </a:r>
            <a:endParaRPr lang="en-US" sz="3200" b="1"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543009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rrowheads="1"/>
          </p:cNvSpPr>
          <p:nvPr>
            <p:ph type="title"/>
          </p:nvPr>
        </p:nvSpPr>
        <p:spPr/>
        <p:txBody>
          <a:bodyPr/>
          <a:lstStyle/>
          <a:p>
            <a:pPr eaLnBrk="1" fontAlgn="auto" hangingPunct="1">
              <a:spcAft>
                <a:spcPts val="0"/>
              </a:spcAft>
              <a:defRPr/>
            </a:pPr>
            <a:endParaRPr lang="en-US" smtClean="0"/>
          </a:p>
        </p:txBody>
      </p:sp>
      <p:sp>
        <p:nvSpPr>
          <p:cNvPr id="5" name="Slide Number Placeholder 4"/>
          <p:cNvSpPr>
            <a:spLocks noGrp="1"/>
          </p:cNvSpPr>
          <p:nvPr>
            <p:ph type="sldNum" sz="quarter" idx="12"/>
          </p:nvPr>
        </p:nvSpPr>
        <p:spPr/>
        <p:txBody>
          <a:bodyPr/>
          <a:lstStyle/>
          <a:p>
            <a:pPr>
              <a:defRPr/>
            </a:pPr>
            <a:fld id="{242446BE-8B37-453C-AB1B-6DF8AC813378}" type="slidenum">
              <a:rPr lang="en-US"/>
              <a:pPr>
                <a:defRPr/>
              </a:pPr>
              <a:t>20</a:t>
            </a:fld>
            <a:endParaRPr lang="en-US"/>
          </a:p>
        </p:txBody>
      </p:sp>
      <p:pic>
        <p:nvPicPr>
          <p:cNvPr id="41988" name="Picture 3" descr="Multicell_pic_wRada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4"/>
          <p:cNvSpPr txBox="1">
            <a:spLocks noChangeArrowheads="1"/>
          </p:cNvSpPr>
          <p:nvPr/>
        </p:nvSpPr>
        <p:spPr bwMode="auto">
          <a:xfrm>
            <a:off x="6442075" y="6410325"/>
            <a:ext cx="2613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1600">
                <a:solidFill>
                  <a:schemeClr val="bg1"/>
                </a:solidFill>
              </a:rPr>
              <a:t>Copyright Alan R. Moller</a:t>
            </a:r>
          </a:p>
        </p:txBody>
      </p:sp>
    </p:spTree>
    <p:extLst>
      <p:ext uri="{BB962C8B-B14F-4D97-AF65-F5344CB8AC3E}">
        <p14:creationId xmlns:p14="http://schemas.microsoft.com/office/powerpoint/2010/main" val="392108437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E8E6201D-11CF-42AC-890A-7B5A9EA41761}" type="slidenum">
              <a:rPr lang="en-US"/>
              <a:pPr>
                <a:defRPr/>
              </a:pPr>
              <a:t>21</a:t>
            </a:fld>
            <a:endParaRPr lang="en-US"/>
          </a:p>
        </p:txBody>
      </p:sp>
      <p:pic>
        <p:nvPicPr>
          <p:cNvPr id="43011" name="Picture 4" descr="19990403_1335_M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6646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rrowheads="1"/>
          </p:cNvSpPr>
          <p:nvPr>
            <p:ph type="title"/>
          </p:nvPr>
        </p:nvSpPr>
        <p:spPr/>
        <p:txBody>
          <a:bodyPr>
            <a:normAutofit/>
          </a:bodyPr>
          <a:lstStyle/>
          <a:p>
            <a:pPr eaLnBrk="1" fontAlgn="auto" hangingPunct="1">
              <a:spcAft>
                <a:spcPts val="0"/>
              </a:spcAft>
              <a:defRPr/>
            </a:pPr>
            <a:r>
              <a:rPr lang="en-US" smtClean="0"/>
              <a:t>SQUALL LINE - CROSS SECTIONAL VIEW</a:t>
            </a:r>
          </a:p>
        </p:txBody>
      </p:sp>
      <p:sp>
        <p:nvSpPr>
          <p:cNvPr id="5" name="Slide Number Placeholder 4"/>
          <p:cNvSpPr>
            <a:spLocks noGrp="1"/>
          </p:cNvSpPr>
          <p:nvPr>
            <p:ph type="sldNum" sz="quarter" idx="12"/>
          </p:nvPr>
        </p:nvSpPr>
        <p:spPr/>
        <p:txBody>
          <a:bodyPr/>
          <a:lstStyle/>
          <a:p>
            <a:pPr>
              <a:defRPr/>
            </a:pPr>
            <a:fld id="{AEC374CD-5FFF-4C5F-84DF-760A41972040}" type="slidenum">
              <a:rPr lang="en-US"/>
              <a:pPr>
                <a:defRPr/>
              </a:pPr>
              <a:t>22</a:t>
            </a:fld>
            <a:endParaRPr lang="en-US"/>
          </a:p>
        </p:txBody>
      </p:sp>
      <p:pic>
        <p:nvPicPr>
          <p:cNvPr id="45060" name="Picture 3" descr="SquallLine_XS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4"/>
          <p:cNvSpPr txBox="1">
            <a:spLocks noChangeArrowheads="1"/>
          </p:cNvSpPr>
          <p:nvPr/>
        </p:nvSpPr>
        <p:spPr bwMode="auto">
          <a:xfrm>
            <a:off x="3276600" y="0"/>
            <a:ext cx="30940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3200" dirty="0">
                <a:latin typeface="Microsoft Sans Serif" panose="020B0604020202020204" pitchFamily="34" charset="0"/>
                <a:cs typeface="Microsoft Sans Serif" panose="020B0604020202020204" pitchFamily="34" charset="0"/>
              </a:rPr>
              <a:t>Multi Cell Linear</a:t>
            </a:r>
          </a:p>
        </p:txBody>
      </p:sp>
    </p:spTree>
    <p:extLst>
      <p:ext uri="{BB962C8B-B14F-4D97-AF65-F5344CB8AC3E}">
        <p14:creationId xmlns:p14="http://schemas.microsoft.com/office/powerpoint/2010/main" val="75651734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B5038429-ED04-4B8F-8C93-0B2173907A7E}" type="slidenum">
              <a:rPr lang="en-US"/>
              <a:pPr>
                <a:defRPr/>
              </a:pPr>
              <a:t>23</a:t>
            </a:fld>
            <a:endParaRPr lang="en-US"/>
          </a:p>
        </p:txBody>
      </p:sp>
      <p:pic>
        <p:nvPicPr>
          <p:cNvPr id="48131" name="Picture 4" descr="19990403_04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5644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6691"/>
            <a:ext cx="9144000" cy="4800600"/>
          </a:xfrm>
          <a:prstGeom prst="rect">
            <a:avLst/>
          </a:prstGeom>
          <a:scene3d>
            <a:camera prst="orthographicFront"/>
            <a:lightRig rig="threePt" dir="t"/>
          </a:scene3d>
          <a:sp3d>
            <a:bevelT/>
          </a:sp3d>
        </p:spPr>
      </p:pic>
      <p:cxnSp>
        <p:nvCxnSpPr>
          <p:cNvPr id="6" name="Straight Arrow Connector 5"/>
          <p:cNvCxnSpPr/>
          <p:nvPr/>
        </p:nvCxnSpPr>
        <p:spPr>
          <a:xfrm>
            <a:off x="3733800" y="2819400"/>
            <a:ext cx="457200" cy="12192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267200" y="3124200"/>
            <a:ext cx="533400" cy="1026257"/>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rot="10800000" flipV="1">
            <a:off x="1981200" y="3048000"/>
            <a:ext cx="1524000" cy="1143000"/>
          </a:xfrm>
          <a:prstGeom prst="curvedConnector3">
            <a:avLst>
              <a:gd name="adj1" fmla="val 71714"/>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 name="Right Arrow 3"/>
          <p:cNvSpPr/>
          <p:nvPr/>
        </p:nvSpPr>
        <p:spPr>
          <a:xfrm rot="17362742">
            <a:off x="2129087" y="3257155"/>
            <a:ext cx="1549788" cy="24701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352800" y="304800"/>
            <a:ext cx="2114681" cy="646331"/>
          </a:xfrm>
          <a:prstGeom prst="rect">
            <a:avLst/>
          </a:prstGeom>
          <a:noFill/>
        </p:spPr>
        <p:txBody>
          <a:bodyPr wrap="none" rtlCol="0">
            <a:spAutoFit/>
          </a:bodyPr>
          <a:lstStyle/>
          <a:p>
            <a:r>
              <a:rPr lang="en-US" sz="3600" dirty="0" smtClean="0">
                <a:latin typeface="Microsoft Sans Serif" panose="020B0604020202020204" pitchFamily="34" charset="0"/>
                <a:cs typeface="Microsoft Sans Serif" panose="020B0604020202020204" pitchFamily="34" charset="0"/>
              </a:rPr>
              <a:t>Supercell</a:t>
            </a:r>
            <a:endParaRPr lang="en-US" sz="3600"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60642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1371600"/>
            <a:ext cx="9144000" cy="5486400"/>
          </a:xfrm>
          <a:noFill/>
        </p:spPr>
      </p:pic>
      <p:sp>
        <p:nvSpPr>
          <p:cNvPr id="4" name="Slide Number Placeholder 4"/>
          <p:cNvSpPr>
            <a:spLocks noGrp="1"/>
          </p:cNvSpPr>
          <p:nvPr>
            <p:ph type="sldNum" sz="quarter" idx="12"/>
          </p:nvPr>
        </p:nvSpPr>
        <p:spPr/>
        <p:txBody>
          <a:bodyPr/>
          <a:lstStyle/>
          <a:p>
            <a:pPr>
              <a:defRPr/>
            </a:pPr>
            <a:fld id="{0191A0FD-416C-4568-9ABF-2886797E2562}" type="slidenum">
              <a:rPr lang="en-US"/>
              <a:pPr>
                <a:defRPr/>
              </a:pPr>
              <a:t>25</a:t>
            </a:fld>
            <a:endParaRPr lang="en-US"/>
          </a:p>
        </p:txBody>
      </p:sp>
      <p:sp>
        <p:nvSpPr>
          <p:cNvPr id="245762" name="Rectangle 2"/>
          <p:cNvSpPr>
            <a:spLocks noChangeArrowheads="1"/>
          </p:cNvSpPr>
          <p:nvPr/>
        </p:nvSpPr>
        <p:spPr bwMode="auto">
          <a:xfrm>
            <a:off x="0" y="0"/>
            <a:ext cx="9144000" cy="1371600"/>
          </a:xfrm>
          <a:prstGeom prst="rect">
            <a:avLst/>
          </a:prstGeom>
          <a:gradFill rotWithShape="1">
            <a:gsLst>
              <a:gs pos="0">
                <a:srgbClr val="FF0000"/>
              </a:gs>
              <a:gs pos="100000">
                <a:srgbClr val="FFFFFF"/>
              </a:gs>
            </a:gsLst>
            <a:lin ang="0" scaled="1"/>
          </a:gradFill>
          <a:ln w="9525">
            <a:noFill/>
            <a:miter lim="800000"/>
            <a:headEnd/>
            <a:tailEnd/>
          </a:ln>
          <a:effectLst/>
        </p:spPr>
        <p:txBody>
          <a:bodyPr lIns="92075" tIns="46038" rIns="92075" bIns="46038" anchor="ctr"/>
          <a:lstStyle/>
          <a:p>
            <a:pPr algn="ctr" eaLnBrk="1" hangingPunct="1">
              <a:defRPr/>
            </a:pPr>
            <a:r>
              <a:rPr lang="en-US" sz="4400" b="1" dirty="0" err="1">
                <a:solidFill>
                  <a:schemeClr val="bg2"/>
                </a:solidFill>
                <a:effectLst>
                  <a:outerShdw blurRad="38100" dist="38100" dir="2700000" algn="tl">
                    <a:srgbClr val="000000"/>
                  </a:outerShdw>
                </a:effectLst>
              </a:rPr>
              <a:t>Supercells</a:t>
            </a:r>
            <a:r>
              <a:rPr lang="en-US" sz="4400" b="1" dirty="0">
                <a:solidFill>
                  <a:schemeClr val="bg2"/>
                </a:solidFill>
                <a:effectLst>
                  <a:outerShdw blurRad="38100" dist="38100" dir="2700000" algn="tl">
                    <a:srgbClr val="000000"/>
                  </a:outerShdw>
                </a:effectLst>
              </a:rPr>
              <a:t> – upper level features</a:t>
            </a:r>
          </a:p>
        </p:txBody>
      </p:sp>
    </p:spTree>
    <p:extLst>
      <p:ext uri="{BB962C8B-B14F-4D97-AF65-F5344CB8AC3E}">
        <p14:creationId xmlns:p14="http://schemas.microsoft.com/office/powerpoint/2010/main" val="17070818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C8776122-35A2-405E-ADBA-47AF897747E4}" type="slidenum">
              <a:rPr lang="en-US"/>
              <a:pPr>
                <a:defRPr/>
              </a:pPr>
              <a:t>26</a:t>
            </a:fld>
            <a:endParaRPr lang="en-US"/>
          </a:p>
        </p:txBody>
      </p:sp>
      <p:pic>
        <p:nvPicPr>
          <p:cNvPr id="563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2123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533BEBA0-DC12-4A02-AA62-163662E1B6A6}" type="slidenum">
              <a:rPr lang="en-US"/>
              <a:pPr>
                <a:defRPr/>
              </a:pPr>
              <a:t>27</a:t>
            </a:fld>
            <a:endParaRPr lang="en-US"/>
          </a:p>
        </p:txBody>
      </p:sp>
      <p:pic>
        <p:nvPicPr>
          <p:cNvPr id="57347" name="Picture 4" descr="aspot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1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66778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weather.gov/images/nws/features/5320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76400" y="685799"/>
            <a:ext cx="6096000" cy="1323439"/>
          </a:xfrm>
          <a:prstGeom prst="rect">
            <a:avLst/>
          </a:prstGeom>
          <a:solidFill>
            <a:schemeClr val="accent2">
              <a:lumMod val="60000"/>
              <a:lumOff val="40000"/>
            </a:schemeClr>
          </a:solidFill>
        </p:spPr>
        <p:txBody>
          <a:bodyPr wrap="square" rtlCol="0">
            <a:spAutoFit/>
          </a:bodyPr>
          <a:lstStyle/>
          <a:p>
            <a:pPr algn="ctr"/>
            <a:r>
              <a:rPr lang="en-US" sz="4000" b="1" dirty="0" smtClean="0">
                <a:solidFill>
                  <a:schemeClr val="bg1"/>
                </a:solidFill>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Impacts of the Great Lakes on Thunderstorms</a:t>
            </a:r>
            <a:endParaRPr lang="en-US" sz="4000" b="1" dirty="0">
              <a:solidFill>
                <a:schemeClr val="bg1"/>
              </a:solidFill>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7694230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crh.noaa.gov/grr/science/20050629/547rad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1" y="1676400"/>
            <a:ext cx="601980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ttp://www.islandnet.com/%7Esee/weather/graphics/wxdrphotos/satlb-tstor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4" y="1662792"/>
            <a:ext cx="5478236" cy="3467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468604"/>
            <a:ext cx="7891904" cy="707886"/>
          </a:xfrm>
          <a:prstGeom prst="rect">
            <a:avLst/>
          </a:prstGeom>
          <a:noFill/>
        </p:spPr>
        <p:txBody>
          <a:bodyPr wrap="none" rtlCol="0">
            <a:spAutoFit/>
          </a:bodyPr>
          <a:lstStyle/>
          <a:p>
            <a:r>
              <a:rPr lang="en-US" sz="40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Development Off the Lake Breeze</a:t>
            </a:r>
            <a:endParaRPr lang="en-US" sz="40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8377928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eaLnBrk="1" fontAlgn="auto" hangingPunct="1">
              <a:spcAft>
                <a:spcPts val="0"/>
              </a:spcAft>
              <a:defRPr/>
            </a:pPr>
            <a:r>
              <a:rPr lang="en-US" dirty="0" smtClean="0">
                <a:latin typeface="Microsoft Sans Serif" panose="020B0604020202020204" pitchFamily="34" charset="0"/>
                <a:cs typeface="Microsoft Sans Serif" panose="020B0604020202020204" pitchFamily="34" charset="0"/>
              </a:rPr>
              <a:t/>
            </a:r>
            <a:br>
              <a:rPr lang="en-US" dirty="0" smtClean="0">
                <a:latin typeface="Microsoft Sans Serif" panose="020B0604020202020204" pitchFamily="34" charset="0"/>
                <a:cs typeface="Microsoft Sans Serif" panose="020B0604020202020204" pitchFamily="34" charset="0"/>
              </a:rPr>
            </a:br>
            <a:endParaRPr lang="en-US" dirty="0" smtClean="0">
              <a:latin typeface="Microsoft Sans Serif" panose="020B0604020202020204" pitchFamily="34" charset="0"/>
              <a:cs typeface="Microsoft Sans Serif" panose="020B0604020202020204" pitchFamily="34" charset="0"/>
            </a:endParaRPr>
          </a:p>
        </p:txBody>
      </p:sp>
      <p:pic>
        <p:nvPicPr>
          <p:cNvPr id="13315" name="Picture 5"/>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05000" y="2133599"/>
            <a:ext cx="5181600" cy="2455596"/>
          </a:xfrm>
          <a:prstGeom prst="rect">
            <a:avLst/>
          </a:prstGeom>
        </p:spPr>
      </p:pic>
      <p:sp>
        <p:nvSpPr>
          <p:cNvPr id="13317" name="TextBox 5"/>
          <p:cNvSpPr txBox="1">
            <a:spLocks noChangeArrowheads="1"/>
          </p:cNvSpPr>
          <p:nvPr/>
        </p:nvSpPr>
        <p:spPr bwMode="auto">
          <a:xfrm>
            <a:off x="1447800" y="1530510"/>
            <a:ext cx="609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200" dirty="0">
                <a:solidFill>
                  <a:schemeClr val="accent3">
                    <a:lumMod val="40000"/>
                    <a:lumOff val="60000"/>
                  </a:schemeClr>
                </a:solidFill>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Low and Mid Level Moisture</a:t>
            </a:r>
          </a:p>
        </p:txBody>
      </p:sp>
      <p:pic>
        <p:nvPicPr>
          <p:cNvPr id="7" name="Picture 7" descr="MCj010456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5029200"/>
            <a:ext cx="1462088"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Box 7"/>
          <p:cNvSpPr txBox="1">
            <a:spLocks noChangeArrowheads="1"/>
          </p:cNvSpPr>
          <p:nvPr/>
        </p:nvSpPr>
        <p:spPr bwMode="auto">
          <a:xfrm>
            <a:off x="3407635" y="4505980"/>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dirty="0">
                <a:solidFill>
                  <a:schemeClr val="accent3">
                    <a:lumMod val="75000"/>
                  </a:schemeClr>
                </a:solidFill>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High Humidity</a:t>
            </a:r>
          </a:p>
        </p:txBody>
      </p:sp>
      <p:sp>
        <p:nvSpPr>
          <p:cNvPr id="3" name="TextBox 2"/>
          <p:cNvSpPr txBox="1"/>
          <p:nvPr/>
        </p:nvSpPr>
        <p:spPr>
          <a:xfrm>
            <a:off x="673879" y="94716"/>
            <a:ext cx="8012921" cy="1446550"/>
          </a:xfrm>
          <a:prstGeom prst="rect">
            <a:avLst/>
          </a:prstGeom>
          <a:noFill/>
        </p:spPr>
        <p:txBody>
          <a:bodyPr wrap="square" rtlCol="0">
            <a:spAutoFit/>
          </a:bodyPr>
          <a:lstStyle/>
          <a:p>
            <a:pPr algn="ctr"/>
            <a:r>
              <a:rPr lang="en-US" sz="44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Thunderstorm Ingredients - Moisture</a:t>
            </a:r>
            <a:endParaRPr lang="en-US" sz="44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243028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6" presetClass="emph" presetSubtype="0" fill="hold" nodeType="afterEffect">
                                  <p:stCondLst>
                                    <p:cond delay="0"/>
                                  </p:stCondLst>
                                  <p:childTnLst>
                                    <p:animScale>
                                      <p:cBhvr>
                                        <p:cTn id="11"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weather.gov/images/bgm/WeatherInAction/WeatherInActionLakeShadowBreeze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8077200" cy="5638799"/>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rot="2010109">
            <a:off x="4727808" y="2561495"/>
            <a:ext cx="1011423" cy="16497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4388058" y="3200400"/>
            <a:ext cx="367883" cy="76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267200" y="3445329"/>
            <a:ext cx="399424" cy="13607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185869" y="3657600"/>
            <a:ext cx="202189"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3111084" y="3102431"/>
            <a:ext cx="89316" cy="28394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2400300" y="3339885"/>
            <a:ext cx="76200" cy="2607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524000" y="3771900"/>
            <a:ext cx="228600" cy="190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638800" y="2065456"/>
            <a:ext cx="1772024" cy="707886"/>
          </a:xfrm>
          <a:prstGeom prst="rect">
            <a:avLst/>
          </a:prstGeom>
          <a:noFill/>
        </p:spPr>
        <p:txBody>
          <a:bodyPr wrap="none" rtlCol="0">
            <a:spAutoFit/>
          </a:bodyPr>
          <a:lstStyle/>
          <a:p>
            <a:r>
              <a:rPr lang="en-US" dirty="0" smtClean="0"/>
              <a:t> </a:t>
            </a:r>
            <a:r>
              <a:rPr lang="en-US" sz="2000" b="1" dirty="0" smtClean="0">
                <a:solidFill>
                  <a:srgbClr val="00FFFF"/>
                </a:solidFill>
                <a:effectLst>
                  <a:outerShdw blurRad="38100" dist="38100" dir="2700000" algn="tl">
                    <a:srgbClr val="000000">
                      <a:alpha val="43137"/>
                    </a:srgbClr>
                  </a:outerShdw>
                </a:effectLst>
              </a:rPr>
              <a:t>Cool Stable </a:t>
            </a:r>
          </a:p>
          <a:p>
            <a:r>
              <a:rPr lang="en-US" sz="2000" b="1" dirty="0" smtClean="0">
                <a:solidFill>
                  <a:srgbClr val="00FFFF"/>
                </a:solidFill>
                <a:effectLst>
                  <a:outerShdw blurRad="38100" dist="38100" dir="2700000" algn="tl">
                    <a:srgbClr val="000000">
                      <a:alpha val="43137"/>
                    </a:srgbClr>
                  </a:outerShdw>
                </a:effectLst>
              </a:rPr>
              <a:t>Marine Layer</a:t>
            </a:r>
            <a:endParaRPr lang="en-US" sz="2000" b="1" dirty="0">
              <a:solidFill>
                <a:srgbClr val="00FFFF"/>
              </a:solidFill>
              <a:effectLst>
                <a:outerShdw blurRad="38100" dist="38100" dir="2700000" algn="tl">
                  <a:srgbClr val="000000">
                    <a:alpha val="43137"/>
                  </a:srgbClr>
                </a:outerShdw>
              </a:effectLst>
            </a:endParaRPr>
          </a:p>
        </p:txBody>
      </p:sp>
      <p:cxnSp>
        <p:nvCxnSpPr>
          <p:cNvPr id="27" name="Straight Arrow Connector 26"/>
          <p:cNvCxnSpPr/>
          <p:nvPr/>
        </p:nvCxnSpPr>
        <p:spPr>
          <a:xfrm flipH="1">
            <a:off x="5486400" y="2773342"/>
            <a:ext cx="762000" cy="427058"/>
          </a:xfrm>
          <a:prstGeom prst="straightConnector1">
            <a:avLst/>
          </a:prstGeom>
          <a:ln w="28575">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895145" y="179457"/>
            <a:ext cx="3542958" cy="707886"/>
          </a:xfrm>
          <a:prstGeom prst="rect">
            <a:avLst/>
          </a:prstGeom>
          <a:noFill/>
        </p:spPr>
        <p:txBody>
          <a:bodyPr wrap="none" rtlCol="0">
            <a:spAutoFit/>
          </a:bodyPr>
          <a:lstStyle/>
          <a:p>
            <a:r>
              <a:rPr lang="en-US" sz="40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Lake Shadows</a:t>
            </a:r>
            <a:endParaRPr lang="en-US" sz="40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2526309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76200" y="1600200"/>
            <a:ext cx="8991600" cy="5029200"/>
          </a:xfrm>
          <a:prstGeom prst="rect">
            <a:avLst/>
          </a:prstGeom>
          <a:solidFill>
            <a:schemeClr val="tx2">
              <a:lumMod val="10000"/>
            </a:schemeClr>
          </a:solidFill>
        </p:spPr>
        <p:txBody>
          <a:bodyPr>
            <a:normAutofit fontScale="92500" lnSpcReduction="10000"/>
          </a:bodyPr>
          <a:lstStyle/>
          <a:p>
            <a:r>
              <a:rPr lang="en-US" b="1" i="0" dirty="0" smtClean="0">
                <a:solidFill>
                  <a:schemeClr val="accent1">
                    <a:lumMod val="20000"/>
                    <a:lumOff val="80000"/>
                  </a:schemeClr>
                </a:solidFill>
                <a:effectLst>
                  <a:outerShdw blurRad="38100" dist="38100" dir="2700000" algn="tl">
                    <a:srgbClr val="000000">
                      <a:alpha val="43137"/>
                    </a:srgbClr>
                  </a:outerShdw>
                </a:effectLst>
              </a:rPr>
              <a:t>Aid in thunderstorm development</a:t>
            </a:r>
          </a:p>
          <a:p>
            <a:pPr lvl="1"/>
            <a:r>
              <a:rPr lang="en-US" b="1" i="0" dirty="0" smtClean="0">
                <a:solidFill>
                  <a:schemeClr val="accent1">
                    <a:lumMod val="20000"/>
                    <a:lumOff val="80000"/>
                  </a:schemeClr>
                </a:solidFill>
                <a:effectLst>
                  <a:outerShdw blurRad="38100" dist="38100" dir="2700000" algn="tl">
                    <a:srgbClr val="000000">
                      <a:alpha val="43137"/>
                    </a:srgbClr>
                  </a:outerShdw>
                </a:effectLst>
              </a:rPr>
              <a:t>Convergence along the lake breeze front over western Michigan may enhance storms moving into eastern Michigan. </a:t>
            </a:r>
          </a:p>
          <a:p>
            <a:pPr lvl="1"/>
            <a:r>
              <a:rPr lang="en-US" b="1" i="0" dirty="0" smtClean="0">
                <a:solidFill>
                  <a:schemeClr val="accent1">
                    <a:lumMod val="20000"/>
                    <a:lumOff val="80000"/>
                  </a:schemeClr>
                </a:solidFill>
                <a:effectLst>
                  <a:outerShdw blurRad="38100" dist="38100" dir="2700000" algn="tl">
                    <a:srgbClr val="000000">
                      <a:alpha val="43137"/>
                    </a:srgbClr>
                  </a:outerShdw>
                </a:effectLst>
              </a:rPr>
              <a:t>The warmer lake temperatures in the fall can enhance thunderstorms.</a:t>
            </a:r>
          </a:p>
          <a:p>
            <a:pPr lvl="1"/>
            <a:r>
              <a:rPr lang="en-US" b="1" i="0" dirty="0">
                <a:solidFill>
                  <a:schemeClr val="accent1">
                    <a:lumMod val="20000"/>
                    <a:lumOff val="80000"/>
                  </a:schemeClr>
                </a:solidFill>
                <a:effectLst>
                  <a:outerShdw blurRad="38100" dist="38100" dir="2700000" algn="tl">
                    <a:srgbClr val="000000">
                      <a:alpha val="43137"/>
                    </a:srgbClr>
                  </a:outerShdw>
                </a:effectLst>
              </a:rPr>
              <a:t>S</a:t>
            </a:r>
            <a:r>
              <a:rPr lang="en-US" b="1" i="0" dirty="0" smtClean="0">
                <a:solidFill>
                  <a:schemeClr val="accent1">
                    <a:lumMod val="20000"/>
                    <a:lumOff val="80000"/>
                  </a:schemeClr>
                </a:solidFill>
                <a:effectLst>
                  <a:outerShdw blurRad="38100" dist="38100" dir="2700000" algn="tl">
                    <a:srgbClr val="000000">
                      <a:alpha val="43137"/>
                    </a:srgbClr>
                  </a:outerShdw>
                </a:effectLst>
              </a:rPr>
              <a:t>horeline convergence on the downwind side of the lake can cause storms crossing Lake Michigan to rapidly intensify once they reach the western Michigan shoreline. </a:t>
            </a:r>
          </a:p>
          <a:p>
            <a:pPr lvl="1"/>
            <a:endParaRPr lang="en-US" b="1" i="0" dirty="0" smtClean="0">
              <a:solidFill>
                <a:schemeClr val="accent1">
                  <a:lumMod val="20000"/>
                  <a:lumOff val="80000"/>
                </a:schemeClr>
              </a:solidFill>
              <a:effectLst>
                <a:outerShdw blurRad="38100" dist="38100" dir="2700000" algn="tl">
                  <a:srgbClr val="000000">
                    <a:alpha val="43137"/>
                  </a:srgbClr>
                </a:outerShdw>
              </a:effectLst>
            </a:endParaRPr>
          </a:p>
          <a:p>
            <a:r>
              <a:rPr lang="en-US" b="1" i="0" dirty="0" smtClean="0">
                <a:solidFill>
                  <a:schemeClr val="accent1">
                    <a:lumMod val="20000"/>
                    <a:lumOff val="80000"/>
                  </a:schemeClr>
                </a:solidFill>
                <a:effectLst>
                  <a:outerShdw blurRad="38100" dist="38100" dir="2700000" algn="tl">
                    <a:srgbClr val="000000">
                      <a:alpha val="43137"/>
                    </a:srgbClr>
                  </a:outerShdw>
                </a:effectLst>
              </a:rPr>
              <a:t>Suppress thunderstorm development</a:t>
            </a:r>
          </a:p>
          <a:p>
            <a:pPr lvl="1"/>
            <a:r>
              <a:rPr lang="en-US" b="1" i="0" dirty="0" smtClean="0">
                <a:solidFill>
                  <a:schemeClr val="accent1">
                    <a:lumMod val="20000"/>
                    <a:lumOff val="80000"/>
                  </a:schemeClr>
                </a:solidFill>
                <a:effectLst>
                  <a:outerShdw blurRad="38100" dist="38100" dir="2700000" algn="tl">
                    <a:srgbClr val="000000">
                      <a:alpha val="43137"/>
                    </a:srgbClr>
                  </a:outerShdw>
                </a:effectLst>
              </a:rPr>
              <a:t>Strong storms over Wisconsin often weaken once they reach the cold stable waters of Lake Michigan.</a:t>
            </a:r>
          </a:p>
          <a:p>
            <a:pPr lvl="1"/>
            <a:r>
              <a:rPr lang="en-US" b="1" i="0" dirty="0" smtClean="0">
                <a:solidFill>
                  <a:schemeClr val="accent1">
                    <a:lumMod val="20000"/>
                    <a:lumOff val="80000"/>
                  </a:schemeClr>
                </a:solidFill>
                <a:effectLst>
                  <a:outerShdw blurRad="38100" dist="38100" dir="2700000" algn="tl">
                    <a:srgbClr val="000000">
                      <a:alpha val="43137"/>
                    </a:srgbClr>
                  </a:outerShdw>
                </a:effectLst>
              </a:rPr>
              <a:t>Strong westerly winds sometimes bring the Lake Michigan stable layer well inland, greatly reducing the chances for storms over Lower Michigan.</a:t>
            </a:r>
          </a:p>
          <a:p>
            <a:pPr lvl="1"/>
            <a:endParaRPr lang="en-US" b="1" i="0" dirty="0" smtClean="0">
              <a:solidFill>
                <a:schemeClr val="accent1">
                  <a:lumMod val="20000"/>
                  <a:lumOff val="80000"/>
                </a:schemeClr>
              </a:solidFill>
              <a:effectLst>
                <a:outerShdw blurRad="38100" dist="38100" dir="2700000" algn="tl">
                  <a:srgbClr val="000000">
                    <a:alpha val="43137"/>
                  </a:srgbClr>
                </a:outerShdw>
              </a:effectLst>
            </a:endParaRPr>
          </a:p>
          <a:p>
            <a:r>
              <a:rPr lang="en-US" b="1" i="0" dirty="0" smtClean="0">
                <a:solidFill>
                  <a:schemeClr val="accent1">
                    <a:lumMod val="20000"/>
                    <a:lumOff val="80000"/>
                  </a:schemeClr>
                </a:solidFill>
                <a:effectLst>
                  <a:outerShdw blurRad="38100" dist="38100" dir="2700000" algn="tl">
                    <a:srgbClr val="000000">
                      <a:alpha val="43137"/>
                    </a:srgbClr>
                  </a:outerShdw>
                </a:effectLst>
              </a:rPr>
              <a:t>Large thunderstorm complexes and squall lines </a:t>
            </a:r>
          </a:p>
          <a:p>
            <a:pPr lvl="1"/>
            <a:r>
              <a:rPr lang="en-US" b="1" i="0" dirty="0" smtClean="0">
                <a:solidFill>
                  <a:schemeClr val="accent1">
                    <a:lumMod val="20000"/>
                    <a:lumOff val="80000"/>
                  </a:schemeClr>
                </a:solidFill>
                <a:effectLst>
                  <a:outerShdw blurRad="38100" dist="38100" dir="2700000" algn="tl">
                    <a:srgbClr val="000000">
                      <a:alpha val="43137"/>
                    </a:srgbClr>
                  </a:outerShdw>
                </a:effectLst>
              </a:rPr>
              <a:t>These typically occur with high instability aloft (often very unstable above the shallow marine stable layer).</a:t>
            </a:r>
          </a:p>
          <a:p>
            <a:pPr lvl="1"/>
            <a:r>
              <a:rPr lang="en-US" b="1" i="0" dirty="0" smtClean="0">
                <a:solidFill>
                  <a:schemeClr val="accent1">
                    <a:lumMod val="20000"/>
                    <a:lumOff val="80000"/>
                  </a:schemeClr>
                </a:solidFill>
                <a:effectLst>
                  <a:outerShdw blurRad="38100" dist="38100" dir="2700000" algn="tl">
                    <a:srgbClr val="000000">
                      <a:alpha val="43137"/>
                    </a:srgbClr>
                  </a:outerShdw>
                </a:effectLst>
              </a:rPr>
              <a:t>The result is that the storms are usually not impacted much by the lakes. </a:t>
            </a:r>
            <a:endParaRPr lang="en-US" b="1" i="0" dirty="0">
              <a:solidFill>
                <a:schemeClr val="accent1">
                  <a:lumMod val="20000"/>
                  <a:lumOff val="80000"/>
                </a:schemeClr>
              </a:solidFill>
              <a:effectLst>
                <a:outerShdw blurRad="38100" dist="38100" dir="2700000" algn="tl">
                  <a:srgbClr val="000000">
                    <a:alpha val="43137"/>
                  </a:srgbClr>
                </a:outerShdw>
              </a:effectLst>
            </a:endParaRPr>
          </a:p>
        </p:txBody>
      </p:sp>
      <p:sp>
        <p:nvSpPr>
          <p:cNvPr id="5" name="TextBox 4"/>
          <p:cNvSpPr txBox="1"/>
          <p:nvPr/>
        </p:nvSpPr>
        <p:spPr>
          <a:xfrm>
            <a:off x="1447800" y="380999"/>
            <a:ext cx="6066084" cy="584775"/>
          </a:xfrm>
          <a:prstGeom prst="rect">
            <a:avLst/>
          </a:prstGeom>
          <a:noFill/>
        </p:spPr>
        <p:txBody>
          <a:bodyPr wrap="none" rtlCol="0">
            <a:spAutoFit/>
          </a:bodyPr>
          <a:lstStyle/>
          <a:p>
            <a:r>
              <a:rPr lang="en-US" sz="32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Great Lakes and Thunderstorms</a:t>
            </a:r>
            <a:endParaRPr lang="en-US" sz="32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2076578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gweatherc.files.wordpress.com/2011/07/mc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565044"/>
            <a:ext cx="6553200" cy="6008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7024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crh.noaa.gov/images/grr/derecho/May_1998_Derecho_Radar_Loo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739140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9229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8912581"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49228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9040" y="0"/>
            <a:ext cx="3859464" cy="251460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descr="Image result for wsr88d si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001"/>
            <a:ext cx="8077200" cy="4953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43400" y="3048000"/>
            <a:ext cx="2209800" cy="1066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6324600" y="1981200"/>
            <a:ext cx="762000" cy="1066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097853" y="4191000"/>
            <a:ext cx="2064989" cy="1600438"/>
          </a:xfrm>
          <a:prstGeom prst="rect">
            <a:avLst/>
          </a:prstGeom>
          <a:solidFill>
            <a:schemeClr val="bg2">
              <a:lumMod val="20000"/>
              <a:lumOff val="80000"/>
            </a:schemeClr>
          </a:solidFill>
          <a:ln w="28575">
            <a:solidFill>
              <a:schemeClr val="bg1"/>
            </a:solidFill>
          </a:ln>
        </p:spPr>
        <p:txBody>
          <a:bodyPr wrap="none" rtlCol="0">
            <a:spAutoFit/>
          </a:bodyPr>
          <a:lstStyle/>
          <a:p>
            <a:r>
              <a:rPr lang="en-US" sz="1400" dirty="0" smtClean="0">
                <a:solidFill>
                  <a:schemeClr val="bg1"/>
                </a:solidFill>
              </a:rPr>
              <a:t>KDTX – Detroit</a:t>
            </a:r>
          </a:p>
          <a:p>
            <a:r>
              <a:rPr lang="en-US" sz="1400" dirty="0" smtClean="0">
                <a:solidFill>
                  <a:schemeClr val="bg1"/>
                </a:solidFill>
              </a:rPr>
              <a:t>KGRR – Grand Rapids</a:t>
            </a:r>
          </a:p>
          <a:p>
            <a:r>
              <a:rPr lang="en-US" sz="1400" dirty="0" smtClean="0">
                <a:solidFill>
                  <a:schemeClr val="bg1"/>
                </a:solidFill>
              </a:rPr>
              <a:t>KAPX – Gaylord</a:t>
            </a:r>
          </a:p>
          <a:p>
            <a:r>
              <a:rPr lang="en-US" sz="1400" dirty="0" smtClean="0">
                <a:solidFill>
                  <a:schemeClr val="bg1"/>
                </a:solidFill>
              </a:rPr>
              <a:t>KMQT – Marquette</a:t>
            </a:r>
          </a:p>
          <a:p>
            <a:r>
              <a:rPr lang="en-US" sz="1400" dirty="0" smtClean="0">
                <a:solidFill>
                  <a:schemeClr val="bg1"/>
                </a:solidFill>
              </a:rPr>
              <a:t>KLOT – Chicago</a:t>
            </a:r>
          </a:p>
          <a:p>
            <a:r>
              <a:rPr lang="en-US" sz="1400" dirty="0" smtClean="0">
                <a:solidFill>
                  <a:schemeClr val="bg1"/>
                </a:solidFill>
              </a:rPr>
              <a:t>KIWX – Northern Indiana</a:t>
            </a:r>
          </a:p>
          <a:p>
            <a:r>
              <a:rPr lang="en-US" sz="1400" dirty="0" smtClean="0">
                <a:solidFill>
                  <a:schemeClr val="bg1"/>
                </a:solidFill>
              </a:rPr>
              <a:t>KCLE - Cleveland</a:t>
            </a:r>
            <a:endParaRPr lang="en-US" sz="1400" dirty="0">
              <a:solidFill>
                <a:schemeClr val="bg1"/>
              </a:solidFill>
            </a:endParaRPr>
          </a:p>
        </p:txBody>
      </p:sp>
      <p:sp>
        <p:nvSpPr>
          <p:cNvPr id="4" name="TextBox 3"/>
          <p:cNvSpPr txBox="1"/>
          <p:nvPr/>
        </p:nvSpPr>
        <p:spPr>
          <a:xfrm>
            <a:off x="685800" y="304800"/>
            <a:ext cx="4209807"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NEXRAD Locations</a:t>
            </a:r>
            <a:endParaRPr lang="en-US" sz="3600" b="1"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4582892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65" y="973584"/>
            <a:ext cx="9067800"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111381" y="228600"/>
            <a:ext cx="3286477"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RADAR Basics</a:t>
            </a:r>
            <a:endParaRPr lang="en-US" sz="3600" b="1"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2259149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Radar - Reflectivity</a:t>
            </a:r>
            <a:endParaRPr lang="en-US" dirty="0">
              <a:solidFill>
                <a:schemeClr val="bg1"/>
              </a:solidFill>
            </a:endParaRPr>
          </a:p>
        </p:txBody>
      </p:sp>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24" y="1295400"/>
            <a:ext cx="8479554" cy="524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67000" y="381000"/>
            <a:ext cx="4164923" cy="646331"/>
          </a:xfrm>
          <a:prstGeom prst="rect">
            <a:avLst/>
          </a:prstGeom>
          <a:noFill/>
        </p:spPr>
        <p:txBody>
          <a:bodyPr wrap="none" rtlCol="0">
            <a:spAutoFit/>
          </a:bodyPr>
          <a:lstStyle/>
          <a:p>
            <a:r>
              <a:rPr lang="en-US" sz="3600" b="1"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RADAR Reflectivity</a:t>
            </a:r>
            <a:endParaRPr lang="en-US" sz="3600" b="1"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8114287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04775"/>
            <a:ext cx="8458200" cy="664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5"/>
          <p:cNvSpPr txBox="1">
            <a:spLocks noChangeArrowheads="1"/>
          </p:cNvSpPr>
          <p:nvPr/>
        </p:nvSpPr>
        <p:spPr bwMode="auto">
          <a:xfrm>
            <a:off x="914400" y="381000"/>
            <a:ext cx="731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b="1" u="sng">
                <a:latin typeface="Arial" charset="0"/>
              </a:rPr>
              <a:t>BACKSCATTERED ENERGY</a:t>
            </a:r>
            <a:endParaRPr lang="en-US" altLang="en-US"/>
          </a:p>
        </p:txBody>
      </p:sp>
      <p:sp>
        <p:nvSpPr>
          <p:cNvPr id="17412" name="Text Box 6"/>
          <p:cNvSpPr txBox="1">
            <a:spLocks noChangeArrowheads="1"/>
          </p:cNvSpPr>
          <p:nvPr/>
        </p:nvSpPr>
        <p:spPr bwMode="auto">
          <a:xfrm>
            <a:off x="4953000" y="2209800"/>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400" b="1">
                <a:latin typeface="Arial" charset="0"/>
              </a:rPr>
              <a:t>TARGET</a:t>
            </a:r>
            <a:endParaRPr lang="en-US" altLang="en-US"/>
          </a:p>
        </p:txBody>
      </p:sp>
      <p:sp>
        <p:nvSpPr>
          <p:cNvPr id="17413" name="Text Box 7"/>
          <p:cNvSpPr txBox="1">
            <a:spLocks noChangeArrowheads="1"/>
          </p:cNvSpPr>
          <p:nvPr/>
        </p:nvSpPr>
        <p:spPr bwMode="auto">
          <a:xfrm>
            <a:off x="5029200" y="6369050"/>
            <a:ext cx="175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400" b="1">
                <a:latin typeface="Arial" charset="0"/>
              </a:rPr>
              <a:t>TARGET</a:t>
            </a:r>
            <a:endParaRPr lang="en-US" altLang="en-US"/>
          </a:p>
        </p:txBody>
      </p:sp>
      <p:sp>
        <p:nvSpPr>
          <p:cNvPr id="17414" name="Text Box 8"/>
          <p:cNvSpPr txBox="1">
            <a:spLocks noChangeArrowheads="1"/>
          </p:cNvSpPr>
          <p:nvPr/>
        </p:nvSpPr>
        <p:spPr bwMode="auto">
          <a:xfrm>
            <a:off x="4999038" y="4322763"/>
            <a:ext cx="1752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000" b="1">
                <a:latin typeface="Arial" charset="0"/>
              </a:rPr>
              <a:t>TARGET</a:t>
            </a:r>
            <a:endParaRPr lang="en-US" altLang="en-US"/>
          </a:p>
        </p:txBody>
      </p:sp>
      <p:sp>
        <p:nvSpPr>
          <p:cNvPr id="17415" name="Text Box 9"/>
          <p:cNvSpPr txBox="1">
            <a:spLocks noChangeArrowheads="1"/>
          </p:cNvSpPr>
          <p:nvPr/>
        </p:nvSpPr>
        <p:spPr bwMode="auto">
          <a:xfrm>
            <a:off x="1219200" y="4953000"/>
            <a:ext cx="1981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400" b="1" dirty="0">
                <a:latin typeface="Arial" charset="0"/>
              </a:rPr>
              <a:t>BACKSCATTERED ENERGY</a:t>
            </a:r>
            <a:endParaRPr lang="en-US" altLang="en-US" dirty="0"/>
          </a:p>
        </p:txBody>
      </p:sp>
      <p:sp>
        <p:nvSpPr>
          <p:cNvPr id="17416" name="Text Box 10"/>
          <p:cNvSpPr txBox="1">
            <a:spLocks noChangeArrowheads="1"/>
          </p:cNvSpPr>
          <p:nvPr/>
        </p:nvSpPr>
        <p:spPr bwMode="auto">
          <a:xfrm>
            <a:off x="2286000" y="1905000"/>
            <a:ext cx="1981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400" b="1">
                <a:latin typeface="Arial" charset="0"/>
              </a:rPr>
              <a:t>TRANSMITTED PULSE</a:t>
            </a:r>
            <a:endParaRPr lang="en-US" altLang="en-US"/>
          </a:p>
        </p:txBody>
      </p:sp>
      <p:sp>
        <p:nvSpPr>
          <p:cNvPr id="17417" name="Text Box 11"/>
          <p:cNvSpPr txBox="1">
            <a:spLocks noChangeArrowheads="1"/>
          </p:cNvSpPr>
          <p:nvPr/>
        </p:nvSpPr>
        <p:spPr bwMode="auto">
          <a:xfrm>
            <a:off x="411163" y="2065338"/>
            <a:ext cx="1752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200" b="1">
                <a:latin typeface="Arial" charset="0"/>
              </a:rPr>
              <a:t>RADAR</a:t>
            </a:r>
            <a:endParaRPr lang="en-US" altLang="en-US"/>
          </a:p>
        </p:txBody>
      </p:sp>
      <p:sp>
        <p:nvSpPr>
          <p:cNvPr id="17418" name="Text Box 12"/>
          <p:cNvSpPr txBox="1">
            <a:spLocks noChangeArrowheads="1"/>
          </p:cNvSpPr>
          <p:nvPr/>
        </p:nvSpPr>
        <p:spPr bwMode="auto">
          <a:xfrm>
            <a:off x="411163" y="4140200"/>
            <a:ext cx="1752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200" b="1">
                <a:latin typeface="Arial" charset="0"/>
              </a:rPr>
              <a:t>RADAR</a:t>
            </a:r>
            <a:endParaRPr lang="en-US" altLang="en-US"/>
          </a:p>
        </p:txBody>
      </p:sp>
      <p:sp>
        <p:nvSpPr>
          <p:cNvPr id="17419" name="Text Box 14"/>
          <p:cNvSpPr txBox="1">
            <a:spLocks noChangeArrowheads="1"/>
          </p:cNvSpPr>
          <p:nvPr/>
        </p:nvSpPr>
        <p:spPr bwMode="auto">
          <a:xfrm>
            <a:off x="411163" y="6215063"/>
            <a:ext cx="1752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200" b="1">
                <a:latin typeface="Arial" charset="0"/>
              </a:rPr>
              <a:t>RADAR</a:t>
            </a:r>
            <a:endParaRPr lang="en-US" altLang="en-US"/>
          </a:p>
        </p:txBody>
      </p:sp>
    </p:spTree>
    <p:extLst>
      <p:ext uri="{BB962C8B-B14F-4D97-AF65-F5344CB8AC3E}">
        <p14:creationId xmlns:p14="http://schemas.microsoft.com/office/powerpoint/2010/main" val="2351392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066800"/>
            <a:ext cx="73914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562475"/>
            <a:ext cx="74961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15"/>
          <p:cNvSpPr txBox="1">
            <a:spLocks noChangeArrowheads="1"/>
          </p:cNvSpPr>
          <p:nvPr/>
        </p:nvSpPr>
        <p:spPr bwMode="auto">
          <a:xfrm>
            <a:off x="1790700" y="228600"/>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3200" b="1" dirty="0" smtClean="0">
                <a:latin typeface="Microsoft Sans Serif" panose="020B0604020202020204" pitchFamily="34" charset="0"/>
                <a:cs typeface="Microsoft Sans Serif" panose="020B0604020202020204" pitchFamily="34" charset="0"/>
              </a:rPr>
              <a:t>Reflectivity</a:t>
            </a:r>
            <a:endParaRPr lang="en-US" altLang="en-US" sz="3200" dirty="0">
              <a:latin typeface="Microsoft Sans Serif" panose="020B0604020202020204" pitchFamily="34" charset="0"/>
              <a:cs typeface="Microsoft Sans Serif" panose="020B0604020202020204" pitchFamily="34" charset="0"/>
            </a:endParaRPr>
          </a:p>
        </p:txBody>
      </p:sp>
      <p:sp>
        <p:nvSpPr>
          <p:cNvPr id="18437" name="Line 29"/>
          <p:cNvSpPr>
            <a:spLocks noChangeShapeType="1"/>
          </p:cNvSpPr>
          <p:nvPr/>
        </p:nvSpPr>
        <p:spPr bwMode="auto">
          <a:xfrm>
            <a:off x="0" y="3962400"/>
            <a:ext cx="9144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438" name="Text Box 30"/>
          <p:cNvSpPr txBox="1">
            <a:spLocks noChangeArrowheads="1"/>
          </p:cNvSpPr>
          <p:nvPr/>
        </p:nvSpPr>
        <p:spPr bwMode="auto">
          <a:xfrm>
            <a:off x="1295400" y="3200400"/>
            <a:ext cx="701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600" b="1" dirty="0">
                <a:solidFill>
                  <a:schemeClr val="bg1"/>
                </a:solidFill>
                <a:effectLst>
                  <a:outerShdw blurRad="38100" dist="38100" dir="2700000" algn="tl">
                    <a:srgbClr val="000000">
                      <a:alpha val="43137"/>
                    </a:srgbClr>
                  </a:outerShdw>
                </a:effectLst>
                <a:latin typeface="Arial" charset="0"/>
              </a:rPr>
              <a:t>LARGER  PARTICLES - HIGHER REFLECTIVITY</a:t>
            </a:r>
          </a:p>
        </p:txBody>
      </p:sp>
      <p:sp>
        <p:nvSpPr>
          <p:cNvPr id="18439" name="Text Box 31"/>
          <p:cNvSpPr txBox="1">
            <a:spLocks noChangeArrowheads="1"/>
          </p:cNvSpPr>
          <p:nvPr/>
        </p:nvSpPr>
        <p:spPr bwMode="auto">
          <a:xfrm>
            <a:off x="1295400" y="5943600"/>
            <a:ext cx="701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600" b="1" dirty="0">
                <a:latin typeface="Arial" charset="0"/>
              </a:rPr>
              <a:t>SMALLER  PARTICLES - LOWER REFLECTIVITY</a:t>
            </a:r>
          </a:p>
        </p:txBody>
      </p:sp>
    </p:spTree>
    <p:extLst>
      <p:ext uri="{BB962C8B-B14F-4D97-AF65-F5344CB8AC3E}">
        <p14:creationId xmlns:p14="http://schemas.microsoft.com/office/powerpoint/2010/main" val="3641553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1"/>
          </p:nvPr>
        </p:nvSpPr>
        <p:spPr>
          <a:xfrm>
            <a:off x="0" y="1828800"/>
            <a:ext cx="4800600" cy="4422775"/>
          </a:xfrm>
        </p:spPr>
        <p:txBody>
          <a:bodyPr/>
          <a:lstStyle/>
          <a:p>
            <a:pPr eaLnBrk="1" hangingPunct="1"/>
            <a:r>
              <a:rPr lang="en-US" altLang="en-US" i="0" dirty="0" smtClean="0">
                <a:solidFill>
                  <a:schemeClr val="accent5">
                    <a:lumMod val="20000"/>
                    <a:lumOff val="80000"/>
                  </a:schemeClr>
                </a:solidFill>
                <a:latin typeface="Microsoft Sans Serif" panose="020B0604020202020204" pitchFamily="34" charset="0"/>
                <a:cs typeface="Microsoft Sans Serif" panose="020B0604020202020204" pitchFamily="34" charset="0"/>
              </a:rPr>
              <a:t>Unstable</a:t>
            </a:r>
          </a:p>
          <a:p>
            <a:pPr lvl="1" eaLnBrk="1" hangingPunct="1"/>
            <a:r>
              <a:rPr lang="en-US" altLang="en-US" i="0" dirty="0" smtClean="0">
                <a:solidFill>
                  <a:schemeClr val="accent5">
                    <a:lumMod val="20000"/>
                    <a:lumOff val="80000"/>
                  </a:schemeClr>
                </a:solidFill>
                <a:latin typeface="Microsoft Sans Serif" panose="020B0604020202020204" pitchFamily="34" charset="0"/>
                <a:cs typeface="Microsoft Sans Serif" panose="020B0604020202020204" pitchFamily="34" charset="0"/>
              </a:rPr>
              <a:t>Heat rises</a:t>
            </a:r>
          </a:p>
          <a:p>
            <a:pPr lvl="1" eaLnBrk="1" hangingPunct="1"/>
            <a:r>
              <a:rPr lang="en-US" altLang="en-US" i="0" dirty="0" smtClean="0">
                <a:solidFill>
                  <a:schemeClr val="accent5">
                    <a:lumMod val="20000"/>
                    <a:lumOff val="80000"/>
                  </a:schemeClr>
                </a:solidFill>
                <a:latin typeface="Microsoft Sans Serif" panose="020B0604020202020204" pitchFamily="34" charset="0"/>
                <a:cs typeface="Microsoft Sans Serif" panose="020B0604020202020204" pitchFamily="34" charset="0"/>
              </a:rPr>
              <a:t>Moisture Condenses into clouds as air rises</a:t>
            </a:r>
          </a:p>
          <a:p>
            <a:pPr lvl="1" eaLnBrk="1" hangingPunct="1"/>
            <a:r>
              <a:rPr lang="en-US" altLang="en-US" i="0" dirty="0" smtClean="0">
                <a:solidFill>
                  <a:schemeClr val="accent5">
                    <a:lumMod val="20000"/>
                    <a:lumOff val="80000"/>
                  </a:schemeClr>
                </a:solidFill>
                <a:latin typeface="Microsoft Sans Serif" panose="020B0604020202020204" pitchFamily="34" charset="0"/>
                <a:cs typeface="Microsoft Sans Serif" panose="020B0604020202020204" pitchFamily="34" charset="0"/>
              </a:rPr>
              <a:t>Common with Low Pressure Systems</a:t>
            </a:r>
          </a:p>
          <a:p>
            <a:pPr marL="457200" lvl="1" indent="0" eaLnBrk="1" hangingPunct="1">
              <a:buNone/>
            </a:pPr>
            <a:endParaRPr lang="en-US" altLang="en-US" i="0" dirty="0" smtClean="0">
              <a:solidFill>
                <a:schemeClr val="accent5">
                  <a:lumMod val="20000"/>
                  <a:lumOff val="80000"/>
                </a:schemeClr>
              </a:solidFill>
              <a:latin typeface="Microsoft Sans Serif" panose="020B0604020202020204" pitchFamily="34" charset="0"/>
              <a:cs typeface="Microsoft Sans Serif" panose="020B0604020202020204" pitchFamily="34" charset="0"/>
            </a:endParaRPr>
          </a:p>
          <a:p>
            <a:pPr eaLnBrk="1" hangingPunct="1"/>
            <a:r>
              <a:rPr lang="en-US" altLang="en-US" i="0" dirty="0" smtClean="0">
                <a:solidFill>
                  <a:schemeClr val="accent5">
                    <a:lumMod val="20000"/>
                    <a:lumOff val="80000"/>
                  </a:schemeClr>
                </a:solidFill>
                <a:latin typeface="Microsoft Sans Serif" panose="020B0604020202020204" pitchFamily="34" charset="0"/>
                <a:cs typeface="Microsoft Sans Serif" panose="020B0604020202020204" pitchFamily="34" charset="0"/>
              </a:rPr>
              <a:t>Stable</a:t>
            </a:r>
          </a:p>
          <a:p>
            <a:pPr lvl="1" eaLnBrk="1" hangingPunct="1"/>
            <a:r>
              <a:rPr lang="en-US" altLang="en-US" i="0" dirty="0" smtClean="0">
                <a:solidFill>
                  <a:schemeClr val="accent5">
                    <a:lumMod val="20000"/>
                    <a:lumOff val="80000"/>
                  </a:schemeClr>
                </a:solidFill>
                <a:latin typeface="Microsoft Sans Serif" panose="020B0604020202020204" pitchFamily="34" charset="0"/>
                <a:cs typeface="Microsoft Sans Serif" panose="020B0604020202020204" pitchFamily="34" charset="0"/>
              </a:rPr>
              <a:t>Air sinks</a:t>
            </a:r>
          </a:p>
          <a:p>
            <a:pPr lvl="1" eaLnBrk="1" hangingPunct="1"/>
            <a:r>
              <a:rPr lang="en-US" altLang="en-US" i="0" dirty="0" smtClean="0">
                <a:solidFill>
                  <a:schemeClr val="accent5">
                    <a:lumMod val="20000"/>
                    <a:lumOff val="80000"/>
                  </a:schemeClr>
                </a:solidFill>
                <a:latin typeface="Microsoft Sans Serif" panose="020B0604020202020204" pitchFamily="34" charset="0"/>
                <a:cs typeface="Microsoft Sans Serif" panose="020B0604020202020204" pitchFamily="34" charset="0"/>
              </a:rPr>
              <a:t>Commons with High Pressure Systems</a:t>
            </a:r>
          </a:p>
        </p:txBody>
      </p:sp>
      <p:pic>
        <p:nvPicPr>
          <p:cNvPr id="14340" name="Picture 18" descr="Instability pictur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76800" y="1558925"/>
            <a:ext cx="4267200" cy="2174875"/>
          </a:xfrm>
          <a:noFill/>
        </p:spPr>
      </p:pic>
      <p:pic>
        <p:nvPicPr>
          <p:cNvPr id="12" name="Picture 30" descr="Stable 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49688"/>
            <a:ext cx="426720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730" y="8007"/>
            <a:ext cx="9067800" cy="1446550"/>
          </a:xfrm>
          <a:prstGeom prst="rect">
            <a:avLst/>
          </a:prstGeom>
          <a:noFill/>
        </p:spPr>
        <p:txBody>
          <a:bodyPr wrap="square" rtlCol="0">
            <a:spAutoFit/>
          </a:bodyPr>
          <a:lstStyle/>
          <a:p>
            <a:pPr algn="ctr"/>
            <a:r>
              <a:rPr lang="en-US" sz="44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Thunderstorm Ingredients - Instability</a:t>
            </a:r>
            <a:endParaRPr lang="en-US" sz="44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66616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xEl>
                                              <p:pRg st="6" end="6"/>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xEl>
                                              <p:pRg st="7" end="7"/>
                                            </p:txEl>
                                          </p:spTgt>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838200" y="2308225"/>
            <a:ext cx="7772400" cy="270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tabLst>
                <a:tab pos="342900" algn="l"/>
                <a:tab pos="5029200" algn="l"/>
              </a:tabLst>
              <a:defRPr sz="2400">
                <a:solidFill>
                  <a:schemeClr val="tx1"/>
                </a:solidFill>
                <a:latin typeface="Times New Roman" pitchFamily="18" charset="0"/>
              </a:defRPr>
            </a:lvl1pPr>
            <a:lvl2pPr marL="742950" indent="-285750">
              <a:tabLst>
                <a:tab pos="342900" algn="l"/>
                <a:tab pos="5029200" algn="l"/>
              </a:tabLst>
              <a:defRPr sz="2400">
                <a:solidFill>
                  <a:schemeClr val="tx1"/>
                </a:solidFill>
                <a:latin typeface="Times New Roman" pitchFamily="18" charset="0"/>
              </a:defRPr>
            </a:lvl2pPr>
            <a:lvl3pPr marL="1143000" indent="-228600">
              <a:tabLst>
                <a:tab pos="342900" algn="l"/>
                <a:tab pos="5029200" algn="l"/>
              </a:tabLst>
              <a:defRPr sz="2400">
                <a:solidFill>
                  <a:schemeClr val="tx1"/>
                </a:solidFill>
                <a:latin typeface="Times New Roman" pitchFamily="18" charset="0"/>
              </a:defRPr>
            </a:lvl3pPr>
            <a:lvl4pPr marL="1600200" indent="-228600">
              <a:tabLst>
                <a:tab pos="342900" algn="l"/>
                <a:tab pos="5029200" algn="l"/>
              </a:tabLst>
              <a:defRPr sz="2400">
                <a:solidFill>
                  <a:schemeClr val="tx1"/>
                </a:solidFill>
                <a:latin typeface="Times New Roman" pitchFamily="18" charset="0"/>
              </a:defRPr>
            </a:lvl4pPr>
            <a:lvl5pPr marL="2057400" indent="-228600">
              <a:tabLst>
                <a:tab pos="342900" algn="l"/>
                <a:tab pos="50292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342900" algn="l"/>
                <a:tab pos="50292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342900" algn="l"/>
                <a:tab pos="50292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342900" algn="l"/>
                <a:tab pos="50292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342900" algn="l"/>
                <a:tab pos="5029200" algn="l"/>
              </a:tabLst>
              <a:defRPr sz="2400">
                <a:solidFill>
                  <a:schemeClr val="tx1"/>
                </a:solidFill>
                <a:latin typeface="Times New Roman" pitchFamily="18" charset="0"/>
              </a:defRPr>
            </a:lvl9pPr>
          </a:lstStyle>
          <a:p>
            <a:pPr>
              <a:spcBef>
                <a:spcPct val="50000"/>
              </a:spcBef>
            </a:pPr>
            <a:r>
              <a:rPr lang="en-US" altLang="en-US" sz="2000" b="1" dirty="0">
                <a:latin typeface="Arial" charset="0"/>
              </a:rPr>
              <a:t>	</a:t>
            </a:r>
            <a:r>
              <a:rPr lang="en-US" altLang="en-US" sz="2000" b="1" dirty="0">
                <a:effectLst>
                  <a:outerShdw blurRad="38100" dist="38100" dir="2700000" algn="tl">
                    <a:srgbClr val="000000">
                      <a:alpha val="43137"/>
                    </a:srgbClr>
                  </a:outerShdw>
                </a:effectLst>
                <a:latin typeface="Arial" charset="0"/>
              </a:rPr>
              <a:t>15 TO 29	LIGHT</a:t>
            </a:r>
          </a:p>
          <a:p>
            <a:pPr>
              <a:spcBef>
                <a:spcPct val="50000"/>
              </a:spcBef>
            </a:pPr>
            <a:r>
              <a:rPr lang="en-US" altLang="en-US" sz="2000" b="1" dirty="0">
                <a:effectLst>
                  <a:outerShdw blurRad="38100" dist="38100" dir="2700000" algn="tl">
                    <a:srgbClr val="000000">
                      <a:alpha val="43137"/>
                    </a:srgbClr>
                  </a:outerShdw>
                </a:effectLst>
                <a:latin typeface="Arial" charset="0"/>
              </a:rPr>
              <a:t>	30 TO 39	MODERATE</a:t>
            </a:r>
          </a:p>
          <a:p>
            <a:pPr>
              <a:spcBef>
                <a:spcPct val="50000"/>
              </a:spcBef>
            </a:pPr>
            <a:r>
              <a:rPr lang="en-US" altLang="en-US" sz="2000" b="1" dirty="0">
                <a:effectLst>
                  <a:outerShdw blurRad="38100" dist="38100" dir="2700000" algn="tl">
                    <a:srgbClr val="000000">
                      <a:alpha val="43137"/>
                    </a:srgbClr>
                  </a:outerShdw>
                </a:effectLst>
                <a:latin typeface="Arial" charset="0"/>
              </a:rPr>
              <a:t>	40 TO 44	HEAVY</a:t>
            </a:r>
          </a:p>
          <a:p>
            <a:pPr>
              <a:spcBef>
                <a:spcPct val="50000"/>
              </a:spcBef>
            </a:pPr>
            <a:r>
              <a:rPr lang="en-US" altLang="en-US" sz="2000" b="1" dirty="0">
                <a:effectLst>
                  <a:outerShdw blurRad="38100" dist="38100" dir="2700000" algn="tl">
                    <a:srgbClr val="000000">
                      <a:alpha val="43137"/>
                    </a:srgbClr>
                  </a:outerShdw>
                </a:effectLst>
                <a:latin typeface="Arial" charset="0"/>
              </a:rPr>
              <a:t>	45 TO 49	VERY HEAVY</a:t>
            </a:r>
          </a:p>
          <a:p>
            <a:pPr>
              <a:spcBef>
                <a:spcPct val="50000"/>
              </a:spcBef>
            </a:pPr>
            <a:r>
              <a:rPr lang="en-US" altLang="en-US" sz="2000" b="1" dirty="0">
                <a:effectLst>
                  <a:outerShdw blurRad="38100" dist="38100" dir="2700000" algn="tl">
                    <a:srgbClr val="000000">
                      <a:alpha val="43137"/>
                    </a:srgbClr>
                  </a:outerShdw>
                </a:effectLst>
                <a:latin typeface="Arial" charset="0"/>
              </a:rPr>
              <a:t>	50 TO 54	INTENSE</a:t>
            </a:r>
          </a:p>
          <a:p>
            <a:pPr>
              <a:spcBef>
                <a:spcPct val="50000"/>
              </a:spcBef>
            </a:pPr>
            <a:r>
              <a:rPr lang="en-US" altLang="en-US" sz="2000" b="1" dirty="0">
                <a:effectLst>
                  <a:outerShdw blurRad="38100" dist="38100" dir="2700000" algn="tl">
                    <a:srgbClr val="000000">
                      <a:alpha val="43137"/>
                    </a:srgbClr>
                  </a:outerShdw>
                </a:effectLst>
                <a:latin typeface="Arial" charset="0"/>
              </a:rPr>
              <a:t>	55 AND ABOVE	EXTREME</a:t>
            </a:r>
          </a:p>
        </p:txBody>
      </p:sp>
      <p:sp>
        <p:nvSpPr>
          <p:cNvPr id="19459" name="Text Box 3"/>
          <p:cNvSpPr txBox="1">
            <a:spLocks noChangeArrowheads="1"/>
          </p:cNvSpPr>
          <p:nvPr/>
        </p:nvSpPr>
        <p:spPr bwMode="auto">
          <a:xfrm>
            <a:off x="304800" y="914400"/>
            <a:ext cx="350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2200" b="1" u="sng" dirty="0">
                <a:effectLst>
                  <a:outerShdw blurRad="38100" dist="38100" dir="2700000" algn="tl">
                    <a:srgbClr val="000000">
                      <a:alpha val="43137"/>
                    </a:srgbClr>
                  </a:outerShdw>
                </a:effectLst>
                <a:latin typeface="Arial" charset="0"/>
              </a:rPr>
              <a:t>WSR-88D DBZ RANGES (I.E., REFLECTIVITY)</a:t>
            </a:r>
            <a:endParaRPr lang="en-US" altLang="en-US" sz="2200" b="1" dirty="0">
              <a:effectLst>
                <a:outerShdw blurRad="38100" dist="38100" dir="2700000" algn="tl">
                  <a:srgbClr val="000000">
                    <a:alpha val="43137"/>
                  </a:srgbClr>
                </a:outerShdw>
              </a:effectLst>
              <a:latin typeface="Arial" charset="0"/>
            </a:endParaRPr>
          </a:p>
        </p:txBody>
      </p:sp>
      <p:sp>
        <p:nvSpPr>
          <p:cNvPr id="19460" name="Text Box 4"/>
          <p:cNvSpPr txBox="1">
            <a:spLocks noChangeArrowheads="1"/>
          </p:cNvSpPr>
          <p:nvPr/>
        </p:nvSpPr>
        <p:spPr bwMode="auto">
          <a:xfrm>
            <a:off x="4758583" y="904430"/>
            <a:ext cx="350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2200" b="1" u="sng" dirty="0">
                <a:effectLst>
                  <a:outerShdw blurRad="38100" dist="38100" dir="2700000" algn="tl">
                    <a:srgbClr val="000000">
                      <a:alpha val="43137"/>
                    </a:srgbClr>
                  </a:outerShdw>
                </a:effectLst>
                <a:latin typeface="Arial" charset="0"/>
              </a:rPr>
              <a:t>PRECIPITATION INTENSITY</a:t>
            </a:r>
            <a:endParaRPr lang="en-US" altLang="en-US" sz="2200" b="1"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1189908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p:cNvGraphicFramePr>
          <p:nvPr/>
        </p:nvGraphicFramePr>
        <p:xfrm>
          <a:off x="0" y="0"/>
          <a:ext cx="9142413" cy="6856413"/>
        </p:xfrm>
        <a:graphic>
          <a:graphicData uri="http://schemas.openxmlformats.org/presentationml/2006/ole">
            <mc:AlternateContent xmlns:mc="http://schemas.openxmlformats.org/markup-compatibility/2006">
              <mc:Choice xmlns:v="urn:schemas-microsoft-com:vml" Requires="v">
                <p:oleObj spid="_x0000_s4101" name="Bitmap Image" r:id="rId4" imgW="6162075" imgH="4638926" progId="Paint.Picture">
                  <p:embed/>
                </p:oleObj>
              </mc:Choice>
              <mc:Fallback>
                <p:oleObj name="Bitmap Image" r:id="rId4" imgW="6162075" imgH="4638926" progId="Paint.Picture">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34906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7150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1524000" y="142783"/>
            <a:ext cx="640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b="1"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VOLUME COVERAGE PATTERN </a:t>
            </a:r>
          </a:p>
        </p:txBody>
      </p:sp>
    </p:spTree>
    <p:extLst>
      <p:ext uri="{BB962C8B-B14F-4D97-AF65-F5344CB8AC3E}">
        <p14:creationId xmlns:p14="http://schemas.microsoft.com/office/powerpoint/2010/main" val="9639746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06438"/>
            <a:ext cx="8153400"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4"/>
          <p:cNvSpPr txBox="1">
            <a:spLocks noChangeArrowheads="1"/>
          </p:cNvSpPr>
          <p:nvPr/>
        </p:nvSpPr>
        <p:spPr bwMode="auto">
          <a:xfrm>
            <a:off x="1447800" y="228600"/>
            <a:ext cx="6248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2000" b="1"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CREATING COMPOSITE REFLECTIVITY</a:t>
            </a:r>
            <a:endParaRPr lang="en-US" altLang="en-US"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0048660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9713"/>
            <a:ext cx="9167813"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3" name="Group 10"/>
          <p:cNvGrpSpPr>
            <a:grpSpLocks/>
          </p:cNvGrpSpPr>
          <p:nvPr/>
        </p:nvGrpSpPr>
        <p:grpSpPr bwMode="auto">
          <a:xfrm>
            <a:off x="1828800" y="685800"/>
            <a:ext cx="6040438" cy="5183188"/>
            <a:chOff x="1152" y="432"/>
            <a:chExt cx="3805" cy="3265"/>
          </a:xfrm>
        </p:grpSpPr>
        <p:sp>
          <p:nvSpPr>
            <p:cNvPr id="25605" name="Text Box 3"/>
            <p:cNvSpPr txBox="1">
              <a:spLocks noChangeArrowheads="1"/>
            </p:cNvSpPr>
            <p:nvPr/>
          </p:nvSpPr>
          <p:spPr bwMode="auto">
            <a:xfrm>
              <a:off x="4042" y="2217"/>
              <a:ext cx="28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600" b="1" dirty="0">
                  <a:solidFill>
                    <a:schemeClr val="bg1"/>
                  </a:solidFill>
                  <a:latin typeface="Arial" charset="0"/>
                </a:rPr>
                <a:t>15</a:t>
              </a:r>
              <a:endParaRPr lang="en-US" altLang="en-US" sz="1800" b="1" dirty="0">
                <a:solidFill>
                  <a:schemeClr val="bg1"/>
                </a:solidFill>
                <a:latin typeface="Arial" charset="0"/>
              </a:endParaRPr>
            </a:p>
          </p:txBody>
        </p:sp>
        <p:sp>
          <p:nvSpPr>
            <p:cNvPr id="25606" name="Text Box 4"/>
            <p:cNvSpPr txBox="1">
              <a:spLocks noChangeArrowheads="1"/>
            </p:cNvSpPr>
            <p:nvPr/>
          </p:nvSpPr>
          <p:spPr bwMode="auto">
            <a:xfrm>
              <a:off x="4042" y="1948"/>
              <a:ext cx="28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600" b="1" dirty="0">
                  <a:solidFill>
                    <a:schemeClr val="bg1"/>
                  </a:solidFill>
                  <a:latin typeface="Arial" charset="0"/>
                </a:rPr>
                <a:t>40</a:t>
              </a:r>
              <a:endParaRPr lang="en-US" altLang="en-US" sz="1800" b="1" dirty="0">
                <a:solidFill>
                  <a:schemeClr val="bg1"/>
                </a:solidFill>
                <a:latin typeface="Arial" charset="0"/>
              </a:endParaRPr>
            </a:p>
          </p:txBody>
        </p:sp>
        <p:sp>
          <p:nvSpPr>
            <p:cNvPr id="25607" name="Text Box 5"/>
            <p:cNvSpPr txBox="1">
              <a:spLocks noChangeArrowheads="1"/>
            </p:cNvSpPr>
            <p:nvPr/>
          </p:nvSpPr>
          <p:spPr bwMode="auto">
            <a:xfrm>
              <a:off x="4042" y="1660"/>
              <a:ext cx="28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600" b="1" dirty="0">
                  <a:solidFill>
                    <a:schemeClr val="bg1"/>
                  </a:solidFill>
                  <a:latin typeface="Arial" charset="0"/>
                </a:rPr>
                <a:t>50</a:t>
              </a:r>
              <a:endParaRPr lang="en-US" altLang="en-US" sz="1800" b="1" dirty="0">
                <a:solidFill>
                  <a:schemeClr val="bg1"/>
                </a:solidFill>
                <a:latin typeface="Arial" charset="0"/>
              </a:endParaRPr>
            </a:p>
          </p:txBody>
        </p:sp>
        <p:sp>
          <p:nvSpPr>
            <p:cNvPr id="25608" name="Text Box 6"/>
            <p:cNvSpPr txBox="1">
              <a:spLocks noChangeArrowheads="1"/>
            </p:cNvSpPr>
            <p:nvPr/>
          </p:nvSpPr>
          <p:spPr bwMode="auto">
            <a:xfrm>
              <a:off x="4042" y="1344"/>
              <a:ext cx="28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600" b="1" dirty="0">
                  <a:solidFill>
                    <a:schemeClr val="bg1"/>
                  </a:solidFill>
                  <a:latin typeface="Arial" charset="0"/>
                </a:rPr>
                <a:t>30</a:t>
              </a:r>
              <a:endParaRPr lang="en-US" altLang="en-US" sz="1800" b="1" dirty="0">
                <a:solidFill>
                  <a:schemeClr val="bg1"/>
                </a:solidFill>
                <a:latin typeface="Arial" charset="0"/>
              </a:endParaRPr>
            </a:p>
          </p:txBody>
        </p:sp>
        <p:sp>
          <p:nvSpPr>
            <p:cNvPr id="25609" name="Text Box 7"/>
            <p:cNvSpPr txBox="1">
              <a:spLocks noChangeArrowheads="1"/>
            </p:cNvSpPr>
            <p:nvPr/>
          </p:nvSpPr>
          <p:spPr bwMode="auto">
            <a:xfrm>
              <a:off x="1920" y="3120"/>
              <a:ext cx="2496"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800" b="1" dirty="0">
                  <a:solidFill>
                    <a:schemeClr val="bg1"/>
                  </a:solidFill>
                  <a:latin typeface="Arial" charset="0"/>
                </a:rPr>
                <a:t>THE DISPLAYED VALUE ON THE       COMPOSITE REFLECTIVITY IMAGE IS:</a:t>
              </a:r>
            </a:p>
          </p:txBody>
        </p:sp>
        <p:sp>
          <p:nvSpPr>
            <p:cNvPr id="25610" name="Text Box 8"/>
            <p:cNvSpPr txBox="1">
              <a:spLocks noChangeArrowheads="1"/>
            </p:cNvSpPr>
            <p:nvPr/>
          </p:nvSpPr>
          <p:spPr bwMode="auto">
            <a:xfrm>
              <a:off x="4525" y="3264"/>
              <a:ext cx="43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800" b="1" dirty="0">
                  <a:solidFill>
                    <a:schemeClr val="bg1"/>
                  </a:solidFill>
                  <a:latin typeface="Arial" charset="0"/>
                </a:rPr>
                <a:t>50</a:t>
              </a:r>
              <a:endParaRPr lang="en-US" altLang="en-US" sz="1800" b="1" dirty="0">
                <a:solidFill>
                  <a:schemeClr val="bg1"/>
                </a:solidFill>
                <a:latin typeface="Arial" charset="0"/>
              </a:endParaRPr>
            </a:p>
          </p:txBody>
        </p:sp>
        <p:sp>
          <p:nvSpPr>
            <p:cNvPr id="25611" name="Text Box 9"/>
            <p:cNvSpPr txBox="1">
              <a:spLocks noChangeArrowheads="1"/>
            </p:cNvSpPr>
            <p:nvPr/>
          </p:nvSpPr>
          <p:spPr bwMode="auto">
            <a:xfrm>
              <a:off x="1152" y="432"/>
              <a:ext cx="34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b="1" u="sng">
                  <a:latin typeface="Arial" charset="0"/>
                </a:rPr>
                <a:t>COMPOSITE REFLECTIVITY</a:t>
              </a:r>
              <a:endParaRPr lang="en-US" altLang="en-US"/>
            </a:p>
          </p:txBody>
        </p:sp>
      </p:grpSp>
    </p:spTree>
    <p:extLst>
      <p:ext uri="{BB962C8B-B14F-4D97-AF65-F5344CB8AC3E}">
        <p14:creationId xmlns:p14="http://schemas.microsoft.com/office/powerpoint/2010/main" val="34531144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50" y="1524000"/>
            <a:ext cx="8896350"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230656" y="228600"/>
            <a:ext cx="6650137" cy="914400"/>
          </a:xfrm>
        </p:spPr>
        <p:txBody>
          <a:bodyPr>
            <a:noAutofit/>
          </a:bodyPr>
          <a:lstStyle/>
          <a:p>
            <a:pPr algn="ctr"/>
            <a:r>
              <a:rPr lang="en-US" sz="3200" b="1" dirty="0" smtClean="0">
                <a:latin typeface="Microsoft Sans Serif" panose="020B0604020202020204" pitchFamily="34" charset="0"/>
                <a:cs typeface="Microsoft Sans Serif" panose="020B0604020202020204" pitchFamily="34" charset="0"/>
              </a:rPr>
              <a:t>Base VS Composite Reflectivity</a:t>
            </a:r>
            <a:endParaRPr lang="en-US" sz="3200" b="1" dirty="0">
              <a:latin typeface="Microsoft Sans Serif" panose="020B0604020202020204" pitchFamily="34" charset="0"/>
              <a:cs typeface="Microsoft Sans Serif" panose="020B0604020202020204" pitchFamily="34" charset="0"/>
            </a:endParaRPr>
          </a:p>
        </p:txBody>
      </p:sp>
      <p:sp>
        <p:nvSpPr>
          <p:cNvPr id="3" name="TextBox 2"/>
          <p:cNvSpPr txBox="1"/>
          <p:nvPr/>
        </p:nvSpPr>
        <p:spPr>
          <a:xfrm>
            <a:off x="862614" y="5996142"/>
            <a:ext cx="2745047" cy="369332"/>
          </a:xfrm>
          <a:prstGeom prst="rect">
            <a:avLst/>
          </a:prstGeom>
          <a:noFill/>
        </p:spPr>
        <p:txBody>
          <a:bodyPr wrap="none" rtlCol="0">
            <a:spAutoFit/>
          </a:bodyPr>
          <a:lstStyle/>
          <a:p>
            <a:r>
              <a:rPr lang="en-US" b="1" dirty="0" smtClean="0"/>
              <a:t>0.5 Degree Elevation Angle</a:t>
            </a:r>
            <a:endParaRPr lang="en-US" b="1" dirty="0"/>
          </a:p>
        </p:txBody>
      </p:sp>
      <p:sp>
        <p:nvSpPr>
          <p:cNvPr id="5" name="TextBox 4"/>
          <p:cNvSpPr txBox="1"/>
          <p:nvPr/>
        </p:nvSpPr>
        <p:spPr>
          <a:xfrm>
            <a:off x="5562600" y="6010275"/>
            <a:ext cx="3179204" cy="646331"/>
          </a:xfrm>
          <a:prstGeom prst="rect">
            <a:avLst/>
          </a:prstGeom>
          <a:noFill/>
        </p:spPr>
        <p:txBody>
          <a:bodyPr wrap="none" rtlCol="0">
            <a:spAutoFit/>
          </a:bodyPr>
          <a:lstStyle/>
          <a:p>
            <a:pPr algn="ctr"/>
            <a:r>
              <a:rPr lang="en-US" b="1" dirty="0" smtClean="0"/>
              <a:t>Highest Reflectivity from every </a:t>
            </a:r>
          </a:p>
          <a:p>
            <a:pPr algn="ctr"/>
            <a:r>
              <a:rPr lang="en-US" b="1" dirty="0"/>
              <a:t>e</a:t>
            </a:r>
            <a:r>
              <a:rPr lang="en-US" b="1" dirty="0" smtClean="0"/>
              <a:t>levation angle</a:t>
            </a:r>
            <a:endParaRPr lang="en-US" b="1" dirty="0"/>
          </a:p>
        </p:txBody>
      </p:sp>
    </p:spTree>
    <p:extLst>
      <p:ext uri="{BB962C8B-B14F-4D97-AF65-F5344CB8AC3E}">
        <p14:creationId xmlns:p14="http://schemas.microsoft.com/office/powerpoint/2010/main" val="10706019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47800"/>
            <a:ext cx="57912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914400" y="5334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2800" b="1"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CONE OF SILENCE</a:t>
            </a:r>
            <a:endParaRPr lang="en-US" altLang="en-US"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343400"/>
            <a:ext cx="820738"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descr="Medium wood"/>
          <p:cNvSpPr>
            <a:spLocks noChangeArrowheads="1"/>
          </p:cNvSpPr>
          <p:nvPr/>
        </p:nvSpPr>
        <p:spPr bwMode="auto">
          <a:xfrm>
            <a:off x="0" y="6477000"/>
            <a:ext cx="91440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6631" name="Text Box 7"/>
          <p:cNvSpPr txBox="1">
            <a:spLocks noChangeArrowheads="1"/>
          </p:cNvSpPr>
          <p:nvPr/>
        </p:nvSpPr>
        <p:spPr bwMode="auto">
          <a:xfrm>
            <a:off x="2362200" y="1423787"/>
            <a:ext cx="8382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700" b="1" dirty="0">
                <a:latin typeface="Arial" charset="0"/>
              </a:rPr>
              <a:t>19.5º</a:t>
            </a:r>
            <a:endParaRPr lang="en-US" altLang="en-US" dirty="0"/>
          </a:p>
        </p:txBody>
      </p:sp>
      <p:sp>
        <p:nvSpPr>
          <p:cNvPr id="26632" name="Line 9"/>
          <p:cNvSpPr>
            <a:spLocks noChangeShapeType="1"/>
          </p:cNvSpPr>
          <p:nvPr/>
        </p:nvSpPr>
        <p:spPr bwMode="auto">
          <a:xfrm>
            <a:off x="2895600" y="1675902"/>
            <a:ext cx="381000" cy="7669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33" name="Text Box 10"/>
          <p:cNvSpPr txBox="1">
            <a:spLocks noChangeArrowheads="1"/>
          </p:cNvSpPr>
          <p:nvPr/>
        </p:nvSpPr>
        <p:spPr bwMode="auto">
          <a:xfrm>
            <a:off x="6477000" y="1423787"/>
            <a:ext cx="83820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700" b="1" dirty="0">
                <a:latin typeface="Arial" charset="0"/>
              </a:rPr>
              <a:t>19.5°</a:t>
            </a:r>
            <a:endParaRPr lang="en-US" altLang="en-US" dirty="0"/>
          </a:p>
        </p:txBody>
      </p:sp>
      <p:sp>
        <p:nvSpPr>
          <p:cNvPr id="26634" name="Line 11"/>
          <p:cNvSpPr>
            <a:spLocks noChangeShapeType="1"/>
          </p:cNvSpPr>
          <p:nvPr/>
        </p:nvSpPr>
        <p:spPr bwMode="auto">
          <a:xfrm flipH="1">
            <a:off x="6172200" y="1599206"/>
            <a:ext cx="381000" cy="15339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5686400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radar cone of sil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1219201"/>
            <a:ext cx="462915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radar cone of sil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36" y="2980046"/>
            <a:ext cx="5578136" cy="38809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00050" y="133174"/>
            <a:ext cx="8229600" cy="1143000"/>
          </a:xfrm>
        </p:spPr>
        <p:txBody>
          <a:bodyPr>
            <a:normAutofit/>
          </a:bodyPr>
          <a:lstStyle/>
          <a:p>
            <a:pPr algn="ctr"/>
            <a:r>
              <a:rPr lang="en-US" sz="32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Radar Cone Of Silence</a:t>
            </a:r>
            <a:endParaRPr lang="en-US" sz="3200" b="1" cap="none"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7610549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2" name="Picture 8" descr="Image result for Cause of radar beam duc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578" y="4648200"/>
            <a:ext cx="4763838" cy="2209800"/>
          </a:xfrm>
          <a:prstGeom prst="rect">
            <a:avLst/>
          </a:prstGeom>
          <a:noFill/>
          <a:ln w="19050">
            <a:solidFill>
              <a:srgbClr val="FF0000"/>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0375" y="122608"/>
            <a:ext cx="8229600" cy="868362"/>
          </a:xfrm>
        </p:spPr>
        <p:txBody>
          <a:bodyPr>
            <a:normAutofit/>
          </a:bodyPr>
          <a:lstStyle/>
          <a:p>
            <a:pPr algn="ctr"/>
            <a:r>
              <a:rPr lang="en-US" sz="28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Radar Beam Propagation</a:t>
            </a:r>
            <a:endParaRPr lang="en-US" sz="2800" b="1" cap="none"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
        <p:nvSpPr>
          <p:cNvPr id="3" name="AutoShape 2" descr="Image result for how to anomalous propagation on radar occur"/>
          <p:cNvSpPr>
            <a:spLocks noChangeAspect="1" noChangeArrowheads="1"/>
          </p:cNvSpPr>
          <p:nvPr/>
        </p:nvSpPr>
        <p:spPr bwMode="auto">
          <a:xfrm>
            <a:off x="155575" y="-1143000"/>
            <a:ext cx="5114925" cy="2390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Image result for how to anomalous propagation on radar occur"/>
          <p:cNvSpPr>
            <a:spLocks noChangeAspect="1" noChangeArrowheads="1"/>
          </p:cNvSpPr>
          <p:nvPr/>
        </p:nvSpPr>
        <p:spPr bwMode="auto">
          <a:xfrm>
            <a:off x="307975" y="-990600"/>
            <a:ext cx="5114925" cy="2390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Fig. 1. Radar beam propagation conditions (adapted from US NOAA National Weather Service, introductory radar tutorial, “Doppler radar beams”,  ). &#10;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67611"/>
            <a:ext cx="6983767" cy="4083670"/>
          </a:xfrm>
          <a:prstGeom prst="rect">
            <a:avLst/>
          </a:prstGeom>
          <a:ln w="19050">
            <a:solidFill>
              <a:schemeClr val="bg1"/>
            </a:solidFill>
          </a:ln>
        </p:spPr>
      </p:pic>
      <p:cxnSp>
        <p:nvCxnSpPr>
          <p:cNvPr id="8" name="Straight Arrow Connector 7"/>
          <p:cNvCxnSpPr/>
          <p:nvPr/>
        </p:nvCxnSpPr>
        <p:spPr>
          <a:xfrm>
            <a:off x="4876800" y="4114800"/>
            <a:ext cx="937457" cy="1219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18877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pPr algn="ctr"/>
            <a:r>
              <a:rPr lang="en-US" sz="32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Ground Clutter Example</a:t>
            </a:r>
            <a:endParaRPr lang="en-US" sz="3200" b="1" cap="none"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pic>
        <p:nvPicPr>
          <p:cNvPr id="49164" name="Picture 12" descr="Image result for radar ground clu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861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3"/>
          <p:cNvSpPr>
            <a:spLocks noGrp="1"/>
          </p:cNvSpPr>
          <p:nvPr>
            <p:ph idx="4294967295"/>
          </p:nvPr>
        </p:nvSpPr>
        <p:spPr>
          <a:xfrm>
            <a:off x="457200" y="1600200"/>
            <a:ext cx="8229600" cy="4708525"/>
          </a:xfrm>
          <a:prstGeom prst="rect">
            <a:avLst/>
          </a:prstGeom>
        </p:spPr>
        <p:txBody>
          <a:bodyPr/>
          <a:lstStyle/>
          <a:p>
            <a:endParaRPr lang="en-US" altLang="en-US" smtClean="0"/>
          </a:p>
        </p:txBody>
      </p:sp>
      <p:sp>
        <p:nvSpPr>
          <p:cNvPr id="2" name="Slide Number Placeholder 1"/>
          <p:cNvSpPr>
            <a:spLocks noGrp="1"/>
          </p:cNvSpPr>
          <p:nvPr>
            <p:ph type="sldNum" sz="quarter" idx="4294967295"/>
          </p:nvPr>
        </p:nvSpPr>
        <p:spPr>
          <a:xfrm>
            <a:off x="7924800" y="6416675"/>
            <a:ext cx="762000" cy="365125"/>
          </a:xfrm>
          <a:prstGeom prst="rect">
            <a:avLst/>
          </a:prstGeom>
        </p:spPr>
        <p:txBody>
          <a:bodyPr/>
          <a:lstStyle/>
          <a:p>
            <a:pPr>
              <a:defRPr/>
            </a:pPr>
            <a:fld id="{9E2FE268-EFC8-428D-9CC0-9FF14F9C03A0}" type="slidenum">
              <a:rPr lang="en-US" smtClean="0"/>
              <a:pPr>
                <a:defRPr/>
              </a:pPr>
              <a:t>5</a:t>
            </a:fld>
            <a:endParaRPr lang="en-US"/>
          </a:p>
        </p:txBody>
      </p:sp>
      <p:pic>
        <p:nvPicPr>
          <p:cNvPr id="163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endParaRPr lang="en-US"/>
          </a:p>
        </p:txBody>
      </p:sp>
      <p:sp>
        <p:nvSpPr>
          <p:cNvPr id="5" name="TextBox 4"/>
          <p:cNvSpPr txBox="1"/>
          <p:nvPr/>
        </p:nvSpPr>
        <p:spPr>
          <a:xfrm>
            <a:off x="3886200" y="152399"/>
            <a:ext cx="1721946" cy="769441"/>
          </a:xfrm>
          <a:prstGeom prst="rect">
            <a:avLst/>
          </a:prstGeom>
          <a:noFill/>
        </p:spPr>
        <p:txBody>
          <a:bodyPr wrap="none" rtlCol="0">
            <a:spAutoFit/>
          </a:bodyPr>
          <a:lstStyle/>
          <a:p>
            <a:r>
              <a:rPr lang="en-US" sz="44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CAPE</a:t>
            </a:r>
            <a:endParaRPr lang="en-US" sz="44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624448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762000"/>
          </a:xfrm>
        </p:spPr>
        <p:txBody>
          <a:bodyPr>
            <a:normAutofit/>
          </a:bodyPr>
          <a:lstStyle/>
          <a:p>
            <a:pPr algn="ctr"/>
            <a:r>
              <a:rPr lang="en-US" sz="32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Ground Clutter Examples</a:t>
            </a:r>
            <a:endParaRPr lang="en-US" sz="3200" b="1" cap="none"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pic>
        <p:nvPicPr>
          <p:cNvPr id="50178" name="Picture 2" descr="Image result for radar ground clu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35602"/>
            <a:ext cx="48768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Image result for radar ground clut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676400"/>
            <a:ext cx="40386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118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114"/>
            <a:ext cx="8229600" cy="1143000"/>
          </a:xfrm>
        </p:spPr>
        <p:txBody>
          <a:bodyPr>
            <a:normAutofit/>
          </a:bodyPr>
          <a:lstStyle/>
          <a:p>
            <a:pPr algn="ctr"/>
            <a:r>
              <a:rPr lang="en-US" sz="32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Thunderstorm Outflow</a:t>
            </a:r>
            <a:endParaRPr lang="en-US" sz="3200" b="1" cap="none"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pic>
        <p:nvPicPr>
          <p:cNvPr id="51202" name="Picture 2" descr="Image result for thunderstorm outflow on ra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6" y="1371600"/>
            <a:ext cx="88847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8901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normAutofit/>
          </a:bodyPr>
          <a:lstStyle/>
          <a:p>
            <a:pPr algn="ctr"/>
            <a:r>
              <a:rPr lang="en-US" sz="32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Lake Breeze Front</a:t>
            </a:r>
            <a:endParaRPr lang="en-US" sz="3200" b="1" cap="none"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pic>
        <p:nvPicPr>
          <p:cNvPr id="52226" name="Picture 2" descr="Image result for lake breeze front on ra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761" y="906448"/>
            <a:ext cx="6553200" cy="57896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86600" y="3200400"/>
            <a:ext cx="1378904" cy="369332"/>
          </a:xfrm>
          <a:prstGeom prst="rect">
            <a:avLst/>
          </a:prstGeom>
          <a:solidFill>
            <a:schemeClr val="accent1">
              <a:lumMod val="20000"/>
              <a:lumOff val="80000"/>
            </a:schemeClr>
          </a:solidFill>
        </p:spPr>
        <p:txBody>
          <a:bodyPr wrap="none" rtlCol="0">
            <a:spAutoFit/>
          </a:bodyPr>
          <a:lstStyle/>
          <a:p>
            <a:r>
              <a:rPr lang="en-US" b="1" dirty="0" smtClean="0">
                <a:solidFill>
                  <a:schemeClr val="bg2">
                    <a:lumMod val="75000"/>
                  </a:schemeClr>
                </a:solidFill>
              </a:rPr>
              <a:t>Lake Breeze</a:t>
            </a:r>
            <a:endParaRPr lang="en-US" b="1" dirty="0">
              <a:solidFill>
                <a:schemeClr val="bg2">
                  <a:lumMod val="75000"/>
                </a:schemeClr>
              </a:solidFill>
            </a:endParaRPr>
          </a:p>
        </p:txBody>
      </p:sp>
      <p:cxnSp>
        <p:nvCxnSpPr>
          <p:cNvPr id="5" name="Straight Arrow Connector 4"/>
          <p:cNvCxnSpPr/>
          <p:nvPr/>
        </p:nvCxnSpPr>
        <p:spPr>
          <a:xfrm flipH="1">
            <a:off x="4419600" y="3276600"/>
            <a:ext cx="2667000" cy="0"/>
          </a:xfrm>
          <a:prstGeom prst="straightConnector1">
            <a:avLst/>
          </a:prstGeom>
          <a:ln w="38100">
            <a:solidFill>
              <a:schemeClr val="accent1">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3" idx="1"/>
          </p:cNvCxnSpPr>
          <p:nvPr/>
        </p:nvCxnSpPr>
        <p:spPr>
          <a:xfrm flipH="1">
            <a:off x="4876800" y="3385066"/>
            <a:ext cx="2209800" cy="1034534"/>
          </a:xfrm>
          <a:prstGeom prst="straightConnector1">
            <a:avLst/>
          </a:prstGeom>
          <a:ln w="38100">
            <a:solidFill>
              <a:schemeClr val="accent1">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5702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133"/>
            <a:ext cx="8229600" cy="1143000"/>
          </a:xfrm>
        </p:spPr>
        <p:txBody>
          <a:bodyPr>
            <a:normAutofit/>
          </a:bodyPr>
          <a:lstStyle/>
          <a:p>
            <a:pPr algn="ctr"/>
            <a:r>
              <a:rPr lang="en-US" sz="32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Birds On Radar</a:t>
            </a:r>
            <a:endParaRPr lang="en-US" sz="3200" b="1" cap="none"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pic>
        <p:nvPicPr>
          <p:cNvPr id="53250" name="Picture 2" descr="Image result for birds on ra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65" y="990600"/>
            <a:ext cx="7321831" cy="5792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3051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208" y="0"/>
            <a:ext cx="4605792" cy="320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228600"/>
            <a:ext cx="4038600" cy="838200"/>
          </a:xfrm>
        </p:spPr>
        <p:txBody>
          <a:bodyPr>
            <a:normAutofit/>
          </a:bodyPr>
          <a:lstStyle/>
          <a:p>
            <a:pPr algn="ctr"/>
            <a:r>
              <a:rPr lang="en-US" sz="32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Virga And Radar</a:t>
            </a:r>
            <a:endParaRPr lang="en-US" sz="3200" b="1" cap="none"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pic>
        <p:nvPicPr>
          <p:cNvPr id="54274" name="Picture 2" descr="Image result for virga on rad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024" y="2671440"/>
            <a:ext cx="8373120" cy="4186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7104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a:bodyPr>
          <a:lstStyle/>
          <a:p>
            <a:pPr algn="ctr"/>
            <a:r>
              <a:rPr lang="en-US" sz="32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Sunrise/Sunset Spike</a:t>
            </a:r>
            <a:endParaRPr lang="en-US" sz="3200" b="1" cap="none"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pic>
        <p:nvPicPr>
          <p:cNvPr id="55298" name="Picture 2" descr="Image result for sunset spike on ra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002958"/>
            <a:ext cx="5943600" cy="570264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rot="2113424">
            <a:off x="1831127" y="2703660"/>
            <a:ext cx="3108992" cy="116082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4701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pPr algn="ctr"/>
            <a:r>
              <a:rPr lang="en-US" sz="32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Radar - Velocity</a:t>
            </a:r>
            <a:endParaRPr lang="en-US" sz="3200" b="1" cap="none"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pic>
        <p:nvPicPr>
          <p:cNvPr id="614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1"/>
            <a:ext cx="867102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16175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90600"/>
          </a:xfrm>
        </p:spPr>
        <p:txBody>
          <a:bodyPr>
            <a:normAutofit/>
          </a:bodyPr>
          <a:lstStyle/>
          <a:p>
            <a:r>
              <a:rPr lang="en-US" sz="20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Radar Velocity Data</a:t>
            </a:r>
            <a:br>
              <a:rPr lang="en-US" sz="20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br>
            <a:r>
              <a:rPr lang="en-US" sz="32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Radar Measure The Return Frequency</a:t>
            </a:r>
            <a:endParaRPr lang="en-US" sz="4000" b="1" cap="none"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pic>
        <p:nvPicPr>
          <p:cNvPr id="56322" name="Picture 2" descr="Image result for radar and the doppler effe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59542"/>
            <a:ext cx="7333244" cy="54639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76796" y="3429000"/>
            <a:ext cx="7318448" cy="914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606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Microsoft Sans Serif" panose="020B0604020202020204" pitchFamily="34" charset="0"/>
                <a:cs typeface="Microsoft Sans Serif" panose="020B0604020202020204" pitchFamily="34" charset="0"/>
              </a:rPr>
              <a:t>Radar - Velocity</a:t>
            </a:r>
            <a:endParaRPr lang="en-US" dirty="0">
              <a:solidFill>
                <a:schemeClr val="bg1"/>
              </a:solidFill>
              <a:latin typeface="Microsoft Sans Serif" panose="020B0604020202020204" pitchFamily="34" charset="0"/>
              <a:cs typeface="Microsoft Sans Serif" panose="020B0604020202020204" pitchFamily="34" charset="0"/>
            </a:endParaRPr>
          </a:p>
        </p:txBody>
      </p:sp>
      <p:sp>
        <p:nvSpPr>
          <p:cNvPr id="3" name="Content Placeholder 2"/>
          <p:cNvSpPr>
            <a:spLocks noGrp="1"/>
          </p:cNvSpPr>
          <p:nvPr>
            <p:ph idx="4294967295"/>
          </p:nvPr>
        </p:nvSpPr>
        <p:spPr>
          <a:xfrm>
            <a:off x="457200" y="1600200"/>
            <a:ext cx="8229600" cy="4525963"/>
          </a:xfrm>
          <a:prstGeom prst="rect">
            <a:avLst/>
          </a:prstGeom>
          <a:solidFill>
            <a:schemeClr val="accent1">
              <a:lumMod val="20000"/>
              <a:lumOff val="80000"/>
            </a:schemeClr>
          </a:solidFill>
        </p:spPr>
        <p:txBody>
          <a:bodyPr>
            <a:normAutofit/>
          </a:bodyPr>
          <a:lstStyle/>
          <a:p>
            <a:r>
              <a:rPr lang="en-US" sz="2000" b="1" i="0" u="sng" dirty="0" smtClean="0">
                <a:solidFill>
                  <a:schemeClr val="bg1"/>
                </a:solidFill>
              </a:rPr>
              <a:t>Base Velocity: </a:t>
            </a:r>
            <a:r>
              <a:rPr lang="en-US" sz="2000" b="1" i="0" dirty="0" smtClean="0">
                <a:solidFill>
                  <a:schemeClr val="bg1"/>
                </a:solidFill>
              </a:rPr>
              <a:t>The velocity of precipitation moving either toward or away from the radar (in a radial direction).</a:t>
            </a:r>
          </a:p>
          <a:p>
            <a:pPr marL="0" indent="0">
              <a:buNone/>
            </a:pPr>
            <a:endParaRPr lang="en-US" sz="2000" b="1" i="0" dirty="0" smtClean="0">
              <a:solidFill>
                <a:schemeClr val="bg1"/>
              </a:solidFill>
            </a:endParaRPr>
          </a:p>
          <a:p>
            <a:r>
              <a:rPr lang="en-US" sz="2000" b="1" i="0" u="sng" dirty="0" smtClean="0">
                <a:solidFill>
                  <a:schemeClr val="bg1"/>
                </a:solidFill>
              </a:rPr>
              <a:t>Storm Relative Velocity: </a:t>
            </a:r>
            <a:r>
              <a:rPr lang="en-US" sz="2000" b="1" i="0" dirty="0" smtClean="0">
                <a:solidFill>
                  <a:schemeClr val="bg1"/>
                </a:solidFill>
              </a:rPr>
              <a:t>The same as base velocity only the storm movement is subtracted out.</a:t>
            </a:r>
          </a:p>
          <a:p>
            <a:pPr marL="0" indent="0">
              <a:buNone/>
            </a:pPr>
            <a:endParaRPr lang="en-US" sz="2000" b="1" i="0" dirty="0" smtClean="0">
              <a:solidFill>
                <a:schemeClr val="bg1"/>
              </a:solidFill>
            </a:endParaRPr>
          </a:p>
          <a:p>
            <a:r>
              <a:rPr lang="en-US" sz="2000" b="1" i="0" u="sng" dirty="0" smtClean="0">
                <a:solidFill>
                  <a:schemeClr val="bg1"/>
                </a:solidFill>
              </a:rPr>
              <a:t>Spectrum Width: </a:t>
            </a:r>
            <a:r>
              <a:rPr lang="en-US" sz="2000" b="1" i="0" dirty="0" smtClean="0">
                <a:solidFill>
                  <a:schemeClr val="bg1"/>
                </a:solidFill>
              </a:rPr>
              <a:t>The distribution of velocities within a single radar pixel (the higher the number, the less accurate the velocity data is going to be). NOTE: This parameter is not widely used. </a:t>
            </a:r>
            <a:endParaRPr lang="en-US" sz="2000" b="1" i="0" dirty="0">
              <a:solidFill>
                <a:schemeClr val="bg1"/>
              </a:solidFill>
            </a:endParaRPr>
          </a:p>
        </p:txBody>
      </p:sp>
      <p:sp>
        <p:nvSpPr>
          <p:cNvPr id="4" name="TextBox 3"/>
          <p:cNvSpPr txBox="1"/>
          <p:nvPr/>
        </p:nvSpPr>
        <p:spPr>
          <a:xfrm>
            <a:off x="3200400" y="762000"/>
            <a:ext cx="3733800"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RADAR - Velocity</a:t>
            </a:r>
            <a:endParaRPr lang="en-US" sz="32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31006936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a:bodyPr>
          <a:lstStyle/>
          <a:p>
            <a:pPr algn="ctr"/>
            <a:r>
              <a:rPr lang="en-US" sz="32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Radar Base Velocity</a:t>
            </a:r>
            <a:endParaRPr lang="en-US" sz="3200" b="1" cap="none"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pic>
        <p:nvPicPr>
          <p:cNvPr id="63490" name="Picture 2" descr="Image result for radar base velo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06" y="914400"/>
            <a:ext cx="6552103" cy="5780103"/>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a:xfrm rot="3239398">
            <a:off x="5697669" y="2755286"/>
            <a:ext cx="484632" cy="978408"/>
          </a:xfrm>
          <a:prstGeom prst="downArrow">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rot="3239398">
            <a:off x="3420072" y="4033024"/>
            <a:ext cx="484632" cy="978408"/>
          </a:xfrm>
          <a:prstGeom prst="downArrow">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6731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676400"/>
            <a:ext cx="3657600"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0" descr="OutflowJuly17-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652588"/>
            <a:ext cx="38862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8"/>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2590800" y="3810000"/>
            <a:ext cx="37338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9"/>
          <p:cNvSpPr txBox="1">
            <a:spLocks noChangeArrowheads="1"/>
          </p:cNvSpPr>
          <p:nvPr/>
        </p:nvSpPr>
        <p:spPr bwMode="auto">
          <a:xfrm>
            <a:off x="997721" y="1309547"/>
            <a:ext cx="2417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solidFill>
                  <a:schemeClr val="accent5">
                    <a:lumMod val="40000"/>
                    <a:lumOff val="60000"/>
                  </a:schemeClr>
                </a:solidFill>
                <a:latin typeface="Microsoft Sans Serif" panose="020B0604020202020204" pitchFamily="34" charset="0"/>
                <a:cs typeface="Microsoft Sans Serif" panose="020B0604020202020204" pitchFamily="34" charset="0"/>
              </a:rPr>
              <a:t>Warm /Cold Fronts</a:t>
            </a:r>
          </a:p>
        </p:txBody>
      </p:sp>
      <p:sp>
        <p:nvSpPr>
          <p:cNvPr id="17416" name="TextBox 10"/>
          <p:cNvSpPr txBox="1">
            <a:spLocks noChangeArrowheads="1"/>
          </p:cNvSpPr>
          <p:nvPr/>
        </p:nvSpPr>
        <p:spPr bwMode="auto">
          <a:xfrm>
            <a:off x="5105400" y="1301001"/>
            <a:ext cx="381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solidFill>
                  <a:schemeClr val="accent5">
                    <a:lumMod val="40000"/>
                    <a:lumOff val="60000"/>
                  </a:schemeClr>
                </a:solidFill>
                <a:latin typeface="Microsoft Sans Serif" panose="020B0604020202020204" pitchFamily="34" charset="0"/>
                <a:cs typeface="Microsoft Sans Serif" panose="020B0604020202020204" pitchFamily="34" charset="0"/>
              </a:rPr>
              <a:t>Thunderstorm Outflow Boundaries</a:t>
            </a:r>
          </a:p>
        </p:txBody>
      </p:sp>
      <p:sp>
        <p:nvSpPr>
          <p:cNvPr id="17417" name="TextBox 11"/>
          <p:cNvSpPr txBox="1">
            <a:spLocks noChangeArrowheads="1"/>
          </p:cNvSpPr>
          <p:nvPr/>
        </p:nvSpPr>
        <p:spPr bwMode="auto">
          <a:xfrm>
            <a:off x="3733800" y="6369036"/>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dirty="0">
                <a:solidFill>
                  <a:schemeClr val="accent5">
                    <a:lumMod val="40000"/>
                    <a:lumOff val="60000"/>
                  </a:schemeClr>
                </a:solidFill>
                <a:latin typeface="Microsoft Sans Serif" panose="020B0604020202020204" pitchFamily="34" charset="0"/>
                <a:cs typeface="Microsoft Sans Serif" panose="020B0604020202020204" pitchFamily="34" charset="0"/>
              </a:rPr>
              <a:t>Lake Breezes</a:t>
            </a:r>
          </a:p>
        </p:txBody>
      </p:sp>
      <p:sp>
        <p:nvSpPr>
          <p:cNvPr id="3" name="TextBox 2"/>
          <p:cNvSpPr txBox="1"/>
          <p:nvPr/>
        </p:nvSpPr>
        <p:spPr>
          <a:xfrm>
            <a:off x="691496" y="80705"/>
            <a:ext cx="7239001" cy="1323439"/>
          </a:xfrm>
          <a:prstGeom prst="rect">
            <a:avLst/>
          </a:prstGeom>
          <a:noFill/>
        </p:spPr>
        <p:txBody>
          <a:bodyPr wrap="square" rtlCol="0">
            <a:spAutoFit/>
          </a:bodyPr>
          <a:lstStyle/>
          <a:p>
            <a:pPr algn="ctr"/>
            <a:r>
              <a:rPr lang="en-US" sz="40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Thunderstorm Ingredients – Source of Lift</a:t>
            </a:r>
            <a:endParaRPr lang="en-US" sz="40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40787040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3140"/>
            <a:ext cx="8229600" cy="778923"/>
          </a:xfrm>
        </p:spPr>
        <p:txBody>
          <a:bodyPr>
            <a:normAutofit/>
          </a:bodyPr>
          <a:lstStyle/>
          <a:p>
            <a:pPr algn="ctr"/>
            <a:r>
              <a:rPr lang="en-US" sz="32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Radar - Velocity</a:t>
            </a:r>
            <a:endParaRPr lang="en-US" sz="3200" b="1" cap="none"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
        <p:nvSpPr>
          <p:cNvPr id="3" name="Content Placeholder 2"/>
          <p:cNvSpPr>
            <a:spLocks noGrp="1"/>
          </p:cNvSpPr>
          <p:nvPr>
            <p:ph idx="4294967295"/>
          </p:nvPr>
        </p:nvSpPr>
        <p:spPr>
          <a:xfrm>
            <a:off x="457200" y="1600200"/>
            <a:ext cx="8229600" cy="4525963"/>
          </a:xfrm>
          <a:prstGeom prst="rect">
            <a:avLst/>
          </a:prstGeom>
        </p:spPr>
        <p:txBody>
          <a:bodyPr/>
          <a:lstStyle/>
          <a:p>
            <a:endParaRPr lang="en-US" dirty="0"/>
          </a:p>
        </p:txBody>
      </p:sp>
      <p:pic>
        <p:nvPicPr>
          <p:cNvPr id="62466" name="Picture 2" descr="Image result for radar base velocity versus storm relative velo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32063"/>
            <a:ext cx="8763000" cy="5773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3441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76200"/>
            <a:ext cx="8229600" cy="1143000"/>
          </a:xfrm>
        </p:spPr>
        <p:txBody>
          <a:bodyPr>
            <a:normAutofit fontScale="90000"/>
          </a:bodyPr>
          <a:lstStyle/>
          <a:p>
            <a:r>
              <a:rPr lang="en-US" b="1"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Radar</a:t>
            </a:r>
            <a:br>
              <a:rPr lang="en-US" b="1"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br>
            <a:r>
              <a:rPr lang="en-US" sz="3600" b="1"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Reflectivity vs Storm Relative Velocity</a:t>
            </a:r>
            <a:endParaRPr lang="en-US" sz="3600" b="1"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pic>
        <p:nvPicPr>
          <p:cNvPr id="64514" name="Picture 2" descr="Image result for radar base velo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00200"/>
            <a:ext cx="89916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4508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Grp="1"/>
          </p:cNvGraphicFramePr>
          <p:nvPr>
            <p:ph/>
          </p:nvPr>
        </p:nvGraphicFramePr>
        <p:xfrm>
          <a:off x="0" y="0"/>
          <a:ext cx="9112250" cy="6856413"/>
        </p:xfrm>
        <a:graphic>
          <a:graphicData uri="http://schemas.openxmlformats.org/presentationml/2006/ole">
            <mc:AlternateContent xmlns:mc="http://schemas.openxmlformats.org/markup-compatibility/2006">
              <mc:Choice xmlns:v="urn:schemas-microsoft-com:vml" Requires="v">
                <p:oleObj spid="_x0000_s5124" name="Bitmap Image" r:id="rId4" imgW="6162075" imgH="4638926" progId="Paint.Picture">
                  <p:embed/>
                </p:oleObj>
              </mc:Choice>
              <mc:Fallback>
                <p:oleObj name="Bitmap Image" r:id="rId4" imgW="6162075" imgH="4638926" progId="Paint.Picture">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12250"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3" name="Text Box 3"/>
          <p:cNvSpPr txBox="1">
            <a:spLocks noChangeArrowheads="1"/>
          </p:cNvSpPr>
          <p:nvPr/>
        </p:nvSpPr>
        <p:spPr bwMode="auto">
          <a:xfrm>
            <a:off x="0" y="6583363"/>
            <a:ext cx="2209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200" b="1" dirty="0">
                <a:solidFill>
                  <a:schemeClr val="bg1"/>
                </a:solidFill>
                <a:latin typeface="Arial" charset="0"/>
              </a:rPr>
              <a:t>F-11-4-73</a:t>
            </a:r>
            <a:endParaRPr lang="en-US" altLang="en-US" dirty="0"/>
          </a:p>
        </p:txBody>
      </p:sp>
    </p:spTree>
    <p:extLst>
      <p:ext uri="{BB962C8B-B14F-4D97-AF65-F5344CB8AC3E}">
        <p14:creationId xmlns:p14="http://schemas.microsoft.com/office/powerpoint/2010/main" val="124330988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Image result for how does doppler radar accumulate prec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 y="1233880"/>
            <a:ext cx="9144000" cy="562411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274638"/>
            <a:ext cx="8229600" cy="944562"/>
          </a:xfrm>
        </p:spPr>
        <p:txBody>
          <a:bodyPr>
            <a:normAutofit/>
          </a:bodyPr>
          <a:lstStyle/>
          <a:p>
            <a:pPr algn="ctr"/>
            <a:r>
              <a:rPr lang="en-US" sz="3200" b="1" cap="none"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Dual Polarization Radar</a:t>
            </a:r>
            <a:endParaRPr lang="en-US" sz="3200" b="1" cap="none"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0758094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Image result for doppler ra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 y="2593019"/>
            <a:ext cx="6902822" cy="42672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696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1" y="227860"/>
            <a:ext cx="4387788" cy="5029200"/>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6" name="Picture 4" descr="Image result for doppler rad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83472"/>
            <a:ext cx="5029200" cy="347412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696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389925"/>
            <a:ext cx="4235388" cy="3470294"/>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37689" y="0"/>
            <a:ext cx="4947188" cy="1323439"/>
          </a:xfrm>
          <a:prstGeom prst="rect">
            <a:avLst/>
          </a:prstGeom>
          <a:noFill/>
        </p:spPr>
        <p:txBody>
          <a:bodyPr wrap="none" rtlCol="0">
            <a:spAutoFit/>
          </a:bodyPr>
          <a:lstStyle/>
          <a:p>
            <a:r>
              <a:rPr lang="en-US" sz="8000" b="1"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THE  END</a:t>
            </a:r>
            <a:endParaRPr lang="en-US" sz="8000" b="1"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697450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4"/>
          <p:cNvSpPr>
            <a:spLocks noGrp="1"/>
          </p:cNvSpPr>
          <p:nvPr>
            <p:ph idx="4294967295"/>
          </p:nvPr>
        </p:nvSpPr>
        <p:spPr>
          <a:xfrm>
            <a:off x="503785" y="1905000"/>
            <a:ext cx="8229600" cy="4708525"/>
          </a:xfrm>
          <a:prstGeom prst="rect">
            <a:avLst/>
          </a:prstGeom>
        </p:spPr>
        <p:txBody>
          <a:bodyPr/>
          <a:lstStyle/>
          <a:p>
            <a:pPr eaLnBrk="1" hangingPunct="1"/>
            <a:r>
              <a:rPr lang="en-US" altLang="en-US" sz="2000" dirty="0" smtClean="0">
                <a:solidFill>
                  <a:schemeClr val="accent5">
                    <a:lumMod val="40000"/>
                    <a:lumOff val="60000"/>
                  </a:schemeClr>
                </a:solidFill>
              </a:rPr>
              <a:t>Varying degrees of the 3 main elements will affect strength of thunderstorms</a:t>
            </a:r>
          </a:p>
          <a:p>
            <a:pPr eaLnBrk="1" hangingPunct="1"/>
            <a:r>
              <a:rPr lang="en-US" altLang="en-US" sz="2000" dirty="0" smtClean="0">
                <a:solidFill>
                  <a:schemeClr val="accent5">
                    <a:lumMod val="40000"/>
                    <a:lumOff val="60000"/>
                  </a:schemeClr>
                </a:solidFill>
              </a:rPr>
              <a:t>Additional ingredients that affect strength of thunderstorms include</a:t>
            </a:r>
          </a:p>
          <a:p>
            <a:pPr lvl="1" eaLnBrk="1" hangingPunct="1"/>
            <a:r>
              <a:rPr lang="en-US" altLang="en-US" sz="2000" dirty="0" smtClean="0">
                <a:solidFill>
                  <a:schemeClr val="accent5">
                    <a:lumMod val="40000"/>
                    <a:lumOff val="60000"/>
                  </a:schemeClr>
                </a:solidFill>
              </a:rPr>
              <a:t>Wind Shear</a:t>
            </a:r>
          </a:p>
          <a:p>
            <a:pPr lvl="1" eaLnBrk="1" hangingPunct="1"/>
            <a:r>
              <a:rPr lang="en-US" altLang="en-US" sz="2000" dirty="0" smtClean="0">
                <a:solidFill>
                  <a:schemeClr val="accent5">
                    <a:lumMod val="40000"/>
                    <a:lumOff val="60000"/>
                  </a:schemeClr>
                </a:solidFill>
              </a:rPr>
              <a:t>Location of Jet Streams</a:t>
            </a:r>
          </a:p>
          <a:p>
            <a:pPr lvl="1" eaLnBrk="1" hangingPunct="1"/>
            <a:r>
              <a:rPr lang="en-US" altLang="en-US" sz="2000" dirty="0" smtClean="0">
                <a:solidFill>
                  <a:schemeClr val="accent5">
                    <a:lumMod val="40000"/>
                    <a:lumOff val="60000"/>
                  </a:schemeClr>
                </a:solidFill>
              </a:rPr>
              <a:t>Large Scale Weather Pattern</a:t>
            </a:r>
          </a:p>
        </p:txBody>
      </p:sp>
      <p:sp>
        <p:nvSpPr>
          <p:cNvPr id="5" name="TextBox 4"/>
          <p:cNvSpPr txBox="1"/>
          <p:nvPr/>
        </p:nvSpPr>
        <p:spPr>
          <a:xfrm>
            <a:off x="1295400" y="457200"/>
            <a:ext cx="6646371" cy="769441"/>
          </a:xfrm>
          <a:prstGeom prst="rect">
            <a:avLst/>
          </a:prstGeom>
          <a:noFill/>
        </p:spPr>
        <p:txBody>
          <a:bodyPr wrap="none" rtlCol="0">
            <a:spAutoFit/>
          </a:bodyPr>
          <a:lstStyle/>
          <a:p>
            <a:r>
              <a:rPr lang="en-US" sz="4400" dirty="0" smtClean="0">
                <a:latin typeface="Microsoft Sans Serif" panose="020B0604020202020204" pitchFamily="34" charset="0"/>
                <a:cs typeface="Microsoft Sans Serif" panose="020B0604020202020204" pitchFamily="34" charset="0"/>
              </a:rPr>
              <a:t>Thunderstorm Ingredients</a:t>
            </a:r>
            <a:endParaRPr lang="en-US" sz="4400" dirty="0">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2171991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Placeholder 17"/>
          <p:cNvSpPr>
            <a:spLocks noGrp="1"/>
          </p:cNvSpPr>
          <p:nvPr>
            <p:ph type="body" sz="half" idx="1"/>
          </p:nvPr>
        </p:nvSpPr>
        <p:spPr>
          <a:xfrm>
            <a:off x="301625" y="1447800"/>
            <a:ext cx="4651375" cy="4572000"/>
          </a:xfrm>
        </p:spPr>
        <p:txBody>
          <a:bodyPr/>
          <a:lstStyle/>
          <a:p>
            <a:pPr eaLnBrk="1" hangingPunct="1"/>
            <a:r>
              <a:rPr lang="en-US" altLang="en-US" sz="2400" i="0" dirty="0" smtClean="0">
                <a:solidFill>
                  <a:schemeClr val="accent5">
                    <a:lumMod val="20000"/>
                    <a:lumOff val="80000"/>
                  </a:schemeClr>
                </a:solidFill>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Rising currents of air are referred to as an Updraft.  When combined with sufficient moisture, towering cumulus clouds develop. </a:t>
            </a:r>
          </a:p>
          <a:p>
            <a:pPr eaLnBrk="1" hangingPunct="1"/>
            <a:endParaRPr lang="en-US" altLang="en-US" dirty="0" smtClean="0"/>
          </a:p>
        </p:txBody>
      </p:sp>
      <p:pic>
        <p:nvPicPr>
          <p:cNvPr id="20484" name="Picture 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295900" y="1676400"/>
            <a:ext cx="2898775" cy="4422775"/>
          </a:xfrm>
        </p:spPr>
      </p:pic>
      <p:pic>
        <p:nvPicPr>
          <p:cNvPr id="2048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3683000"/>
            <a:ext cx="4419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95400" y="228600"/>
            <a:ext cx="6934200" cy="1077218"/>
          </a:xfrm>
          <a:prstGeom prst="rect">
            <a:avLst/>
          </a:prstGeom>
          <a:noFill/>
        </p:spPr>
        <p:txBody>
          <a:bodyPr wrap="square" rtlCol="0">
            <a:spAutoFit/>
          </a:bodyPr>
          <a:lstStyle/>
          <a:p>
            <a:pPr algn="ctr"/>
            <a:r>
              <a:rPr lang="en-US" sz="3200" dirty="0" smtClean="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rPr>
              <a:t>Thunderstorm Development Stages – Towering Cumulus</a:t>
            </a:r>
            <a:endParaRPr lang="en-US" sz="3200" dirty="0">
              <a:effectLst>
                <a:outerShdw blurRad="38100" dist="38100" dir="2700000" algn="tl">
                  <a:srgbClr val="000000">
                    <a:alpha val="43137"/>
                  </a:srgbClr>
                </a:outerShdw>
              </a:effectLst>
              <a:latin typeface="Microsoft Sans Serif" panose="020B0604020202020204" pitchFamily="34" charset="0"/>
              <a:cs typeface="Microsoft Sans Serif" panose="020B0604020202020204" pitchFamily="34" charset="0"/>
            </a:endParaRPr>
          </a:p>
        </p:txBody>
      </p:sp>
    </p:spTree>
    <p:extLst>
      <p:ext uri="{BB962C8B-B14F-4D97-AF65-F5344CB8AC3E}">
        <p14:creationId xmlns:p14="http://schemas.microsoft.com/office/powerpoint/2010/main" val="107751606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a:defRPr/>
            </a:pPr>
            <a:fld id="{6A4C0A05-1A14-427C-AD71-253951EA8A9C}" type="slidenum">
              <a:rPr lang="en-US"/>
              <a:pPr>
                <a:defRPr/>
              </a:pPr>
              <a:t>9</a:t>
            </a:fld>
            <a:endParaRPr lang="en-US"/>
          </a:p>
        </p:txBody>
      </p:sp>
      <p:sp>
        <p:nvSpPr>
          <p:cNvPr id="22531" name="Text Box 2"/>
          <p:cNvSpPr txBox="1">
            <a:spLocks noChangeArrowheads="1"/>
          </p:cNvSpPr>
          <p:nvPr/>
        </p:nvSpPr>
        <p:spPr bwMode="auto">
          <a:xfrm>
            <a:off x="5680075" y="6410325"/>
            <a:ext cx="3375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1600"/>
              <a:t>Copyright Charles A. Doswell, III</a:t>
            </a:r>
          </a:p>
        </p:txBody>
      </p:sp>
      <p:pic>
        <p:nvPicPr>
          <p:cNvPr id="22532" name="Picture 3" descr="Towering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78381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radeshow">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Tradeshow">
      <a:majorFont>
        <a:latin typeface="Arial Black"/>
        <a:ea typeface=""/>
        <a:cs typeface=""/>
        <a:font script="Jpan" typeface="ＭＳ Ｐゴシック"/>
        <a:font script="Hang" typeface="HY견고딕"/>
        <a:font script="Hans" typeface="宋体"/>
        <a:font script="Hant" typeface="新細明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Tradeshow</Template>
  <TotalTime>476</TotalTime>
  <Words>2218</Words>
  <Application>Microsoft Office PowerPoint</Application>
  <PresentationFormat>On-screen Show (4:3)</PresentationFormat>
  <Paragraphs>298</Paragraphs>
  <Slides>64</Slides>
  <Notes>58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67" baseType="lpstr">
      <vt:lpstr>Tradeshow</vt:lpstr>
      <vt:lpstr>Drawing</vt:lpstr>
      <vt:lpstr>Bitmap Image</vt:lpstr>
      <vt:lpstr>Thunderstorms And Radar Basics</vt:lpstr>
      <vt:lpstr>Table of Contents</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EVOLUTION</vt:lpstr>
      <vt:lpstr>PowerPoint Presentation</vt:lpstr>
      <vt:lpstr>PowerPoint Presentation</vt:lpstr>
      <vt:lpstr>PowerPoint Presentation</vt:lpstr>
      <vt:lpstr>SQUALL LINE - CROSS SECTIONAL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Radar - Reflectivity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 VS Composite Reflectivity</vt:lpstr>
      <vt:lpstr>PowerPoint Presentation</vt:lpstr>
      <vt:lpstr>Radar Cone Of Silence</vt:lpstr>
      <vt:lpstr>Radar Beam Propagation</vt:lpstr>
      <vt:lpstr>Ground Clutter Example</vt:lpstr>
      <vt:lpstr>Ground Clutter Examples</vt:lpstr>
      <vt:lpstr>Thunderstorm Outflow</vt:lpstr>
      <vt:lpstr>Lake Breeze Front</vt:lpstr>
      <vt:lpstr>Birds On Radar</vt:lpstr>
      <vt:lpstr>Virga And Radar</vt:lpstr>
      <vt:lpstr>Sunrise/Sunset Spike</vt:lpstr>
      <vt:lpstr>Radar - Velocity</vt:lpstr>
      <vt:lpstr>Radar Velocity Data Radar Measure The Return Frequency</vt:lpstr>
      <vt:lpstr>Radar - Velocity</vt:lpstr>
      <vt:lpstr>Radar Base Velocity</vt:lpstr>
      <vt:lpstr>Radar - Velocity</vt:lpstr>
      <vt:lpstr>Radar Reflectivity vs Storm Relative Velocity</vt:lpstr>
      <vt:lpstr>PowerPoint Presentation</vt:lpstr>
      <vt:lpstr>Dual Polarization Radar</vt:lpstr>
      <vt:lpstr>PowerPoint Presentation</vt:lpstr>
    </vt:vector>
  </TitlesOfParts>
  <Company>NWS CR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Thunderstorms And Radar Basics</dc:title>
  <dc:creator>Steve Considine</dc:creator>
  <cp:lastModifiedBy>Steve Considine</cp:lastModifiedBy>
  <cp:revision>20</cp:revision>
  <dcterms:created xsi:type="dcterms:W3CDTF">2018-06-04T14:27:48Z</dcterms:created>
  <dcterms:modified xsi:type="dcterms:W3CDTF">2018-06-07T20:58:59Z</dcterms:modified>
</cp:coreProperties>
</file>