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71" r:id="rId9"/>
    <p:sldId id="275" r:id="rId10"/>
    <p:sldId id="262" r:id="rId11"/>
    <p:sldId id="272" r:id="rId12"/>
    <p:sldId id="273" r:id="rId13"/>
    <p:sldId id="264" r:id="rId14"/>
    <p:sldId id="265" r:id="rId15"/>
    <p:sldId id="267" r:id="rId16"/>
    <p:sldId id="277" r:id="rId17"/>
    <p:sldId id="278" r:id="rId18"/>
    <p:sldId id="276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85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8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9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2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32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12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99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9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7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53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8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850">
              <a:srgbClr val="CCD8F0"/>
            </a:gs>
            <a:gs pos="0">
              <a:schemeClr val="accent1">
                <a:tint val="66000"/>
                <a:satMod val="160000"/>
              </a:schemeClr>
            </a:gs>
            <a:gs pos="46000">
              <a:schemeClr val="tx2">
                <a:lumMod val="62000"/>
                <a:lumOff val="38000"/>
                <a:alpha val="7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9C886-0528-4C3C-996B-4D93BFCC763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26D48-126E-480D-A056-64E841509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5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Skew-Ts to Assess Icing 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Wind Shear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6400800" cy="1752600"/>
          </a:xfrm>
          <a:ln>
            <a:noFill/>
          </a:ln>
        </p:spPr>
        <p:txBody>
          <a:bodyPr>
            <a:normAutofit fontScale="925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Jonathan Guseman &amp; Joe Jurečka</a:t>
            </a:r>
          </a:p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National Weather Service</a:t>
            </a:r>
          </a:p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Lubbock, TX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AutoShape 13" descr="Inline image 1"/>
          <p:cNvSpPr>
            <a:spLocks noChangeAspect="1" noChangeArrowheads="1"/>
          </p:cNvSpPr>
          <p:nvPr/>
        </p:nvSpPr>
        <p:spPr bwMode="auto">
          <a:xfrm>
            <a:off x="205752" y="-2968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15" descr="Inline image 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17" descr="Inline image 1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AutoShape 19" descr="Inline image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AutoShape 21" descr="Inline image 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447800"/>
            <a:ext cx="2007401" cy="201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2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fcst-office.com/HardRock/Meteo361/Mesoscale%20Discussion%20109%20-%20Freezing%20Rain%20in%20Maine/Images/EP1%20Maine%20-%20Gif%20Skew-T%2012Z%20Feb%203%20to%2000Z%20Feb%204%20annt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92224"/>
            <a:ext cx="5829299" cy="466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228600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Icing and Shear - Caribou, ME</a:t>
            </a:r>
            <a:endParaRPr lang="en-US" sz="4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1905000"/>
            <a:ext cx="2514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Icing concerns from the surface up to 5450 meters (17880 feet)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Low-level wind shear present in lowest 2000 feet with winds increasing from 15 to 65 knots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Icing usually worse north of a warm front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712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228600"/>
            <a:ext cx="807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Non-Convective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Low-Level Wind Shear</a:t>
            </a:r>
            <a:endParaRPr lang="en-US" sz="4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1905000"/>
            <a:ext cx="2514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Low-level wind shear within 2000 feet above ground level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Consider what this would do to your approach</a:t>
            </a:r>
            <a:endParaRPr lang="en-US" dirty="0">
              <a:latin typeface="+mj-lt"/>
            </a:endParaRPr>
          </a:p>
        </p:txBody>
      </p:sp>
      <p:pic>
        <p:nvPicPr>
          <p:cNvPr id="6148" name="Picture 4" descr="http://weather.uwyo.edu/upperair/images/2012121912.72363.skew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92224"/>
            <a:ext cx="5829299" cy="466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4419600" y="5105400"/>
            <a:ext cx="666751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86351" y="5562600"/>
            <a:ext cx="1314449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77000" y="556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5 to 45 knots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476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228600"/>
            <a:ext cx="807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Non-Convective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Low-Level Wind Shear</a:t>
            </a:r>
            <a:endParaRPr lang="en-US" sz="4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1905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WS010/22045KT</a:t>
            </a:r>
            <a:endParaRPr lang="en-US" sz="2400" dirty="0">
              <a:latin typeface="+mj-lt"/>
            </a:endParaRPr>
          </a:p>
        </p:txBody>
      </p:sp>
      <p:pic>
        <p:nvPicPr>
          <p:cNvPr id="6148" name="Picture 4" descr="http://weather.uwyo.edu/upperair/images/2012121912.72363.skew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92224"/>
            <a:ext cx="5829299" cy="466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4419600" y="5105400"/>
            <a:ext cx="666751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86351" y="5562600"/>
            <a:ext cx="1314449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77000" y="556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5 to 45 knots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108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Terminal Aerodrome Forecast (TAF)</a:t>
            </a:r>
          </a:p>
          <a:p>
            <a:r>
              <a:rPr lang="en-US" dirty="0" smtClean="0">
                <a:latin typeface="+mj-lt"/>
              </a:rPr>
              <a:t>Within 5 statute miles of the airport terminal</a:t>
            </a:r>
          </a:p>
          <a:p>
            <a:r>
              <a:rPr lang="en-US" dirty="0" smtClean="0">
                <a:latin typeface="+mj-lt"/>
              </a:rPr>
              <a:t>Issued 4 times per day by National Weather Service Weather Forecast Offices</a:t>
            </a:r>
          </a:p>
          <a:p>
            <a:pPr lvl="1"/>
            <a:r>
              <a:rPr lang="en-US" dirty="0" smtClean="0">
                <a:latin typeface="+mj-lt"/>
              </a:rPr>
              <a:t>06, 12, 18, 24 UTC (more if amendments required)</a:t>
            </a:r>
          </a:p>
          <a:p>
            <a:r>
              <a:rPr lang="en-US" dirty="0" smtClean="0">
                <a:latin typeface="+mj-lt"/>
              </a:rPr>
              <a:t>Must now include TS to be able to place CB in TAF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228600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TAFs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986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981200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TAF KLBB 191120Z 1912/2012 21010KT P6SM SCT180 BKN250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+mj-lt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FM191500 24015G25KT P6SM SCT150 BKN250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latin typeface="+mj-lt"/>
                <a:cs typeface="Arial" pitchFamily="34" charset="0"/>
              </a:rPr>
              <a:t> </a:t>
            </a:r>
            <a:r>
              <a:rPr lang="en-US" sz="2800" dirty="0" smtClean="0">
                <a:latin typeface="+mj-lt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FM191800 26035G47KT 2SM BLDU SCT150 BKN250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latin typeface="+mj-lt"/>
                <a:cs typeface="Arial" pitchFamily="34" charset="0"/>
              </a:rPr>
              <a:t> </a:t>
            </a:r>
            <a:r>
              <a:rPr lang="en-US" sz="2800" dirty="0" smtClean="0">
                <a:latin typeface="+mj-lt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FM200100 32026KT P6SM SCT250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2057400"/>
            <a:ext cx="7620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" y="1435994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Station Identifier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62755" y="2071643"/>
            <a:ext cx="3810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843755" y="2071643"/>
            <a:ext cx="899446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743201" y="2049210"/>
            <a:ext cx="838199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657601" y="2071643"/>
            <a:ext cx="7620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419601" y="2071643"/>
            <a:ext cx="609599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029200" y="2059892"/>
            <a:ext cx="7620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00458" y="2082325"/>
            <a:ext cx="899446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699904" y="2082681"/>
            <a:ext cx="2367896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66800" y="1410562"/>
            <a:ext cx="1299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Current day of month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38300" y="1472062"/>
            <a:ext cx="1299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Current 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time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12642" y="1435993"/>
            <a:ext cx="1299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Start date &amp; time of TAF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88943" y="1435992"/>
            <a:ext cx="1299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End date &amp; time of TAF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10884" y="1435991"/>
            <a:ext cx="1299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Current wind direction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60542" y="1486868"/>
            <a:ext cx="1299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Current wind speed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00523" y="1455419"/>
            <a:ext cx="1299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Current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visibility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34194" y="1410562"/>
            <a:ext cx="1299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Current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+mj-lt"/>
              </a:rPr>
              <a:t>c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loud layers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38200" y="2463681"/>
            <a:ext cx="1699010" cy="1193919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31264" y="3797082"/>
            <a:ext cx="2973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Changes in prevailing conditions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-33469" y="4419600"/>
            <a:ext cx="922019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TAF KCDS 250520Z 2506/2606 09009KT P6SM FEW015 SCT150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+mj-lt"/>
                <a:cs typeface="Arial" pitchFamily="34" charset="0"/>
              </a:rPr>
              <a:t>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TEMPO 2510/2514 6SM BR SCT010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latin typeface="+mj-lt"/>
                <a:cs typeface="Arial" pitchFamily="34" charset="0"/>
              </a:rPr>
              <a:t> </a:t>
            </a:r>
            <a:r>
              <a:rPr lang="en-US" sz="2800" dirty="0" smtClean="0">
                <a:latin typeface="+mj-lt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FM251600 03012KT P6SM SCT150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latin typeface="+mj-lt"/>
                <a:cs typeface="Arial" pitchFamily="34" charset="0"/>
              </a:rPr>
              <a:t> </a:t>
            </a:r>
            <a:r>
              <a:rPr lang="en-US" sz="2800" dirty="0" smtClean="0">
                <a:latin typeface="+mj-lt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FM252300 09009KT P6SM SCT120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488928" y="4831478"/>
            <a:ext cx="5334000" cy="49606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862451" y="4953000"/>
            <a:ext cx="22098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Tempo group (probability of conditions happening &gt; 50 % and occurring for less than half the allotted time period)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515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9" grpId="1" animBg="1"/>
      <p:bldP spid="10" grpId="0"/>
      <p:bldP spid="10" grpId="1"/>
      <p:bldP spid="11" grpId="0" animBg="1"/>
      <p:bldP spid="11" grpId="1" animBg="1"/>
      <p:bldP spid="12" grpId="0" animBg="1"/>
      <p:bldP spid="12" grpId="1" animBg="1"/>
      <p:bldP spid="13" grpId="2" animBg="1"/>
      <p:bldP spid="13" grpId="3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 animBg="1"/>
      <p:bldP spid="28" grpId="1" animBg="1"/>
      <p:bldP spid="29" grpId="0"/>
      <p:bldP spid="29" grpId="1"/>
      <p:bldP spid="30" grpId="0"/>
      <p:bldP spid="31" grpId="0" animBg="1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8600"/>
            <a:ext cx="807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Including Non-Convective Low-Level Wind Shear in TAFs</a:t>
            </a:r>
            <a:endParaRPr lang="en-US" sz="4000" dirty="0">
              <a:latin typeface="+mj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981200"/>
            <a:ext cx="9220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TAF KLBB </a:t>
            </a:r>
            <a:r>
              <a:rPr lang="en-US" sz="2800" dirty="0" smtClean="0">
                <a:latin typeface="+mj-lt"/>
                <a:cs typeface="Arial" pitchFamily="34" charset="0"/>
              </a:rPr>
              <a:t>04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1820Z 0400/0424 21005KT P6SM FEW040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+mj-lt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FM040300 22010KT P6SM SCT040 WS015/23050KT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latin typeface="+mj-lt"/>
                <a:cs typeface="Arial" pitchFamily="34" charset="0"/>
              </a:rPr>
              <a:t> </a:t>
            </a:r>
            <a:r>
              <a:rPr lang="en-US" sz="2800" dirty="0" smtClean="0">
                <a:latin typeface="+mj-lt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FM191800 26035G47KT 2SM BLDU SCT150 BKN250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latin typeface="+mj-lt"/>
                <a:cs typeface="Arial" pitchFamily="34" charset="0"/>
              </a:rPr>
              <a:t> </a:t>
            </a:r>
            <a:r>
              <a:rPr lang="en-US" sz="2800" dirty="0" smtClean="0">
                <a:latin typeface="+mj-lt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FM200100 32026KT P6SM SCT250</a:t>
            </a:r>
          </a:p>
        </p:txBody>
      </p:sp>
      <p:sp>
        <p:nvSpPr>
          <p:cNvPr id="5" name="Rectangle 4"/>
          <p:cNvSpPr/>
          <p:nvPr/>
        </p:nvSpPr>
        <p:spPr>
          <a:xfrm>
            <a:off x="5943600" y="2452643"/>
            <a:ext cx="24384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22877" y="3581400"/>
            <a:ext cx="22098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Wind shear at 1500 feet above ground level with winds from 230 degrees at 50 knots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404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Aviation Weather Center Products</a:t>
            </a:r>
            <a:endParaRPr lang="en-US" sz="4000" dirty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2590800"/>
            <a:ext cx="4512156" cy="265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843" y="2590800"/>
            <a:ext cx="4512157" cy="265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76400" y="2286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Turbulence</a:t>
            </a:r>
            <a:endParaRPr lang="en-US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19850" y="22860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Icing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983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57200" y="492195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Pilot Reports (PIREPS) – Detroit, MI</a:t>
            </a:r>
            <a:endParaRPr lang="en-US" sz="4000" dirty="0">
              <a:latin typeface="+mj-lt"/>
            </a:endParaRPr>
          </a:p>
        </p:txBody>
      </p:sp>
      <p:pic>
        <p:nvPicPr>
          <p:cNvPr id="3074" name="Picture 2" descr="http://www.spc.noaa.gov/exper/soundings/13030200_OBS/DT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92224"/>
            <a:ext cx="6021831" cy="46268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Rectangle 6"/>
          <p:cNvSpPr/>
          <p:nvPr/>
        </p:nvSpPr>
        <p:spPr>
          <a:xfrm>
            <a:off x="6288069" y="2027417"/>
            <a:ext cx="30074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PTK UA /OV PTK270005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/</a:t>
            </a:r>
            <a:r>
              <a:rPr lang="en-US" dirty="0">
                <a:latin typeface="+mj-lt"/>
              </a:rPr>
              <a:t>TM 2354 /FL050 /TP FA20 /TA UNKN /IC MOD RIME</a:t>
            </a:r>
          </a:p>
        </p:txBody>
      </p:sp>
    </p:spTree>
    <p:extLst>
      <p:ext uri="{BB962C8B-B14F-4D97-AF65-F5344CB8AC3E}">
        <p14:creationId xmlns:p14="http://schemas.microsoft.com/office/powerpoint/2010/main" val="179697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Instrumentation errors</a:t>
            </a:r>
          </a:p>
          <a:p>
            <a:pPr lvl="1"/>
            <a:r>
              <a:rPr lang="en-US" dirty="0" smtClean="0">
                <a:latin typeface="+mj-lt"/>
              </a:rPr>
              <a:t>Measurements are only as good as the instruments making them (generally quite good)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No absolute ground/air </a:t>
            </a:r>
            <a:r>
              <a:rPr lang="en-US" dirty="0" smtClean="0">
                <a:latin typeface="+mj-lt"/>
              </a:rPr>
              <a:t>truth – the balloon is always rising (until it pops)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Forecast model sounding </a:t>
            </a:r>
            <a:r>
              <a:rPr lang="en-US" dirty="0" smtClean="0">
                <a:latin typeface="+mj-lt"/>
              </a:rPr>
              <a:t>errors</a:t>
            </a:r>
          </a:p>
          <a:p>
            <a:pPr lvl="1"/>
            <a:r>
              <a:rPr lang="en-US" dirty="0" smtClean="0">
                <a:latin typeface="+mj-lt"/>
              </a:rPr>
              <a:t>Due to incorrect initial conditions or errors in model </a:t>
            </a:r>
            <a:r>
              <a:rPr lang="en-US" dirty="0" smtClean="0">
                <a:latin typeface="+mj-lt"/>
              </a:rPr>
              <a:t>processing</a:t>
            </a:r>
          </a:p>
          <a:p>
            <a:pPr lvl="1"/>
            <a:r>
              <a:rPr lang="en-US" dirty="0" smtClean="0">
                <a:latin typeface="+mj-lt"/>
              </a:rPr>
              <a:t>If possible, compare multiple models</a:t>
            </a:r>
            <a:endParaRPr lang="en-US" dirty="0" smtClean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2195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Limitations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21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Real-time</a:t>
            </a:r>
          </a:p>
          <a:p>
            <a:pPr lvl="1"/>
            <a:r>
              <a:rPr lang="en-US" dirty="0" smtClean="0">
                <a:latin typeface="+mj-lt"/>
              </a:rPr>
              <a:t>http</a:t>
            </a:r>
            <a:r>
              <a:rPr lang="en-US" dirty="0">
                <a:latin typeface="+mj-lt"/>
              </a:rPr>
              <a:t>://www.spc.noaa.gov/exper/soundings</a:t>
            </a:r>
            <a:r>
              <a:rPr lang="en-US" dirty="0" smtClean="0">
                <a:latin typeface="+mj-lt"/>
              </a:rPr>
              <a:t>/</a:t>
            </a:r>
          </a:p>
          <a:p>
            <a:r>
              <a:rPr lang="en-US" dirty="0" smtClean="0">
                <a:latin typeface="+mj-lt"/>
              </a:rPr>
              <a:t>Model</a:t>
            </a:r>
          </a:p>
          <a:p>
            <a:pPr lvl="1"/>
            <a:r>
              <a:rPr lang="en-US" dirty="0">
                <a:latin typeface="+mj-lt"/>
              </a:rPr>
              <a:t>http</a:t>
            </a:r>
            <a:r>
              <a:rPr lang="en-US" dirty="0" smtClean="0">
                <a:latin typeface="+mj-lt"/>
              </a:rPr>
              <a:t>://www.wxcaster.com/etaskewts.htm</a:t>
            </a:r>
          </a:p>
          <a:p>
            <a:r>
              <a:rPr lang="en-US" dirty="0" smtClean="0">
                <a:latin typeface="+mj-lt"/>
              </a:rPr>
              <a:t>Archive</a:t>
            </a:r>
          </a:p>
          <a:p>
            <a:pPr lvl="1"/>
            <a:r>
              <a:rPr lang="en-US" dirty="0">
                <a:latin typeface="+mj-lt"/>
              </a:rPr>
              <a:t>http://weather.uwyo.edu/upperair/sounding.html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228600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Sources for Viewing Skew-Ts 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123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850">
              <a:srgbClr val="CCD8F0"/>
            </a:gs>
            <a:gs pos="0">
              <a:schemeClr val="accent1">
                <a:tint val="66000"/>
                <a:satMod val="160000"/>
              </a:schemeClr>
            </a:gs>
            <a:gs pos="46000">
              <a:schemeClr val="tx2">
                <a:lumMod val="62000"/>
                <a:lumOff val="38000"/>
                <a:alpha val="68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Skew-T?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Formally referred to as a Skew-T Log-P thermodynamic diagram</a:t>
            </a:r>
          </a:p>
          <a:p>
            <a:r>
              <a:rPr lang="en-US" dirty="0" smtClean="0">
                <a:latin typeface="+mj-lt"/>
              </a:rPr>
              <a:t>Uses temperature and pressure as coordinates</a:t>
            </a:r>
          </a:p>
          <a:p>
            <a:r>
              <a:rPr lang="en-US" dirty="0" smtClean="0">
                <a:latin typeface="+mj-lt"/>
              </a:rPr>
              <a:t>Properties of air parcels can be evaluated and forecasted based on this vertical snapshot of the atmosphere at a specified </a:t>
            </a:r>
            <a:r>
              <a:rPr lang="en-US" dirty="0" smtClean="0">
                <a:latin typeface="+mj-lt"/>
              </a:rPr>
              <a:t>point</a:t>
            </a:r>
          </a:p>
          <a:p>
            <a:r>
              <a:rPr lang="en-US" dirty="0" smtClean="0">
                <a:latin typeface="+mj-lt"/>
              </a:rPr>
              <a:t>Time spent learning this tool will open up a world of insight </a:t>
            </a:r>
            <a:r>
              <a:rPr lang="en-US" dirty="0" smtClean="0">
                <a:latin typeface="+mj-lt"/>
              </a:rPr>
              <a:t>to improve your flight experience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423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tormspotting.webs.com/loaded%20gun%20soundin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97280"/>
            <a:ext cx="6906706" cy="530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76200" y="2362200"/>
            <a:ext cx="1447800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rgbClr val="00B050"/>
                </a:solidFill>
                <a:latin typeface="+mj-lt"/>
              </a:rPr>
              <a:t>Dewpoint</a:t>
            </a:r>
          </a:p>
          <a:p>
            <a:r>
              <a:rPr lang="en-US" sz="1500" b="1" dirty="0" smtClean="0">
                <a:solidFill>
                  <a:srgbClr val="00B050"/>
                </a:solidFill>
                <a:latin typeface="+mj-lt"/>
              </a:rPr>
              <a:t>Temperature</a:t>
            </a:r>
            <a:endParaRPr lang="en-US" sz="15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4421" y="2191435"/>
            <a:ext cx="1235579" cy="3231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latin typeface="+mj-lt"/>
              </a:rPr>
              <a:t>Temperature</a:t>
            </a:r>
            <a:endParaRPr lang="en-US" sz="15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85800" y="2971800"/>
            <a:ext cx="17526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819400" y="2514600"/>
            <a:ext cx="762000" cy="5715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62600" y="3200400"/>
            <a:ext cx="1295400" cy="369332"/>
          </a:xfrm>
          <a:prstGeom prst="rect">
            <a:avLst/>
          </a:prstGeom>
          <a:solidFill>
            <a:schemeClr val="tx1">
              <a:alpha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Wind barbs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76200" y="3669268"/>
            <a:ext cx="1085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Pressure</a:t>
            </a:r>
            <a:endParaRPr lang="en-US" dirty="0">
              <a:latin typeface="+mj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58439" y="3352800"/>
            <a:ext cx="384561" cy="82965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62000" y="4191000"/>
            <a:ext cx="3810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19600" y="3433273"/>
            <a:ext cx="1066800" cy="60532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343400" y="3310427"/>
            <a:ext cx="1143000" cy="1185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-1440000" flipH="1">
            <a:off x="3298214" y="3469129"/>
            <a:ext cx="762000" cy="5715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14929" y="3048000"/>
            <a:ext cx="928571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+mj-lt"/>
              </a:rPr>
              <a:t>Capping Inversion</a:t>
            </a:r>
            <a:endParaRPr lang="en-US" sz="15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762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Approximate Heights of 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Pressure Levels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 smtClean="0">
                <a:latin typeface="+mj-lt"/>
              </a:rPr>
              <a:t>Pressure level (mb)</a:t>
            </a:r>
          </a:p>
          <a:p>
            <a:pPr lvl="1"/>
            <a:r>
              <a:rPr lang="en-US" dirty="0" smtClean="0">
                <a:latin typeface="+mj-lt"/>
              </a:rPr>
              <a:t>850</a:t>
            </a:r>
          </a:p>
          <a:p>
            <a:pPr lvl="1"/>
            <a:r>
              <a:rPr lang="en-US" dirty="0" smtClean="0">
                <a:latin typeface="+mj-lt"/>
              </a:rPr>
              <a:t>700</a:t>
            </a:r>
          </a:p>
          <a:p>
            <a:pPr lvl="1"/>
            <a:r>
              <a:rPr lang="en-US" dirty="0" smtClean="0">
                <a:latin typeface="+mj-lt"/>
              </a:rPr>
              <a:t>500</a:t>
            </a:r>
          </a:p>
          <a:p>
            <a:pPr lvl="1"/>
            <a:r>
              <a:rPr lang="en-US" dirty="0" smtClean="0">
                <a:latin typeface="+mj-lt"/>
              </a:rPr>
              <a:t>300</a:t>
            </a:r>
          </a:p>
          <a:p>
            <a:pPr lvl="1"/>
            <a:r>
              <a:rPr lang="en-US" dirty="0" smtClean="0">
                <a:latin typeface="+mj-lt"/>
              </a:rPr>
              <a:t>250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600" dirty="0" smtClean="0">
                <a:latin typeface="+mj-lt"/>
              </a:rPr>
              <a:t>Height (ft above sea level)</a:t>
            </a:r>
          </a:p>
          <a:p>
            <a:pPr lvl="1"/>
            <a:r>
              <a:rPr lang="en-US" dirty="0" smtClean="0">
                <a:latin typeface="+mj-lt"/>
              </a:rPr>
              <a:t>5000</a:t>
            </a:r>
          </a:p>
          <a:p>
            <a:pPr lvl="1"/>
            <a:r>
              <a:rPr lang="en-US" dirty="0" smtClean="0">
                <a:latin typeface="+mj-lt"/>
              </a:rPr>
              <a:t>10000</a:t>
            </a:r>
          </a:p>
          <a:p>
            <a:pPr lvl="1"/>
            <a:r>
              <a:rPr lang="en-US" dirty="0" smtClean="0">
                <a:latin typeface="+mj-lt"/>
              </a:rPr>
              <a:t>18000</a:t>
            </a:r>
          </a:p>
          <a:p>
            <a:pPr lvl="1"/>
            <a:r>
              <a:rPr lang="en-US" dirty="0" smtClean="0">
                <a:latin typeface="+mj-lt"/>
              </a:rPr>
              <a:t>30000</a:t>
            </a:r>
          </a:p>
          <a:p>
            <a:pPr lvl="1"/>
            <a:r>
              <a:rPr lang="en-US" dirty="0" smtClean="0">
                <a:latin typeface="+mj-lt"/>
              </a:rPr>
              <a:t>34000</a:t>
            </a: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294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Use Skew-Ts for 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Aviation Purposes?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+mj-lt"/>
              </a:rPr>
              <a:t>Balloon soundings are the </a:t>
            </a:r>
            <a:r>
              <a:rPr lang="en-US" dirty="0" smtClean="0">
                <a:latin typeface="+mj-lt"/>
              </a:rPr>
              <a:t>most comprehensive means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to </a:t>
            </a:r>
            <a:r>
              <a:rPr lang="en-US" dirty="0" smtClean="0">
                <a:latin typeface="+mj-lt"/>
              </a:rPr>
              <a:t>ascertain what’s really going on in the atmosphere </a:t>
            </a:r>
          </a:p>
          <a:p>
            <a:r>
              <a:rPr lang="en-US" dirty="0" smtClean="0">
                <a:latin typeface="+mj-lt"/>
              </a:rPr>
              <a:t>Vertical snapshot of atmosphere a</a:t>
            </a:r>
            <a:r>
              <a:rPr lang="en-US" dirty="0" smtClean="0">
                <a:latin typeface="+mj-lt"/>
              </a:rPr>
              <a:t>cquired twice </a:t>
            </a:r>
            <a:r>
              <a:rPr lang="en-US" dirty="0" smtClean="0">
                <a:latin typeface="+mj-lt"/>
              </a:rPr>
              <a:t>a </a:t>
            </a:r>
            <a:r>
              <a:rPr lang="en-US" dirty="0" smtClean="0">
                <a:latin typeface="+mj-lt"/>
              </a:rPr>
              <a:t>day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Viewing </a:t>
            </a:r>
            <a:r>
              <a:rPr lang="en-US" dirty="0" smtClean="0">
                <a:latin typeface="+mj-lt"/>
              </a:rPr>
              <a:t>of all possible flight levels </a:t>
            </a:r>
            <a:r>
              <a:rPr lang="en-US" dirty="0" smtClean="0">
                <a:latin typeface="+mj-lt"/>
              </a:rPr>
              <a:t>allows </a:t>
            </a:r>
            <a:r>
              <a:rPr lang="en-US" dirty="0" smtClean="0">
                <a:latin typeface="+mj-lt"/>
              </a:rPr>
              <a:t>determination of aircraft hazards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Icing and wind shear are two of the most dangerous </a:t>
            </a:r>
            <a:r>
              <a:rPr lang="en-US" dirty="0" smtClean="0">
                <a:latin typeface="+mj-lt"/>
              </a:rPr>
              <a:t>threats which are both easily identifiable</a:t>
            </a:r>
          </a:p>
          <a:p>
            <a:r>
              <a:rPr lang="en-US" dirty="0" smtClean="0">
                <a:latin typeface="+mj-lt"/>
              </a:rPr>
              <a:t>What can Skew-Ts do for you?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See </a:t>
            </a:r>
            <a:r>
              <a:rPr lang="en-US" dirty="0" smtClean="0">
                <a:latin typeface="+mj-lt"/>
              </a:rPr>
              <a:t>where air is smooth (avoid near-surface thermal turbulence and turbulence produced by wind shear)</a:t>
            </a:r>
          </a:p>
          <a:p>
            <a:pPr lvl="1"/>
            <a:r>
              <a:rPr lang="en-US" dirty="0">
                <a:latin typeface="+mj-lt"/>
              </a:rPr>
              <a:t>S</a:t>
            </a:r>
            <a:r>
              <a:rPr lang="en-US" dirty="0" smtClean="0">
                <a:latin typeface="+mj-lt"/>
              </a:rPr>
              <a:t>ave money by changing flight levels (wind optimization</a:t>
            </a:r>
            <a:r>
              <a:rPr lang="en-US" dirty="0" smtClean="0">
                <a:latin typeface="+mj-lt"/>
              </a:rPr>
              <a:t>)</a:t>
            </a:r>
          </a:p>
          <a:p>
            <a:pPr lvl="1"/>
            <a:r>
              <a:rPr lang="en-US" dirty="0" smtClean="0">
                <a:latin typeface="+mj-lt"/>
              </a:rPr>
              <a:t>Increase situational awareness for icing</a:t>
            </a:r>
            <a:endParaRPr lang="en-US" dirty="0" smtClean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6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pc.noaa.gov/exper/soundings/13012600_OBS/MH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90928"/>
            <a:ext cx="6019800" cy="462530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Oval 3"/>
          <p:cNvSpPr/>
          <p:nvPr/>
        </p:nvSpPr>
        <p:spPr>
          <a:xfrm>
            <a:off x="1537174" y="4551596"/>
            <a:ext cx="215426" cy="3252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550349" y="3733800"/>
            <a:ext cx="430851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43000" y="4191000"/>
            <a:ext cx="342900" cy="381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143000" y="4191000"/>
            <a:ext cx="368572" cy="40822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" y="3667780"/>
            <a:ext cx="876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Icing Potential</a:t>
            </a:r>
            <a:endParaRPr lang="en-US" sz="1400" b="1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3400" y="228600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Icing Potential - Morehead City, NC</a:t>
            </a:r>
            <a:endParaRPr lang="en-US" sz="40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7000" y="1905000"/>
            <a:ext cx="2514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The closer the temperature and dewpoint lines are together, the higher the degree of saturation (clouds)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Look for saturation to the left of the 0 degree Celsius isotherm (below freezing)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231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spc.noaa.gov/exper/soundings/13012600_OBS/MH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90928"/>
            <a:ext cx="6019800" cy="462530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6" name="Picture 2" descr="http://www.spc.noaa.gov/exper/soundings/13012700_OBS/BI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92224"/>
            <a:ext cx="6069434" cy="466344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Rectangle 5"/>
          <p:cNvSpPr/>
          <p:nvPr/>
        </p:nvSpPr>
        <p:spPr>
          <a:xfrm>
            <a:off x="533400" y="228600"/>
            <a:ext cx="807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Directional Wind Shear – 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Bismarck, ND</a:t>
            </a:r>
            <a:endParaRPr lang="en-US" sz="4000" dirty="0"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2895600" y="3810000"/>
            <a:ext cx="430851" cy="114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1905000"/>
            <a:ext cx="25146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Wind barbs indicate wind speed and direction at specified height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Winds up through 700 mb are light at 10 knots or less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600" dirty="0" smtClean="0">
                <a:latin typeface="+mj-lt"/>
              </a:rPr>
              <a:t>Notable direction changes from east to southwest to north to west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298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pc.noaa.gov/exper/soundings/13012600_OBS/MH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90928"/>
            <a:ext cx="6019800" cy="462530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Rectangle 10"/>
          <p:cNvSpPr/>
          <p:nvPr/>
        </p:nvSpPr>
        <p:spPr>
          <a:xfrm>
            <a:off x="533400" y="228600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Speed Shear - Morehead City, NC</a:t>
            </a:r>
            <a:endParaRPr lang="en-US" sz="40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7000" y="19050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Wind speeds increase from 5 to 55 knots in the lowest 1 km (3280 feet)</a:t>
            </a:r>
            <a:endParaRPr lang="en-US" dirty="0"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807649" y="3810000"/>
            <a:ext cx="430851" cy="114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33400" y="228600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Thermal Turbulence - Lamont, OK</a:t>
            </a:r>
            <a:endParaRPr lang="en-US" sz="40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7000" y="1905000"/>
            <a:ext cx="2514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Want to fly above this inversion (or elevated mixed layer) to avoid thermally driven turbulence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Visibility better above inversion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http://www.spc.noaa.gov/exper/soundings/13030117_OBS/las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92224"/>
            <a:ext cx="6021831" cy="4626864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7" name="Straight Arrow Connector 6"/>
          <p:cNvCxnSpPr/>
          <p:nvPr/>
        </p:nvCxnSpPr>
        <p:spPr>
          <a:xfrm rot="-2760000" flipH="1" flipV="1">
            <a:off x="1454336" y="4064103"/>
            <a:ext cx="1314449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54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726</Words>
  <Application>Microsoft Office PowerPoint</Application>
  <PresentationFormat>On-screen Show (4:3)</PresentationFormat>
  <Paragraphs>118</Paragraphs>
  <Slides>19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Using Skew-Ts to Assess Icing  and Wind Shear</vt:lpstr>
      <vt:lpstr>What Is a Skew-T?</vt:lpstr>
      <vt:lpstr>PowerPoint Presentation</vt:lpstr>
      <vt:lpstr>Approximate Heights of  Pressure Levels</vt:lpstr>
      <vt:lpstr>Why Use Skew-Ts for  Aviation Purposes?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Aviation Weather Center Products</vt:lpstr>
      <vt:lpstr>Pilot Reports (PIREPS) – Detroit, MI</vt:lpstr>
      <vt:lpstr>Limitations</vt:lpstr>
      <vt:lpstr>PowerPoint Presentation</vt:lpstr>
    </vt:vector>
  </TitlesOfParts>
  <Company>SR-S-SMS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Skew-Ts to Assess Icing  and Wind Shear</dc:title>
  <dc:creator>Jonathan Guseman</dc:creator>
  <cp:lastModifiedBy>Jonathan Guseman</cp:lastModifiedBy>
  <cp:revision>56</cp:revision>
  <dcterms:created xsi:type="dcterms:W3CDTF">2013-01-20T21:03:43Z</dcterms:created>
  <dcterms:modified xsi:type="dcterms:W3CDTF">2013-06-15T04:31:08Z</dcterms:modified>
</cp:coreProperties>
</file>