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4" r:id="rId4"/>
    <p:sldId id="257" r:id="rId5"/>
    <p:sldId id="261" r:id="rId6"/>
    <p:sldId id="262" r:id="rId7"/>
    <p:sldId id="263" r:id="rId8"/>
    <p:sldId id="266" r:id="rId9"/>
    <p:sldId id="270" r:id="rId10"/>
    <p:sldId id="273" r:id="rId11"/>
    <p:sldId id="265" r:id="rId12"/>
    <p:sldId id="268" r:id="rId13"/>
    <p:sldId id="272" r:id="rId14"/>
    <p:sldId id="271" r:id="rId15"/>
    <p:sldId id="260" r:id="rId16"/>
    <p:sldId id="275" r:id="rId17"/>
    <p:sldId id="269" r:id="rId18"/>
    <p:sldId id="27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2010 - </a:t>
            </a:r>
            <a:r>
              <a:rPr lang="en-US" dirty="0"/>
              <a:t>Days with Visibility Obstructions</a:t>
            </a:r>
            <a:r>
              <a:rPr lang="en-US" baseline="0" dirty="0"/>
              <a:t> due to Fog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Days Vis less than 3 mi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</c:v>
                </c:pt>
                <c:pt idx="1">
                  <c:v>12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2</c:v>
                </c:pt>
                <c:pt idx="6">
                  <c:v>5</c:v>
                </c:pt>
                <c:pt idx="7">
                  <c:v>2</c:v>
                </c:pt>
                <c:pt idx="8">
                  <c:v>7</c:v>
                </c:pt>
                <c:pt idx="9">
                  <c:v>3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</c:ser>
        <c:ser>
          <c:idx val="1"/>
          <c:order val="1"/>
          <c:tx>
            <c:v>Days Vis less than 1/2 mi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</c:v>
                </c:pt>
                <c:pt idx="1">
                  <c:v>10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058368"/>
        <c:axId val="92059904"/>
      </c:barChart>
      <c:catAx>
        <c:axId val="9205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59904"/>
        <c:crosses val="autoZero"/>
        <c:auto val="1"/>
        <c:lblAlgn val="ctr"/>
        <c:lblOffset val="100"/>
        <c:noMultiLvlLbl val="0"/>
      </c:catAx>
      <c:valAx>
        <c:axId val="92059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5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3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2011 -</a:t>
            </a:r>
            <a:r>
              <a:rPr lang="en-US" baseline="0" dirty="0" smtClean="0"/>
              <a:t> </a:t>
            </a:r>
            <a:r>
              <a:rPr lang="en-US" baseline="0" dirty="0"/>
              <a:t>Days with Visibility Obstructions due to Fog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Days Vis less than 3 mi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Sheet1!$F$3:$F$14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Sheet1!$G$3:$G$14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5</c:v>
                </c:pt>
                <c:pt idx="10">
                  <c:v>4</c:v>
                </c:pt>
                <c:pt idx="11">
                  <c:v>10</c:v>
                </c:pt>
              </c:numCache>
            </c:numRef>
          </c:val>
        </c:ser>
        <c:ser>
          <c:idx val="1"/>
          <c:order val="1"/>
          <c:tx>
            <c:v>Days Vis less than 1/2 mile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Sheet1!$F$3:$F$14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Sheet1!$H$3:$H$14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3</c:v>
                </c:pt>
                <c:pt idx="1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112256"/>
        <c:axId val="102134528"/>
      </c:barChart>
      <c:catAx>
        <c:axId val="102112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34528"/>
        <c:crosses val="autoZero"/>
        <c:auto val="1"/>
        <c:lblAlgn val="ctr"/>
        <c:lblOffset val="100"/>
        <c:noMultiLvlLbl val="0"/>
      </c:catAx>
      <c:valAx>
        <c:axId val="10213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1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3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8429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2101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3233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fld id="{5B7A9D32-3410-4587-A4C2-8F34A30296DE}" type="datetimeFigureOut">
              <a:rPr lang="en-US" sz="3200">
                <a:solidFill>
                  <a:srgbClr val="C0C0C0"/>
                </a:solidFill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t>1/29/2016</a:t>
            </a:fld>
            <a:endParaRPr lang="en-US" sz="3200" dirty="0">
              <a:solidFill>
                <a:srgbClr val="C0C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C0C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fld id="{BD2CA509-D81D-413D-A485-96E06FA563ED}" type="slidenum">
              <a:rPr lang="en-US" sz="3200">
                <a:solidFill>
                  <a:srgbClr val="C0C0C0"/>
                </a:solidFill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3012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fld id="{DC83DD31-404B-44E0-A212-5C86B2680707}" type="datetimeFigureOut">
              <a:rPr lang="en-US" sz="3200">
                <a:solidFill>
                  <a:srgbClr val="C0C0C0"/>
                </a:solidFill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t>1/29/2016</a:t>
            </a:fld>
            <a:endParaRPr lang="en-US" sz="3200" dirty="0">
              <a:solidFill>
                <a:srgbClr val="C0C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C0C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fld id="{D6522257-B8DF-443E-B85D-644738A859D4}" type="slidenum">
              <a:rPr lang="en-US" sz="3200">
                <a:solidFill>
                  <a:srgbClr val="C0C0C0"/>
                </a:solidFill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3843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fld id="{6482F5FC-300A-489B-9C57-6D52EB4ABA5D}" type="datetimeFigureOut">
              <a:rPr lang="en-US" sz="3200">
                <a:solidFill>
                  <a:srgbClr val="C0C0C0"/>
                </a:solidFill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t>1/29/2016</a:t>
            </a:fld>
            <a:endParaRPr lang="en-US" sz="3200" dirty="0">
              <a:solidFill>
                <a:srgbClr val="C0C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C0C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fld id="{BE99FC84-E23B-46CA-A553-5B8FCA662C2A}" type="slidenum">
              <a:rPr lang="en-US" sz="3200">
                <a:solidFill>
                  <a:srgbClr val="C0C0C0"/>
                </a:solidFill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2269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4438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35987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5214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4664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1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854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15957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57604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louds2a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444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99A3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99A3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99A3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99A3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99A3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rgbClr val="99A3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rgbClr val="99A3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rgbClr val="99A3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rgbClr val="99A3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0C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0C0C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0C0C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0C0C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0C0C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0C0C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0C0C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0C0C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0C0C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9r8YdQn_d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hyperlink" Target="http://www.thefreshquotes.com/pilot-quotes-funny-inspiration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ll321.com/Military/Aircraft/aircrafts_funny_charts_1630x1078_wallpaper_15387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pinterest.com/pin/45563768727391136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9r8YdQn_d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facebook.com/cityoflubbock/photos/pcb.1074421489248419/1074420955915139/?type=3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https://fbcdn-photos-h-a.akamaihd.net/hphotos-ak-xft1/v/t1.0-0/p240x240/12195919_1074420955915139_389499228298344169_n.jpg?oh=a72bfa1ddde74846525d9741755c1174&amp;oe=56BA8CAD&amp;__gda__=1458000063_df070adba9a0500d06f93c99dbed890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0CAcQjRxqFQoTCMP_xIyulckCFQVMJgodcA0Hnw&amp;url=https://www.ec.gc.ca/meteo-weather/default.asp?lang%3DEn%26n%3D279AC7ED-1%26offset%3D4%26toc%3Dhide&amp;psig=AFQjCNHh21aCm_HHHoYg42Chs1bL5Bc2ag&amp;ust=144777756909862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charliesweatherforecasts.blogspot.com/2011/10/different-types-of-fog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49" y="1219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NWS Lubbock Aviation Weather Safety Workshop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 – A Brief Review and Impacts on Aviation</a:t>
            </a:r>
            <a:endParaRPr lang="en-US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09" y="4105743"/>
            <a:ext cx="8111765" cy="2286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Felecia Bowser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Meteorologist - NWS Lubbock, TX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11036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X:\operations\graphicast\icons\Logos\NWS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24" y="5462952"/>
            <a:ext cx="1384476" cy="13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487"/>
            <a:ext cx="13843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829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Fog Dissipate?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229600" cy="4525963"/>
          </a:xfrm>
        </p:spPr>
        <p:txBody>
          <a:bodyPr/>
          <a:lstStyle/>
          <a:p>
            <a:r>
              <a:rPr lang="en-US" sz="2800" dirty="0" smtClean="0"/>
              <a:t>Sunlight penetrates the</a:t>
            </a:r>
          </a:p>
          <a:p>
            <a:pPr marL="0" indent="0">
              <a:buNone/>
            </a:pPr>
            <a:r>
              <a:rPr lang="en-US" sz="2800" dirty="0" smtClean="0"/>
              <a:t>foggy layer and warm the</a:t>
            </a:r>
          </a:p>
          <a:p>
            <a:pPr marL="0" indent="0">
              <a:buNone/>
            </a:pPr>
            <a:r>
              <a:rPr lang="en-US" sz="2800" dirty="0" smtClean="0"/>
              <a:t>ground</a:t>
            </a:r>
          </a:p>
          <a:p>
            <a:r>
              <a:rPr lang="en-US" sz="2800" dirty="0" smtClean="0"/>
              <a:t>Air near the ground </a:t>
            </a:r>
          </a:p>
          <a:p>
            <a:pPr marL="0" indent="0">
              <a:buNone/>
            </a:pPr>
            <a:r>
              <a:rPr lang="en-US" sz="2800" dirty="0" smtClean="0"/>
              <a:t>warms as well</a:t>
            </a:r>
          </a:p>
          <a:p>
            <a:r>
              <a:rPr lang="en-US" sz="2800" dirty="0" smtClean="0"/>
              <a:t>Relative humidity is </a:t>
            </a:r>
          </a:p>
          <a:p>
            <a:pPr marL="0" indent="0">
              <a:buNone/>
            </a:pPr>
            <a:r>
              <a:rPr lang="en-US" sz="2800" dirty="0" smtClean="0"/>
              <a:t>lowered (warm air can hold more moisture than cold air)</a:t>
            </a:r>
          </a:p>
          <a:p>
            <a:r>
              <a:rPr lang="en-US" sz="2800" dirty="0" smtClean="0"/>
              <a:t>Warmer, drier air mixes upward with the cooler, moister air </a:t>
            </a:r>
            <a:r>
              <a:rPr lang="en-US" sz="28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 Fog Dissipates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ema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27" y="1507524"/>
            <a:ext cx="450815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TdexemWIAA2Q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25" y="1507524"/>
            <a:ext cx="4508157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9011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Predicting Fog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Conditions </a:t>
            </a:r>
            <a:endParaRPr lang="en-US" sz="2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Clear to mostly clear skies</a:t>
            </a:r>
          </a:p>
          <a:p>
            <a:r>
              <a:rPr lang="en-US" sz="2800" dirty="0" smtClean="0"/>
              <a:t>High relative humidity</a:t>
            </a:r>
          </a:p>
          <a:p>
            <a:r>
              <a:rPr lang="en-US" sz="2800" dirty="0" smtClean="0"/>
              <a:t>Little to no wind</a:t>
            </a:r>
          </a:p>
          <a:p>
            <a:r>
              <a:rPr lang="en-US" sz="2800" dirty="0" smtClean="0"/>
              <a:t>Moist ground from recent rain/snow</a:t>
            </a:r>
          </a:p>
          <a:p>
            <a:r>
              <a:rPr lang="en-US" sz="2800" dirty="0" smtClean="0"/>
              <a:t>East/Southeast wind component</a:t>
            </a:r>
          </a:p>
          <a:p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u="sng" dirty="0" smtClean="0">
                <a:solidFill>
                  <a:srgbClr val="FFC000"/>
                </a:solidFill>
              </a:rPr>
              <a:t>Worst Conditions </a:t>
            </a:r>
            <a:endParaRPr lang="en-US" sz="2800" u="sng" dirty="0">
              <a:solidFill>
                <a:srgbClr val="FFC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4041775" cy="3951288"/>
          </a:xfrm>
        </p:spPr>
        <p:txBody>
          <a:bodyPr/>
          <a:lstStyle/>
          <a:p>
            <a:r>
              <a:rPr lang="en-US" sz="2800" dirty="0" smtClean="0"/>
              <a:t>Overcast skies</a:t>
            </a:r>
          </a:p>
          <a:p>
            <a:r>
              <a:rPr lang="en-US" sz="2800" dirty="0" smtClean="0"/>
              <a:t>Plenty of sunshine to warm the ground =drier atmosphere =low relative humidity </a:t>
            </a:r>
          </a:p>
          <a:p>
            <a:r>
              <a:rPr lang="en-US" sz="2800" dirty="0" smtClean="0"/>
              <a:t>Windy conditions</a:t>
            </a:r>
          </a:p>
          <a:p>
            <a:r>
              <a:rPr lang="en-US" sz="2800" dirty="0" smtClean="0"/>
              <a:t>West/Southwest wind component </a:t>
            </a:r>
          </a:p>
          <a:p>
            <a:r>
              <a:rPr lang="en-US" sz="2800" dirty="0" smtClean="0"/>
              <a:t>No recent rain/snow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41238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  <p:bldP spid="9" grpId="0" build="p"/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Fog on Aviation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Fog may not seem as dramatic as tornadoes and severe thunderstorms but pose just as much as a substantial threat because it occurs more frequently than these other hazards</a:t>
            </a:r>
          </a:p>
          <a:p>
            <a:r>
              <a:rPr lang="en-US" sz="2800" dirty="0" smtClean="0"/>
              <a:t>A 10 year study of aviation accidents by the U.S. National Transportation Safety Board (NTSB) indicated that low ceiling and visibility contributed to over 20% of aircraft accidents</a:t>
            </a:r>
          </a:p>
          <a:p>
            <a:r>
              <a:rPr lang="en-US" sz="2800" dirty="0" smtClean="0"/>
              <a:t>Of those accidents 68% were specifically due to fog and low ceilings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33111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865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KLBB Foggy days in 2010  vs. 2011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065308"/>
              </p:ext>
            </p:extLst>
          </p:nvPr>
        </p:nvGraphicFramePr>
        <p:xfrm>
          <a:off x="2262" y="1068875"/>
          <a:ext cx="4341137" cy="418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574481"/>
              </p:ext>
            </p:extLst>
          </p:nvPr>
        </p:nvGraphicFramePr>
        <p:xfrm>
          <a:off x="4572000" y="1068875"/>
          <a:ext cx="4560683" cy="418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2154" y="5410200"/>
            <a:ext cx="402552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Total Days of VIS less than 3 mi = 65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Total Days of VIS less than ½ mi = 29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0120" y="5410200"/>
            <a:ext cx="402552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Total Days of VIS less than 3 mi = 35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Total Days of VIS less than ½ mi = 13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74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Aerodrome Forecast (TAF)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TAF’s are issued every 6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hours 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KLBB, KCDS and KPVW</a:t>
            </a:r>
            <a:endParaRPr lang="en-US" sz="28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/>
              <a:t>Valid for a 24 hour period</a:t>
            </a:r>
          </a:p>
          <a:p>
            <a:r>
              <a:rPr lang="en-US" sz="2800" dirty="0" smtClean="0"/>
              <a:t>We understand that low ceilings and/or fog reduces the ability to see runway lights and other aircraft while both in flight and on the ground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DELAYS cause aircraft to become grounded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400" i="1" dirty="0" smtClean="0">
                <a:solidFill>
                  <a:srgbClr val="92D050"/>
                </a:solidFill>
              </a:rPr>
              <a:t>***Try to provide an accurate forecast that is representative of current and future conditions***</a:t>
            </a:r>
          </a:p>
          <a:p>
            <a:pPr marL="457200" lvl="1" indent="0">
              <a:buNone/>
            </a:pPr>
            <a:r>
              <a:rPr lang="en-US" sz="2400" i="1" dirty="0" smtClean="0">
                <a:solidFill>
                  <a:srgbClr val="92D050"/>
                </a:solidFill>
              </a:rPr>
              <a:t>***Try not to issue an overly pessimistic forecasts***</a:t>
            </a:r>
            <a:endParaRPr lang="en-US" sz="2400" i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798" y="3529914"/>
            <a:ext cx="4299689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Ceiling and fog criteria that grounds aircraft at KLBB: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200 </a:t>
            </a:r>
            <a:r>
              <a:rPr lang="en-US" sz="2000" b="1" dirty="0" smtClean="0">
                <a:solidFill>
                  <a:schemeClr val="bg1"/>
                </a:solidFill>
              </a:rPr>
              <a:t>ft. </a:t>
            </a:r>
            <a:r>
              <a:rPr lang="en-US" sz="2000" b="1" dirty="0" smtClean="0">
                <a:solidFill>
                  <a:schemeClr val="bg1"/>
                </a:solidFill>
              </a:rPr>
              <a:t>&amp; 1/2 SM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014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TAF is Incorrect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A.   TAF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  KLBB 091720 10004KT 1/4SM FG VV001</a:t>
            </a:r>
          </a:p>
          <a:p>
            <a:pPr marL="0" indent="0">
              <a:buNone/>
            </a:pPr>
            <a:endParaRPr lang="en-US" sz="2800" b="1" dirty="0"/>
          </a:p>
          <a:p>
            <a:pPr marL="514350" indent="-514350">
              <a:buAutoNum type="alphaUcPeriod" startAt="2"/>
            </a:pPr>
            <a:r>
              <a:rPr lang="en-US" sz="2800" b="1" dirty="0" smtClean="0">
                <a:solidFill>
                  <a:srgbClr val="FFC000"/>
                </a:solidFill>
              </a:rPr>
              <a:t>TAF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   KLBB 091720 05009KT 6SM HZ OVC100</a:t>
            </a:r>
            <a:endParaRPr lang="en-US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800" b="1" dirty="0" smtClean="0"/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C.  TAF</a:t>
            </a:r>
            <a:endParaRPr lang="en-US" sz="28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   </a:t>
            </a:r>
            <a:r>
              <a:rPr lang="en-US" sz="2800" b="1" dirty="0">
                <a:solidFill>
                  <a:srgbClr val="92D050"/>
                </a:solidFill>
              </a:rPr>
              <a:t>KLBB </a:t>
            </a:r>
            <a:r>
              <a:rPr lang="en-US" sz="2800" b="1" dirty="0" smtClean="0">
                <a:solidFill>
                  <a:srgbClr val="92D050"/>
                </a:solidFill>
              </a:rPr>
              <a:t>091720 27015G20KT </a:t>
            </a:r>
            <a:r>
              <a:rPr lang="en-US" sz="2800" b="1" dirty="0">
                <a:solidFill>
                  <a:srgbClr val="92D050"/>
                </a:solidFill>
              </a:rPr>
              <a:t>3</a:t>
            </a:r>
            <a:r>
              <a:rPr lang="en-US" sz="2800" b="1" dirty="0" smtClean="0">
                <a:solidFill>
                  <a:srgbClr val="92D050"/>
                </a:solidFill>
              </a:rPr>
              <a:t>SM BR </a:t>
            </a:r>
            <a:r>
              <a:rPr lang="en-US" sz="2800" b="1" dirty="0">
                <a:solidFill>
                  <a:srgbClr val="92D050"/>
                </a:solidFill>
              </a:rPr>
              <a:t>OVC100</a:t>
            </a:r>
          </a:p>
          <a:p>
            <a:pPr marL="0" indent="0">
              <a:buNone/>
            </a:pPr>
            <a:endParaRPr lang="en-US" sz="3000" b="1" dirty="0"/>
          </a:p>
        </p:txBody>
      </p:sp>
      <p:sp>
        <p:nvSpPr>
          <p:cNvPr id="4" name="Left Arrow 3"/>
          <p:cNvSpPr/>
          <p:nvPr/>
        </p:nvSpPr>
        <p:spPr bwMode="auto">
          <a:xfrm>
            <a:off x="2133600" y="4726709"/>
            <a:ext cx="15240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C0C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088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Plane Hit an Apartment Complex -11/10/15</a:t>
            </a:r>
          </a:p>
        </p:txBody>
      </p:sp>
      <p:pic>
        <p:nvPicPr>
          <p:cNvPr id="4" name="z9r8YdQn_d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1557338"/>
            <a:ext cx="8001000" cy="47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342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23" y="-206511"/>
            <a:ext cx="8229600" cy="1143000"/>
          </a:xfrm>
        </p:spPr>
        <p:txBody>
          <a:bodyPr/>
          <a:lstStyle/>
          <a:p>
            <a:r>
              <a:rPr lang="en-US" sz="8000" dirty="0" smtClean="0"/>
              <a:t>Any Questions?</a:t>
            </a:r>
            <a:endParaRPr lang="en-US" sz="8000" dirty="0"/>
          </a:p>
        </p:txBody>
      </p:sp>
      <p:pic>
        <p:nvPicPr>
          <p:cNvPr id="4" name="Picture 3" descr="http://www.thefreshquotes.com/wp-content/uploads/2015/02/The-Three-Most-Common-Expressions-In-Aviation-Are-Why-Is-It-Doing-That-Where-Are-We-And-Oh-Crap.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362200" cy="39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media-cache-ak0.pinimg.com/736x/17/00/6b/17006bebe82ff84b139764de26001a5c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52898"/>
            <a:ext cx="3505200" cy="281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wall321.com/thumbnails/detail/20120312/aircrafts%20funny%20charts%201630x1078%20wallpaper_www.wall321.com_31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23" y="890928"/>
            <a:ext cx="4267200" cy="3031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774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50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 Hit an Apartment Complex -11/10/15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www.youtube.com/watch?v=z9r8YdQn_dA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48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02" y="50505"/>
            <a:ext cx="8229600" cy="1143000"/>
          </a:xfrm>
        </p:spPr>
        <p:txBody>
          <a:bodyPr/>
          <a:lstStyle/>
          <a:p>
            <a:r>
              <a:rPr lang="en-US" dirty="0" smtClean="0"/>
              <a:t>FOG – A Brief Review and Impacts on Aviation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900" dirty="0" smtClean="0"/>
              <a:t>Definition of Fog</a:t>
            </a:r>
          </a:p>
          <a:p>
            <a:r>
              <a:rPr lang="en-US" sz="2900" dirty="0" smtClean="0"/>
              <a:t>Different Types of Fog</a:t>
            </a:r>
          </a:p>
          <a:p>
            <a:r>
              <a:rPr lang="en-US" sz="2900" dirty="0" smtClean="0"/>
              <a:t>Fog Impacts on</a:t>
            </a:r>
          </a:p>
          <a:p>
            <a:pPr marL="0" indent="0">
              <a:buNone/>
            </a:pPr>
            <a:r>
              <a:rPr lang="en-US" sz="2900" dirty="0" smtClean="0"/>
              <a:t>   Aviation</a:t>
            </a:r>
          </a:p>
          <a:p>
            <a:r>
              <a:rPr lang="en-US" sz="2900" dirty="0" smtClean="0"/>
              <a:t>West TX Fog Statistics</a:t>
            </a:r>
          </a:p>
          <a:p>
            <a:r>
              <a:rPr lang="en-US" sz="2900" dirty="0" smtClean="0"/>
              <a:t>Identifying Foggy</a:t>
            </a:r>
          </a:p>
          <a:p>
            <a:pPr marL="0" indent="0">
              <a:buNone/>
            </a:pPr>
            <a:r>
              <a:rPr lang="en-US" sz="2900" dirty="0" smtClean="0"/>
              <a:t>   Terminal Aerodrome</a:t>
            </a:r>
          </a:p>
          <a:p>
            <a:pPr marL="0" indent="0">
              <a:buNone/>
            </a:pPr>
            <a:r>
              <a:rPr lang="en-US" sz="2900" dirty="0" smtClean="0"/>
              <a:t>   Forecasts (TAFs) </a:t>
            </a:r>
          </a:p>
          <a:p>
            <a:r>
              <a:rPr lang="en-US" sz="2900" dirty="0" smtClean="0"/>
              <a:t>Video of plane crash</a:t>
            </a:r>
          </a:p>
          <a:p>
            <a:pPr marL="0" indent="0">
              <a:buNone/>
            </a:pPr>
            <a:r>
              <a:rPr lang="en-US" sz="2900" dirty="0" smtClean="0"/>
              <a:t>   impacted by fog and/or low ceilings</a:t>
            </a:r>
            <a:endParaRPr lang="en-US" sz="2900" dirty="0"/>
          </a:p>
        </p:txBody>
      </p:sp>
      <p:pic>
        <p:nvPicPr>
          <p:cNvPr id="4099" name="Picture 3" descr="lubtowerc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727791"/>
            <a:ext cx="4408714" cy="398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564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Fog?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It is made up of condensed water droplets suspended in the air, which are the result of the air being cooled to the </a:t>
            </a:r>
            <a:r>
              <a:rPr lang="en-US" dirty="0" smtClean="0"/>
              <a:t>dewpoint</a:t>
            </a:r>
            <a:r>
              <a:rPr lang="en-US" dirty="0" smtClean="0"/>
              <a:t> temperature, and condensation occurs </a:t>
            </a:r>
            <a:r>
              <a:rPr lang="en-US" dirty="0" smtClean="0">
                <a:solidFill>
                  <a:srgbClr val="FFFF00"/>
                </a:solidFill>
              </a:rPr>
              <a:t>(water vapor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suspended liquid droplets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/>
              <a:t>The cooler air can no longer hold all of the water vapor it contains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3610708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converts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943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Fog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721" y="1447800"/>
            <a:ext cx="4040188" cy="3951288"/>
          </a:xfrm>
        </p:spPr>
        <p:txBody>
          <a:bodyPr/>
          <a:lstStyle/>
          <a:p>
            <a:r>
              <a:rPr lang="en-US" sz="2800" dirty="0" smtClean="0"/>
              <a:t>Radiation Fog</a:t>
            </a:r>
          </a:p>
          <a:p>
            <a:endParaRPr lang="en-US" sz="2800" dirty="0" smtClean="0"/>
          </a:p>
          <a:p>
            <a:r>
              <a:rPr lang="en-US" sz="2800" dirty="0" smtClean="0"/>
              <a:t>Advection Fog</a:t>
            </a:r>
          </a:p>
          <a:p>
            <a:endParaRPr lang="en-US" sz="2800" dirty="0" smtClean="0"/>
          </a:p>
          <a:p>
            <a:r>
              <a:rPr lang="en-US" sz="2800" dirty="0" smtClean="0"/>
              <a:t>Retreating </a:t>
            </a:r>
            <a:r>
              <a:rPr lang="en-US" sz="2800" dirty="0" smtClean="0"/>
              <a:t>Dryline</a:t>
            </a:r>
            <a:r>
              <a:rPr lang="en-US" sz="2800" dirty="0" smtClean="0"/>
              <a:t> Fog</a:t>
            </a:r>
          </a:p>
          <a:p>
            <a:endParaRPr lang="en-US" sz="2800" dirty="0" smtClean="0"/>
          </a:p>
          <a:p>
            <a:r>
              <a:rPr lang="en-US" sz="2800" dirty="0" smtClean="0"/>
              <a:t>Precipitation Fog</a:t>
            </a:r>
          </a:p>
          <a:p>
            <a:endParaRPr lang="en-US" sz="2800" dirty="0" smtClean="0"/>
          </a:p>
          <a:p>
            <a:r>
              <a:rPr lang="en-US" sz="2800" dirty="0" smtClean="0"/>
              <a:t>Freezing Fog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'Lubbock Memorial Civic Center.'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90" y="1447800"/>
            <a:ext cx="4928110" cy="47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44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Radiation Fog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5543"/>
            <a:ext cx="8229600" cy="4525963"/>
          </a:xfrm>
        </p:spPr>
        <p:txBody>
          <a:bodyPr/>
          <a:lstStyle/>
          <a:p>
            <a:r>
              <a:rPr lang="en-US" sz="2800" dirty="0" smtClean="0"/>
              <a:t>At night under clear</a:t>
            </a:r>
          </a:p>
          <a:p>
            <a:pPr marL="0" indent="0">
              <a:buNone/>
            </a:pPr>
            <a:r>
              <a:rPr lang="en-US" sz="2800" dirty="0" smtClean="0"/>
              <a:t>skies and high humidity</a:t>
            </a:r>
          </a:p>
          <a:p>
            <a:pPr marL="0" indent="0">
              <a:buNone/>
            </a:pPr>
            <a:r>
              <a:rPr lang="en-US" sz="2800" dirty="0" smtClean="0"/>
              <a:t>the ground radiates</a:t>
            </a:r>
          </a:p>
          <a:p>
            <a:pPr marL="0" indent="0">
              <a:buNone/>
            </a:pPr>
            <a:r>
              <a:rPr lang="en-US" sz="2800" dirty="0" smtClean="0"/>
              <a:t>its heat away from the </a:t>
            </a:r>
          </a:p>
          <a:p>
            <a:pPr marL="0" indent="0">
              <a:buNone/>
            </a:pPr>
            <a:r>
              <a:rPr lang="en-US" sz="2800" dirty="0" smtClean="0"/>
              <a:t>the surface</a:t>
            </a:r>
          </a:p>
          <a:p>
            <a:r>
              <a:rPr lang="en-US" sz="2800" dirty="0" smtClean="0"/>
              <a:t>The cool surface </a:t>
            </a:r>
          </a:p>
          <a:p>
            <a:pPr marL="0" indent="0">
              <a:buNone/>
            </a:pPr>
            <a:r>
              <a:rPr lang="en-US" sz="2800" dirty="0" smtClean="0"/>
              <a:t>cools the nearby air </a:t>
            </a:r>
          </a:p>
          <a:p>
            <a:pPr marL="0" indent="0">
              <a:buNone/>
            </a:pPr>
            <a:r>
              <a:rPr lang="en-US" sz="2800" dirty="0" smtClean="0"/>
              <a:t>and continues to cool</a:t>
            </a:r>
          </a:p>
          <a:p>
            <a:pPr marL="0" indent="0">
              <a:buNone/>
            </a:pPr>
            <a:r>
              <a:rPr lang="en-US" sz="2800" dirty="0" smtClean="0"/>
              <a:t>throughout the night until the air reaches condensation where water vapor condenses to water droplets/cloud allowing fog to form</a:t>
            </a:r>
          </a:p>
        </p:txBody>
      </p:sp>
      <p:pic>
        <p:nvPicPr>
          <p:cNvPr id="2050" name="Picture 2" descr="https://www.ec.gc.ca/meteo-weather/279AC7ED-E09D-4E2A-A884-57321EA46B24/figure4b-2_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865254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5344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47" y="-228600"/>
            <a:ext cx="8229600" cy="1143000"/>
          </a:xfrm>
        </p:spPr>
        <p:txBody>
          <a:bodyPr/>
          <a:lstStyle/>
          <a:p>
            <a:r>
              <a:rPr lang="en-US" dirty="0" smtClean="0"/>
              <a:t>Advection Fog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4525963"/>
          </a:xfrm>
        </p:spPr>
        <p:txBody>
          <a:bodyPr/>
          <a:lstStyle/>
          <a:p>
            <a:r>
              <a:rPr lang="en-US" sz="2800" dirty="0" smtClean="0"/>
              <a:t>Forms when warm moist air passes over a cold</a:t>
            </a:r>
          </a:p>
          <a:p>
            <a:pPr marL="0" indent="0">
              <a:buNone/>
            </a:pPr>
            <a:r>
              <a:rPr lang="en-US" sz="2800" dirty="0" smtClean="0"/>
              <a:t>surface</a:t>
            </a:r>
          </a:p>
          <a:p>
            <a:r>
              <a:rPr lang="en-US" sz="2800" dirty="0" smtClean="0"/>
              <a:t>The colder surface</a:t>
            </a:r>
          </a:p>
          <a:p>
            <a:pPr marL="0" indent="0">
              <a:buNone/>
            </a:pPr>
            <a:r>
              <a:rPr lang="en-US" sz="2800" dirty="0" smtClean="0"/>
              <a:t>cools the warm and moist</a:t>
            </a:r>
          </a:p>
          <a:p>
            <a:pPr marL="0" indent="0">
              <a:buNone/>
            </a:pPr>
            <a:r>
              <a:rPr lang="en-US" sz="2800" dirty="0" smtClean="0"/>
              <a:t>air until it reaches</a:t>
            </a:r>
          </a:p>
          <a:p>
            <a:pPr marL="0" indent="0">
              <a:buNone/>
            </a:pPr>
            <a:r>
              <a:rPr lang="en-US" sz="2800" dirty="0" smtClean="0"/>
              <a:t>saturation/</a:t>
            </a:r>
            <a:r>
              <a:rPr lang="en-US" sz="2800" dirty="0" smtClean="0"/>
              <a:t>dewpoint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emperature then fog</a:t>
            </a:r>
          </a:p>
          <a:p>
            <a:pPr marL="0" indent="0">
              <a:buNone/>
            </a:pPr>
            <a:r>
              <a:rPr lang="en-US" sz="2800" dirty="0" smtClean="0"/>
              <a:t>forms</a:t>
            </a:r>
          </a:p>
          <a:p>
            <a:r>
              <a:rPr lang="en-US" sz="2800" dirty="0" smtClean="0"/>
              <a:t>A light wind will increase </a:t>
            </a:r>
          </a:p>
          <a:p>
            <a:pPr marL="0" indent="0">
              <a:buNone/>
            </a:pPr>
            <a:r>
              <a:rPr lang="en-US" sz="2800" dirty="0" smtClean="0"/>
              <a:t>the likelihood for advection fog to spread as the warm air will have enough time to remain in contact with the cooler air</a:t>
            </a:r>
            <a:endParaRPr lang="en-US" sz="2800" dirty="0"/>
          </a:p>
        </p:txBody>
      </p:sp>
      <p:pic>
        <p:nvPicPr>
          <p:cNvPr id="5122" name="Picture 2" descr="http://1.bp.blogspot.com/-mgiDZmYWZ3g/TqecJ-134VI/AAAAAAAAAkM/sj2l-Ycut5w/s1600/AdvectionFog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47" y="1143000"/>
            <a:ext cx="445685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70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Retreating </a:t>
            </a:r>
            <a:r>
              <a:rPr lang="en-US" dirty="0" smtClean="0"/>
              <a:t>Dryline</a:t>
            </a:r>
            <a:r>
              <a:rPr lang="en-US" dirty="0" smtClean="0"/>
              <a:t> Fog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229600" cy="4525963"/>
          </a:xfrm>
        </p:spPr>
        <p:txBody>
          <a:bodyPr/>
          <a:lstStyle/>
          <a:p>
            <a:r>
              <a:rPr lang="en-US" sz="2500" dirty="0" smtClean="0">
                <a:solidFill>
                  <a:srgbClr val="92D050"/>
                </a:solidFill>
              </a:rPr>
              <a:t>Dryline</a:t>
            </a:r>
            <a:r>
              <a:rPr lang="en-US" sz="2500" dirty="0" smtClean="0">
                <a:solidFill>
                  <a:srgbClr val="92D050"/>
                </a:solidFill>
              </a:rPr>
              <a:t> – separates a dry </a:t>
            </a:r>
            <a:r>
              <a:rPr lang="en-US" sz="2500" dirty="0" smtClean="0">
                <a:solidFill>
                  <a:srgbClr val="92D050"/>
                </a:solidFill>
              </a:rPr>
              <a:t>airmass</a:t>
            </a:r>
            <a:r>
              <a:rPr lang="en-US" sz="2500" dirty="0" smtClean="0">
                <a:solidFill>
                  <a:srgbClr val="92D050"/>
                </a:solidFill>
              </a:rPr>
              <a:t> from a moist 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rgbClr val="92D050"/>
                </a:solidFill>
              </a:rPr>
              <a:t>airmass</a:t>
            </a:r>
            <a:r>
              <a:rPr lang="en-US" sz="2500" dirty="0" smtClean="0">
                <a:solidFill>
                  <a:srgbClr val="92D050"/>
                </a:solidFill>
              </a:rPr>
              <a:t> </a:t>
            </a:r>
          </a:p>
          <a:p>
            <a:r>
              <a:rPr lang="en-US" sz="2500" dirty="0" smtClean="0"/>
              <a:t>Usually predominate in the 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rgbClr val="FFC000"/>
                </a:solidFill>
              </a:rPr>
              <a:t>Spring</a:t>
            </a:r>
          </a:p>
          <a:p>
            <a:r>
              <a:rPr lang="en-US" sz="2500" dirty="0" smtClean="0"/>
              <a:t>During the day the </a:t>
            </a:r>
            <a:r>
              <a:rPr lang="en-US" sz="2500" dirty="0" smtClean="0"/>
              <a:t>dryline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sloshes east filtering in dry air </a:t>
            </a:r>
          </a:p>
          <a:p>
            <a:pPr marL="0" indent="0">
              <a:buNone/>
            </a:pPr>
            <a:r>
              <a:rPr lang="en-US" sz="2500" dirty="0" smtClean="0"/>
              <a:t>(slightly breezy) </a:t>
            </a:r>
          </a:p>
          <a:p>
            <a:r>
              <a:rPr lang="en-US" sz="2500" dirty="0" smtClean="0"/>
              <a:t>At night it typically retreats west</a:t>
            </a:r>
          </a:p>
          <a:p>
            <a:pPr marL="0" indent="0">
              <a:buNone/>
            </a:pPr>
            <a:r>
              <a:rPr lang="en-US" sz="2500" dirty="0" smtClean="0"/>
              <a:t>filtering in warm and moist air</a:t>
            </a:r>
          </a:p>
          <a:p>
            <a:pPr marL="0" indent="0">
              <a:buNone/>
            </a:pPr>
            <a:r>
              <a:rPr lang="en-US" sz="2500" dirty="0" smtClean="0"/>
              <a:t>(calmer winds)</a:t>
            </a:r>
          </a:p>
          <a:p>
            <a:r>
              <a:rPr lang="en-US" sz="2500" dirty="0" smtClean="0"/>
              <a:t>Temperature cools at night  while the increased</a:t>
            </a:r>
          </a:p>
          <a:p>
            <a:pPr marL="0" indent="0">
              <a:buNone/>
            </a:pPr>
            <a:r>
              <a:rPr lang="en-US" sz="2500" dirty="0" smtClean="0"/>
              <a:t>moisture will increases the </a:t>
            </a:r>
            <a:r>
              <a:rPr lang="en-US" sz="2500" dirty="0" smtClean="0"/>
              <a:t>dewpoint</a:t>
            </a:r>
            <a:r>
              <a:rPr lang="en-US" sz="2500" dirty="0" smtClean="0"/>
              <a:t> temperature where eventually condensation occur</a:t>
            </a:r>
            <a:endParaRPr lang="en-US" sz="25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lbb_ref_20150508_204332_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4191000" cy="406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830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Fog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295400"/>
            <a:ext cx="8229600" cy="5257800"/>
          </a:xfrm>
        </p:spPr>
        <p:txBody>
          <a:bodyPr/>
          <a:lstStyle/>
          <a:p>
            <a:r>
              <a:rPr lang="en-US" sz="2800" dirty="0" smtClean="0"/>
              <a:t>Precipitation falls into drier air below the cloud</a:t>
            </a:r>
          </a:p>
          <a:p>
            <a:pPr marL="0" indent="0">
              <a:buNone/>
            </a:pPr>
            <a:r>
              <a:rPr lang="en-US" sz="2800" dirty="0" smtClean="0"/>
              <a:t>thus causing the precipitation to evaporate into</a:t>
            </a:r>
          </a:p>
          <a:p>
            <a:pPr marL="0" indent="0">
              <a:buNone/>
            </a:pPr>
            <a:r>
              <a:rPr lang="en-US" sz="2800" dirty="0" smtClean="0"/>
              <a:t>water vapor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water vapor </a:t>
            </a:r>
            <a:r>
              <a:rPr lang="en-US" sz="2800" dirty="0" smtClean="0"/>
              <a:t>increases</a:t>
            </a:r>
          </a:p>
          <a:p>
            <a:pPr marL="0" indent="0">
              <a:buNone/>
            </a:pPr>
            <a:r>
              <a:rPr lang="en-US" sz="2800" dirty="0" smtClean="0"/>
              <a:t>the moisture </a:t>
            </a:r>
            <a:r>
              <a:rPr lang="en-US" sz="2800" dirty="0"/>
              <a:t>content in the air </a:t>
            </a:r>
          </a:p>
          <a:p>
            <a:pPr marL="0" indent="0">
              <a:buNone/>
            </a:pPr>
            <a:r>
              <a:rPr lang="en-US" sz="2800" dirty="0"/>
              <a:t>while also cooling the </a:t>
            </a:r>
            <a:r>
              <a:rPr lang="en-US" sz="2800" dirty="0" smtClean="0"/>
              <a:t>air which</a:t>
            </a:r>
          </a:p>
          <a:p>
            <a:pPr marL="0" indent="0">
              <a:buNone/>
            </a:pPr>
            <a:r>
              <a:rPr lang="en-US" sz="2800" dirty="0" smtClean="0"/>
              <a:t>often </a:t>
            </a:r>
            <a:r>
              <a:rPr lang="en-US" sz="2800" dirty="0"/>
              <a:t>saturates the </a:t>
            </a:r>
            <a:r>
              <a:rPr lang="en-US" sz="2800" dirty="0" smtClean="0"/>
              <a:t>air below </a:t>
            </a:r>
          </a:p>
          <a:p>
            <a:pPr marL="0" indent="0">
              <a:buNone/>
            </a:pPr>
            <a:r>
              <a:rPr lang="en-US" sz="2800" dirty="0" smtClean="0"/>
              <a:t>the cloud and allows fog </a:t>
            </a:r>
            <a:r>
              <a:rPr lang="en-US" sz="2800" dirty="0"/>
              <a:t>to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form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2" descr="Precipitation Fog 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2590800"/>
            <a:ext cx="40277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735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Freezing Fog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Forms the same as </a:t>
            </a:r>
          </a:p>
          <a:p>
            <a:pPr marL="0" indent="0">
              <a:buNone/>
            </a:pPr>
            <a:r>
              <a:rPr lang="en-US" sz="2800" dirty="0"/>
              <a:t>R</a:t>
            </a:r>
            <a:r>
              <a:rPr lang="en-US" sz="2800" dirty="0" smtClean="0"/>
              <a:t>adiation </a:t>
            </a:r>
            <a:r>
              <a:rPr lang="en-US" sz="2800" dirty="0"/>
              <a:t>F</a:t>
            </a:r>
            <a:r>
              <a:rPr lang="en-US" sz="2800" dirty="0" smtClean="0"/>
              <a:t>og</a:t>
            </a:r>
          </a:p>
          <a:p>
            <a:r>
              <a:rPr lang="en-US" sz="2800" dirty="0" smtClean="0"/>
              <a:t>But when fog forms in </a:t>
            </a:r>
          </a:p>
          <a:p>
            <a:pPr marL="0" indent="0">
              <a:buNone/>
            </a:pPr>
            <a:r>
              <a:rPr lang="en-US" sz="2800" dirty="0" smtClean="0"/>
              <a:t>below freezing temperatures</a:t>
            </a:r>
          </a:p>
          <a:p>
            <a:pPr marL="0" indent="0">
              <a:buNone/>
            </a:pPr>
            <a:r>
              <a:rPr lang="en-US" sz="2800" dirty="0" smtClean="0"/>
              <a:t>the water droplets in the air</a:t>
            </a:r>
          </a:p>
          <a:p>
            <a:pPr marL="0" indent="0">
              <a:buNone/>
            </a:pPr>
            <a:r>
              <a:rPr lang="en-US" sz="2800" dirty="0"/>
              <a:t>r</a:t>
            </a:r>
            <a:r>
              <a:rPr lang="en-US" sz="2800" dirty="0" smtClean="0"/>
              <a:t>emain as liquid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ym typeface="Wingdings" panose="05000000000000000000" pitchFamily="2" charset="2"/>
              </a:rPr>
              <a:t>supercooled</a:t>
            </a:r>
            <a:r>
              <a:rPr lang="en-US" sz="2800" dirty="0" smtClean="0">
                <a:sym typeface="Wingdings" panose="05000000000000000000" pitchFamily="2" charset="2"/>
              </a:rPr>
              <a:t> water droplets that will freeze once in contact with a surface</a:t>
            </a:r>
          </a:p>
          <a:p>
            <a:r>
              <a:rPr lang="en-US" sz="2800" dirty="0" smtClean="0"/>
              <a:t>This deposit of </a:t>
            </a:r>
            <a:r>
              <a:rPr lang="en-US" sz="2800" dirty="0" smtClean="0"/>
              <a:t>supercooled</a:t>
            </a:r>
            <a:r>
              <a:rPr lang="en-US" sz="2800" dirty="0" smtClean="0"/>
              <a:t> droplets onto a</a:t>
            </a:r>
          </a:p>
          <a:p>
            <a:pPr marL="0" indent="0">
              <a:buNone/>
            </a:pPr>
            <a:r>
              <a:rPr lang="en-US" sz="2800" dirty="0" smtClean="0"/>
              <a:t>surface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FFFF00"/>
                </a:solidFill>
                <a:sym typeface="Wingdings" panose="05000000000000000000" pitchFamily="2" charset="2"/>
              </a:rPr>
              <a:t>Rime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0" name="Picture 2" descr="Freezing fog can lead to the formation of r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403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127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C0C0C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C0C0C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803</Words>
  <Application>Microsoft Office PowerPoint</Application>
  <PresentationFormat>On-screen Show (4:3)</PresentationFormat>
  <Paragraphs>136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2016 NWS Lubbock Aviation Weather Safety Workshop   FOG – A Brief Review and Impacts on Aviation</vt:lpstr>
      <vt:lpstr>FOG – A Brief Review and Impacts on Aviation Outline</vt:lpstr>
      <vt:lpstr>What is Fog?</vt:lpstr>
      <vt:lpstr>Different types of Fog</vt:lpstr>
      <vt:lpstr>Radiation Fog</vt:lpstr>
      <vt:lpstr>Advection Fog</vt:lpstr>
      <vt:lpstr>Retreating Dryline Fog</vt:lpstr>
      <vt:lpstr>Precipitation Fog</vt:lpstr>
      <vt:lpstr>Freezing Fog</vt:lpstr>
      <vt:lpstr>How does Fog Dissipate?</vt:lpstr>
      <vt:lpstr>Predicting Fog</vt:lpstr>
      <vt:lpstr>Impacts of Fog on Aviation</vt:lpstr>
      <vt:lpstr>KLBB Foggy days in 2010  vs. 2011</vt:lpstr>
      <vt:lpstr>Terminal Aerodrome Forecast (TAF)</vt:lpstr>
      <vt:lpstr>Which TAF is Incorrect and Why?</vt:lpstr>
      <vt:lpstr>Plane Hit an Apartment Complex -11/10/15</vt:lpstr>
      <vt:lpstr>Any Questions?</vt:lpstr>
      <vt:lpstr>PowerPoint Presentation</vt:lpstr>
      <vt:lpstr>Plane Hit an Apartment Complex -11/10/15</vt:lpstr>
    </vt:vector>
  </TitlesOfParts>
  <Company>SR-S-SMS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NWS Lubbock Aviation Weather Safety Workshop</dc:title>
  <dc:creator>Felecia Bowser</dc:creator>
  <cp:lastModifiedBy>Felecia Bowser</cp:lastModifiedBy>
  <cp:revision>72</cp:revision>
  <dcterms:created xsi:type="dcterms:W3CDTF">2015-11-16T14:50:05Z</dcterms:created>
  <dcterms:modified xsi:type="dcterms:W3CDTF">2016-01-29T21:36:26Z</dcterms:modified>
</cp:coreProperties>
</file>