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5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6E0A31-46A5-4FF7-8943-C9D2B51C1B37}" type="datetimeFigureOut">
              <a:rPr lang="en-US" smtClean="0"/>
              <a:t>10/18/2012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F49751-0F56-4ECC-8CD1-9DAA8CAFB85C}" type="slidenum">
              <a:rPr lang="en-US" smtClean="0"/>
              <a:t>‹#›</a:t>
            </a:fld>
            <a:endParaRPr lang="en-US"/>
          </a:p>
        </p:txBody>
      </p:sp>
    </p:spTree>
    <p:extLst>
      <p:ext uri="{BB962C8B-B14F-4D97-AF65-F5344CB8AC3E}">
        <p14:creationId xmlns:p14="http://schemas.microsoft.com/office/powerpoint/2010/main" val="816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2138D5-E1CF-4D43-B4F0-83575AD91E0A}" type="slidenum">
              <a:rPr lang="en-US"/>
              <a:pPr/>
              <a:t>7</a:t>
            </a:fld>
            <a:endParaRPr lang="en-US"/>
          </a:p>
        </p:txBody>
      </p:sp>
      <p:sp>
        <p:nvSpPr>
          <p:cNvPr id="259074" name="Rectangle 2"/>
          <p:cNvSpPr>
            <a:spLocks noRo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647A5A-9128-4FCB-BCEB-C6F2F02E8E11}" type="slidenum">
              <a:rPr lang="en-US"/>
              <a:pPr/>
              <a:t>8</a:t>
            </a:fld>
            <a:endParaRPr lang="en-US"/>
          </a:p>
        </p:txBody>
      </p:sp>
      <p:sp>
        <p:nvSpPr>
          <p:cNvPr id="240642" name="Rectangle 2"/>
          <p:cNvSpPr>
            <a:spLocks noRo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87E414E3-DD98-43D0-AD09-C0C84B976C3F}" type="datetimeFigureOut">
              <a:rPr lang="en-US" smtClean="0"/>
              <a:t>10/18/2012</a:t>
            </a:fld>
            <a:endParaRPr lang="en-US"/>
          </a:p>
        </p:txBody>
      </p:sp>
      <p:sp>
        <p:nvSpPr>
          <p:cNvPr id="23" name="Slide Number Placeholder 22"/>
          <p:cNvSpPr>
            <a:spLocks noGrp="1"/>
          </p:cNvSpPr>
          <p:nvPr>
            <p:ph type="sldNum" sz="quarter" idx="11"/>
          </p:nvPr>
        </p:nvSpPr>
        <p:spPr/>
        <p:txBody>
          <a:bodyPr/>
          <a:lstStyle/>
          <a:p>
            <a:fld id="{A4BB0C48-BBD8-4FD9-BFE9-D09974C9FFB6}"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414E3-DD98-43D0-AD09-C0C84B976C3F}"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0C48-BBD8-4FD9-BFE9-D09974C9FF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E414E3-DD98-43D0-AD09-C0C84B976C3F}"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B0C48-BBD8-4FD9-BFE9-D09974C9FF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87E414E3-DD98-43D0-AD09-C0C84B976C3F}" type="datetimeFigureOut">
              <a:rPr lang="en-US" smtClean="0"/>
              <a:t>10/18/2012</a:t>
            </a:fld>
            <a:endParaRPr lang="en-US"/>
          </a:p>
        </p:txBody>
      </p:sp>
      <p:sp>
        <p:nvSpPr>
          <p:cNvPr id="19" name="Slide Number Placeholder 18"/>
          <p:cNvSpPr>
            <a:spLocks noGrp="1"/>
          </p:cNvSpPr>
          <p:nvPr>
            <p:ph type="sldNum" sz="quarter" idx="15"/>
          </p:nvPr>
        </p:nvSpPr>
        <p:spPr/>
        <p:txBody>
          <a:bodyPr/>
          <a:lstStyle/>
          <a:p>
            <a:fld id="{A4BB0C48-BBD8-4FD9-BFE9-D09974C9FFB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87E414E3-DD98-43D0-AD09-C0C84B976C3F}" type="datetimeFigureOut">
              <a:rPr lang="en-US" smtClean="0"/>
              <a:t>10/18/2012</a:t>
            </a:fld>
            <a:endParaRPr lang="en-US"/>
          </a:p>
        </p:txBody>
      </p:sp>
      <p:sp>
        <p:nvSpPr>
          <p:cNvPr id="20" name="Slide Number Placeholder 19"/>
          <p:cNvSpPr>
            <a:spLocks noGrp="1"/>
          </p:cNvSpPr>
          <p:nvPr>
            <p:ph type="sldNum" sz="quarter" idx="11"/>
          </p:nvPr>
        </p:nvSpPr>
        <p:spPr/>
        <p:txBody>
          <a:bodyPr/>
          <a:lstStyle/>
          <a:p>
            <a:fld id="{A4BB0C48-BBD8-4FD9-BFE9-D09974C9FFB6}"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87E414E3-DD98-43D0-AD09-C0C84B976C3F}" type="datetimeFigureOut">
              <a:rPr lang="en-US" smtClean="0"/>
              <a:t>10/18/2012</a:t>
            </a:fld>
            <a:endParaRPr lang="en-US"/>
          </a:p>
        </p:txBody>
      </p:sp>
      <p:sp>
        <p:nvSpPr>
          <p:cNvPr id="25" name="Slide Number Placeholder 24"/>
          <p:cNvSpPr>
            <a:spLocks noGrp="1"/>
          </p:cNvSpPr>
          <p:nvPr>
            <p:ph type="sldNum" sz="quarter" idx="16"/>
          </p:nvPr>
        </p:nvSpPr>
        <p:spPr/>
        <p:txBody>
          <a:bodyPr/>
          <a:lstStyle/>
          <a:p>
            <a:fld id="{A4BB0C48-BBD8-4FD9-BFE9-D09974C9FFB6}"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87E414E3-DD98-43D0-AD09-C0C84B976C3F}" type="datetimeFigureOut">
              <a:rPr lang="en-US" smtClean="0"/>
              <a:t>10/18/2012</a:t>
            </a:fld>
            <a:endParaRPr lang="en-US"/>
          </a:p>
        </p:txBody>
      </p:sp>
      <p:sp>
        <p:nvSpPr>
          <p:cNvPr id="24" name="Slide Number Placeholder 23"/>
          <p:cNvSpPr>
            <a:spLocks noGrp="1"/>
          </p:cNvSpPr>
          <p:nvPr>
            <p:ph type="sldNum" sz="quarter" idx="17"/>
          </p:nvPr>
        </p:nvSpPr>
        <p:spPr/>
        <p:txBody>
          <a:bodyPr/>
          <a:lstStyle/>
          <a:p>
            <a:fld id="{A4BB0C48-BBD8-4FD9-BFE9-D09974C9FFB6}"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87E414E3-DD98-43D0-AD09-C0C84B976C3F}" type="datetimeFigureOut">
              <a:rPr lang="en-US" smtClean="0"/>
              <a:t>10/18/2012</a:t>
            </a:fld>
            <a:endParaRPr lang="en-US"/>
          </a:p>
        </p:txBody>
      </p:sp>
      <p:sp>
        <p:nvSpPr>
          <p:cNvPr id="14" name="Slide Number Placeholder 13"/>
          <p:cNvSpPr>
            <a:spLocks noGrp="1"/>
          </p:cNvSpPr>
          <p:nvPr>
            <p:ph type="sldNum" sz="quarter" idx="11"/>
          </p:nvPr>
        </p:nvSpPr>
        <p:spPr/>
        <p:txBody>
          <a:bodyPr/>
          <a:lstStyle/>
          <a:p>
            <a:fld id="{A4BB0C48-BBD8-4FD9-BFE9-D09974C9FFB6}"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87E414E3-DD98-43D0-AD09-C0C84B976C3F}" type="datetimeFigureOut">
              <a:rPr lang="en-US" smtClean="0"/>
              <a:t>10/18/2012</a:t>
            </a:fld>
            <a:endParaRPr lang="en-US"/>
          </a:p>
        </p:txBody>
      </p:sp>
      <p:sp>
        <p:nvSpPr>
          <p:cNvPr id="12" name="Slide Number Placeholder 11"/>
          <p:cNvSpPr>
            <a:spLocks noGrp="1"/>
          </p:cNvSpPr>
          <p:nvPr>
            <p:ph type="sldNum" sz="quarter" idx="11"/>
          </p:nvPr>
        </p:nvSpPr>
        <p:spPr/>
        <p:txBody>
          <a:bodyPr/>
          <a:lstStyle/>
          <a:p>
            <a:fld id="{A4BB0C48-BBD8-4FD9-BFE9-D09974C9FFB6}"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87E414E3-DD98-43D0-AD09-C0C84B976C3F}" type="datetimeFigureOut">
              <a:rPr lang="en-US" smtClean="0"/>
              <a:t>10/18/2012</a:t>
            </a:fld>
            <a:endParaRPr lang="en-US"/>
          </a:p>
        </p:txBody>
      </p:sp>
      <p:sp>
        <p:nvSpPr>
          <p:cNvPr id="18" name="Slide Number Placeholder 17"/>
          <p:cNvSpPr>
            <a:spLocks noGrp="1"/>
          </p:cNvSpPr>
          <p:nvPr>
            <p:ph type="sldNum" sz="quarter" idx="16"/>
          </p:nvPr>
        </p:nvSpPr>
        <p:spPr/>
        <p:txBody>
          <a:bodyPr/>
          <a:lstStyle/>
          <a:p>
            <a:fld id="{A4BB0C48-BBD8-4FD9-BFE9-D09974C9FFB6}"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87E414E3-DD98-43D0-AD09-C0C84B976C3F}" type="datetimeFigureOut">
              <a:rPr lang="en-US" smtClean="0"/>
              <a:t>10/18/2012</a:t>
            </a:fld>
            <a:endParaRPr lang="en-US"/>
          </a:p>
        </p:txBody>
      </p:sp>
      <p:sp>
        <p:nvSpPr>
          <p:cNvPr id="20" name="Slide Number Placeholder 19"/>
          <p:cNvSpPr>
            <a:spLocks noGrp="1"/>
          </p:cNvSpPr>
          <p:nvPr>
            <p:ph type="sldNum" sz="quarter" idx="15"/>
          </p:nvPr>
        </p:nvSpPr>
        <p:spPr/>
        <p:txBody>
          <a:bodyPr/>
          <a:lstStyle/>
          <a:p>
            <a:fld id="{A4BB0C48-BBD8-4FD9-BFE9-D09974C9FFB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87E414E3-DD98-43D0-AD09-C0C84B976C3F}" type="datetimeFigureOut">
              <a:rPr lang="en-US" smtClean="0"/>
              <a:t>10/18/2012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A4BB0C48-BBD8-4FD9-BFE9-D09974C9FFB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6000" dirty="0" smtClean="0"/>
              <a:t>FOG</a:t>
            </a:r>
            <a:endParaRPr lang="en-US" sz="6000" dirty="0"/>
          </a:p>
        </p:txBody>
      </p:sp>
      <p:sp>
        <p:nvSpPr>
          <p:cNvPr id="2" name="Title 1"/>
          <p:cNvSpPr>
            <a:spLocks noGrp="1"/>
          </p:cNvSpPr>
          <p:nvPr>
            <p:ph type="title"/>
          </p:nvPr>
        </p:nvSpPr>
        <p:spPr/>
        <p:txBody>
          <a:bodyPr/>
          <a:lstStyle/>
          <a:p>
            <a:r>
              <a:rPr lang="en-US" dirty="0" smtClean="0"/>
              <a:t>Winter Weather Prep </a:t>
            </a:r>
            <a:endParaRPr lang="en-US" dirty="0"/>
          </a:p>
        </p:txBody>
      </p:sp>
    </p:spTree>
    <p:extLst>
      <p:ext uri="{BB962C8B-B14F-4D97-AF65-F5344CB8AC3E}">
        <p14:creationId xmlns:p14="http://schemas.microsoft.com/office/powerpoint/2010/main" val="2553723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676400"/>
            <a:ext cx="7680960" cy="4800600"/>
          </a:xfrm>
        </p:spPr>
        <p:txBody>
          <a:bodyPr>
            <a:normAutofit/>
          </a:bodyPr>
          <a:lstStyle/>
          <a:p>
            <a:pPr marL="285750" indent="-285750">
              <a:buFont typeface="Arial" pitchFamily="34" charset="0"/>
              <a:buChar char="•"/>
            </a:pPr>
            <a:r>
              <a:rPr lang="en-US" dirty="0" smtClean="0"/>
              <a:t>This is when an initial stratus deck develops, then the ceilings lower and eventually reach the ground. </a:t>
            </a:r>
          </a:p>
          <a:p>
            <a:pPr marL="285750" indent="-285750">
              <a:buFont typeface="Arial" pitchFamily="34" charset="0"/>
              <a:buChar char="•"/>
            </a:pPr>
            <a:r>
              <a:rPr lang="en-US" dirty="0" smtClean="0"/>
              <a:t>These events are very difficult to forecast due to the complex nature of the processes going on and poor handling by the models.</a:t>
            </a:r>
          </a:p>
          <a:p>
            <a:pPr marL="285750" indent="-285750">
              <a:buFont typeface="Arial" pitchFamily="34" charset="0"/>
              <a:buChar char="•"/>
            </a:pPr>
            <a:r>
              <a:rPr lang="en-US" dirty="0" smtClean="0"/>
              <a:t>Some things to look for include:</a:t>
            </a:r>
          </a:p>
          <a:p>
            <a:pPr marL="457200" lvl="1" indent="-285750"/>
            <a:r>
              <a:rPr lang="en-US" dirty="0" smtClean="0"/>
              <a:t>A strengthening and lowering inversion above the stratus deck (very dry air should be present above the stratus deck).</a:t>
            </a:r>
          </a:p>
          <a:p>
            <a:pPr marL="457200" lvl="1" indent="-285750"/>
            <a:r>
              <a:rPr lang="en-US" dirty="0" smtClean="0"/>
              <a:t>Most typical with cold ground temps and/or snow cover.</a:t>
            </a:r>
          </a:p>
          <a:p>
            <a:pPr marL="457200" lvl="1" indent="-285750"/>
            <a:r>
              <a:rPr lang="en-US" dirty="0" smtClean="0"/>
              <a:t>Look for high RH between the base of the stratus and the ground.</a:t>
            </a:r>
          </a:p>
          <a:p>
            <a:pPr marL="457200" lvl="1" indent="-285750"/>
            <a:r>
              <a:rPr lang="en-US" dirty="0" smtClean="0"/>
              <a:t>Most typical under a light gradient (</a:t>
            </a:r>
            <a:r>
              <a:rPr lang="en-US" dirty="0" err="1" smtClean="0"/>
              <a:t>ie</a:t>
            </a:r>
            <a:r>
              <a:rPr lang="en-US" dirty="0" smtClean="0"/>
              <a:t> you do not want to have too much mixing).</a:t>
            </a:r>
          </a:p>
          <a:p>
            <a:pPr marL="457200" lvl="1" indent="-285750"/>
            <a:r>
              <a:rPr lang="en-US" dirty="0" smtClean="0"/>
              <a:t>Can occur with warm ground temps under very high humidity (rainfall or thunderstorms often help).</a:t>
            </a:r>
          </a:p>
          <a:p>
            <a:pPr marL="457200" lvl="1" indent="-285750"/>
            <a:r>
              <a:rPr lang="en-US" dirty="0" smtClean="0"/>
              <a:t>Sometimes this will form on the edge of a stratus deck within the region of clear skies.</a:t>
            </a:r>
          </a:p>
          <a:p>
            <a:pPr marL="457200" lvl="1" indent="-285750"/>
            <a:r>
              <a:rPr lang="en-US" dirty="0" smtClean="0"/>
              <a:t>This type of fog is most common at PTK due to its higher elevation. </a:t>
            </a:r>
            <a:endParaRPr lang="en-US" dirty="0"/>
          </a:p>
        </p:txBody>
      </p:sp>
      <p:sp>
        <p:nvSpPr>
          <p:cNvPr id="3" name="Title 2"/>
          <p:cNvSpPr>
            <a:spLocks noGrp="1"/>
          </p:cNvSpPr>
          <p:nvPr>
            <p:ph type="title"/>
          </p:nvPr>
        </p:nvSpPr>
        <p:spPr/>
        <p:txBody>
          <a:bodyPr/>
          <a:lstStyle/>
          <a:p>
            <a:pPr algn="ctr"/>
            <a:r>
              <a:rPr lang="en-US" dirty="0" smtClean="0"/>
              <a:t>Stratus Build Down</a:t>
            </a:r>
            <a:endParaRPr lang="en-US" dirty="0"/>
          </a:p>
        </p:txBody>
      </p:sp>
    </p:spTree>
    <p:extLst>
      <p:ext uri="{BB962C8B-B14F-4D97-AF65-F5344CB8AC3E}">
        <p14:creationId xmlns:p14="http://schemas.microsoft.com/office/powerpoint/2010/main" val="148248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Radiation Fog</a:t>
            </a:r>
          </a:p>
          <a:p>
            <a:r>
              <a:rPr lang="en-US" sz="2800" dirty="0" smtClean="0"/>
              <a:t>Advection Fog</a:t>
            </a:r>
          </a:p>
          <a:p>
            <a:r>
              <a:rPr lang="en-US" sz="2800" dirty="0" smtClean="0"/>
              <a:t>Stratus Build Down</a:t>
            </a:r>
            <a:endParaRPr lang="en-US" sz="2800" dirty="0"/>
          </a:p>
        </p:txBody>
      </p:sp>
      <p:sp>
        <p:nvSpPr>
          <p:cNvPr id="3" name="Title 2"/>
          <p:cNvSpPr>
            <a:spLocks noGrp="1"/>
          </p:cNvSpPr>
          <p:nvPr>
            <p:ph type="title"/>
          </p:nvPr>
        </p:nvSpPr>
        <p:spPr/>
        <p:txBody>
          <a:bodyPr>
            <a:normAutofit/>
          </a:bodyPr>
          <a:lstStyle/>
          <a:p>
            <a:pPr algn="ctr"/>
            <a:r>
              <a:rPr lang="en-US" sz="4800" dirty="0" smtClean="0"/>
              <a:t>Content</a:t>
            </a:r>
            <a:endParaRPr lang="en-US" sz="4800" dirty="0"/>
          </a:p>
        </p:txBody>
      </p:sp>
      <p:pic>
        <p:nvPicPr>
          <p:cNvPr id="1026" name="Picture 2" descr="https://encrypted-tbn1.gstatic.com/images?q=tbn:ANd9GcTxCJrqzS5GWUhnu-hIfgtjUp8H6VBKRon-fLxysZF8wZLLFw2W2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3346" y="3127248"/>
            <a:ext cx="5750654"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29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752600"/>
            <a:ext cx="7680960" cy="4434840"/>
          </a:xfrm>
        </p:spPr>
        <p:txBody>
          <a:bodyPr/>
          <a:lstStyle/>
          <a:p>
            <a:pPr marL="285750" indent="-285750">
              <a:buFont typeface="Arial" pitchFamily="34" charset="0"/>
              <a:buChar char="•"/>
            </a:pPr>
            <a:r>
              <a:rPr lang="en-US" sz="2400" dirty="0" smtClean="0"/>
              <a:t>Clear Skies, Light or no Wind, Shallow Low Level Moisture</a:t>
            </a:r>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Conditions that will promote radiation fog</a:t>
            </a:r>
            <a:endParaRPr lang="en-US" dirty="0" smtClean="0"/>
          </a:p>
          <a:p>
            <a:pPr marL="457200" lvl="1" indent="-285750"/>
            <a:r>
              <a:rPr lang="en-US" sz="2000" dirty="0" smtClean="0"/>
              <a:t>Saturated Soils</a:t>
            </a:r>
          </a:p>
          <a:p>
            <a:pPr marL="457200" lvl="1" indent="-285750"/>
            <a:r>
              <a:rPr lang="en-US" sz="2000" dirty="0" smtClean="0"/>
              <a:t>Snow Cover</a:t>
            </a:r>
          </a:p>
          <a:p>
            <a:pPr marL="457200" lvl="1" indent="-285750"/>
            <a:r>
              <a:rPr lang="en-US" sz="2000" dirty="0" smtClean="0"/>
              <a:t>The advection of the marine layer inland (see advection fog)</a:t>
            </a:r>
            <a:endParaRPr lang="en-US" sz="2000" dirty="0"/>
          </a:p>
        </p:txBody>
      </p:sp>
      <p:sp>
        <p:nvSpPr>
          <p:cNvPr id="3" name="Title 2"/>
          <p:cNvSpPr>
            <a:spLocks noGrp="1"/>
          </p:cNvSpPr>
          <p:nvPr>
            <p:ph type="title"/>
          </p:nvPr>
        </p:nvSpPr>
        <p:spPr/>
        <p:txBody>
          <a:bodyPr>
            <a:normAutofit/>
          </a:bodyPr>
          <a:lstStyle/>
          <a:p>
            <a:pPr algn="ctr"/>
            <a:r>
              <a:rPr lang="en-US" sz="4800" dirty="0" smtClean="0"/>
              <a:t>Radiation Fog - Development</a:t>
            </a:r>
            <a:endParaRPr lang="en-US" sz="4800" dirty="0"/>
          </a:p>
        </p:txBody>
      </p:sp>
    </p:spTree>
    <p:extLst>
      <p:ext uri="{BB962C8B-B14F-4D97-AF65-F5344CB8AC3E}">
        <p14:creationId xmlns:p14="http://schemas.microsoft.com/office/powerpoint/2010/main" val="400038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itchFamily="34" charset="0"/>
              <a:buChar char="•"/>
            </a:pPr>
            <a:r>
              <a:rPr lang="en-US" dirty="0" smtClean="0"/>
              <a:t>Uses the Crossover Temp – The </a:t>
            </a:r>
            <a:r>
              <a:rPr lang="en-US" dirty="0" err="1" smtClean="0"/>
              <a:t>Dewpoint</a:t>
            </a:r>
            <a:r>
              <a:rPr lang="en-US" dirty="0" smtClean="0"/>
              <a:t> during the hottest part of the day.</a:t>
            </a:r>
          </a:p>
          <a:p>
            <a:pPr marL="285750" indent="-285750">
              <a:buFont typeface="Arial" pitchFamily="34" charset="0"/>
              <a:buChar char="•"/>
            </a:pPr>
            <a:r>
              <a:rPr lang="en-US" dirty="0" smtClean="0"/>
              <a:t>If the overnight low is forecast to drop near the crossover temp, then forecast MVFR type </a:t>
            </a:r>
            <a:r>
              <a:rPr lang="en-US" dirty="0" err="1" smtClean="0"/>
              <a:t>vsbys</a:t>
            </a:r>
            <a:r>
              <a:rPr lang="en-US" dirty="0" smtClean="0"/>
              <a:t>.</a:t>
            </a:r>
          </a:p>
          <a:p>
            <a:pPr marL="285750" indent="-285750">
              <a:buFont typeface="Arial" pitchFamily="34" charset="0"/>
              <a:buChar char="•"/>
            </a:pPr>
            <a:r>
              <a:rPr lang="en-US" dirty="0" smtClean="0"/>
              <a:t>If the overnight low is forecast to drop below the crossover temp, then forecast IFR or below.</a:t>
            </a:r>
          </a:p>
          <a:p>
            <a:pPr marL="285750" indent="-285750">
              <a:buFont typeface="Arial" pitchFamily="34" charset="0"/>
              <a:buChar char="•"/>
            </a:pPr>
            <a:r>
              <a:rPr lang="en-US" dirty="0" smtClean="0"/>
              <a:t>This technique assumes no advection of moisture into the boundary layer and/or no low level dry air advection.</a:t>
            </a:r>
          </a:p>
          <a:p>
            <a:pPr marL="285750" indent="-285750">
              <a:buFont typeface="Arial" pitchFamily="34" charset="0"/>
              <a:buChar char="•"/>
            </a:pPr>
            <a:r>
              <a:rPr lang="en-US" dirty="0" smtClean="0"/>
              <a:t>Tries to represent a low level profile where moisture is constant or increases with height. </a:t>
            </a:r>
          </a:p>
          <a:p>
            <a:pPr marL="285750" indent="-285750">
              <a:buFont typeface="Arial" pitchFamily="34" charset="0"/>
              <a:buChar char="•"/>
            </a:pPr>
            <a:r>
              <a:rPr lang="en-US" dirty="0" smtClean="0"/>
              <a:t>This tool is built into BUFKIT (pay close attention to the </a:t>
            </a:r>
            <a:r>
              <a:rPr lang="en-US" dirty="0" err="1" smtClean="0"/>
              <a:t>MRi</a:t>
            </a:r>
            <a:r>
              <a:rPr lang="en-US" dirty="0" smtClean="0"/>
              <a:t> number, representing mixing in the boundary layer).</a:t>
            </a:r>
            <a:endParaRPr lang="en-US" dirty="0"/>
          </a:p>
        </p:txBody>
      </p:sp>
      <p:sp>
        <p:nvSpPr>
          <p:cNvPr id="3" name="Title 2"/>
          <p:cNvSpPr>
            <a:spLocks noGrp="1"/>
          </p:cNvSpPr>
          <p:nvPr>
            <p:ph type="title"/>
          </p:nvPr>
        </p:nvSpPr>
        <p:spPr/>
        <p:txBody>
          <a:bodyPr>
            <a:normAutofit/>
          </a:bodyPr>
          <a:lstStyle/>
          <a:p>
            <a:pPr algn="ctr"/>
            <a:r>
              <a:rPr lang="en-US" sz="4800" dirty="0" smtClean="0"/>
              <a:t>UPS FOG Technique</a:t>
            </a:r>
            <a:endParaRPr lang="en-US" sz="4800" dirty="0"/>
          </a:p>
        </p:txBody>
      </p:sp>
    </p:spTree>
    <p:extLst>
      <p:ext uri="{BB962C8B-B14F-4D97-AF65-F5344CB8AC3E}">
        <p14:creationId xmlns:p14="http://schemas.microsoft.com/office/powerpoint/2010/main" val="277586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905000"/>
            <a:ext cx="7680960" cy="4282440"/>
          </a:xfrm>
        </p:spPr>
        <p:txBody>
          <a:bodyPr/>
          <a:lstStyle/>
          <a:p>
            <a:pPr marL="285750" indent="-285750">
              <a:buFont typeface="Arial" pitchFamily="34" charset="0"/>
              <a:buChar char="•"/>
            </a:pPr>
            <a:r>
              <a:rPr lang="en-US" dirty="0" smtClean="0"/>
              <a:t>Daytime heating/mixing (Remember in late fall/winter, this may take until after 15Z or so).</a:t>
            </a:r>
          </a:p>
          <a:p>
            <a:pPr marL="285750" indent="-285750">
              <a:buFont typeface="Arial" pitchFamily="34" charset="0"/>
              <a:buChar char="•"/>
            </a:pPr>
            <a:r>
              <a:rPr lang="en-US" dirty="0" smtClean="0"/>
              <a:t>Increased mixing atop the fog layer caused by strengthening winds aloft.</a:t>
            </a:r>
          </a:p>
          <a:p>
            <a:pPr marL="285750" indent="-285750">
              <a:buFont typeface="Arial" pitchFamily="34" charset="0"/>
              <a:buChar char="•"/>
            </a:pPr>
            <a:r>
              <a:rPr lang="en-US" dirty="0" smtClean="0"/>
              <a:t>Relatively warm ground temperatures to help induce mixing.</a:t>
            </a:r>
            <a:endParaRPr lang="en-US" dirty="0"/>
          </a:p>
        </p:txBody>
      </p:sp>
      <p:sp>
        <p:nvSpPr>
          <p:cNvPr id="3" name="Title 2"/>
          <p:cNvSpPr>
            <a:spLocks noGrp="1"/>
          </p:cNvSpPr>
          <p:nvPr>
            <p:ph type="title"/>
          </p:nvPr>
        </p:nvSpPr>
        <p:spPr/>
        <p:txBody>
          <a:bodyPr>
            <a:normAutofit/>
          </a:bodyPr>
          <a:lstStyle/>
          <a:p>
            <a:pPr algn="ctr"/>
            <a:r>
              <a:rPr lang="en-US" sz="4800" dirty="0" smtClean="0"/>
              <a:t>Radiation Fog - Dissipation</a:t>
            </a:r>
            <a:endParaRPr lang="en-US" sz="4800" dirty="0"/>
          </a:p>
        </p:txBody>
      </p:sp>
    </p:spTree>
    <p:extLst>
      <p:ext uri="{BB962C8B-B14F-4D97-AF65-F5344CB8AC3E}">
        <p14:creationId xmlns:p14="http://schemas.microsoft.com/office/powerpoint/2010/main" val="262844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itchFamily="34" charset="0"/>
              <a:buChar char="•"/>
            </a:pPr>
            <a:r>
              <a:rPr lang="en-US" dirty="0" smtClean="0"/>
              <a:t>When the boundary layer gets moistened by the advection of a warm marine layer inland. This then primes the boundary layer for fog under ideal </a:t>
            </a:r>
            <a:r>
              <a:rPr lang="en-US" dirty="0" err="1" smtClean="0"/>
              <a:t>radiational</a:t>
            </a:r>
            <a:r>
              <a:rPr lang="en-US" dirty="0" smtClean="0"/>
              <a:t> cooling conditions.</a:t>
            </a:r>
          </a:p>
          <a:p>
            <a:pPr marL="285750" indent="-285750">
              <a:buFont typeface="Arial" pitchFamily="34" charset="0"/>
              <a:buChar char="•"/>
            </a:pPr>
            <a:r>
              <a:rPr lang="en-US" dirty="0" smtClean="0"/>
              <a:t>Most likely to occur from September through December.</a:t>
            </a:r>
          </a:p>
          <a:p>
            <a:pPr marL="285750" indent="-285750">
              <a:buFont typeface="Arial" pitchFamily="34" charset="0"/>
              <a:buChar char="•"/>
            </a:pPr>
            <a:r>
              <a:rPr lang="en-US" dirty="0" smtClean="0"/>
              <a:t>In most instances, the fog will first develop near the shoreline (shoreline convergence), then </a:t>
            </a:r>
            <a:r>
              <a:rPr lang="en-US" dirty="0" err="1" smtClean="0"/>
              <a:t>advect</a:t>
            </a:r>
            <a:r>
              <a:rPr lang="en-US" dirty="0" smtClean="0"/>
              <a:t> inland (typically toward the direction of the wind just atop the shallow stable layer, usually around 950 </a:t>
            </a:r>
            <a:r>
              <a:rPr lang="en-US" dirty="0" err="1" smtClean="0"/>
              <a:t>mb</a:t>
            </a:r>
            <a:r>
              <a:rPr lang="en-US" dirty="0" smtClean="0"/>
              <a:t>)</a:t>
            </a:r>
            <a:endParaRPr lang="en-US" dirty="0"/>
          </a:p>
        </p:txBody>
      </p:sp>
      <p:sp>
        <p:nvSpPr>
          <p:cNvPr id="3" name="Title 2"/>
          <p:cNvSpPr>
            <a:spLocks noGrp="1"/>
          </p:cNvSpPr>
          <p:nvPr>
            <p:ph type="title"/>
          </p:nvPr>
        </p:nvSpPr>
        <p:spPr/>
        <p:txBody>
          <a:bodyPr/>
          <a:lstStyle/>
          <a:p>
            <a:pPr algn="ctr"/>
            <a:r>
              <a:rPr lang="en-US" dirty="0" smtClean="0"/>
              <a:t>Advection Fog - Formation</a:t>
            </a:r>
            <a:endParaRPr lang="en-US" dirty="0"/>
          </a:p>
        </p:txBody>
      </p:sp>
    </p:spTree>
    <p:extLst>
      <p:ext uri="{BB962C8B-B14F-4D97-AF65-F5344CB8AC3E}">
        <p14:creationId xmlns:p14="http://schemas.microsoft.com/office/powerpoint/2010/main" val="96812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8" name="Picture 4" descr="METAR_Plot_20061123_17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2143" y="1752600"/>
            <a:ext cx="6821382" cy="5105400"/>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11"/>
          <p:cNvSpPr>
            <a:spLocks noGrp="1"/>
          </p:cNvSpPr>
          <p:nvPr>
            <p:ph sz="quarter" idx="13"/>
          </p:nvPr>
        </p:nvSpPr>
        <p:spPr>
          <a:xfrm>
            <a:off x="352426" y="990600"/>
            <a:ext cx="7680960" cy="5196840"/>
          </a:xfrm>
        </p:spPr>
        <p:txBody>
          <a:bodyPr/>
          <a:lstStyle/>
          <a:p>
            <a:r>
              <a:rPr lang="en-US" dirty="0" smtClean="0"/>
              <a:t>IR Imagery of an event which resulted from east flow off Lake Erie. Image is actually from 17z Nov 23, 2006</a:t>
            </a:r>
            <a:endParaRPr lang="en-US" dirty="0"/>
          </a:p>
        </p:txBody>
      </p:sp>
      <p:sp>
        <p:nvSpPr>
          <p:cNvPr id="2" name="Title 1"/>
          <p:cNvSpPr>
            <a:spLocks noGrp="1"/>
          </p:cNvSpPr>
          <p:nvPr>
            <p:ph type="title"/>
          </p:nvPr>
        </p:nvSpPr>
        <p:spPr>
          <a:xfrm>
            <a:off x="381000" y="-76200"/>
            <a:ext cx="7680960" cy="914400"/>
          </a:xfrm>
        </p:spPr>
        <p:txBody>
          <a:bodyPr>
            <a:normAutofit/>
          </a:bodyPr>
          <a:lstStyle/>
          <a:p>
            <a:pPr algn="ctr"/>
            <a:r>
              <a:rPr lang="en-US" dirty="0" smtClean="0"/>
              <a:t>Satellite View</a:t>
            </a:r>
            <a:endParaRPr lang="en-US" dirty="0"/>
          </a:p>
        </p:txBody>
      </p:sp>
    </p:spTree>
    <p:extLst>
      <p:ext uri="{BB962C8B-B14F-4D97-AF65-F5344CB8AC3E}">
        <p14:creationId xmlns:p14="http://schemas.microsoft.com/office/powerpoint/2010/main" val="52029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20" name="Picture 4" descr="NAM12_ptC_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946190"/>
            <a:ext cx="6562725" cy="491181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52426" y="0"/>
            <a:ext cx="7680960" cy="762000"/>
          </a:xfrm>
        </p:spPr>
        <p:txBody>
          <a:bodyPr/>
          <a:lstStyle/>
          <a:p>
            <a:pPr algn="ctr"/>
            <a:r>
              <a:rPr lang="en-US" dirty="0" smtClean="0"/>
              <a:t>Sounding Profile</a:t>
            </a:r>
            <a:endParaRPr lang="en-US" dirty="0"/>
          </a:p>
        </p:txBody>
      </p:sp>
      <p:sp>
        <p:nvSpPr>
          <p:cNvPr id="3" name="Content Placeholder 2"/>
          <p:cNvSpPr>
            <a:spLocks noGrp="1"/>
          </p:cNvSpPr>
          <p:nvPr>
            <p:ph sz="quarter" idx="13"/>
          </p:nvPr>
        </p:nvSpPr>
        <p:spPr>
          <a:xfrm>
            <a:off x="0" y="762000"/>
            <a:ext cx="8915400" cy="5425440"/>
          </a:xfrm>
        </p:spPr>
        <p:txBody>
          <a:bodyPr>
            <a:normAutofit/>
          </a:bodyPr>
          <a:lstStyle/>
          <a:p>
            <a:r>
              <a:rPr lang="en-US" sz="1600" dirty="0" smtClean="0"/>
              <a:t>Example of a how a model sounding would look like during these events (assuming the model is handling the boundary layer moisture reasonably well which is not always going to be the case). Note the shallow layer of moisture trapped under a strong inversion and capped by a deep layer of extremely dry air (</a:t>
            </a:r>
            <a:r>
              <a:rPr lang="en-US" sz="1600" dirty="0" err="1" smtClean="0"/>
              <a:t>Dewpoint</a:t>
            </a:r>
            <a:r>
              <a:rPr lang="en-US" sz="1600" dirty="0" smtClean="0"/>
              <a:t> depressions greater than 30 </a:t>
            </a:r>
            <a:r>
              <a:rPr lang="en-US" sz="1600" dirty="0" err="1" smtClean="0"/>
              <a:t>deg</a:t>
            </a:r>
            <a:r>
              <a:rPr lang="en-US" sz="1600" dirty="0" smtClean="0"/>
              <a:t>). </a:t>
            </a:r>
            <a:endParaRPr lang="en-US" sz="1600" dirty="0"/>
          </a:p>
        </p:txBody>
      </p:sp>
    </p:spTree>
    <p:extLst>
      <p:ext uri="{BB962C8B-B14F-4D97-AF65-F5344CB8AC3E}">
        <p14:creationId xmlns:p14="http://schemas.microsoft.com/office/powerpoint/2010/main" val="165919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itchFamily="34" charset="0"/>
              <a:buChar char="•"/>
            </a:pPr>
            <a:r>
              <a:rPr lang="en-US" dirty="0" smtClean="0"/>
              <a:t>The depth of this fog can grow substantially, especially in late fall and early winter when nights are very long.</a:t>
            </a:r>
          </a:p>
          <a:p>
            <a:pPr marL="285750" indent="-285750">
              <a:buFont typeface="Arial" pitchFamily="34" charset="0"/>
              <a:buChar char="•"/>
            </a:pPr>
            <a:r>
              <a:rPr lang="en-US" dirty="0" smtClean="0"/>
              <a:t>The low sun angle will also make it difficult to induce mixing in the boundary layer.</a:t>
            </a:r>
          </a:p>
          <a:p>
            <a:pPr marL="285750" indent="-285750">
              <a:buFont typeface="Arial" pitchFamily="34" charset="0"/>
              <a:buChar char="•"/>
            </a:pPr>
            <a:r>
              <a:rPr lang="en-US" dirty="0" smtClean="0"/>
              <a:t>These events have produced extremely dense fog (near zero visibility).</a:t>
            </a:r>
          </a:p>
          <a:p>
            <a:pPr marL="285750" indent="-285750">
              <a:buFont typeface="Arial" pitchFamily="34" charset="0"/>
              <a:buChar char="•"/>
            </a:pPr>
            <a:r>
              <a:rPr lang="en-US" dirty="0" smtClean="0"/>
              <a:t>950 to 850mb winds are typically 15 knots or less (strong enough to </a:t>
            </a:r>
            <a:r>
              <a:rPr lang="en-US" dirty="0" err="1" smtClean="0"/>
              <a:t>advect</a:t>
            </a:r>
            <a:r>
              <a:rPr lang="en-US" dirty="0" smtClean="0"/>
              <a:t> the fog inland but not too strong as to mix the low level moisture out).</a:t>
            </a:r>
          </a:p>
          <a:p>
            <a:pPr marL="285750" indent="-285750">
              <a:buFont typeface="Arial" pitchFamily="34" charset="0"/>
              <a:buChar char="•"/>
            </a:pPr>
            <a:r>
              <a:rPr lang="en-US" dirty="0" smtClean="0"/>
              <a:t>In late fall, the boundary layer may not mix out well after one of these events, which may actually prompt fog redevelopment the next night, sometimes as early as midnight.</a:t>
            </a:r>
          </a:p>
          <a:p>
            <a:pPr marL="285750" indent="-285750">
              <a:buFont typeface="Arial" pitchFamily="34" charset="0"/>
              <a:buChar char="•"/>
            </a:pPr>
            <a:r>
              <a:rPr lang="en-US" dirty="0" smtClean="0"/>
              <a:t>These events typically occur in the presence of a mid level ridge and strong low level anticyclone. </a:t>
            </a:r>
            <a:endParaRPr lang="en-US" dirty="0"/>
          </a:p>
        </p:txBody>
      </p:sp>
      <p:sp>
        <p:nvSpPr>
          <p:cNvPr id="3" name="Title 2"/>
          <p:cNvSpPr>
            <a:spLocks noGrp="1"/>
          </p:cNvSpPr>
          <p:nvPr>
            <p:ph type="title"/>
          </p:nvPr>
        </p:nvSpPr>
        <p:spPr/>
        <p:txBody>
          <a:bodyPr/>
          <a:lstStyle/>
          <a:p>
            <a:pPr algn="ctr"/>
            <a:r>
              <a:rPr lang="en-US" dirty="0" smtClean="0"/>
              <a:t>Advection Fog - Characteristics</a:t>
            </a:r>
            <a:endParaRPr lang="en-US" dirty="0"/>
          </a:p>
        </p:txBody>
      </p:sp>
    </p:spTree>
    <p:extLst>
      <p:ext uri="{BB962C8B-B14F-4D97-AF65-F5344CB8AC3E}">
        <p14:creationId xmlns:p14="http://schemas.microsoft.com/office/powerpoint/2010/main" val="435790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202</TotalTime>
  <Words>684</Words>
  <Application>Microsoft Office PowerPoint</Application>
  <PresentationFormat>On-screen Show (4:3)</PresentationFormat>
  <Paragraphs>52</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Mylar</vt:lpstr>
      <vt:lpstr>Winter Weather Prep </vt:lpstr>
      <vt:lpstr>Content</vt:lpstr>
      <vt:lpstr>Radiation Fog - Development</vt:lpstr>
      <vt:lpstr>UPS FOG Technique</vt:lpstr>
      <vt:lpstr>Radiation Fog - Dissipation</vt:lpstr>
      <vt:lpstr>Advection Fog - Formation</vt:lpstr>
      <vt:lpstr>Satellite View</vt:lpstr>
      <vt:lpstr>Sounding Profile</vt:lpstr>
      <vt:lpstr>Advection Fog - Characteristics</vt:lpstr>
      <vt:lpstr>Stratus Build Down</vt:lpstr>
    </vt:vector>
  </TitlesOfParts>
  <Company>NWS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Winter Weather Prep </dc:title>
  <dc:creator>Steve.Considine</dc:creator>
  <cp:lastModifiedBy>Steve.Considine</cp:lastModifiedBy>
  <cp:revision>11</cp:revision>
  <dcterms:created xsi:type="dcterms:W3CDTF">2012-10-19T00:14:04Z</dcterms:created>
  <dcterms:modified xsi:type="dcterms:W3CDTF">2012-10-19T03:36:53Z</dcterms:modified>
</cp:coreProperties>
</file>