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 id="2147483685" r:id="rId4"/>
    <p:sldMasterId id="2147483697" r:id="rId5"/>
    <p:sldMasterId id="2147483709" r:id="rId6"/>
    <p:sldMasterId id="2147483722" r:id="rId7"/>
    <p:sldMasterId id="2147483735" r:id="rId8"/>
    <p:sldMasterId id="2147483747" r:id="rId9"/>
    <p:sldMasterId id="2147483771" r:id="rId10"/>
    <p:sldMasterId id="2147483783" r:id="rId11"/>
    <p:sldMasterId id="2147483795" r:id="rId12"/>
    <p:sldMasterId id="2147483807" r:id="rId13"/>
    <p:sldMasterId id="2147483819" r:id="rId14"/>
    <p:sldMasterId id="2147483831" r:id="rId15"/>
  </p:sldMasterIdLst>
  <p:notesMasterIdLst>
    <p:notesMasterId r:id="rId49"/>
  </p:notesMasterIdLst>
  <p:sldIdLst>
    <p:sldId id="256" r:id="rId16"/>
    <p:sldId id="257" r:id="rId17"/>
    <p:sldId id="259" r:id="rId18"/>
    <p:sldId id="261" r:id="rId19"/>
    <p:sldId id="262" r:id="rId20"/>
    <p:sldId id="263" r:id="rId21"/>
    <p:sldId id="264" r:id="rId22"/>
    <p:sldId id="279" r:id="rId23"/>
    <p:sldId id="281" r:id="rId24"/>
    <p:sldId id="283" r:id="rId25"/>
    <p:sldId id="285" r:id="rId26"/>
    <p:sldId id="306" r:id="rId27"/>
    <p:sldId id="267" r:id="rId28"/>
    <p:sldId id="268" r:id="rId29"/>
    <p:sldId id="269" r:id="rId30"/>
    <p:sldId id="270" r:id="rId31"/>
    <p:sldId id="308" r:id="rId32"/>
    <p:sldId id="271" r:id="rId33"/>
    <p:sldId id="272" r:id="rId34"/>
    <p:sldId id="274" r:id="rId35"/>
    <p:sldId id="275" r:id="rId36"/>
    <p:sldId id="310" r:id="rId37"/>
    <p:sldId id="287" r:id="rId38"/>
    <p:sldId id="290" r:id="rId39"/>
    <p:sldId id="311" r:id="rId40"/>
    <p:sldId id="292" r:id="rId41"/>
    <p:sldId id="294" r:id="rId42"/>
    <p:sldId id="297" r:id="rId43"/>
    <p:sldId id="299" r:id="rId44"/>
    <p:sldId id="301" r:id="rId45"/>
    <p:sldId id="304" r:id="rId46"/>
    <p:sldId id="303" r:id="rId47"/>
    <p:sldId id="277"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65688-403A-44BE-992B-F343F7791534}" type="datetimeFigureOut">
              <a:rPr lang="en-US" smtClean="0"/>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EC108-CBFB-4544-93A9-51B60863564D}" type="slidenum">
              <a:rPr lang="en-US" smtClean="0"/>
              <a:t>‹#›</a:t>
            </a:fld>
            <a:endParaRPr lang="en-US"/>
          </a:p>
        </p:txBody>
      </p:sp>
    </p:spTree>
    <p:extLst>
      <p:ext uri="{BB962C8B-B14F-4D97-AF65-F5344CB8AC3E}">
        <p14:creationId xmlns:p14="http://schemas.microsoft.com/office/powerpoint/2010/main" val="419925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075E4C6-3C5E-434B-AF4D-4D4E070D6DA9}" type="slidenum">
              <a:rPr lang="en-US" altLang="en-US" b="0">
                <a:solidFill>
                  <a:prstClr val="black"/>
                </a:solidFill>
              </a:rPr>
              <a:pPr eaLnBrk="1" hangingPunct="1"/>
              <a:t>12</a:t>
            </a:fld>
            <a:endParaRPr lang="en-US" altLang="en-US" b="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p:spPr>
        <p:txBody>
          <a:bodyPr lIns="91433" tIns="45717" rIns="91433" bIns="45717"/>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FFCA45-0C5E-4E9D-8D28-2DCBC5B7913E}" type="slidenum">
              <a:rPr lang="en-US" altLang="en-US" b="0">
                <a:solidFill>
                  <a:prstClr val="black"/>
                </a:solidFill>
              </a:rPr>
              <a:pPr eaLnBrk="1" hangingPunct="1"/>
              <a:t>17</a:t>
            </a:fld>
            <a:endParaRPr lang="en-US" altLang="en-US" b="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lIns="91433" tIns="45717" rIns="91433" bIns="45717"/>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FFCA45-0C5E-4E9D-8D28-2DCBC5B7913E}" type="slidenum">
              <a:rPr lang="en-US" altLang="en-US" b="0">
                <a:solidFill>
                  <a:prstClr val="black"/>
                </a:solidFill>
              </a:rPr>
              <a:pPr eaLnBrk="1" hangingPunct="1"/>
              <a:t>22</a:t>
            </a:fld>
            <a:endParaRPr lang="en-US" altLang="en-US" b="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lIns="91433" tIns="45717" rIns="91433" bIns="45717"/>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FFCA45-0C5E-4E9D-8D28-2DCBC5B7913E}" type="slidenum">
              <a:rPr lang="en-US" altLang="en-US" b="0">
                <a:solidFill>
                  <a:prstClr val="black"/>
                </a:solidFill>
              </a:rPr>
              <a:pPr eaLnBrk="1" hangingPunct="1"/>
              <a:t>26</a:t>
            </a:fld>
            <a:endParaRPr lang="en-US" altLang="en-US" b="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lIns="91433" tIns="45717" rIns="91433" bIns="45717"/>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4100" name="Rectangle 4"/>
          <p:cNvSpPr>
            <a:spLocks noGrp="1" noChangeArrowheads="1"/>
          </p:cNvSpPr>
          <p:nvPr>
            <p:ph type="ftr" sz="quarter" idx="3"/>
          </p:nvPr>
        </p:nvSpPr>
        <p:spPr>
          <a:xfrm>
            <a:off x="3124200" y="6534150"/>
            <a:ext cx="2895600" cy="476250"/>
          </a:xfrm>
        </p:spPr>
        <p:txBody>
          <a:bodyPr/>
          <a:lstStyle>
            <a:lvl1pPr>
              <a:defRPr>
                <a:solidFill>
                  <a:schemeClr val="tx1"/>
                </a:solidFill>
              </a:defRPr>
            </a:lvl1pPr>
          </a:lstStyle>
          <a:p>
            <a:endParaRPr lang="en-US"/>
          </a:p>
        </p:txBody>
      </p:sp>
      <p:sp>
        <p:nvSpPr>
          <p:cNvPr id="4101" name="Rectangle 5"/>
          <p:cNvSpPr>
            <a:spLocks noGrp="1" noChangeArrowheads="1"/>
          </p:cNvSpPr>
          <p:nvPr>
            <p:ph type="sldNum" sz="quarter" idx="4"/>
          </p:nvPr>
        </p:nvSpPr>
        <p:spPr>
          <a:xfrm>
            <a:off x="7010400" y="6534150"/>
            <a:ext cx="2133600" cy="476250"/>
          </a:xfrm>
        </p:spPr>
        <p:txBody>
          <a:bodyPr/>
          <a:lstStyle>
            <a:lvl1pPr>
              <a:defRPr>
                <a:solidFill>
                  <a:schemeClr val="tx1"/>
                </a:solidFill>
              </a:defRPr>
            </a:lvl1pPr>
          </a:lstStyle>
          <a:p>
            <a:fld id="{3ABA7EB3-1E95-4A76-9812-332A56AF15B4}" type="slidenum">
              <a:rPr lang="en-US"/>
              <a:pPr/>
              <a:t>‹#›</a:t>
            </a:fld>
            <a:endParaRPr lang="en-US"/>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7"/>
          <p:cNvSpPr>
            <a:spLocks noGrp="1" noChangeArrowheads="1"/>
          </p:cNvSpPr>
          <p:nvPr>
            <p:ph type="dt" sz="half" idx="2"/>
          </p:nvPr>
        </p:nvSpPr>
        <p:spPr>
          <a:xfrm>
            <a:off x="0" y="6534150"/>
            <a:ext cx="2133600" cy="476250"/>
          </a:xfrm>
        </p:spPr>
        <p:txBody>
          <a:bodyPr/>
          <a:lstStyle>
            <a:lvl1pPr>
              <a:defRPr>
                <a:solidFill>
                  <a:schemeClr val="bg1"/>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52EC6E-87E5-42E5-8DA7-1BB607C27753}" type="slidenum">
              <a:rPr lang="en-US"/>
              <a:pPr/>
              <a:t>‹#›</a:t>
            </a:fld>
            <a:endParaRPr lang="en-US"/>
          </a:p>
        </p:txBody>
      </p:sp>
    </p:spTree>
    <p:extLst>
      <p:ext uri="{BB962C8B-B14F-4D97-AF65-F5344CB8AC3E}">
        <p14:creationId xmlns:p14="http://schemas.microsoft.com/office/powerpoint/2010/main" val="2433126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293247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317738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623867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88981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26810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4658913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083394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825442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04710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86744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8F5CB9-9FE3-43C3-B4AC-802DE82CDCC1}" type="slidenum">
              <a:rPr lang="en-US"/>
              <a:pPr/>
              <a:t>‹#›</a:t>
            </a:fld>
            <a:endParaRPr lang="en-US"/>
          </a:p>
        </p:txBody>
      </p:sp>
    </p:spTree>
    <p:extLst>
      <p:ext uri="{BB962C8B-B14F-4D97-AF65-F5344CB8AC3E}">
        <p14:creationId xmlns:p14="http://schemas.microsoft.com/office/powerpoint/2010/main" val="1808774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80939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939448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2286733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5299888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010699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86247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799481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799919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800649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437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7568780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946188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7872542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5409942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2225341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7444129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9816526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866970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9008863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8015786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81350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826968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924358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970509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076371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95111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685862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28227491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1285703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0754799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734641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86162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2264268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089096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447639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166743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269540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076696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041154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22248487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339735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993037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9554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181085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128351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4880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995855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031324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7330371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133846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263708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5482657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770925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10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7971135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7823833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62380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621441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9104807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293079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659419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156881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0781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578088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6743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58501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3CB607-61C1-49AC-A5C9-56EECD3072CC}" type="slidenum">
              <a:rPr lang="en-US"/>
              <a:pPr/>
              <a:t>‹#›</a:t>
            </a:fld>
            <a:endParaRPr lang="en-US"/>
          </a:p>
        </p:txBody>
      </p:sp>
    </p:spTree>
    <p:extLst>
      <p:ext uri="{BB962C8B-B14F-4D97-AF65-F5344CB8AC3E}">
        <p14:creationId xmlns:p14="http://schemas.microsoft.com/office/powerpoint/2010/main" val="200909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221989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99752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735721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4043376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11056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254558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45774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357866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19413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0907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29BDA7-553F-4365-9CC9-0497FD69FA05}" type="slidenum">
              <a:rPr lang="en-US"/>
              <a:pPr/>
              <a:t>‹#›</a:t>
            </a:fld>
            <a:endParaRPr lang="en-US"/>
          </a:p>
        </p:txBody>
      </p:sp>
    </p:spTree>
    <p:extLst>
      <p:ext uri="{BB962C8B-B14F-4D97-AF65-F5344CB8AC3E}">
        <p14:creationId xmlns:p14="http://schemas.microsoft.com/office/powerpoint/2010/main" val="2610017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081133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71536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76469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076793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037122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395614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6059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81647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912744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0424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EF4CB8-4F5C-4521-BBA2-60318239BB35}" type="slidenum">
              <a:rPr lang="en-US"/>
              <a:pPr/>
              <a:t>‹#›</a:t>
            </a:fld>
            <a:endParaRPr lang="en-US"/>
          </a:p>
        </p:txBody>
      </p:sp>
    </p:spTree>
    <p:extLst>
      <p:ext uri="{BB962C8B-B14F-4D97-AF65-F5344CB8AC3E}">
        <p14:creationId xmlns:p14="http://schemas.microsoft.com/office/powerpoint/2010/main" val="355759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487287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120237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589648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46676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8559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395007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778480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44171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82495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2392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5BC7B7-A361-4CCD-B03F-D1470B88EBD6}" type="slidenum">
              <a:rPr lang="en-US"/>
              <a:pPr/>
              <a:t>‹#›</a:t>
            </a:fld>
            <a:endParaRPr lang="en-US"/>
          </a:p>
        </p:txBody>
      </p:sp>
    </p:spTree>
    <p:extLst>
      <p:ext uri="{BB962C8B-B14F-4D97-AF65-F5344CB8AC3E}">
        <p14:creationId xmlns:p14="http://schemas.microsoft.com/office/powerpoint/2010/main" val="1582934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54936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08025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994313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160952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720604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917948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290" name="Picture 2" descr="d_bg"/>
          <p:cNvPicPr>
            <a:picLocks noChangeAspect="1" noChangeArrowheads="1"/>
          </p:cNvPicPr>
          <p:nvPr userDrawn="1"/>
        </p:nvPicPr>
        <p:blipFill>
          <a:blip r:embed="rId2" cstate="print"/>
          <a:srcRect/>
          <a:stretch>
            <a:fillRect/>
          </a:stretch>
        </p:blipFill>
        <p:spPr bwMode="auto">
          <a:xfrm>
            <a:off x="-1588" y="0"/>
            <a:ext cx="9145588" cy="6859588"/>
          </a:xfrm>
          <a:prstGeom prst="rect">
            <a:avLst/>
          </a:prstGeom>
          <a:noFill/>
        </p:spPr>
      </p:pic>
      <p:sp>
        <p:nvSpPr>
          <p:cNvPr id="12291" name="Rectangle 3"/>
          <p:cNvSpPr>
            <a:spLocks noGrp="1" noChangeArrowheads="1"/>
          </p:cNvSpPr>
          <p:nvPr>
            <p:ph type="ctrTitle"/>
          </p:nvPr>
        </p:nvSpPr>
        <p:spPr>
          <a:xfrm>
            <a:off x="685800" y="1295400"/>
            <a:ext cx="7772400" cy="1470025"/>
          </a:xfrm>
        </p:spPr>
        <p:txBody>
          <a:bodyPr/>
          <a:lstStyle>
            <a:lvl1pPr>
              <a:defRPr sz="3600"/>
            </a:lvl1pPr>
          </a:lstStyle>
          <a:p>
            <a:r>
              <a:rPr lang="en-US"/>
              <a:t>Click to edit Master title style</a:t>
            </a:r>
          </a:p>
        </p:txBody>
      </p:sp>
      <p:sp>
        <p:nvSpPr>
          <p:cNvPr id="12292" name="Rectangle 4"/>
          <p:cNvSpPr>
            <a:spLocks noGrp="1" noChangeArrowheads="1"/>
          </p:cNvSpPr>
          <p:nvPr>
            <p:ph type="subTitle" idx="1"/>
          </p:nvPr>
        </p:nvSpPr>
        <p:spPr>
          <a:xfrm>
            <a:off x="4114800" y="3886200"/>
            <a:ext cx="4267200" cy="1752600"/>
          </a:xfrm>
        </p:spPr>
        <p:txBody>
          <a:bodyPr/>
          <a:lstStyle>
            <a:lvl1pPr marL="0" indent="0" algn="ctr">
              <a:buFontTx/>
              <a:buNone/>
              <a:defRPr>
                <a:solidFill>
                  <a:schemeClr val="bg1"/>
                </a:solidFill>
              </a:defRPr>
            </a:lvl1pPr>
          </a:lstStyle>
          <a:p>
            <a:r>
              <a:rPr lang="en-US"/>
              <a:t>Click to edit Master subtitle style</a:t>
            </a:r>
          </a:p>
        </p:txBody>
      </p:sp>
      <p:sp>
        <p:nvSpPr>
          <p:cNvPr id="12293" name="Rectangle 5"/>
          <p:cNvSpPr>
            <a:spLocks noGrp="1" noChangeArrowheads="1"/>
          </p:cNvSpPr>
          <p:nvPr>
            <p:ph type="dt" sz="half" idx="2"/>
          </p:nvPr>
        </p:nvSpPr>
        <p:spPr>
          <a:xfrm>
            <a:off x="685800" y="3124200"/>
            <a:ext cx="2133600" cy="476250"/>
          </a:xfrm>
        </p:spPr>
        <p:txBody>
          <a:bodyPr/>
          <a:lstStyle>
            <a:lvl1pPr>
              <a:defRPr sz="1800" b="1">
                <a:solidFill>
                  <a:schemeClr val="bg1"/>
                </a:solidFill>
              </a:defRPr>
            </a:lvl1pPr>
          </a:lstStyle>
          <a:p>
            <a:fld id="{50983539-A1BC-45FB-A1C7-59A1BAA16E85}" type="datetime1">
              <a:rPr lang="en-US">
                <a:solidFill>
                  <a:srgbClr val="FFFFFF"/>
                </a:solidFill>
              </a:rPr>
              <a:pPr/>
              <a:t>9/10/2018</a:t>
            </a:fld>
            <a:endParaRPr lang="en-US">
              <a:solidFill>
                <a:srgbClr val="FFFFFF"/>
              </a:solidFill>
            </a:endParaRPr>
          </a:p>
        </p:txBody>
      </p:sp>
      <p:sp>
        <p:nvSpPr>
          <p:cNvPr id="12294" name="Rectangle 6"/>
          <p:cNvSpPr>
            <a:spLocks noGrp="1" noChangeArrowheads="1"/>
          </p:cNvSpPr>
          <p:nvPr>
            <p:ph type="ftr" sz="quarter" idx="3"/>
          </p:nvPr>
        </p:nvSpPr>
        <p:spPr>
          <a:xfrm>
            <a:off x="1143000" y="6381750"/>
            <a:ext cx="7696200" cy="47625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22836247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500E7EF-E7DF-4649-98AF-A87727160ACD}"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558707-6F35-4851-9942-15B0721020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9350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A511B08-A300-497F-83B9-6E75729CE518}"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5E8347-8E7D-4BE9-A507-10B312613C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22568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9F3B576-7988-4CFF-8875-D6A2633362B6}"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9721F6-F78C-4969-A2CF-AF028B7FF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80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0FAAEA-B5DC-4225-ACE6-A25D5DA7438C}" type="slidenum">
              <a:rPr lang="en-US"/>
              <a:pPr/>
              <a:t>‹#›</a:t>
            </a:fld>
            <a:endParaRPr lang="en-US"/>
          </a:p>
        </p:txBody>
      </p:sp>
    </p:spTree>
    <p:extLst>
      <p:ext uri="{BB962C8B-B14F-4D97-AF65-F5344CB8AC3E}">
        <p14:creationId xmlns:p14="http://schemas.microsoft.com/office/powerpoint/2010/main" val="3394309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C85A79B-A4CB-47F5-BC9B-D8C8E922899B}" type="datetime1">
              <a:rPr lang="en-US">
                <a:solidFill>
                  <a:srgbClr val="000000"/>
                </a:solidFill>
              </a:rPr>
              <a:pPr/>
              <a:t>9/10/2018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31EDDF-2362-45DA-BD63-12D1785CB1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5802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A971243-8555-4272-B3C7-0AB5923662C5}" type="datetime1">
              <a:rPr lang="en-US">
                <a:solidFill>
                  <a:srgbClr val="000000"/>
                </a:solidFill>
              </a:rPr>
              <a:pPr/>
              <a:t>9/10/2018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AD906E0-3A95-4D10-B208-DCAB14057C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7896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66A686A-D5F7-44D6-8197-861894C3FA43}" type="datetime1">
              <a:rPr lang="en-US">
                <a:solidFill>
                  <a:srgbClr val="000000"/>
                </a:solidFill>
              </a:rPr>
              <a:pPr/>
              <a:t>9/10/2018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158B7AA-01F4-4ABF-9B66-61ACAC9344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543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16BD03-F3A5-4F01-8930-89E43434F7F9}"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E5E165-F594-4147-9120-1432B27762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4727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ACE64B5-1D3A-43EB-914A-C3569BACFEE5}"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37B8EE-1C9E-4599-BF29-1A837E73CD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475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D37E40-84A3-436A-B756-24A11E5A7BB6}"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4472AD-81E6-48F9-A53F-110BB5C100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1878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C1ADEA-9368-4853-88BC-77A290924B47}"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F741BC-A3DF-4962-AABA-27FF68192F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15927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2390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00800"/>
            <a:ext cx="2133600" cy="320675"/>
          </a:xfrm>
        </p:spPr>
        <p:txBody>
          <a:bodyPr/>
          <a:lstStyle>
            <a:lvl1pPr>
              <a:defRPr/>
            </a:lvl1pPr>
          </a:lstStyle>
          <a:p>
            <a:fld id="{27826E74-1C60-41A6-85B9-867E34620370}"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a:xfrm>
            <a:off x="3124200" y="6400800"/>
            <a:ext cx="2895600" cy="320675"/>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972300" y="6448425"/>
            <a:ext cx="2133600" cy="431800"/>
          </a:xfrm>
        </p:spPr>
        <p:txBody>
          <a:bodyPr/>
          <a:lstStyle>
            <a:lvl1pPr>
              <a:defRPr/>
            </a:lvl1pPr>
          </a:lstStyle>
          <a:p>
            <a:fld id="{5C749EA5-1ED1-4E7E-9FD4-91F30FFEC4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3541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290" name="Picture 2" descr="d_bg"/>
          <p:cNvPicPr>
            <a:picLocks noChangeAspect="1" noChangeArrowheads="1"/>
          </p:cNvPicPr>
          <p:nvPr userDrawn="1"/>
        </p:nvPicPr>
        <p:blipFill>
          <a:blip r:embed="rId2" cstate="print"/>
          <a:srcRect/>
          <a:stretch>
            <a:fillRect/>
          </a:stretch>
        </p:blipFill>
        <p:spPr bwMode="auto">
          <a:xfrm>
            <a:off x="-1588" y="0"/>
            <a:ext cx="9145588" cy="6859588"/>
          </a:xfrm>
          <a:prstGeom prst="rect">
            <a:avLst/>
          </a:prstGeom>
          <a:noFill/>
        </p:spPr>
      </p:pic>
      <p:sp>
        <p:nvSpPr>
          <p:cNvPr id="12291" name="Rectangle 3"/>
          <p:cNvSpPr>
            <a:spLocks noGrp="1" noChangeArrowheads="1"/>
          </p:cNvSpPr>
          <p:nvPr>
            <p:ph type="ctrTitle"/>
          </p:nvPr>
        </p:nvSpPr>
        <p:spPr>
          <a:xfrm>
            <a:off x="685800" y="1295400"/>
            <a:ext cx="7772400" cy="1470025"/>
          </a:xfrm>
        </p:spPr>
        <p:txBody>
          <a:bodyPr/>
          <a:lstStyle>
            <a:lvl1pPr>
              <a:defRPr sz="3600"/>
            </a:lvl1pPr>
          </a:lstStyle>
          <a:p>
            <a:r>
              <a:rPr lang="en-US"/>
              <a:t>Click to edit Master title style</a:t>
            </a:r>
          </a:p>
        </p:txBody>
      </p:sp>
      <p:sp>
        <p:nvSpPr>
          <p:cNvPr id="12292" name="Rectangle 4"/>
          <p:cNvSpPr>
            <a:spLocks noGrp="1" noChangeArrowheads="1"/>
          </p:cNvSpPr>
          <p:nvPr>
            <p:ph type="subTitle" idx="1"/>
          </p:nvPr>
        </p:nvSpPr>
        <p:spPr>
          <a:xfrm>
            <a:off x="4114800" y="3886200"/>
            <a:ext cx="4267200" cy="1752600"/>
          </a:xfrm>
        </p:spPr>
        <p:txBody>
          <a:bodyPr/>
          <a:lstStyle>
            <a:lvl1pPr marL="0" indent="0" algn="ctr">
              <a:buFontTx/>
              <a:buNone/>
              <a:defRPr>
                <a:solidFill>
                  <a:schemeClr val="bg1"/>
                </a:solidFill>
              </a:defRPr>
            </a:lvl1pPr>
          </a:lstStyle>
          <a:p>
            <a:r>
              <a:rPr lang="en-US"/>
              <a:t>Click to edit Master subtitle style</a:t>
            </a:r>
          </a:p>
        </p:txBody>
      </p:sp>
      <p:sp>
        <p:nvSpPr>
          <p:cNvPr id="12293" name="Rectangle 5"/>
          <p:cNvSpPr>
            <a:spLocks noGrp="1" noChangeArrowheads="1"/>
          </p:cNvSpPr>
          <p:nvPr>
            <p:ph type="dt" sz="half" idx="2"/>
          </p:nvPr>
        </p:nvSpPr>
        <p:spPr>
          <a:xfrm>
            <a:off x="685800" y="3124200"/>
            <a:ext cx="2133600" cy="476250"/>
          </a:xfrm>
        </p:spPr>
        <p:txBody>
          <a:bodyPr/>
          <a:lstStyle>
            <a:lvl1pPr>
              <a:defRPr sz="1800" b="1">
                <a:solidFill>
                  <a:schemeClr val="bg1"/>
                </a:solidFill>
              </a:defRPr>
            </a:lvl1pPr>
          </a:lstStyle>
          <a:p>
            <a:fld id="{50983539-A1BC-45FB-A1C7-59A1BAA16E85}" type="datetime1">
              <a:rPr lang="en-US">
                <a:solidFill>
                  <a:srgbClr val="FFFFFF"/>
                </a:solidFill>
              </a:rPr>
              <a:pPr/>
              <a:t>9/10/2018</a:t>
            </a:fld>
            <a:endParaRPr lang="en-US">
              <a:solidFill>
                <a:srgbClr val="FFFFFF"/>
              </a:solidFill>
            </a:endParaRPr>
          </a:p>
        </p:txBody>
      </p:sp>
      <p:sp>
        <p:nvSpPr>
          <p:cNvPr id="12294" name="Rectangle 6"/>
          <p:cNvSpPr>
            <a:spLocks noGrp="1" noChangeArrowheads="1"/>
          </p:cNvSpPr>
          <p:nvPr>
            <p:ph type="ftr" sz="quarter" idx="3"/>
          </p:nvPr>
        </p:nvSpPr>
        <p:spPr>
          <a:xfrm>
            <a:off x="1143000" y="6381750"/>
            <a:ext cx="7696200" cy="47625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71808133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500E7EF-E7DF-4649-98AF-A87727160ACD}"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558707-6F35-4851-9942-15B0721020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015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B54F6E-0A1F-4C74-B756-7A4DB96B4D28}" type="slidenum">
              <a:rPr lang="en-US"/>
              <a:pPr/>
              <a:t>‹#›</a:t>
            </a:fld>
            <a:endParaRPr lang="en-US"/>
          </a:p>
        </p:txBody>
      </p:sp>
    </p:spTree>
    <p:extLst>
      <p:ext uri="{BB962C8B-B14F-4D97-AF65-F5344CB8AC3E}">
        <p14:creationId xmlns:p14="http://schemas.microsoft.com/office/powerpoint/2010/main" val="1115866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A511B08-A300-497F-83B9-6E75729CE518}"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5E8347-8E7D-4BE9-A507-10B312613C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7994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9F3B576-7988-4CFF-8875-D6A2633362B6}"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9721F6-F78C-4969-A2CF-AF028B7FF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162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C85A79B-A4CB-47F5-BC9B-D8C8E922899B}" type="datetime1">
              <a:rPr lang="en-US">
                <a:solidFill>
                  <a:srgbClr val="000000"/>
                </a:solidFill>
              </a:rPr>
              <a:pPr/>
              <a:t>9/10/2018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31EDDF-2362-45DA-BD63-12D1785CB1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702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A971243-8555-4272-B3C7-0AB5923662C5}" type="datetime1">
              <a:rPr lang="en-US">
                <a:solidFill>
                  <a:srgbClr val="000000"/>
                </a:solidFill>
              </a:rPr>
              <a:pPr/>
              <a:t>9/10/2018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AD906E0-3A95-4D10-B208-DCAB14057C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6993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66A686A-D5F7-44D6-8197-861894C3FA43}" type="datetime1">
              <a:rPr lang="en-US">
                <a:solidFill>
                  <a:srgbClr val="000000"/>
                </a:solidFill>
              </a:rPr>
              <a:pPr/>
              <a:t>9/10/2018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158B7AA-01F4-4ABF-9B66-61ACAC9344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0961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16BD03-F3A5-4F01-8930-89E43434F7F9}"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E5E165-F594-4147-9120-1432B27762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6494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ACE64B5-1D3A-43EB-914A-C3569BACFEE5}"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37B8EE-1C9E-4599-BF29-1A837E73CD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80979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D37E40-84A3-436A-B756-24A11E5A7BB6}"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4472AD-81E6-48F9-A53F-110BB5C100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6254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C1ADEA-9368-4853-88BC-77A290924B47}" type="datetime1">
              <a:rPr lang="en-US">
                <a:solidFill>
                  <a:srgbClr val="000000"/>
                </a:solidFill>
              </a:rPr>
              <a:pPr/>
              <a:t>9/10/2018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F741BC-A3DF-4962-AABA-27FF68192F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96754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2390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00800"/>
            <a:ext cx="2133600" cy="320675"/>
          </a:xfrm>
        </p:spPr>
        <p:txBody>
          <a:bodyPr/>
          <a:lstStyle>
            <a:lvl1pPr>
              <a:defRPr/>
            </a:lvl1pPr>
          </a:lstStyle>
          <a:p>
            <a:fld id="{27826E74-1C60-41A6-85B9-867E34620370}" type="datetime1">
              <a:rPr lang="en-US">
                <a:solidFill>
                  <a:srgbClr val="000000"/>
                </a:solidFill>
              </a:rPr>
              <a:pPr/>
              <a:t>9/10/2018</a:t>
            </a:fld>
            <a:endParaRPr lang="en-US">
              <a:solidFill>
                <a:srgbClr val="000000"/>
              </a:solidFill>
            </a:endParaRPr>
          </a:p>
        </p:txBody>
      </p:sp>
      <p:sp>
        <p:nvSpPr>
          <p:cNvPr id="6" name="Footer Placeholder 5"/>
          <p:cNvSpPr>
            <a:spLocks noGrp="1"/>
          </p:cNvSpPr>
          <p:nvPr>
            <p:ph type="ftr" sz="quarter" idx="11"/>
          </p:nvPr>
        </p:nvSpPr>
        <p:spPr>
          <a:xfrm>
            <a:off x="3124200" y="6400800"/>
            <a:ext cx="2895600" cy="320675"/>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972300" y="6448425"/>
            <a:ext cx="2133600" cy="431800"/>
          </a:xfrm>
        </p:spPr>
        <p:txBody>
          <a:bodyPr/>
          <a:lstStyle>
            <a:lvl1pPr>
              <a:defRPr/>
            </a:lvl1pPr>
          </a:lstStyle>
          <a:p>
            <a:fld id="{5C749EA5-1ED1-4E7E-9FD4-91F30FFEC4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44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6E3FF3-6146-4998-9126-B9B6C283E068}" type="slidenum">
              <a:rPr lang="en-US"/>
              <a:pPr/>
              <a:t>‹#›</a:t>
            </a:fld>
            <a:endParaRPr lang="en-US"/>
          </a:p>
        </p:txBody>
      </p:sp>
    </p:spTree>
    <p:extLst>
      <p:ext uri="{BB962C8B-B14F-4D97-AF65-F5344CB8AC3E}">
        <p14:creationId xmlns:p14="http://schemas.microsoft.com/office/powerpoint/2010/main" val="55776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935613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492219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17532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7839910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323151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802083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77440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987314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34890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91873-1950-4487-9C82-1548D505FDC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754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1EAA16-0097-4E98-830F-F82EF4FCAF25}" type="slidenum">
              <a:rPr lang="en-US"/>
              <a:pPr/>
              <a:t>‹#›</a:t>
            </a:fld>
            <a:endParaRPr lang="en-US"/>
          </a:p>
        </p:txBody>
      </p:sp>
    </p:spTree>
    <p:extLst>
      <p:ext uri="{BB962C8B-B14F-4D97-AF65-F5344CB8AC3E}">
        <p14:creationId xmlns:p14="http://schemas.microsoft.com/office/powerpoint/2010/main" val="8668432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87824-4B39-4A41-AF59-8152ED5C8D1A}"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303429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03425"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2209800" y="1524000"/>
            <a:ext cx="6400800" cy="1470025"/>
          </a:xfrm>
        </p:spPr>
        <p:txBody>
          <a:bodyPr/>
          <a:lstStyle>
            <a:lvl1pPr algn="l">
              <a:defRPr>
                <a:solidFill>
                  <a:schemeClr val="accent2"/>
                </a:solidFill>
              </a:defRPr>
            </a:lvl1pPr>
          </a:lstStyle>
          <a:p>
            <a:pPr lvl="0"/>
            <a:r>
              <a:rPr lang="en-US" noProof="0" smtClean="0"/>
              <a:t>Click to edit Master title</a:t>
            </a:r>
          </a:p>
        </p:txBody>
      </p:sp>
      <p:sp>
        <p:nvSpPr>
          <p:cNvPr id="4099" name="Rectangle 3"/>
          <p:cNvSpPr>
            <a:spLocks noGrp="1" noChangeArrowheads="1"/>
          </p:cNvSpPr>
          <p:nvPr>
            <p:ph type="subTitle" idx="1"/>
          </p:nvPr>
        </p:nvSpPr>
        <p:spPr>
          <a:xfrm>
            <a:off x="2209800" y="3124200"/>
            <a:ext cx="6400800" cy="1752600"/>
          </a:xfrm>
        </p:spPr>
        <p:txBody>
          <a:bodyPr/>
          <a:lstStyle>
            <a:lvl1pPr marL="0" indent="0">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3124200" y="6534150"/>
            <a:ext cx="2895600" cy="476250"/>
          </a:xfrm>
        </p:spPr>
        <p:txBody>
          <a:bodyPr/>
          <a:lstStyle>
            <a:lvl1pPr>
              <a:defRPr smtClean="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7010400" y="6534150"/>
            <a:ext cx="2133600" cy="476250"/>
          </a:xfrm>
        </p:spPr>
        <p:txBody>
          <a:bodyPr/>
          <a:lstStyle>
            <a:lvl1pPr>
              <a:defRPr smtClean="0">
                <a:solidFill>
                  <a:schemeClr val="tx1"/>
                </a:solidFill>
              </a:defRPr>
            </a:lvl1pPr>
          </a:lstStyle>
          <a:p>
            <a:pPr>
              <a:defRPr/>
            </a:pPr>
            <a:fld id="{4915A505-A73F-4A1E-9155-BE8DF161D59B}" type="slidenum">
              <a:rPr lang="en-US">
                <a:solidFill>
                  <a:srgbClr val="000000"/>
                </a:solidFill>
              </a:rPr>
              <a:pPr>
                <a:defRPr/>
              </a:pPr>
              <a:t>‹#›</a:t>
            </a:fld>
            <a:endParaRPr lang="en-US">
              <a:solidFill>
                <a:srgbClr val="000000"/>
              </a:solidFill>
            </a:endParaRPr>
          </a:p>
        </p:txBody>
      </p:sp>
      <p:sp>
        <p:nvSpPr>
          <p:cNvPr id="7" name="Rectangle 4"/>
          <p:cNvSpPr>
            <a:spLocks noGrp="1" noChangeArrowheads="1"/>
          </p:cNvSpPr>
          <p:nvPr>
            <p:ph type="dt" sz="half" idx="12"/>
          </p:nvPr>
        </p:nvSpPr>
        <p:spPr>
          <a:xfrm>
            <a:off x="0" y="6534150"/>
            <a:ext cx="2133600" cy="476250"/>
          </a:xfrm>
        </p:spPr>
        <p:txBody>
          <a:bodyPr/>
          <a:lstStyle>
            <a:lvl1pPr>
              <a:defRPr smtClean="0">
                <a:solidFill>
                  <a:schemeClr val="bg1"/>
                </a:solidFill>
              </a:defRPr>
            </a:lvl1pPr>
          </a:lstStyle>
          <a:p>
            <a:pPr>
              <a:defRPr/>
            </a:pPr>
            <a:endParaRPr lang="en-US">
              <a:solidFill>
                <a:srgbClr val="FFFFFF"/>
              </a:solidFill>
            </a:endParaRPr>
          </a:p>
        </p:txBody>
      </p:sp>
    </p:spTree>
    <p:extLst>
      <p:ext uri="{BB962C8B-B14F-4D97-AF65-F5344CB8AC3E}">
        <p14:creationId xmlns:p14="http://schemas.microsoft.com/office/powerpoint/2010/main" val="835609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2C3978-3A4C-49D4-9693-1CC8CE6E7EA8}"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230422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DDA96D-82A9-43A7-B6B5-187E035819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2821416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11A41-6200-45B1-9C68-8A6A181CA32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22486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24585-0AA2-4164-AC4D-BEFF2AC97C3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716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8B5DA8-05D0-4268-A506-7D8DF697786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8505745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00A16-53C2-4F3A-8B15-A9E3E70F74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822951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3BC0C-9E52-4F94-96C9-A7896D73AA1F}"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2142860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33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365BF-4C8D-4FAA-8EA7-82EAA02634C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35870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em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emf"/><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emf"/><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emf"/><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emf"/><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emf"/><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3"/>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endParaRPr lang="en-US"/>
          </a:p>
        </p:txBody>
      </p:sp>
      <p:sp>
        <p:nvSpPr>
          <p:cNvPr id="3076" name="Rectangle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endParaRPr lang="en-US"/>
          </a:p>
        </p:txBody>
      </p:sp>
      <p:sp>
        <p:nvSpPr>
          <p:cNvPr id="3077"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fld id="{52DE627E-4474-4FE8-92BB-6F74ADB4C6BF}" type="slidenum">
              <a:rPr lang="en-US"/>
              <a:pPr/>
              <a:t>‹#›</a:t>
            </a:fld>
            <a:endParaRPr lang="en-US"/>
          </a:p>
        </p:txBody>
      </p:sp>
      <p:pic>
        <p:nvPicPr>
          <p:cNvPr id="307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fontAlgn="base">
        <a:spcBef>
          <a:spcPct val="0"/>
        </a:spcBef>
        <a:spcAft>
          <a:spcPct val="0"/>
        </a:spcAft>
        <a:defRPr sz="4000">
          <a:solidFill>
            <a:schemeClr val="bg1"/>
          </a:solidFill>
          <a:latin typeface="+mj-lt"/>
          <a:ea typeface="+mj-ea"/>
          <a:cs typeface="+mj-cs"/>
        </a:defRPr>
      </a:lvl1pPr>
      <a:lvl2pPr algn="r" rtl="0" fontAlgn="base">
        <a:spcBef>
          <a:spcPct val="0"/>
        </a:spcBef>
        <a:spcAft>
          <a:spcPct val="0"/>
        </a:spcAft>
        <a:defRPr sz="4000">
          <a:solidFill>
            <a:schemeClr val="bg1"/>
          </a:solidFill>
          <a:latin typeface="Arial" charset="0"/>
        </a:defRPr>
      </a:lvl2pPr>
      <a:lvl3pPr algn="r" rtl="0" fontAlgn="base">
        <a:spcBef>
          <a:spcPct val="0"/>
        </a:spcBef>
        <a:spcAft>
          <a:spcPct val="0"/>
        </a:spcAft>
        <a:defRPr sz="4000">
          <a:solidFill>
            <a:schemeClr val="bg1"/>
          </a:solidFill>
          <a:latin typeface="Arial" charset="0"/>
        </a:defRPr>
      </a:lvl3pPr>
      <a:lvl4pPr algn="r" rtl="0" fontAlgn="base">
        <a:spcBef>
          <a:spcPct val="0"/>
        </a:spcBef>
        <a:spcAft>
          <a:spcPct val="0"/>
        </a:spcAft>
        <a:defRPr sz="4000">
          <a:solidFill>
            <a:schemeClr val="bg1"/>
          </a:solidFill>
          <a:latin typeface="Arial" charset="0"/>
        </a:defRPr>
      </a:lvl4pPr>
      <a:lvl5pPr algn="r" rtl="0" fontAlgn="base">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chemeClr val="accent2"/>
          </a:solidFill>
          <a:latin typeface="+mn-lt"/>
        </a:defRPr>
      </a:lvl2pPr>
      <a:lvl3pPr marL="1143000" indent="-228600" algn="l" rtl="0" fontAlgn="base">
        <a:spcBef>
          <a:spcPct val="20000"/>
        </a:spcBef>
        <a:spcAft>
          <a:spcPct val="0"/>
        </a:spcAft>
        <a:buChar char="•"/>
        <a:defRPr sz="2400">
          <a:solidFill>
            <a:schemeClr val="accent2"/>
          </a:solidFill>
          <a:latin typeface="+mn-lt"/>
        </a:defRPr>
      </a:lvl3pPr>
      <a:lvl4pPr marL="1600200" indent="-228600" algn="l" rtl="0" fontAlgn="base">
        <a:spcBef>
          <a:spcPct val="20000"/>
        </a:spcBef>
        <a:spcAft>
          <a:spcPct val="0"/>
        </a:spcAft>
        <a:buChar char="–"/>
        <a:defRPr sz="2000">
          <a:solidFill>
            <a:schemeClr val="accent2"/>
          </a:solidFill>
          <a:latin typeface="+mn-lt"/>
        </a:defRPr>
      </a:lvl4pPr>
      <a:lvl5pPr marL="2057400" indent="-228600" algn="l" rtl="0" fontAlgn="base">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39030328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90534605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4524464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01439767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0049637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56631154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0943385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2902246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5649263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9354048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bwMode="auto">
          <a:xfrm>
            <a:off x="457200" y="10668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2508570A-FA4E-4FD8-80A1-50DF8995D504}" type="datetime1">
              <a:rPr lang="en-US">
                <a:solidFill>
                  <a:srgbClr val="000000"/>
                </a:solidFill>
                <a:latin typeface="Calibri" pitchFamily="34" charset="0"/>
              </a:rPr>
              <a:pPr/>
              <a:t>9/10/2018</a:t>
            </a:fld>
            <a:endParaRPr lang="en-US">
              <a:solidFill>
                <a:srgbClr val="000000"/>
              </a:solidFill>
              <a:latin typeface="Calibri" pitchFamily="34" charset="0"/>
            </a:endParaRPr>
          </a:p>
        </p:txBody>
      </p:sp>
      <p:sp>
        <p:nvSpPr>
          <p:cNvPr id="1126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a:endParaRPr lang="en-US">
              <a:solidFill>
                <a:srgbClr val="000000"/>
              </a:solidFill>
              <a:latin typeface="Calibri" pitchFamily="34" charset="0"/>
            </a:endParaRPr>
          </a:p>
        </p:txBody>
      </p:sp>
      <p:pic>
        <p:nvPicPr>
          <p:cNvPr id="11272" name="Picture 4"/>
          <p:cNvPicPr>
            <a:picLocks noChangeAspect="1" noChangeArrowheads="1"/>
          </p:cNvPicPr>
          <p:nvPr userDrawn="1"/>
        </p:nvPicPr>
        <p:blipFill>
          <a:blip r:embed="rId14" cstate="print"/>
          <a:srcRect/>
          <a:stretch>
            <a:fillRect/>
          </a:stretch>
        </p:blipFill>
        <p:spPr bwMode="auto">
          <a:xfrm>
            <a:off x="0" y="0"/>
            <a:ext cx="9144000" cy="898525"/>
          </a:xfrm>
          <a:prstGeom prst="rect">
            <a:avLst/>
          </a:prstGeom>
          <a:noFill/>
          <a:ln w="9525">
            <a:noFill/>
            <a:miter lim="800000"/>
            <a:headEnd/>
            <a:tailEnd/>
          </a:ln>
        </p:spPr>
      </p:pic>
      <p:sp>
        <p:nvSpPr>
          <p:cNvPr id="11266" name="Rectangle 2"/>
          <p:cNvSpPr>
            <a:spLocks noGrp="1" noChangeArrowheads="1"/>
          </p:cNvSpPr>
          <p:nvPr>
            <p:ph type="title"/>
          </p:nvPr>
        </p:nvSpPr>
        <p:spPr bwMode="auto">
          <a:xfrm>
            <a:off x="1295400" y="274638"/>
            <a:ext cx="72390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3" name="Rectangle 9"/>
          <p:cNvSpPr>
            <a:spLocks noGrp="1" noChangeArrowheads="1"/>
          </p:cNvSpPr>
          <p:nvPr>
            <p:ph type="sldNum" sz="quarter" idx="4"/>
          </p:nvPr>
        </p:nvSpPr>
        <p:spPr bwMode="auto">
          <a:xfrm>
            <a:off x="6972300" y="6448425"/>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428D0AA1-5D68-43AC-AC58-1A6038126B3C}" type="slidenum">
              <a:rPr lang="en-US">
                <a:solidFill>
                  <a:srgbClr val="000000"/>
                </a:solidFill>
                <a:latin typeface="Calibri" pitchFamily="34" charset="0"/>
              </a:rPr>
              <a:pPr/>
              <a:t>‹#›</a:t>
            </a:fld>
            <a:endParaRPr lang="en-US">
              <a:solidFill>
                <a:srgbClr val="000000"/>
              </a:solidFill>
              <a:latin typeface="Calibri" pitchFamily="34" charset="0"/>
            </a:endParaRPr>
          </a:p>
        </p:txBody>
      </p:sp>
    </p:spTree>
    <p:extLst>
      <p:ext uri="{BB962C8B-B14F-4D97-AF65-F5344CB8AC3E}">
        <p14:creationId xmlns:p14="http://schemas.microsoft.com/office/powerpoint/2010/main" val="19552577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Calibri" pitchFamily="34" charset="0"/>
        </a:defRPr>
      </a:lvl2pPr>
      <a:lvl3pPr algn="l" rtl="0" fontAlgn="base">
        <a:spcBef>
          <a:spcPct val="0"/>
        </a:spcBef>
        <a:spcAft>
          <a:spcPct val="0"/>
        </a:spcAft>
        <a:defRPr sz="2800" b="1">
          <a:solidFill>
            <a:schemeClr val="bg1"/>
          </a:solidFill>
          <a:latin typeface="Calibri" pitchFamily="34" charset="0"/>
        </a:defRPr>
      </a:lvl3pPr>
      <a:lvl4pPr algn="l" rtl="0" fontAlgn="base">
        <a:spcBef>
          <a:spcPct val="0"/>
        </a:spcBef>
        <a:spcAft>
          <a:spcPct val="0"/>
        </a:spcAft>
        <a:defRPr sz="2800" b="1">
          <a:solidFill>
            <a:schemeClr val="bg1"/>
          </a:solidFill>
          <a:latin typeface="Calibri" pitchFamily="34" charset="0"/>
        </a:defRPr>
      </a:lvl4pPr>
      <a:lvl5pPr algn="l" rtl="0" fontAlgn="base">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o"/>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bwMode="auto">
          <a:xfrm>
            <a:off x="457200" y="10668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2508570A-FA4E-4FD8-80A1-50DF8995D504}" type="datetime1">
              <a:rPr lang="en-US">
                <a:solidFill>
                  <a:srgbClr val="000000"/>
                </a:solidFill>
                <a:latin typeface="Calibri" pitchFamily="34" charset="0"/>
              </a:rPr>
              <a:pPr/>
              <a:t>9/10/2018</a:t>
            </a:fld>
            <a:endParaRPr lang="en-US">
              <a:solidFill>
                <a:srgbClr val="000000"/>
              </a:solidFill>
              <a:latin typeface="Calibri" pitchFamily="34" charset="0"/>
            </a:endParaRPr>
          </a:p>
        </p:txBody>
      </p:sp>
      <p:sp>
        <p:nvSpPr>
          <p:cNvPr id="1126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a:endParaRPr lang="en-US">
              <a:solidFill>
                <a:srgbClr val="000000"/>
              </a:solidFill>
              <a:latin typeface="Calibri" pitchFamily="34" charset="0"/>
            </a:endParaRPr>
          </a:p>
        </p:txBody>
      </p:sp>
      <p:pic>
        <p:nvPicPr>
          <p:cNvPr id="11272" name="Picture 4"/>
          <p:cNvPicPr>
            <a:picLocks noChangeAspect="1" noChangeArrowheads="1"/>
          </p:cNvPicPr>
          <p:nvPr userDrawn="1"/>
        </p:nvPicPr>
        <p:blipFill>
          <a:blip r:embed="rId14" cstate="print"/>
          <a:srcRect/>
          <a:stretch>
            <a:fillRect/>
          </a:stretch>
        </p:blipFill>
        <p:spPr bwMode="auto">
          <a:xfrm>
            <a:off x="0" y="0"/>
            <a:ext cx="9144000" cy="898525"/>
          </a:xfrm>
          <a:prstGeom prst="rect">
            <a:avLst/>
          </a:prstGeom>
          <a:noFill/>
          <a:ln w="9525">
            <a:noFill/>
            <a:miter lim="800000"/>
            <a:headEnd/>
            <a:tailEnd/>
          </a:ln>
        </p:spPr>
      </p:pic>
      <p:sp>
        <p:nvSpPr>
          <p:cNvPr id="11266" name="Rectangle 2"/>
          <p:cNvSpPr>
            <a:spLocks noGrp="1" noChangeArrowheads="1"/>
          </p:cNvSpPr>
          <p:nvPr>
            <p:ph type="title"/>
          </p:nvPr>
        </p:nvSpPr>
        <p:spPr bwMode="auto">
          <a:xfrm>
            <a:off x="1295400" y="274638"/>
            <a:ext cx="72390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3" name="Rectangle 9"/>
          <p:cNvSpPr>
            <a:spLocks noGrp="1" noChangeArrowheads="1"/>
          </p:cNvSpPr>
          <p:nvPr>
            <p:ph type="sldNum" sz="quarter" idx="4"/>
          </p:nvPr>
        </p:nvSpPr>
        <p:spPr bwMode="auto">
          <a:xfrm>
            <a:off x="6972300" y="6448425"/>
            <a:ext cx="21336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428D0AA1-5D68-43AC-AC58-1A6038126B3C}" type="slidenum">
              <a:rPr lang="en-US">
                <a:solidFill>
                  <a:srgbClr val="000000"/>
                </a:solidFill>
                <a:latin typeface="Calibri" pitchFamily="34" charset="0"/>
              </a:rPr>
              <a:pPr/>
              <a:t>‹#›</a:t>
            </a:fld>
            <a:endParaRPr lang="en-US">
              <a:solidFill>
                <a:srgbClr val="000000"/>
              </a:solidFill>
              <a:latin typeface="Calibri" pitchFamily="34" charset="0"/>
            </a:endParaRPr>
          </a:p>
        </p:txBody>
      </p:sp>
    </p:spTree>
    <p:extLst>
      <p:ext uri="{BB962C8B-B14F-4D97-AF65-F5344CB8AC3E}">
        <p14:creationId xmlns:p14="http://schemas.microsoft.com/office/powerpoint/2010/main" val="32688698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Calibri" pitchFamily="34" charset="0"/>
        </a:defRPr>
      </a:lvl2pPr>
      <a:lvl3pPr algn="l" rtl="0" fontAlgn="base">
        <a:spcBef>
          <a:spcPct val="0"/>
        </a:spcBef>
        <a:spcAft>
          <a:spcPct val="0"/>
        </a:spcAft>
        <a:defRPr sz="2800" b="1">
          <a:solidFill>
            <a:schemeClr val="bg1"/>
          </a:solidFill>
          <a:latin typeface="Calibri" pitchFamily="34" charset="0"/>
        </a:defRPr>
      </a:lvl3pPr>
      <a:lvl4pPr algn="l" rtl="0" fontAlgn="base">
        <a:spcBef>
          <a:spcPct val="0"/>
        </a:spcBef>
        <a:spcAft>
          <a:spcPct val="0"/>
        </a:spcAft>
        <a:defRPr sz="2800" b="1">
          <a:solidFill>
            <a:schemeClr val="bg1"/>
          </a:solidFill>
          <a:latin typeface="Calibri" pitchFamily="34" charset="0"/>
        </a:defRPr>
      </a:lvl4pPr>
      <a:lvl5pPr algn="l" rtl="0" fontAlgn="base">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o"/>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03856152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accent2"/>
                </a:solidFill>
              </a:defRPr>
            </a:lvl1pPr>
          </a:lstStyle>
          <a:p>
            <a:pPr>
              <a:defRPr/>
            </a:pPr>
            <a:endParaRPr lang="en-US">
              <a:solidFill>
                <a:srgbClr val="333399"/>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accent2"/>
                </a:solidFill>
              </a:defRPr>
            </a:lvl1pPr>
          </a:lstStyle>
          <a:p>
            <a:pPr>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accent2"/>
                </a:solidFill>
              </a:defRPr>
            </a:lvl1pPr>
          </a:lstStyle>
          <a:p>
            <a:pPr>
              <a:defRPr/>
            </a:pPr>
            <a:fld id="{F06486AF-DA98-4EC7-B414-8A6367DC4DAA}" type="slidenum">
              <a:rPr lang="en-US">
                <a:solidFill>
                  <a:srgbClr val="333399"/>
                </a:solidFill>
              </a:rPr>
              <a:pPr>
                <a:defRPr/>
              </a:pPr>
              <a:t>‹#›</a:t>
            </a:fld>
            <a:endParaRPr lang="en-US">
              <a:solidFill>
                <a:srgbClr val="333399"/>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76733748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nooz.com/wp-content/uploads/2013/06/delta-airlines.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Delta Air Lines  Meteorology</a:t>
            </a:r>
            <a:endParaRPr lang="en-US" dirty="0"/>
          </a:p>
        </p:txBody>
      </p:sp>
      <p:sp>
        <p:nvSpPr>
          <p:cNvPr id="2051" name="Rectangle 3"/>
          <p:cNvSpPr>
            <a:spLocks noGrp="1" noChangeArrowheads="1"/>
          </p:cNvSpPr>
          <p:nvPr>
            <p:ph type="subTitle" idx="1"/>
          </p:nvPr>
        </p:nvSpPr>
        <p:spPr>
          <a:xfrm>
            <a:off x="2209800" y="3124200"/>
            <a:ext cx="6400800" cy="1600200"/>
          </a:xfrm>
        </p:spPr>
        <p:txBody>
          <a:bodyPr/>
          <a:lstStyle/>
          <a:p>
            <a:r>
              <a:rPr lang="en-US" sz="2400" dirty="0" smtClean="0"/>
              <a:t>Intermountain West </a:t>
            </a:r>
          </a:p>
          <a:p>
            <a:r>
              <a:rPr lang="en-US" sz="2400" dirty="0" smtClean="0"/>
              <a:t>Aviation Weather Safety Workshop</a:t>
            </a:r>
          </a:p>
          <a:p>
            <a:endParaRPr lang="en-US" sz="2400" dirty="0" smtClean="0"/>
          </a:p>
          <a:p>
            <a:r>
              <a:rPr lang="en-US" sz="2400" dirty="0" smtClean="0"/>
              <a:t> </a:t>
            </a:r>
          </a:p>
        </p:txBody>
      </p:sp>
      <p:pic>
        <p:nvPicPr>
          <p:cNvPr id="6" name="Picture 4" descr="DL Metr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256338"/>
            <a:ext cx="2057400" cy="53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0" t="20343" r="3033" b="8904"/>
          <a:stretch/>
        </p:blipFill>
        <p:spPr bwMode="auto">
          <a:xfrm>
            <a:off x="76200" y="1905000"/>
            <a:ext cx="9067800" cy="24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94" t="25901" r="3401" b="10360"/>
          <a:stretch/>
        </p:blipFill>
        <p:spPr bwMode="auto">
          <a:xfrm>
            <a:off x="136053" y="4422258"/>
            <a:ext cx="8931747" cy="218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1295400"/>
            <a:ext cx="6858000" cy="461665"/>
          </a:xfrm>
          <a:prstGeom prst="rect">
            <a:avLst/>
          </a:prstGeom>
          <a:noFill/>
          <a:ln w="12700">
            <a:solidFill>
              <a:schemeClr val="tx1"/>
            </a:solidFill>
          </a:ln>
        </p:spPr>
        <p:txBody>
          <a:bodyPr wrap="square" rtlCol="0">
            <a:spAutoFit/>
          </a:bodyPr>
          <a:lstStyle/>
          <a:p>
            <a:r>
              <a:rPr lang="en-US" sz="2400" b="1" dirty="0" smtClean="0">
                <a:solidFill>
                  <a:srgbClr val="000000"/>
                </a:solidFill>
              </a:rPr>
              <a:t>Hour – by – Hour Forecast for each Airport</a:t>
            </a:r>
            <a:endParaRPr lang="en-US" sz="2400" b="1" dirty="0">
              <a:solidFill>
                <a:srgbClr val="000000"/>
              </a:solidFill>
            </a:endParaRPr>
          </a:p>
        </p:txBody>
      </p:sp>
      <p:sp>
        <p:nvSpPr>
          <p:cNvPr id="8" name="Rectangle 2"/>
          <p:cNvSpPr txBox="1">
            <a:spLocks noChangeArrowheads="1"/>
          </p:cNvSpPr>
          <p:nvPr/>
        </p:nvSpPr>
        <p:spPr>
          <a:xfrm>
            <a:off x="457200" y="-76200"/>
            <a:ext cx="8229600" cy="1143000"/>
          </a:xfrm>
          <a:prstGeom prst="rect">
            <a:avLst/>
          </a:prstGeom>
        </p:spPr>
        <p:txBody>
          <a:bodyPr/>
          <a:lst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a:lstStyle>
          <a:p>
            <a:pPr eaLnBrk="1" hangingPunct="1"/>
            <a:r>
              <a:rPr lang="en-US" altLang="en-US" kern="0" dirty="0" smtClean="0">
                <a:solidFill>
                  <a:srgbClr val="FFFFFF"/>
                </a:solidFill>
              </a:rPr>
              <a:t>Snow Storm–</a:t>
            </a:r>
            <a:r>
              <a:rPr lang="en-US" altLang="en-US" sz="2800" kern="0" dirty="0" smtClean="0">
                <a:solidFill>
                  <a:srgbClr val="FFFFFF"/>
                </a:solidFill>
              </a:rPr>
              <a:t/>
            </a:r>
            <a:br>
              <a:rPr lang="en-US" altLang="en-US" sz="2800" kern="0" dirty="0" smtClean="0">
                <a:solidFill>
                  <a:srgbClr val="FFFFFF"/>
                </a:solidFill>
              </a:rPr>
            </a:br>
            <a:r>
              <a:rPr lang="en-US" altLang="en-US" sz="2800" kern="0" dirty="0" smtClean="0">
                <a:solidFill>
                  <a:srgbClr val="FFFFFF"/>
                </a:solidFill>
              </a:rPr>
              <a:t>Airport Forecast Details</a:t>
            </a:r>
          </a:p>
        </p:txBody>
      </p:sp>
    </p:spTree>
    <p:extLst>
      <p:ext uri="{BB962C8B-B14F-4D97-AF65-F5344CB8AC3E}">
        <p14:creationId xmlns:p14="http://schemas.microsoft.com/office/powerpoint/2010/main" val="1794783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en-US" smtClean="0"/>
              <a:t>Winter Precip – IROP Event</a:t>
            </a:r>
          </a:p>
        </p:txBody>
      </p:sp>
      <p:sp>
        <p:nvSpPr>
          <p:cNvPr id="35844" name="Text Box 5"/>
          <p:cNvSpPr txBox="1">
            <a:spLocks noChangeArrowheads="1"/>
          </p:cNvSpPr>
          <p:nvPr/>
        </p:nvSpPr>
        <p:spPr bwMode="auto">
          <a:xfrm>
            <a:off x="533400" y="1219200"/>
            <a:ext cx="7848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FontTx/>
              <a:buChar char="•"/>
            </a:pPr>
            <a:r>
              <a:rPr lang="en-US" altLang="en-US" sz="2000" b="0" dirty="0" smtClean="0">
                <a:solidFill>
                  <a:srgbClr val="333399"/>
                </a:solidFill>
              </a:rPr>
              <a:t>Our strategic planning team looks at the forecast and our schedule and works with the station leaders to determine if deicing will be a constraint.  Things to consider are the precipitation type, intensity, Staffing, deicing equipment, Holdover </a:t>
            </a:r>
            <a:r>
              <a:rPr lang="en-US" altLang="en-US" sz="2000" b="0" dirty="0">
                <a:solidFill>
                  <a:srgbClr val="333399"/>
                </a:solidFill>
              </a:rPr>
              <a:t>Times, </a:t>
            </a:r>
            <a:r>
              <a:rPr lang="en-US" altLang="en-US" sz="2000" b="0" dirty="0" smtClean="0">
                <a:solidFill>
                  <a:srgbClr val="333399"/>
                </a:solidFill>
              </a:rPr>
              <a:t>Runways and </a:t>
            </a:r>
            <a:r>
              <a:rPr lang="en-US" altLang="en-US" sz="2000" b="0" dirty="0">
                <a:solidFill>
                  <a:srgbClr val="333399"/>
                </a:solidFill>
              </a:rPr>
              <a:t>Fleet </a:t>
            </a:r>
            <a:r>
              <a:rPr lang="en-US" altLang="en-US" sz="2000" b="0" dirty="0" smtClean="0">
                <a:solidFill>
                  <a:srgbClr val="333399"/>
                </a:solidFill>
              </a:rPr>
              <a:t>Mix.</a:t>
            </a:r>
            <a:endParaRPr lang="en-US" altLang="en-US" sz="2000" b="0" dirty="0">
              <a:solidFill>
                <a:srgbClr val="333399"/>
              </a:solidFill>
            </a:endParaRPr>
          </a:p>
        </p:txBody>
      </p:sp>
      <p:pic>
        <p:nvPicPr>
          <p:cNvPr id="3584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4581" t="11294" r="15558" b="57300"/>
          <a:stretch/>
        </p:blipFill>
        <p:spPr bwMode="auto">
          <a:xfrm>
            <a:off x="122383" y="2895600"/>
            <a:ext cx="894998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24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gray">
          <a:xfrm>
            <a:off x="0" y="0"/>
            <a:ext cx="914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1097280" rIns="84053" bIns="42025"/>
          <a:lstStyle>
            <a:lvl1pPr defTabSz="925513" eaLnBrk="0" hangingPunct="0">
              <a:defRPr b="1">
                <a:solidFill>
                  <a:schemeClr val="tx1"/>
                </a:solidFill>
                <a:latin typeface="Arial" charset="0"/>
              </a:defRPr>
            </a:lvl1pPr>
            <a:lvl2pPr marL="742950" indent="-285750" defTabSz="925513" eaLnBrk="0" hangingPunct="0">
              <a:defRPr b="1">
                <a:solidFill>
                  <a:schemeClr val="tx1"/>
                </a:solidFill>
                <a:latin typeface="Arial" charset="0"/>
              </a:defRPr>
            </a:lvl2pPr>
            <a:lvl3pPr marL="1143000" indent="-228600" defTabSz="925513" eaLnBrk="0" hangingPunct="0">
              <a:defRPr b="1">
                <a:solidFill>
                  <a:schemeClr val="tx1"/>
                </a:solidFill>
                <a:latin typeface="Arial" charset="0"/>
              </a:defRPr>
            </a:lvl3pPr>
            <a:lvl4pPr marL="1600200" indent="-228600" defTabSz="925513" eaLnBrk="0" hangingPunct="0">
              <a:defRPr b="1">
                <a:solidFill>
                  <a:schemeClr val="tx1"/>
                </a:solidFill>
                <a:latin typeface="Arial" charset="0"/>
              </a:defRPr>
            </a:lvl4pPr>
            <a:lvl5pPr marL="2057400" indent="-228600" defTabSz="925513" eaLnBrk="0" hangingPunct="0">
              <a:defRPr b="1">
                <a:solidFill>
                  <a:schemeClr val="tx1"/>
                </a:solidFill>
                <a:latin typeface="Arial" charset="0"/>
              </a:defRPr>
            </a:lvl5pPr>
            <a:lvl6pPr marL="2514600" indent="-228600" defTabSz="925513" eaLnBrk="0" fontAlgn="base" hangingPunct="0">
              <a:spcBef>
                <a:spcPct val="0"/>
              </a:spcBef>
              <a:spcAft>
                <a:spcPct val="0"/>
              </a:spcAft>
              <a:defRPr b="1">
                <a:solidFill>
                  <a:schemeClr val="tx1"/>
                </a:solidFill>
                <a:latin typeface="Arial" charset="0"/>
              </a:defRPr>
            </a:lvl6pPr>
            <a:lvl7pPr marL="2971800" indent="-228600" defTabSz="925513" eaLnBrk="0" fontAlgn="base" hangingPunct="0">
              <a:spcBef>
                <a:spcPct val="0"/>
              </a:spcBef>
              <a:spcAft>
                <a:spcPct val="0"/>
              </a:spcAft>
              <a:defRPr b="1">
                <a:solidFill>
                  <a:schemeClr val="tx1"/>
                </a:solidFill>
                <a:latin typeface="Arial" charset="0"/>
              </a:defRPr>
            </a:lvl7pPr>
            <a:lvl8pPr marL="3429000" indent="-228600" defTabSz="925513" eaLnBrk="0" fontAlgn="base" hangingPunct="0">
              <a:spcBef>
                <a:spcPct val="0"/>
              </a:spcBef>
              <a:spcAft>
                <a:spcPct val="0"/>
              </a:spcAft>
              <a:defRPr b="1">
                <a:solidFill>
                  <a:schemeClr val="tx1"/>
                </a:solidFill>
                <a:latin typeface="Arial" charset="0"/>
              </a:defRPr>
            </a:lvl8pPr>
            <a:lvl9pPr marL="3886200" indent="-228600" defTabSz="925513" eaLnBrk="0" fontAlgn="base" hangingPunct="0">
              <a:spcBef>
                <a:spcPct val="0"/>
              </a:spcBef>
              <a:spcAft>
                <a:spcPct val="0"/>
              </a:spcAft>
              <a:defRPr b="1">
                <a:solidFill>
                  <a:schemeClr val="tx1"/>
                </a:solidFill>
                <a:latin typeface="Arial" charset="0"/>
              </a:defRPr>
            </a:lvl9pPr>
          </a:lstStyle>
          <a:p>
            <a:r>
              <a:rPr lang="en-US" altLang="en-US" sz="6000" b="0" dirty="0" smtClean="0">
                <a:solidFill>
                  <a:srgbClr val="FFFFFF"/>
                </a:solidFill>
                <a:ea typeface="ＭＳ Ｐゴシック" pitchFamily="1" charset="-128"/>
              </a:rPr>
              <a:t>What is Upper Air Meteorology?</a:t>
            </a:r>
            <a:endParaRPr lang="en-US" altLang="en-US" sz="2400" b="0" dirty="0">
              <a:solidFill>
                <a:srgbClr val="FFFFFF"/>
              </a:solidFill>
              <a:ea typeface="ＭＳ Ｐゴシック" pitchFamily="1" charset="-128"/>
            </a:endParaRPr>
          </a:p>
        </p:txBody>
      </p:sp>
    </p:spTree>
    <p:extLst>
      <p:ext uri="{BB962C8B-B14F-4D97-AF65-F5344CB8AC3E}">
        <p14:creationId xmlns:p14="http://schemas.microsoft.com/office/powerpoint/2010/main" val="18601805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Air Meteorology</a:t>
            </a:r>
            <a:endParaRPr lang="en-US" dirty="0"/>
          </a:p>
        </p:txBody>
      </p:sp>
      <p:sp>
        <p:nvSpPr>
          <p:cNvPr id="3" name="Content Placeholder 2"/>
          <p:cNvSpPr>
            <a:spLocks noGrp="1"/>
          </p:cNvSpPr>
          <p:nvPr>
            <p:ph idx="1"/>
          </p:nvPr>
        </p:nvSpPr>
        <p:spPr>
          <a:xfrm>
            <a:off x="457200" y="1143000"/>
            <a:ext cx="8229600" cy="1676400"/>
          </a:xfrm>
        </p:spPr>
        <p:txBody>
          <a:bodyPr/>
          <a:lstStyle/>
          <a:p>
            <a:r>
              <a:rPr lang="en-US" sz="2400" dirty="0" smtClean="0"/>
              <a:t>Forecasting hazards at flight altitudes so flight decision makers can run a safe and efficient operation.  </a:t>
            </a:r>
          </a:p>
          <a:p>
            <a:r>
              <a:rPr lang="en-US" sz="2400" dirty="0" smtClean="0"/>
              <a:t>Initial strategic flight planning tool is the upper air depiction.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791314"/>
            <a:ext cx="5537409" cy="3876186"/>
          </a:xfrm>
          <a:prstGeom prst="rect">
            <a:avLst/>
          </a:prstGeom>
        </p:spPr>
      </p:pic>
    </p:spTree>
    <p:extLst>
      <p:ext uri="{BB962C8B-B14F-4D97-AF65-F5344CB8AC3E}">
        <p14:creationId xmlns:p14="http://schemas.microsoft.com/office/powerpoint/2010/main" val="18992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Turbulence Plots (TP’s)</a:t>
            </a:r>
            <a:endParaRPr lang="en-US" dirty="0"/>
          </a:p>
        </p:txBody>
      </p:sp>
      <p:sp>
        <p:nvSpPr>
          <p:cNvPr id="3" name="Content Placeholder 2"/>
          <p:cNvSpPr>
            <a:spLocks noGrp="1"/>
          </p:cNvSpPr>
          <p:nvPr>
            <p:ph sz="half" idx="1"/>
          </p:nvPr>
        </p:nvSpPr>
        <p:spPr>
          <a:xfrm>
            <a:off x="457200" y="1524000"/>
            <a:ext cx="3886200" cy="4572000"/>
          </a:xfrm>
        </p:spPr>
        <p:txBody>
          <a:bodyPr/>
          <a:lstStyle/>
          <a:p>
            <a:r>
              <a:rPr lang="en-US" sz="2000" dirty="0"/>
              <a:t>Turbulence Plots (TPs) are </a:t>
            </a:r>
            <a:r>
              <a:rPr lang="en-US" sz="2000" dirty="0" smtClean="0"/>
              <a:t>a </a:t>
            </a:r>
            <a:r>
              <a:rPr lang="en-US" sz="2000" dirty="0" err="1" smtClean="0"/>
              <a:t>lat</a:t>
            </a:r>
            <a:r>
              <a:rPr lang="en-US" sz="2000" dirty="0" smtClean="0"/>
              <a:t>/</a:t>
            </a:r>
            <a:r>
              <a:rPr lang="en-US" sz="2000" dirty="0" err="1" smtClean="0"/>
              <a:t>lon</a:t>
            </a:r>
            <a:r>
              <a:rPr lang="en-US" sz="2000" dirty="0" smtClean="0"/>
              <a:t> based areas to describe hazardous weather.  They are updated as conditions </a:t>
            </a:r>
            <a:r>
              <a:rPr lang="en-US" sz="2000" dirty="0"/>
              <a:t>warrant and contain </a:t>
            </a:r>
            <a:r>
              <a:rPr lang="en-US" sz="2000" dirty="0" smtClean="0"/>
              <a:t>the most </a:t>
            </a:r>
            <a:r>
              <a:rPr lang="en-US" sz="2000" dirty="0"/>
              <a:t>current </a:t>
            </a:r>
            <a:r>
              <a:rPr lang="en-US" sz="2000" dirty="0" smtClean="0"/>
              <a:t>information.</a:t>
            </a:r>
          </a:p>
          <a:p>
            <a:r>
              <a:rPr lang="en-US" sz="2000" dirty="0"/>
              <a:t>Consistent product </a:t>
            </a:r>
            <a:r>
              <a:rPr lang="en-US" sz="2000" dirty="0" smtClean="0"/>
              <a:t>around the world</a:t>
            </a:r>
            <a:endParaRPr lang="en-US" sz="2000" dirty="0"/>
          </a:p>
          <a:p>
            <a:r>
              <a:rPr lang="en-US" sz="2000" dirty="0"/>
              <a:t>All hazards</a:t>
            </a:r>
          </a:p>
          <a:p>
            <a:r>
              <a:rPr lang="en-US" sz="2000" dirty="0" smtClean="0"/>
              <a:t>Tailored for Delta </a:t>
            </a:r>
            <a:r>
              <a:rPr lang="en-US" sz="2000" dirty="0"/>
              <a:t>size aircraft</a:t>
            </a:r>
          </a:p>
          <a:p>
            <a:r>
              <a:rPr lang="en-US" sz="2000" dirty="0" smtClean="0"/>
              <a:t>Automatically sent to flights if along their flight path.</a:t>
            </a:r>
            <a:endParaRPr lang="en-US" sz="2400" dirty="0"/>
          </a:p>
          <a:p>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2133600"/>
            <a:ext cx="4290827" cy="2743199"/>
          </a:xfrm>
        </p:spPr>
      </p:pic>
    </p:spTree>
    <p:extLst>
      <p:ext uri="{BB962C8B-B14F-4D97-AF65-F5344CB8AC3E}">
        <p14:creationId xmlns:p14="http://schemas.microsoft.com/office/powerpoint/2010/main" val="224752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 Types and Hazard Intensity</a:t>
            </a:r>
            <a:endParaRPr lang="en-US" dirty="0"/>
          </a:p>
        </p:txBody>
      </p:sp>
      <p:grpSp>
        <p:nvGrpSpPr>
          <p:cNvPr id="4" name="Group 3"/>
          <p:cNvGrpSpPr/>
          <p:nvPr/>
        </p:nvGrpSpPr>
        <p:grpSpPr>
          <a:xfrm>
            <a:off x="1371600" y="1524000"/>
            <a:ext cx="6486525" cy="4572000"/>
            <a:chOff x="1371600" y="1828800"/>
            <a:chExt cx="6486525" cy="4572000"/>
          </a:xfrm>
        </p:grpSpPr>
        <p:sp>
          <p:nvSpPr>
            <p:cNvPr id="5" name="AutoShape 8"/>
            <p:cNvSpPr>
              <a:spLocks noChangeArrowheads="1"/>
            </p:cNvSpPr>
            <p:nvPr/>
          </p:nvSpPr>
          <p:spPr bwMode="auto">
            <a:xfrm>
              <a:off x="3465513" y="1828800"/>
              <a:ext cx="2322512" cy="1738313"/>
            </a:xfrm>
            <a:prstGeom prst="triangle">
              <a:avLst>
                <a:gd name="adj" fmla="val 50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p>
          </p:txBody>
        </p:sp>
        <p:sp>
          <p:nvSpPr>
            <p:cNvPr id="6" name="AutoShape 12"/>
            <p:cNvSpPr>
              <a:spLocks noChangeArrowheads="1"/>
            </p:cNvSpPr>
            <p:nvPr/>
          </p:nvSpPr>
          <p:spPr bwMode="auto">
            <a:xfrm rot="10800000">
              <a:off x="1371600" y="4956175"/>
              <a:ext cx="6486525" cy="1444625"/>
            </a:xfrm>
            <a:custGeom>
              <a:avLst/>
              <a:gdLst>
                <a:gd name="T0" fmla="*/ 5944180 w 21600"/>
                <a:gd name="T1" fmla="*/ 722313 h 21600"/>
                <a:gd name="T2" fmla="*/ 3243263 w 21600"/>
                <a:gd name="T3" fmla="*/ 1444625 h 21600"/>
                <a:gd name="T4" fmla="*/ 542346 w 21600"/>
                <a:gd name="T5" fmla="*/ 722313 h 21600"/>
                <a:gd name="T6" fmla="*/ 3243263 w 21600"/>
                <a:gd name="T7" fmla="*/ 0 h 21600"/>
                <a:gd name="T8" fmla="*/ 0 60000 65536"/>
                <a:gd name="T9" fmla="*/ 0 60000 65536"/>
                <a:gd name="T10" fmla="*/ 0 60000 65536"/>
                <a:gd name="T11" fmla="*/ 0 60000 65536"/>
                <a:gd name="T12" fmla="*/ 3606 w 21600"/>
                <a:gd name="T13" fmla="*/ 3606 h 21600"/>
                <a:gd name="T14" fmla="*/ 17994 w 21600"/>
                <a:gd name="T15" fmla="*/ 17994 h 21600"/>
              </a:gdLst>
              <a:ahLst/>
              <a:cxnLst>
                <a:cxn ang="T8">
                  <a:pos x="T0" y="T1"/>
                </a:cxn>
                <a:cxn ang="T9">
                  <a:pos x="T2" y="T3"/>
                </a:cxn>
                <a:cxn ang="T10">
                  <a:pos x="T4" y="T5"/>
                </a:cxn>
                <a:cxn ang="T11">
                  <a:pos x="T6" y="T7"/>
                </a:cxn>
              </a:cxnLst>
              <a:rect l="T12" t="T13" r="T14" b="T15"/>
              <a:pathLst>
                <a:path w="21600" h="21600">
                  <a:moveTo>
                    <a:pt x="0" y="0"/>
                  </a:moveTo>
                  <a:lnTo>
                    <a:pt x="3611" y="21600"/>
                  </a:lnTo>
                  <a:lnTo>
                    <a:pt x="17989" y="21600"/>
                  </a:lnTo>
                  <a:lnTo>
                    <a:pt x="2160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
          <p:nvSpPr>
            <p:cNvPr id="7" name="AutoShape 14"/>
            <p:cNvSpPr>
              <a:spLocks noChangeArrowheads="1"/>
            </p:cNvSpPr>
            <p:nvPr/>
          </p:nvSpPr>
          <p:spPr bwMode="auto">
            <a:xfrm rot="10800000">
              <a:off x="2497138" y="3527425"/>
              <a:ext cx="4259262" cy="1428750"/>
            </a:xfrm>
            <a:custGeom>
              <a:avLst/>
              <a:gdLst>
                <a:gd name="T0" fmla="*/ 3757024 w 21600"/>
                <a:gd name="T1" fmla="*/ 714375 h 21600"/>
                <a:gd name="T2" fmla="*/ 2129631 w 21600"/>
                <a:gd name="T3" fmla="*/ 1428750 h 21600"/>
                <a:gd name="T4" fmla="*/ 502238 w 21600"/>
                <a:gd name="T5" fmla="*/ 714375 h 21600"/>
                <a:gd name="T6" fmla="*/ 2129631 w 21600"/>
                <a:gd name="T7" fmla="*/ 0 h 21600"/>
                <a:gd name="T8" fmla="*/ 0 60000 65536"/>
                <a:gd name="T9" fmla="*/ 0 60000 65536"/>
                <a:gd name="T10" fmla="*/ 0 60000 65536"/>
                <a:gd name="T11" fmla="*/ 0 60000 65536"/>
                <a:gd name="T12" fmla="*/ 4347 w 21600"/>
                <a:gd name="T13" fmla="*/ 4347 h 21600"/>
                <a:gd name="T14" fmla="*/ 17253 w 21600"/>
                <a:gd name="T15" fmla="*/ 17253 h 21600"/>
              </a:gdLst>
              <a:ahLst/>
              <a:cxnLst>
                <a:cxn ang="T8">
                  <a:pos x="T0" y="T1"/>
                </a:cxn>
                <a:cxn ang="T9">
                  <a:pos x="T2" y="T3"/>
                </a:cxn>
                <a:cxn ang="T10">
                  <a:pos x="T4" y="T5"/>
                </a:cxn>
                <a:cxn ang="T11">
                  <a:pos x="T6" y="T7"/>
                </a:cxn>
              </a:cxnLst>
              <a:rect l="T12" t="T13" r="T14" b="T15"/>
              <a:pathLst>
                <a:path w="21600" h="21600">
                  <a:moveTo>
                    <a:pt x="0" y="0"/>
                  </a:moveTo>
                  <a:lnTo>
                    <a:pt x="5093" y="21600"/>
                  </a:lnTo>
                  <a:lnTo>
                    <a:pt x="16507" y="21600"/>
                  </a:lnTo>
                  <a:lnTo>
                    <a:pt x="2160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
          <p:nvSpPr>
            <p:cNvPr id="8" name="Text Box 15"/>
            <p:cNvSpPr txBox="1">
              <a:spLocks noChangeArrowheads="1"/>
            </p:cNvSpPr>
            <p:nvPr/>
          </p:nvSpPr>
          <p:spPr bwMode="auto">
            <a:xfrm>
              <a:off x="1868488" y="2408238"/>
              <a:ext cx="55276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solidFill>
                    <a:schemeClr val="bg1"/>
                  </a:solidFill>
                </a:rPr>
                <a:t>AVOID</a:t>
              </a:r>
            </a:p>
            <a:p>
              <a:pPr algn="ctr"/>
              <a:r>
                <a:rPr lang="en-US" sz="1100" dirty="0">
                  <a:solidFill>
                    <a:schemeClr val="bg1"/>
                  </a:solidFill>
                </a:rPr>
                <a:t>Severe Icing</a:t>
              </a:r>
            </a:p>
            <a:p>
              <a:pPr algn="ctr"/>
              <a:r>
                <a:rPr lang="en-US" sz="1100" dirty="0">
                  <a:solidFill>
                    <a:schemeClr val="bg1"/>
                  </a:solidFill>
                </a:rPr>
                <a:t>Strong </a:t>
              </a:r>
              <a:r>
                <a:rPr lang="en-US" sz="1100" dirty="0" err="1">
                  <a:solidFill>
                    <a:schemeClr val="bg1"/>
                  </a:solidFill>
                </a:rPr>
                <a:t>Mtn</a:t>
              </a:r>
              <a:r>
                <a:rPr lang="en-US" sz="1100" dirty="0">
                  <a:solidFill>
                    <a:schemeClr val="bg1"/>
                  </a:solidFill>
                </a:rPr>
                <a:t> Wave</a:t>
              </a:r>
            </a:p>
            <a:p>
              <a:pPr algn="ctr"/>
              <a:r>
                <a:rPr lang="en-US" sz="1100" dirty="0">
                  <a:solidFill>
                    <a:schemeClr val="bg1"/>
                  </a:solidFill>
                </a:rPr>
                <a:t>Mod-</a:t>
              </a:r>
              <a:r>
                <a:rPr lang="en-US" sz="1100" dirty="0" err="1">
                  <a:solidFill>
                    <a:schemeClr val="bg1"/>
                  </a:solidFill>
                </a:rPr>
                <a:t>Sev</a:t>
              </a:r>
              <a:r>
                <a:rPr lang="en-US" sz="1100" dirty="0">
                  <a:solidFill>
                    <a:schemeClr val="bg1"/>
                  </a:solidFill>
                </a:rPr>
                <a:t>, Severe </a:t>
              </a:r>
              <a:r>
                <a:rPr lang="en-US" sz="1100" dirty="0" err="1">
                  <a:solidFill>
                    <a:schemeClr val="bg1"/>
                  </a:solidFill>
                </a:rPr>
                <a:t>Turbc</a:t>
              </a:r>
              <a:r>
                <a:rPr lang="en-US" sz="1100" dirty="0">
                  <a:solidFill>
                    <a:schemeClr val="bg1"/>
                  </a:solidFill>
                </a:rPr>
                <a:t> </a:t>
              </a:r>
            </a:p>
            <a:p>
              <a:pPr algn="ctr"/>
              <a:r>
                <a:rPr lang="en-US" sz="1100" dirty="0">
                  <a:solidFill>
                    <a:schemeClr val="bg1"/>
                  </a:solidFill>
                </a:rPr>
                <a:t>&amp; </a:t>
              </a:r>
              <a:r>
                <a:rPr lang="en-US" sz="1100" dirty="0" err="1">
                  <a:solidFill>
                    <a:schemeClr val="bg1"/>
                  </a:solidFill>
                </a:rPr>
                <a:t>Volc</a:t>
              </a:r>
              <a:r>
                <a:rPr lang="en-US" sz="1100" dirty="0">
                  <a:solidFill>
                    <a:schemeClr val="bg1"/>
                  </a:solidFill>
                </a:rPr>
                <a:t> Ash Cloud &gt; FL250*</a:t>
              </a:r>
            </a:p>
          </p:txBody>
        </p:sp>
        <p:sp>
          <p:nvSpPr>
            <p:cNvPr id="9" name="Text Box 16"/>
            <p:cNvSpPr txBox="1">
              <a:spLocks noChangeArrowheads="1"/>
            </p:cNvSpPr>
            <p:nvPr/>
          </p:nvSpPr>
          <p:spPr bwMode="auto">
            <a:xfrm>
              <a:off x="2727325" y="3657600"/>
              <a:ext cx="37988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solidFill>
                    <a:schemeClr val="bg1"/>
                  </a:solidFill>
                </a:rPr>
                <a:t>ALERT</a:t>
              </a:r>
            </a:p>
            <a:p>
              <a:pPr algn="ctr"/>
              <a:r>
                <a:rPr lang="en-US" sz="1100" dirty="0">
                  <a:solidFill>
                    <a:schemeClr val="bg1"/>
                  </a:solidFill>
                </a:rPr>
                <a:t>Moderate Icing</a:t>
              </a:r>
            </a:p>
            <a:p>
              <a:pPr algn="ctr"/>
              <a:r>
                <a:rPr lang="en-US" sz="1100" dirty="0">
                  <a:solidFill>
                    <a:schemeClr val="bg1"/>
                  </a:solidFill>
                </a:rPr>
                <a:t>Moderate Mountain Wave</a:t>
              </a:r>
            </a:p>
            <a:p>
              <a:pPr algn="ctr"/>
              <a:r>
                <a:rPr lang="en-US" sz="1100" dirty="0">
                  <a:solidFill>
                    <a:schemeClr val="bg1"/>
                  </a:solidFill>
                </a:rPr>
                <a:t>Moderate Turbulence</a:t>
              </a:r>
            </a:p>
            <a:p>
              <a:pPr algn="ctr"/>
              <a:r>
                <a:rPr lang="en-US" sz="1100" dirty="0">
                  <a:solidFill>
                    <a:schemeClr val="bg1"/>
                  </a:solidFill>
                </a:rPr>
                <a:t>Thunderstorms, Ozone, Space Weather, Volcanic Ash*</a:t>
              </a:r>
            </a:p>
          </p:txBody>
        </p:sp>
        <p:sp>
          <p:nvSpPr>
            <p:cNvPr id="10" name="Text Box 17"/>
            <p:cNvSpPr txBox="1">
              <a:spLocks noChangeArrowheads="1"/>
            </p:cNvSpPr>
            <p:nvPr/>
          </p:nvSpPr>
          <p:spPr bwMode="auto">
            <a:xfrm>
              <a:off x="3738057" y="5334000"/>
              <a:ext cx="18774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t>ADVISORY</a:t>
              </a:r>
            </a:p>
            <a:p>
              <a:pPr algn="ctr"/>
              <a:r>
                <a:rPr lang="en-US" sz="1100" dirty="0"/>
                <a:t>Light-Moderate Turbulence</a:t>
              </a:r>
            </a:p>
            <a:p>
              <a:pPr algn="ctr"/>
              <a:r>
                <a:rPr lang="en-US" sz="1100" dirty="0"/>
                <a:t>Frontal </a:t>
              </a:r>
              <a:r>
                <a:rPr lang="en-US" sz="1100" dirty="0" smtClean="0"/>
                <a:t>Wind Shear</a:t>
              </a:r>
              <a:endParaRPr lang="en-US" sz="1100" b="0" dirty="0"/>
            </a:p>
          </p:txBody>
        </p:sp>
      </p:grpSp>
    </p:spTree>
    <p:extLst>
      <p:ext uri="{BB962C8B-B14F-4D97-AF65-F5344CB8AC3E}">
        <p14:creationId xmlns:p14="http://schemas.microsoft.com/office/powerpoint/2010/main" val="162248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Avoidance Policies Based </a:t>
            </a:r>
            <a:r>
              <a:rPr lang="en-US" dirty="0"/>
              <a:t>o</a:t>
            </a:r>
            <a:r>
              <a:rPr lang="en-US" dirty="0" smtClean="0"/>
              <a:t>n TP’s</a:t>
            </a:r>
            <a:endParaRPr lang="en-US" dirty="0"/>
          </a:p>
        </p:txBody>
      </p:sp>
      <p:grpSp>
        <p:nvGrpSpPr>
          <p:cNvPr id="4" name="Group 3"/>
          <p:cNvGrpSpPr/>
          <p:nvPr/>
        </p:nvGrpSpPr>
        <p:grpSpPr>
          <a:xfrm>
            <a:off x="1371600" y="1574800"/>
            <a:ext cx="6486525" cy="4572000"/>
            <a:chOff x="1371600" y="1828800"/>
            <a:chExt cx="6486525" cy="4572000"/>
          </a:xfrm>
        </p:grpSpPr>
        <p:sp>
          <p:nvSpPr>
            <p:cNvPr id="5" name="AutoShape 8"/>
            <p:cNvSpPr>
              <a:spLocks noChangeArrowheads="1"/>
            </p:cNvSpPr>
            <p:nvPr/>
          </p:nvSpPr>
          <p:spPr bwMode="auto">
            <a:xfrm>
              <a:off x="3465513" y="1828800"/>
              <a:ext cx="2322512" cy="1738313"/>
            </a:xfrm>
            <a:prstGeom prst="triangle">
              <a:avLst>
                <a:gd name="adj" fmla="val 50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p>
          </p:txBody>
        </p:sp>
        <p:sp>
          <p:nvSpPr>
            <p:cNvPr id="6" name="AutoShape 12"/>
            <p:cNvSpPr>
              <a:spLocks noChangeArrowheads="1"/>
            </p:cNvSpPr>
            <p:nvPr/>
          </p:nvSpPr>
          <p:spPr bwMode="auto">
            <a:xfrm rot="10800000">
              <a:off x="1371600" y="4956175"/>
              <a:ext cx="6486525" cy="1444625"/>
            </a:xfrm>
            <a:custGeom>
              <a:avLst/>
              <a:gdLst>
                <a:gd name="T0" fmla="*/ 5944180 w 21600"/>
                <a:gd name="T1" fmla="*/ 722313 h 21600"/>
                <a:gd name="T2" fmla="*/ 3243263 w 21600"/>
                <a:gd name="T3" fmla="*/ 1444625 h 21600"/>
                <a:gd name="T4" fmla="*/ 542346 w 21600"/>
                <a:gd name="T5" fmla="*/ 722313 h 21600"/>
                <a:gd name="T6" fmla="*/ 3243263 w 21600"/>
                <a:gd name="T7" fmla="*/ 0 h 21600"/>
                <a:gd name="T8" fmla="*/ 0 60000 65536"/>
                <a:gd name="T9" fmla="*/ 0 60000 65536"/>
                <a:gd name="T10" fmla="*/ 0 60000 65536"/>
                <a:gd name="T11" fmla="*/ 0 60000 65536"/>
                <a:gd name="T12" fmla="*/ 3606 w 21600"/>
                <a:gd name="T13" fmla="*/ 3606 h 21600"/>
                <a:gd name="T14" fmla="*/ 17994 w 21600"/>
                <a:gd name="T15" fmla="*/ 17994 h 21600"/>
              </a:gdLst>
              <a:ahLst/>
              <a:cxnLst>
                <a:cxn ang="T8">
                  <a:pos x="T0" y="T1"/>
                </a:cxn>
                <a:cxn ang="T9">
                  <a:pos x="T2" y="T3"/>
                </a:cxn>
                <a:cxn ang="T10">
                  <a:pos x="T4" y="T5"/>
                </a:cxn>
                <a:cxn ang="T11">
                  <a:pos x="T6" y="T7"/>
                </a:cxn>
              </a:cxnLst>
              <a:rect l="T12" t="T13" r="T14" b="T15"/>
              <a:pathLst>
                <a:path w="21600" h="21600">
                  <a:moveTo>
                    <a:pt x="0" y="0"/>
                  </a:moveTo>
                  <a:lnTo>
                    <a:pt x="3611" y="21600"/>
                  </a:lnTo>
                  <a:lnTo>
                    <a:pt x="17989" y="21600"/>
                  </a:lnTo>
                  <a:lnTo>
                    <a:pt x="2160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
          <p:nvSpPr>
            <p:cNvPr id="7" name="AutoShape 14"/>
            <p:cNvSpPr>
              <a:spLocks noChangeArrowheads="1"/>
            </p:cNvSpPr>
            <p:nvPr/>
          </p:nvSpPr>
          <p:spPr bwMode="auto">
            <a:xfrm rot="10800000">
              <a:off x="2497138" y="3527425"/>
              <a:ext cx="4259262" cy="1428750"/>
            </a:xfrm>
            <a:custGeom>
              <a:avLst/>
              <a:gdLst>
                <a:gd name="T0" fmla="*/ 3757024 w 21600"/>
                <a:gd name="T1" fmla="*/ 714375 h 21600"/>
                <a:gd name="T2" fmla="*/ 2129631 w 21600"/>
                <a:gd name="T3" fmla="*/ 1428750 h 21600"/>
                <a:gd name="T4" fmla="*/ 502238 w 21600"/>
                <a:gd name="T5" fmla="*/ 714375 h 21600"/>
                <a:gd name="T6" fmla="*/ 2129631 w 21600"/>
                <a:gd name="T7" fmla="*/ 0 h 21600"/>
                <a:gd name="T8" fmla="*/ 0 60000 65536"/>
                <a:gd name="T9" fmla="*/ 0 60000 65536"/>
                <a:gd name="T10" fmla="*/ 0 60000 65536"/>
                <a:gd name="T11" fmla="*/ 0 60000 65536"/>
                <a:gd name="T12" fmla="*/ 4347 w 21600"/>
                <a:gd name="T13" fmla="*/ 4347 h 21600"/>
                <a:gd name="T14" fmla="*/ 17253 w 21600"/>
                <a:gd name="T15" fmla="*/ 17253 h 21600"/>
              </a:gdLst>
              <a:ahLst/>
              <a:cxnLst>
                <a:cxn ang="T8">
                  <a:pos x="T0" y="T1"/>
                </a:cxn>
                <a:cxn ang="T9">
                  <a:pos x="T2" y="T3"/>
                </a:cxn>
                <a:cxn ang="T10">
                  <a:pos x="T4" y="T5"/>
                </a:cxn>
                <a:cxn ang="T11">
                  <a:pos x="T6" y="T7"/>
                </a:cxn>
              </a:cxnLst>
              <a:rect l="T12" t="T13" r="T14" b="T15"/>
              <a:pathLst>
                <a:path w="21600" h="21600">
                  <a:moveTo>
                    <a:pt x="0" y="0"/>
                  </a:moveTo>
                  <a:lnTo>
                    <a:pt x="5093" y="21600"/>
                  </a:lnTo>
                  <a:lnTo>
                    <a:pt x="16507" y="21600"/>
                  </a:lnTo>
                  <a:lnTo>
                    <a:pt x="2160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sp>
          <p:nvSpPr>
            <p:cNvPr id="8" name="Text Box 15"/>
            <p:cNvSpPr txBox="1">
              <a:spLocks noChangeArrowheads="1"/>
            </p:cNvSpPr>
            <p:nvPr/>
          </p:nvSpPr>
          <p:spPr bwMode="auto">
            <a:xfrm>
              <a:off x="1868488" y="2286000"/>
              <a:ext cx="55276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solidFill>
                    <a:schemeClr val="bg1"/>
                  </a:solidFill>
                </a:rPr>
                <a:t>AVOID</a:t>
              </a:r>
            </a:p>
            <a:p>
              <a:pPr algn="ctr"/>
              <a:r>
                <a:rPr lang="en-US" sz="1200" dirty="0">
                  <a:solidFill>
                    <a:schemeClr val="bg1"/>
                  </a:solidFill>
                </a:rPr>
                <a:t>Avoid</a:t>
              </a:r>
            </a:p>
            <a:p>
              <a:pPr algn="ctr"/>
              <a:r>
                <a:rPr lang="en-US" sz="1200" dirty="0">
                  <a:solidFill>
                    <a:schemeClr val="bg1"/>
                  </a:solidFill>
                </a:rPr>
                <a:t>SEVERE OR</a:t>
              </a:r>
            </a:p>
            <a:p>
              <a:pPr algn="ctr"/>
              <a:r>
                <a:rPr lang="en-US" sz="1200" dirty="0">
                  <a:solidFill>
                    <a:schemeClr val="bg1"/>
                  </a:solidFill>
                </a:rPr>
                <a:t>STRONG ALTITUDES</a:t>
              </a:r>
            </a:p>
            <a:p>
              <a:pPr algn="ctr"/>
              <a:r>
                <a:rPr lang="en-US" sz="1000" dirty="0">
                  <a:solidFill>
                    <a:schemeClr val="bg1"/>
                  </a:solidFill>
                </a:rPr>
                <a:t>(unless under </a:t>
              </a:r>
            </a:p>
            <a:p>
              <a:pPr algn="ctr"/>
              <a:r>
                <a:rPr lang="en-US" sz="1000" dirty="0">
                  <a:solidFill>
                    <a:schemeClr val="bg1"/>
                  </a:solidFill>
                </a:rPr>
                <a:t>emergency authority)</a:t>
              </a:r>
            </a:p>
          </p:txBody>
        </p:sp>
        <p:sp>
          <p:nvSpPr>
            <p:cNvPr id="9" name="Text Box 16"/>
            <p:cNvSpPr txBox="1">
              <a:spLocks noChangeArrowheads="1"/>
            </p:cNvSpPr>
            <p:nvPr/>
          </p:nvSpPr>
          <p:spPr bwMode="auto">
            <a:xfrm>
              <a:off x="3338513" y="3810000"/>
              <a:ext cx="26987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a:solidFill>
                    <a:schemeClr val="bg1"/>
                  </a:solidFill>
                </a:rPr>
                <a:t>ALERT</a:t>
              </a:r>
            </a:p>
            <a:p>
              <a:pPr algn="ctr"/>
              <a:r>
                <a:rPr lang="en-US" sz="1200">
                  <a:solidFill>
                    <a:schemeClr val="bg1"/>
                  </a:solidFill>
                </a:rPr>
                <a:t>Recommend Avoidance if feasible.</a:t>
              </a:r>
            </a:p>
            <a:p>
              <a:pPr algn="ctr"/>
              <a:r>
                <a:rPr lang="en-US" sz="1200">
                  <a:solidFill>
                    <a:schemeClr val="bg1"/>
                  </a:solidFill>
                </a:rPr>
                <a:t>Minimize exposure to the</a:t>
              </a:r>
            </a:p>
            <a:p>
              <a:pPr algn="ctr"/>
              <a:r>
                <a:rPr lang="en-US" sz="1200">
                  <a:solidFill>
                    <a:schemeClr val="bg1"/>
                  </a:solidFill>
                </a:rPr>
                <a:t>affected altitudes or areas.</a:t>
              </a:r>
            </a:p>
          </p:txBody>
        </p:sp>
        <p:sp>
          <p:nvSpPr>
            <p:cNvPr id="10" name="Text Box 17"/>
            <p:cNvSpPr txBox="1">
              <a:spLocks noChangeArrowheads="1"/>
            </p:cNvSpPr>
            <p:nvPr/>
          </p:nvSpPr>
          <p:spPr bwMode="auto">
            <a:xfrm>
              <a:off x="3914775" y="5334000"/>
              <a:ext cx="1512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a:t>ADVISORY</a:t>
              </a:r>
            </a:p>
            <a:p>
              <a:pPr algn="ctr"/>
              <a:r>
                <a:rPr lang="en-US" sz="1200"/>
                <a:t>No Restrictions</a:t>
              </a:r>
              <a:endParaRPr lang="en-US" b="0"/>
            </a:p>
          </p:txBody>
        </p:sp>
      </p:grpSp>
    </p:spTree>
    <p:extLst>
      <p:ext uri="{BB962C8B-B14F-4D97-AF65-F5344CB8AC3E}">
        <p14:creationId xmlns:p14="http://schemas.microsoft.com/office/powerpoint/2010/main" val="2660200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gray">
          <a:xfrm>
            <a:off x="0" y="0"/>
            <a:ext cx="914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1097280" rIns="84053" bIns="42025"/>
          <a:lstStyle>
            <a:lvl1pPr defTabSz="925513" eaLnBrk="0" hangingPunct="0">
              <a:defRPr b="1">
                <a:solidFill>
                  <a:schemeClr val="tx1"/>
                </a:solidFill>
                <a:latin typeface="Arial" charset="0"/>
              </a:defRPr>
            </a:lvl1pPr>
            <a:lvl2pPr marL="742950" indent="-285750" defTabSz="925513" eaLnBrk="0" hangingPunct="0">
              <a:defRPr b="1">
                <a:solidFill>
                  <a:schemeClr val="tx1"/>
                </a:solidFill>
                <a:latin typeface="Arial" charset="0"/>
              </a:defRPr>
            </a:lvl2pPr>
            <a:lvl3pPr marL="1143000" indent="-228600" defTabSz="925513" eaLnBrk="0" hangingPunct="0">
              <a:defRPr b="1">
                <a:solidFill>
                  <a:schemeClr val="tx1"/>
                </a:solidFill>
                <a:latin typeface="Arial" charset="0"/>
              </a:defRPr>
            </a:lvl3pPr>
            <a:lvl4pPr marL="1600200" indent="-228600" defTabSz="925513" eaLnBrk="0" hangingPunct="0">
              <a:defRPr b="1">
                <a:solidFill>
                  <a:schemeClr val="tx1"/>
                </a:solidFill>
                <a:latin typeface="Arial" charset="0"/>
              </a:defRPr>
            </a:lvl4pPr>
            <a:lvl5pPr marL="2057400" indent="-228600" defTabSz="925513" eaLnBrk="0" hangingPunct="0">
              <a:defRPr b="1">
                <a:solidFill>
                  <a:schemeClr val="tx1"/>
                </a:solidFill>
                <a:latin typeface="Arial" charset="0"/>
              </a:defRPr>
            </a:lvl5pPr>
            <a:lvl6pPr marL="2514600" indent="-228600" defTabSz="925513" eaLnBrk="0" fontAlgn="base" hangingPunct="0">
              <a:spcBef>
                <a:spcPct val="0"/>
              </a:spcBef>
              <a:spcAft>
                <a:spcPct val="0"/>
              </a:spcAft>
              <a:defRPr b="1">
                <a:solidFill>
                  <a:schemeClr val="tx1"/>
                </a:solidFill>
                <a:latin typeface="Arial" charset="0"/>
              </a:defRPr>
            </a:lvl6pPr>
            <a:lvl7pPr marL="2971800" indent="-228600" defTabSz="925513" eaLnBrk="0" fontAlgn="base" hangingPunct="0">
              <a:spcBef>
                <a:spcPct val="0"/>
              </a:spcBef>
              <a:spcAft>
                <a:spcPct val="0"/>
              </a:spcAft>
              <a:defRPr b="1">
                <a:solidFill>
                  <a:schemeClr val="tx1"/>
                </a:solidFill>
                <a:latin typeface="Arial" charset="0"/>
              </a:defRPr>
            </a:lvl7pPr>
            <a:lvl8pPr marL="3429000" indent="-228600" defTabSz="925513" eaLnBrk="0" fontAlgn="base" hangingPunct="0">
              <a:spcBef>
                <a:spcPct val="0"/>
              </a:spcBef>
              <a:spcAft>
                <a:spcPct val="0"/>
              </a:spcAft>
              <a:defRPr b="1">
                <a:solidFill>
                  <a:schemeClr val="tx1"/>
                </a:solidFill>
                <a:latin typeface="Arial" charset="0"/>
              </a:defRPr>
            </a:lvl8pPr>
            <a:lvl9pPr marL="3886200" indent="-228600" defTabSz="925513" eaLnBrk="0" fontAlgn="base" hangingPunct="0">
              <a:spcBef>
                <a:spcPct val="0"/>
              </a:spcBef>
              <a:spcAft>
                <a:spcPct val="0"/>
              </a:spcAft>
              <a:defRPr b="1">
                <a:solidFill>
                  <a:schemeClr val="tx1"/>
                </a:solidFill>
                <a:latin typeface="Arial" charset="0"/>
              </a:defRPr>
            </a:lvl9pPr>
          </a:lstStyle>
          <a:p>
            <a:r>
              <a:rPr lang="en-US" altLang="en-US" sz="6000" b="0" dirty="0" smtClean="0">
                <a:solidFill>
                  <a:srgbClr val="FFFFFF"/>
                </a:solidFill>
                <a:ea typeface="ＭＳ Ｐゴシック" pitchFamily="1" charset="-128"/>
              </a:rPr>
              <a:t>Mountain Waves</a:t>
            </a:r>
            <a:endParaRPr lang="en-US" altLang="en-US" sz="2400" b="0" dirty="0">
              <a:solidFill>
                <a:srgbClr val="FFFFFF"/>
              </a:solidFill>
              <a:ea typeface="ＭＳ Ｐゴシック" pitchFamily="1" charset="-128"/>
            </a:endParaRPr>
          </a:p>
        </p:txBody>
      </p:sp>
    </p:spTree>
    <p:extLst>
      <p:ext uri="{BB962C8B-B14F-4D97-AF65-F5344CB8AC3E}">
        <p14:creationId xmlns:p14="http://schemas.microsoft.com/office/powerpoint/2010/main" val="10859540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Wave Forecasting</a:t>
            </a:r>
            <a:endParaRPr lang="en-US" dirty="0"/>
          </a:p>
        </p:txBody>
      </p:sp>
      <p:sp>
        <p:nvSpPr>
          <p:cNvPr id="3" name="Content Placeholder 2"/>
          <p:cNvSpPr>
            <a:spLocks noGrp="1"/>
          </p:cNvSpPr>
          <p:nvPr>
            <p:ph idx="1"/>
          </p:nvPr>
        </p:nvSpPr>
        <p:spPr>
          <a:xfrm>
            <a:off x="304800" y="1600200"/>
            <a:ext cx="3352800" cy="4525963"/>
          </a:xfrm>
        </p:spPr>
        <p:txBody>
          <a:bodyPr/>
          <a:lstStyle/>
          <a:p>
            <a:r>
              <a:rPr lang="en-US" sz="2000" dirty="0" smtClean="0"/>
              <a:t>Pre-defined mountain wave areas in the western United States.</a:t>
            </a:r>
          </a:p>
          <a:p>
            <a:pPr lvl="1"/>
            <a:r>
              <a:rPr lang="en-US" sz="2000" dirty="0" smtClean="0"/>
              <a:t>Northern Rockies</a:t>
            </a:r>
          </a:p>
          <a:p>
            <a:pPr lvl="1"/>
            <a:r>
              <a:rPr lang="en-US" sz="2000" dirty="0" smtClean="0"/>
              <a:t>Southern Rockies</a:t>
            </a:r>
          </a:p>
          <a:p>
            <a:pPr lvl="1"/>
            <a:r>
              <a:rPr lang="en-US" sz="2000" dirty="0" smtClean="0"/>
              <a:t>Sierras</a:t>
            </a:r>
          </a:p>
          <a:p>
            <a:r>
              <a:rPr lang="en-US" sz="2000" dirty="0" smtClean="0"/>
              <a:t>Forecast wave action and turbulence at flight altitudes (around the trop) and rotor zone turbulence (climb and descent) at airports within the areas.</a:t>
            </a:r>
          </a:p>
          <a:p>
            <a:pPr marL="57150" indent="0">
              <a:buNone/>
            </a:pPr>
            <a:endParaRPr lang="en-US" sz="2400" dirty="0"/>
          </a:p>
        </p:txBody>
      </p:sp>
      <p:pic>
        <p:nvPicPr>
          <p:cNvPr id="4" name="Picture 3" descr="DeltaMtnWaveAreas-w-ARTCC-boundaries"/>
          <p:cNvPicPr>
            <a:picLocks noChangeAspect="1" noChangeArrowheads="1"/>
          </p:cNvPicPr>
          <p:nvPr/>
        </p:nvPicPr>
        <p:blipFill>
          <a:blip r:embed="rId2">
            <a:extLst>
              <a:ext uri="{28A0092B-C50C-407E-A947-70E740481C1C}">
                <a14:useLocalDpi xmlns:a14="http://schemas.microsoft.com/office/drawing/2010/main" val="0"/>
              </a:ext>
            </a:extLst>
          </a:blip>
          <a:srcRect l="23633" t="34425" r="36890" b="16412"/>
          <a:stretch>
            <a:fillRect/>
          </a:stretch>
        </p:blipFill>
        <p:spPr bwMode="auto">
          <a:xfrm>
            <a:off x="3886200" y="1600200"/>
            <a:ext cx="5054379"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rot="19757145">
            <a:off x="6059299" y="2001165"/>
            <a:ext cx="1398453" cy="209151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39000" y="3733800"/>
            <a:ext cx="1066800" cy="1524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723965">
            <a:off x="5090134" y="4018072"/>
            <a:ext cx="783943" cy="1295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8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Wave Forecasting</a:t>
            </a:r>
            <a:endParaRPr lang="en-US" dirty="0"/>
          </a:p>
        </p:txBody>
      </p:sp>
      <p:sp>
        <p:nvSpPr>
          <p:cNvPr id="3" name="Content Placeholder 2"/>
          <p:cNvSpPr>
            <a:spLocks noGrp="1"/>
          </p:cNvSpPr>
          <p:nvPr>
            <p:ph idx="1"/>
          </p:nvPr>
        </p:nvSpPr>
        <p:spPr>
          <a:xfrm>
            <a:off x="457200" y="1124262"/>
            <a:ext cx="8229600" cy="1981200"/>
          </a:xfrm>
        </p:spPr>
        <p:txBody>
          <a:bodyPr/>
          <a:lstStyle/>
          <a:p>
            <a:pPr>
              <a:lnSpc>
                <a:spcPct val="90000"/>
              </a:lnSpc>
            </a:pPr>
            <a:r>
              <a:rPr lang="en-US" sz="2400" dirty="0"/>
              <a:t>When a </a:t>
            </a:r>
            <a:r>
              <a:rPr lang="en-US" sz="2400" dirty="0" smtClean="0"/>
              <a:t>mountain </a:t>
            </a:r>
            <a:r>
              <a:rPr lang="en-US" sz="2400" dirty="0"/>
              <a:t>wave area or group of </a:t>
            </a:r>
            <a:r>
              <a:rPr lang="en-US" sz="2400" dirty="0" smtClean="0"/>
              <a:t>mountain wave </a:t>
            </a:r>
            <a:r>
              <a:rPr lang="en-US" sz="2400" dirty="0"/>
              <a:t>areas are expected to be active, flights will be routed:</a:t>
            </a:r>
          </a:p>
          <a:p>
            <a:pPr lvl="1">
              <a:lnSpc>
                <a:spcPct val="90000"/>
              </a:lnSpc>
            </a:pPr>
            <a:r>
              <a:rPr lang="en-US" sz="2400" dirty="0"/>
              <a:t> </a:t>
            </a:r>
            <a:r>
              <a:rPr lang="en-US" sz="2400" dirty="0" smtClean="0"/>
              <a:t>Either around </a:t>
            </a:r>
            <a:r>
              <a:rPr lang="en-US" sz="2400" dirty="0"/>
              <a:t>the area</a:t>
            </a:r>
          </a:p>
          <a:p>
            <a:pPr lvl="1">
              <a:lnSpc>
                <a:spcPct val="90000"/>
              </a:lnSpc>
            </a:pPr>
            <a:r>
              <a:rPr lang="en-US" sz="2400" dirty="0"/>
              <a:t> </a:t>
            </a:r>
            <a:r>
              <a:rPr lang="en-US" sz="2400" dirty="0" smtClean="0"/>
              <a:t>Or </a:t>
            </a:r>
            <a:r>
              <a:rPr lang="en-US" sz="2400" dirty="0"/>
              <a:t>through the area with altitude and/or horizontal restrictions.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75" y="3060420"/>
            <a:ext cx="3081679" cy="35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75" y="3060418"/>
            <a:ext cx="3081679" cy="35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60418"/>
            <a:ext cx="2948746" cy="359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3124200"/>
            <a:ext cx="1905000" cy="2585323"/>
          </a:xfrm>
          <a:prstGeom prst="rect">
            <a:avLst/>
          </a:prstGeom>
          <a:noFill/>
          <a:ln w="28575">
            <a:solidFill>
              <a:schemeClr val="accent2"/>
            </a:solidFill>
          </a:ln>
        </p:spPr>
        <p:txBody>
          <a:bodyPr wrap="square" rtlCol="0">
            <a:spAutoFit/>
          </a:bodyPr>
          <a:lstStyle/>
          <a:p>
            <a:r>
              <a:rPr lang="en-US" dirty="0" smtClean="0">
                <a:solidFill>
                  <a:schemeClr val="accent2"/>
                </a:solidFill>
              </a:rPr>
              <a:t>Deviation Routes are available for some wave areas and can be used to minimize wave action and turbulence</a:t>
            </a:r>
            <a:r>
              <a:rPr lang="en-US" dirty="0" smtClean="0"/>
              <a:t>. </a:t>
            </a:r>
            <a:endParaRPr lang="en-US"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060418"/>
            <a:ext cx="2948745" cy="359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8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par>
                                <p:cTn id="11" presetID="10" presetClass="entr" presetSubtype="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fade">
                                      <p:cBhvr>
                                        <p:cTn id="1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Air Lines</a:t>
            </a:r>
            <a:endParaRPr lang="en-US" dirty="0"/>
          </a:p>
        </p:txBody>
      </p:sp>
      <p:sp>
        <p:nvSpPr>
          <p:cNvPr id="3" name="Content Placeholder 2"/>
          <p:cNvSpPr>
            <a:spLocks noGrp="1"/>
          </p:cNvSpPr>
          <p:nvPr>
            <p:ph idx="1"/>
          </p:nvPr>
        </p:nvSpPr>
        <p:spPr/>
        <p:txBody>
          <a:bodyPr/>
          <a:lstStyle/>
          <a:p>
            <a:r>
              <a:rPr lang="en-US" sz="1600" dirty="0" smtClean="0"/>
              <a:t>Delta now serves more 600,000 customers </a:t>
            </a:r>
            <a:r>
              <a:rPr lang="en-US" sz="1600" b="1" dirty="0" smtClean="0"/>
              <a:t>EACH DAY</a:t>
            </a:r>
            <a:r>
              <a:rPr lang="en-US" sz="1600" dirty="0" smtClean="0"/>
              <a:t>.</a:t>
            </a:r>
          </a:p>
          <a:p>
            <a:r>
              <a:rPr lang="en-US" sz="1800" b="1" dirty="0" smtClean="0"/>
              <a:t>5000 flights EACH DAY</a:t>
            </a:r>
            <a:r>
              <a:rPr lang="en-US" sz="1600" dirty="0" smtClean="0"/>
              <a:t>.</a:t>
            </a:r>
          </a:p>
          <a:p>
            <a:pPr marL="457200" lvl="1" indent="0">
              <a:buNone/>
            </a:pPr>
            <a:r>
              <a:rPr lang="en-US" sz="2000" b="1" dirty="0" smtClean="0"/>
              <a:t>Mainline: 3350 flights/day        Delta Connection:</a:t>
            </a:r>
          </a:p>
          <a:p>
            <a:pPr lvl="1"/>
            <a:r>
              <a:rPr lang="en-US" sz="1600" b="1" dirty="0" smtClean="0"/>
              <a:t>SLC</a:t>
            </a:r>
            <a:r>
              <a:rPr lang="en-US" sz="1600" dirty="0" smtClean="0"/>
              <a:t>: 147/day                                     - </a:t>
            </a:r>
            <a:r>
              <a:rPr lang="en-US" sz="1600" b="1" dirty="0" smtClean="0"/>
              <a:t>SLC</a:t>
            </a:r>
            <a:r>
              <a:rPr lang="en-US" sz="1600" dirty="0" smtClean="0"/>
              <a:t>: 127/day (Compass/</a:t>
            </a:r>
            <a:r>
              <a:rPr lang="en-US" sz="1600" dirty="0" err="1" smtClean="0"/>
              <a:t>Skywest</a:t>
            </a:r>
            <a:r>
              <a:rPr lang="en-US" sz="1600" dirty="0"/>
              <a:t>)</a:t>
            </a:r>
            <a:endParaRPr lang="en-US" sz="1600" dirty="0" smtClean="0"/>
          </a:p>
          <a:p>
            <a:pPr lvl="1"/>
            <a:r>
              <a:rPr lang="en-US" sz="1600" b="1" dirty="0" smtClean="0"/>
              <a:t>LAX</a:t>
            </a:r>
            <a:r>
              <a:rPr lang="en-US" sz="1600" dirty="0" smtClean="0"/>
              <a:t>: 129/day                                     - </a:t>
            </a:r>
            <a:r>
              <a:rPr lang="en-US" sz="1600" b="1" dirty="0" smtClean="0"/>
              <a:t>LAX</a:t>
            </a:r>
            <a:r>
              <a:rPr lang="en-US" sz="1600" dirty="0" smtClean="0"/>
              <a:t>: 37/day   (Compass/</a:t>
            </a:r>
            <a:r>
              <a:rPr lang="en-US" sz="1600" dirty="0" err="1" smtClean="0"/>
              <a:t>Skywest</a:t>
            </a:r>
            <a:r>
              <a:rPr lang="en-US" sz="1600" dirty="0" smtClean="0"/>
              <a:t>)</a:t>
            </a:r>
          </a:p>
          <a:p>
            <a:pPr lvl="1"/>
            <a:r>
              <a:rPr lang="en-US" sz="1600" b="1" dirty="0" smtClean="0"/>
              <a:t>SEA</a:t>
            </a:r>
            <a:r>
              <a:rPr lang="en-US" sz="1600" dirty="0" smtClean="0"/>
              <a:t>: 108/day                                     - </a:t>
            </a:r>
            <a:r>
              <a:rPr lang="en-US" sz="1600" b="1" dirty="0" smtClean="0"/>
              <a:t>SEA</a:t>
            </a:r>
            <a:r>
              <a:rPr lang="en-US" sz="1600" dirty="0" smtClean="0"/>
              <a:t>: 66/day  (Compass/</a:t>
            </a:r>
            <a:r>
              <a:rPr lang="en-US" sz="1600" dirty="0" err="1" smtClean="0"/>
              <a:t>Skywest</a:t>
            </a:r>
            <a:r>
              <a:rPr lang="en-US" sz="1600" dirty="0" smtClean="0"/>
              <a:t>)</a:t>
            </a:r>
          </a:p>
          <a:p>
            <a:pPr lvl="1"/>
            <a:r>
              <a:rPr lang="en-US" sz="1600" b="1" dirty="0" smtClean="0"/>
              <a:t>LAS</a:t>
            </a:r>
            <a:r>
              <a:rPr lang="en-US" sz="1600" dirty="0" smtClean="0"/>
              <a:t>: 40/day</a:t>
            </a:r>
          </a:p>
          <a:p>
            <a:pPr lvl="1"/>
            <a:r>
              <a:rPr lang="en-US" sz="1600" b="1" dirty="0" smtClean="0"/>
              <a:t>SFO</a:t>
            </a:r>
            <a:r>
              <a:rPr lang="en-US" sz="1600" dirty="0" smtClean="0"/>
              <a:t>: 53/day</a:t>
            </a:r>
          </a:p>
          <a:p>
            <a:pPr marL="457200" lvl="1" indent="0">
              <a:buNone/>
            </a:pPr>
            <a:endParaRPr lang="en-US" sz="1600" dirty="0"/>
          </a:p>
        </p:txBody>
      </p:sp>
      <p:pic>
        <p:nvPicPr>
          <p:cNvPr id="6146" name="Picture 2" desc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343400"/>
            <a:ext cx="5476875" cy="19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38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Wave Forecasting</a:t>
            </a:r>
            <a:endParaRPr lang="en-US" dirty="0"/>
          </a:p>
        </p:txBody>
      </p:sp>
      <p:sp>
        <p:nvSpPr>
          <p:cNvPr id="3" name="Content Placeholder 2"/>
          <p:cNvSpPr>
            <a:spLocks noGrp="1"/>
          </p:cNvSpPr>
          <p:nvPr>
            <p:ph idx="1"/>
          </p:nvPr>
        </p:nvSpPr>
        <p:spPr>
          <a:xfrm>
            <a:off x="457200" y="1295400"/>
            <a:ext cx="8229600" cy="2209800"/>
          </a:xfrm>
        </p:spPr>
        <p:txBody>
          <a:bodyPr/>
          <a:lstStyle/>
          <a:p>
            <a:r>
              <a:rPr lang="en-US" sz="2400" dirty="0" smtClean="0"/>
              <a:t>Delta Meteorology produces a Mountain Wave Outlook multiple times per day</a:t>
            </a:r>
          </a:p>
          <a:p>
            <a:pPr lvl="1"/>
            <a:r>
              <a:rPr lang="en-US" sz="2400" dirty="0" smtClean="0"/>
              <a:t>Used by Delta and FAA for planning purposes.</a:t>
            </a:r>
          </a:p>
          <a:p>
            <a:pPr lvl="1"/>
            <a:r>
              <a:rPr lang="en-US" sz="2400" dirty="0" smtClean="0"/>
              <a:t>Received by FAA Systems Command Center and forwarded onto affected ARTCC’s.</a:t>
            </a:r>
          </a:p>
          <a:p>
            <a:pPr lvl="2"/>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8153400" cy="313716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632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Wave Forecasting</a:t>
            </a:r>
            <a:endParaRPr lang="en-US" dirty="0"/>
          </a:p>
        </p:txBody>
      </p:sp>
      <p:sp>
        <p:nvSpPr>
          <p:cNvPr id="3" name="Content Placeholder 2"/>
          <p:cNvSpPr>
            <a:spLocks noGrp="1"/>
          </p:cNvSpPr>
          <p:nvPr>
            <p:ph idx="1"/>
          </p:nvPr>
        </p:nvSpPr>
        <p:spPr>
          <a:xfrm>
            <a:off x="457200" y="1371600"/>
            <a:ext cx="4495800" cy="5105400"/>
          </a:xfrm>
        </p:spPr>
        <p:txBody>
          <a:bodyPr/>
          <a:lstStyle/>
          <a:p>
            <a:r>
              <a:rPr lang="en-US" sz="2400" dirty="0" smtClean="0"/>
              <a:t>Mountain Wave TP’s are issued by Delta Meteorology as short term forecasts and real time conditions.</a:t>
            </a:r>
          </a:p>
          <a:p>
            <a:r>
              <a:rPr lang="en-US" sz="2400" dirty="0" smtClean="0"/>
              <a:t>Mountain Wave TP’s are only issued as Alert (moderate) or Avoid (strong). </a:t>
            </a:r>
          </a:p>
          <a:p>
            <a:r>
              <a:rPr lang="en-US" sz="2400" dirty="0" smtClean="0"/>
              <a:t>Mountain Wave TP’s usually are issued as a forecast TP. Then updated to a </a:t>
            </a:r>
            <a:r>
              <a:rPr lang="en-US" sz="2400" dirty="0" err="1" smtClean="0"/>
              <a:t>pireps</a:t>
            </a:r>
            <a:r>
              <a:rPr lang="en-US" sz="2400" dirty="0" smtClean="0"/>
              <a:t> TP when wave action is confirmed. </a:t>
            </a:r>
          </a:p>
          <a:p>
            <a:endParaRPr lang="en-US" sz="2400" dirty="0" smtClean="0"/>
          </a:p>
        </p:txBody>
      </p:sp>
      <p:sp>
        <p:nvSpPr>
          <p:cNvPr id="4" name="TextBox 3"/>
          <p:cNvSpPr txBox="1"/>
          <p:nvPr/>
        </p:nvSpPr>
        <p:spPr>
          <a:xfrm>
            <a:off x="5638800" y="1219200"/>
            <a:ext cx="2743200" cy="2308324"/>
          </a:xfrm>
          <a:prstGeom prst="rect">
            <a:avLst/>
          </a:prstGeom>
          <a:solidFill>
            <a:srgbClr val="FFC000"/>
          </a:solidFill>
          <a:ln w="28575">
            <a:solidFill>
              <a:srgbClr val="FF0000"/>
            </a:solidFill>
          </a:ln>
        </p:spPr>
        <p:txBody>
          <a:bodyPr wrap="square" rtlCol="0">
            <a:spAutoFit/>
          </a:bodyPr>
          <a:lstStyle/>
          <a:p>
            <a:r>
              <a:rPr lang="en-US" sz="1400" dirty="0"/>
              <a:t>TP SW04 170019Z</a:t>
            </a:r>
          </a:p>
          <a:p>
            <a:r>
              <a:rPr lang="en-US" sz="1400" dirty="0"/>
              <a:t>1.WY CO NM</a:t>
            </a:r>
          </a:p>
          <a:p>
            <a:r>
              <a:rPr lang="en-US" sz="1400" dirty="0"/>
              <a:t>2.* ALERT *</a:t>
            </a:r>
          </a:p>
          <a:p>
            <a:r>
              <a:rPr lang="en-US" sz="1400" dirty="0"/>
              <a:t>HAZ:MTN WAVE</a:t>
            </a:r>
          </a:p>
          <a:p>
            <a:r>
              <a:rPr lang="en-US" sz="1400" dirty="0"/>
              <a:t>SOURCE:FORECAST</a:t>
            </a:r>
          </a:p>
          <a:p>
            <a:r>
              <a:rPr lang="en-US" sz="1400" dirty="0"/>
              <a:t>AREAS:PUB </a:t>
            </a:r>
          </a:p>
          <a:p>
            <a:r>
              <a:rPr lang="en-US" sz="1400" dirty="0"/>
              <a:t>ALTS:FL340-430 MOD</a:t>
            </a:r>
          </a:p>
          <a:p>
            <a:r>
              <a:rPr lang="en-US" sz="1400" dirty="0"/>
              <a:t>3.VALID 170300Z/171200Z</a:t>
            </a:r>
          </a:p>
          <a:p>
            <a:r>
              <a:rPr lang="en-US" sz="1400" dirty="0"/>
              <a:t>4.CANCEL NONE</a:t>
            </a:r>
          </a:p>
          <a:p>
            <a:endParaRPr lang="en-US" dirty="0"/>
          </a:p>
        </p:txBody>
      </p:sp>
      <p:sp>
        <p:nvSpPr>
          <p:cNvPr id="5" name="TextBox 4"/>
          <p:cNvSpPr txBox="1"/>
          <p:nvPr/>
        </p:nvSpPr>
        <p:spPr>
          <a:xfrm>
            <a:off x="5611318" y="3657600"/>
            <a:ext cx="2776928" cy="2954655"/>
          </a:xfrm>
          <a:prstGeom prst="rect">
            <a:avLst/>
          </a:prstGeom>
          <a:solidFill>
            <a:srgbClr val="C00000"/>
          </a:solidFill>
          <a:ln w="28575">
            <a:solidFill>
              <a:srgbClr val="FFC000"/>
            </a:solidFill>
          </a:ln>
        </p:spPr>
        <p:txBody>
          <a:bodyPr wrap="square" rtlCol="0">
            <a:spAutoFit/>
          </a:bodyPr>
          <a:lstStyle/>
          <a:p>
            <a:r>
              <a:rPr lang="en-US" sz="1400" dirty="0">
                <a:solidFill>
                  <a:schemeClr val="accent3"/>
                </a:solidFill>
              </a:rPr>
              <a:t>TP SW13 170508Z</a:t>
            </a:r>
          </a:p>
          <a:p>
            <a:r>
              <a:rPr lang="en-US" sz="1400" dirty="0">
                <a:solidFill>
                  <a:schemeClr val="accent3"/>
                </a:solidFill>
              </a:rPr>
              <a:t>1.WY CO NM</a:t>
            </a:r>
          </a:p>
          <a:p>
            <a:r>
              <a:rPr lang="en-US" sz="1400" dirty="0">
                <a:solidFill>
                  <a:schemeClr val="accent3"/>
                </a:solidFill>
              </a:rPr>
              <a:t>2.* AVOID *</a:t>
            </a:r>
          </a:p>
          <a:p>
            <a:r>
              <a:rPr lang="en-US" sz="1400" dirty="0">
                <a:solidFill>
                  <a:schemeClr val="accent3"/>
                </a:solidFill>
              </a:rPr>
              <a:t>HAZ:MTN WAVE</a:t>
            </a:r>
          </a:p>
          <a:p>
            <a:r>
              <a:rPr lang="en-US" sz="1400" dirty="0">
                <a:solidFill>
                  <a:schemeClr val="accent3"/>
                </a:solidFill>
              </a:rPr>
              <a:t>SOURCE:PIREPS</a:t>
            </a:r>
          </a:p>
          <a:p>
            <a:r>
              <a:rPr lang="en-US" sz="1400" dirty="0">
                <a:solidFill>
                  <a:schemeClr val="accent3"/>
                </a:solidFill>
              </a:rPr>
              <a:t>AREAS:DEN </a:t>
            </a:r>
          </a:p>
          <a:p>
            <a:r>
              <a:rPr lang="en-US" sz="1400" dirty="0">
                <a:solidFill>
                  <a:schemeClr val="accent3"/>
                </a:solidFill>
              </a:rPr>
              <a:t>ALTS:FL250-410 STRONG</a:t>
            </a:r>
          </a:p>
          <a:p>
            <a:r>
              <a:rPr lang="en-US" sz="1400" dirty="0">
                <a:solidFill>
                  <a:schemeClr val="accent3"/>
                </a:solidFill>
              </a:rPr>
              <a:t>INFO:SEV MTN WAVE </a:t>
            </a:r>
          </a:p>
          <a:p>
            <a:r>
              <a:rPr lang="en-US" sz="1400" dirty="0">
                <a:solidFill>
                  <a:schemeClr val="accent3"/>
                </a:solidFill>
              </a:rPr>
              <a:t>  RPTD IN DEN WAVE </a:t>
            </a:r>
          </a:p>
          <a:p>
            <a:r>
              <a:rPr lang="en-US" sz="1400" dirty="0">
                <a:solidFill>
                  <a:schemeClr val="accent3"/>
                </a:solidFill>
              </a:rPr>
              <a:t>  FL360 B757.</a:t>
            </a:r>
          </a:p>
          <a:p>
            <a:r>
              <a:rPr lang="en-US" sz="1400" dirty="0">
                <a:solidFill>
                  <a:schemeClr val="accent3"/>
                </a:solidFill>
              </a:rPr>
              <a:t>3.VALID 170508Z/170800Z</a:t>
            </a:r>
          </a:p>
          <a:p>
            <a:r>
              <a:rPr lang="en-US" sz="1400" dirty="0">
                <a:solidFill>
                  <a:schemeClr val="accent3"/>
                </a:solidFill>
              </a:rPr>
              <a:t>4.CANCEL SW10</a:t>
            </a:r>
          </a:p>
          <a:p>
            <a:endParaRPr lang="en-US" dirty="0"/>
          </a:p>
        </p:txBody>
      </p:sp>
      <p:sp>
        <p:nvSpPr>
          <p:cNvPr id="6" name="Oval 5"/>
          <p:cNvSpPr/>
          <p:nvPr/>
        </p:nvSpPr>
        <p:spPr>
          <a:xfrm>
            <a:off x="5611318" y="16764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37882" y="2480872"/>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11318" y="4114800"/>
            <a:ext cx="1170482"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37882" y="4953000"/>
            <a:ext cx="886918"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00800" y="2057400"/>
            <a:ext cx="1295400" cy="315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4495800"/>
            <a:ext cx="941882"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82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gray">
          <a:xfrm>
            <a:off x="0" y="0"/>
            <a:ext cx="914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1097280" rIns="84053" bIns="42025"/>
          <a:lstStyle>
            <a:lvl1pPr defTabSz="925513" eaLnBrk="0" hangingPunct="0">
              <a:defRPr b="1">
                <a:solidFill>
                  <a:schemeClr val="tx1"/>
                </a:solidFill>
                <a:latin typeface="Arial" charset="0"/>
              </a:defRPr>
            </a:lvl1pPr>
            <a:lvl2pPr marL="742950" indent="-285750" defTabSz="925513" eaLnBrk="0" hangingPunct="0">
              <a:defRPr b="1">
                <a:solidFill>
                  <a:schemeClr val="tx1"/>
                </a:solidFill>
                <a:latin typeface="Arial" charset="0"/>
              </a:defRPr>
            </a:lvl2pPr>
            <a:lvl3pPr marL="1143000" indent="-228600" defTabSz="925513" eaLnBrk="0" hangingPunct="0">
              <a:defRPr b="1">
                <a:solidFill>
                  <a:schemeClr val="tx1"/>
                </a:solidFill>
                <a:latin typeface="Arial" charset="0"/>
              </a:defRPr>
            </a:lvl3pPr>
            <a:lvl4pPr marL="1600200" indent="-228600" defTabSz="925513" eaLnBrk="0" hangingPunct="0">
              <a:defRPr b="1">
                <a:solidFill>
                  <a:schemeClr val="tx1"/>
                </a:solidFill>
                <a:latin typeface="Arial" charset="0"/>
              </a:defRPr>
            </a:lvl4pPr>
            <a:lvl5pPr marL="2057400" indent="-228600" defTabSz="925513" eaLnBrk="0" hangingPunct="0">
              <a:defRPr b="1">
                <a:solidFill>
                  <a:schemeClr val="tx1"/>
                </a:solidFill>
                <a:latin typeface="Arial" charset="0"/>
              </a:defRPr>
            </a:lvl5pPr>
            <a:lvl6pPr marL="2514600" indent="-228600" defTabSz="925513" eaLnBrk="0" fontAlgn="base" hangingPunct="0">
              <a:spcBef>
                <a:spcPct val="0"/>
              </a:spcBef>
              <a:spcAft>
                <a:spcPct val="0"/>
              </a:spcAft>
              <a:defRPr b="1">
                <a:solidFill>
                  <a:schemeClr val="tx1"/>
                </a:solidFill>
                <a:latin typeface="Arial" charset="0"/>
              </a:defRPr>
            </a:lvl6pPr>
            <a:lvl7pPr marL="2971800" indent="-228600" defTabSz="925513" eaLnBrk="0" fontAlgn="base" hangingPunct="0">
              <a:spcBef>
                <a:spcPct val="0"/>
              </a:spcBef>
              <a:spcAft>
                <a:spcPct val="0"/>
              </a:spcAft>
              <a:defRPr b="1">
                <a:solidFill>
                  <a:schemeClr val="tx1"/>
                </a:solidFill>
                <a:latin typeface="Arial" charset="0"/>
              </a:defRPr>
            </a:lvl7pPr>
            <a:lvl8pPr marL="3429000" indent="-228600" defTabSz="925513" eaLnBrk="0" fontAlgn="base" hangingPunct="0">
              <a:spcBef>
                <a:spcPct val="0"/>
              </a:spcBef>
              <a:spcAft>
                <a:spcPct val="0"/>
              </a:spcAft>
              <a:defRPr b="1">
                <a:solidFill>
                  <a:schemeClr val="tx1"/>
                </a:solidFill>
                <a:latin typeface="Arial" charset="0"/>
              </a:defRPr>
            </a:lvl8pPr>
            <a:lvl9pPr marL="3886200" indent="-228600" defTabSz="925513" eaLnBrk="0" fontAlgn="base" hangingPunct="0">
              <a:spcBef>
                <a:spcPct val="0"/>
              </a:spcBef>
              <a:spcAft>
                <a:spcPct val="0"/>
              </a:spcAft>
              <a:defRPr b="1">
                <a:solidFill>
                  <a:schemeClr val="tx1"/>
                </a:solidFill>
                <a:latin typeface="Arial" charset="0"/>
              </a:defRPr>
            </a:lvl9pPr>
          </a:lstStyle>
          <a:p>
            <a:r>
              <a:rPr lang="en-US" altLang="en-US" sz="6000" b="0" dirty="0" smtClean="0">
                <a:solidFill>
                  <a:srgbClr val="FFFFFF"/>
                </a:solidFill>
                <a:ea typeface="ＭＳ Ｐゴシック" pitchFamily="1" charset="-128"/>
              </a:rPr>
              <a:t>Other Operational Challenges</a:t>
            </a:r>
            <a:endParaRPr lang="en-US" altLang="en-US" sz="6000" b="0" dirty="0">
              <a:solidFill>
                <a:srgbClr val="FFFFFF"/>
              </a:solidFill>
              <a:ea typeface="ＭＳ Ｐゴシック" pitchFamily="1" charset="-128"/>
            </a:endParaRPr>
          </a:p>
          <a:p>
            <a:r>
              <a:rPr lang="en-US" altLang="en-US" sz="6000" b="0" dirty="0" smtClean="0">
                <a:solidFill>
                  <a:srgbClr val="FFFFFF"/>
                </a:solidFill>
                <a:ea typeface="ＭＳ Ｐゴシック" pitchFamily="1" charset="-128"/>
              </a:rPr>
              <a:t>-</a:t>
            </a:r>
            <a:r>
              <a:rPr lang="en-US" altLang="en-US" sz="4000" b="0" dirty="0" smtClean="0">
                <a:solidFill>
                  <a:srgbClr val="FFFFFF"/>
                </a:solidFill>
                <a:ea typeface="ＭＳ Ｐゴシック" pitchFamily="1" charset="-128"/>
              </a:rPr>
              <a:t>Hot Temps and Seat Caps</a:t>
            </a:r>
          </a:p>
          <a:p>
            <a:r>
              <a:rPr lang="en-US" altLang="en-US" sz="6000" b="0" dirty="0" smtClean="0">
                <a:solidFill>
                  <a:srgbClr val="FFFFFF"/>
                </a:solidFill>
                <a:ea typeface="ＭＳ Ｐゴシック" pitchFamily="1" charset="-128"/>
              </a:rPr>
              <a:t>-</a:t>
            </a:r>
            <a:r>
              <a:rPr lang="en-US" altLang="en-US" sz="4000" b="0" dirty="0" smtClean="0">
                <a:solidFill>
                  <a:srgbClr val="FFFFFF"/>
                </a:solidFill>
                <a:ea typeface="ＭＳ Ｐゴシック" pitchFamily="1" charset="-128"/>
              </a:rPr>
              <a:t>Missing METAR Variables</a:t>
            </a:r>
            <a:endParaRPr lang="en-US" altLang="en-US" sz="4000" b="0" dirty="0">
              <a:solidFill>
                <a:srgbClr val="FFFFFF"/>
              </a:solidFill>
              <a:ea typeface="ＭＳ Ｐゴシック" pitchFamily="1" charset="-128"/>
            </a:endParaRPr>
          </a:p>
        </p:txBody>
      </p:sp>
    </p:spTree>
    <p:extLst>
      <p:ext uri="{BB962C8B-B14F-4D97-AF65-F5344CB8AC3E}">
        <p14:creationId xmlns:p14="http://schemas.microsoft.com/office/powerpoint/2010/main" val="21887883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18" y="207963"/>
            <a:ext cx="7239000" cy="487362"/>
          </a:xfrm>
        </p:spPr>
        <p:txBody>
          <a:bodyPr/>
          <a:lstStyle/>
          <a:p>
            <a:r>
              <a:rPr lang="en-US" dirty="0" smtClean="0"/>
              <a:t>Summer Seat Caps - Process</a:t>
            </a:r>
            <a:endParaRPr lang="en-US" dirty="0"/>
          </a:p>
        </p:txBody>
      </p:sp>
      <p:sp>
        <p:nvSpPr>
          <p:cNvPr id="4" name="Slide Number Placeholder 3"/>
          <p:cNvSpPr>
            <a:spLocks noGrp="1"/>
          </p:cNvSpPr>
          <p:nvPr>
            <p:ph type="sldNum" sz="quarter" idx="12"/>
          </p:nvPr>
        </p:nvSpPr>
        <p:spPr/>
        <p:txBody>
          <a:bodyPr/>
          <a:lstStyle/>
          <a:p>
            <a:fld id="{1A558707-6F35-4851-9942-15B072102036}" type="slidenum">
              <a:rPr lang="en-US" smtClean="0">
                <a:solidFill>
                  <a:srgbClr val="000000"/>
                </a:solidFill>
              </a:rPr>
              <a:pPr/>
              <a:t>23</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3751125" y="1196440"/>
            <a:ext cx="5295900" cy="2976888"/>
          </a:xfrm>
          <a:prstGeom prst="rect">
            <a:avLst/>
          </a:prstGeom>
        </p:spPr>
      </p:pic>
      <p:sp>
        <p:nvSpPr>
          <p:cNvPr id="5" name="TextBox 4"/>
          <p:cNvSpPr txBox="1"/>
          <p:nvPr/>
        </p:nvSpPr>
        <p:spPr>
          <a:xfrm>
            <a:off x="83713" y="1428352"/>
            <a:ext cx="4234281" cy="2923877"/>
          </a:xfrm>
          <a:prstGeom prst="rect">
            <a:avLst/>
          </a:prstGeom>
          <a:noFill/>
        </p:spPr>
        <p:txBody>
          <a:bodyPr wrap="square" rtlCol="0">
            <a:spAutoFit/>
          </a:bodyPr>
          <a:lstStyle/>
          <a:p>
            <a:pPr marL="228600" indent="-228600">
              <a:buFont typeface="+mj-lt"/>
              <a:buAutoNum type="arabicPeriod"/>
            </a:pPr>
            <a:r>
              <a:rPr lang="en-US" sz="2000" b="1" dirty="0" smtClean="0">
                <a:solidFill>
                  <a:srgbClr val="CC3300"/>
                </a:solidFill>
                <a:latin typeface="Calibri" pitchFamily="34" charset="0"/>
              </a:rPr>
              <a:t> High Risk Stations (21)</a:t>
            </a:r>
          </a:p>
          <a:p>
            <a:pPr marL="228600" indent="-228600">
              <a:buFont typeface="+mj-lt"/>
              <a:buAutoNum type="arabicPeriod"/>
            </a:pPr>
            <a:r>
              <a:rPr lang="en-US" sz="2000" b="1" dirty="0" smtClean="0">
                <a:solidFill>
                  <a:srgbClr val="CC3300"/>
                </a:solidFill>
                <a:latin typeface="Calibri" pitchFamily="34" charset="0"/>
              </a:rPr>
              <a:t> Schedule (All Flights)</a:t>
            </a:r>
          </a:p>
          <a:p>
            <a:pPr marL="228600" indent="-228600">
              <a:buFont typeface="+mj-lt"/>
              <a:buAutoNum type="arabicPeriod"/>
            </a:pPr>
            <a:r>
              <a:rPr lang="en-US" sz="2000" b="1" dirty="0">
                <a:solidFill>
                  <a:srgbClr val="CC3300"/>
                </a:solidFill>
                <a:latin typeface="Calibri" pitchFamily="34" charset="0"/>
              </a:rPr>
              <a:t> </a:t>
            </a:r>
            <a:r>
              <a:rPr lang="en-US" sz="2000" b="1" dirty="0" smtClean="0">
                <a:solidFill>
                  <a:srgbClr val="CC3300"/>
                </a:solidFill>
                <a:latin typeface="Calibri" pitchFamily="34" charset="0"/>
              </a:rPr>
              <a:t>Temperature (Hourly) - NDFD</a:t>
            </a:r>
          </a:p>
          <a:p>
            <a:pPr marL="228600" indent="-228600">
              <a:buFont typeface="+mj-lt"/>
              <a:buAutoNum type="arabicPeriod"/>
            </a:pPr>
            <a:r>
              <a:rPr lang="en-US" sz="2000" b="1" dirty="0">
                <a:solidFill>
                  <a:srgbClr val="CC3300"/>
                </a:solidFill>
                <a:latin typeface="Calibri" pitchFamily="34" charset="0"/>
              </a:rPr>
              <a:t> </a:t>
            </a:r>
            <a:r>
              <a:rPr lang="en-US" sz="2000" b="1" dirty="0" smtClean="0">
                <a:solidFill>
                  <a:srgbClr val="CC3300"/>
                </a:solidFill>
                <a:latin typeface="Calibri" pitchFamily="34" charset="0"/>
              </a:rPr>
              <a:t>Seat Cap Tables (Assumptions)</a:t>
            </a:r>
          </a:p>
          <a:p>
            <a:pPr marL="800100" lvl="1" indent="-342900">
              <a:buFont typeface="Arial" panose="020B0604020202020204" pitchFamily="34" charset="0"/>
              <a:buChar char="•"/>
            </a:pPr>
            <a:r>
              <a:rPr lang="en-US" sz="1600" b="1" dirty="0" smtClean="0">
                <a:solidFill>
                  <a:srgbClr val="CC3300"/>
                </a:solidFill>
                <a:latin typeface="Calibri" pitchFamily="34" charset="0"/>
              </a:rPr>
              <a:t>65% Boeing </a:t>
            </a:r>
            <a:r>
              <a:rPr lang="en-US" sz="1600" b="1" dirty="0" err="1" smtClean="0">
                <a:solidFill>
                  <a:srgbClr val="CC3300"/>
                </a:solidFill>
                <a:latin typeface="Calibri" pitchFamily="34" charset="0"/>
              </a:rPr>
              <a:t>Enroute</a:t>
            </a:r>
            <a:r>
              <a:rPr lang="en-US" sz="1600" b="1" dirty="0" smtClean="0">
                <a:solidFill>
                  <a:srgbClr val="CC3300"/>
                </a:solidFill>
                <a:latin typeface="Calibri" pitchFamily="34" charset="0"/>
              </a:rPr>
              <a:t> Winds</a:t>
            </a:r>
          </a:p>
          <a:p>
            <a:pPr marL="800100" lvl="1" indent="-342900">
              <a:buFont typeface="Arial" panose="020B0604020202020204" pitchFamily="34" charset="0"/>
              <a:buChar char="•"/>
            </a:pPr>
            <a:r>
              <a:rPr lang="en-US" sz="1600" b="1" dirty="0" smtClean="0">
                <a:solidFill>
                  <a:srgbClr val="CC3300"/>
                </a:solidFill>
                <a:latin typeface="Calibri" pitchFamily="34" charset="0"/>
              </a:rPr>
              <a:t>45 min reserve fuel</a:t>
            </a:r>
          </a:p>
          <a:p>
            <a:pPr marL="800100" lvl="1" indent="-342900">
              <a:buFont typeface="Arial" panose="020B0604020202020204" pitchFamily="34" charset="0"/>
              <a:buChar char="•"/>
            </a:pPr>
            <a:r>
              <a:rPr lang="en-US" sz="1600" b="1" dirty="0" smtClean="0">
                <a:solidFill>
                  <a:srgbClr val="CC3300"/>
                </a:solidFill>
                <a:latin typeface="Calibri" pitchFamily="34" charset="0"/>
              </a:rPr>
              <a:t>0 NM Alternate</a:t>
            </a:r>
          </a:p>
          <a:p>
            <a:pPr marL="800100" lvl="1" indent="-342900">
              <a:buFont typeface="Arial" panose="020B0604020202020204" pitchFamily="34" charset="0"/>
              <a:buChar char="•"/>
            </a:pPr>
            <a:r>
              <a:rPr lang="en-US" sz="1600" b="1" dirty="0" err="1" smtClean="0">
                <a:solidFill>
                  <a:srgbClr val="CC3300"/>
                </a:solidFill>
                <a:latin typeface="Calibri" pitchFamily="34" charset="0"/>
              </a:rPr>
              <a:t>Px</a:t>
            </a:r>
            <a:r>
              <a:rPr lang="en-US" sz="1600" b="1" dirty="0" smtClean="0">
                <a:solidFill>
                  <a:srgbClr val="CC3300"/>
                </a:solidFill>
                <a:latin typeface="Calibri" pitchFamily="34" charset="0"/>
              </a:rPr>
              <a:t> weights 220lbs </a:t>
            </a:r>
          </a:p>
          <a:p>
            <a:pPr marL="228600" indent="-228600">
              <a:buFont typeface="+mj-lt"/>
              <a:buAutoNum type="arabicPeriod"/>
            </a:pPr>
            <a:r>
              <a:rPr lang="en-US" sz="2000" b="1" dirty="0">
                <a:solidFill>
                  <a:srgbClr val="CC3300"/>
                </a:solidFill>
                <a:latin typeface="Calibri" pitchFamily="34" charset="0"/>
              </a:rPr>
              <a:t> </a:t>
            </a:r>
            <a:r>
              <a:rPr lang="en-US" sz="2000" b="1" dirty="0" smtClean="0">
                <a:solidFill>
                  <a:srgbClr val="CC3300"/>
                </a:solidFill>
                <a:latin typeface="Calibri" pitchFamily="34" charset="0"/>
              </a:rPr>
              <a:t>Daily Report</a:t>
            </a:r>
          </a:p>
          <a:p>
            <a:pPr marL="228600" indent="-228600">
              <a:buFont typeface="+mj-lt"/>
              <a:buAutoNum type="arabicPeriod"/>
            </a:pPr>
            <a:endParaRPr lang="en-US" sz="2000" b="1" dirty="0">
              <a:solidFill>
                <a:srgbClr val="CC3300"/>
              </a:solidFill>
              <a:latin typeface="Calibri" pitchFamily="34" charset="0"/>
            </a:endParaRPr>
          </a:p>
        </p:txBody>
      </p:sp>
      <p:pic>
        <p:nvPicPr>
          <p:cNvPr id="6" name="Picture 5"/>
          <p:cNvPicPr>
            <a:picLocks noChangeAspect="1"/>
          </p:cNvPicPr>
          <p:nvPr/>
        </p:nvPicPr>
        <p:blipFill rotWithShape="1">
          <a:blip r:embed="rId3"/>
          <a:srcRect b="61742"/>
          <a:stretch/>
        </p:blipFill>
        <p:spPr>
          <a:xfrm>
            <a:off x="346185" y="4406805"/>
            <a:ext cx="8095373" cy="2146396"/>
          </a:xfrm>
          <a:prstGeom prst="rect">
            <a:avLst/>
          </a:prstGeom>
        </p:spPr>
      </p:pic>
    </p:spTree>
    <p:extLst>
      <p:ext uri="{BB962C8B-B14F-4D97-AF65-F5344CB8AC3E}">
        <p14:creationId xmlns:p14="http://schemas.microsoft.com/office/powerpoint/2010/main" val="2535954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18" y="207963"/>
            <a:ext cx="7239000" cy="487362"/>
          </a:xfrm>
        </p:spPr>
        <p:txBody>
          <a:bodyPr/>
          <a:lstStyle/>
          <a:p>
            <a:r>
              <a:rPr lang="en-US" dirty="0" smtClean="0"/>
              <a:t>Summer Seat Caps</a:t>
            </a:r>
            <a:endParaRPr lang="en-US" dirty="0"/>
          </a:p>
        </p:txBody>
      </p:sp>
      <p:sp>
        <p:nvSpPr>
          <p:cNvPr id="4" name="Slide Number Placeholder 3"/>
          <p:cNvSpPr>
            <a:spLocks noGrp="1"/>
          </p:cNvSpPr>
          <p:nvPr>
            <p:ph type="sldNum" sz="quarter" idx="12"/>
          </p:nvPr>
        </p:nvSpPr>
        <p:spPr/>
        <p:txBody>
          <a:bodyPr/>
          <a:lstStyle/>
          <a:p>
            <a:fld id="{1A558707-6F35-4851-9942-15B072102036}" type="slidenum">
              <a:rPr lang="en-US" smtClean="0">
                <a:solidFill>
                  <a:srgbClr val="000000"/>
                </a:solidFill>
              </a:rPr>
              <a:pPr/>
              <a:t>24</a:t>
            </a:fld>
            <a:endParaRPr lang="en-US">
              <a:solidFill>
                <a:srgbClr val="000000"/>
              </a:solidFill>
            </a:endParaRPr>
          </a:p>
        </p:txBody>
      </p:sp>
      <p:pic>
        <p:nvPicPr>
          <p:cNvPr id="6" name="Picture 5"/>
          <p:cNvPicPr>
            <a:picLocks noChangeAspect="1"/>
          </p:cNvPicPr>
          <p:nvPr/>
        </p:nvPicPr>
        <p:blipFill rotWithShape="1">
          <a:blip r:embed="rId2"/>
          <a:srcRect b="22203"/>
          <a:stretch/>
        </p:blipFill>
        <p:spPr>
          <a:xfrm>
            <a:off x="498585" y="2298606"/>
            <a:ext cx="8095373" cy="4364662"/>
          </a:xfrm>
          <a:prstGeom prst="rect">
            <a:avLst/>
          </a:prstGeom>
        </p:spPr>
      </p:pic>
      <p:sp>
        <p:nvSpPr>
          <p:cNvPr id="7" name="TextBox 6"/>
          <p:cNvSpPr txBox="1"/>
          <p:nvPr/>
        </p:nvSpPr>
        <p:spPr>
          <a:xfrm>
            <a:off x="550333" y="1151467"/>
            <a:ext cx="8043625" cy="1077218"/>
          </a:xfrm>
          <a:prstGeom prst="rect">
            <a:avLst/>
          </a:prstGeom>
          <a:noFill/>
        </p:spPr>
        <p:txBody>
          <a:bodyPr wrap="square" rtlCol="0">
            <a:spAutoFit/>
          </a:bodyPr>
          <a:lstStyle/>
          <a:p>
            <a:r>
              <a:rPr lang="en-US" sz="2400" b="1" u="sng" dirty="0" smtClean="0">
                <a:solidFill>
                  <a:srgbClr val="CC3300"/>
                </a:solidFill>
                <a:latin typeface="Calibri" pitchFamily="34" charset="0"/>
              </a:rPr>
              <a:t>Goal</a:t>
            </a:r>
            <a:r>
              <a:rPr lang="en-US" sz="2000" b="1" dirty="0" smtClean="0">
                <a:solidFill>
                  <a:srgbClr val="CC3300"/>
                </a:solidFill>
                <a:latin typeface="Calibri" pitchFamily="34" charset="0"/>
              </a:rPr>
              <a:t> </a:t>
            </a:r>
          </a:p>
          <a:p>
            <a:r>
              <a:rPr lang="en-US" sz="2000" b="1" dirty="0" smtClean="0">
                <a:solidFill>
                  <a:srgbClr val="CC3300"/>
                </a:solidFill>
                <a:latin typeface="Calibri" pitchFamily="34" charset="0"/>
              </a:rPr>
              <a:t>Reduce preventable Denied </a:t>
            </a:r>
            <a:r>
              <a:rPr lang="en-US" sz="2000" b="1" dirty="0" err="1" smtClean="0">
                <a:solidFill>
                  <a:srgbClr val="CC3300"/>
                </a:solidFill>
                <a:latin typeface="Calibri" pitchFamily="34" charset="0"/>
              </a:rPr>
              <a:t>Boardings</a:t>
            </a:r>
            <a:r>
              <a:rPr lang="en-US" sz="2000" b="1" dirty="0" smtClean="0">
                <a:solidFill>
                  <a:srgbClr val="CC3300"/>
                </a:solidFill>
                <a:latin typeface="Calibri" pitchFamily="34" charset="0"/>
              </a:rPr>
              <a:t> due to aircraft performance limitations or Weight &amp; Balance.  </a:t>
            </a:r>
            <a:endParaRPr lang="en-US" sz="2000" b="1" dirty="0">
              <a:solidFill>
                <a:srgbClr val="CC3300"/>
              </a:solidFill>
              <a:latin typeface="Calibri" pitchFamily="34" charset="0"/>
            </a:endParaRPr>
          </a:p>
        </p:txBody>
      </p:sp>
    </p:spTree>
    <p:extLst>
      <p:ext uri="{BB962C8B-B14F-4D97-AF65-F5344CB8AC3E}">
        <p14:creationId xmlns:p14="http://schemas.microsoft.com/office/powerpoint/2010/main" val="421279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Missing METAR Variables</a:t>
            </a:r>
            <a:endParaRPr lang="en-US" dirty="0"/>
          </a:p>
        </p:txBody>
      </p:sp>
      <p:sp>
        <p:nvSpPr>
          <p:cNvPr id="6" name="Content Placeholder 5"/>
          <p:cNvSpPr>
            <a:spLocks noGrp="1"/>
          </p:cNvSpPr>
          <p:nvPr>
            <p:ph idx="1"/>
          </p:nvPr>
        </p:nvSpPr>
        <p:spPr/>
        <p:txBody>
          <a:bodyPr/>
          <a:lstStyle/>
          <a:p>
            <a:r>
              <a:rPr lang="en-US" sz="2400" dirty="0" smtClean="0"/>
              <a:t>Takeoff Performance: (combination of temp, wind, altimeter, wet </a:t>
            </a:r>
            <a:r>
              <a:rPr lang="en-US" sz="2400" dirty="0" err="1" smtClean="0"/>
              <a:t>rwy</a:t>
            </a:r>
            <a:r>
              <a:rPr lang="en-US" sz="2400" dirty="0" smtClean="0"/>
              <a:t> </a:t>
            </a:r>
            <a:r>
              <a:rPr lang="en-US" sz="2400" dirty="0" err="1" smtClean="0"/>
              <a:t>etc</a:t>
            </a:r>
            <a:r>
              <a:rPr lang="en-US" sz="2400" dirty="0" smtClean="0"/>
              <a:t>).</a:t>
            </a:r>
          </a:p>
          <a:p>
            <a:r>
              <a:rPr lang="en-US" sz="2400" dirty="0" smtClean="0"/>
              <a:t>Regulatory: BIG impacts if variable is missing.  </a:t>
            </a:r>
          </a:p>
          <a:p>
            <a:r>
              <a:rPr lang="en-US" sz="2400" dirty="0" smtClean="0"/>
              <a:t>70 flights from mid-2016 to mid 2017 due to missing data in METAR. </a:t>
            </a:r>
          </a:p>
          <a:p>
            <a:r>
              <a:rPr lang="en-US" sz="2400" dirty="0" smtClean="0"/>
              <a:t>Commercial regulations are very strict, with very little leeway provided by FAA.  Can use RTMA to supplement temps, but other variables are not approved.  Working with FAA, NWS and other airlines to come up with back-up procedures when they are missing.  VERY SLOW moving effort!</a:t>
            </a:r>
          </a:p>
          <a:p>
            <a:r>
              <a:rPr lang="en-US" sz="2400" dirty="0" smtClean="0"/>
              <a:t>Our study found 0.8% of US surface observations contain at least 1 missing variable.  (5 year study).</a:t>
            </a:r>
          </a:p>
        </p:txBody>
      </p:sp>
      <p:sp>
        <p:nvSpPr>
          <p:cNvPr id="4" name="Slide Number Placeholder 3"/>
          <p:cNvSpPr>
            <a:spLocks noGrp="1"/>
          </p:cNvSpPr>
          <p:nvPr>
            <p:ph type="sldNum" sz="quarter" idx="12"/>
          </p:nvPr>
        </p:nvSpPr>
        <p:spPr/>
        <p:txBody>
          <a:bodyPr/>
          <a:lstStyle/>
          <a:p>
            <a:fld id="{1A558707-6F35-4851-9942-15B072102036}"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321073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gray">
          <a:xfrm>
            <a:off x="0" y="0"/>
            <a:ext cx="914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1097280" rIns="84053" bIns="42025"/>
          <a:lstStyle>
            <a:lvl1pPr defTabSz="925513" eaLnBrk="0" hangingPunct="0">
              <a:defRPr b="1">
                <a:solidFill>
                  <a:schemeClr val="tx1"/>
                </a:solidFill>
                <a:latin typeface="Arial" charset="0"/>
              </a:defRPr>
            </a:lvl1pPr>
            <a:lvl2pPr marL="742950" indent="-285750" defTabSz="925513" eaLnBrk="0" hangingPunct="0">
              <a:defRPr b="1">
                <a:solidFill>
                  <a:schemeClr val="tx1"/>
                </a:solidFill>
                <a:latin typeface="Arial" charset="0"/>
              </a:defRPr>
            </a:lvl2pPr>
            <a:lvl3pPr marL="1143000" indent="-228600" defTabSz="925513" eaLnBrk="0" hangingPunct="0">
              <a:defRPr b="1">
                <a:solidFill>
                  <a:schemeClr val="tx1"/>
                </a:solidFill>
                <a:latin typeface="Arial" charset="0"/>
              </a:defRPr>
            </a:lvl3pPr>
            <a:lvl4pPr marL="1600200" indent="-228600" defTabSz="925513" eaLnBrk="0" hangingPunct="0">
              <a:defRPr b="1">
                <a:solidFill>
                  <a:schemeClr val="tx1"/>
                </a:solidFill>
                <a:latin typeface="Arial" charset="0"/>
              </a:defRPr>
            </a:lvl4pPr>
            <a:lvl5pPr marL="2057400" indent="-228600" defTabSz="925513" eaLnBrk="0" hangingPunct="0">
              <a:defRPr b="1">
                <a:solidFill>
                  <a:schemeClr val="tx1"/>
                </a:solidFill>
                <a:latin typeface="Arial" charset="0"/>
              </a:defRPr>
            </a:lvl5pPr>
            <a:lvl6pPr marL="2514600" indent="-228600" defTabSz="925513" eaLnBrk="0" fontAlgn="base" hangingPunct="0">
              <a:spcBef>
                <a:spcPct val="0"/>
              </a:spcBef>
              <a:spcAft>
                <a:spcPct val="0"/>
              </a:spcAft>
              <a:defRPr b="1">
                <a:solidFill>
                  <a:schemeClr val="tx1"/>
                </a:solidFill>
                <a:latin typeface="Arial" charset="0"/>
              </a:defRPr>
            </a:lvl6pPr>
            <a:lvl7pPr marL="2971800" indent="-228600" defTabSz="925513" eaLnBrk="0" fontAlgn="base" hangingPunct="0">
              <a:spcBef>
                <a:spcPct val="0"/>
              </a:spcBef>
              <a:spcAft>
                <a:spcPct val="0"/>
              </a:spcAft>
              <a:defRPr b="1">
                <a:solidFill>
                  <a:schemeClr val="tx1"/>
                </a:solidFill>
                <a:latin typeface="Arial" charset="0"/>
              </a:defRPr>
            </a:lvl7pPr>
            <a:lvl8pPr marL="3429000" indent="-228600" defTabSz="925513" eaLnBrk="0" fontAlgn="base" hangingPunct="0">
              <a:spcBef>
                <a:spcPct val="0"/>
              </a:spcBef>
              <a:spcAft>
                <a:spcPct val="0"/>
              </a:spcAft>
              <a:defRPr b="1">
                <a:solidFill>
                  <a:schemeClr val="tx1"/>
                </a:solidFill>
                <a:latin typeface="Arial" charset="0"/>
              </a:defRPr>
            </a:lvl8pPr>
            <a:lvl9pPr marL="3886200" indent="-228600" defTabSz="925513" eaLnBrk="0" fontAlgn="base" hangingPunct="0">
              <a:spcBef>
                <a:spcPct val="0"/>
              </a:spcBef>
              <a:spcAft>
                <a:spcPct val="0"/>
              </a:spcAft>
              <a:defRPr b="1">
                <a:solidFill>
                  <a:schemeClr val="tx1"/>
                </a:solidFill>
                <a:latin typeface="Arial" charset="0"/>
              </a:defRPr>
            </a:lvl9pPr>
          </a:lstStyle>
          <a:p>
            <a:r>
              <a:rPr lang="en-US" altLang="en-US" sz="6000" b="0" dirty="0">
                <a:solidFill>
                  <a:srgbClr val="FFFFFF"/>
                </a:solidFill>
                <a:ea typeface="ＭＳ Ｐゴシック" pitchFamily="1" charset="-128"/>
              </a:rPr>
              <a:t>What </a:t>
            </a:r>
            <a:r>
              <a:rPr lang="en-US" altLang="en-US" sz="6000" b="0" dirty="0" smtClean="0">
                <a:solidFill>
                  <a:srgbClr val="FFFFFF"/>
                </a:solidFill>
                <a:ea typeface="ＭＳ Ｐゴシック" pitchFamily="1" charset="-128"/>
              </a:rPr>
              <a:t>weather does the pilot have access to on tablet?</a:t>
            </a:r>
            <a:endParaRPr lang="en-US" altLang="en-US" sz="2400" b="0" dirty="0">
              <a:solidFill>
                <a:srgbClr val="FFFFFF"/>
              </a:solidFill>
              <a:ea typeface="ＭＳ Ｐゴシック" pitchFamily="1" charset="-128"/>
            </a:endParaRPr>
          </a:p>
        </p:txBody>
      </p:sp>
    </p:spTree>
    <p:extLst>
      <p:ext uri="{BB962C8B-B14F-4D97-AF65-F5344CB8AC3E}">
        <p14:creationId xmlns:p14="http://schemas.microsoft.com/office/powerpoint/2010/main" val="32724405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Turbulence Guidance</a:t>
            </a:r>
            <a:endParaRPr lang="en-US" dirty="0"/>
          </a:p>
        </p:txBody>
      </p:sp>
      <p:pic>
        <p:nvPicPr>
          <p:cNvPr id="6146" name="Picture 2" descr="7dc8bf53-e230-4a9b-8a77-8a9c15714d02@del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954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4982" y="2952426"/>
            <a:ext cx="1140417" cy="1477328"/>
          </a:xfrm>
          <a:prstGeom prst="rect">
            <a:avLst/>
          </a:prstGeom>
          <a:noFill/>
        </p:spPr>
        <p:txBody>
          <a:bodyPr wrap="square" rtlCol="0">
            <a:spAutoFit/>
          </a:bodyPr>
          <a:lstStyle/>
          <a:p>
            <a:r>
              <a:rPr lang="en-US" b="1" dirty="0" smtClean="0">
                <a:solidFill>
                  <a:srgbClr val="000000"/>
                </a:solidFill>
              </a:rPr>
              <a:t>Max GTG in next 30 minutes</a:t>
            </a:r>
          </a:p>
          <a:p>
            <a:endParaRPr lang="en-US" b="1" dirty="0">
              <a:solidFill>
                <a:srgbClr val="000000"/>
              </a:solidFill>
            </a:endParaRPr>
          </a:p>
        </p:txBody>
      </p:sp>
      <p:cxnSp>
        <p:nvCxnSpPr>
          <p:cNvPr id="6" name="Straight Arrow Connector 5"/>
          <p:cNvCxnSpPr/>
          <p:nvPr/>
        </p:nvCxnSpPr>
        <p:spPr>
          <a:xfrm flipV="1">
            <a:off x="736169" y="2514600"/>
            <a:ext cx="864031" cy="53856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4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Lightning &amp; Hail Overlay</a:t>
            </a:r>
            <a:br>
              <a:rPr lang="en-US" dirty="0" smtClean="0"/>
            </a:br>
            <a:r>
              <a:rPr lang="en-US" sz="2400" dirty="0" smtClean="0"/>
              <a:t>US only</a:t>
            </a:r>
            <a:endParaRPr lang="en-US" sz="2400" dirty="0"/>
          </a:p>
        </p:txBody>
      </p:sp>
      <p:pic>
        <p:nvPicPr>
          <p:cNvPr id="7170" name="Picture 2" descr="9d1a182a-c5fd-4cb7-ae62-b350b3ff14bc@del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284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Top Overlay</a:t>
            </a:r>
            <a:endParaRPr lang="en-US" dirty="0"/>
          </a:p>
        </p:txBody>
      </p:sp>
      <p:pic>
        <p:nvPicPr>
          <p:cNvPr id="8194" name="Picture 2" descr="e91cf54c-41c7-4540-8ace-113de875fba3@del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55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Airlines Domestic Routes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593" t="7243" r="8339" b="3545"/>
          <a:stretch>
            <a:fillRect/>
          </a:stretch>
        </p:blipFill>
        <p:spPr bwMode="auto">
          <a:xfrm>
            <a:off x="457200" y="1295400"/>
            <a:ext cx="8229600" cy="50296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8893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 Overlay</a:t>
            </a:r>
            <a:endParaRPr lang="en-US" dirty="0"/>
          </a:p>
        </p:txBody>
      </p:sp>
      <p:pic>
        <p:nvPicPr>
          <p:cNvPr id="9218" name="Picture 2" descr="ac8c1690-af1f-4b08-b2cb-00f2ad6e16d1@del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478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a:t>
            </a:r>
            <a:endParaRPr lang="en-US" dirty="0"/>
          </a:p>
        </p:txBody>
      </p:sp>
      <p:pic>
        <p:nvPicPr>
          <p:cNvPr id="11266" name="Picture 2" descr="839b2e5e-e67e-4ada-b576-6de4049bc03e@del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861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EDR Overlay</a:t>
            </a:r>
            <a:endParaRPr lang="en-US" dirty="0"/>
          </a:p>
        </p:txBody>
      </p:sp>
      <p:pic>
        <p:nvPicPr>
          <p:cNvPr id="10242" name="Picture 2" descr="74f5b48f-67ee-4207-a4f8-66445e04c05e@del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148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9/9d/Delta_Air_Lines_Boeing_747-400_Kv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43" y="1143894"/>
            <a:ext cx="8470900" cy="5638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Delta Airlines Meteorology</a:t>
            </a:r>
            <a:endParaRPr lang="en-US" dirty="0"/>
          </a:p>
        </p:txBody>
      </p:sp>
      <p:sp>
        <p:nvSpPr>
          <p:cNvPr id="3" name="Content Placeholder 2"/>
          <p:cNvSpPr>
            <a:spLocks noGrp="1"/>
          </p:cNvSpPr>
          <p:nvPr>
            <p:ph idx="1"/>
          </p:nvPr>
        </p:nvSpPr>
        <p:spPr>
          <a:xfrm>
            <a:off x="533400" y="1295401"/>
            <a:ext cx="3429000" cy="1371600"/>
          </a:xfrm>
        </p:spPr>
        <p:txBody>
          <a:bodyPr/>
          <a:lstStyle/>
          <a:p>
            <a:r>
              <a:rPr lang="en-US" sz="2400" dirty="0" smtClean="0">
                <a:solidFill>
                  <a:schemeClr val="tx1"/>
                </a:solidFill>
              </a:rPr>
              <a:t>T. Warren Weston</a:t>
            </a:r>
            <a:br>
              <a:rPr lang="en-US" sz="2400" dirty="0" smtClean="0">
                <a:solidFill>
                  <a:schemeClr val="tx1"/>
                </a:solidFill>
              </a:rPr>
            </a:br>
            <a:r>
              <a:rPr lang="en-US" sz="2400" dirty="0" smtClean="0">
                <a:solidFill>
                  <a:schemeClr val="tx1"/>
                </a:solidFill>
              </a:rPr>
              <a:t>Senior Meteorologist</a:t>
            </a:r>
            <a:r>
              <a:rPr lang="en-US" sz="2400" dirty="0">
                <a:solidFill>
                  <a:schemeClr val="tx1"/>
                </a:solidFill>
              </a:rPr>
              <a:t/>
            </a:r>
            <a:br>
              <a:rPr lang="en-US" sz="2400" dirty="0">
                <a:solidFill>
                  <a:schemeClr val="tx1"/>
                </a:solidFill>
              </a:rPr>
            </a:br>
            <a:r>
              <a:rPr lang="en-US" sz="2400" dirty="0" smtClean="0">
                <a:solidFill>
                  <a:schemeClr val="tx1"/>
                </a:solidFill>
              </a:rPr>
              <a:t>Delta Airlines</a:t>
            </a:r>
          </a:p>
        </p:txBody>
      </p:sp>
      <p:sp>
        <p:nvSpPr>
          <p:cNvPr id="8" name="Content Placeholder 2"/>
          <p:cNvSpPr txBox="1">
            <a:spLocks/>
          </p:cNvSpPr>
          <p:nvPr/>
        </p:nvSpPr>
        <p:spPr bwMode="auto">
          <a:xfrm>
            <a:off x="4419600" y="12954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chemeClr val="accent2"/>
                </a:solidFill>
                <a:latin typeface="+mn-lt"/>
              </a:defRPr>
            </a:lvl2pPr>
            <a:lvl3pPr marL="1143000" indent="-228600" algn="l" rtl="0" fontAlgn="base">
              <a:spcBef>
                <a:spcPct val="20000"/>
              </a:spcBef>
              <a:spcAft>
                <a:spcPct val="0"/>
              </a:spcAft>
              <a:buChar char="•"/>
              <a:defRPr sz="2400">
                <a:solidFill>
                  <a:schemeClr val="accent2"/>
                </a:solidFill>
                <a:latin typeface="+mn-lt"/>
              </a:defRPr>
            </a:lvl3pPr>
            <a:lvl4pPr marL="1600200" indent="-228600" algn="l" rtl="0" fontAlgn="base">
              <a:spcBef>
                <a:spcPct val="20000"/>
              </a:spcBef>
              <a:spcAft>
                <a:spcPct val="0"/>
              </a:spcAft>
              <a:buChar char="–"/>
              <a:defRPr sz="2000">
                <a:solidFill>
                  <a:schemeClr val="accent2"/>
                </a:solidFill>
                <a:latin typeface="+mn-lt"/>
              </a:defRPr>
            </a:lvl4pPr>
            <a:lvl5pPr marL="2057400" indent="-228600" algn="l" rtl="0" fontAlgn="base">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r>
              <a:rPr lang="en-US" sz="2400" dirty="0" smtClean="0">
                <a:solidFill>
                  <a:schemeClr val="tx1"/>
                </a:solidFill>
              </a:rPr>
              <a:t>warren.weston@delta.com</a:t>
            </a:r>
          </a:p>
        </p:txBody>
      </p:sp>
    </p:spTree>
    <p:extLst>
      <p:ext uri="{BB962C8B-B14F-4D97-AF65-F5344CB8AC3E}">
        <p14:creationId xmlns:p14="http://schemas.microsoft.com/office/powerpoint/2010/main" val="193527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Airlines Meteorology</a:t>
            </a:r>
            <a:endParaRPr lang="en-US" dirty="0"/>
          </a:p>
        </p:txBody>
      </p:sp>
      <p:sp>
        <p:nvSpPr>
          <p:cNvPr id="3" name="Content Placeholder 2"/>
          <p:cNvSpPr>
            <a:spLocks noGrp="1"/>
          </p:cNvSpPr>
          <p:nvPr>
            <p:ph idx="1"/>
          </p:nvPr>
        </p:nvSpPr>
        <p:spPr>
          <a:xfrm>
            <a:off x="457200" y="1219200"/>
            <a:ext cx="8229600" cy="5181600"/>
          </a:xfrm>
        </p:spPr>
        <p:txBody>
          <a:bodyPr/>
          <a:lstStyle/>
          <a:p>
            <a:r>
              <a:rPr lang="en-US" sz="2000" b="1" dirty="0" smtClean="0"/>
              <a:t>What can meteorology provide to Delta?</a:t>
            </a:r>
          </a:p>
          <a:p>
            <a:pPr lvl="1"/>
            <a:r>
              <a:rPr lang="en-US" sz="2000" dirty="0" smtClean="0"/>
              <a:t>Provide information to support a </a:t>
            </a:r>
            <a:r>
              <a:rPr lang="en-US" sz="2000" b="1" u="sng" dirty="0" smtClean="0"/>
              <a:t>SAFE</a:t>
            </a:r>
            <a:r>
              <a:rPr lang="en-US" sz="2000" dirty="0" smtClean="0"/>
              <a:t> and </a:t>
            </a:r>
            <a:r>
              <a:rPr lang="en-US" sz="2000" b="1" u="sng" dirty="0" smtClean="0"/>
              <a:t>EFFICIENT</a:t>
            </a:r>
            <a:r>
              <a:rPr lang="en-US" sz="2000" dirty="0" smtClean="0"/>
              <a:t> Delta operation.</a:t>
            </a:r>
          </a:p>
          <a:p>
            <a:r>
              <a:rPr lang="en-US" sz="2000" b="1" dirty="0" smtClean="0"/>
              <a:t>Primary Safety Impacts</a:t>
            </a:r>
          </a:p>
          <a:p>
            <a:pPr lvl="1">
              <a:lnSpc>
                <a:spcPct val="90000"/>
              </a:lnSpc>
            </a:pPr>
            <a:r>
              <a:rPr lang="en-US" sz="2000" dirty="0" smtClean="0"/>
              <a:t>Turbulence/Mountain Waves</a:t>
            </a:r>
          </a:p>
          <a:p>
            <a:pPr lvl="1">
              <a:lnSpc>
                <a:spcPct val="90000"/>
              </a:lnSpc>
            </a:pPr>
            <a:r>
              <a:rPr lang="en-US" sz="2000" dirty="0" smtClean="0"/>
              <a:t>Ozone</a:t>
            </a:r>
          </a:p>
          <a:p>
            <a:pPr lvl="1">
              <a:lnSpc>
                <a:spcPct val="90000"/>
              </a:lnSpc>
            </a:pPr>
            <a:r>
              <a:rPr lang="en-US" sz="2000" dirty="0" smtClean="0"/>
              <a:t>Icing</a:t>
            </a:r>
          </a:p>
          <a:p>
            <a:pPr lvl="1">
              <a:lnSpc>
                <a:spcPct val="90000"/>
              </a:lnSpc>
            </a:pPr>
            <a:r>
              <a:rPr lang="en-US" sz="2000" dirty="0" smtClean="0"/>
              <a:t>Volcanic Ash</a:t>
            </a:r>
          </a:p>
          <a:p>
            <a:pPr lvl="1">
              <a:lnSpc>
                <a:spcPct val="90000"/>
              </a:lnSpc>
            </a:pPr>
            <a:r>
              <a:rPr lang="en-US" sz="2000" dirty="0" smtClean="0"/>
              <a:t>Low Level Wind Shear</a:t>
            </a:r>
          </a:p>
          <a:p>
            <a:pPr>
              <a:lnSpc>
                <a:spcPct val="90000"/>
              </a:lnSpc>
            </a:pPr>
            <a:r>
              <a:rPr lang="en-US" sz="2000" b="1" dirty="0" smtClean="0"/>
              <a:t>Weather Efficiency Impacts</a:t>
            </a:r>
          </a:p>
          <a:p>
            <a:pPr lvl="1">
              <a:lnSpc>
                <a:spcPct val="90000"/>
              </a:lnSpc>
            </a:pPr>
            <a:r>
              <a:rPr lang="en-US" sz="2000" dirty="0" smtClean="0"/>
              <a:t>Thunderstorms</a:t>
            </a:r>
          </a:p>
          <a:p>
            <a:pPr lvl="1">
              <a:lnSpc>
                <a:spcPct val="90000"/>
              </a:lnSpc>
            </a:pPr>
            <a:r>
              <a:rPr lang="en-US" sz="2000" dirty="0" smtClean="0"/>
              <a:t>Ceilings/Visibility</a:t>
            </a:r>
          </a:p>
          <a:p>
            <a:pPr lvl="1">
              <a:lnSpc>
                <a:spcPct val="90000"/>
              </a:lnSpc>
            </a:pPr>
            <a:r>
              <a:rPr lang="en-US" sz="2000" dirty="0" smtClean="0"/>
              <a:t>Winds</a:t>
            </a:r>
          </a:p>
          <a:p>
            <a:pPr lvl="1">
              <a:lnSpc>
                <a:spcPct val="90000"/>
              </a:lnSpc>
            </a:pPr>
            <a:r>
              <a:rPr lang="en-US" sz="2000" dirty="0" smtClean="0"/>
              <a:t>Winter Storms</a:t>
            </a:r>
          </a:p>
          <a:p>
            <a:pPr lvl="1">
              <a:lnSpc>
                <a:spcPct val="90000"/>
              </a:lnSpc>
            </a:pPr>
            <a:endParaRPr lang="en-US" dirty="0" smtClean="0"/>
          </a:p>
          <a:p>
            <a:pPr lvl="1"/>
            <a:endParaRPr lang="en-US" dirty="0"/>
          </a:p>
        </p:txBody>
      </p:sp>
      <p:pic>
        <p:nvPicPr>
          <p:cNvPr id="5" name="Picture 4" descr="delta-airlines">
            <a:hlinkClick r:id="rId2" tooltip="delta-airlin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24200"/>
            <a:ext cx="406711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8" fill="hold" grpId="0" nodeType="after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2" presetClass="entr" presetSubtype="8" fill="hold" grpId="0" nodeType="after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additive="base">
                                        <p:cTn id="68"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70" fill="hold">
                            <p:stCondLst>
                              <p:cond delay="2000"/>
                            </p:stCondLst>
                            <p:childTnLst>
                              <p:par>
                                <p:cTn id="71" presetID="2" presetClass="entr" presetSubtype="8"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Airlines Meteorology</a:t>
            </a:r>
            <a:endParaRPr lang="en-US" dirty="0"/>
          </a:p>
        </p:txBody>
      </p:sp>
      <p:sp>
        <p:nvSpPr>
          <p:cNvPr id="3" name="Content Placeholder 2"/>
          <p:cNvSpPr>
            <a:spLocks noGrp="1"/>
          </p:cNvSpPr>
          <p:nvPr>
            <p:ph idx="1"/>
          </p:nvPr>
        </p:nvSpPr>
        <p:spPr>
          <a:xfrm>
            <a:off x="4419600" y="1295400"/>
            <a:ext cx="4267200" cy="5105399"/>
          </a:xfrm>
        </p:spPr>
        <p:txBody>
          <a:bodyPr/>
          <a:lstStyle/>
          <a:p>
            <a:pPr eaLnBrk="1" hangingPunct="1">
              <a:lnSpc>
                <a:spcPct val="90000"/>
              </a:lnSpc>
            </a:pPr>
            <a:r>
              <a:rPr lang="en-US" sz="1800" dirty="0" smtClean="0"/>
              <a:t>Located in the Operations/Customer Center (OCC), which is the “nerve center” of Delta Airlines.</a:t>
            </a:r>
          </a:p>
          <a:p>
            <a:pPr eaLnBrk="1" hangingPunct="1">
              <a:lnSpc>
                <a:spcPct val="90000"/>
              </a:lnSpc>
            </a:pPr>
            <a:r>
              <a:rPr lang="en-US" sz="1800" dirty="0" smtClean="0"/>
              <a:t>25 meteorologists</a:t>
            </a:r>
          </a:p>
          <a:p>
            <a:pPr eaLnBrk="1" hangingPunct="1">
              <a:lnSpc>
                <a:spcPct val="90000"/>
              </a:lnSpc>
            </a:pPr>
            <a:r>
              <a:rPr lang="en-US" sz="1800" dirty="0" smtClean="0"/>
              <a:t>24/7 staffing</a:t>
            </a:r>
          </a:p>
          <a:p>
            <a:pPr eaLnBrk="1" hangingPunct="1">
              <a:lnSpc>
                <a:spcPct val="90000"/>
              </a:lnSpc>
            </a:pPr>
            <a:r>
              <a:rPr lang="en-US" sz="1800" dirty="0" smtClean="0"/>
              <a:t>Worldwide coverage</a:t>
            </a:r>
          </a:p>
          <a:p>
            <a:pPr lvl="1" eaLnBrk="1" hangingPunct="1">
              <a:lnSpc>
                <a:spcPct val="90000"/>
              </a:lnSpc>
            </a:pPr>
            <a:r>
              <a:rPr lang="en-US" sz="1800" dirty="0" smtClean="0"/>
              <a:t>2 Surface Weather Desks</a:t>
            </a:r>
          </a:p>
          <a:p>
            <a:pPr lvl="2" eaLnBrk="1" hangingPunct="1">
              <a:lnSpc>
                <a:spcPct val="90000"/>
              </a:lnSpc>
            </a:pPr>
            <a:r>
              <a:rPr lang="en-US" sz="1800" dirty="0" smtClean="0"/>
              <a:t>Northeast U.S. and the rest of the U.S.</a:t>
            </a:r>
          </a:p>
          <a:p>
            <a:pPr lvl="1" eaLnBrk="1" hangingPunct="1">
              <a:lnSpc>
                <a:spcPct val="90000"/>
              </a:lnSpc>
            </a:pPr>
            <a:r>
              <a:rPr lang="en-US" sz="1800" dirty="0" smtClean="0"/>
              <a:t>3 Upper-Air Desks</a:t>
            </a:r>
          </a:p>
          <a:p>
            <a:pPr lvl="2" eaLnBrk="1" hangingPunct="1">
              <a:lnSpc>
                <a:spcPct val="90000"/>
              </a:lnSpc>
            </a:pPr>
            <a:r>
              <a:rPr lang="en-US" sz="1800" dirty="0" smtClean="0"/>
              <a:t>Domestic/Canada/Alaska/ Hawaii/Latin America/ Caribbean</a:t>
            </a:r>
          </a:p>
          <a:p>
            <a:pPr lvl="2" eaLnBrk="1" hangingPunct="1">
              <a:lnSpc>
                <a:spcPct val="90000"/>
              </a:lnSpc>
            </a:pPr>
            <a:r>
              <a:rPr lang="en-US" sz="1800" dirty="0" smtClean="0"/>
              <a:t>Atlantic/Europe/Mid-East/ Africa/South America</a:t>
            </a:r>
          </a:p>
          <a:p>
            <a:pPr lvl="2" eaLnBrk="1" hangingPunct="1">
              <a:lnSpc>
                <a:spcPct val="90000"/>
              </a:lnSpc>
            </a:pPr>
            <a:r>
              <a:rPr lang="en-US" sz="1800" dirty="0" smtClean="0"/>
              <a:t>Pacific/Asia/Australia</a:t>
            </a:r>
          </a:p>
        </p:txBody>
      </p:sp>
      <p:pic>
        <p:nvPicPr>
          <p:cNvPr id="4" name="Picture 4" descr="http://i2.cdn.turner.com/cnn/interactive/2013/11/travel/atl24/media/how-it-works/18_RMJ_1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001930" cy="26670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5" name="Content Placeholder 7"/>
          <p:cNvPicPr>
            <a:picLocks noChangeAspect="1" noChangeArrowheads="1"/>
          </p:cNvPicPr>
          <p:nvPr/>
        </p:nvPicPr>
        <p:blipFill>
          <a:blip r:embed="rId3">
            <a:extLst>
              <a:ext uri="{28A0092B-C50C-407E-A947-70E740481C1C}">
                <a14:useLocalDpi xmlns:a14="http://schemas.microsoft.com/office/drawing/2010/main" val="0"/>
              </a:ext>
            </a:extLst>
          </a:blip>
          <a:srcRect l="4688" t="39247" r="42969" b="32431"/>
          <a:stretch>
            <a:fillRect/>
          </a:stretch>
        </p:blipFill>
        <p:spPr bwMode="auto">
          <a:xfrm>
            <a:off x="210265" y="4343400"/>
            <a:ext cx="4038600" cy="1747810"/>
          </a:xfrm>
          <a:prstGeom prst="rect">
            <a:avLst/>
          </a:prstGeom>
          <a:noFill/>
          <a:ln w="38100">
            <a:solidFill>
              <a:srgbClr val="CC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32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Meteorology</a:t>
            </a:r>
            <a:endParaRPr lang="en-US" dirty="0"/>
          </a:p>
        </p:txBody>
      </p:sp>
      <p:sp>
        <p:nvSpPr>
          <p:cNvPr id="3" name="Content Placeholder 2"/>
          <p:cNvSpPr>
            <a:spLocks noGrp="1"/>
          </p:cNvSpPr>
          <p:nvPr>
            <p:ph idx="1"/>
          </p:nvPr>
        </p:nvSpPr>
        <p:spPr>
          <a:xfrm>
            <a:off x="245464" y="1447800"/>
            <a:ext cx="4572000" cy="2133599"/>
          </a:xfrm>
          <a:ln w="19050">
            <a:solidFill>
              <a:srgbClr val="FF0000"/>
            </a:solidFill>
          </a:ln>
        </p:spPr>
        <p:txBody>
          <a:bodyPr/>
          <a:lstStyle/>
          <a:p>
            <a:r>
              <a:rPr lang="en-US" sz="2400" dirty="0" smtClean="0"/>
              <a:t>Our surface meteorologists produce </a:t>
            </a:r>
            <a:r>
              <a:rPr lang="en-US" sz="2400" b="1" dirty="0" smtClean="0"/>
              <a:t>TEN</a:t>
            </a:r>
            <a:r>
              <a:rPr lang="en-US" sz="2400" dirty="0" smtClean="0"/>
              <a:t> domestic TAF’s </a:t>
            </a:r>
            <a:r>
              <a:rPr lang="en-US" sz="2400" b="1" dirty="0" smtClean="0"/>
              <a:t>FOUR</a:t>
            </a:r>
            <a:r>
              <a:rPr lang="en-US" sz="2400" dirty="0" smtClean="0"/>
              <a:t> times a day for the Delta operation.</a:t>
            </a:r>
          </a:p>
          <a:p>
            <a:pPr lvl="1"/>
            <a:r>
              <a:rPr lang="en-US" sz="2000" dirty="0" smtClean="0"/>
              <a:t>Includes SLC, LAX, and SEA</a:t>
            </a:r>
            <a:endParaRPr lang="en-US" sz="2000" dirty="0"/>
          </a:p>
        </p:txBody>
      </p:sp>
      <p:grpSp>
        <p:nvGrpSpPr>
          <p:cNvPr id="5" name="Group 4"/>
          <p:cNvGrpSpPr/>
          <p:nvPr/>
        </p:nvGrpSpPr>
        <p:grpSpPr>
          <a:xfrm>
            <a:off x="245464" y="3767856"/>
            <a:ext cx="4572000" cy="2658869"/>
            <a:chOff x="304800" y="3505200"/>
            <a:chExt cx="4572000" cy="2658869"/>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4572000" cy="2658869"/>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4343400" y="4114800"/>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207239" y="4267200"/>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962400" y="4518285"/>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429000" y="4267200"/>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743200" y="4084195"/>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505200" y="5029200"/>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295400" y="4343400"/>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38200" y="3581400"/>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62000" y="4895538"/>
              <a:ext cx="228600" cy="228600"/>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p:cNvSpPr txBox="1">
            <a:spLocks/>
          </p:cNvSpPr>
          <p:nvPr/>
        </p:nvSpPr>
        <p:spPr bwMode="auto">
          <a:xfrm>
            <a:off x="5334000" y="1447800"/>
            <a:ext cx="3560164" cy="4978925"/>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chemeClr val="accent2"/>
                </a:solidFill>
                <a:latin typeface="+mn-lt"/>
              </a:defRPr>
            </a:lvl2pPr>
            <a:lvl3pPr marL="1143000" indent="-228600" algn="l" rtl="0" fontAlgn="base">
              <a:spcBef>
                <a:spcPct val="20000"/>
              </a:spcBef>
              <a:spcAft>
                <a:spcPct val="0"/>
              </a:spcAft>
              <a:buChar char="•"/>
              <a:defRPr sz="2400">
                <a:solidFill>
                  <a:schemeClr val="accent2"/>
                </a:solidFill>
                <a:latin typeface="+mn-lt"/>
              </a:defRPr>
            </a:lvl3pPr>
            <a:lvl4pPr marL="1600200" indent="-228600" algn="l" rtl="0" fontAlgn="base">
              <a:spcBef>
                <a:spcPct val="20000"/>
              </a:spcBef>
              <a:spcAft>
                <a:spcPct val="0"/>
              </a:spcAft>
              <a:buChar char="–"/>
              <a:defRPr sz="2000">
                <a:solidFill>
                  <a:schemeClr val="accent2"/>
                </a:solidFill>
                <a:latin typeface="+mn-lt"/>
              </a:defRPr>
            </a:lvl4pPr>
            <a:lvl5pPr marL="2057400" indent="-228600" algn="l" rtl="0" fontAlgn="base">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r>
              <a:rPr lang="en-US" sz="2400" dirty="0" smtClean="0"/>
              <a:t>Delta flies to more cities than that!</a:t>
            </a:r>
          </a:p>
          <a:p>
            <a:pPr lvl="1"/>
            <a:r>
              <a:rPr lang="en-US" sz="2000" dirty="0" smtClean="0"/>
              <a:t>National Weather Service TAF’s available for all airports.</a:t>
            </a:r>
          </a:p>
          <a:p>
            <a:pPr lvl="1"/>
            <a:r>
              <a:rPr lang="en-US" sz="2000" dirty="0" smtClean="0"/>
              <a:t>Flight Dispatchers can request that Delta Meteorology produce a TAF for any station around the world.</a:t>
            </a:r>
          </a:p>
          <a:p>
            <a:pPr lvl="1"/>
            <a:r>
              <a:rPr lang="en-US" sz="2000" dirty="0" smtClean="0"/>
              <a:t>Delta Meteorology also produces several TAF’s for ETOPS alternate stations for oceanic flights.</a:t>
            </a:r>
          </a:p>
        </p:txBody>
      </p:sp>
    </p:spTree>
    <p:extLst>
      <p:ext uri="{BB962C8B-B14F-4D97-AF65-F5344CB8AC3E}">
        <p14:creationId xmlns:p14="http://schemas.microsoft.com/office/powerpoint/2010/main" val="55997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 Product</a:t>
            </a:r>
            <a:endParaRPr lang="en-US" dirty="0"/>
          </a:p>
        </p:txBody>
      </p:sp>
      <p:sp>
        <p:nvSpPr>
          <p:cNvPr id="3" name="Content Placeholder 2"/>
          <p:cNvSpPr>
            <a:spLocks noGrp="1"/>
          </p:cNvSpPr>
          <p:nvPr>
            <p:ph idx="1"/>
          </p:nvPr>
        </p:nvSpPr>
        <p:spPr>
          <a:xfrm>
            <a:off x="457200" y="1066800"/>
            <a:ext cx="8229600" cy="5105400"/>
          </a:xfrm>
        </p:spPr>
        <p:txBody>
          <a:bodyPr/>
          <a:lstStyle/>
          <a:p>
            <a:r>
              <a:rPr lang="en-US" sz="1600" dirty="0" smtClean="0"/>
              <a:t>TAF’s remain the primary tool of the Flight Dispatcher and Pilot to determine if alternate airports need to be added to the flight plan, and thus, if additional fuel (additional cost) needs to be added to the plane.  </a:t>
            </a:r>
            <a:br>
              <a:rPr lang="en-US" sz="1600" dirty="0" smtClean="0"/>
            </a:br>
            <a:endParaRPr lang="en-US" sz="1600" dirty="0" smtClean="0"/>
          </a:p>
          <a:p>
            <a:pPr marL="0" indent="0">
              <a:buNone/>
            </a:pPr>
            <a:r>
              <a:rPr lang="en-US" sz="1600" dirty="0" smtClean="0">
                <a:solidFill>
                  <a:schemeClr val="tx1"/>
                </a:solidFill>
              </a:rPr>
              <a:t>KSLC 080956Z DAL 0810/0916 17019G29KT P6SM BKN110 </a:t>
            </a:r>
            <a:br>
              <a:rPr lang="en-US" sz="1600" dirty="0" smtClean="0">
                <a:solidFill>
                  <a:schemeClr val="tx1"/>
                </a:solidFill>
              </a:rPr>
            </a:br>
            <a:r>
              <a:rPr lang="en-US" sz="1600" dirty="0" smtClean="0">
                <a:solidFill>
                  <a:schemeClr val="tx1"/>
                </a:solidFill>
              </a:rPr>
              <a:t>FM081200 18018G27KT P6SM -RA BKN030 OVC080 </a:t>
            </a:r>
            <a:br>
              <a:rPr lang="en-US" sz="1600" dirty="0" smtClean="0">
                <a:solidFill>
                  <a:schemeClr val="tx1"/>
                </a:solidFill>
              </a:rPr>
            </a:br>
            <a:r>
              <a:rPr lang="en-US" sz="1600" dirty="0" smtClean="0">
                <a:solidFill>
                  <a:schemeClr val="tx1"/>
                </a:solidFill>
              </a:rPr>
              <a:t>FM081400 20018G26KT 5SM -RASN </a:t>
            </a:r>
            <a:r>
              <a:rPr lang="en-US" sz="1600" b="1" dirty="0" smtClean="0">
                <a:solidFill>
                  <a:srgbClr val="FFC000"/>
                </a:solidFill>
              </a:rPr>
              <a:t>BKN015 OVC030 </a:t>
            </a:r>
            <a:r>
              <a:rPr lang="en-US" sz="1600" dirty="0" smtClean="0">
                <a:solidFill>
                  <a:schemeClr val="tx1"/>
                </a:solidFill>
              </a:rPr>
              <a:t/>
            </a:r>
            <a:br>
              <a:rPr lang="en-US" sz="1600" dirty="0" smtClean="0">
                <a:solidFill>
                  <a:schemeClr val="tx1"/>
                </a:solidFill>
              </a:rPr>
            </a:br>
            <a:r>
              <a:rPr lang="en-US" sz="1600" dirty="0" smtClean="0">
                <a:solidFill>
                  <a:schemeClr val="tx1"/>
                </a:solidFill>
              </a:rPr>
              <a:t>FM082000 29016G24KT 5SM -SHRASN </a:t>
            </a:r>
            <a:r>
              <a:rPr lang="en-US" sz="1600" b="1" dirty="0" smtClean="0">
                <a:solidFill>
                  <a:srgbClr val="FFC000"/>
                </a:solidFill>
              </a:rPr>
              <a:t>BKN012 OVC025 </a:t>
            </a:r>
            <a:r>
              <a:rPr lang="en-US" sz="1600" dirty="0" smtClean="0">
                <a:solidFill>
                  <a:schemeClr val="tx1"/>
                </a:solidFill>
              </a:rPr>
              <a:t/>
            </a:r>
            <a:br>
              <a:rPr lang="en-US" sz="1600" dirty="0" smtClean="0">
                <a:solidFill>
                  <a:schemeClr val="tx1"/>
                </a:solidFill>
              </a:rPr>
            </a:br>
            <a:r>
              <a:rPr lang="en-US" sz="1600" dirty="0" smtClean="0">
                <a:solidFill>
                  <a:schemeClr val="tx1"/>
                </a:solidFill>
              </a:rPr>
              <a:t>FM082300 32012G20KT P6SM SCT025 BKN040 </a:t>
            </a:r>
            <a:br>
              <a:rPr lang="en-US" sz="1600" dirty="0" smtClean="0">
                <a:solidFill>
                  <a:schemeClr val="tx1"/>
                </a:solidFill>
              </a:rPr>
            </a:br>
            <a:r>
              <a:rPr lang="en-US" sz="1600" dirty="0" smtClean="0">
                <a:solidFill>
                  <a:schemeClr val="tx1"/>
                </a:solidFill>
              </a:rPr>
              <a:t>FM090400 16008KT P6SM SCT040 OVC090 </a:t>
            </a:r>
            <a:br>
              <a:rPr lang="en-US" sz="1600" dirty="0" smtClean="0">
                <a:solidFill>
                  <a:schemeClr val="tx1"/>
                </a:solidFill>
              </a:rPr>
            </a:br>
            <a:r>
              <a:rPr lang="en-US" sz="1600" dirty="0" smtClean="0">
                <a:solidFill>
                  <a:schemeClr val="tx1"/>
                </a:solidFill>
              </a:rPr>
              <a:t>FM091300 15006KT P6SM SCT050 BKN150 </a:t>
            </a:r>
            <a:br>
              <a:rPr lang="en-US" sz="1600" dirty="0" smtClean="0">
                <a:solidFill>
                  <a:schemeClr val="tx1"/>
                </a:solidFill>
              </a:rPr>
            </a:br>
            <a:r>
              <a:rPr lang="en-US" sz="1600" dirty="0" smtClean="0">
                <a:solidFill>
                  <a:schemeClr val="tx1"/>
                </a:solidFill>
              </a:rPr>
              <a:t>RMK DL TAF BY Heying DISCUSSION - LESS THAN AN INCH ACCUMULATION WITH TEMPS SO WARM = </a:t>
            </a:r>
            <a:br>
              <a:rPr lang="en-US" sz="1600" dirty="0" smtClean="0">
                <a:solidFill>
                  <a:schemeClr val="tx1"/>
                </a:solidFill>
              </a:rPr>
            </a:br>
            <a:endParaRPr lang="en-US" sz="1600" dirty="0" smtClean="0">
              <a:solidFill>
                <a:schemeClr val="tx1"/>
              </a:solidFill>
            </a:endParaRPr>
          </a:p>
          <a:p>
            <a:r>
              <a:rPr lang="en-US" sz="1600" b="0" dirty="0" smtClean="0">
                <a:solidFill>
                  <a:schemeClr val="accent2"/>
                </a:solidFill>
              </a:rPr>
              <a:t>Alternates needed when forecast below </a:t>
            </a:r>
            <a:r>
              <a:rPr lang="en-US" sz="1600" b="1" dirty="0" smtClean="0">
                <a:solidFill>
                  <a:srgbClr val="FFC000"/>
                </a:solidFill>
              </a:rPr>
              <a:t>2000ft and 3SM visibility</a:t>
            </a:r>
            <a:r>
              <a:rPr lang="en-US" sz="1600" b="1" dirty="0" smtClean="0">
                <a:solidFill>
                  <a:schemeClr val="accent2"/>
                </a:solidFill>
              </a:rPr>
              <a:t> </a:t>
            </a:r>
            <a:r>
              <a:rPr lang="en-US" sz="1600" b="0" dirty="0" smtClean="0">
                <a:solidFill>
                  <a:schemeClr val="accent2"/>
                </a:solidFill>
              </a:rPr>
              <a:t>for +/- 1 </a:t>
            </a:r>
            <a:r>
              <a:rPr lang="en-US" sz="1600" b="0" dirty="0" err="1" smtClean="0">
                <a:solidFill>
                  <a:schemeClr val="accent2"/>
                </a:solidFill>
              </a:rPr>
              <a:t>hr</a:t>
            </a:r>
            <a:r>
              <a:rPr lang="en-US" sz="1600" b="0" dirty="0" smtClean="0">
                <a:solidFill>
                  <a:schemeClr val="accent2"/>
                </a:solidFill>
              </a:rPr>
              <a:t> of arrival time.</a:t>
            </a:r>
          </a:p>
          <a:p>
            <a:r>
              <a:rPr lang="en-US" sz="1600" b="0" dirty="0" smtClean="0">
                <a:solidFill>
                  <a:schemeClr val="accent2"/>
                </a:solidFill>
              </a:rPr>
              <a:t>Delta Exemption: Alternate needed when forecast below </a:t>
            </a:r>
            <a:r>
              <a:rPr lang="en-US" sz="1600" b="1" dirty="0" smtClean="0">
                <a:solidFill>
                  <a:srgbClr val="FF0000"/>
                </a:solidFill>
              </a:rPr>
              <a:t>1000ft and 2SM visibility</a:t>
            </a:r>
            <a:r>
              <a:rPr lang="en-US" sz="1600" b="0" dirty="0" smtClean="0">
                <a:solidFill>
                  <a:schemeClr val="accent2"/>
                </a:solidFill>
              </a:rPr>
              <a:t> or any thunderstorms for +/- 1 </a:t>
            </a:r>
            <a:r>
              <a:rPr lang="en-US" sz="1600" b="0" dirty="0" err="1" smtClean="0">
                <a:solidFill>
                  <a:schemeClr val="accent2"/>
                </a:solidFill>
              </a:rPr>
              <a:t>hr</a:t>
            </a:r>
            <a:r>
              <a:rPr lang="en-US" sz="1600" b="0" dirty="0" smtClean="0">
                <a:solidFill>
                  <a:schemeClr val="accent2"/>
                </a:solidFill>
              </a:rPr>
              <a:t> of arrival time.</a:t>
            </a:r>
          </a:p>
          <a:p>
            <a:r>
              <a:rPr lang="en-US" sz="1600" dirty="0" smtClean="0"/>
              <a:t>Timely amendment for improving or deteriorating conditions thru these thresholds are very important to the Flight Dispatcher.</a:t>
            </a:r>
            <a:endParaRPr lang="en-US" sz="1600" b="0" dirty="0" smtClean="0">
              <a:solidFill>
                <a:schemeClr val="accent2"/>
              </a:solidFill>
            </a:endParaRPr>
          </a:p>
          <a:p>
            <a:endParaRPr lang="en-US" sz="1600" dirty="0"/>
          </a:p>
        </p:txBody>
      </p:sp>
    </p:spTree>
    <p:extLst>
      <p:ext uri="{BB962C8B-B14F-4D97-AF65-F5344CB8AC3E}">
        <p14:creationId xmlns:p14="http://schemas.microsoft.com/office/powerpoint/2010/main" val="5169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t>5-day Hub Outlook</a:t>
            </a:r>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28" t="12509" r="15529" b="12282"/>
          <a:stretch/>
        </p:blipFill>
        <p:spPr bwMode="auto">
          <a:xfrm>
            <a:off x="685800" y="1143000"/>
            <a:ext cx="7924800" cy="544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88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7" t="11978" r="2054" b="4317"/>
          <a:stretch/>
        </p:blipFill>
        <p:spPr bwMode="auto">
          <a:xfrm>
            <a:off x="228600" y="1371600"/>
            <a:ext cx="858181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457200" y="-76200"/>
            <a:ext cx="8229600" cy="1143000"/>
          </a:xfrm>
          <a:prstGeom prst="rect">
            <a:avLst/>
          </a:prstGeom>
        </p:spPr>
        <p:txBody>
          <a:bodyPr/>
          <a:lst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a:lstStyle>
          <a:p>
            <a:pPr eaLnBrk="1" hangingPunct="1"/>
            <a:r>
              <a:rPr lang="en-US" altLang="en-US" kern="0" dirty="0" smtClean="0">
                <a:solidFill>
                  <a:srgbClr val="FFFFFF"/>
                </a:solidFill>
              </a:rPr>
              <a:t>Snow Storm –</a:t>
            </a:r>
            <a:r>
              <a:rPr lang="en-US" altLang="en-US" sz="2800" kern="0" dirty="0" smtClean="0">
                <a:solidFill>
                  <a:srgbClr val="FFFFFF"/>
                </a:solidFill>
              </a:rPr>
              <a:t/>
            </a:r>
            <a:br>
              <a:rPr lang="en-US" altLang="en-US" sz="2800" kern="0" dirty="0" smtClean="0">
                <a:solidFill>
                  <a:srgbClr val="FFFFFF"/>
                </a:solidFill>
              </a:rPr>
            </a:br>
            <a:r>
              <a:rPr lang="en-US" altLang="en-US" sz="2800" kern="0" dirty="0" smtClean="0">
                <a:solidFill>
                  <a:srgbClr val="FFFFFF"/>
                </a:solidFill>
              </a:rPr>
              <a:t>Forecast Summary</a:t>
            </a:r>
          </a:p>
        </p:txBody>
      </p:sp>
    </p:spTree>
    <p:extLst>
      <p:ext uri="{BB962C8B-B14F-4D97-AF65-F5344CB8AC3E}">
        <p14:creationId xmlns:p14="http://schemas.microsoft.com/office/powerpoint/2010/main" val="3343620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rgbClr val="CC3300"/>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rgbClr val="CC3300"/>
            </a:solidFill>
            <a:effectLst/>
            <a:latin typeface="Calibri"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rgbClr val="CC3300"/>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rgbClr val="CC3300"/>
            </a:solidFill>
            <a:effectLst/>
            <a:latin typeface="Calibri"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997</TotalTime>
  <Words>1035</Words>
  <Application>Microsoft Office PowerPoint</Application>
  <PresentationFormat>On-screen Show (4:3)</PresentationFormat>
  <Paragraphs>177</Paragraphs>
  <Slides>33</Slides>
  <Notes>4</Notes>
  <HiddenSlides>0</HiddenSlides>
  <MMClips>0</MMClips>
  <ScaleCrop>false</ScaleCrop>
  <HeadingPairs>
    <vt:vector size="4" baseType="variant">
      <vt:variant>
        <vt:lpstr>Theme</vt:lpstr>
      </vt:variant>
      <vt:variant>
        <vt:i4>15</vt:i4>
      </vt:variant>
      <vt:variant>
        <vt:lpstr>Slide Titles</vt:lpstr>
      </vt:variant>
      <vt:variant>
        <vt:i4>33</vt:i4>
      </vt:variant>
    </vt:vector>
  </HeadingPairs>
  <TitlesOfParts>
    <vt:vector size="48" baseType="lpstr">
      <vt:lpstr>1_Default Design</vt:lpstr>
      <vt:lpstr>Default Design</vt:lpstr>
      <vt:lpstr>2_Default Design</vt:lpstr>
      <vt:lpstr>3_Default Design</vt:lpstr>
      <vt:lpstr>4_Default Design</vt:lpstr>
      <vt:lpstr>5_Default Design</vt:lpstr>
      <vt:lpstr>6_Default Design</vt:lpstr>
      <vt:lpstr>7_Default Design</vt:lpstr>
      <vt:lpstr>8_Default Design</vt:lpstr>
      <vt:lpstr>10_Default Design</vt:lpstr>
      <vt:lpstr>9_Default Design</vt:lpstr>
      <vt:lpstr>11_Default Design</vt:lpstr>
      <vt:lpstr>12_Default Design</vt:lpstr>
      <vt:lpstr>13_Default Design</vt:lpstr>
      <vt:lpstr>14_Default Design</vt:lpstr>
      <vt:lpstr>Delta Air Lines  Meteorology</vt:lpstr>
      <vt:lpstr>Delta Air Lines</vt:lpstr>
      <vt:lpstr>Delta Airlines Domestic Routes</vt:lpstr>
      <vt:lpstr>Delta Airlines Meteorology</vt:lpstr>
      <vt:lpstr>Delta Airlines Meteorology</vt:lpstr>
      <vt:lpstr>Surface Meteorology</vt:lpstr>
      <vt:lpstr>TAF Product</vt:lpstr>
      <vt:lpstr>5-day Hub Outlook</vt:lpstr>
      <vt:lpstr>PowerPoint Presentation</vt:lpstr>
      <vt:lpstr>PowerPoint Presentation</vt:lpstr>
      <vt:lpstr>Winter Precip – IROP Event</vt:lpstr>
      <vt:lpstr>PowerPoint Presentation</vt:lpstr>
      <vt:lpstr>Upper Air Meteorology</vt:lpstr>
      <vt:lpstr>Turbulence Plots (TP’s)</vt:lpstr>
      <vt:lpstr>TP Types and Hazard Intensity</vt:lpstr>
      <vt:lpstr>Avoidance Policies Based on TP’s</vt:lpstr>
      <vt:lpstr>PowerPoint Presentation</vt:lpstr>
      <vt:lpstr>Mountain Wave Forecasting</vt:lpstr>
      <vt:lpstr>Mountain Wave Forecasting</vt:lpstr>
      <vt:lpstr>Mountain Wave Forecasting</vt:lpstr>
      <vt:lpstr>Mountain Wave Forecasting</vt:lpstr>
      <vt:lpstr>PowerPoint Presentation</vt:lpstr>
      <vt:lpstr>Summer Seat Caps - Process</vt:lpstr>
      <vt:lpstr>Summer Seat Caps</vt:lpstr>
      <vt:lpstr>Missing METAR Variables</vt:lpstr>
      <vt:lpstr>PowerPoint Presentation</vt:lpstr>
      <vt:lpstr>Graphical Turbulence Guidance</vt:lpstr>
      <vt:lpstr>Radar, Lightning &amp; Hail Overlay US only</vt:lpstr>
      <vt:lpstr>Cloud Top Overlay</vt:lpstr>
      <vt:lpstr>TP Overlay</vt:lpstr>
      <vt:lpstr>Legends</vt:lpstr>
      <vt:lpstr>EDR Overlay</vt:lpstr>
      <vt:lpstr>Delta Airlines Meteorology</vt:lpstr>
    </vt:vector>
  </TitlesOfParts>
  <Company>Delta Air Lines,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435871</dc:creator>
  <cp:lastModifiedBy>Weston, Warren</cp:lastModifiedBy>
  <cp:revision>53</cp:revision>
  <dcterms:created xsi:type="dcterms:W3CDTF">2012-03-07T13:57:26Z</dcterms:created>
  <dcterms:modified xsi:type="dcterms:W3CDTF">2018-09-10T13:22:42Z</dcterms:modified>
</cp:coreProperties>
</file>