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60" r:id="rId1"/>
    <p:sldMasterId id="2147484399" r:id="rId2"/>
    <p:sldMasterId id="2147484406" r:id="rId3"/>
    <p:sldMasterId id="2147484419" r:id="rId4"/>
    <p:sldMasterId id="2147484425" r:id="rId5"/>
  </p:sldMasterIdLst>
  <p:notesMasterIdLst>
    <p:notesMasterId r:id="rId77"/>
  </p:notesMasterIdLst>
  <p:handoutMasterIdLst>
    <p:handoutMasterId r:id="rId78"/>
  </p:handoutMasterIdLst>
  <p:sldIdLst>
    <p:sldId id="1708" r:id="rId6"/>
    <p:sldId id="2087" r:id="rId7"/>
    <p:sldId id="2000" r:id="rId8"/>
    <p:sldId id="2025" r:id="rId9"/>
    <p:sldId id="2012" r:id="rId10"/>
    <p:sldId id="2014" r:id="rId11"/>
    <p:sldId id="2015" r:id="rId12"/>
    <p:sldId id="2016" r:id="rId13"/>
    <p:sldId id="2017" r:id="rId14"/>
    <p:sldId id="2018" r:id="rId15"/>
    <p:sldId id="2019" r:id="rId16"/>
    <p:sldId id="2020" r:id="rId17"/>
    <p:sldId id="2021" r:id="rId18"/>
    <p:sldId id="2022" r:id="rId19"/>
    <p:sldId id="1968" r:id="rId20"/>
    <p:sldId id="2044" r:id="rId21"/>
    <p:sldId id="2045" r:id="rId22"/>
    <p:sldId id="2080" r:id="rId23"/>
    <p:sldId id="2081" r:id="rId24"/>
    <p:sldId id="2082" r:id="rId25"/>
    <p:sldId id="2046" r:id="rId26"/>
    <p:sldId id="1962" r:id="rId27"/>
    <p:sldId id="2001" r:id="rId28"/>
    <p:sldId id="2029" r:id="rId29"/>
    <p:sldId id="2038" r:id="rId30"/>
    <p:sldId id="2039" r:id="rId31"/>
    <p:sldId id="2040" r:id="rId32"/>
    <p:sldId id="2047" r:id="rId33"/>
    <p:sldId id="2041" r:id="rId34"/>
    <p:sldId id="2048" r:id="rId35"/>
    <p:sldId id="2049" r:id="rId36"/>
    <p:sldId id="2042" r:id="rId37"/>
    <p:sldId id="2030" r:id="rId38"/>
    <p:sldId id="2031" r:id="rId39"/>
    <p:sldId id="2051" r:id="rId40"/>
    <p:sldId id="2050" r:id="rId41"/>
    <p:sldId id="2032" r:id="rId42"/>
    <p:sldId id="2033" r:id="rId43"/>
    <p:sldId id="2034" r:id="rId44"/>
    <p:sldId id="2035" r:id="rId45"/>
    <p:sldId id="2036" r:id="rId46"/>
    <p:sldId id="2052" r:id="rId47"/>
    <p:sldId id="2053" r:id="rId48"/>
    <p:sldId id="2083" r:id="rId49"/>
    <p:sldId id="2054" r:id="rId50"/>
    <p:sldId id="2055" r:id="rId51"/>
    <p:sldId id="2056" r:id="rId52"/>
    <p:sldId id="2057" r:id="rId53"/>
    <p:sldId id="2085" r:id="rId54"/>
    <p:sldId id="2063" r:id="rId55"/>
    <p:sldId id="2065" r:id="rId56"/>
    <p:sldId id="2066" r:id="rId57"/>
    <p:sldId id="2069" r:id="rId58"/>
    <p:sldId id="2086" r:id="rId59"/>
    <p:sldId id="2070" r:id="rId60"/>
    <p:sldId id="2071" r:id="rId61"/>
    <p:sldId id="2060" r:id="rId62"/>
    <p:sldId id="2072" r:id="rId63"/>
    <p:sldId id="2073" r:id="rId64"/>
    <p:sldId id="2061" r:id="rId65"/>
    <p:sldId id="2062" r:id="rId66"/>
    <p:sldId id="2058" r:id="rId67"/>
    <p:sldId id="2074" r:id="rId68"/>
    <p:sldId id="2075" r:id="rId69"/>
    <p:sldId id="2076" r:id="rId70"/>
    <p:sldId id="2084" r:id="rId71"/>
    <p:sldId id="2077" r:id="rId72"/>
    <p:sldId id="2059" r:id="rId73"/>
    <p:sldId id="2078" r:id="rId74"/>
    <p:sldId id="2079" r:id="rId75"/>
    <p:sldId id="2008" r:id="rId7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guide id="3" orient="horz" pos="672">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iush.khadjenouri" initials="DK" lastIdx="10" clrIdx="0"/>
  <p:cmAuthor id="1" name="Philippe Draoui" initials="NWS" lastIdx="4" clrIdx="1"/>
  <p:cmAuthor id="2" name="pk" initials="NWS" lastIdx="1" clrIdx="2"/>
  <p:cmAuthor id="3" name="Mark B. Miller" initials="mbm" lastIdx="3" clrIdx="3"/>
  <p:cmAuthor id="4" name="Willow A. Marr" initials="WAM" lastIdx="5" clrIdx="4"/>
  <p:cmAuthor id="5" name="Patrick Nield" initials="PN" lastIdx="1" clrIdx="5"/>
  <p:cmAuthor id="6" name="Sadan Cenkci" initials="NWS" lastIdx="3"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99CCFF"/>
    <a:srgbClr val="008000"/>
    <a:srgbClr val="00CCFF"/>
    <a:srgbClr val="FF00FF"/>
    <a:srgbClr val="FF3300"/>
    <a:srgbClr val="D0D8E8"/>
    <a:srgbClr val="E9EDF4"/>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58" autoAdjust="0"/>
    <p:restoredTop sz="96586" autoAdjust="0"/>
  </p:normalViewPr>
  <p:slideViewPr>
    <p:cSldViewPr>
      <p:cViewPr varScale="1">
        <p:scale>
          <a:sx n="105" d="100"/>
          <a:sy n="105" d="100"/>
        </p:scale>
        <p:origin x="486" y="96"/>
      </p:cViewPr>
      <p:guideLst>
        <p:guide orient="horz"/>
        <p:guide pos="2880"/>
        <p:guide orient="horz" pos="672"/>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120" d="100"/>
        <a:sy n="120" d="100"/>
      </p:scale>
      <p:origin x="0" y="-114"/>
    </p:cViewPr>
  </p:sorterViewPr>
  <p:notesViewPr>
    <p:cSldViewPr>
      <p:cViewPr varScale="1">
        <p:scale>
          <a:sx n="78" d="100"/>
          <a:sy n="78" d="100"/>
        </p:scale>
        <p:origin x="2808" y="108"/>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Work:Downloads:BSS_obs-initonly-plsallpdr-matched%20samples-tests_06z-18z_dep-indep_A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Work:Downloads:BSS_obs-initonly-plsallpdr-matched%20samples-tests_06z-18z_dep-indep_AK.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Work:Downloads:BSS_obs-initonly-plsallpdr-matched%20samples-tests_06z-18z_dep-indep_AK.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Work:Downloads:BSS_obs-initonly-plsallpdr-matched%20samples-tests_06z-18z_dep-indep_AK.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Work:Downloads:BSS_obs-initonly-plsallpdr-matched%20samples-tests_06z-18z_dep-indep_AK.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Work:Downloads:BSS_obs-initonly-plsallpdr-matched%20samples-tests_06z-18z_dep-indep_AK.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Work:Downloads:BSS_obs-initonly-plsallpdr-matched%20samples-tests_06z-18z_dep-indep_A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9190038569801"/>
          <c:y val="2.2403552485694499E-2"/>
          <c:w val="0.87410398668536304"/>
          <c:h val="0.83410141440653196"/>
        </c:manualLayout>
      </c:layout>
      <c:lineChart>
        <c:grouping val="standard"/>
        <c:varyColors val="0"/>
        <c:ser>
          <c:idx val="6"/>
          <c:order val="0"/>
          <c:tx>
            <c:strRef>
              <c:f>Sheet1!$CS$2</c:f>
              <c:strCache>
                <c:ptCount val="1"/>
                <c:pt idx="0">
                  <c:v>Init Obs only</c:v>
                </c:pt>
              </c:strCache>
            </c:strRef>
          </c:tx>
          <c:spPr>
            <a:ln w="31750">
              <a:solidFill>
                <a:srgbClr val="FF8000"/>
              </a:solidFill>
            </a:ln>
          </c:spPr>
          <c:marker>
            <c:symbol val="diamond"/>
            <c:size val="9"/>
            <c:spPr>
              <a:solidFill>
                <a:srgbClr val="FF6600"/>
              </a:solidFill>
              <a:ln>
                <a:solidFill>
                  <a:srgbClr val="FF6600"/>
                </a:solidFill>
              </a:ln>
            </c:spPr>
          </c:marker>
          <c:val>
            <c:numRef>
              <c:f>Sheet1!$CS$3:$CS$18</c:f>
              <c:numCache>
                <c:formatCode>General</c:formatCode>
                <c:ptCount val="16"/>
                <c:pt idx="0">
                  <c:v>50.75</c:v>
                </c:pt>
                <c:pt idx="1">
                  <c:v>24.05</c:v>
                </c:pt>
                <c:pt idx="2">
                  <c:v>12.966699999999999</c:v>
                </c:pt>
                <c:pt idx="3">
                  <c:v>8.0666700000000002</c:v>
                </c:pt>
                <c:pt idx="4">
                  <c:v>5.7</c:v>
                </c:pt>
                <c:pt idx="5">
                  <c:v>4</c:v>
                </c:pt>
                <c:pt idx="6">
                  <c:v>3.0666699999999998</c:v>
                </c:pt>
                <c:pt idx="7">
                  <c:v>2.3833299999999999</c:v>
                </c:pt>
                <c:pt idx="8">
                  <c:v>1.95</c:v>
                </c:pt>
                <c:pt idx="9">
                  <c:v>1.5833299999999999</c:v>
                </c:pt>
                <c:pt idx="10">
                  <c:v>1.31667</c:v>
                </c:pt>
                <c:pt idx="11">
                  <c:v>1.0833299999999999</c:v>
                </c:pt>
                <c:pt idx="12">
                  <c:v>0.96666700000000005</c:v>
                </c:pt>
                <c:pt idx="13">
                  <c:v>0.93333299999999997</c:v>
                </c:pt>
                <c:pt idx="14">
                  <c:v>0.9</c:v>
                </c:pt>
                <c:pt idx="15">
                  <c:v>0.88333300000000003</c:v>
                </c:pt>
              </c:numCache>
            </c:numRef>
          </c:val>
          <c:smooth val="0"/>
          <c:extLst>
            <c:ext xmlns:c16="http://schemas.microsoft.com/office/drawing/2014/chart" uri="{C3380CC4-5D6E-409C-BE32-E72D297353CC}">
              <c16:uniqueId val="{00000000-9608-46B9-8CAF-02A3D3BE6AC7}"/>
            </c:ext>
          </c:extLst>
        </c:ser>
        <c:dLbls>
          <c:showLegendKey val="0"/>
          <c:showVal val="0"/>
          <c:showCatName val="0"/>
          <c:showSerName val="0"/>
          <c:showPercent val="0"/>
          <c:showBubbleSize val="0"/>
        </c:dLbls>
        <c:marker val="1"/>
        <c:smooth val="0"/>
        <c:axId val="-2068692344"/>
        <c:axId val="-2080424312"/>
      </c:lineChart>
      <c:catAx>
        <c:axId val="-2068692344"/>
        <c:scaling>
          <c:orientation val="minMax"/>
        </c:scaling>
        <c:delete val="0"/>
        <c:axPos val="b"/>
        <c:title>
          <c:tx>
            <c:rich>
              <a:bodyPr/>
              <a:lstStyle/>
              <a:p>
                <a:pPr>
                  <a:defRPr sz="2000">
                    <a:latin typeface="Arial" panose="020B0604020202020204" pitchFamily="34" charset="0"/>
                    <a:cs typeface="Arial" panose="020B0604020202020204" pitchFamily="34" charset="0"/>
                  </a:defRPr>
                </a:pPr>
                <a:r>
                  <a:rPr lang="en-US" sz="2000">
                    <a:latin typeface="Arial" panose="020B0604020202020204" pitchFamily="34" charset="0"/>
                    <a:cs typeface="Arial" panose="020B0604020202020204" pitchFamily="34" charset="0"/>
                  </a:rPr>
                  <a:t>Projection  (h)</a:t>
                </a:r>
              </a:p>
            </c:rich>
          </c:tx>
          <c:layout/>
          <c:overlay val="0"/>
        </c:title>
        <c:numFmt formatCode="General"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en-US"/>
          </a:p>
        </c:txPr>
        <c:crossAx val="-2080424312"/>
        <c:crosses val="autoZero"/>
        <c:auto val="1"/>
        <c:lblAlgn val="ctr"/>
        <c:lblOffset val="100"/>
        <c:noMultiLvlLbl val="0"/>
      </c:catAx>
      <c:valAx>
        <c:axId val="-2080424312"/>
        <c:scaling>
          <c:orientation val="minMax"/>
          <c:max val="60"/>
          <c:min val="0"/>
        </c:scaling>
        <c:delete val="0"/>
        <c:axPos val="l"/>
        <c:majorGridlines>
          <c:spPr>
            <a:ln>
              <a:prstDash val="sysDash"/>
            </a:ln>
          </c:spPr>
        </c:majorGridlines>
        <c:title>
          <c:tx>
            <c:rich>
              <a:bodyPr/>
              <a:lstStyle/>
              <a:p>
                <a:pPr>
                  <a:defRPr sz="1800" b="1">
                    <a:latin typeface="Arial" panose="020B0604020202020204" pitchFamily="34" charset="0"/>
                    <a:cs typeface="Arial" panose="020B0604020202020204" pitchFamily="34" charset="0"/>
                  </a:defRPr>
                </a:pPr>
                <a:r>
                  <a:rPr lang="en-US" sz="1800" b="1">
                    <a:latin typeface="Arial" panose="020B0604020202020204" pitchFamily="34" charset="0"/>
                    <a:cs typeface="Arial" panose="020B0604020202020204" pitchFamily="34" charset="0"/>
                  </a:rPr>
                  <a:t>Brier Skill Score  (%)</a:t>
                </a:r>
              </a:p>
            </c:rich>
          </c:tx>
          <c:layout>
            <c:manualLayout>
              <c:xMode val="edge"/>
              <c:yMode val="edge"/>
              <c:x val="4.9138473075480901E-3"/>
              <c:y val="0.30123466790554398"/>
            </c:manualLayout>
          </c:layout>
          <c:overlay val="0"/>
        </c:title>
        <c:numFmt formatCode="0" sourceLinked="0"/>
        <c:majorTickMark val="none"/>
        <c:minorTickMark val="none"/>
        <c:tickLblPos val="nextTo"/>
        <c:txPr>
          <a:bodyPr rot="0" vert="horz" anchor="ctr" anchorCtr="1"/>
          <a:lstStyle/>
          <a:p>
            <a:pPr>
              <a:defRPr sz="2000" b="1">
                <a:latin typeface="Arial" panose="020B0604020202020204" pitchFamily="34" charset="0"/>
                <a:cs typeface="Arial" panose="020B0604020202020204" pitchFamily="34" charset="0"/>
              </a:defRPr>
            </a:pPr>
            <a:endParaRPr lang="en-US"/>
          </a:p>
        </c:txPr>
        <c:crossAx val="-2068692344"/>
        <c:crosses val="autoZero"/>
        <c:crossBetween val="between"/>
        <c:majorUnit val="5"/>
        <c:minorUnit val="1"/>
      </c:valAx>
      <c:spPr>
        <a:noFill/>
        <a:ln w="12700" cmpd="sng">
          <a:solidFill>
            <a:schemeClr val="tx1"/>
          </a:solidFill>
        </a:ln>
      </c:spPr>
    </c:plotArea>
    <c:legend>
      <c:legendPos val="r"/>
      <c:layout>
        <c:manualLayout>
          <c:xMode val="edge"/>
          <c:yMode val="edge"/>
          <c:x val="0.65807051977740305"/>
          <c:y val="4.5752326413743702E-2"/>
          <c:w val="0.30257521878680099"/>
          <c:h val="0.39874125109361302"/>
        </c:manualLayout>
      </c:layout>
      <c:overlay val="0"/>
      <c:spPr>
        <a:solidFill>
          <a:schemeClr val="bg1"/>
        </a:solidFill>
        <a:ln w="12700">
          <a:solidFill>
            <a:schemeClr val="tx1"/>
          </a:solidFill>
        </a:ln>
      </c:spPr>
      <c:txPr>
        <a:bodyPr/>
        <a:lstStyle/>
        <a:p>
          <a:pPr>
            <a:defRPr sz="18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9190038569801"/>
          <c:y val="2.2403552485694499E-2"/>
          <c:w val="0.87410398668536304"/>
          <c:h val="0.83410141440653196"/>
        </c:manualLayout>
      </c:layout>
      <c:lineChart>
        <c:grouping val="standard"/>
        <c:varyColors val="0"/>
        <c:ser>
          <c:idx val="4"/>
          <c:order val="0"/>
          <c:tx>
            <c:strRef>
              <c:f>Sheet1!$CQ$2</c:f>
              <c:strCache>
                <c:ptCount val="1"/>
                <c:pt idx="0">
                  <c:v>obs+adv obs</c:v>
                </c:pt>
              </c:strCache>
            </c:strRef>
          </c:tx>
          <c:spPr>
            <a:ln w="31750">
              <a:solidFill>
                <a:srgbClr val="FF6FCF"/>
              </a:solidFill>
            </a:ln>
          </c:spPr>
          <c:marker>
            <c:symbol val="diamond"/>
            <c:size val="9"/>
            <c:spPr>
              <a:solidFill>
                <a:srgbClr val="FF6FCF"/>
              </a:solidFill>
              <a:ln>
                <a:solidFill>
                  <a:srgbClr val="FF6FCF"/>
                </a:solidFill>
              </a:ln>
            </c:spPr>
          </c:marker>
          <c:val>
            <c:numRef>
              <c:f>Sheet1!$CQ$3:$CQ$18</c:f>
              <c:numCache>
                <c:formatCode>General</c:formatCode>
                <c:ptCount val="16"/>
                <c:pt idx="0">
                  <c:v>52.7</c:v>
                </c:pt>
                <c:pt idx="1">
                  <c:v>32.700000000000003</c:v>
                </c:pt>
                <c:pt idx="2">
                  <c:v>20.866700000000002</c:v>
                </c:pt>
                <c:pt idx="3">
                  <c:v>13.666700000000001</c:v>
                </c:pt>
                <c:pt idx="4">
                  <c:v>9.7333300000000005</c:v>
                </c:pt>
                <c:pt idx="5">
                  <c:v>6.9833299999999996</c:v>
                </c:pt>
                <c:pt idx="6">
                  <c:v>5.2</c:v>
                </c:pt>
                <c:pt idx="7">
                  <c:v>4.1166700000000001</c:v>
                </c:pt>
                <c:pt idx="8">
                  <c:v>3.45</c:v>
                </c:pt>
                <c:pt idx="9">
                  <c:v>2.8333300000000001</c:v>
                </c:pt>
                <c:pt idx="10">
                  <c:v>2.4</c:v>
                </c:pt>
                <c:pt idx="11">
                  <c:v>1.9166700000000001</c:v>
                </c:pt>
                <c:pt idx="12">
                  <c:v>1.65</c:v>
                </c:pt>
                <c:pt idx="13">
                  <c:v>1.56667</c:v>
                </c:pt>
                <c:pt idx="14">
                  <c:v>1.5</c:v>
                </c:pt>
                <c:pt idx="15">
                  <c:v>1.3666700000000001</c:v>
                </c:pt>
              </c:numCache>
            </c:numRef>
          </c:val>
          <c:smooth val="0"/>
          <c:extLst>
            <c:ext xmlns:c16="http://schemas.microsoft.com/office/drawing/2014/chart" uri="{C3380CC4-5D6E-409C-BE32-E72D297353CC}">
              <c16:uniqueId val="{00000000-1CC8-40EC-A8C4-2925FBC9DCC7}"/>
            </c:ext>
          </c:extLst>
        </c:ser>
        <c:ser>
          <c:idx val="6"/>
          <c:order val="1"/>
          <c:tx>
            <c:strRef>
              <c:f>Sheet1!$CS$2</c:f>
              <c:strCache>
                <c:ptCount val="1"/>
                <c:pt idx="0">
                  <c:v>Init Obs only</c:v>
                </c:pt>
              </c:strCache>
            </c:strRef>
          </c:tx>
          <c:spPr>
            <a:ln w="31750">
              <a:solidFill>
                <a:srgbClr val="FF8000"/>
              </a:solidFill>
            </a:ln>
          </c:spPr>
          <c:marker>
            <c:symbol val="diamond"/>
            <c:size val="9"/>
            <c:spPr>
              <a:solidFill>
                <a:srgbClr val="FF6600"/>
              </a:solidFill>
              <a:ln>
                <a:solidFill>
                  <a:srgbClr val="FF6600"/>
                </a:solidFill>
              </a:ln>
            </c:spPr>
          </c:marker>
          <c:val>
            <c:numRef>
              <c:f>Sheet1!$CS$3:$CS$18</c:f>
              <c:numCache>
                <c:formatCode>General</c:formatCode>
                <c:ptCount val="16"/>
                <c:pt idx="0">
                  <c:v>50.75</c:v>
                </c:pt>
                <c:pt idx="1">
                  <c:v>24.05</c:v>
                </c:pt>
                <c:pt idx="2">
                  <c:v>12.966699999999999</c:v>
                </c:pt>
                <c:pt idx="3">
                  <c:v>8.0666700000000002</c:v>
                </c:pt>
                <c:pt idx="4">
                  <c:v>5.7</c:v>
                </c:pt>
                <c:pt idx="5">
                  <c:v>4</c:v>
                </c:pt>
                <c:pt idx="6">
                  <c:v>3.0666699999999998</c:v>
                </c:pt>
                <c:pt idx="7">
                  <c:v>2.3833299999999999</c:v>
                </c:pt>
                <c:pt idx="8">
                  <c:v>1.95</c:v>
                </c:pt>
                <c:pt idx="9">
                  <c:v>1.5833299999999999</c:v>
                </c:pt>
                <c:pt idx="10">
                  <c:v>1.31667</c:v>
                </c:pt>
                <c:pt idx="11">
                  <c:v>1.0833299999999999</c:v>
                </c:pt>
                <c:pt idx="12">
                  <c:v>0.96666700000000005</c:v>
                </c:pt>
                <c:pt idx="13">
                  <c:v>0.93333299999999997</c:v>
                </c:pt>
                <c:pt idx="14">
                  <c:v>0.9</c:v>
                </c:pt>
                <c:pt idx="15">
                  <c:v>0.88333300000000003</c:v>
                </c:pt>
              </c:numCache>
            </c:numRef>
          </c:val>
          <c:smooth val="0"/>
          <c:extLst>
            <c:ext xmlns:c16="http://schemas.microsoft.com/office/drawing/2014/chart" uri="{C3380CC4-5D6E-409C-BE32-E72D297353CC}">
              <c16:uniqueId val="{00000001-1CC8-40EC-A8C4-2925FBC9DCC7}"/>
            </c:ext>
          </c:extLst>
        </c:ser>
        <c:dLbls>
          <c:showLegendKey val="0"/>
          <c:showVal val="0"/>
          <c:showCatName val="0"/>
          <c:showSerName val="0"/>
          <c:showPercent val="0"/>
          <c:showBubbleSize val="0"/>
        </c:dLbls>
        <c:marker val="1"/>
        <c:smooth val="0"/>
        <c:axId val="-2087906040"/>
        <c:axId val="-2120948840"/>
      </c:lineChart>
      <c:catAx>
        <c:axId val="-2087906040"/>
        <c:scaling>
          <c:orientation val="minMax"/>
        </c:scaling>
        <c:delete val="0"/>
        <c:axPos val="b"/>
        <c:title>
          <c:tx>
            <c:rich>
              <a:bodyPr/>
              <a:lstStyle/>
              <a:p>
                <a:pPr>
                  <a:defRPr sz="2000">
                    <a:latin typeface="Arial" panose="020B0604020202020204" pitchFamily="34" charset="0"/>
                    <a:cs typeface="Arial" panose="020B0604020202020204" pitchFamily="34" charset="0"/>
                  </a:defRPr>
                </a:pPr>
                <a:r>
                  <a:rPr lang="en-US" sz="2000">
                    <a:latin typeface="Arial" panose="020B0604020202020204" pitchFamily="34" charset="0"/>
                    <a:cs typeface="Arial" panose="020B0604020202020204" pitchFamily="34" charset="0"/>
                  </a:rPr>
                  <a:t>Projection  (h)</a:t>
                </a:r>
              </a:p>
            </c:rich>
          </c:tx>
          <c:layout/>
          <c:overlay val="0"/>
        </c:title>
        <c:numFmt formatCode="General"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en-US"/>
          </a:p>
        </c:txPr>
        <c:crossAx val="-2120948840"/>
        <c:crosses val="autoZero"/>
        <c:auto val="1"/>
        <c:lblAlgn val="ctr"/>
        <c:lblOffset val="100"/>
        <c:noMultiLvlLbl val="0"/>
      </c:catAx>
      <c:valAx>
        <c:axId val="-2120948840"/>
        <c:scaling>
          <c:orientation val="minMax"/>
          <c:max val="60"/>
          <c:min val="0"/>
        </c:scaling>
        <c:delete val="0"/>
        <c:axPos val="l"/>
        <c:majorGridlines>
          <c:spPr>
            <a:ln>
              <a:prstDash val="sysDash"/>
            </a:ln>
          </c:spPr>
        </c:majorGridlines>
        <c:title>
          <c:tx>
            <c:rich>
              <a:bodyPr/>
              <a:lstStyle/>
              <a:p>
                <a:pPr>
                  <a:defRPr sz="1800" b="1">
                    <a:latin typeface="Arial" panose="020B0604020202020204" pitchFamily="34" charset="0"/>
                    <a:cs typeface="Arial" panose="020B0604020202020204" pitchFamily="34" charset="0"/>
                  </a:defRPr>
                </a:pPr>
                <a:r>
                  <a:rPr lang="en-US" sz="1800" b="1">
                    <a:latin typeface="Arial" panose="020B0604020202020204" pitchFamily="34" charset="0"/>
                    <a:cs typeface="Arial" panose="020B0604020202020204" pitchFamily="34" charset="0"/>
                  </a:rPr>
                  <a:t>Brier Skill Score  (%)</a:t>
                </a:r>
              </a:p>
            </c:rich>
          </c:tx>
          <c:layout>
            <c:manualLayout>
              <c:xMode val="edge"/>
              <c:yMode val="edge"/>
              <c:x val="4.9138473075480901E-3"/>
              <c:y val="0.30123466790554398"/>
            </c:manualLayout>
          </c:layout>
          <c:overlay val="0"/>
        </c:title>
        <c:numFmt formatCode="0" sourceLinked="0"/>
        <c:majorTickMark val="none"/>
        <c:minorTickMark val="none"/>
        <c:tickLblPos val="nextTo"/>
        <c:txPr>
          <a:bodyPr rot="0" vert="horz" anchor="ctr" anchorCtr="1"/>
          <a:lstStyle/>
          <a:p>
            <a:pPr>
              <a:defRPr sz="2000" b="1">
                <a:latin typeface="Arial" panose="020B0604020202020204" pitchFamily="34" charset="0"/>
                <a:cs typeface="Arial" panose="020B0604020202020204" pitchFamily="34" charset="0"/>
              </a:defRPr>
            </a:pPr>
            <a:endParaRPr lang="en-US"/>
          </a:p>
        </c:txPr>
        <c:crossAx val="-2087906040"/>
        <c:crosses val="autoZero"/>
        <c:crossBetween val="between"/>
        <c:majorUnit val="5"/>
        <c:minorUnit val="1"/>
      </c:valAx>
      <c:spPr>
        <a:noFill/>
        <a:ln w="12700" cmpd="sng">
          <a:solidFill>
            <a:schemeClr val="tx1"/>
          </a:solidFill>
        </a:ln>
      </c:spPr>
    </c:plotArea>
    <c:legend>
      <c:legendPos val="r"/>
      <c:layout>
        <c:manualLayout>
          <c:xMode val="edge"/>
          <c:yMode val="edge"/>
          <c:x val="0.65807051977740305"/>
          <c:y val="4.5752326413743702E-2"/>
          <c:w val="0.30257521878680099"/>
          <c:h val="0.39874125109361302"/>
        </c:manualLayout>
      </c:layout>
      <c:overlay val="0"/>
      <c:spPr>
        <a:solidFill>
          <a:schemeClr val="bg1"/>
        </a:solidFill>
        <a:ln w="12700">
          <a:solidFill>
            <a:schemeClr val="tx1"/>
          </a:solidFill>
        </a:ln>
      </c:spPr>
      <c:txPr>
        <a:bodyPr/>
        <a:lstStyle/>
        <a:p>
          <a:pPr>
            <a:defRPr sz="18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9190038569801"/>
          <c:y val="2.2403552485694499E-2"/>
          <c:w val="0.87410398668536304"/>
          <c:h val="0.83410141440653196"/>
        </c:manualLayout>
      </c:layout>
      <c:lineChart>
        <c:grouping val="standard"/>
        <c:varyColors val="0"/>
        <c:ser>
          <c:idx val="2"/>
          <c:order val="0"/>
          <c:tx>
            <c:strRef>
              <c:f>Sheet1!$CO$2</c:f>
              <c:strCache>
                <c:ptCount val="1"/>
                <c:pt idx="0">
                  <c:v>MOS</c:v>
                </c:pt>
              </c:strCache>
            </c:strRef>
          </c:tx>
          <c:spPr>
            <a:ln w="31750">
              <a:solidFill>
                <a:schemeClr val="tx1"/>
              </a:solidFill>
            </a:ln>
          </c:spPr>
          <c:marker>
            <c:symbol val="triangle"/>
            <c:size val="9"/>
            <c:spPr>
              <a:solidFill>
                <a:schemeClr val="tx1"/>
              </a:solidFill>
              <a:ln>
                <a:solidFill>
                  <a:schemeClr val="tx1"/>
                </a:solidFill>
              </a:ln>
            </c:spPr>
          </c:marker>
          <c:cat>
            <c:numRef>
              <c:f>Sheet1!$CL$3:$CL$18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Sheet1!$CO$3:$CO$18</c:f>
              <c:numCache>
                <c:formatCode>General</c:formatCode>
                <c:ptCount val="16"/>
                <c:pt idx="0">
                  <c:v>17.7</c:v>
                </c:pt>
                <c:pt idx="1">
                  <c:v>17.7333</c:v>
                </c:pt>
                <c:pt idx="2">
                  <c:v>17.616700000000002</c:v>
                </c:pt>
                <c:pt idx="3">
                  <c:v>17.149999999999999</c:v>
                </c:pt>
                <c:pt idx="4">
                  <c:v>16.966699999999999</c:v>
                </c:pt>
                <c:pt idx="5">
                  <c:v>16.2333</c:v>
                </c:pt>
                <c:pt idx="6">
                  <c:v>15.75</c:v>
                </c:pt>
                <c:pt idx="7">
                  <c:v>15.466699999999999</c:v>
                </c:pt>
                <c:pt idx="8">
                  <c:v>14.65</c:v>
                </c:pt>
                <c:pt idx="9">
                  <c:v>14.7</c:v>
                </c:pt>
                <c:pt idx="10">
                  <c:v>14.8667</c:v>
                </c:pt>
                <c:pt idx="11">
                  <c:v>15</c:v>
                </c:pt>
                <c:pt idx="12">
                  <c:v>15.3833</c:v>
                </c:pt>
                <c:pt idx="13">
                  <c:v>15.583299999999999</c:v>
                </c:pt>
                <c:pt idx="14">
                  <c:v>15.433299999999999</c:v>
                </c:pt>
                <c:pt idx="15">
                  <c:v>14.9833</c:v>
                </c:pt>
              </c:numCache>
            </c:numRef>
          </c:val>
          <c:smooth val="0"/>
          <c:extLst>
            <c:ext xmlns:c16="http://schemas.microsoft.com/office/drawing/2014/chart" uri="{C3380CC4-5D6E-409C-BE32-E72D297353CC}">
              <c16:uniqueId val="{00000000-A64D-4498-AD36-933D01B90293}"/>
            </c:ext>
          </c:extLst>
        </c:ser>
        <c:ser>
          <c:idx val="4"/>
          <c:order val="1"/>
          <c:tx>
            <c:strRef>
              <c:f>Sheet1!$CQ$2</c:f>
              <c:strCache>
                <c:ptCount val="1"/>
                <c:pt idx="0">
                  <c:v>obs+adv obs</c:v>
                </c:pt>
              </c:strCache>
            </c:strRef>
          </c:tx>
          <c:spPr>
            <a:ln w="31750">
              <a:solidFill>
                <a:srgbClr val="FF6FCF"/>
              </a:solidFill>
            </a:ln>
          </c:spPr>
          <c:marker>
            <c:symbol val="diamond"/>
            <c:size val="9"/>
            <c:spPr>
              <a:solidFill>
                <a:srgbClr val="FF6FCF"/>
              </a:solidFill>
              <a:ln>
                <a:solidFill>
                  <a:srgbClr val="FF6FCF"/>
                </a:solidFill>
              </a:ln>
            </c:spPr>
          </c:marker>
          <c:val>
            <c:numRef>
              <c:f>Sheet1!$CQ$3:$CQ$18</c:f>
              <c:numCache>
                <c:formatCode>General</c:formatCode>
                <c:ptCount val="16"/>
                <c:pt idx="0">
                  <c:v>52.7</c:v>
                </c:pt>
                <c:pt idx="1">
                  <c:v>32.700000000000003</c:v>
                </c:pt>
                <c:pt idx="2">
                  <c:v>20.866700000000002</c:v>
                </c:pt>
                <c:pt idx="3">
                  <c:v>13.666700000000001</c:v>
                </c:pt>
                <c:pt idx="4">
                  <c:v>9.7333300000000005</c:v>
                </c:pt>
                <c:pt idx="5">
                  <c:v>6.9833299999999996</c:v>
                </c:pt>
                <c:pt idx="6">
                  <c:v>5.2</c:v>
                </c:pt>
                <c:pt idx="7">
                  <c:v>4.1166700000000001</c:v>
                </c:pt>
                <c:pt idx="8">
                  <c:v>3.45</c:v>
                </c:pt>
                <c:pt idx="9">
                  <c:v>2.8333300000000001</c:v>
                </c:pt>
                <c:pt idx="10">
                  <c:v>2.4</c:v>
                </c:pt>
                <c:pt idx="11">
                  <c:v>1.9166700000000001</c:v>
                </c:pt>
                <c:pt idx="12">
                  <c:v>1.65</c:v>
                </c:pt>
                <c:pt idx="13">
                  <c:v>1.56667</c:v>
                </c:pt>
                <c:pt idx="14">
                  <c:v>1.5</c:v>
                </c:pt>
                <c:pt idx="15">
                  <c:v>1.3666700000000001</c:v>
                </c:pt>
              </c:numCache>
            </c:numRef>
          </c:val>
          <c:smooth val="0"/>
          <c:extLst>
            <c:ext xmlns:c16="http://schemas.microsoft.com/office/drawing/2014/chart" uri="{C3380CC4-5D6E-409C-BE32-E72D297353CC}">
              <c16:uniqueId val="{00000001-A64D-4498-AD36-933D01B90293}"/>
            </c:ext>
          </c:extLst>
        </c:ser>
        <c:ser>
          <c:idx val="6"/>
          <c:order val="2"/>
          <c:tx>
            <c:strRef>
              <c:f>Sheet1!$CS$2</c:f>
              <c:strCache>
                <c:ptCount val="1"/>
                <c:pt idx="0">
                  <c:v>Init Obs only</c:v>
                </c:pt>
              </c:strCache>
            </c:strRef>
          </c:tx>
          <c:spPr>
            <a:ln w="31750">
              <a:solidFill>
                <a:srgbClr val="FF8000"/>
              </a:solidFill>
            </a:ln>
          </c:spPr>
          <c:marker>
            <c:symbol val="diamond"/>
            <c:size val="9"/>
            <c:spPr>
              <a:solidFill>
                <a:srgbClr val="FF6600"/>
              </a:solidFill>
              <a:ln>
                <a:solidFill>
                  <a:srgbClr val="FF6600"/>
                </a:solidFill>
              </a:ln>
            </c:spPr>
          </c:marker>
          <c:val>
            <c:numRef>
              <c:f>Sheet1!$CS$3:$CS$18</c:f>
              <c:numCache>
                <c:formatCode>General</c:formatCode>
                <c:ptCount val="16"/>
                <c:pt idx="0">
                  <c:v>50.75</c:v>
                </c:pt>
                <c:pt idx="1">
                  <c:v>24.05</c:v>
                </c:pt>
                <c:pt idx="2">
                  <c:v>12.966699999999999</c:v>
                </c:pt>
                <c:pt idx="3">
                  <c:v>8.0666700000000002</c:v>
                </c:pt>
                <c:pt idx="4">
                  <c:v>5.7</c:v>
                </c:pt>
                <c:pt idx="5">
                  <c:v>4</c:v>
                </c:pt>
                <c:pt idx="6">
                  <c:v>3.0666699999999998</c:v>
                </c:pt>
                <c:pt idx="7">
                  <c:v>2.3833299999999999</c:v>
                </c:pt>
                <c:pt idx="8">
                  <c:v>1.95</c:v>
                </c:pt>
                <c:pt idx="9">
                  <c:v>1.5833299999999999</c:v>
                </c:pt>
                <c:pt idx="10">
                  <c:v>1.31667</c:v>
                </c:pt>
                <c:pt idx="11">
                  <c:v>1.0833299999999999</c:v>
                </c:pt>
                <c:pt idx="12">
                  <c:v>0.96666700000000005</c:v>
                </c:pt>
                <c:pt idx="13">
                  <c:v>0.93333299999999997</c:v>
                </c:pt>
                <c:pt idx="14">
                  <c:v>0.9</c:v>
                </c:pt>
                <c:pt idx="15">
                  <c:v>0.88333300000000003</c:v>
                </c:pt>
              </c:numCache>
            </c:numRef>
          </c:val>
          <c:smooth val="0"/>
          <c:extLst>
            <c:ext xmlns:c16="http://schemas.microsoft.com/office/drawing/2014/chart" uri="{C3380CC4-5D6E-409C-BE32-E72D297353CC}">
              <c16:uniqueId val="{00000002-A64D-4498-AD36-933D01B90293}"/>
            </c:ext>
          </c:extLst>
        </c:ser>
        <c:dLbls>
          <c:showLegendKey val="0"/>
          <c:showVal val="0"/>
          <c:showCatName val="0"/>
          <c:showSerName val="0"/>
          <c:showPercent val="0"/>
          <c:showBubbleSize val="0"/>
        </c:dLbls>
        <c:marker val="1"/>
        <c:smooth val="0"/>
        <c:axId val="-2071358488"/>
        <c:axId val="-2067572120"/>
      </c:lineChart>
      <c:catAx>
        <c:axId val="-2071358488"/>
        <c:scaling>
          <c:orientation val="minMax"/>
        </c:scaling>
        <c:delete val="0"/>
        <c:axPos val="b"/>
        <c:title>
          <c:tx>
            <c:rich>
              <a:bodyPr/>
              <a:lstStyle/>
              <a:p>
                <a:pPr>
                  <a:defRPr sz="2000">
                    <a:latin typeface="Arial" panose="020B0604020202020204" pitchFamily="34" charset="0"/>
                    <a:cs typeface="Arial" panose="020B0604020202020204" pitchFamily="34" charset="0"/>
                  </a:defRPr>
                </a:pPr>
                <a:r>
                  <a:rPr lang="en-US" sz="2000">
                    <a:latin typeface="Arial" panose="020B0604020202020204" pitchFamily="34" charset="0"/>
                    <a:cs typeface="Arial" panose="020B0604020202020204" pitchFamily="34" charset="0"/>
                  </a:rPr>
                  <a:t>Projection  (h)</a:t>
                </a:r>
              </a:p>
            </c:rich>
          </c:tx>
          <c:layout/>
          <c:overlay val="0"/>
        </c:title>
        <c:numFmt formatCode="General"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en-US"/>
          </a:p>
        </c:txPr>
        <c:crossAx val="-2067572120"/>
        <c:crosses val="autoZero"/>
        <c:auto val="1"/>
        <c:lblAlgn val="ctr"/>
        <c:lblOffset val="100"/>
        <c:noMultiLvlLbl val="0"/>
      </c:catAx>
      <c:valAx>
        <c:axId val="-2067572120"/>
        <c:scaling>
          <c:orientation val="minMax"/>
          <c:max val="60"/>
          <c:min val="0"/>
        </c:scaling>
        <c:delete val="0"/>
        <c:axPos val="l"/>
        <c:majorGridlines>
          <c:spPr>
            <a:ln>
              <a:prstDash val="sysDash"/>
            </a:ln>
          </c:spPr>
        </c:majorGridlines>
        <c:title>
          <c:tx>
            <c:rich>
              <a:bodyPr/>
              <a:lstStyle/>
              <a:p>
                <a:pPr>
                  <a:defRPr sz="1800" b="1">
                    <a:latin typeface="Arial" panose="020B0604020202020204" pitchFamily="34" charset="0"/>
                    <a:cs typeface="Arial" panose="020B0604020202020204" pitchFamily="34" charset="0"/>
                  </a:defRPr>
                </a:pPr>
                <a:r>
                  <a:rPr lang="en-US" sz="1800" b="1">
                    <a:latin typeface="Arial" panose="020B0604020202020204" pitchFamily="34" charset="0"/>
                    <a:cs typeface="Arial" panose="020B0604020202020204" pitchFamily="34" charset="0"/>
                  </a:rPr>
                  <a:t>Brier Skill Score  (%)</a:t>
                </a:r>
              </a:p>
            </c:rich>
          </c:tx>
          <c:layout>
            <c:manualLayout>
              <c:xMode val="edge"/>
              <c:yMode val="edge"/>
              <c:x val="4.9138473075480901E-3"/>
              <c:y val="0.30123466790554398"/>
            </c:manualLayout>
          </c:layout>
          <c:overlay val="0"/>
        </c:title>
        <c:numFmt formatCode="0" sourceLinked="0"/>
        <c:majorTickMark val="none"/>
        <c:minorTickMark val="none"/>
        <c:tickLblPos val="nextTo"/>
        <c:txPr>
          <a:bodyPr rot="0" vert="horz" anchor="ctr" anchorCtr="1"/>
          <a:lstStyle/>
          <a:p>
            <a:pPr>
              <a:defRPr sz="2000" b="1">
                <a:latin typeface="Arial" panose="020B0604020202020204" pitchFamily="34" charset="0"/>
                <a:cs typeface="Arial" panose="020B0604020202020204" pitchFamily="34" charset="0"/>
              </a:defRPr>
            </a:pPr>
            <a:endParaRPr lang="en-US"/>
          </a:p>
        </c:txPr>
        <c:crossAx val="-2071358488"/>
        <c:crosses val="autoZero"/>
        <c:crossBetween val="between"/>
        <c:majorUnit val="5"/>
        <c:minorUnit val="1"/>
      </c:valAx>
      <c:spPr>
        <a:noFill/>
        <a:ln w="12700" cmpd="sng">
          <a:solidFill>
            <a:schemeClr val="tx1"/>
          </a:solidFill>
        </a:ln>
      </c:spPr>
    </c:plotArea>
    <c:legend>
      <c:legendPos val="r"/>
      <c:layout>
        <c:manualLayout>
          <c:xMode val="edge"/>
          <c:yMode val="edge"/>
          <c:x val="0.65807051977740305"/>
          <c:y val="4.5752326413743702E-2"/>
          <c:w val="0.30257521878680099"/>
          <c:h val="0.39874125109361302"/>
        </c:manualLayout>
      </c:layout>
      <c:overlay val="0"/>
      <c:spPr>
        <a:solidFill>
          <a:schemeClr val="bg1"/>
        </a:solidFill>
        <a:ln w="12700">
          <a:solidFill>
            <a:schemeClr val="tx1"/>
          </a:solidFill>
        </a:ln>
      </c:spPr>
      <c:txPr>
        <a:bodyPr/>
        <a:lstStyle/>
        <a:p>
          <a:pPr>
            <a:defRPr sz="18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9190038569801"/>
          <c:y val="2.2403552485694499E-2"/>
          <c:w val="0.87410398668536304"/>
          <c:h val="0.83410141440653196"/>
        </c:manualLayout>
      </c:layout>
      <c:lineChart>
        <c:grouping val="standard"/>
        <c:varyColors val="0"/>
        <c:ser>
          <c:idx val="2"/>
          <c:order val="0"/>
          <c:tx>
            <c:strRef>
              <c:f>Sheet1!$CO$2</c:f>
              <c:strCache>
                <c:ptCount val="1"/>
                <c:pt idx="0">
                  <c:v>MOS</c:v>
                </c:pt>
              </c:strCache>
            </c:strRef>
          </c:tx>
          <c:spPr>
            <a:ln w="31750">
              <a:solidFill>
                <a:schemeClr val="tx1"/>
              </a:solidFill>
            </a:ln>
          </c:spPr>
          <c:marker>
            <c:symbol val="triangle"/>
            <c:size val="9"/>
            <c:spPr>
              <a:solidFill>
                <a:schemeClr val="tx1"/>
              </a:solidFill>
              <a:ln>
                <a:solidFill>
                  <a:schemeClr val="tx1"/>
                </a:solidFill>
              </a:ln>
            </c:spPr>
          </c:marker>
          <c:cat>
            <c:numRef>
              <c:f>Sheet1!$CL$3:$CL$18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Sheet1!$CO$3:$CO$18</c:f>
              <c:numCache>
                <c:formatCode>General</c:formatCode>
                <c:ptCount val="16"/>
                <c:pt idx="0">
                  <c:v>17.7</c:v>
                </c:pt>
                <c:pt idx="1">
                  <c:v>17.7333</c:v>
                </c:pt>
                <c:pt idx="2">
                  <c:v>17.616700000000002</c:v>
                </c:pt>
                <c:pt idx="3">
                  <c:v>17.149999999999999</c:v>
                </c:pt>
                <c:pt idx="4">
                  <c:v>16.966699999999999</c:v>
                </c:pt>
                <c:pt idx="5">
                  <c:v>16.2333</c:v>
                </c:pt>
                <c:pt idx="6">
                  <c:v>15.75</c:v>
                </c:pt>
                <c:pt idx="7">
                  <c:v>15.466699999999999</c:v>
                </c:pt>
                <c:pt idx="8">
                  <c:v>14.65</c:v>
                </c:pt>
                <c:pt idx="9">
                  <c:v>14.7</c:v>
                </c:pt>
                <c:pt idx="10">
                  <c:v>14.8667</c:v>
                </c:pt>
                <c:pt idx="11">
                  <c:v>15</c:v>
                </c:pt>
                <c:pt idx="12">
                  <c:v>15.3833</c:v>
                </c:pt>
                <c:pt idx="13">
                  <c:v>15.583299999999999</c:v>
                </c:pt>
                <c:pt idx="14">
                  <c:v>15.433299999999999</c:v>
                </c:pt>
                <c:pt idx="15">
                  <c:v>14.9833</c:v>
                </c:pt>
              </c:numCache>
            </c:numRef>
          </c:val>
          <c:smooth val="0"/>
          <c:extLst>
            <c:ext xmlns:c16="http://schemas.microsoft.com/office/drawing/2014/chart" uri="{C3380CC4-5D6E-409C-BE32-E72D297353CC}">
              <c16:uniqueId val="{00000000-8B0C-48DF-8863-5E85B13675B5}"/>
            </c:ext>
          </c:extLst>
        </c:ser>
        <c:ser>
          <c:idx val="3"/>
          <c:order val="1"/>
          <c:tx>
            <c:strRef>
              <c:f>Sheet1!$CP$2</c:f>
              <c:strCache>
                <c:ptCount val="1"/>
                <c:pt idx="0">
                  <c:v>HRRR</c:v>
                </c:pt>
              </c:strCache>
            </c:strRef>
          </c:tx>
          <c:spPr>
            <a:ln>
              <a:solidFill>
                <a:srgbClr val="8000FF"/>
              </a:solidFill>
            </a:ln>
          </c:spPr>
          <c:marker>
            <c:symbol val="x"/>
            <c:size val="8"/>
            <c:spPr>
              <a:solidFill>
                <a:srgbClr val="8000FF"/>
              </a:solidFill>
              <a:ln>
                <a:solidFill>
                  <a:srgbClr val="8000FF"/>
                </a:solidFill>
              </a:ln>
            </c:spPr>
          </c:marker>
          <c:val>
            <c:numRef>
              <c:f>Sheet1!$CP$3:$CP$18</c:f>
              <c:numCache>
                <c:formatCode>General</c:formatCode>
                <c:ptCount val="16"/>
                <c:pt idx="0">
                  <c:v>21.3</c:v>
                </c:pt>
                <c:pt idx="1">
                  <c:v>19.316700000000001</c:v>
                </c:pt>
                <c:pt idx="2">
                  <c:v>18.45</c:v>
                </c:pt>
                <c:pt idx="3">
                  <c:v>17.866700000000002</c:v>
                </c:pt>
                <c:pt idx="4">
                  <c:v>17.600000000000001</c:v>
                </c:pt>
                <c:pt idx="5">
                  <c:v>16.9833</c:v>
                </c:pt>
                <c:pt idx="6">
                  <c:v>16.433299999999999</c:v>
                </c:pt>
                <c:pt idx="7">
                  <c:v>15.8</c:v>
                </c:pt>
                <c:pt idx="8">
                  <c:v>14.966699999999999</c:v>
                </c:pt>
                <c:pt idx="9">
                  <c:v>14.966699999999999</c:v>
                </c:pt>
                <c:pt idx="10">
                  <c:v>14.533300000000001</c:v>
                </c:pt>
                <c:pt idx="11">
                  <c:v>14.316700000000001</c:v>
                </c:pt>
                <c:pt idx="12">
                  <c:v>14.6167</c:v>
                </c:pt>
                <c:pt idx="13">
                  <c:v>14.8</c:v>
                </c:pt>
                <c:pt idx="14">
                  <c:v>13.6</c:v>
                </c:pt>
                <c:pt idx="15">
                  <c:v>11.1167</c:v>
                </c:pt>
              </c:numCache>
            </c:numRef>
          </c:val>
          <c:smooth val="0"/>
          <c:extLst>
            <c:ext xmlns:c16="http://schemas.microsoft.com/office/drawing/2014/chart" uri="{C3380CC4-5D6E-409C-BE32-E72D297353CC}">
              <c16:uniqueId val="{00000001-8B0C-48DF-8863-5E85B13675B5}"/>
            </c:ext>
          </c:extLst>
        </c:ser>
        <c:ser>
          <c:idx val="4"/>
          <c:order val="2"/>
          <c:tx>
            <c:strRef>
              <c:f>Sheet1!$CQ$2</c:f>
              <c:strCache>
                <c:ptCount val="1"/>
                <c:pt idx="0">
                  <c:v>obs+adv obs</c:v>
                </c:pt>
              </c:strCache>
            </c:strRef>
          </c:tx>
          <c:spPr>
            <a:ln w="31750">
              <a:solidFill>
                <a:srgbClr val="FF6FCF"/>
              </a:solidFill>
            </a:ln>
          </c:spPr>
          <c:marker>
            <c:symbol val="diamond"/>
            <c:size val="9"/>
            <c:spPr>
              <a:solidFill>
                <a:srgbClr val="FF6FCF"/>
              </a:solidFill>
              <a:ln>
                <a:solidFill>
                  <a:srgbClr val="FF6FCF"/>
                </a:solidFill>
              </a:ln>
            </c:spPr>
          </c:marker>
          <c:val>
            <c:numRef>
              <c:f>Sheet1!$CQ$3:$CQ$18</c:f>
              <c:numCache>
                <c:formatCode>General</c:formatCode>
                <c:ptCount val="16"/>
                <c:pt idx="0">
                  <c:v>52.7</c:v>
                </c:pt>
                <c:pt idx="1">
                  <c:v>32.700000000000003</c:v>
                </c:pt>
                <c:pt idx="2">
                  <c:v>20.866700000000002</c:v>
                </c:pt>
                <c:pt idx="3">
                  <c:v>13.666700000000001</c:v>
                </c:pt>
                <c:pt idx="4">
                  <c:v>9.7333300000000005</c:v>
                </c:pt>
                <c:pt idx="5">
                  <c:v>6.9833299999999996</c:v>
                </c:pt>
                <c:pt idx="6">
                  <c:v>5.2</c:v>
                </c:pt>
                <c:pt idx="7">
                  <c:v>4.1166700000000001</c:v>
                </c:pt>
                <c:pt idx="8">
                  <c:v>3.45</c:v>
                </c:pt>
                <c:pt idx="9">
                  <c:v>2.8333300000000001</c:v>
                </c:pt>
                <c:pt idx="10">
                  <c:v>2.4</c:v>
                </c:pt>
                <c:pt idx="11">
                  <c:v>1.9166700000000001</c:v>
                </c:pt>
                <c:pt idx="12">
                  <c:v>1.65</c:v>
                </c:pt>
                <c:pt idx="13">
                  <c:v>1.56667</c:v>
                </c:pt>
                <c:pt idx="14">
                  <c:v>1.5</c:v>
                </c:pt>
                <c:pt idx="15">
                  <c:v>1.3666700000000001</c:v>
                </c:pt>
              </c:numCache>
            </c:numRef>
          </c:val>
          <c:smooth val="0"/>
          <c:extLst>
            <c:ext xmlns:c16="http://schemas.microsoft.com/office/drawing/2014/chart" uri="{C3380CC4-5D6E-409C-BE32-E72D297353CC}">
              <c16:uniqueId val="{00000002-8B0C-48DF-8863-5E85B13675B5}"/>
            </c:ext>
          </c:extLst>
        </c:ser>
        <c:ser>
          <c:idx val="6"/>
          <c:order val="3"/>
          <c:tx>
            <c:strRef>
              <c:f>Sheet1!$CS$2</c:f>
              <c:strCache>
                <c:ptCount val="1"/>
                <c:pt idx="0">
                  <c:v>Init Obs only</c:v>
                </c:pt>
              </c:strCache>
            </c:strRef>
          </c:tx>
          <c:spPr>
            <a:ln w="31750">
              <a:solidFill>
                <a:srgbClr val="FF8000"/>
              </a:solidFill>
            </a:ln>
          </c:spPr>
          <c:marker>
            <c:symbol val="diamond"/>
            <c:size val="9"/>
            <c:spPr>
              <a:solidFill>
                <a:srgbClr val="FF6600"/>
              </a:solidFill>
              <a:ln>
                <a:solidFill>
                  <a:srgbClr val="FF6600"/>
                </a:solidFill>
              </a:ln>
            </c:spPr>
          </c:marker>
          <c:val>
            <c:numRef>
              <c:f>Sheet1!$CS$3:$CS$18</c:f>
              <c:numCache>
                <c:formatCode>General</c:formatCode>
                <c:ptCount val="16"/>
                <c:pt idx="0">
                  <c:v>50.75</c:v>
                </c:pt>
                <c:pt idx="1">
                  <c:v>24.05</c:v>
                </c:pt>
                <c:pt idx="2">
                  <c:v>12.966699999999999</c:v>
                </c:pt>
                <c:pt idx="3">
                  <c:v>8.0666700000000002</c:v>
                </c:pt>
                <c:pt idx="4">
                  <c:v>5.7</c:v>
                </c:pt>
                <c:pt idx="5">
                  <c:v>4</c:v>
                </c:pt>
                <c:pt idx="6">
                  <c:v>3.0666699999999998</c:v>
                </c:pt>
                <c:pt idx="7">
                  <c:v>2.3833299999999999</c:v>
                </c:pt>
                <c:pt idx="8">
                  <c:v>1.95</c:v>
                </c:pt>
                <c:pt idx="9">
                  <c:v>1.5833299999999999</c:v>
                </c:pt>
                <c:pt idx="10">
                  <c:v>1.31667</c:v>
                </c:pt>
                <c:pt idx="11">
                  <c:v>1.0833299999999999</c:v>
                </c:pt>
                <c:pt idx="12">
                  <c:v>0.96666700000000005</c:v>
                </c:pt>
                <c:pt idx="13">
                  <c:v>0.93333299999999997</c:v>
                </c:pt>
                <c:pt idx="14">
                  <c:v>0.9</c:v>
                </c:pt>
                <c:pt idx="15">
                  <c:v>0.88333300000000003</c:v>
                </c:pt>
              </c:numCache>
            </c:numRef>
          </c:val>
          <c:smooth val="0"/>
          <c:extLst>
            <c:ext xmlns:c16="http://schemas.microsoft.com/office/drawing/2014/chart" uri="{C3380CC4-5D6E-409C-BE32-E72D297353CC}">
              <c16:uniqueId val="{00000003-8B0C-48DF-8863-5E85B13675B5}"/>
            </c:ext>
          </c:extLst>
        </c:ser>
        <c:dLbls>
          <c:showLegendKey val="0"/>
          <c:showVal val="0"/>
          <c:showCatName val="0"/>
          <c:showSerName val="0"/>
          <c:showPercent val="0"/>
          <c:showBubbleSize val="0"/>
        </c:dLbls>
        <c:marker val="1"/>
        <c:smooth val="0"/>
        <c:axId val="-2080942104"/>
        <c:axId val="-2068181384"/>
      </c:lineChart>
      <c:catAx>
        <c:axId val="-2080942104"/>
        <c:scaling>
          <c:orientation val="minMax"/>
        </c:scaling>
        <c:delete val="0"/>
        <c:axPos val="b"/>
        <c:title>
          <c:tx>
            <c:rich>
              <a:bodyPr/>
              <a:lstStyle/>
              <a:p>
                <a:pPr>
                  <a:defRPr sz="2000">
                    <a:latin typeface="Arial" panose="020B0604020202020204" pitchFamily="34" charset="0"/>
                    <a:cs typeface="Arial" panose="020B0604020202020204" pitchFamily="34" charset="0"/>
                  </a:defRPr>
                </a:pPr>
                <a:r>
                  <a:rPr lang="en-US" sz="2000">
                    <a:latin typeface="Arial" panose="020B0604020202020204" pitchFamily="34" charset="0"/>
                    <a:cs typeface="Arial" panose="020B0604020202020204" pitchFamily="34" charset="0"/>
                  </a:rPr>
                  <a:t>Projection  (h)</a:t>
                </a:r>
              </a:p>
            </c:rich>
          </c:tx>
          <c:layout/>
          <c:overlay val="0"/>
        </c:title>
        <c:numFmt formatCode="General"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en-US"/>
          </a:p>
        </c:txPr>
        <c:crossAx val="-2068181384"/>
        <c:crosses val="autoZero"/>
        <c:auto val="1"/>
        <c:lblAlgn val="ctr"/>
        <c:lblOffset val="100"/>
        <c:noMultiLvlLbl val="0"/>
      </c:catAx>
      <c:valAx>
        <c:axId val="-2068181384"/>
        <c:scaling>
          <c:orientation val="minMax"/>
          <c:max val="60"/>
          <c:min val="0"/>
        </c:scaling>
        <c:delete val="0"/>
        <c:axPos val="l"/>
        <c:majorGridlines>
          <c:spPr>
            <a:ln>
              <a:prstDash val="sysDash"/>
            </a:ln>
          </c:spPr>
        </c:majorGridlines>
        <c:title>
          <c:tx>
            <c:rich>
              <a:bodyPr/>
              <a:lstStyle/>
              <a:p>
                <a:pPr>
                  <a:defRPr sz="1800" b="1">
                    <a:latin typeface="Arial" panose="020B0604020202020204" pitchFamily="34" charset="0"/>
                    <a:cs typeface="Arial" panose="020B0604020202020204" pitchFamily="34" charset="0"/>
                  </a:defRPr>
                </a:pPr>
                <a:r>
                  <a:rPr lang="en-US" sz="1800" b="1">
                    <a:latin typeface="Arial" panose="020B0604020202020204" pitchFamily="34" charset="0"/>
                    <a:cs typeface="Arial" panose="020B0604020202020204" pitchFamily="34" charset="0"/>
                  </a:rPr>
                  <a:t>Brier Skill Score  (%)</a:t>
                </a:r>
              </a:p>
            </c:rich>
          </c:tx>
          <c:layout>
            <c:manualLayout>
              <c:xMode val="edge"/>
              <c:yMode val="edge"/>
              <c:x val="4.9138473075480901E-3"/>
              <c:y val="0.30123466790554398"/>
            </c:manualLayout>
          </c:layout>
          <c:overlay val="0"/>
        </c:title>
        <c:numFmt formatCode="0" sourceLinked="0"/>
        <c:majorTickMark val="none"/>
        <c:minorTickMark val="none"/>
        <c:tickLblPos val="nextTo"/>
        <c:txPr>
          <a:bodyPr rot="0" vert="horz" anchor="ctr" anchorCtr="1"/>
          <a:lstStyle/>
          <a:p>
            <a:pPr>
              <a:defRPr sz="2000" b="1">
                <a:latin typeface="Arial" panose="020B0604020202020204" pitchFamily="34" charset="0"/>
                <a:cs typeface="Arial" panose="020B0604020202020204" pitchFamily="34" charset="0"/>
              </a:defRPr>
            </a:pPr>
            <a:endParaRPr lang="en-US"/>
          </a:p>
        </c:txPr>
        <c:crossAx val="-2080942104"/>
        <c:crosses val="autoZero"/>
        <c:crossBetween val="between"/>
        <c:majorUnit val="5"/>
        <c:minorUnit val="1"/>
      </c:valAx>
      <c:spPr>
        <a:noFill/>
        <a:ln w="12700" cmpd="sng">
          <a:solidFill>
            <a:schemeClr val="tx1"/>
          </a:solidFill>
        </a:ln>
      </c:spPr>
    </c:plotArea>
    <c:legend>
      <c:legendPos val="r"/>
      <c:layout>
        <c:manualLayout>
          <c:xMode val="edge"/>
          <c:yMode val="edge"/>
          <c:x val="0.65807051977740305"/>
          <c:y val="4.5752326413743702E-2"/>
          <c:w val="0.30257521878680099"/>
          <c:h val="0.39874125109361302"/>
        </c:manualLayout>
      </c:layout>
      <c:overlay val="0"/>
      <c:spPr>
        <a:solidFill>
          <a:schemeClr val="bg1"/>
        </a:solidFill>
        <a:ln w="12700">
          <a:solidFill>
            <a:schemeClr val="tx1"/>
          </a:solidFill>
        </a:ln>
      </c:spPr>
      <c:txPr>
        <a:bodyPr/>
        <a:lstStyle/>
        <a:p>
          <a:pPr>
            <a:defRPr sz="18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9190038569801"/>
          <c:y val="2.2403552485694499E-2"/>
          <c:w val="0.87410398668536304"/>
          <c:h val="0.83410141440653196"/>
        </c:manualLayout>
      </c:layout>
      <c:lineChart>
        <c:grouping val="standard"/>
        <c:varyColors val="0"/>
        <c:ser>
          <c:idx val="1"/>
          <c:order val="0"/>
          <c:tx>
            <c:strRef>
              <c:f>Sheet1!$CN$2</c:f>
              <c:strCache>
                <c:ptCount val="1"/>
                <c:pt idx="0">
                  <c:v>HRRR+MOS</c:v>
                </c:pt>
              </c:strCache>
            </c:strRef>
          </c:tx>
          <c:spPr>
            <a:ln>
              <a:solidFill>
                <a:srgbClr val="008000"/>
              </a:solidFill>
            </a:ln>
          </c:spPr>
          <c:marker>
            <c:symbol val="square"/>
            <c:size val="9"/>
            <c:spPr>
              <a:solidFill>
                <a:srgbClr val="008000"/>
              </a:solidFill>
              <a:ln>
                <a:solidFill>
                  <a:srgbClr val="008000"/>
                </a:solidFill>
              </a:ln>
            </c:spPr>
          </c:marker>
          <c:cat>
            <c:numRef>
              <c:f>Sheet1!$CL$3:$CL$18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Sheet1!$CN$3:$CN$18</c:f>
              <c:numCache>
                <c:formatCode>General</c:formatCode>
                <c:ptCount val="16"/>
                <c:pt idx="0">
                  <c:v>24.666699999999999</c:v>
                </c:pt>
                <c:pt idx="1">
                  <c:v>23.05</c:v>
                </c:pt>
                <c:pt idx="2">
                  <c:v>22.2</c:v>
                </c:pt>
                <c:pt idx="3">
                  <c:v>21.533300000000001</c:v>
                </c:pt>
                <c:pt idx="4">
                  <c:v>21.2667</c:v>
                </c:pt>
                <c:pt idx="5">
                  <c:v>20.45</c:v>
                </c:pt>
                <c:pt idx="6">
                  <c:v>20</c:v>
                </c:pt>
                <c:pt idx="7">
                  <c:v>19.416699999999999</c:v>
                </c:pt>
                <c:pt idx="8">
                  <c:v>18.433299999999999</c:v>
                </c:pt>
                <c:pt idx="9">
                  <c:v>18.466699999999999</c:v>
                </c:pt>
                <c:pt idx="10">
                  <c:v>18.100000000000001</c:v>
                </c:pt>
                <c:pt idx="11">
                  <c:v>18.066700000000001</c:v>
                </c:pt>
                <c:pt idx="12">
                  <c:v>18.5167</c:v>
                </c:pt>
                <c:pt idx="13">
                  <c:v>18.683299999999999</c:v>
                </c:pt>
                <c:pt idx="14">
                  <c:v>18.0167</c:v>
                </c:pt>
                <c:pt idx="15">
                  <c:v>16.649999999999999</c:v>
                </c:pt>
              </c:numCache>
            </c:numRef>
          </c:val>
          <c:smooth val="0"/>
          <c:extLst>
            <c:ext xmlns:c16="http://schemas.microsoft.com/office/drawing/2014/chart" uri="{C3380CC4-5D6E-409C-BE32-E72D297353CC}">
              <c16:uniqueId val="{00000000-D5CD-49BF-8C2D-8D92B4FDB007}"/>
            </c:ext>
          </c:extLst>
        </c:ser>
        <c:ser>
          <c:idx val="2"/>
          <c:order val="1"/>
          <c:tx>
            <c:strRef>
              <c:f>Sheet1!$CO$2</c:f>
              <c:strCache>
                <c:ptCount val="1"/>
                <c:pt idx="0">
                  <c:v>MOS</c:v>
                </c:pt>
              </c:strCache>
            </c:strRef>
          </c:tx>
          <c:spPr>
            <a:ln w="31750">
              <a:solidFill>
                <a:schemeClr val="tx1"/>
              </a:solidFill>
            </a:ln>
          </c:spPr>
          <c:marker>
            <c:symbol val="triangle"/>
            <c:size val="9"/>
            <c:spPr>
              <a:solidFill>
                <a:schemeClr val="tx1"/>
              </a:solidFill>
              <a:ln>
                <a:solidFill>
                  <a:schemeClr val="tx1"/>
                </a:solidFill>
              </a:ln>
            </c:spPr>
          </c:marker>
          <c:cat>
            <c:numRef>
              <c:f>Sheet1!$CL$3:$CL$18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Sheet1!$CO$3:$CO$18</c:f>
              <c:numCache>
                <c:formatCode>General</c:formatCode>
                <c:ptCount val="16"/>
                <c:pt idx="0">
                  <c:v>17.7</c:v>
                </c:pt>
                <c:pt idx="1">
                  <c:v>17.7333</c:v>
                </c:pt>
                <c:pt idx="2">
                  <c:v>17.616700000000002</c:v>
                </c:pt>
                <c:pt idx="3">
                  <c:v>17.149999999999999</c:v>
                </c:pt>
                <c:pt idx="4">
                  <c:v>16.966699999999999</c:v>
                </c:pt>
                <c:pt idx="5">
                  <c:v>16.2333</c:v>
                </c:pt>
                <c:pt idx="6">
                  <c:v>15.75</c:v>
                </c:pt>
                <c:pt idx="7">
                  <c:v>15.466699999999999</c:v>
                </c:pt>
                <c:pt idx="8">
                  <c:v>14.65</c:v>
                </c:pt>
                <c:pt idx="9">
                  <c:v>14.7</c:v>
                </c:pt>
                <c:pt idx="10">
                  <c:v>14.8667</c:v>
                </c:pt>
                <c:pt idx="11">
                  <c:v>15</c:v>
                </c:pt>
                <c:pt idx="12">
                  <c:v>15.3833</c:v>
                </c:pt>
                <c:pt idx="13">
                  <c:v>15.583299999999999</c:v>
                </c:pt>
                <c:pt idx="14">
                  <c:v>15.433299999999999</c:v>
                </c:pt>
                <c:pt idx="15">
                  <c:v>14.9833</c:v>
                </c:pt>
              </c:numCache>
            </c:numRef>
          </c:val>
          <c:smooth val="0"/>
          <c:extLst>
            <c:ext xmlns:c16="http://schemas.microsoft.com/office/drawing/2014/chart" uri="{C3380CC4-5D6E-409C-BE32-E72D297353CC}">
              <c16:uniqueId val="{00000000-1A3B-4B32-A8B9-F9CA041AD31C}"/>
            </c:ext>
          </c:extLst>
        </c:ser>
        <c:ser>
          <c:idx val="3"/>
          <c:order val="2"/>
          <c:tx>
            <c:strRef>
              <c:f>Sheet1!$CP$2</c:f>
              <c:strCache>
                <c:ptCount val="1"/>
                <c:pt idx="0">
                  <c:v>HRRR</c:v>
                </c:pt>
              </c:strCache>
            </c:strRef>
          </c:tx>
          <c:spPr>
            <a:ln>
              <a:solidFill>
                <a:srgbClr val="8000FF"/>
              </a:solidFill>
            </a:ln>
          </c:spPr>
          <c:marker>
            <c:symbol val="x"/>
            <c:size val="8"/>
            <c:spPr>
              <a:solidFill>
                <a:srgbClr val="8000FF"/>
              </a:solidFill>
              <a:ln>
                <a:solidFill>
                  <a:srgbClr val="8000FF"/>
                </a:solidFill>
              </a:ln>
            </c:spPr>
          </c:marker>
          <c:val>
            <c:numRef>
              <c:f>Sheet1!$CP$3:$CP$18</c:f>
              <c:numCache>
                <c:formatCode>General</c:formatCode>
                <c:ptCount val="16"/>
                <c:pt idx="0">
                  <c:v>21.3</c:v>
                </c:pt>
                <c:pt idx="1">
                  <c:v>19.316700000000001</c:v>
                </c:pt>
                <c:pt idx="2">
                  <c:v>18.45</c:v>
                </c:pt>
                <c:pt idx="3">
                  <c:v>17.866700000000002</c:v>
                </c:pt>
                <c:pt idx="4">
                  <c:v>17.600000000000001</c:v>
                </c:pt>
                <c:pt idx="5">
                  <c:v>16.9833</c:v>
                </c:pt>
                <c:pt idx="6">
                  <c:v>16.433299999999999</c:v>
                </c:pt>
                <c:pt idx="7">
                  <c:v>15.8</c:v>
                </c:pt>
                <c:pt idx="8">
                  <c:v>14.966699999999999</c:v>
                </c:pt>
                <c:pt idx="9">
                  <c:v>14.966699999999999</c:v>
                </c:pt>
                <c:pt idx="10">
                  <c:v>14.533300000000001</c:v>
                </c:pt>
                <c:pt idx="11">
                  <c:v>14.316700000000001</c:v>
                </c:pt>
                <c:pt idx="12">
                  <c:v>14.6167</c:v>
                </c:pt>
                <c:pt idx="13">
                  <c:v>14.8</c:v>
                </c:pt>
                <c:pt idx="14">
                  <c:v>13.6</c:v>
                </c:pt>
                <c:pt idx="15">
                  <c:v>11.1167</c:v>
                </c:pt>
              </c:numCache>
            </c:numRef>
          </c:val>
          <c:smooth val="0"/>
          <c:extLst>
            <c:ext xmlns:c16="http://schemas.microsoft.com/office/drawing/2014/chart" uri="{C3380CC4-5D6E-409C-BE32-E72D297353CC}">
              <c16:uniqueId val="{00000001-1A3B-4B32-A8B9-F9CA041AD31C}"/>
            </c:ext>
          </c:extLst>
        </c:ser>
        <c:ser>
          <c:idx val="4"/>
          <c:order val="3"/>
          <c:tx>
            <c:strRef>
              <c:f>Sheet1!$CQ$2</c:f>
              <c:strCache>
                <c:ptCount val="1"/>
                <c:pt idx="0">
                  <c:v>obs+adv obs</c:v>
                </c:pt>
              </c:strCache>
            </c:strRef>
          </c:tx>
          <c:spPr>
            <a:ln w="31750">
              <a:solidFill>
                <a:srgbClr val="FF6FCF"/>
              </a:solidFill>
            </a:ln>
          </c:spPr>
          <c:marker>
            <c:symbol val="diamond"/>
            <c:size val="9"/>
            <c:spPr>
              <a:solidFill>
                <a:srgbClr val="FF6FCF"/>
              </a:solidFill>
              <a:ln>
                <a:solidFill>
                  <a:srgbClr val="FF6FCF"/>
                </a:solidFill>
              </a:ln>
            </c:spPr>
          </c:marker>
          <c:val>
            <c:numRef>
              <c:f>Sheet1!$CQ$3:$CQ$18</c:f>
              <c:numCache>
                <c:formatCode>General</c:formatCode>
                <c:ptCount val="16"/>
                <c:pt idx="0">
                  <c:v>52.7</c:v>
                </c:pt>
                <c:pt idx="1">
                  <c:v>32.700000000000003</c:v>
                </c:pt>
                <c:pt idx="2">
                  <c:v>20.866700000000002</c:v>
                </c:pt>
                <c:pt idx="3">
                  <c:v>13.666700000000001</c:v>
                </c:pt>
                <c:pt idx="4">
                  <c:v>9.7333300000000005</c:v>
                </c:pt>
                <c:pt idx="5">
                  <c:v>6.9833299999999996</c:v>
                </c:pt>
                <c:pt idx="6">
                  <c:v>5.2</c:v>
                </c:pt>
                <c:pt idx="7">
                  <c:v>4.1166700000000001</c:v>
                </c:pt>
                <c:pt idx="8">
                  <c:v>3.45</c:v>
                </c:pt>
                <c:pt idx="9">
                  <c:v>2.8333300000000001</c:v>
                </c:pt>
                <c:pt idx="10">
                  <c:v>2.4</c:v>
                </c:pt>
                <c:pt idx="11">
                  <c:v>1.9166700000000001</c:v>
                </c:pt>
                <c:pt idx="12">
                  <c:v>1.65</c:v>
                </c:pt>
                <c:pt idx="13">
                  <c:v>1.56667</c:v>
                </c:pt>
                <c:pt idx="14">
                  <c:v>1.5</c:v>
                </c:pt>
                <c:pt idx="15">
                  <c:v>1.3666700000000001</c:v>
                </c:pt>
              </c:numCache>
            </c:numRef>
          </c:val>
          <c:smooth val="0"/>
          <c:extLst>
            <c:ext xmlns:c16="http://schemas.microsoft.com/office/drawing/2014/chart" uri="{C3380CC4-5D6E-409C-BE32-E72D297353CC}">
              <c16:uniqueId val="{00000002-1A3B-4B32-A8B9-F9CA041AD31C}"/>
            </c:ext>
          </c:extLst>
        </c:ser>
        <c:ser>
          <c:idx val="6"/>
          <c:order val="4"/>
          <c:tx>
            <c:strRef>
              <c:f>Sheet1!$CS$2</c:f>
              <c:strCache>
                <c:ptCount val="1"/>
                <c:pt idx="0">
                  <c:v>Init Obs only</c:v>
                </c:pt>
              </c:strCache>
            </c:strRef>
          </c:tx>
          <c:spPr>
            <a:ln w="31750">
              <a:solidFill>
                <a:srgbClr val="FF8000"/>
              </a:solidFill>
            </a:ln>
          </c:spPr>
          <c:marker>
            <c:symbol val="diamond"/>
            <c:size val="9"/>
            <c:spPr>
              <a:solidFill>
                <a:srgbClr val="FF6600"/>
              </a:solidFill>
              <a:ln>
                <a:solidFill>
                  <a:srgbClr val="FF6600"/>
                </a:solidFill>
              </a:ln>
            </c:spPr>
          </c:marker>
          <c:val>
            <c:numRef>
              <c:f>Sheet1!$CS$3:$CS$18</c:f>
              <c:numCache>
                <c:formatCode>General</c:formatCode>
                <c:ptCount val="16"/>
                <c:pt idx="0">
                  <c:v>50.75</c:v>
                </c:pt>
                <c:pt idx="1">
                  <c:v>24.05</c:v>
                </c:pt>
                <c:pt idx="2">
                  <c:v>12.966699999999999</c:v>
                </c:pt>
                <c:pt idx="3">
                  <c:v>8.0666700000000002</c:v>
                </c:pt>
                <c:pt idx="4">
                  <c:v>5.7</c:v>
                </c:pt>
                <c:pt idx="5">
                  <c:v>4</c:v>
                </c:pt>
                <c:pt idx="6">
                  <c:v>3.0666699999999998</c:v>
                </c:pt>
                <c:pt idx="7">
                  <c:v>2.3833299999999999</c:v>
                </c:pt>
                <c:pt idx="8">
                  <c:v>1.95</c:v>
                </c:pt>
                <c:pt idx="9">
                  <c:v>1.5833299999999999</c:v>
                </c:pt>
                <c:pt idx="10">
                  <c:v>1.31667</c:v>
                </c:pt>
                <c:pt idx="11">
                  <c:v>1.0833299999999999</c:v>
                </c:pt>
                <c:pt idx="12">
                  <c:v>0.96666700000000005</c:v>
                </c:pt>
                <c:pt idx="13">
                  <c:v>0.93333299999999997</c:v>
                </c:pt>
                <c:pt idx="14">
                  <c:v>0.9</c:v>
                </c:pt>
                <c:pt idx="15">
                  <c:v>0.88333300000000003</c:v>
                </c:pt>
              </c:numCache>
            </c:numRef>
          </c:val>
          <c:smooth val="0"/>
          <c:extLst>
            <c:ext xmlns:c16="http://schemas.microsoft.com/office/drawing/2014/chart" uri="{C3380CC4-5D6E-409C-BE32-E72D297353CC}">
              <c16:uniqueId val="{00000003-1A3B-4B32-A8B9-F9CA041AD31C}"/>
            </c:ext>
          </c:extLst>
        </c:ser>
        <c:dLbls>
          <c:showLegendKey val="0"/>
          <c:showVal val="0"/>
          <c:showCatName val="0"/>
          <c:showSerName val="0"/>
          <c:showPercent val="0"/>
          <c:showBubbleSize val="0"/>
        </c:dLbls>
        <c:marker val="1"/>
        <c:smooth val="0"/>
        <c:axId val="-2121864856"/>
        <c:axId val="-2121855624"/>
      </c:lineChart>
      <c:catAx>
        <c:axId val="-2121864856"/>
        <c:scaling>
          <c:orientation val="minMax"/>
        </c:scaling>
        <c:delete val="0"/>
        <c:axPos val="b"/>
        <c:title>
          <c:tx>
            <c:rich>
              <a:bodyPr/>
              <a:lstStyle/>
              <a:p>
                <a:pPr>
                  <a:defRPr sz="2000">
                    <a:latin typeface="Arial" panose="020B0604020202020204" pitchFamily="34" charset="0"/>
                    <a:cs typeface="Arial" panose="020B0604020202020204" pitchFamily="34" charset="0"/>
                  </a:defRPr>
                </a:pPr>
                <a:r>
                  <a:rPr lang="en-US" sz="2000">
                    <a:latin typeface="Arial" panose="020B0604020202020204" pitchFamily="34" charset="0"/>
                    <a:cs typeface="Arial" panose="020B0604020202020204" pitchFamily="34" charset="0"/>
                  </a:rPr>
                  <a:t>Projection  (h)</a:t>
                </a:r>
              </a:p>
            </c:rich>
          </c:tx>
          <c:layout/>
          <c:overlay val="0"/>
        </c:title>
        <c:numFmt formatCode="General"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en-US"/>
          </a:p>
        </c:txPr>
        <c:crossAx val="-2121855624"/>
        <c:crosses val="autoZero"/>
        <c:auto val="1"/>
        <c:lblAlgn val="ctr"/>
        <c:lblOffset val="100"/>
        <c:noMultiLvlLbl val="0"/>
      </c:catAx>
      <c:valAx>
        <c:axId val="-2121855624"/>
        <c:scaling>
          <c:orientation val="minMax"/>
          <c:max val="60"/>
          <c:min val="0"/>
        </c:scaling>
        <c:delete val="0"/>
        <c:axPos val="l"/>
        <c:majorGridlines>
          <c:spPr>
            <a:ln>
              <a:prstDash val="sysDash"/>
            </a:ln>
          </c:spPr>
        </c:majorGridlines>
        <c:title>
          <c:tx>
            <c:rich>
              <a:bodyPr/>
              <a:lstStyle/>
              <a:p>
                <a:pPr>
                  <a:defRPr sz="1800" b="1">
                    <a:latin typeface="Arial" panose="020B0604020202020204" pitchFamily="34" charset="0"/>
                    <a:cs typeface="Arial" panose="020B0604020202020204" pitchFamily="34" charset="0"/>
                  </a:defRPr>
                </a:pPr>
                <a:r>
                  <a:rPr lang="en-US" sz="1800" b="1">
                    <a:latin typeface="Arial" panose="020B0604020202020204" pitchFamily="34" charset="0"/>
                    <a:cs typeface="Arial" panose="020B0604020202020204" pitchFamily="34" charset="0"/>
                  </a:rPr>
                  <a:t>Brier Skill Score  (%)</a:t>
                </a:r>
              </a:p>
            </c:rich>
          </c:tx>
          <c:layout>
            <c:manualLayout>
              <c:xMode val="edge"/>
              <c:yMode val="edge"/>
              <c:x val="4.9138473075480901E-3"/>
              <c:y val="0.30123466790554398"/>
            </c:manualLayout>
          </c:layout>
          <c:overlay val="0"/>
        </c:title>
        <c:numFmt formatCode="0" sourceLinked="0"/>
        <c:majorTickMark val="none"/>
        <c:minorTickMark val="none"/>
        <c:tickLblPos val="nextTo"/>
        <c:txPr>
          <a:bodyPr rot="0" vert="horz" anchor="ctr" anchorCtr="1"/>
          <a:lstStyle/>
          <a:p>
            <a:pPr>
              <a:defRPr sz="2000" b="1">
                <a:latin typeface="Arial" panose="020B0604020202020204" pitchFamily="34" charset="0"/>
                <a:cs typeface="Arial" panose="020B0604020202020204" pitchFamily="34" charset="0"/>
              </a:defRPr>
            </a:pPr>
            <a:endParaRPr lang="en-US"/>
          </a:p>
        </c:txPr>
        <c:crossAx val="-2121864856"/>
        <c:crosses val="autoZero"/>
        <c:crossBetween val="between"/>
        <c:majorUnit val="5"/>
        <c:minorUnit val="1"/>
      </c:valAx>
      <c:spPr>
        <a:noFill/>
        <a:ln w="12700" cmpd="sng">
          <a:solidFill>
            <a:schemeClr val="tx1"/>
          </a:solidFill>
        </a:ln>
      </c:spPr>
    </c:plotArea>
    <c:legend>
      <c:legendPos val="r"/>
      <c:layout>
        <c:manualLayout>
          <c:xMode val="edge"/>
          <c:yMode val="edge"/>
          <c:x val="0.65807051977740305"/>
          <c:y val="4.5752326413743702E-2"/>
          <c:w val="0.30257521878680099"/>
          <c:h val="0.39874125109361302"/>
        </c:manualLayout>
      </c:layout>
      <c:overlay val="0"/>
      <c:spPr>
        <a:solidFill>
          <a:schemeClr val="bg1"/>
        </a:solidFill>
        <a:ln w="12700">
          <a:solidFill>
            <a:schemeClr val="tx1"/>
          </a:solidFill>
        </a:ln>
      </c:spPr>
      <c:txPr>
        <a:bodyPr/>
        <a:lstStyle/>
        <a:p>
          <a:pPr>
            <a:defRPr sz="18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9190038569801"/>
          <c:y val="2.2403552485694499E-2"/>
          <c:w val="0.87410398668536304"/>
          <c:h val="0.83410141440653196"/>
        </c:manualLayout>
      </c:layout>
      <c:lineChart>
        <c:grouping val="standard"/>
        <c:varyColors val="0"/>
        <c:ser>
          <c:idx val="1"/>
          <c:order val="0"/>
          <c:tx>
            <c:strRef>
              <c:f>Sheet1!$CN$2</c:f>
              <c:strCache>
                <c:ptCount val="1"/>
                <c:pt idx="0">
                  <c:v>HRRR+MOS</c:v>
                </c:pt>
              </c:strCache>
            </c:strRef>
          </c:tx>
          <c:spPr>
            <a:ln>
              <a:solidFill>
                <a:srgbClr val="008000"/>
              </a:solidFill>
            </a:ln>
          </c:spPr>
          <c:marker>
            <c:symbol val="square"/>
            <c:size val="9"/>
            <c:spPr>
              <a:solidFill>
                <a:srgbClr val="008000"/>
              </a:solidFill>
              <a:ln>
                <a:solidFill>
                  <a:srgbClr val="008000"/>
                </a:solidFill>
              </a:ln>
            </c:spPr>
          </c:marker>
          <c:cat>
            <c:numRef>
              <c:f>Sheet1!$CL$3:$CL$18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Sheet1!$CN$3:$CN$18</c:f>
              <c:numCache>
                <c:formatCode>General</c:formatCode>
                <c:ptCount val="16"/>
                <c:pt idx="0">
                  <c:v>24.666699999999999</c:v>
                </c:pt>
                <c:pt idx="1">
                  <c:v>23.05</c:v>
                </c:pt>
                <c:pt idx="2">
                  <c:v>22.2</c:v>
                </c:pt>
                <c:pt idx="3">
                  <c:v>21.533300000000001</c:v>
                </c:pt>
                <c:pt idx="4">
                  <c:v>21.2667</c:v>
                </c:pt>
                <c:pt idx="5">
                  <c:v>20.45</c:v>
                </c:pt>
                <c:pt idx="6">
                  <c:v>20</c:v>
                </c:pt>
                <c:pt idx="7">
                  <c:v>19.416699999999999</c:v>
                </c:pt>
                <c:pt idx="8">
                  <c:v>18.433299999999999</c:v>
                </c:pt>
                <c:pt idx="9">
                  <c:v>18.466699999999999</c:v>
                </c:pt>
                <c:pt idx="10">
                  <c:v>18.100000000000001</c:v>
                </c:pt>
                <c:pt idx="11">
                  <c:v>18.066700000000001</c:v>
                </c:pt>
                <c:pt idx="12">
                  <c:v>18.5167</c:v>
                </c:pt>
                <c:pt idx="13">
                  <c:v>18.683299999999999</c:v>
                </c:pt>
                <c:pt idx="14">
                  <c:v>18.0167</c:v>
                </c:pt>
                <c:pt idx="15">
                  <c:v>16.649999999999999</c:v>
                </c:pt>
              </c:numCache>
            </c:numRef>
          </c:val>
          <c:smooth val="0"/>
          <c:extLst>
            <c:ext xmlns:c16="http://schemas.microsoft.com/office/drawing/2014/chart" uri="{C3380CC4-5D6E-409C-BE32-E72D297353CC}">
              <c16:uniqueId val="{00000000-D5CD-49BF-8C2D-8D92B4FDB007}"/>
            </c:ext>
          </c:extLst>
        </c:ser>
        <c:ser>
          <c:idx val="4"/>
          <c:order val="1"/>
          <c:tx>
            <c:strRef>
              <c:f>Sheet1!$CQ$2</c:f>
              <c:strCache>
                <c:ptCount val="1"/>
                <c:pt idx="0">
                  <c:v>obs+adv obs</c:v>
                </c:pt>
              </c:strCache>
            </c:strRef>
          </c:tx>
          <c:spPr>
            <a:ln w="31750">
              <a:solidFill>
                <a:srgbClr val="FF6FCF"/>
              </a:solidFill>
            </a:ln>
          </c:spPr>
          <c:marker>
            <c:symbol val="diamond"/>
            <c:size val="9"/>
            <c:spPr>
              <a:solidFill>
                <a:srgbClr val="FF6FCF"/>
              </a:solidFill>
              <a:ln>
                <a:solidFill>
                  <a:srgbClr val="FF6FCF"/>
                </a:solidFill>
              </a:ln>
            </c:spPr>
          </c:marker>
          <c:val>
            <c:numRef>
              <c:f>Sheet1!$CQ$3:$CQ$18</c:f>
              <c:numCache>
                <c:formatCode>General</c:formatCode>
                <c:ptCount val="16"/>
                <c:pt idx="0">
                  <c:v>52.7</c:v>
                </c:pt>
                <c:pt idx="1">
                  <c:v>32.700000000000003</c:v>
                </c:pt>
                <c:pt idx="2">
                  <c:v>20.866700000000002</c:v>
                </c:pt>
                <c:pt idx="3">
                  <c:v>13.666700000000001</c:v>
                </c:pt>
                <c:pt idx="4">
                  <c:v>9.7333300000000005</c:v>
                </c:pt>
                <c:pt idx="5">
                  <c:v>6.9833299999999996</c:v>
                </c:pt>
                <c:pt idx="6">
                  <c:v>5.2</c:v>
                </c:pt>
                <c:pt idx="7">
                  <c:v>4.1166700000000001</c:v>
                </c:pt>
                <c:pt idx="8">
                  <c:v>3.45</c:v>
                </c:pt>
                <c:pt idx="9">
                  <c:v>2.8333300000000001</c:v>
                </c:pt>
                <c:pt idx="10">
                  <c:v>2.4</c:v>
                </c:pt>
                <c:pt idx="11">
                  <c:v>1.9166700000000001</c:v>
                </c:pt>
                <c:pt idx="12">
                  <c:v>1.65</c:v>
                </c:pt>
                <c:pt idx="13">
                  <c:v>1.56667</c:v>
                </c:pt>
                <c:pt idx="14">
                  <c:v>1.5</c:v>
                </c:pt>
                <c:pt idx="15">
                  <c:v>1.3666700000000001</c:v>
                </c:pt>
              </c:numCache>
            </c:numRef>
          </c:val>
          <c:smooth val="0"/>
          <c:extLst>
            <c:ext xmlns:c16="http://schemas.microsoft.com/office/drawing/2014/chart" uri="{C3380CC4-5D6E-409C-BE32-E72D297353CC}">
              <c16:uniqueId val="{00000000-3CF9-48E4-B73F-D81DE1692E48}"/>
            </c:ext>
          </c:extLst>
        </c:ser>
        <c:dLbls>
          <c:showLegendKey val="0"/>
          <c:showVal val="0"/>
          <c:showCatName val="0"/>
          <c:showSerName val="0"/>
          <c:showPercent val="0"/>
          <c:showBubbleSize val="0"/>
        </c:dLbls>
        <c:marker val="1"/>
        <c:smooth val="0"/>
        <c:axId val="-2053797480"/>
        <c:axId val="-2053944696"/>
      </c:lineChart>
      <c:catAx>
        <c:axId val="-2053797480"/>
        <c:scaling>
          <c:orientation val="minMax"/>
        </c:scaling>
        <c:delete val="0"/>
        <c:axPos val="b"/>
        <c:title>
          <c:tx>
            <c:rich>
              <a:bodyPr/>
              <a:lstStyle/>
              <a:p>
                <a:pPr>
                  <a:defRPr sz="2000">
                    <a:latin typeface="Arial" panose="020B0604020202020204" pitchFamily="34" charset="0"/>
                    <a:cs typeface="Arial" panose="020B0604020202020204" pitchFamily="34" charset="0"/>
                  </a:defRPr>
                </a:pPr>
                <a:r>
                  <a:rPr lang="en-US" sz="2000">
                    <a:latin typeface="Arial" panose="020B0604020202020204" pitchFamily="34" charset="0"/>
                    <a:cs typeface="Arial" panose="020B0604020202020204" pitchFamily="34" charset="0"/>
                  </a:rPr>
                  <a:t>Projection  (h)</a:t>
                </a:r>
              </a:p>
            </c:rich>
          </c:tx>
          <c:layout/>
          <c:overlay val="0"/>
        </c:title>
        <c:numFmt formatCode="General"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en-US"/>
          </a:p>
        </c:txPr>
        <c:crossAx val="-2053944696"/>
        <c:crosses val="autoZero"/>
        <c:auto val="1"/>
        <c:lblAlgn val="ctr"/>
        <c:lblOffset val="100"/>
        <c:noMultiLvlLbl val="0"/>
      </c:catAx>
      <c:valAx>
        <c:axId val="-2053944696"/>
        <c:scaling>
          <c:orientation val="minMax"/>
          <c:max val="60"/>
          <c:min val="0"/>
        </c:scaling>
        <c:delete val="0"/>
        <c:axPos val="l"/>
        <c:majorGridlines>
          <c:spPr>
            <a:ln>
              <a:prstDash val="sysDash"/>
            </a:ln>
          </c:spPr>
        </c:majorGridlines>
        <c:title>
          <c:tx>
            <c:rich>
              <a:bodyPr/>
              <a:lstStyle/>
              <a:p>
                <a:pPr>
                  <a:defRPr sz="1800" b="1">
                    <a:latin typeface="Arial" panose="020B0604020202020204" pitchFamily="34" charset="0"/>
                    <a:cs typeface="Arial" panose="020B0604020202020204" pitchFamily="34" charset="0"/>
                  </a:defRPr>
                </a:pPr>
                <a:r>
                  <a:rPr lang="en-US" sz="1800" b="1">
                    <a:latin typeface="Arial" panose="020B0604020202020204" pitchFamily="34" charset="0"/>
                    <a:cs typeface="Arial" panose="020B0604020202020204" pitchFamily="34" charset="0"/>
                  </a:rPr>
                  <a:t>Brier Skill Score  (%)</a:t>
                </a:r>
              </a:p>
            </c:rich>
          </c:tx>
          <c:layout>
            <c:manualLayout>
              <c:xMode val="edge"/>
              <c:yMode val="edge"/>
              <c:x val="4.9138473075480901E-3"/>
              <c:y val="0.30123466790554398"/>
            </c:manualLayout>
          </c:layout>
          <c:overlay val="0"/>
        </c:title>
        <c:numFmt formatCode="0" sourceLinked="0"/>
        <c:majorTickMark val="none"/>
        <c:minorTickMark val="none"/>
        <c:tickLblPos val="nextTo"/>
        <c:txPr>
          <a:bodyPr rot="0" vert="horz" anchor="ctr" anchorCtr="1"/>
          <a:lstStyle/>
          <a:p>
            <a:pPr>
              <a:defRPr sz="2000" b="1">
                <a:latin typeface="Arial" panose="020B0604020202020204" pitchFamily="34" charset="0"/>
                <a:cs typeface="Arial" panose="020B0604020202020204" pitchFamily="34" charset="0"/>
              </a:defRPr>
            </a:pPr>
            <a:endParaRPr lang="en-US"/>
          </a:p>
        </c:txPr>
        <c:crossAx val="-2053797480"/>
        <c:crosses val="autoZero"/>
        <c:crossBetween val="between"/>
        <c:majorUnit val="5"/>
        <c:minorUnit val="1"/>
      </c:valAx>
      <c:spPr>
        <a:noFill/>
        <a:ln w="12700" cmpd="sng">
          <a:solidFill>
            <a:schemeClr val="tx1"/>
          </a:solidFill>
        </a:ln>
      </c:spPr>
    </c:plotArea>
    <c:legend>
      <c:legendPos val="r"/>
      <c:layout>
        <c:manualLayout>
          <c:xMode val="edge"/>
          <c:yMode val="edge"/>
          <c:x val="0.65807051977740305"/>
          <c:y val="4.5752326413743702E-2"/>
          <c:w val="0.30257521878680099"/>
          <c:h val="0.39874125109361302"/>
        </c:manualLayout>
      </c:layout>
      <c:overlay val="0"/>
      <c:spPr>
        <a:solidFill>
          <a:schemeClr val="bg1"/>
        </a:solidFill>
        <a:ln w="12700">
          <a:solidFill>
            <a:schemeClr val="tx1"/>
          </a:solidFill>
        </a:ln>
      </c:spPr>
      <c:txPr>
        <a:bodyPr/>
        <a:lstStyle/>
        <a:p>
          <a:pPr>
            <a:defRPr sz="18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9190038569801"/>
          <c:y val="2.2403552485694499E-2"/>
          <c:w val="0.87410398668536304"/>
          <c:h val="0.83410141440653196"/>
        </c:manualLayout>
      </c:layout>
      <c:lineChart>
        <c:grouping val="standard"/>
        <c:varyColors val="0"/>
        <c:ser>
          <c:idx val="0"/>
          <c:order val="0"/>
          <c:tx>
            <c:strRef>
              <c:f>Sheet1!$CM$2</c:f>
              <c:strCache>
                <c:ptCount val="1"/>
                <c:pt idx="0">
                  <c:v>Obs+HRRR+MOS</c:v>
                </c:pt>
              </c:strCache>
            </c:strRef>
          </c:tx>
          <c:spPr>
            <a:ln w="31750">
              <a:solidFill>
                <a:srgbClr val="FF0000"/>
              </a:solidFill>
            </a:ln>
          </c:spPr>
          <c:marker>
            <c:symbol val="circle"/>
            <c:size val="9"/>
            <c:spPr>
              <a:solidFill>
                <a:srgbClr val="FF0000"/>
              </a:solidFill>
              <a:ln>
                <a:solidFill>
                  <a:srgbClr val="FF0000"/>
                </a:solidFill>
              </a:ln>
            </c:spPr>
          </c:marker>
          <c:cat>
            <c:numRef>
              <c:f>Sheet1!$CL$3:$CL$18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Sheet1!$CM$3:$CM$18</c:f>
              <c:numCache>
                <c:formatCode>General</c:formatCode>
                <c:ptCount val="16"/>
                <c:pt idx="0">
                  <c:v>53.183300000000003</c:v>
                </c:pt>
                <c:pt idx="1">
                  <c:v>35.2333</c:v>
                </c:pt>
                <c:pt idx="2">
                  <c:v>26.9833</c:v>
                </c:pt>
                <c:pt idx="3">
                  <c:v>23.133299999999998</c:v>
                </c:pt>
                <c:pt idx="4">
                  <c:v>21.8</c:v>
                </c:pt>
                <c:pt idx="5">
                  <c:v>20.633299999999998</c:v>
                </c:pt>
                <c:pt idx="6">
                  <c:v>20.083300000000001</c:v>
                </c:pt>
                <c:pt idx="7">
                  <c:v>19.5</c:v>
                </c:pt>
                <c:pt idx="8">
                  <c:v>18.566700000000001</c:v>
                </c:pt>
                <c:pt idx="9">
                  <c:v>18.566700000000001</c:v>
                </c:pt>
                <c:pt idx="10">
                  <c:v>18.183299999999999</c:v>
                </c:pt>
                <c:pt idx="11">
                  <c:v>18.116700000000002</c:v>
                </c:pt>
                <c:pt idx="12">
                  <c:v>18.533300000000001</c:v>
                </c:pt>
                <c:pt idx="13">
                  <c:v>18.616700000000002</c:v>
                </c:pt>
                <c:pt idx="14">
                  <c:v>17.866700000000002</c:v>
                </c:pt>
                <c:pt idx="15">
                  <c:v>16.5</c:v>
                </c:pt>
              </c:numCache>
            </c:numRef>
          </c:val>
          <c:smooth val="0"/>
          <c:extLst>
            <c:ext xmlns:c16="http://schemas.microsoft.com/office/drawing/2014/chart" uri="{C3380CC4-5D6E-409C-BE32-E72D297353CC}">
              <c16:uniqueId val="{00000000-A1EC-49E2-845A-98AA1440F6DD}"/>
            </c:ext>
          </c:extLst>
        </c:ser>
        <c:ser>
          <c:idx val="1"/>
          <c:order val="1"/>
          <c:tx>
            <c:strRef>
              <c:f>Sheet1!$CN$2</c:f>
              <c:strCache>
                <c:ptCount val="1"/>
                <c:pt idx="0">
                  <c:v>HRRR+MOS</c:v>
                </c:pt>
              </c:strCache>
            </c:strRef>
          </c:tx>
          <c:spPr>
            <a:ln>
              <a:solidFill>
                <a:srgbClr val="008000"/>
              </a:solidFill>
            </a:ln>
          </c:spPr>
          <c:marker>
            <c:symbol val="square"/>
            <c:size val="9"/>
            <c:spPr>
              <a:solidFill>
                <a:srgbClr val="008000"/>
              </a:solidFill>
              <a:ln>
                <a:solidFill>
                  <a:srgbClr val="008000"/>
                </a:solidFill>
              </a:ln>
            </c:spPr>
          </c:marker>
          <c:cat>
            <c:numRef>
              <c:f>Sheet1!$CL$3:$CL$18</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Sheet1!$CN$3:$CN$18</c:f>
              <c:numCache>
                <c:formatCode>General</c:formatCode>
                <c:ptCount val="16"/>
                <c:pt idx="0">
                  <c:v>24.666699999999999</c:v>
                </c:pt>
                <c:pt idx="1">
                  <c:v>23.05</c:v>
                </c:pt>
                <c:pt idx="2">
                  <c:v>22.2</c:v>
                </c:pt>
                <c:pt idx="3">
                  <c:v>21.533300000000001</c:v>
                </c:pt>
                <c:pt idx="4">
                  <c:v>21.2667</c:v>
                </c:pt>
                <c:pt idx="5">
                  <c:v>20.45</c:v>
                </c:pt>
                <c:pt idx="6">
                  <c:v>20</c:v>
                </c:pt>
                <c:pt idx="7">
                  <c:v>19.416699999999999</c:v>
                </c:pt>
                <c:pt idx="8">
                  <c:v>18.433299999999999</c:v>
                </c:pt>
                <c:pt idx="9">
                  <c:v>18.466699999999999</c:v>
                </c:pt>
                <c:pt idx="10">
                  <c:v>18.100000000000001</c:v>
                </c:pt>
                <c:pt idx="11">
                  <c:v>18.066700000000001</c:v>
                </c:pt>
                <c:pt idx="12">
                  <c:v>18.5167</c:v>
                </c:pt>
                <c:pt idx="13">
                  <c:v>18.683299999999999</c:v>
                </c:pt>
                <c:pt idx="14">
                  <c:v>18.0167</c:v>
                </c:pt>
                <c:pt idx="15">
                  <c:v>16.649999999999999</c:v>
                </c:pt>
              </c:numCache>
            </c:numRef>
          </c:val>
          <c:smooth val="0"/>
          <c:extLst>
            <c:ext xmlns:c16="http://schemas.microsoft.com/office/drawing/2014/chart" uri="{C3380CC4-5D6E-409C-BE32-E72D297353CC}">
              <c16:uniqueId val="{00000000-D5CD-49BF-8C2D-8D92B4FDB007}"/>
            </c:ext>
          </c:extLst>
        </c:ser>
        <c:ser>
          <c:idx val="4"/>
          <c:order val="2"/>
          <c:tx>
            <c:strRef>
              <c:f>Sheet1!$CQ$2</c:f>
              <c:strCache>
                <c:ptCount val="1"/>
                <c:pt idx="0">
                  <c:v>obs+adv obs</c:v>
                </c:pt>
              </c:strCache>
            </c:strRef>
          </c:tx>
          <c:spPr>
            <a:ln w="31750">
              <a:solidFill>
                <a:srgbClr val="FF6FCF"/>
              </a:solidFill>
            </a:ln>
          </c:spPr>
          <c:marker>
            <c:symbol val="diamond"/>
            <c:size val="9"/>
            <c:spPr>
              <a:solidFill>
                <a:srgbClr val="FF6FCF"/>
              </a:solidFill>
              <a:ln>
                <a:solidFill>
                  <a:srgbClr val="FF6FCF"/>
                </a:solidFill>
              </a:ln>
            </c:spPr>
          </c:marker>
          <c:val>
            <c:numRef>
              <c:f>Sheet1!$CQ$3:$CQ$18</c:f>
              <c:numCache>
                <c:formatCode>General</c:formatCode>
                <c:ptCount val="16"/>
                <c:pt idx="0">
                  <c:v>52.7</c:v>
                </c:pt>
                <c:pt idx="1">
                  <c:v>32.700000000000003</c:v>
                </c:pt>
                <c:pt idx="2">
                  <c:v>20.866700000000002</c:v>
                </c:pt>
                <c:pt idx="3">
                  <c:v>13.666700000000001</c:v>
                </c:pt>
                <c:pt idx="4">
                  <c:v>9.7333300000000005</c:v>
                </c:pt>
                <c:pt idx="5">
                  <c:v>6.9833299999999996</c:v>
                </c:pt>
                <c:pt idx="6">
                  <c:v>5.2</c:v>
                </c:pt>
                <c:pt idx="7">
                  <c:v>4.1166700000000001</c:v>
                </c:pt>
                <c:pt idx="8">
                  <c:v>3.45</c:v>
                </c:pt>
                <c:pt idx="9">
                  <c:v>2.8333300000000001</c:v>
                </c:pt>
                <c:pt idx="10">
                  <c:v>2.4</c:v>
                </c:pt>
                <c:pt idx="11">
                  <c:v>1.9166700000000001</c:v>
                </c:pt>
                <c:pt idx="12">
                  <c:v>1.65</c:v>
                </c:pt>
                <c:pt idx="13">
                  <c:v>1.56667</c:v>
                </c:pt>
                <c:pt idx="14">
                  <c:v>1.5</c:v>
                </c:pt>
                <c:pt idx="15">
                  <c:v>1.3666700000000001</c:v>
                </c:pt>
              </c:numCache>
            </c:numRef>
          </c:val>
          <c:smooth val="0"/>
          <c:extLst>
            <c:ext xmlns:c16="http://schemas.microsoft.com/office/drawing/2014/chart" uri="{C3380CC4-5D6E-409C-BE32-E72D297353CC}">
              <c16:uniqueId val="{00000000-C00F-4657-8D90-549E8B8EDACA}"/>
            </c:ext>
          </c:extLst>
        </c:ser>
        <c:dLbls>
          <c:showLegendKey val="0"/>
          <c:showVal val="0"/>
          <c:showCatName val="0"/>
          <c:showSerName val="0"/>
          <c:showPercent val="0"/>
          <c:showBubbleSize val="0"/>
        </c:dLbls>
        <c:marker val="1"/>
        <c:smooth val="0"/>
        <c:axId val="-2081325800"/>
        <c:axId val="-2080537272"/>
      </c:lineChart>
      <c:catAx>
        <c:axId val="-2081325800"/>
        <c:scaling>
          <c:orientation val="minMax"/>
        </c:scaling>
        <c:delete val="0"/>
        <c:axPos val="b"/>
        <c:title>
          <c:tx>
            <c:rich>
              <a:bodyPr/>
              <a:lstStyle/>
              <a:p>
                <a:pPr>
                  <a:defRPr sz="2000">
                    <a:latin typeface="Arial" panose="020B0604020202020204" pitchFamily="34" charset="0"/>
                    <a:cs typeface="Arial" panose="020B0604020202020204" pitchFamily="34" charset="0"/>
                  </a:defRPr>
                </a:pPr>
                <a:r>
                  <a:rPr lang="en-US" sz="2000">
                    <a:latin typeface="Arial" panose="020B0604020202020204" pitchFamily="34" charset="0"/>
                    <a:cs typeface="Arial" panose="020B0604020202020204" pitchFamily="34" charset="0"/>
                  </a:rPr>
                  <a:t>Projection  (h)</a:t>
                </a:r>
              </a:p>
            </c:rich>
          </c:tx>
          <c:layout/>
          <c:overlay val="0"/>
        </c:title>
        <c:numFmt formatCode="General"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en-US"/>
          </a:p>
        </c:txPr>
        <c:crossAx val="-2080537272"/>
        <c:crosses val="autoZero"/>
        <c:auto val="1"/>
        <c:lblAlgn val="ctr"/>
        <c:lblOffset val="100"/>
        <c:noMultiLvlLbl val="0"/>
      </c:catAx>
      <c:valAx>
        <c:axId val="-2080537272"/>
        <c:scaling>
          <c:orientation val="minMax"/>
          <c:max val="60"/>
          <c:min val="0"/>
        </c:scaling>
        <c:delete val="0"/>
        <c:axPos val="l"/>
        <c:majorGridlines>
          <c:spPr>
            <a:ln>
              <a:prstDash val="sysDash"/>
            </a:ln>
          </c:spPr>
        </c:majorGridlines>
        <c:title>
          <c:tx>
            <c:rich>
              <a:bodyPr/>
              <a:lstStyle/>
              <a:p>
                <a:pPr>
                  <a:defRPr sz="1800" b="1">
                    <a:latin typeface="Arial" panose="020B0604020202020204" pitchFamily="34" charset="0"/>
                    <a:cs typeface="Arial" panose="020B0604020202020204" pitchFamily="34" charset="0"/>
                  </a:defRPr>
                </a:pPr>
                <a:r>
                  <a:rPr lang="en-US" sz="1800" b="1">
                    <a:latin typeface="Arial" panose="020B0604020202020204" pitchFamily="34" charset="0"/>
                    <a:cs typeface="Arial" panose="020B0604020202020204" pitchFamily="34" charset="0"/>
                  </a:rPr>
                  <a:t>Brier Skill Score  (%)</a:t>
                </a:r>
              </a:p>
            </c:rich>
          </c:tx>
          <c:layout>
            <c:manualLayout>
              <c:xMode val="edge"/>
              <c:yMode val="edge"/>
              <c:x val="4.9138473075480901E-3"/>
              <c:y val="0.30123466790554398"/>
            </c:manualLayout>
          </c:layout>
          <c:overlay val="0"/>
        </c:title>
        <c:numFmt formatCode="0" sourceLinked="0"/>
        <c:majorTickMark val="none"/>
        <c:minorTickMark val="none"/>
        <c:tickLblPos val="nextTo"/>
        <c:txPr>
          <a:bodyPr rot="0" vert="horz" anchor="ctr" anchorCtr="1"/>
          <a:lstStyle/>
          <a:p>
            <a:pPr>
              <a:defRPr sz="2000" b="1">
                <a:latin typeface="Arial" panose="020B0604020202020204" pitchFamily="34" charset="0"/>
                <a:cs typeface="Arial" panose="020B0604020202020204" pitchFamily="34" charset="0"/>
              </a:defRPr>
            </a:pPr>
            <a:endParaRPr lang="en-US"/>
          </a:p>
        </c:txPr>
        <c:crossAx val="-2081325800"/>
        <c:crosses val="autoZero"/>
        <c:crossBetween val="between"/>
        <c:majorUnit val="5"/>
        <c:minorUnit val="1"/>
      </c:valAx>
      <c:spPr>
        <a:noFill/>
        <a:ln w="12700" cmpd="sng">
          <a:solidFill>
            <a:schemeClr val="tx1"/>
          </a:solidFill>
        </a:ln>
      </c:spPr>
    </c:plotArea>
    <c:legend>
      <c:legendPos val="r"/>
      <c:layout>
        <c:manualLayout>
          <c:xMode val="edge"/>
          <c:yMode val="edge"/>
          <c:x val="0.65807051977740305"/>
          <c:y val="4.5752326413743702E-2"/>
          <c:w val="0.30257521878680099"/>
          <c:h val="0.39874125109361302"/>
        </c:manualLayout>
      </c:layout>
      <c:overlay val="0"/>
      <c:spPr>
        <a:solidFill>
          <a:schemeClr val="bg1"/>
        </a:solidFill>
        <a:ln w="12700">
          <a:solidFill>
            <a:schemeClr val="tx1"/>
          </a:solidFill>
        </a:ln>
      </c:spPr>
      <c:txPr>
        <a:bodyPr/>
        <a:lstStyle/>
        <a:p>
          <a:pPr>
            <a:defRPr sz="18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7" name="Rectangle 1029"/>
          <p:cNvSpPr>
            <a:spLocks noGrp="1" noChangeArrowheads="1"/>
          </p:cNvSpPr>
          <p:nvPr>
            <p:ph type="sldNum" sz="quarter" idx="3"/>
          </p:nvPr>
        </p:nvSpPr>
        <p:spPr bwMode="auto">
          <a:xfrm>
            <a:off x="3972773" y="8831580"/>
            <a:ext cx="3037628" cy="464820"/>
          </a:xfrm>
          <a:prstGeom prst="rect">
            <a:avLst/>
          </a:prstGeom>
          <a:noFill/>
          <a:ln w="9525">
            <a:noFill/>
            <a:miter lim="800000"/>
            <a:headEnd/>
            <a:tailEnd/>
          </a:ln>
          <a:effectLst/>
        </p:spPr>
        <p:txBody>
          <a:bodyPr vert="horz" wrap="square" lIns="93588" tIns="46794" rIns="93588" bIns="46794" numCol="1" anchor="b" anchorCtr="0" compatLnSpc="1">
            <a:prstTxWarp prst="textNoShape">
              <a:avLst/>
            </a:prstTxWarp>
          </a:bodyPr>
          <a:lstStyle>
            <a:lvl1pPr algn="r" defTabSz="936037">
              <a:lnSpc>
                <a:spcPct val="100000"/>
              </a:lnSpc>
              <a:spcBef>
                <a:spcPct val="0"/>
              </a:spcBef>
              <a:defRPr sz="1200">
                <a:latin typeface="Times New Roman" charset="0"/>
              </a:defRPr>
            </a:lvl1pPr>
          </a:lstStyle>
          <a:p>
            <a:pPr>
              <a:defRPr/>
            </a:pPr>
            <a:fld id="{22836F8F-9C8F-46D8-BB58-D8E3F8CCE7EB}" type="slidenum">
              <a:rPr lang="en-US"/>
              <a:pPr>
                <a:defRPr/>
              </a:pPr>
              <a:t>‹#›</a:t>
            </a:fld>
            <a:endParaRPr lang="en-US" dirty="0"/>
          </a:p>
        </p:txBody>
      </p:sp>
    </p:spTree>
    <p:extLst>
      <p:ext uri="{BB962C8B-B14F-4D97-AF65-F5344CB8AC3E}">
        <p14:creationId xmlns:p14="http://schemas.microsoft.com/office/powerpoint/2010/main" val="26029773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Grp="1" noRot="1" noChangeAspect="1" noChangeArrowheads="1" noTextEdit="1"/>
          </p:cNvSpPr>
          <p:nvPr>
            <p:ph type="sldImg" idx="2"/>
          </p:nvPr>
        </p:nvSpPr>
        <p:spPr bwMode="auto">
          <a:xfrm>
            <a:off x="1179513"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803143" y="4342565"/>
            <a:ext cx="5477273" cy="4431708"/>
          </a:xfrm>
          <a:prstGeom prst="rect">
            <a:avLst/>
          </a:prstGeom>
          <a:noFill/>
          <a:ln w="9525">
            <a:noFill/>
            <a:miter lim="800000"/>
            <a:headEnd/>
            <a:tailEnd/>
          </a:ln>
          <a:effectLst/>
        </p:spPr>
        <p:txBody>
          <a:bodyPr vert="horz" wrap="square" lIns="93588" tIns="46794" rIns="93588" bIns="4679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9" name="Rectangle 7"/>
          <p:cNvSpPr>
            <a:spLocks noGrp="1" noChangeArrowheads="1"/>
          </p:cNvSpPr>
          <p:nvPr>
            <p:ph type="sldNum" sz="quarter" idx="5"/>
          </p:nvPr>
        </p:nvSpPr>
        <p:spPr bwMode="auto">
          <a:xfrm>
            <a:off x="3972773" y="8831580"/>
            <a:ext cx="3037628" cy="464820"/>
          </a:xfrm>
          <a:prstGeom prst="rect">
            <a:avLst/>
          </a:prstGeom>
          <a:noFill/>
          <a:ln w="9525">
            <a:noFill/>
            <a:miter lim="800000"/>
            <a:headEnd/>
            <a:tailEnd/>
          </a:ln>
          <a:effectLst/>
        </p:spPr>
        <p:txBody>
          <a:bodyPr vert="horz" wrap="square" lIns="93588" tIns="46794" rIns="93588" bIns="46794" numCol="1" anchor="b" anchorCtr="0" compatLnSpc="1">
            <a:prstTxWarp prst="textNoShape">
              <a:avLst/>
            </a:prstTxWarp>
          </a:bodyPr>
          <a:lstStyle>
            <a:lvl1pPr algn="r" defTabSz="936037">
              <a:lnSpc>
                <a:spcPct val="100000"/>
              </a:lnSpc>
              <a:spcBef>
                <a:spcPct val="0"/>
              </a:spcBef>
              <a:defRPr sz="1200">
                <a:latin typeface="Times New Roman" charset="0"/>
              </a:defRPr>
            </a:lvl1pPr>
          </a:lstStyle>
          <a:p>
            <a:pPr>
              <a:defRPr/>
            </a:pPr>
            <a:fld id="{4456DF46-45FA-483D-96BD-902A7953144D}" type="slidenum">
              <a:rPr lang="en-US"/>
              <a:pPr>
                <a:defRPr/>
              </a:pPr>
              <a:t>‹#›</a:t>
            </a:fld>
            <a:endParaRPr lang="en-US" dirty="0"/>
          </a:p>
        </p:txBody>
      </p:sp>
    </p:spTree>
    <p:extLst>
      <p:ext uri="{BB962C8B-B14F-4D97-AF65-F5344CB8AC3E}">
        <p14:creationId xmlns:p14="http://schemas.microsoft.com/office/powerpoint/2010/main" val="16176780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56DF46-45FA-483D-96BD-902A7953144D}" type="slidenum">
              <a:rPr lang="en-US" smtClean="0"/>
              <a:pPr>
                <a:defRPr/>
              </a:pPr>
              <a:t>1</a:t>
            </a:fld>
            <a:endParaRPr lang="en-US" dirty="0"/>
          </a:p>
        </p:txBody>
      </p:sp>
    </p:spTree>
    <p:extLst>
      <p:ext uri="{BB962C8B-B14F-4D97-AF65-F5344CB8AC3E}">
        <p14:creationId xmlns:p14="http://schemas.microsoft.com/office/powerpoint/2010/main" val="204438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3915806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635028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3450">
              <a:defRPr sz="2400">
                <a:solidFill>
                  <a:schemeClr val="tx1"/>
                </a:solidFill>
                <a:latin typeface="Arial" pitchFamily="34" charset="0"/>
                <a:ea typeface="ＭＳ Ｐゴシック" pitchFamily="34" charset="-128"/>
              </a:defRPr>
            </a:lvl1pPr>
            <a:lvl2pPr marL="742950" indent="-285750" defTabSz="933450">
              <a:defRPr sz="2400">
                <a:solidFill>
                  <a:schemeClr val="tx1"/>
                </a:solidFill>
                <a:latin typeface="Arial" pitchFamily="34" charset="0"/>
                <a:ea typeface="ＭＳ Ｐゴシック" pitchFamily="34" charset="-128"/>
              </a:defRPr>
            </a:lvl2pPr>
            <a:lvl3pPr marL="1143000" indent="-228600" defTabSz="933450">
              <a:defRPr sz="2400">
                <a:solidFill>
                  <a:schemeClr val="tx1"/>
                </a:solidFill>
                <a:latin typeface="Arial" pitchFamily="34" charset="0"/>
                <a:ea typeface="ＭＳ Ｐゴシック" pitchFamily="34" charset="-128"/>
              </a:defRPr>
            </a:lvl3pPr>
            <a:lvl4pPr marL="1600200" indent="-228600" defTabSz="933450">
              <a:defRPr sz="2400">
                <a:solidFill>
                  <a:schemeClr val="tx1"/>
                </a:solidFill>
                <a:latin typeface="Arial" pitchFamily="34" charset="0"/>
                <a:ea typeface="ＭＳ Ｐゴシック" pitchFamily="34" charset="-128"/>
              </a:defRPr>
            </a:lvl4pPr>
            <a:lvl5pPr marL="2057400" indent="-228600" defTabSz="933450">
              <a:defRPr sz="2400">
                <a:solidFill>
                  <a:schemeClr val="tx1"/>
                </a:solidFill>
                <a:latin typeface="Arial" pitchFamily="34" charset="0"/>
                <a:ea typeface="ＭＳ Ｐゴシック" pitchFamily="34" charset="-128"/>
              </a:defRPr>
            </a:lvl5pPr>
            <a:lvl6pPr marL="2514600" indent="-228600" defTabSz="9334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334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334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334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F1791534-3120-4E35-A197-A9BEDEEE6594}" type="slidenum">
              <a:rPr lang="en-US" altLang="en-US" sz="1200" smtClean="0">
                <a:solidFill>
                  <a:prstClr val="black"/>
                </a:solidFill>
              </a:rPr>
              <a:pPr>
                <a:defRPr/>
              </a:pPr>
              <a:t>22</a:t>
            </a:fld>
            <a:endParaRPr lang="en-US" altLang="en-US" sz="1200" smtClean="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944662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47687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63518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68208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2468276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73330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3391226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904186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481082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2022545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2635279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639156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2848845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149719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371425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696247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706403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2876477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60334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2926300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3675082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907261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204173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73190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80570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456DF46-45FA-483D-96BD-902A7953144D}" type="slidenum">
              <a:rPr lang="en-US" smtClean="0"/>
              <a:pPr>
                <a:defRPr/>
              </a:pPr>
              <a:t>10</a:t>
            </a:fld>
            <a:endParaRPr lang="en-US" dirty="0"/>
          </a:p>
        </p:txBody>
      </p:sp>
    </p:spTree>
    <p:extLst>
      <p:ext uri="{BB962C8B-B14F-4D97-AF65-F5344CB8AC3E}">
        <p14:creationId xmlns:p14="http://schemas.microsoft.com/office/powerpoint/2010/main" val="162164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3450">
              <a:defRPr sz="2400">
                <a:solidFill>
                  <a:schemeClr val="tx1"/>
                </a:solidFill>
                <a:latin typeface="Arial" pitchFamily="34" charset="0"/>
                <a:ea typeface="ＭＳ Ｐゴシック" pitchFamily="34" charset="-128"/>
              </a:defRPr>
            </a:lvl1pPr>
            <a:lvl2pPr marL="742950" indent="-285750" defTabSz="933450">
              <a:defRPr sz="2400">
                <a:solidFill>
                  <a:schemeClr val="tx1"/>
                </a:solidFill>
                <a:latin typeface="Arial" pitchFamily="34" charset="0"/>
                <a:ea typeface="ＭＳ Ｐゴシック" pitchFamily="34" charset="-128"/>
              </a:defRPr>
            </a:lvl2pPr>
            <a:lvl3pPr marL="1143000" indent="-228600" defTabSz="933450">
              <a:defRPr sz="2400">
                <a:solidFill>
                  <a:schemeClr val="tx1"/>
                </a:solidFill>
                <a:latin typeface="Arial" pitchFamily="34" charset="0"/>
                <a:ea typeface="ＭＳ Ｐゴシック" pitchFamily="34" charset="-128"/>
              </a:defRPr>
            </a:lvl3pPr>
            <a:lvl4pPr marL="1600200" indent="-228600" defTabSz="933450">
              <a:defRPr sz="2400">
                <a:solidFill>
                  <a:schemeClr val="tx1"/>
                </a:solidFill>
                <a:latin typeface="Arial" pitchFamily="34" charset="0"/>
                <a:ea typeface="ＭＳ Ｐゴシック" pitchFamily="34" charset="-128"/>
              </a:defRPr>
            </a:lvl4pPr>
            <a:lvl5pPr marL="2057400" indent="-228600" defTabSz="933450">
              <a:defRPr sz="2400">
                <a:solidFill>
                  <a:schemeClr val="tx1"/>
                </a:solidFill>
                <a:latin typeface="Arial" pitchFamily="34" charset="0"/>
                <a:ea typeface="ＭＳ Ｐゴシック" pitchFamily="34" charset="-128"/>
              </a:defRPr>
            </a:lvl5pPr>
            <a:lvl6pPr marL="2514600" indent="-228600" defTabSz="9334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334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334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334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BB3F9741-62FA-41FD-87EF-191F4C962D7C}" type="slidenum">
              <a:rPr lang="en-US" altLang="en-US" sz="1200" smtClean="0"/>
              <a:pPr>
                <a:defRPr/>
              </a:pPr>
              <a:t>15</a:t>
            </a:fld>
            <a:endParaRPr lang="en-US" altLang="en-US" sz="120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spcBef>
                <a:spcPts val="0"/>
              </a:spcBef>
              <a:buClr>
                <a:schemeClr val="dk1"/>
              </a:buClr>
              <a:buSzPct val="250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1446991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Slide Number Placeholder 8"/>
          <p:cNvSpPr>
            <a:spLocks noGrp="1"/>
          </p:cNvSpPr>
          <p:nvPr>
            <p:ph type="sldNum" sz="quarter" idx="12"/>
          </p:nvPr>
        </p:nvSpPr>
        <p:spPr/>
        <p:txBody>
          <a:bodyPr/>
          <a:lstStyle/>
          <a:p>
            <a:fld id="{44DAA7DA-8DBC-46F8-9856-C3D767C8CE01}" type="slidenum">
              <a:rPr lang="en-US" smtClean="0"/>
              <a:t>‹#›</a:t>
            </a:fld>
            <a:endParaRPr lang="en-US"/>
          </a:p>
        </p:txBody>
      </p:sp>
    </p:spTree>
    <p:extLst>
      <p:ext uri="{BB962C8B-B14F-4D97-AF65-F5344CB8AC3E}">
        <p14:creationId xmlns:p14="http://schemas.microsoft.com/office/powerpoint/2010/main" val="15191768"/>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5060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60112F58-210E-419F-8B57-7D5FB1735966}" type="datetime1">
              <a:rPr lang="en-US" altLang="en-US"/>
              <a:pPr>
                <a:defRPr/>
              </a:pPr>
              <a:t>9/12/2018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a:xfrm>
            <a:off x="8382000" y="6477000"/>
            <a:ext cx="609600" cy="304800"/>
          </a:xfrm>
        </p:spPr>
        <p:txBody>
          <a:bodyPr/>
          <a:lstStyle>
            <a:lvl1pPr>
              <a:defRPr/>
            </a:lvl1pPr>
          </a:lstStyle>
          <a:p>
            <a:pPr>
              <a:defRPr/>
            </a:pPr>
            <a:fld id="{CC14C635-29D0-4655-AA1D-2203D7D0F2BE}" type="slidenum">
              <a:rPr lang="en-US" altLang="en-US"/>
              <a:pPr>
                <a:defRPr/>
              </a:pPr>
              <a:t>‹#›</a:t>
            </a:fld>
            <a:endParaRPr lang="en-US" altLang="en-US" dirty="0"/>
          </a:p>
        </p:txBody>
      </p:sp>
    </p:spTree>
    <p:extLst>
      <p:ext uri="{BB962C8B-B14F-4D97-AF65-F5344CB8AC3E}">
        <p14:creationId xmlns:p14="http://schemas.microsoft.com/office/powerpoint/2010/main" val="41054879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699EE96A-9B91-4190-94C6-E6A00820C1D1}" type="datetime1">
              <a:rPr lang="en-US" altLang="en-US"/>
              <a:pPr>
                <a:defRPr/>
              </a:pPr>
              <a:t>9/12/2018</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B8409251-5957-4D42-8333-F8BC09D2C921}" type="slidenum">
              <a:rPr lang="en-US" altLang="en-US"/>
              <a:pPr>
                <a:defRPr/>
              </a:pPr>
              <a:t>‹#›</a:t>
            </a:fld>
            <a:endParaRPr lang="en-US" altLang="en-US"/>
          </a:p>
        </p:txBody>
      </p:sp>
    </p:spTree>
    <p:extLst>
      <p:ext uri="{BB962C8B-B14F-4D97-AF65-F5344CB8AC3E}">
        <p14:creationId xmlns:p14="http://schemas.microsoft.com/office/powerpoint/2010/main" val="376626953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8E744714-4B68-4C40-B8C4-251D491B59C8}" type="datetime1">
              <a:rPr lang="en-US" altLang="en-US"/>
              <a:pPr>
                <a:defRPr/>
              </a:pPr>
              <a:t>9/12/2018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92C658AA-E420-442A-BA66-40B6BD717ED1}" type="slidenum">
              <a:rPr lang="en-US" altLang="en-US"/>
              <a:pPr>
                <a:defRPr/>
              </a:pPr>
              <a:t>‹#›</a:t>
            </a:fld>
            <a:endParaRPr lang="en-US" altLang="en-US"/>
          </a:p>
        </p:txBody>
      </p:sp>
    </p:spTree>
    <p:extLst>
      <p:ext uri="{BB962C8B-B14F-4D97-AF65-F5344CB8AC3E}">
        <p14:creationId xmlns:p14="http://schemas.microsoft.com/office/powerpoint/2010/main" val="362710311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E0721248-5D54-4BCE-A3D0-2E161C358B36}" type="datetime1">
              <a:rPr lang="en-US" altLang="en-US"/>
              <a:pPr>
                <a:defRPr/>
              </a:pPr>
              <a:t>9/12/2018</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DC850033-6370-4D8D-B4A1-E02D5A160D1E}" type="slidenum">
              <a:rPr lang="en-US" altLang="en-US"/>
              <a:pPr>
                <a:defRPr/>
              </a:pPr>
              <a:t>‹#›</a:t>
            </a:fld>
            <a:endParaRPr lang="en-US" altLang="en-US"/>
          </a:p>
        </p:txBody>
      </p:sp>
    </p:spTree>
    <p:extLst>
      <p:ext uri="{BB962C8B-B14F-4D97-AF65-F5344CB8AC3E}">
        <p14:creationId xmlns:p14="http://schemas.microsoft.com/office/powerpoint/2010/main" val="232592740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E9E3E987-3D2D-4D03-A1BE-D819257B7827}" type="datetime1">
              <a:rPr lang="en-US" altLang="en-US"/>
              <a:pPr>
                <a:defRPr/>
              </a:pPr>
              <a:t>9/12/2018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DF9AC5-13A3-4D3A-9278-D95464F69659}" type="slidenum">
              <a:rPr lang="en-US" altLang="en-US"/>
              <a:pPr>
                <a:defRPr/>
              </a:pPr>
              <a:t>‹#›</a:t>
            </a:fld>
            <a:endParaRPr lang="en-US" altLang="en-US"/>
          </a:p>
        </p:txBody>
      </p:sp>
    </p:spTree>
    <p:extLst>
      <p:ext uri="{BB962C8B-B14F-4D97-AF65-F5344CB8AC3E}">
        <p14:creationId xmlns:p14="http://schemas.microsoft.com/office/powerpoint/2010/main" val="148883699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0EB28D55-1FDB-454C-8188-F81C08A47D1C}" type="datetime1">
              <a:rPr lang="en-US" altLang="en-US"/>
              <a:pPr>
                <a:defRPr/>
              </a:pPr>
              <a:t>9/12/2018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ED5B5A4-4D79-4A96-ACA2-D369A6FD977E}" type="slidenum">
              <a:rPr lang="en-US" altLang="en-US"/>
              <a:pPr>
                <a:defRPr/>
              </a:pPr>
              <a:t>‹#›</a:t>
            </a:fld>
            <a:endParaRPr lang="en-US" altLang="en-US"/>
          </a:p>
        </p:txBody>
      </p:sp>
    </p:spTree>
    <p:extLst>
      <p:ext uri="{BB962C8B-B14F-4D97-AF65-F5344CB8AC3E}">
        <p14:creationId xmlns:p14="http://schemas.microsoft.com/office/powerpoint/2010/main" val="29508994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5D9BF5-5164-40EB-9C35-FC1EE453A7DA}" type="datetime1">
              <a:rPr lang="en-US" altLang="en-US"/>
              <a:pPr>
                <a:defRPr/>
              </a:pPr>
              <a:t>9/12/2018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BD01283-66AB-4234-B36B-4084D83E94F7}" type="slidenum">
              <a:rPr lang="en-US" altLang="en-US"/>
              <a:pPr>
                <a:defRPr/>
              </a:pPr>
              <a:t>‹#›</a:t>
            </a:fld>
            <a:endParaRPr lang="en-US" altLang="en-US"/>
          </a:p>
        </p:txBody>
      </p:sp>
    </p:spTree>
    <p:extLst>
      <p:ext uri="{BB962C8B-B14F-4D97-AF65-F5344CB8AC3E}">
        <p14:creationId xmlns:p14="http://schemas.microsoft.com/office/powerpoint/2010/main" val="8066875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C61E34-B86B-4CB9-B192-C0566D3B1507}" type="datetime1">
              <a:rPr lang="en-US" altLang="en-US"/>
              <a:pPr>
                <a:defRPr/>
              </a:pPr>
              <a:t>9/12/2018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EB7864-3EBB-4280-9C5F-E806243F8758}" type="slidenum">
              <a:rPr lang="en-US" altLang="en-US"/>
              <a:pPr>
                <a:defRPr/>
              </a:pPr>
              <a:t>‹#›</a:t>
            </a:fld>
            <a:endParaRPr lang="en-US" altLang="en-US"/>
          </a:p>
        </p:txBody>
      </p:sp>
    </p:spTree>
    <p:extLst>
      <p:ext uri="{BB962C8B-B14F-4D97-AF65-F5344CB8AC3E}">
        <p14:creationId xmlns:p14="http://schemas.microsoft.com/office/powerpoint/2010/main" val="38806510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51C4C54C-2344-478B-BFBE-A058D26A168A}" type="datetime1">
              <a:rPr lang="en-US" altLang="en-US"/>
              <a:pPr>
                <a:defRPr/>
              </a:pPr>
              <a:t>9/12/2018</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70BCD2C0-9BCE-4C17-A502-75C2A57C7681}" type="slidenum">
              <a:rPr lang="en-US" altLang="en-US"/>
              <a:pPr>
                <a:defRPr/>
              </a:pPr>
              <a:t>‹#›</a:t>
            </a:fld>
            <a:endParaRPr lang="en-US" altLang="en-US"/>
          </a:p>
        </p:txBody>
      </p:sp>
    </p:spTree>
    <p:extLst>
      <p:ext uri="{BB962C8B-B14F-4D97-AF65-F5344CB8AC3E}">
        <p14:creationId xmlns:p14="http://schemas.microsoft.com/office/powerpoint/2010/main" val="16070598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4DAA7DA-8DBC-46F8-9856-C3D767C8CE01}" type="slidenum">
              <a:rPr lang="en-US" smtClean="0"/>
              <a:t>‹#›</a:t>
            </a:fld>
            <a:endParaRPr lang="en-US"/>
          </a:p>
        </p:txBody>
      </p:sp>
    </p:spTree>
    <p:extLst>
      <p:ext uri="{BB962C8B-B14F-4D97-AF65-F5344CB8AC3E}">
        <p14:creationId xmlns:p14="http://schemas.microsoft.com/office/powerpoint/2010/main" val="2180670578"/>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E5087F-80BD-48EF-BB31-F7F8AF390DF4}" type="datetime1">
              <a:rPr lang="en-US" altLang="en-US"/>
              <a:pPr>
                <a:defRPr/>
              </a:pPr>
              <a:t>9/12/2018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250DA6-AD55-4EB4-BA76-52BEAA0DD8EE}" type="slidenum">
              <a:rPr lang="en-US" altLang="en-US"/>
              <a:pPr>
                <a:defRPr/>
              </a:pPr>
              <a:t>‹#›</a:t>
            </a:fld>
            <a:endParaRPr lang="en-US" altLang="en-US"/>
          </a:p>
        </p:txBody>
      </p:sp>
    </p:spTree>
    <p:extLst>
      <p:ext uri="{BB962C8B-B14F-4D97-AF65-F5344CB8AC3E}">
        <p14:creationId xmlns:p14="http://schemas.microsoft.com/office/powerpoint/2010/main" val="311796400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37D5D9D-6CC9-4436-A2A0-20D3B69352CC}" type="datetime1">
              <a:rPr lang="en-US" altLang="en-US"/>
              <a:pPr>
                <a:defRPr/>
              </a:pPr>
              <a:t>9/12/2018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2F3C444-EB18-4A6F-A31F-1AE7A3DF6F33}" type="slidenum">
              <a:rPr lang="en-US" altLang="en-US"/>
              <a:pPr>
                <a:defRPr/>
              </a:pPr>
              <a:t>‹#›</a:t>
            </a:fld>
            <a:endParaRPr lang="en-US" altLang="en-US"/>
          </a:p>
        </p:txBody>
      </p:sp>
    </p:spTree>
    <p:extLst>
      <p:ext uri="{BB962C8B-B14F-4D97-AF65-F5344CB8AC3E}">
        <p14:creationId xmlns:p14="http://schemas.microsoft.com/office/powerpoint/2010/main" val="144319521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Slide Number Placeholder 8"/>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5862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4517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11663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76320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2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600" b="1">
                <a:solidFill>
                  <a:schemeClr val="dk1"/>
                </a:solidFill>
              </a:defRPr>
            </a:lvl2pPr>
            <a:lvl3pPr lvl="2" indent="0">
              <a:spcBef>
                <a:spcPts val="0"/>
              </a:spcBef>
              <a:buClr>
                <a:schemeClr val="dk1"/>
              </a:buClr>
              <a:buFont typeface="Arial"/>
              <a:buNone/>
              <a:defRPr sz="3600" b="1">
                <a:solidFill>
                  <a:schemeClr val="dk1"/>
                </a:solidFill>
              </a:defRPr>
            </a:lvl3pPr>
            <a:lvl4pPr lvl="3" indent="0">
              <a:spcBef>
                <a:spcPts val="0"/>
              </a:spcBef>
              <a:buClr>
                <a:schemeClr val="dk1"/>
              </a:buClr>
              <a:buFont typeface="Arial"/>
              <a:buNone/>
              <a:defRPr sz="3600" b="1">
                <a:solidFill>
                  <a:schemeClr val="dk1"/>
                </a:solidFill>
              </a:defRPr>
            </a:lvl4pPr>
            <a:lvl5pPr lvl="4" indent="0">
              <a:spcBef>
                <a:spcPts val="0"/>
              </a:spcBef>
              <a:buClr>
                <a:schemeClr val="dk1"/>
              </a:buClr>
              <a:buFont typeface="Arial"/>
              <a:buNone/>
              <a:defRPr sz="3600" b="1">
                <a:solidFill>
                  <a:schemeClr val="dk1"/>
                </a:solidFill>
              </a:defRPr>
            </a:lvl5pPr>
            <a:lvl6pPr lvl="5" indent="0">
              <a:spcBef>
                <a:spcPts val="0"/>
              </a:spcBef>
              <a:buClr>
                <a:schemeClr val="dk1"/>
              </a:buClr>
              <a:buFont typeface="Arial"/>
              <a:buNone/>
              <a:defRPr sz="3600" b="1">
                <a:solidFill>
                  <a:schemeClr val="dk1"/>
                </a:solidFill>
              </a:defRPr>
            </a:lvl6pPr>
            <a:lvl7pPr lvl="6" indent="0">
              <a:spcBef>
                <a:spcPts val="0"/>
              </a:spcBef>
              <a:buClr>
                <a:schemeClr val="dk1"/>
              </a:buClr>
              <a:buFont typeface="Arial"/>
              <a:buNone/>
              <a:defRPr sz="3600" b="1">
                <a:solidFill>
                  <a:schemeClr val="dk1"/>
                </a:solidFill>
              </a:defRPr>
            </a:lvl7pPr>
            <a:lvl8pPr lvl="7" indent="0">
              <a:spcBef>
                <a:spcPts val="0"/>
              </a:spcBef>
              <a:buClr>
                <a:schemeClr val="dk1"/>
              </a:buClr>
              <a:buFont typeface="Arial"/>
              <a:buNone/>
              <a:defRPr sz="3600" b="1">
                <a:solidFill>
                  <a:schemeClr val="dk1"/>
                </a:solidFill>
              </a:defRPr>
            </a:lvl8pPr>
            <a:lvl9pPr lvl="8" indent="0">
              <a:spcBef>
                <a:spcPts val="0"/>
              </a:spcBef>
              <a:buClr>
                <a:schemeClr val="dk1"/>
              </a:buClr>
              <a:buFont typeface="Arial"/>
              <a:buNone/>
              <a:defRPr sz="3600" b="1">
                <a:solidFill>
                  <a:schemeClr val="dk1"/>
                </a:solidFill>
              </a:defRPr>
            </a:lvl9pPr>
          </a:lstStyle>
          <a:p>
            <a:endParaRPr/>
          </a:p>
        </p:txBody>
      </p:sp>
      <p:sp>
        <p:nvSpPr>
          <p:cNvPr id="15" name="Shape 15"/>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682176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Slide Number Placeholder 8"/>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18956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0488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9309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44DAA7DA-8DBC-46F8-9856-C3D767C8CE01}" type="slidenum">
              <a:rPr lang="en-US" smtClean="0"/>
              <a:t>‹#›</a:t>
            </a:fld>
            <a:endParaRPr lang="en-US"/>
          </a:p>
        </p:txBody>
      </p:sp>
    </p:spTree>
    <p:extLst>
      <p:ext uri="{BB962C8B-B14F-4D97-AF65-F5344CB8AC3E}">
        <p14:creationId xmlns:p14="http://schemas.microsoft.com/office/powerpoint/2010/main" val="1363468958"/>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55967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2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600" b="1">
                <a:solidFill>
                  <a:schemeClr val="dk1"/>
                </a:solidFill>
              </a:defRPr>
            </a:lvl2pPr>
            <a:lvl3pPr lvl="2" indent="0">
              <a:spcBef>
                <a:spcPts val="0"/>
              </a:spcBef>
              <a:buClr>
                <a:schemeClr val="dk1"/>
              </a:buClr>
              <a:buFont typeface="Arial"/>
              <a:buNone/>
              <a:defRPr sz="3600" b="1">
                <a:solidFill>
                  <a:schemeClr val="dk1"/>
                </a:solidFill>
              </a:defRPr>
            </a:lvl3pPr>
            <a:lvl4pPr lvl="3" indent="0">
              <a:spcBef>
                <a:spcPts val="0"/>
              </a:spcBef>
              <a:buClr>
                <a:schemeClr val="dk1"/>
              </a:buClr>
              <a:buFont typeface="Arial"/>
              <a:buNone/>
              <a:defRPr sz="3600" b="1">
                <a:solidFill>
                  <a:schemeClr val="dk1"/>
                </a:solidFill>
              </a:defRPr>
            </a:lvl4pPr>
            <a:lvl5pPr lvl="4" indent="0">
              <a:spcBef>
                <a:spcPts val="0"/>
              </a:spcBef>
              <a:buClr>
                <a:schemeClr val="dk1"/>
              </a:buClr>
              <a:buFont typeface="Arial"/>
              <a:buNone/>
              <a:defRPr sz="3600" b="1">
                <a:solidFill>
                  <a:schemeClr val="dk1"/>
                </a:solidFill>
              </a:defRPr>
            </a:lvl5pPr>
            <a:lvl6pPr lvl="5" indent="0">
              <a:spcBef>
                <a:spcPts val="0"/>
              </a:spcBef>
              <a:buClr>
                <a:schemeClr val="dk1"/>
              </a:buClr>
              <a:buFont typeface="Arial"/>
              <a:buNone/>
              <a:defRPr sz="3600" b="1">
                <a:solidFill>
                  <a:schemeClr val="dk1"/>
                </a:solidFill>
              </a:defRPr>
            </a:lvl6pPr>
            <a:lvl7pPr lvl="6" indent="0">
              <a:spcBef>
                <a:spcPts val="0"/>
              </a:spcBef>
              <a:buClr>
                <a:schemeClr val="dk1"/>
              </a:buClr>
              <a:buFont typeface="Arial"/>
              <a:buNone/>
              <a:defRPr sz="3600" b="1">
                <a:solidFill>
                  <a:schemeClr val="dk1"/>
                </a:solidFill>
              </a:defRPr>
            </a:lvl7pPr>
            <a:lvl8pPr lvl="7" indent="0">
              <a:spcBef>
                <a:spcPts val="0"/>
              </a:spcBef>
              <a:buClr>
                <a:schemeClr val="dk1"/>
              </a:buClr>
              <a:buFont typeface="Arial"/>
              <a:buNone/>
              <a:defRPr sz="3600" b="1">
                <a:solidFill>
                  <a:schemeClr val="dk1"/>
                </a:solidFill>
              </a:defRPr>
            </a:lvl8pPr>
            <a:lvl9pPr lvl="8" indent="0">
              <a:spcBef>
                <a:spcPts val="0"/>
              </a:spcBef>
              <a:buClr>
                <a:schemeClr val="dk1"/>
              </a:buClr>
              <a:buFont typeface="Arial"/>
              <a:buNone/>
              <a:defRPr sz="3600" b="1">
                <a:solidFill>
                  <a:schemeClr val="dk1"/>
                </a:solidFill>
              </a:defRPr>
            </a:lvl9pPr>
          </a:lstStyle>
          <a:p>
            <a:endParaRPr/>
          </a:p>
        </p:txBody>
      </p:sp>
      <p:sp>
        <p:nvSpPr>
          <p:cNvPr id="15" name="Shape 15"/>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97412688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C0B9F08-759F-4BD1-A7AD-25A2EC5979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636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4DAA7DA-8DBC-46F8-9856-C3D767C8CE01}" type="slidenum">
              <a:rPr lang="en-US" smtClean="0"/>
              <a:t>‹#›</a:t>
            </a:fld>
            <a:endParaRPr lang="en-US"/>
          </a:p>
        </p:txBody>
      </p:sp>
    </p:spTree>
    <p:extLst>
      <p:ext uri="{BB962C8B-B14F-4D97-AF65-F5344CB8AC3E}">
        <p14:creationId xmlns:p14="http://schemas.microsoft.com/office/powerpoint/2010/main" val="3032712363"/>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2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600" b="1">
                <a:solidFill>
                  <a:schemeClr val="dk1"/>
                </a:solidFill>
              </a:defRPr>
            </a:lvl2pPr>
            <a:lvl3pPr lvl="2" indent="0">
              <a:spcBef>
                <a:spcPts val="0"/>
              </a:spcBef>
              <a:buClr>
                <a:schemeClr val="dk1"/>
              </a:buClr>
              <a:buFont typeface="Arial"/>
              <a:buNone/>
              <a:defRPr sz="3600" b="1">
                <a:solidFill>
                  <a:schemeClr val="dk1"/>
                </a:solidFill>
              </a:defRPr>
            </a:lvl3pPr>
            <a:lvl4pPr lvl="3" indent="0">
              <a:spcBef>
                <a:spcPts val="0"/>
              </a:spcBef>
              <a:buClr>
                <a:schemeClr val="dk1"/>
              </a:buClr>
              <a:buFont typeface="Arial"/>
              <a:buNone/>
              <a:defRPr sz="3600" b="1">
                <a:solidFill>
                  <a:schemeClr val="dk1"/>
                </a:solidFill>
              </a:defRPr>
            </a:lvl4pPr>
            <a:lvl5pPr lvl="4" indent="0">
              <a:spcBef>
                <a:spcPts val="0"/>
              </a:spcBef>
              <a:buClr>
                <a:schemeClr val="dk1"/>
              </a:buClr>
              <a:buFont typeface="Arial"/>
              <a:buNone/>
              <a:defRPr sz="3600" b="1">
                <a:solidFill>
                  <a:schemeClr val="dk1"/>
                </a:solidFill>
              </a:defRPr>
            </a:lvl5pPr>
            <a:lvl6pPr lvl="5" indent="0">
              <a:spcBef>
                <a:spcPts val="0"/>
              </a:spcBef>
              <a:buClr>
                <a:schemeClr val="dk1"/>
              </a:buClr>
              <a:buFont typeface="Arial"/>
              <a:buNone/>
              <a:defRPr sz="3600" b="1">
                <a:solidFill>
                  <a:schemeClr val="dk1"/>
                </a:solidFill>
              </a:defRPr>
            </a:lvl6pPr>
            <a:lvl7pPr lvl="6" indent="0">
              <a:spcBef>
                <a:spcPts val="0"/>
              </a:spcBef>
              <a:buClr>
                <a:schemeClr val="dk1"/>
              </a:buClr>
              <a:buFont typeface="Arial"/>
              <a:buNone/>
              <a:defRPr sz="3600" b="1">
                <a:solidFill>
                  <a:schemeClr val="dk1"/>
                </a:solidFill>
              </a:defRPr>
            </a:lvl7pPr>
            <a:lvl8pPr lvl="7" indent="0">
              <a:spcBef>
                <a:spcPts val="0"/>
              </a:spcBef>
              <a:buClr>
                <a:schemeClr val="dk1"/>
              </a:buClr>
              <a:buFont typeface="Arial"/>
              <a:buNone/>
              <a:defRPr sz="3600" b="1">
                <a:solidFill>
                  <a:schemeClr val="dk1"/>
                </a:solidFill>
              </a:defRPr>
            </a:lvl8pPr>
            <a:lvl9pPr lvl="8" indent="0">
              <a:spcBef>
                <a:spcPts val="0"/>
              </a:spcBef>
              <a:buClr>
                <a:schemeClr val="dk1"/>
              </a:buClr>
              <a:buFont typeface="Arial"/>
              <a:buNone/>
              <a:defRPr sz="3600" b="1">
                <a:solidFill>
                  <a:schemeClr val="dk1"/>
                </a:solidFill>
              </a:defRPr>
            </a:lvl9pPr>
          </a:lstStyle>
          <a:p>
            <a:endParaRPr/>
          </a:p>
        </p:txBody>
      </p:sp>
      <p:sp>
        <p:nvSpPr>
          <p:cNvPr id="15" name="Shape 15"/>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366053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C0B9F08-759F-4BD1-A7AD-25A2EC597917}" type="slidenum">
              <a:rPr lang="en-US" smtClean="0"/>
              <a:t>‹#›</a:t>
            </a:fld>
            <a:endParaRPr lang="en-US"/>
          </a:p>
        </p:txBody>
      </p:sp>
    </p:spTree>
    <p:extLst>
      <p:ext uri="{BB962C8B-B14F-4D97-AF65-F5344CB8AC3E}">
        <p14:creationId xmlns:p14="http://schemas.microsoft.com/office/powerpoint/2010/main" val="18526367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Slide Number Placeholder 8"/>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4118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9339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2672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6508"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70104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AA7DA-8DBC-46F8-9856-C3D767C8CE01}" type="slidenum">
              <a:rPr lang="en-US" smtClean="0"/>
              <a:t>‹#›</a:t>
            </a:fld>
            <a:endParaRPr lang="en-US"/>
          </a:p>
        </p:txBody>
      </p:sp>
      <p:sp>
        <p:nvSpPr>
          <p:cNvPr id="7" name="Line 7"/>
          <p:cNvSpPr>
            <a:spLocks noChangeShapeType="1"/>
          </p:cNvSpPr>
          <p:nvPr userDrawn="1"/>
        </p:nvSpPr>
        <p:spPr bwMode="auto">
          <a:xfrm>
            <a:off x="228600" y="990600"/>
            <a:ext cx="8686800" cy="0"/>
          </a:xfrm>
          <a:prstGeom prst="line">
            <a:avLst/>
          </a:prstGeom>
          <a:noFill/>
          <a:ln w="57150">
            <a:solidFill>
              <a:srgbClr val="FF3300"/>
            </a:solidFill>
            <a:round/>
            <a:headEnd/>
            <a:tailEnd/>
          </a:ln>
          <a:extLst/>
        </p:spPr>
        <p:txBody>
          <a:bodyPr/>
          <a:lstStyle/>
          <a:p>
            <a:pPr>
              <a:lnSpc>
                <a:spcPct val="80000"/>
              </a:lnSpc>
              <a:spcBef>
                <a:spcPct val="20000"/>
              </a:spcBef>
              <a:defRPr/>
            </a:pPr>
            <a:endParaRPr lang="en-US" dirty="0">
              <a:solidFill>
                <a:prstClr val="black"/>
              </a:solidFill>
            </a:endParaRPr>
          </a:p>
        </p:txBody>
      </p:sp>
      <p:pic>
        <p:nvPicPr>
          <p:cNvPr id="8" name="Picture 8"/>
          <p:cNvPicPr>
            <a:picLocks noChangeAspect="1" noChangeArrowheads="1"/>
          </p:cNvPicPr>
          <p:nvPr userDrawn="1"/>
        </p:nvPicPr>
        <p:blipFill>
          <a:blip r:embed="rId8" cstate="print"/>
          <a:srcRect/>
          <a:stretch>
            <a:fillRect/>
          </a:stretch>
        </p:blipFill>
        <p:spPr bwMode="auto">
          <a:xfrm>
            <a:off x="8307387" y="71439"/>
            <a:ext cx="760413" cy="762000"/>
          </a:xfrm>
          <a:prstGeom prst="rect">
            <a:avLst/>
          </a:prstGeom>
          <a:noFill/>
          <a:ln w="9525">
            <a:noFill/>
            <a:miter lim="800000"/>
            <a:headEnd/>
            <a:tailEnd/>
          </a:ln>
        </p:spPr>
      </p:pic>
      <p:pic>
        <p:nvPicPr>
          <p:cNvPr id="9" name="Picture 12" descr="doc_logo"/>
          <p:cNvPicPr>
            <a:picLocks noChangeAspect="1" noChangeArrowheads="1"/>
          </p:cNvPicPr>
          <p:nvPr userDrawn="1"/>
        </p:nvPicPr>
        <p:blipFill>
          <a:blip r:embed="rId9" cstate="print"/>
          <a:srcRect/>
          <a:stretch>
            <a:fillRect/>
          </a:stretch>
        </p:blipFill>
        <p:spPr bwMode="auto">
          <a:xfrm>
            <a:off x="76200" y="80520"/>
            <a:ext cx="788987" cy="785813"/>
          </a:xfrm>
          <a:prstGeom prst="rect">
            <a:avLst/>
          </a:prstGeom>
          <a:noFill/>
          <a:ln w="9525">
            <a:noFill/>
            <a:miter lim="800000"/>
            <a:headEnd/>
            <a:tailEnd/>
          </a:ln>
        </p:spPr>
      </p:pic>
    </p:spTree>
    <p:extLst>
      <p:ext uri="{BB962C8B-B14F-4D97-AF65-F5344CB8AC3E}">
        <p14:creationId xmlns:p14="http://schemas.microsoft.com/office/powerpoint/2010/main" val="2223631734"/>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4" r:id="rId3"/>
    <p:sldLayoutId id="2147484366" r:id="rId4"/>
    <p:sldLayoutId id="2147484404" r:id="rId5"/>
    <p:sldLayoutId id="2147484405" r:id="rId6"/>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6508"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70104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
        <p:nvSpPr>
          <p:cNvPr id="7" name="Line 7"/>
          <p:cNvSpPr>
            <a:spLocks noChangeShapeType="1"/>
          </p:cNvSpPr>
          <p:nvPr userDrawn="1"/>
        </p:nvSpPr>
        <p:spPr bwMode="auto">
          <a:xfrm>
            <a:off x="228600" y="990600"/>
            <a:ext cx="8686800" cy="0"/>
          </a:xfrm>
          <a:prstGeom prst="line">
            <a:avLst/>
          </a:prstGeom>
          <a:noFill/>
          <a:ln w="57150">
            <a:solidFill>
              <a:srgbClr val="FF3300"/>
            </a:solidFill>
            <a:round/>
            <a:headEnd/>
            <a:tailEnd/>
          </a:ln>
          <a:extLst/>
        </p:spPr>
        <p:txBody>
          <a:bodyPr/>
          <a:lstStyle/>
          <a:p>
            <a:pPr>
              <a:lnSpc>
                <a:spcPct val="80000"/>
              </a:lnSpc>
              <a:spcBef>
                <a:spcPct val="20000"/>
              </a:spcBef>
              <a:defRPr/>
            </a:pPr>
            <a:endParaRPr lang="en-US" dirty="0">
              <a:solidFill>
                <a:prstClr val="black"/>
              </a:solidFill>
            </a:endParaRPr>
          </a:p>
        </p:txBody>
      </p:sp>
      <p:pic>
        <p:nvPicPr>
          <p:cNvPr id="8" name="Picture 8"/>
          <p:cNvPicPr>
            <a:picLocks noChangeAspect="1" noChangeArrowheads="1"/>
          </p:cNvPicPr>
          <p:nvPr userDrawn="1"/>
        </p:nvPicPr>
        <p:blipFill>
          <a:blip r:embed="rId6" cstate="print"/>
          <a:srcRect/>
          <a:stretch>
            <a:fillRect/>
          </a:stretch>
        </p:blipFill>
        <p:spPr bwMode="auto">
          <a:xfrm>
            <a:off x="8307387" y="71439"/>
            <a:ext cx="760413" cy="762000"/>
          </a:xfrm>
          <a:prstGeom prst="rect">
            <a:avLst/>
          </a:prstGeom>
          <a:noFill/>
          <a:ln w="9525">
            <a:noFill/>
            <a:miter lim="800000"/>
            <a:headEnd/>
            <a:tailEnd/>
          </a:ln>
        </p:spPr>
      </p:pic>
      <p:pic>
        <p:nvPicPr>
          <p:cNvPr id="9" name="Picture 12" descr="doc_logo"/>
          <p:cNvPicPr>
            <a:picLocks noChangeAspect="1" noChangeArrowheads="1"/>
          </p:cNvPicPr>
          <p:nvPr userDrawn="1"/>
        </p:nvPicPr>
        <p:blipFill>
          <a:blip r:embed="rId7" cstate="print"/>
          <a:srcRect/>
          <a:stretch>
            <a:fillRect/>
          </a:stretch>
        </p:blipFill>
        <p:spPr bwMode="auto">
          <a:xfrm>
            <a:off x="76200" y="80520"/>
            <a:ext cx="788987" cy="785813"/>
          </a:xfrm>
          <a:prstGeom prst="rect">
            <a:avLst/>
          </a:prstGeom>
          <a:noFill/>
          <a:ln w="9525">
            <a:noFill/>
            <a:miter lim="800000"/>
            <a:headEnd/>
            <a:tailEnd/>
          </a:ln>
        </p:spPr>
      </p:pic>
    </p:spTree>
    <p:extLst>
      <p:ext uri="{BB962C8B-B14F-4D97-AF65-F5344CB8AC3E}">
        <p14:creationId xmlns:p14="http://schemas.microsoft.com/office/powerpoint/2010/main" val="322241830"/>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10" name="Oval 9"/>
          <p:cNvSpPr/>
          <p:nvPr/>
        </p:nvSpPr>
        <p:spPr>
          <a:xfrm>
            <a:off x="4130" y="13716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dirty="0">
              <a:solidFill>
                <a:prstClr val="white"/>
              </a:solidFill>
            </a:endParaRPr>
          </a:p>
        </p:txBody>
      </p:sp>
      <p:sp>
        <p:nvSpPr>
          <p:cNvPr id="2" name="Title Placeholder 1"/>
          <p:cNvSpPr>
            <a:spLocks noGrp="1"/>
          </p:cNvSpPr>
          <p:nvPr>
            <p:ph type="title"/>
          </p:nvPr>
        </p:nvSpPr>
        <p:spPr>
          <a:xfrm>
            <a:off x="1295400" y="457200"/>
            <a:ext cx="6511925" cy="1143000"/>
          </a:xfrm>
          <a:prstGeom prst="rect">
            <a:avLst/>
          </a:prstGeom>
          <a:effectLst/>
        </p:spPr>
        <p:txBody>
          <a:bodyPr vert="horz" lIns="91440" tIns="45720" rIns="91440" bIns="45720" rtlCol="0" anchor="t" anchorCtr="0">
            <a:noAutofit/>
          </a:bodyPr>
          <a:lstStyle/>
          <a:p>
            <a:r>
              <a:rPr lang="en-US" dirty="0" smtClean="0"/>
              <a:t>Click to edit Master title style</a:t>
            </a:r>
            <a:endParaRPr lang="en-US" dirty="0"/>
          </a:p>
        </p:txBody>
      </p:sp>
      <p:sp>
        <p:nvSpPr>
          <p:cNvPr id="1037" name="Text Placeholder 2"/>
          <p:cNvSpPr>
            <a:spLocks noGrp="1"/>
          </p:cNvSpPr>
          <p:nvPr>
            <p:ph type="body" idx="1"/>
          </p:nvPr>
        </p:nvSpPr>
        <p:spPr bwMode="auto">
          <a:xfrm>
            <a:off x="609600" y="2133600"/>
            <a:ext cx="77724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8100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pPr eaLnBrk="0" hangingPunct="0">
              <a:defRPr/>
            </a:pPr>
            <a:fld id="{40D906DE-72A8-4531-9F84-2A09242F5392}" type="datetime1">
              <a:rPr lang="en-US" altLang="en-US">
                <a:latin typeface="Arial" pitchFamily="34" charset="0"/>
                <a:ea typeface="ＭＳ Ｐゴシック" pitchFamily="34" charset="-128"/>
              </a:rPr>
              <a:pPr eaLnBrk="0" hangingPunct="0">
                <a:defRPr/>
              </a:pPr>
              <a:t>9/12/2018</a:t>
            </a:fld>
            <a:endParaRPr lang="en-US" altLang="en-US">
              <a:latin typeface="Arial" pitchFamily="34" charset="0"/>
              <a:ea typeface="ＭＳ Ｐゴシック" pitchFamily="34" charset="-128"/>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latin typeface="Arial" charset="0"/>
                <a:ea typeface="ＭＳ Ｐゴシック" charset="0"/>
                <a:cs typeface="ＭＳ Ｐゴシック" charset="0"/>
              </a:defRPr>
            </a:lvl1pPr>
          </a:lstStyle>
          <a:p>
            <a:pPr eaLnBrk="0" hangingPunct="0">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8458200" y="6400800"/>
            <a:ext cx="6096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eaLnBrk="0" hangingPunct="0">
              <a:defRPr/>
            </a:pPr>
            <a:fld id="{1345F94C-A9D6-4CDF-9ADB-CEDF1AE2C94C}" type="slidenum">
              <a:rPr lang="en-US" altLang="en-US">
                <a:latin typeface="Arial" pitchFamily="34" charset="0"/>
                <a:ea typeface="ＭＳ Ｐゴシック" pitchFamily="34" charset="-128"/>
              </a:rPr>
              <a:pPr eaLnBrk="0" hangingPunct="0">
                <a:defRPr/>
              </a:pPr>
              <a:t>‹#›</a:t>
            </a:fld>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170908035"/>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buClr>
          <a:srgbClr val="0000FF"/>
        </a:buClr>
        <a:buSzPct val="128000"/>
        <a:defRPr sz="4600" b="1" kern="1200">
          <a:gradFill>
            <a:gsLst>
              <a:gs pos="0">
                <a:schemeClr val="tx1"/>
              </a:gs>
              <a:gs pos="40000">
                <a:schemeClr val="tx1">
                  <a:lumMod val="75000"/>
                  <a:lumOff val="25000"/>
                </a:schemeClr>
              </a:gs>
              <a:gs pos="100000">
                <a:schemeClr val="tx2">
                  <a:alpha val="65000"/>
                </a:schemeClr>
              </a:gs>
            </a:gsLst>
            <a:lin ang="5400000" scaled="0"/>
          </a:gradFill>
          <a:latin typeface="Arial"/>
          <a:ea typeface="ＭＳ Ｐゴシック" charset="0"/>
          <a:cs typeface="ＭＳ Ｐゴシック" charset="0"/>
        </a:defRPr>
      </a:lvl1pPr>
      <a:lvl2pPr algn="ctr" rtl="0" eaLnBrk="0" fontAlgn="base" hangingPunct="0">
        <a:spcBef>
          <a:spcPct val="0"/>
        </a:spcBef>
        <a:spcAft>
          <a:spcPct val="0"/>
        </a:spcAft>
        <a:buClr>
          <a:srgbClr val="0000FF"/>
        </a:buClr>
        <a:buSzPct val="128000"/>
        <a:defRPr sz="46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buClr>
          <a:srgbClr val="0000FF"/>
        </a:buClr>
        <a:buSzPct val="128000"/>
        <a:defRPr sz="46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buClr>
          <a:srgbClr val="0000FF"/>
        </a:buClr>
        <a:buSzPct val="128000"/>
        <a:defRPr sz="46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buClr>
          <a:srgbClr val="0000FF"/>
        </a:buClr>
        <a:buSzPct val="128000"/>
        <a:defRPr sz="4600" b="1">
          <a:solidFill>
            <a:schemeClr val="tx1"/>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0000FF"/>
        </a:buClr>
        <a:buSzPct val="130000"/>
        <a:buFont typeface="Arial" pitchFamily="34" charset="0"/>
        <a:buChar char="•"/>
        <a:defRPr sz="2200" kern="1200">
          <a:solidFill>
            <a:schemeClr val="accent1"/>
          </a:solidFill>
          <a:latin typeface="+mn-lt"/>
          <a:ea typeface="ＭＳ Ｐゴシック" charset="0"/>
          <a:cs typeface="ＭＳ Ｐゴシック" charset="0"/>
        </a:defRPr>
      </a:lvl1pPr>
      <a:lvl2pPr marL="547688" indent="-182563" algn="l" rtl="0" eaLnBrk="0" fontAlgn="base" hangingPunct="0">
        <a:spcBef>
          <a:spcPct val="20000"/>
        </a:spcBef>
        <a:spcAft>
          <a:spcPts val="300"/>
        </a:spcAft>
        <a:buClr>
          <a:srgbClr val="008000"/>
        </a:buClr>
        <a:buSzPct val="100000"/>
        <a:buFont typeface="Wingdings" pitchFamily="2" charset="2"/>
        <a:buChar char="§"/>
        <a:defRPr sz="2000" kern="1200">
          <a:solidFill>
            <a:srgbClr val="008000"/>
          </a:solidFill>
          <a:latin typeface="+mn-lt"/>
          <a:ea typeface="ＭＳ Ｐゴシック" charset="0"/>
          <a:cs typeface="+mn-cs"/>
        </a:defRPr>
      </a:lvl2pPr>
      <a:lvl3pPr marL="822325" indent="-182563" algn="l" rtl="0" eaLnBrk="0" fontAlgn="base" hangingPunct="0">
        <a:spcBef>
          <a:spcPct val="20000"/>
        </a:spcBef>
        <a:spcAft>
          <a:spcPts val="300"/>
        </a:spcAft>
        <a:buClr>
          <a:srgbClr val="5968B0"/>
        </a:buClr>
        <a:buSzPct val="100000"/>
        <a:buFont typeface="Courier New" pitchFamily="49" charset="0"/>
        <a:buChar char="o"/>
        <a:defRPr kern="1200">
          <a:solidFill>
            <a:srgbClr val="0D79CA"/>
          </a:solidFill>
          <a:latin typeface="+mn-lt"/>
          <a:ea typeface="ＭＳ Ｐゴシック" charset="0"/>
          <a:cs typeface="+mn-cs"/>
        </a:defRPr>
      </a:lvl3pPr>
      <a:lvl4pPr marL="1096963" indent="-182563" algn="l" rtl="0" eaLnBrk="0" fontAlgn="base" hangingPunct="0">
        <a:spcBef>
          <a:spcPct val="20000"/>
        </a:spcBef>
        <a:spcAft>
          <a:spcPts val="300"/>
        </a:spcAft>
        <a:buClr>
          <a:srgbClr val="000090"/>
        </a:buClr>
        <a:buSzPct val="90000"/>
        <a:buFont typeface="Wingdings" pitchFamily="2" charset="2"/>
        <a:buChar char="Ø"/>
        <a:defRPr sz="1600" kern="1200">
          <a:solidFill>
            <a:srgbClr val="000090"/>
          </a:solidFill>
          <a:latin typeface="+mn-lt"/>
          <a:ea typeface="ＭＳ Ｐゴシック" charset="0"/>
          <a:cs typeface="+mn-cs"/>
        </a:defRPr>
      </a:lvl4pPr>
      <a:lvl5pPr marL="1389063" indent="-182563" algn="l" rtl="0" eaLnBrk="0" fontAlgn="base" hangingPunct="0">
        <a:spcBef>
          <a:spcPct val="20000"/>
        </a:spcBef>
        <a:spcAft>
          <a:spcPts val="300"/>
        </a:spcAft>
        <a:buClr>
          <a:srgbClr val="0000FF"/>
        </a:buClr>
        <a:buSzPct val="130000"/>
        <a:buFont typeface="Arial" pitchFamily="34" charset="0"/>
        <a:buChar char="•"/>
        <a:defRPr sz="1400" kern="1200">
          <a:solidFill>
            <a:srgbClr val="404040"/>
          </a:solidFill>
          <a:latin typeface="+mn-lt"/>
          <a:ea typeface="ＭＳ Ｐゴシック" charset="0"/>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6508"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70104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
        <p:nvSpPr>
          <p:cNvPr id="7" name="Line 7"/>
          <p:cNvSpPr>
            <a:spLocks noChangeShapeType="1"/>
          </p:cNvSpPr>
          <p:nvPr userDrawn="1"/>
        </p:nvSpPr>
        <p:spPr bwMode="auto">
          <a:xfrm>
            <a:off x="228600" y="990600"/>
            <a:ext cx="8686800" cy="0"/>
          </a:xfrm>
          <a:prstGeom prst="line">
            <a:avLst/>
          </a:prstGeom>
          <a:noFill/>
          <a:ln w="57150">
            <a:solidFill>
              <a:srgbClr val="FF3300"/>
            </a:solidFill>
            <a:round/>
            <a:headEnd/>
            <a:tailEnd/>
          </a:ln>
          <a:extLst/>
        </p:spPr>
        <p:txBody>
          <a:bodyPr/>
          <a:lstStyle/>
          <a:p>
            <a:pPr>
              <a:lnSpc>
                <a:spcPct val="80000"/>
              </a:lnSpc>
              <a:spcBef>
                <a:spcPct val="20000"/>
              </a:spcBef>
              <a:defRPr/>
            </a:pPr>
            <a:endParaRPr lang="en-US" dirty="0">
              <a:solidFill>
                <a:prstClr val="black"/>
              </a:solidFill>
            </a:endParaRPr>
          </a:p>
        </p:txBody>
      </p:sp>
      <p:pic>
        <p:nvPicPr>
          <p:cNvPr id="8" name="Picture 8"/>
          <p:cNvPicPr>
            <a:picLocks noChangeAspect="1" noChangeArrowheads="1"/>
          </p:cNvPicPr>
          <p:nvPr userDrawn="1"/>
        </p:nvPicPr>
        <p:blipFill>
          <a:blip r:embed="rId7" cstate="print"/>
          <a:srcRect/>
          <a:stretch>
            <a:fillRect/>
          </a:stretch>
        </p:blipFill>
        <p:spPr bwMode="auto">
          <a:xfrm>
            <a:off x="8307387" y="71439"/>
            <a:ext cx="760413" cy="762000"/>
          </a:xfrm>
          <a:prstGeom prst="rect">
            <a:avLst/>
          </a:prstGeom>
          <a:noFill/>
          <a:ln w="9525">
            <a:noFill/>
            <a:miter lim="800000"/>
            <a:headEnd/>
            <a:tailEnd/>
          </a:ln>
        </p:spPr>
      </p:pic>
      <p:pic>
        <p:nvPicPr>
          <p:cNvPr id="9" name="Picture 12" descr="doc_logo"/>
          <p:cNvPicPr>
            <a:picLocks noChangeAspect="1" noChangeArrowheads="1"/>
          </p:cNvPicPr>
          <p:nvPr userDrawn="1"/>
        </p:nvPicPr>
        <p:blipFill>
          <a:blip r:embed="rId8" cstate="print"/>
          <a:srcRect/>
          <a:stretch>
            <a:fillRect/>
          </a:stretch>
        </p:blipFill>
        <p:spPr bwMode="auto">
          <a:xfrm>
            <a:off x="76200" y="80520"/>
            <a:ext cx="788987" cy="785813"/>
          </a:xfrm>
          <a:prstGeom prst="rect">
            <a:avLst/>
          </a:prstGeom>
          <a:noFill/>
          <a:ln w="9525">
            <a:noFill/>
            <a:miter lim="800000"/>
            <a:headEnd/>
            <a:tailEnd/>
          </a:ln>
        </p:spPr>
      </p:pic>
    </p:spTree>
    <p:extLst>
      <p:ext uri="{BB962C8B-B14F-4D97-AF65-F5344CB8AC3E}">
        <p14:creationId xmlns:p14="http://schemas.microsoft.com/office/powerpoint/2010/main" val="4254930637"/>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6508"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70104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AA7DA-8DBC-46F8-9856-C3D767C8CE01}" type="slidenum">
              <a:rPr lang="en-US" smtClean="0">
                <a:solidFill>
                  <a:prstClr val="black">
                    <a:tint val="75000"/>
                  </a:prstClr>
                </a:solidFill>
              </a:rPr>
              <a:pPr/>
              <a:t>‹#›</a:t>
            </a:fld>
            <a:endParaRPr lang="en-US">
              <a:solidFill>
                <a:prstClr val="black">
                  <a:tint val="75000"/>
                </a:prstClr>
              </a:solidFill>
            </a:endParaRPr>
          </a:p>
        </p:txBody>
      </p:sp>
      <p:sp>
        <p:nvSpPr>
          <p:cNvPr id="7" name="Line 7"/>
          <p:cNvSpPr>
            <a:spLocks noChangeShapeType="1"/>
          </p:cNvSpPr>
          <p:nvPr userDrawn="1"/>
        </p:nvSpPr>
        <p:spPr bwMode="auto">
          <a:xfrm>
            <a:off x="228600" y="990600"/>
            <a:ext cx="8686800" cy="0"/>
          </a:xfrm>
          <a:prstGeom prst="line">
            <a:avLst/>
          </a:prstGeom>
          <a:noFill/>
          <a:ln w="57150">
            <a:solidFill>
              <a:srgbClr val="FF3300"/>
            </a:solidFill>
            <a:round/>
            <a:headEnd/>
            <a:tailEnd/>
          </a:ln>
          <a:extLst/>
        </p:spPr>
        <p:txBody>
          <a:bodyPr/>
          <a:lstStyle/>
          <a:p>
            <a:pPr>
              <a:lnSpc>
                <a:spcPct val="80000"/>
              </a:lnSpc>
              <a:spcBef>
                <a:spcPct val="20000"/>
              </a:spcBef>
              <a:defRPr/>
            </a:pPr>
            <a:endParaRPr lang="en-US" dirty="0">
              <a:solidFill>
                <a:prstClr val="black"/>
              </a:solidFill>
            </a:endParaRPr>
          </a:p>
        </p:txBody>
      </p:sp>
      <p:pic>
        <p:nvPicPr>
          <p:cNvPr id="8" name="Picture 8"/>
          <p:cNvPicPr>
            <a:picLocks noChangeAspect="1" noChangeArrowheads="1"/>
          </p:cNvPicPr>
          <p:nvPr userDrawn="1"/>
        </p:nvPicPr>
        <p:blipFill>
          <a:blip r:embed="rId8" cstate="print"/>
          <a:srcRect/>
          <a:stretch>
            <a:fillRect/>
          </a:stretch>
        </p:blipFill>
        <p:spPr bwMode="auto">
          <a:xfrm>
            <a:off x="8307387" y="71439"/>
            <a:ext cx="760413" cy="762000"/>
          </a:xfrm>
          <a:prstGeom prst="rect">
            <a:avLst/>
          </a:prstGeom>
          <a:noFill/>
          <a:ln w="9525">
            <a:noFill/>
            <a:miter lim="800000"/>
            <a:headEnd/>
            <a:tailEnd/>
          </a:ln>
        </p:spPr>
      </p:pic>
      <p:pic>
        <p:nvPicPr>
          <p:cNvPr id="9" name="Picture 12" descr="doc_logo"/>
          <p:cNvPicPr>
            <a:picLocks noChangeAspect="1" noChangeArrowheads="1"/>
          </p:cNvPicPr>
          <p:nvPr userDrawn="1"/>
        </p:nvPicPr>
        <p:blipFill>
          <a:blip r:embed="rId9" cstate="print"/>
          <a:srcRect/>
          <a:stretch>
            <a:fillRect/>
          </a:stretch>
        </p:blipFill>
        <p:spPr bwMode="auto">
          <a:xfrm>
            <a:off x="76200" y="80520"/>
            <a:ext cx="788987" cy="785813"/>
          </a:xfrm>
          <a:prstGeom prst="rect">
            <a:avLst/>
          </a:prstGeom>
          <a:noFill/>
          <a:ln w="9525">
            <a:noFill/>
            <a:miter lim="800000"/>
            <a:headEnd/>
            <a:tailEnd/>
          </a:ln>
        </p:spPr>
      </p:pic>
    </p:spTree>
    <p:extLst>
      <p:ext uri="{BB962C8B-B14F-4D97-AF65-F5344CB8AC3E}">
        <p14:creationId xmlns:p14="http://schemas.microsoft.com/office/powerpoint/2010/main" val="901688439"/>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png"/><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2.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8.xml"/><Relationship Id="rId4" Type="http://schemas.openxmlformats.org/officeDocument/2006/relationships/image" Target="../media/image56.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2782" y="1066800"/>
            <a:ext cx="7772400" cy="1470025"/>
          </a:xfrm>
        </p:spPr>
        <p:txBody>
          <a:bodyPr>
            <a:noAutofit/>
          </a:bodyPr>
          <a:lstStyle/>
          <a:p>
            <a:r>
              <a:rPr lang="en-US" sz="3200" dirty="0">
                <a:latin typeface="Arial" panose="020B0604020202020204" pitchFamily="34" charset="0"/>
                <a:cs typeface="Arial" panose="020B0604020202020204" pitchFamily="34" charset="0"/>
              </a:rPr>
              <a:t>Recent and Future improvements to the</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Localized Aviation MOS Program (LAMP) For Aviation Forecasting</a:t>
            </a:r>
          </a:p>
        </p:txBody>
      </p:sp>
      <p:sp>
        <p:nvSpPr>
          <p:cNvPr id="13" name="Subtitle 12"/>
          <p:cNvSpPr>
            <a:spLocks noGrp="1"/>
          </p:cNvSpPr>
          <p:nvPr>
            <p:ph type="subTitle" idx="1"/>
          </p:nvPr>
        </p:nvSpPr>
        <p:spPr>
          <a:xfrm>
            <a:off x="152400" y="2758019"/>
            <a:ext cx="8833164" cy="3124200"/>
          </a:xfrm>
        </p:spPr>
        <p:txBody>
          <a:bodyPr anchor="ctr">
            <a:normAutofit/>
          </a:bodyPr>
          <a:lstStyle/>
          <a:p>
            <a:r>
              <a:rPr lang="en-US" sz="2400" dirty="0" smtClean="0">
                <a:solidFill>
                  <a:srgbClr val="0000FF"/>
                </a:solidFill>
                <a:latin typeface="Arial" panose="020B0604020202020204" pitchFamily="34" charset="0"/>
                <a:cs typeface="Arial" panose="020B0604020202020204" pitchFamily="34" charset="0"/>
              </a:rPr>
              <a:t>Judy </a:t>
            </a:r>
            <a:r>
              <a:rPr lang="en-US" sz="2400" dirty="0" smtClean="0">
                <a:solidFill>
                  <a:srgbClr val="0000FF"/>
                </a:solidFill>
                <a:latin typeface="Arial" panose="020B0604020202020204" pitchFamily="34" charset="0"/>
                <a:cs typeface="Arial" panose="020B0604020202020204" pitchFamily="34" charset="0"/>
              </a:rPr>
              <a:t>Ghirardelli</a:t>
            </a:r>
            <a:endParaRPr lang="en-US" sz="2400" dirty="0" smtClean="0">
              <a:solidFill>
                <a:srgbClr val="0000FF"/>
              </a:solidFill>
              <a:latin typeface="Arial" panose="020B0604020202020204" pitchFamily="34" charset="0"/>
              <a:cs typeface="Arial" panose="020B0604020202020204" pitchFamily="34" charset="0"/>
            </a:endParaRPr>
          </a:p>
          <a:p>
            <a:r>
              <a:rPr lang="en-US" sz="2000" dirty="0" smtClean="0">
                <a:solidFill>
                  <a:schemeClr val="accent1"/>
                </a:solidFill>
                <a:latin typeface="Arial" panose="020B0604020202020204" pitchFamily="34" charset="0"/>
                <a:cs typeface="Arial" panose="020B0604020202020204" pitchFamily="34" charset="0"/>
              </a:rPr>
              <a:t>National Weather Service</a:t>
            </a:r>
          </a:p>
          <a:p>
            <a:r>
              <a:rPr lang="en-US" sz="2000" dirty="0" smtClean="0">
                <a:solidFill>
                  <a:schemeClr val="accent1"/>
                </a:solidFill>
                <a:latin typeface="Arial" panose="020B0604020202020204" pitchFamily="34" charset="0"/>
                <a:cs typeface="Arial" panose="020B0604020202020204" pitchFamily="34" charset="0"/>
              </a:rPr>
              <a:t>Meteorological Development Laboratory</a:t>
            </a:r>
          </a:p>
          <a:p>
            <a:endParaRPr lang="en-US" sz="2800" dirty="0" smtClean="0">
              <a:solidFill>
                <a:srgbClr val="0000FF"/>
              </a:solidFill>
              <a:latin typeface="Arial" panose="020B0604020202020204" pitchFamily="34" charset="0"/>
              <a:cs typeface="Arial" panose="020B0604020202020204" pitchFamily="34" charset="0"/>
            </a:endParaRPr>
          </a:p>
          <a:p>
            <a:r>
              <a:rPr lang="en-US" sz="2000" dirty="0">
                <a:solidFill>
                  <a:schemeClr val="tx2"/>
                </a:solidFill>
                <a:latin typeface="Arial" panose="020B0604020202020204" pitchFamily="34" charset="0"/>
                <a:cs typeface="Arial" panose="020B0604020202020204" pitchFamily="34" charset="0"/>
              </a:rPr>
              <a:t>Intermountain West Aviation Weather Safety Workshop</a:t>
            </a:r>
          </a:p>
          <a:p>
            <a:r>
              <a:rPr lang="en-US" sz="2000" dirty="0" smtClean="0">
                <a:solidFill>
                  <a:schemeClr val="tx2"/>
                </a:solidFill>
                <a:latin typeface="Arial" panose="020B0604020202020204" pitchFamily="34" charset="0"/>
                <a:cs typeface="Arial" panose="020B0604020202020204" pitchFamily="34" charset="0"/>
              </a:rPr>
              <a:t>Boise, ID</a:t>
            </a:r>
            <a:endParaRPr lang="en-US" sz="2000" dirty="0">
              <a:solidFill>
                <a:schemeClr val="tx2"/>
              </a:solidFill>
              <a:latin typeface="Arial" panose="020B0604020202020204" pitchFamily="34" charset="0"/>
              <a:cs typeface="Arial" panose="020B0604020202020204" pitchFamily="34" charset="0"/>
            </a:endParaRPr>
          </a:p>
          <a:p>
            <a:r>
              <a:rPr lang="en-US" sz="2000" dirty="0" smtClean="0">
                <a:solidFill>
                  <a:schemeClr val="tx2"/>
                </a:solidFill>
                <a:latin typeface="Arial" panose="020B0604020202020204" pitchFamily="34" charset="0"/>
                <a:cs typeface="Arial" panose="020B0604020202020204" pitchFamily="34" charset="0"/>
              </a:rPr>
              <a:t>09/14/2018</a:t>
            </a:r>
            <a:endParaRPr lang="en-US" sz="2000" dirty="0">
              <a:solidFill>
                <a:schemeClr val="tx2"/>
              </a:solidFill>
              <a:latin typeface="Arial" panose="020B0604020202020204" pitchFamily="34" charset="0"/>
              <a:cs typeface="Arial" panose="020B0604020202020204" pitchFamily="34" charset="0"/>
            </a:endParaRPr>
          </a:p>
        </p:txBody>
      </p:sp>
      <p:sp>
        <p:nvSpPr>
          <p:cNvPr id="6" name="Text Placeholder 9"/>
          <p:cNvSpPr txBox="1">
            <a:spLocks/>
          </p:cNvSpPr>
          <p:nvPr/>
        </p:nvSpPr>
        <p:spPr>
          <a:xfrm>
            <a:off x="34771" y="5876315"/>
            <a:ext cx="8985564" cy="454196"/>
          </a:xfrm>
          <a:prstGeom prst="rect">
            <a:avLst/>
          </a:prstGeom>
          <a:no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fontAlgn="auto">
              <a:spcAft>
                <a:spcPts val="0"/>
              </a:spcAft>
              <a:buNone/>
            </a:pPr>
            <a:r>
              <a:rPr lang="en-US" sz="1200" dirty="0" smtClean="0">
                <a:solidFill>
                  <a:schemeClr val="tx1"/>
                </a:solidFill>
                <a:latin typeface="Arial" panose="020B0604020202020204" pitchFamily="34" charset="0"/>
                <a:cs typeface="Arial" panose="020B0604020202020204" pitchFamily="34" charset="0"/>
              </a:rPr>
              <a:t>Portions of this research are in response to requirements and funding by the Federal Aviation Administration (FAA).  The views expressed are those of the authors and do not necessarily represent the official policy or position of the FAA.  </a:t>
            </a:r>
            <a:br>
              <a:rPr lang="en-US" sz="1200" dirty="0" smtClean="0">
                <a:solidFill>
                  <a:schemeClr val="tx1"/>
                </a:solidFill>
                <a:latin typeface="Arial" panose="020B0604020202020204" pitchFamily="34" charset="0"/>
                <a:cs typeface="Arial" panose="020B0604020202020204" pitchFamily="34" charset="0"/>
              </a:rPr>
            </a:br>
            <a:endParaRPr lang="en-US" sz="1200" dirty="0" smtClean="0">
              <a:solidFill>
                <a:schemeClr val="tx1"/>
              </a:solidFill>
              <a:latin typeface="Arial" panose="020B0604020202020204" pitchFamily="34" charset="0"/>
              <a:cs typeface="Arial" panose="020B0604020202020204" pitchFamily="34" charset="0"/>
            </a:endParaRPr>
          </a:p>
          <a:p>
            <a:pPr marL="0" indent="0" algn="ctr" fontAlgn="auto">
              <a:spcAft>
                <a:spcPts val="0"/>
              </a:spcAft>
              <a:buNone/>
            </a:pPr>
            <a:r>
              <a:rPr lang="en-US" sz="1200" dirty="0" smtClean="0">
                <a:solidFill>
                  <a:schemeClr val="tx1"/>
                </a:solidFill>
                <a:latin typeface="Arial" panose="020B0604020202020204" pitchFamily="34" charset="0"/>
                <a:cs typeface="Arial" panose="020B0604020202020204" pitchFamily="34" charset="0"/>
              </a:rPr>
              <a:t>Portions of this material are based upon work supported by the Joint Technology Transition Initiative (JTTI) Program within NOAA/OAR Office of Weather and Air Quality.</a:t>
            </a:r>
            <a:r>
              <a:rPr lang="en-US" sz="1200" dirty="0" smtClean="0">
                <a:solidFill>
                  <a:schemeClr val="tx1"/>
                </a:solidFill>
              </a:rPr>
              <a:t/>
            </a:r>
            <a:br>
              <a:rPr lang="en-US" sz="1200" dirty="0" smtClean="0">
                <a:solidFill>
                  <a:schemeClr val="tx1"/>
                </a:solidFill>
              </a:rPr>
            </a:br>
            <a:endParaRPr lang="en-US" sz="1200" dirty="0">
              <a:solidFill>
                <a:schemeClr val="tx1"/>
              </a:solidFill>
            </a:endParaRPr>
          </a:p>
        </p:txBody>
      </p:sp>
    </p:spTree>
    <p:extLst>
      <p:ext uri="{BB962C8B-B14F-4D97-AF65-F5344CB8AC3E}">
        <p14:creationId xmlns:p14="http://schemas.microsoft.com/office/powerpoint/2010/main" val="295938316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rmAutofit/>
          </a:bodyPr>
          <a:lstStyle/>
          <a:p>
            <a:pPr marL="457200" lvl="1" indent="0">
              <a:buNone/>
            </a:pPr>
            <a:r>
              <a:rPr lang="en-US" sz="8000" b="1" dirty="0" smtClean="0">
                <a:latin typeface="Arial" panose="020B0604020202020204" pitchFamily="34" charset="0"/>
                <a:cs typeface="Arial" panose="020B0604020202020204" pitchFamily="34" charset="0"/>
              </a:rPr>
              <a:t>                                                              </a:t>
            </a:r>
            <a:endParaRPr lang="en-US" sz="8000" b="1" dirty="0">
              <a:latin typeface="Arial" panose="020B0604020202020204" pitchFamily="34" charset="0"/>
              <a:cs typeface="Arial" panose="020B0604020202020204" pitchFamily="34" charset="0"/>
            </a:endParaRPr>
          </a:p>
          <a:p>
            <a:pPr lvl="1"/>
            <a:endParaRPr lang="en-US" sz="7600" b="1" dirty="0" smtClean="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685800" y="1981200"/>
            <a:ext cx="184731" cy="369332"/>
          </a:xfrm>
          <a:prstGeom prst="rect">
            <a:avLst/>
          </a:prstGeom>
          <a:noFill/>
        </p:spPr>
        <p:txBody>
          <a:bodyPr wrap="none" rtlCol="0">
            <a:spAutoFit/>
          </a:bodyPr>
          <a:lstStyle/>
          <a:p>
            <a:endParaRPr lang="en-US" dirty="0"/>
          </a:p>
        </p:txBody>
      </p:sp>
      <p:graphicFrame>
        <p:nvGraphicFramePr>
          <p:cNvPr id="8" name="Chart 7"/>
          <p:cNvGraphicFramePr>
            <a:graphicFrameLocks noGrp="1"/>
          </p:cNvGraphicFramePr>
          <p:nvPr>
            <p:extLst/>
          </p:nvPr>
        </p:nvGraphicFramePr>
        <p:xfrm>
          <a:off x="228600" y="1066800"/>
          <a:ext cx="86106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514600" y="1295400"/>
            <a:ext cx="2743200" cy="830997"/>
          </a:xfrm>
          <a:prstGeom prst="rect">
            <a:avLst/>
          </a:prstGeom>
          <a:solidFill>
            <a:schemeClr val="bg1"/>
          </a:solidFill>
          <a:ln>
            <a:solidFill>
              <a:srgbClr val="0000FF"/>
            </a:solidFill>
          </a:ln>
        </p:spPr>
        <p:txBody>
          <a:bodyPr wrap="square" rtlCol="0">
            <a:spAutoFit/>
          </a:bodyPr>
          <a:lstStyle/>
          <a:p>
            <a:pPr algn="ctr"/>
            <a:r>
              <a:rPr lang="en-US" dirty="0" smtClean="0">
                <a:solidFill>
                  <a:srgbClr val="0000FF"/>
                </a:solidFill>
              </a:rPr>
              <a:t>LAMP using</a:t>
            </a:r>
          </a:p>
          <a:p>
            <a:pPr algn="ctr"/>
            <a:r>
              <a:rPr lang="en-US" dirty="0" smtClean="0">
                <a:solidFill>
                  <a:srgbClr val="0000FF"/>
                </a:solidFill>
              </a:rPr>
              <a:t>MOS only</a:t>
            </a:r>
            <a:endParaRPr lang="en-US" dirty="0">
              <a:solidFill>
                <a:srgbClr val="0000FF"/>
              </a:solidFill>
            </a:endParaRPr>
          </a:p>
        </p:txBody>
      </p:sp>
      <p:cxnSp>
        <p:nvCxnSpPr>
          <p:cNvPr id="9" name="Straight Arrow Connector 8"/>
          <p:cNvCxnSpPr>
            <a:stCxn id="7" idx="2"/>
          </p:cNvCxnSpPr>
          <p:nvPr/>
        </p:nvCxnSpPr>
        <p:spPr>
          <a:xfrm flipH="1">
            <a:off x="2819400" y="2126397"/>
            <a:ext cx="1066800" cy="23694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457200" y="76200"/>
            <a:ext cx="8229600" cy="914400"/>
          </a:xfrm>
          <a:noFill/>
        </p:spPr>
        <p:txBody>
          <a:bodyPr>
            <a:noAutofit/>
          </a:bodyPr>
          <a:lstStyle/>
          <a:p>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latin typeface="Arial"/>
                <a:cs typeface="Arial"/>
              </a:rPr>
              <a:t>LAMP 1-hr Convection Development:</a:t>
            </a:r>
            <a:br>
              <a:rPr lang="en-US" altLang="en-US" sz="2800" dirty="0" smtClean="0">
                <a:solidFill>
                  <a:srgbClr val="000000"/>
                </a:solidFill>
                <a:latin typeface="Arial"/>
                <a:cs typeface="Arial"/>
              </a:rPr>
            </a:br>
            <a:r>
              <a:rPr lang="en-US" altLang="en-US" sz="2800" dirty="0" smtClean="0">
                <a:solidFill>
                  <a:srgbClr val="000000"/>
                </a:solidFill>
                <a:latin typeface="Arial"/>
                <a:cs typeface="Arial"/>
              </a:rPr>
              <a:t>The importance of the predictors</a:t>
            </a:r>
            <a:br>
              <a:rPr lang="en-US" altLang="en-US" sz="2800" dirty="0" smtClean="0">
                <a:solidFill>
                  <a:srgbClr val="000000"/>
                </a:solidFill>
                <a:latin typeface="Arial"/>
                <a:cs typeface="Arial"/>
              </a:rPr>
            </a:br>
            <a:endParaRPr lang="en-US" sz="2800" dirty="0">
              <a:solidFill>
                <a:srgbClr val="000000"/>
              </a:solidFill>
              <a:latin typeface="Arial"/>
              <a:cs typeface="Arial"/>
            </a:endParaRPr>
          </a:p>
        </p:txBody>
      </p:sp>
    </p:spTree>
    <p:extLst>
      <p:ext uri="{BB962C8B-B14F-4D97-AF65-F5344CB8AC3E}">
        <p14:creationId xmlns:p14="http://schemas.microsoft.com/office/powerpoint/2010/main" val="2556874535"/>
      </p:ext>
    </p:extLst>
  </p:cSld>
  <p:clrMapOvr>
    <a:masterClrMapping/>
  </p:clrMapOvr>
  <p:transition advTm="2405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rmAutofit/>
          </a:bodyPr>
          <a:lstStyle/>
          <a:p>
            <a:pPr marL="457200" lvl="1" indent="0">
              <a:buNone/>
            </a:pPr>
            <a:r>
              <a:rPr lang="en-US" sz="8000" b="1" dirty="0" smtClean="0">
                <a:latin typeface="Arial" panose="020B0604020202020204" pitchFamily="34" charset="0"/>
                <a:cs typeface="Arial" panose="020B0604020202020204" pitchFamily="34" charset="0"/>
              </a:rPr>
              <a:t>                                                              </a:t>
            </a:r>
            <a:endParaRPr lang="en-US" sz="8000" b="1" dirty="0">
              <a:latin typeface="Arial" panose="020B0604020202020204" pitchFamily="34" charset="0"/>
              <a:cs typeface="Arial" panose="020B0604020202020204" pitchFamily="34" charset="0"/>
            </a:endParaRPr>
          </a:p>
          <a:p>
            <a:pPr lvl="1"/>
            <a:endParaRPr lang="en-US" sz="7600" b="1" dirty="0" smtClean="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685800" y="1981200"/>
            <a:ext cx="184731" cy="369332"/>
          </a:xfrm>
          <a:prstGeom prst="rect">
            <a:avLst/>
          </a:prstGeom>
          <a:noFill/>
        </p:spPr>
        <p:txBody>
          <a:bodyPr wrap="none" rtlCol="0">
            <a:spAutoFit/>
          </a:bodyPr>
          <a:lstStyle/>
          <a:p>
            <a:endParaRPr lang="en-US" dirty="0"/>
          </a:p>
        </p:txBody>
      </p:sp>
      <p:graphicFrame>
        <p:nvGraphicFramePr>
          <p:cNvPr id="8" name="Chart 7"/>
          <p:cNvGraphicFramePr>
            <a:graphicFrameLocks noGrp="1"/>
          </p:cNvGraphicFramePr>
          <p:nvPr>
            <p:extLst/>
          </p:nvPr>
        </p:nvGraphicFramePr>
        <p:xfrm>
          <a:off x="228600" y="1066800"/>
          <a:ext cx="8610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514600" y="1295400"/>
            <a:ext cx="2743200" cy="830997"/>
          </a:xfrm>
          <a:prstGeom prst="rect">
            <a:avLst/>
          </a:prstGeom>
          <a:solidFill>
            <a:schemeClr val="bg1"/>
          </a:solidFill>
          <a:ln>
            <a:solidFill>
              <a:srgbClr val="0000FF"/>
            </a:solidFill>
          </a:ln>
        </p:spPr>
        <p:txBody>
          <a:bodyPr wrap="square" rtlCol="0">
            <a:spAutoFit/>
          </a:bodyPr>
          <a:lstStyle/>
          <a:p>
            <a:pPr algn="ctr"/>
            <a:r>
              <a:rPr lang="en-US" dirty="0" smtClean="0">
                <a:solidFill>
                  <a:srgbClr val="0000FF"/>
                </a:solidFill>
              </a:rPr>
              <a:t>LAMP using HRRR only</a:t>
            </a:r>
            <a:endParaRPr lang="en-US" dirty="0">
              <a:solidFill>
                <a:srgbClr val="0000FF"/>
              </a:solidFill>
            </a:endParaRPr>
          </a:p>
        </p:txBody>
      </p:sp>
      <p:cxnSp>
        <p:nvCxnSpPr>
          <p:cNvPr id="10" name="Straight Arrow Connector 9"/>
          <p:cNvCxnSpPr>
            <a:stCxn id="9" idx="2"/>
          </p:cNvCxnSpPr>
          <p:nvPr/>
        </p:nvCxnSpPr>
        <p:spPr>
          <a:xfrm flipH="1">
            <a:off x="2819400" y="2126397"/>
            <a:ext cx="1066800" cy="2293203"/>
          </a:xfrm>
          <a:prstGeom prst="straightConnector1">
            <a:avLst/>
          </a:prstGeom>
          <a:ln>
            <a:solidFill>
              <a:srgbClr val="8000FF"/>
            </a:solidFill>
            <a:tailEnd type="arrow"/>
          </a:ln>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457200" y="76200"/>
            <a:ext cx="8229600" cy="914400"/>
          </a:xfrm>
          <a:noFill/>
        </p:spPr>
        <p:txBody>
          <a:bodyPr>
            <a:noAutofit/>
          </a:bodyPr>
          <a:lstStyle/>
          <a:p>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latin typeface="Arial"/>
                <a:cs typeface="Arial"/>
              </a:rPr>
              <a:t>LAMP 1-hr Convection Development:</a:t>
            </a:r>
            <a:br>
              <a:rPr lang="en-US" altLang="en-US" sz="2800" dirty="0" smtClean="0">
                <a:solidFill>
                  <a:srgbClr val="000000"/>
                </a:solidFill>
                <a:latin typeface="Arial"/>
                <a:cs typeface="Arial"/>
              </a:rPr>
            </a:br>
            <a:r>
              <a:rPr lang="en-US" altLang="en-US" sz="2800" dirty="0" smtClean="0">
                <a:solidFill>
                  <a:srgbClr val="000000"/>
                </a:solidFill>
                <a:latin typeface="Arial"/>
                <a:cs typeface="Arial"/>
              </a:rPr>
              <a:t>The importance of the predictors</a:t>
            </a:r>
            <a:br>
              <a:rPr lang="en-US" altLang="en-US" sz="2800" dirty="0" smtClean="0">
                <a:solidFill>
                  <a:srgbClr val="000000"/>
                </a:solidFill>
                <a:latin typeface="Arial"/>
                <a:cs typeface="Arial"/>
              </a:rPr>
            </a:br>
            <a:endParaRPr lang="en-US" sz="2800" dirty="0">
              <a:solidFill>
                <a:srgbClr val="000000"/>
              </a:solidFill>
              <a:latin typeface="Arial"/>
              <a:cs typeface="Arial"/>
            </a:endParaRPr>
          </a:p>
        </p:txBody>
      </p:sp>
    </p:spTree>
    <p:extLst>
      <p:ext uri="{BB962C8B-B14F-4D97-AF65-F5344CB8AC3E}">
        <p14:creationId xmlns:p14="http://schemas.microsoft.com/office/powerpoint/2010/main" val="1278499788"/>
      </p:ext>
    </p:extLst>
  </p:cSld>
  <p:clrMapOvr>
    <a:masterClrMapping/>
  </p:clrMapOvr>
  <p:transition advTm="8434"/>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rmAutofit/>
          </a:bodyPr>
          <a:lstStyle/>
          <a:p>
            <a:pPr marL="457200" lvl="1" indent="0">
              <a:buNone/>
            </a:pPr>
            <a:r>
              <a:rPr lang="en-US" sz="8000" b="1" dirty="0" smtClean="0">
                <a:latin typeface="Arial" panose="020B0604020202020204" pitchFamily="34" charset="0"/>
                <a:cs typeface="Arial" panose="020B0604020202020204" pitchFamily="34" charset="0"/>
              </a:rPr>
              <a:t>                                                              </a:t>
            </a:r>
            <a:endParaRPr lang="en-US" sz="8000" b="1" dirty="0">
              <a:latin typeface="Arial" panose="020B0604020202020204" pitchFamily="34" charset="0"/>
              <a:cs typeface="Arial" panose="020B0604020202020204" pitchFamily="34" charset="0"/>
            </a:endParaRPr>
          </a:p>
          <a:p>
            <a:pPr lvl="1"/>
            <a:endParaRPr lang="en-US" sz="7600" b="1" dirty="0" smtClean="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685800" y="1981200"/>
            <a:ext cx="184731" cy="369332"/>
          </a:xfrm>
          <a:prstGeom prst="rect">
            <a:avLst/>
          </a:prstGeom>
          <a:noFill/>
        </p:spPr>
        <p:txBody>
          <a:bodyPr wrap="none" rtlCol="0">
            <a:spAutoFit/>
          </a:bodyPr>
          <a:lstStyle/>
          <a:p>
            <a:endParaRPr lang="en-US" dirty="0"/>
          </a:p>
        </p:txBody>
      </p:sp>
      <p:graphicFrame>
        <p:nvGraphicFramePr>
          <p:cNvPr id="8" name="Chart 7"/>
          <p:cNvGraphicFramePr>
            <a:graphicFrameLocks noGrp="1"/>
          </p:cNvGraphicFramePr>
          <p:nvPr>
            <p:extLst/>
          </p:nvPr>
        </p:nvGraphicFramePr>
        <p:xfrm>
          <a:off x="228600" y="1066800"/>
          <a:ext cx="8610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514600" y="1295400"/>
            <a:ext cx="2743200" cy="830997"/>
          </a:xfrm>
          <a:prstGeom prst="rect">
            <a:avLst/>
          </a:prstGeom>
          <a:solidFill>
            <a:schemeClr val="bg1"/>
          </a:solidFill>
          <a:ln>
            <a:solidFill>
              <a:srgbClr val="0000FF"/>
            </a:solidFill>
          </a:ln>
        </p:spPr>
        <p:txBody>
          <a:bodyPr wrap="square" rtlCol="0">
            <a:spAutoFit/>
          </a:bodyPr>
          <a:lstStyle/>
          <a:p>
            <a:pPr algn="ctr"/>
            <a:r>
              <a:rPr lang="en-US" dirty="0" smtClean="0">
                <a:solidFill>
                  <a:srgbClr val="0000FF"/>
                </a:solidFill>
              </a:rPr>
              <a:t>LAMP using MOS and HRRR only</a:t>
            </a:r>
            <a:endParaRPr lang="en-US" dirty="0">
              <a:solidFill>
                <a:srgbClr val="0000FF"/>
              </a:solidFill>
            </a:endParaRPr>
          </a:p>
        </p:txBody>
      </p:sp>
      <p:cxnSp>
        <p:nvCxnSpPr>
          <p:cNvPr id="9" name="Straight Arrow Connector 8"/>
          <p:cNvCxnSpPr>
            <a:stCxn id="7" idx="2"/>
          </p:cNvCxnSpPr>
          <p:nvPr/>
        </p:nvCxnSpPr>
        <p:spPr>
          <a:xfrm flipH="1">
            <a:off x="2819400" y="2126397"/>
            <a:ext cx="1066800" cy="206460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457200" y="76200"/>
            <a:ext cx="8229600" cy="914400"/>
          </a:xfrm>
          <a:noFill/>
        </p:spPr>
        <p:txBody>
          <a:bodyPr>
            <a:noAutofit/>
          </a:bodyPr>
          <a:lstStyle/>
          <a:p>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latin typeface="Arial"/>
                <a:cs typeface="Arial"/>
              </a:rPr>
              <a:t>LAMP 1-hr Convection Development:</a:t>
            </a:r>
            <a:br>
              <a:rPr lang="en-US" altLang="en-US" sz="2800" dirty="0" smtClean="0">
                <a:solidFill>
                  <a:srgbClr val="000000"/>
                </a:solidFill>
                <a:latin typeface="Arial"/>
                <a:cs typeface="Arial"/>
              </a:rPr>
            </a:br>
            <a:r>
              <a:rPr lang="en-US" altLang="en-US" sz="2800" dirty="0" smtClean="0">
                <a:solidFill>
                  <a:srgbClr val="000000"/>
                </a:solidFill>
                <a:latin typeface="Arial"/>
                <a:cs typeface="Arial"/>
              </a:rPr>
              <a:t>The importance of the predictors</a:t>
            </a:r>
            <a:br>
              <a:rPr lang="en-US" altLang="en-US" sz="2800" dirty="0" smtClean="0">
                <a:solidFill>
                  <a:srgbClr val="000000"/>
                </a:solidFill>
                <a:latin typeface="Arial"/>
                <a:cs typeface="Arial"/>
              </a:rPr>
            </a:br>
            <a:endParaRPr lang="en-US" sz="2800" dirty="0">
              <a:solidFill>
                <a:srgbClr val="000000"/>
              </a:solidFill>
              <a:latin typeface="Arial"/>
              <a:cs typeface="Arial"/>
            </a:endParaRPr>
          </a:p>
        </p:txBody>
      </p:sp>
    </p:spTree>
    <p:extLst>
      <p:ext uri="{BB962C8B-B14F-4D97-AF65-F5344CB8AC3E}">
        <p14:creationId xmlns:p14="http://schemas.microsoft.com/office/powerpoint/2010/main" val="2160772095"/>
      </p:ext>
    </p:extLst>
  </p:cSld>
  <p:clrMapOvr>
    <a:masterClrMapping/>
  </p:clrMapOvr>
  <p:transition advTm="6192"/>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rmAutofit/>
          </a:bodyPr>
          <a:lstStyle/>
          <a:p>
            <a:pPr marL="457200" lvl="1" indent="0">
              <a:buNone/>
            </a:pPr>
            <a:r>
              <a:rPr lang="en-US" sz="8000" b="1" dirty="0" smtClean="0">
                <a:latin typeface="Arial" panose="020B0604020202020204" pitchFamily="34" charset="0"/>
                <a:cs typeface="Arial" panose="020B0604020202020204" pitchFamily="34" charset="0"/>
              </a:rPr>
              <a:t>                                                              </a:t>
            </a:r>
            <a:endParaRPr lang="en-US" sz="8000" b="1" dirty="0">
              <a:latin typeface="Arial" panose="020B0604020202020204" pitchFamily="34" charset="0"/>
              <a:cs typeface="Arial" panose="020B0604020202020204" pitchFamily="34" charset="0"/>
            </a:endParaRPr>
          </a:p>
          <a:p>
            <a:pPr lvl="1"/>
            <a:endParaRPr lang="en-US" sz="7600" b="1" dirty="0" smtClean="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685800" y="1981200"/>
            <a:ext cx="184731" cy="369332"/>
          </a:xfrm>
          <a:prstGeom prst="rect">
            <a:avLst/>
          </a:prstGeom>
          <a:noFill/>
        </p:spPr>
        <p:txBody>
          <a:bodyPr wrap="none" rtlCol="0">
            <a:spAutoFit/>
          </a:bodyPr>
          <a:lstStyle/>
          <a:p>
            <a:endParaRPr lang="en-US" dirty="0"/>
          </a:p>
        </p:txBody>
      </p:sp>
      <p:graphicFrame>
        <p:nvGraphicFramePr>
          <p:cNvPr id="8" name="Chart 7"/>
          <p:cNvGraphicFramePr>
            <a:graphicFrameLocks noGrp="1"/>
          </p:cNvGraphicFramePr>
          <p:nvPr>
            <p:extLst/>
          </p:nvPr>
        </p:nvGraphicFramePr>
        <p:xfrm>
          <a:off x="228600" y="1066800"/>
          <a:ext cx="8610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514600" y="1295400"/>
            <a:ext cx="2895600" cy="1938992"/>
          </a:xfrm>
          <a:prstGeom prst="rect">
            <a:avLst/>
          </a:prstGeom>
          <a:solidFill>
            <a:schemeClr val="bg1"/>
          </a:solidFill>
          <a:ln>
            <a:solidFill>
              <a:srgbClr val="0000FF"/>
            </a:solidFill>
          </a:ln>
        </p:spPr>
        <p:txBody>
          <a:bodyPr wrap="square" rtlCol="0">
            <a:spAutoFit/>
          </a:bodyPr>
          <a:lstStyle/>
          <a:p>
            <a:pPr algn="ctr"/>
            <a:r>
              <a:rPr lang="en-US" dirty="0" smtClean="0">
                <a:solidFill>
                  <a:srgbClr val="0000FF"/>
                </a:solidFill>
              </a:rPr>
              <a:t>Best </a:t>
            </a:r>
            <a:r>
              <a:rPr lang="en-US" dirty="0" err="1" smtClean="0">
                <a:solidFill>
                  <a:srgbClr val="0000FF"/>
                </a:solidFill>
              </a:rPr>
              <a:t>obs</a:t>
            </a:r>
            <a:r>
              <a:rPr lang="en-US" dirty="0" smtClean="0">
                <a:solidFill>
                  <a:srgbClr val="0000FF"/>
                </a:solidFill>
              </a:rPr>
              <a:t> system (</a:t>
            </a:r>
            <a:r>
              <a:rPr lang="en-US" dirty="0" err="1" smtClean="0">
                <a:solidFill>
                  <a:srgbClr val="FF00FF"/>
                </a:solidFill>
              </a:rPr>
              <a:t>init</a:t>
            </a:r>
            <a:r>
              <a:rPr lang="en-US" dirty="0" smtClean="0">
                <a:solidFill>
                  <a:srgbClr val="FF00FF"/>
                </a:solidFill>
              </a:rPr>
              <a:t> </a:t>
            </a:r>
            <a:r>
              <a:rPr lang="en-US" dirty="0" err="1" smtClean="0">
                <a:solidFill>
                  <a:srgbClr val="FF00FF"/>
                </a:solidFill>
              </a:rPr>
              <a:t>obs</a:t>
            </a:r>
            <a:r>
              <a:rPr lang="en-US" dirty="0" smtClean="0">
                <a:solidFill>
                  <a:srgbClr val="FF00FF"/>
                </a:solidFill>
              </a:rPr>
              <a:t> + </a:t>
            </a:r>
            <a:r>
              <a:rPr lang="en-US" dirty="0" err="1" smtClean="0">
                <a:solidFill>
                  <a:srgbClr val="FF00FF"/>
                </a:solidFill>
              </a:rPr>
              <a:t>adv</a:t>
            </a:r>
            <a:r>
              <a:rPr lang="en-US" dirty="0" smtClean="0">
                <a:solidFill>
                  <a:srgbClr val="FF00FF"/>
                </a:solidFill>
              </a:rPr>
              <a:t> </a:t>
            </a:r>
            <a:r>
              <a:rPr lang="en-US" dirty="0" err="1" smtClean="0">
                <a:solidFill>
                  <a:srgbClr val="FF00FF"/>
                </a:solidFill>
              </a:rPr>
              <a:t>obs</a:t>
            </a:r>
            <a:r>
              <a:rPr lang="en-US" dirty="0" smtClean="0">
                <a:solidFill>
                  <a:srgbClr val="0000FF"/>
                </a:solidFill>
              </a:rPr>
              <a:t>) </a:t>
            </a:r>
            <a:br>
              <a:rPr lang="en-US" dirty="0" smtClean="0">
                <a:solidFill>
                  <a:srgbClr val="0000FF"/>
                </a:solidFill>
              </a:rPr>
            </a:br>
            <a:r>
              <a:rPr lang="en-US" dirty="0" smtClean="0">
                <a:solidFill>
                  <a:srgbClr val="0000FF"/>
                </a:solidFill>
              </a:rPr>
              <a:t>and </a:t>
            </a:r>
            <a:br>
              <a:rPr lang="en-US" dirty="0" smtClean="0">
                <a:solidFill>
                  <a:srgbClr val="0000FF"/>
                </a:solidFill>
              </a:rPr>
            </a:br>
            <a:r>
              <a:rPr lang="en-US" dirty="0" smtClean="0">
                <a:solidFill>
                  <a:srgbClr val="0000FF"/>
                </a:solidFill>
              </a:rPr>
              <a:t>best model system (</a:t>
            </a:r>
            <a:r>
              <a:rPr lang="en-US" dirty="0" smtClean="0">
                <a:solidFill>
                  <a:srgbClr val="008000"/>
                </a:solidFill>
              </a:rPr>
              <a:t>MOS + HRRR</a:t>
            </a:r>
            <a:r>
              <a:rPr lang="en-US" dirty="0" smtClean="0">
                <a:solidFill>
                  <a:srgbClr val="0000FF"/>
                </a:solidFill>
              </a:rPr>
              <a:t>)</a:t>
            </a:r>
            <a:endParaRPr lang="en-US" dirty="0">
              <a:solidFill>
                <a:srgbClr val="0000FF"/>
              </a:solidFill>
            </a:endParaRPr>
          </a:p>
        </p:txBody>
      </p:sp>
      <p:sp>
        <p:nvSpPr>
          <p:cNvPr id="9" name="Title 1"/>
          <p:cNvSpPr>
            <a:spLocks noGrp="1"/>
          </p:cNvSpPr>
          <p:nvPr>
            <p:ph type="title"/>
          </p:nvPr>
        </p:nvSpPr>
        <p:spPr>
          <a:xfrm>
            <a:off x="457200" y="76200"/>
            <a:ext cx="8229600" cy="914400"/>
          </a:xfrm>
          <a:noFill/>
        </p:spPr>
        <p:txBody>
          <a:bodyPr>
            <a:noAutofit/>
          </a:bodyPr>
          <a:lstStyle/>
          <a:p>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latin typeface="Arial"/>
                <a:cs typeface="Arial"/>
              </a:rPr>
              <a:t>LAMP 1-hr Convection Development:</a:t>
            </a:r>
            <a:br>
              <a:rPr lang="en-US" altLang="en-US" sz="2800" dirty="0" smtClean="0">
                <a:solidFill>
                  <a:srgbClr val="000000"/>
                </a:solidFill>
                <a:latin typeface="Arial"/>
                <a:cs typeface="Arial"/>
              </a:rPr>
            </a:br>
            <a:r>
              <a:rPr lang="en-US" altLang="en-US" sz="2800" dirty="0" smtClean="0">
                <a:solidFill>
                  <a:srgbClr val="000000"/>
                </a:solidFill>
                <a:latin typeface="Arial"/>
                <a:cs typeface="Arial"/>
              </a:rPr>
              <a:t>The importance of the predictors</a:t>
            </a:r>
            <a:br>
              <a:rPr lang="en-US" altLang="en-US" sz="2800" dirty="0" smtClean="0">
                <a:solidFill>
                  <a:srgbClr val="000000"/>
                </a:solidFill>
                <a:latin typeface="Arial"/>
                <a:cs typeface="Arial"/>
              </a:rPr>
            </a:br>
            <a:endParaRPr lang="en-US" sz="2800" dirty="0">
              <a:solidFill>
                <a:srgbClr val="000000"/>
              </a:solidFill>
              <a:latin typeface="Arial"/>
              <a:cs typeface="Arial"/>
            </a:endParaRPr>
          </a:p>
        </p:txBody>
      </p:sp>
    </p:spTree>
    <p:extLst>
      <p:ext uri="{BB962C8B-B14F-4D97-AF65-F5344CB8AC3E}">
        <p14:creationId xmlns:p14="http://schemas.microsoft.com/office/powerpoint/2010/main" val="3851592783"/>
      </p:ext>
    </p:extLst>
  </p:cSld>
  <p:clrMapOvr>
    <a:masterClrMapping/>
  </p:clrMapOvr>
  <p:transition advTm="1443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rmAutofit/>
          </a:bodyPr>
          <a:lstStyle/>
          <a:p>
            <a:pPr marL="457200" lvl="1" indent="0">
              <a:buNone/>
            </a:pPr>
            <a:r>
              <a:rPr lang="en-US" sz="8000" b="1" dirty="0" smtClean="0">
                <a:latin typeface="Arial" panose="020B0604020202020204" pitchFamily="34" charset="0"/>
                <a:cs typeface="Arial" panose="020B0604020202020204" pitchFamily="34" charset="0"/>
              </a:rPr>
              <a:t>                                                              </a:t>
            </a:r>
            <a:endParaRPr lang="en-US" sz="8000" b="1" dirty="0">
              <a:latin typeface="Arial" panose="020B0604020202020204" pitchFamily="34" charset="0"/>
              <a:cs typeface="Arial" panose="020B0604020202020204" pitchFamily="34" charset="0"/>
            </a:endParaRPr>
          </a:p>
          <a:p>
            <a:pPr lvl="1"/>
            <a:endParaRPr lang="en-US" sz="7600" b="1" dirty="0" smtClean="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685800" y="1981200"/>
            <a:ext cx="184731" cy="369332"/>
          </a:xfrm>
          <a:prstGeom prst="rect">
            <a:avLst/>
          </a:prstGeom>
          <a:noFill/>
        </p:spPr>
        <p:txBody>
          <a:bodyPr wrap="none" rtlCol="0">
            <a:spAutoFit/>
          </a:bodyPr>
          <a:lstStyle/>
          <a:p>
            <a:endParaRPr lang="en-US" dirty="0"/>
          </a:p>
        </p:txBody>
      </p:sp>
      <p:graphicFrame>
        <p:nvGraphicFramePr>
          <p:cNvPr id="8" name="Chart 7"/>
          <p:cNvGraphicFramePr>
            <a:graphicFrameLocks noGrp="1"/>
          </p:cNvGraphicFramePr>
          <p:nvPr>
            <p:extLst/>
          </p:nvPr>
        </p:nvGraphicFramePr>
        <p:xfrm>
          <a:off x="228600" y="1066800"/>
          <a:ext cx="8610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514600" y="1295400"/>
            <a:ext cx="2895600" cy="1569660"/>
          </a:xfrm>
          <a:prstGeom prst="rect">
            <a:avLst/>
          </a:prstGeom>
          <a:solidFill>
            <a:schemeClr val="bg1"/>
          </a:solidFill>
          <a:ln>
            <a:solidFill>
              <a:srgbClr val="0000FF"/>
            </a:solidFill>
          </a:ln>
        </p:spPr>
        <p:txBody>
          <a:bodyPr wrap="square" rtlCol="0">
            <a:spAutoFit/>
          </a:bodyPr>
          <a:lstStyle/>
          <a:p>
            <a:pPr algn="ctr"/>
            <a:r>
              <a:rPr lang="en-US" dirty="0" smtClean="0">
                <a:solidFill>
                  <a:srgbClr val="0000FF"/>
                </a:solidFill>
              </a:rPr>
              <a:t>LAMP using best </a:t>
            </a:r>
            <a:r>
              <a:rPr lang="en-US" dirty="0" err="1" smtClean="0">
                <a:solidFill>
                  <a:srgbClr val="0000FF"/>
                </a:solidFill>
              </a:rPr>
              <a:t>obs</a:t>
            </a:r>
            <a:r>
              <a:rPr lang="en-US" dirty="0" smtClean="0">
                <a:solidFill>
                  <a:srgbClr val="0000FF"/>
                </a:solidFill>
              </a:rPr>
              <a:t> system </a:t>
            </a:r>
            <a:br>
              <a:rPr lang="en-US" dirty="0" smtClean="0">
                <a:solidFill>
                  <a:srgbClr val="0000FF"/>
                </a:solidFill>
              </a:rPr>
            </a:br>
            <a:r>
              <a:rPr lang="en-US" dirty="0" smtClean="0">
                <a:solidFill>
                  <a:srgbClr val="0000FF"/>
                </a:solidFill>
              </a:rPr>
              <a:t>and </a:t>
            </a:r>
            <a:br>
              <a:rPr lang="en-US" dirty="0" smtClean="0">
                <a:solidFill>
                  <a:srgbClr val="0000FF"/>
                </a:solidFill>
              </a:rPr>
            </a:br>
            <a:r>
              <a:rPr lang="en-US" dirty="0" smtClean="0">
                <a:solidFill>
                  <a:srgbClr val="0000FF"/>
                </a:solidFill>
              </a:rPr>
              <a:t>best model system</a:t>
            </a:r>
            <a:endParaRPr lang="en-US" dirty="0">
              <a:solidFill>
                <a:srgbClr val="0000FF"/>
              </a:solidFill>
            </a:endParaRPr>
          </a:p>
        </p:txBody>
      </p:sp>
      <p:cxnSp>
        <p:nvCxnSpPr>
          <p:cNvPr id="7" name="Straight Arrow Connector 6"/>
          <p:cNvCxnSpPr>
            <a:stCxn id="6" idx="2"/>
          </p:cNvCxnSpPr>
          <p:nvPr/>
        </p:nvCxnSpPr>
        <p:spPr>
          <a:xfrm flipH="1">
            <a:off x="2438400" y="2865060"/>
            <a:ext cx="1524000" cy="8687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457200" y="76200"/>
            <a:ext cx="8229600" cy="914400"/>
          </a:xfrm>
          <a:noFill/>
        </p:spPr>
        <p:txBody>
          <a:bodyPr>
            <a:noAutofit/>
          </a:bodyPr>
          <a:lstStyle/>
          <a:p>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latin typeface="Arial"/>
                <a:cs typeface="Arial"/>
              </a:rPr>
              <a:t>LAMP 1-hr Convection Development:</a:t>
            </a:r>
            <a:br>
              <a:rPr lang="en-US" altLang="en-US" sz="2800" dirty="0" smtClean="0">
                <a:solidFill>
                  <a:srgbClr val="000000"/>
                </a:solidFill>
                <a:latin typeface="Arial"/>
                <a:cs typeface="Arial"/>
              </a:rPr>
            </a:br>
            <a:r>
              <a:rPr lang="en-US" altLang="en-US" sz="2800" dirty="0" smtClean="0">
                <a:solidFill>
                  <a:srgbClr val="000000"/>
                </a:solidFill>
                <a:latin typeface="Arial"/>
                <a:cs typeface="Arial"/>
              </a:rPr>
              <a:t>The importance of the predictors</a:t>
            </a:r>
            <a:br>
              <a:rPr lang="en-US" altLang="en-US" sz="2800" dirty="0" smtClean="0">
                <a:solidFill>
                  <a:srgbClr val="000000"/>
                </a:solidFill>
                <a:latin typeface="Arial"/>
                <a:cs typeface="Arial"/>
              </a:rPr>
            </a:br>
            <a:endParaRPr lang="en-US" sz="2800" dirty="0">
              <a:solidFill>
                <a:srgbClr val="000000"/>
              </a:solidFill>
              <a:latin typeface="Arial"/>
              <a:cs typeface="Arial"/>
            </a:endParaRPr>
          </a:p>
        </p:txBody>
      </p:sp>
    </p:spTree>
    <p:extLst>
      <p:ext uri="{BB962C8B-B14F-4D97-AF65-F5344CB8AC3E}">
        <p14:creationId xmlns:p14="http://schemas.microsoft.com/office/powerpoint/2010/main" val="2416181077"/>
      </p:ext>
    </p:extLst>
  </p:cSld>
  <p:clrMapOvr>
    <a:masterClrMapping/>
  </p:clrMapOvr>
  <p:transition advTm="36627"/>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Slide Number Placeholder 1"/>
          <p:cNvSpPr>
            <a:spLocks noGrp="1"/>
          </p:cNvSpPr>
          <p:nvPr>
            <p:ph type="sldNum" sz="quarter" idx="4294967295"/>
          </p:nvPr>
        </p:nvSpPr>
        <p:spPr bwMode="auto">
          <a:xfrm>
            <a:off x="8458200" y="640080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7B59C60-72A5-43A2-A401-A15EB349D45E}" type="slidenum">
              <a:rPr lang="en-US" altLang="en-US" smtClean="0">
                <a:solidFill>
                  <a:srgbClr val="045C75"/>
                </a:solidFill>
              </a:rPr>
              <a:pPr/>
              <a:t>15</a:t>
            </a:fld>
            <a:endParaRPr lang="en-US" altLang="en-US" smtClean="0">
              <a:solidFill>
                <a:srgbClr val="045C75"/>
              </a:solidFill>
            </a:endParaRPr>
          </a:p>
        </p:txBody>
      </p:sp>
      <p:sp>
        <p:nvSpPr>
          <p:cNvPr id="7" name="Shape 208"/>
          <p:cNvSpPr txBox="1">
            <a:spLocks noGrp="1"/>
          </p:cNvSpPr>
          <p:nvPr>
            <p:ph type="title"/>
          </p:nvPr>
        </p:nvSpPr>
        <p:spPr>
          <a:xfrm>
            <a:off x="0" y="0"/>
            <a:ext cx="9144000" cy="457200"/>
          </a:xfrm>
          <a:prstGeom prst="rect">
            <a:avLst/>
          </a:prstGeom>
        </p:spPr>
        <p:txBody>
          <a:bodyPr lIns="91425" tIns="91425" rIns="91425" bIns="91425" anchor="t" anchorCtr="0">
            <a:noAutofit/>
          </a:bodyPr>
          <a:lstStyle/>
          <a:p>
            <a:pPr lvl="0" rtl="0">
              <a:spcBef>
                <a:spcPts val="0"/>
              </a:spcBef>
              <a:buNone/>
            </a:pPr>
            <a:r>
              <a:rPr lang="en" sz="2400" dirty="0">
                <a:solidFill>
                  <a:schemeClr val="accent1">
                    <a:lumMod val="50000"/>
                  </a:schemeClr>
                </a:solidFill>
                <a:ea typeface="+mj-ea"/>
                <a:cs typeface="+mj-cs"/>
              </a:rPr>
              <a:t>LAMP </a:t>
            </a:r>
            <a:r>
              <a:rPr lang="en-US" sz="2400" dirty="0" smtClean="0">
                <a:solidFill>
                  <a:schemeClr val="accent1">
                    <a:lumMod val="50000"/>
                  </a:schemeClr>
                </a:solidFill>
                <a:ea typeface="+mj-ea"/>
                <a:cs typeface="+mj-cs"/>
              </a:rPr>
              <a:t>Probability Example: Ceiling &lt; 1000 feet </a:t>
            </a:r>
            <a:endParaRPr lang="en" sz="2400" dirty="0">
              <a:solidFill>
                <a:schemeClr val="accent1">
                  <a:lumMod val="50000"/>
                </a:schemeClr>
              </a:solidFill>
              <a:ea typeface="+mj-ea"/>
              <a:cs typeface="+mj-cs"/>
            </a:endParaRPr>
          </a:p>
        </p:txBody>
      </p:sp>
      <p:pic>
        <p:nvPicPr>
          <p:cNvPr id="3" name="Picture 2" descr="Cigp.1000.GLMPpara.2016042900_06h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57200"/>
            <a:ext cx="3886200" cy="2619771"/>
          </a:xfrm>
          <a:prstGeom prst="rect">
            <a:avLst/>
          </a:prstGeom>
        </p:spPr>
      </p:pic>
      <p:pic>
        <p:nvPicPr>
          <p:cNvPr id="9" name="Picture 8" descr="Cigp.1000.GLMPmeld.2016042900_06h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86200"/>
            <a:ext cx="3886200" cy="2617744"/>
          </a:xfrm>
          <a:prstGeom prst="rect">
            <a:avLst/>
          </a:prstGeom>
        </p:spPr>
      </p:pic>
      <p:pic>
        <p:nvPicPr>
          <p:cNvPr id="13" name="Picture 12" descr="Cig.GLMPmeld.2016042900_06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3852672"/>
            <a:ext cx="3892753" cy="2624328"/>
          </a:xfrm>
          <a:prstGeom prst="rect">
            <a:avLst/>
          </a:prstGeom>
        </p:spPr>
      </p:pic>
      <p:sp>
        <p:nvSpPr>
          <p:cNvPr id="15" name="TextBox 14"/>
          <p:cNvSpPr txBox="1"/>
          <p:nvPr/>
        </p:nvSpPr>
        <p:spPr>
          <a:xfrm>
            <a:off x="457200" y="3048000"/>
            <a:ext cx="3886200" cy="400110"/>
          </a:xfrm>
          <a:prstGeom prst="rect">
            <a:avLst/>
          </a:prstGeom>
          <a:solidFill>
            <a:schemeClr val="bg1"/>
          </a:solidFill>
          <a:ln>
            <a:solidFill>
              <a:srgbClr val="0000FF"/>
            </a:solidFill>
          </a:ln>
        </p:spPr>
        <p:txBody>
          <a:bodyPr wrap="square" rtlCol="0">
            <a:spAutoFit/>
          </a:bodyPr>
          <a:lstStyle/>
          <a:p>
            <a:pPr algn="ctr"/>
            <a:r>
              <a:rPr lang="en-US" sz="2000" dirty="0" smtClean="0">
                <a:solidFill>
                  <a:srgbClr val="0000FF"/>
                </a:solidFill>
              </a:rPr>
              <a:t>GLMP </a:t>
            </a:r>
            <a:r>
              <a:rPr lang="en-US" sz="2000" dirty="0" err="1" smtClean="0">
                <a:solidFill>
                  <a:srgbClr val="0000FF"/>
                </a:solidFill>
              </a:rPr>
              <a:t>Prob</a:t>
            </a:r>
            <a:r>
              <a:rPr lang="en-US" sz="2000" dirty="0" smtClean="0">
                <a:solidFill>
                  <a:srgbClr val="0000FF"/>
                </a:solidFill>
              </a:rPr>
              <a:t> CIG &lt; 1000 </a:t>
            </a:r>
            <a:r>
              <a:rPr lang="en-US" sz="2000" dirty="0" err="1" smtClean="0">
                <a:solidFill>
                  <a:srgbClr val="0000FF"/>
                </a:solidFill>
              </a:rPr>
              <a:t>ft</a:t>
            </a:r>
            <a:endParaRPr lang="en-US" sz="2000" dirty="0">
              <a:solidFill>
                <a:srgbClr val="0000FF"/>
              </a:solidFill>
            </a:endParaRPr>
          </a:p>
        </p:txBody>
      </p:sp>
      <p:sp>
        <p:nvSpPr>
          <p:cNvPr id="17" name="TextBox 16"/>
          <p:cNvSpPr txBox="1"/>
          <p:nvPr/>
        </p:nvSpPr>
        <p:spPr>
          <a:xfrm>
            <a:off x="457200" y="6488668"/>
            <a:ext cx="3886200" cy="400110"/>
          </a:xfrm>
          <a:prstGeom prst="rect">
            <a:avLst/>
          </a:prstGeom>
          <a:solidFill>
            <a:schemeClr val="bg1"/>
          </a:solidFill>
          <a:ln>
            <a:solidFill>
              <a:srgbClr val="0000FF"/>
            </a:solidFill>
          </a:ln>
        </p:spPr>
        <p:txBody>
          <a:bodyPr wrap="square" rtlCol="0">
            <a:spAutoFit/>
          </a:bodyPr>
          <a:lstStyle/>
          <a:p>
            <a:pPr algn="ctr"/>
            <a:r>
              <a:rPr lang="en-US" sz="2000" dirty="0" smtClean="0">
                <a:solidFill>
                  <a:srgbClr val="0000FF"/>
                </a:solidFill>
              </a:rPr>
              <a:t>GLMP </a:t>
            </a:r>
            <a:r>
              <a:rPr lang="en-US" sz="2000" b="1" dirty="0" smtClean="0">
                <a:solidFill>
                  <a:srgbClr val="FF00FF"/>
                </a:solidFill>
              </a:rPr>
              <a:t>Meld </a:t>
            </a:r>
            <a:r>
              <a:rPr lang="en-US" sz="2000" dirty="0" err="1" smtClean="0">
                <a:solidFill>
                  <a:srgbClr val="0000FF"/>
                </a:solidFill>
              </a:rPr>
              <a:t>Prob</a:t>
            </a:r>
            <a:r>
              <a:rPr lang="en-US" sz="2000" dirty="0" smtClean="0">
                <a:solidFill>
                  <a:srgbClr val="0000FF"/>
                </a:solidFill>
              </a:rPr>
              <a:t> CIG &lt; 1000 </a:t>
            </a:r>
            <a:r>
              <a:rPr lang="en-US" sz="2000" dirty="0" err="1" smtClean="0">
                <a:solidFill>
                  <a:srgbClr val="0000FF"/>
                </a:solidFill>
              </a:rPr>
              <a:t>ft</a:t>
            </a:r>
            <a:endParaRPr lang="en-US" sz="2000" dirty="0">
              <a:solidFill>
                <a:srgbClr val="0000FF"/>
              </a:solidFill>
            </a:endParaRPr>
          </a:p>
        </p:txBody>
      </p:sp>
      <p:sp>
        <p:nvSpPr>
          <p:cNvPr id="18" name="TextBox 17"/>
          <p:cNvSpPr txBox="1"/>
          <p:nvPr/>
        </p:nvSpPr>
        <p:spPr>
          <a:xfrm>
            <a:off x="4800600" y="6488668"/>
            <a:ext cx="3886200" cy="400110"/>
          </a:xfrm>
          <a:prstGeom prst="rect">
            <a:avLst/>
          </a:prstGeom>
          <a:solidFill>
            <a:schemeClr val="bg1"/>
          </a:solidFill>
          <a:ln>
            <a:solidFill>
              <a:srgbClr val="0000FF"/>
            </a:solidFill>
          </a:ln>
        </p:spPr>
        <p:txBody>
          <a:bodyPr wrap="square" rtlCol="0">
            <a:spAutoFit/>
          </a:bodyPr>
          <a:lstStyle/>
          <a:p>
            <a:pPr algn="ctr"/>
            <a:r>
              <a:rPr lang="en-US" sz="2000" dirty="0">
                <a:solidFill>
                  <a:srgbClr val="0000FF"/>
                </a:solidFill>
              </a:rPr>
              <a:t>GLMP </a:t>
            </a:r>
            <a:r>
              <a:rPr lang="en-US" sz="2000" b="1" dirty="0">
                <a:solidFill>
                  <a:srgbClr val="FF00FF"/>
                </a:solidFill>
              </a:rPr>
              <a:t>Meld</a:t>
            </a:r>
            <a:r>
              <a:rPr lang="en-US" sz="2000" dirty="0">
                <a:solidFill>
                  <a:srgbClr val="0000FF"/>
                </a:solidFill>
              </a:rPr>
              <a:t> Ceiling </a:t>
            </a:r>
            <a:r>
              <a:rPr lang="en-US" sz="2000" dirty="0" smtClean="0">
                <a:solidFill>
                  <a:srgbClr val="0000FF"/>
                </a:solidFill>
              </a:rPr>
              <a:t>Height </a:t>
            </a:r>
            <a:endParaRPr lang="en-US" sz="2000" dirty="0">
              <a:solidFill>
                <a:srgbClr val="0000FF"/>
              </a:solidFill>
            </a:endParaRPr>
          </a:p>
        </p:txBody>
      </p:sp>
      <p:cxnSp>
        <p:nvCxnSpPr>
          <p:cNvPr id="32774" name="Curved Connector 32773"/>
          <p:cNvCxnSpPr/>
          <p:nvPr/>
        </p:nvCxnSpPr>
        <p:spPr>
          <a:xfrm rot="10800000" flipV="1">
            <a:off x="2514600" y="1752600"/>
            <a:ext cx="2324100" cy="2057400"/>
          </a:xfrm>
          <a:prstGeom prst="curvedConnector3">
            <a:avLst>
              <a:gd name="adj1" fmla="val 50000"/>
            </a:avLst>
          </a:prstGeom>
          <a:ln w="38100" cmpd="sng">
            <a:solidFill>
              <a:srgbClr val="FF00FF"/>
            </a:solidFill>
            <a:tailEnd type="arrow"/>
          </a:ln>
        </p:spPr>
        <p:style>
          <a:lnRef idx="2">
            <a:schemeClr val="accent1"/>
          </a:lnRef>
          <a:fillRef idx="0">
            <a:schemeClr val="accent1"/>
          </a:fillRef>
          <a:effectRef idx="1">
            <a:schemeClr val="accent1"/>
          </a:effectRef>
          <a:fontRef idx="minor">
            <a:schemeClr val="tx1"/>
          </a:fontRef>
        </p:style>
      </p:cxnSp>
      <p:cxnSp>
        <p:nvCxnSpPr>
          <p:cNvPr id="32777" name="Curved Connector 32776"/>
          <p:cNvCxnSpPr/>
          <p:nvPr/>
        </p:nvCxnSpPr>
        <p:spPr>
          <a:xfrm>
            <a:off x="1371600" y="3429000"/>
            <a:ext cx="914400" cy="381000"/>
          </a:xfrm>
          <a:prstGeom prst="curvedConnector3">
            <a:avLst>
              <a:gd name="adj1" fmla="val 50000"/>
            </a:avLst>
          </a:prstGeom>
          <a:ln w="38100" cmpd="sng">
            <a:solidFill>
              <a:srgbClr val="FF00FF"/>
            </a:solidFill>
            <a:tailEnd type="stealth" w="lg" len="lg"/>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rot="16200000">
            <a:off x="4438265" y="4862783"/>
            <a:ext cx="381000" cy="647171"/>
          </a:xfrm>
          <a:prstGeom prst="downArrow">
            <a:avLst/>
          </a:prstGeom>
          <a:solidFill>
            <a:srgbClr val="FF00FF"/>
          </a:solid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Down Arrow 53"/>
          <p:cNvSpPr/>
          <p:nvPr/>
        </p:nvSpPr>
        <p:spPr>
          <a:xfrm>
            <a:off x="2209800" y="3733800"/>
            <a:ext cx="381000" cy="457201"/>
          </a:xfrm>
          <a:prstGeom prst="downArrow">
            <a:avLst/>
          </a:prstGeom>
          <a:solidFill>
            <a:srgbClr val="FF00FF"/>
          </a:solid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082637" y="3073908"/>
            <a:ext cx="3886200" cy="400110"/>
          </a:xfrm>
          <a:prstGeom prst="rect">
            <a:avLst/>
          </a:prstGeom>
          <a:solidFill>
            <a:schemeClr val="bg1"/>
          </a:solidFill>
          <a:ln>
            <a:solidFill>
              <a:srgbClr val="0000FF"/>
            </a:solidFill>
          </a:ln>
        </p:spPr>
        <p:txBody>
          <a:bodyPr wrap="square" rtlCol="0">
            <a:spAutoFit/>
          </a:bodyPr>
          <a:lstStyle/>
          <a:p>
            <a:pPr algn="ctr"/>
            <a:r>
              <a:rPr lang="en-US" sz="2000" dirty="0" smtClean="0">
                <a:solidFill>
                  <a:srgbClr val="0000FF"/>
                </a:solidFill>
              </a:rPr>
              <a:t>3 runs of HRRR Ceiling Height</a:t>
            </a:r>
            <a:endParaRPr lang="en-US" sz="2000" dirty="0">
              <a:solidFill>
                <a:srgbClr val="0000FF"/>
              </a:solidFill>
            </a:endParaRPr>
          </a:p>
        </p:txBody>
      </p:sp>
      <p:sp>
        <p:nvSpPr>
          <p:cNvPr id="2" name="TextBox 1"/>
          <p:cNvSpPr txBox="1"/>
          <p:nvPr/>
        </p:nvSpPr>
        <p:spPr>
          <a:xfrm>
            <a:off x="-685800" y="1066800"/>
            <a:ext cx="184731" cy="461665"/>
          </a:xfrm>
          <a:prstGeom prst="rect">
            <a:avLst/>
          </a:prstGeom>
          <a:noFill/>
        </p:spPr>
        <p:txBody>
          <a:bodyPr wrap="none" rtlCol="0">
            <a:spAutoFit/>
          </a:bodyPr>
          <a:lstStyle/>
          <a:p>
            <a:endParaRPr lang="en-US"/>
          </a:p>
        </p:txBody>
      </p:sp>
      <p:grpSp>
        <p:nvGrpSpPr>
          <p:cNvPr id="5" name="Group 4"/>
          <p:cNvGrpSpPr/>
          <p:nvPr/>
        </p:nvGrpSpPr>
        <p:grpSpPr>
          <a:xfrm>
            <a:off x="4800600" y="457200"/>
            <a:ext cx="4315557" cy="3138618"/>
            <a:chOff x="4800600" y="457200"/>
            <a:chExt cx="4315557" cy="3138618"/>
          </a:xfrm>
        </p:grpSpPr>
        <p:pic>
          <p:nvPicPr>
            <p:cNvPr id="8" name="Picture 7" descr="Cig.HRRR.2016042823_07h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0600" y="457200"/>
              <a:ext cx="3883757" cy="2624328"/>
            </a:xfrm>
            <a:prstGeom prst="rect">
              <a:avLst/>
            </a:prstGeom>
          </p:spPr>
        </p:pic>
        <p:pic>
          <p:nvPicPr>
            <p:cNvPr id="19" name="Picture 18" descr="Cig.HRRR.2016042823_07h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8560" y="747970"/>
              <a:ext cx="3883757" cy="2624328"/>
            </a:xfrm>
            <a:prstGeom prst="rect">
              <a:avLst/>
            </a:prstGeom>
          </p:spPr>
        </p:pic>
        <p:pic>
          <p:nvPicPr>
            <p:cNvPr id="21" name="Picture 20" descr="Cig.HRRR.2016042823_07h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2400" y="971490"/>
              <a:ext cx="3883757" cy="2624328"/>
            </a:xfrm>
            <a:prstGeom prst="rect">
              <a:avLst/>
            </a:prstGeom>
          </p:spPr>
        </p:pic>
        <p:sp>
          <p:nvSpPr>
            <p:cNvPr id="4" name="Rectangle 3"/>
            <p:cNvSpPr/>
            <p:nvPr/>
          </p:nvSpPr>
          <p:spPr>
            <a:xfrm>
              <a:off x="7467600" y="457200"/>
              <a:ext cx="1066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620000" y="762000"/>
              <a:ext cx="1066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848600" y="990600"/>
              <a:ext cx="1066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639641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74"/>
                                        </p:tgtEl>
                                        <p:attrNameLst>
                                          <p:attrName>style.visibility</p:attrName>
                                        </p:attrNameLst>
                                      </p:cBhvr>
                                      <p:to>
                                        <p:strVal val="visible"/>
                                      </p:to>
                                    </p:set>
                                    <p:animEffect transition="in" filter="fade">
                                      <p:cBhvr>
                                        <p:cTn id="17" dur="500"/>
                                        <p:tgtEl>
                                          <p:spTgt spid="32774"/>
                                        </p:tgtEl>
                                      </p:cBhvr>
                                    </p:animEffect>
                                  </p:childTnLst>
                                </p:cTn>
                              </p:par>
                              <p:par>
                                <p:cTn id="18" presetID="10" presetClass="entr" presetSubtype="0" fill="hold" nodeType="withEffect">
                                  <p:stCondLst>
                                    <p:cond delay="0"/>
                                  </p:stCondLst>
                                  <p:childTnLst>
                                    <p:set>
                                      <p:cBhvr>
                                        <p:cTn id="19" dur="1" fill="hold">
                                          <p:stCondLst>
                                            <p:cond delay="0"/>
                                          </p:stCondLst>
                                        </p:cTn>
                                        <p:tgtEl>
                                          <p:spTgt spid="32777"/>
                                        </p:tgtEl>
                                        <p:attrNameLst>
                                          <p:attrName>style.visibility</p:attrName>
                                        </p:attrNameLst>
                                      </p:cBhvr>
                                      <p:to>
                                        <p:strVal val="visible"/>
                                      </p:to>
                                    </p:set>
                                    <p:animEffect transition="in" filter="fade">
                                      <p:cBhvr>
                                        <p:cTn id="20" dur="500"/>
                                        <p:tgtEl>
                                          <p:spTgt spid="3277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44" grpId="0" animBg="1"/>
      <p:bldP spid="54"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15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 sz="3600" b="0" i="0" u="none" strike="noStrike" cap="none" dirty="0" smtClean="0">
                <a:latin typeface="Arial"/>
                <a:ea typeface="Arial"/>
                <a:cs typeface="Arial"/>
                <a:sym typeface="Arial"/>
              </a:rPr>
              <a:t>Outline</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LAMP Background</a:t>
            </a:r>
          </a:p>
          <a:p>
            <a:pPr marL="990600" lvl="1" indent="-457200">
              <a:spcBef>
                <a:spcPts val="0"/>
              </a:spcBef>
              <a:spcAft>
                <a:spcPts val="0"/>
              </a:spcAft>
              <a:buSzPct val="100000"/>
              <a:buFont typeface="+mj-lt"/>
              <a:buAutoNum type="arabicPeriod"/>
            </a:pPr>
            <a:r>
              <a:rPr lang="en-US" dirty="0">
                <a:solidFill>
                  <a:srgbClr val="0000FF"/>
                </a:solidFill>
                <a:latin typeface="Arial"/>
                <a:ea typeface="Arial"/>
                <a:cs typeface="Arial"/>
                <a:sym typeface="Arial"/>
              </a:rPr>
              <a:t>Recent Improvements</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Tour </a:t>
            </a:r>
            <a:r>
              <a:rPr lang="en-US" dirty="0">
                <a:solidFill>
                  <a:schemeClr val="bg1">
                    <a:lumMod val="50000"/>
                  </a:schemeClr>
                </a:solidFill>
                <a:latin typeface="Arial"/>
                <a:ea typeface="Arial"/>
                <a:cs typeface="Arial"/>
                <a:sym typeface="Arial"/>
              </a:rPr>
              <a:t>of the </a:t>
            </a:r>
            <a:r>
              <a:rPr lang="en-US" dirty="0" smtClean="0">
                <a:solidFill>
                  <a:schemeClr val="bg1">
                    <a:lumMod val="50000"/>
                  </a:schemeClr>
                </a:solidFill>
                <a:latin typeface="Arial"/>
                <a:ea typeface="Arial"/>
                <a:cs typeface="Arial"/>
                <a:sym typeface="Arial"/>
              </a:rPr>
              <a:t>LAMP Web </a:t>
            </a:r>
            <a:r>
              <a:rPr lang="en-US" dirty="0">
                <a:solidFill>
                  <a:schemeClr val="bg1">
                    <a:lumMod val="50000"/>
                  </a:schemeClr>
                </a:solidFill>
                <a:latin typeface="Arial"/>
                <a:ea typeface="Arial"/>
                <a:cs typeface="Arial"/>
                <a:sym typeface="Arial"/>
              </a:rPr>
              <a:t>P</a:t>
            </a:r>
            <a:r>
              <a:rPr lang="en-US" dirty="0" smtClean="0">
                <a:solidFill>
                  <a:schemeClr val="bg1">
                    <a:lumMod val="50000"/>
                  </a:schemeClr>
                </a:solidFill>
                <a:latin typeface="Arial"/>
                <a:ea typeface="Arial"/>
                <a:cs typeface="Arial"/>
                <a:sym typeface="Arial"/>
              </a:rPr>
              <a:t>roducts</a:t>
            </a:r>
            <a:endParaRPr lang="en-US" dirty="0">
              <a:solidFill>
                <a:schemeClr val="bg1">
                  <a:lumMod val="50000"/>
                </a:schemeClr>
              </a:solidFill>
              <a:latin typeface="Arial"/>
              <a:ea typeface="Arial"/>
              <a:cs typeface="Arial"/>
              <a:sym typeface="Arial"/>
            </a:endParaRP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Current Work</a:t>
            </a:r>
          </a:p>
          <a:p>
            <a:pPr marL="1447800" lvl="2" indent="-457200">
              <a:spcBef>
                <a:spcPts val="0"/>
              </a:spcBef>
              <a:spcAft>
                <a:spcPts val="0"/>
              </a:spcAft>
              <a:buSzPct val="100000"/>
              <a:buFont typeface="Arial" panose="020B0604020202020204" pitchFamily="34" charset="0"/>
              <a:buChar char="•"/>
            </a:pPr>
            <a:r>
              <a:rPr lang="en-US" dirty="0" smtClean="0">
                <a:solidFill>
                  <a:schemeClr val="bg1">
                    <a:lumMod val="50000"/>
                  </a:schemeClr>
                </a:solidFill>
                <a:latin typeface="Arial"/>
                <a:ea typeface="Arial"/>
                <a:cs typeface="Arial"/>
                <a:sym typeface="Arial"/>
              </a:rPr>
              <a:t>Development and Verification</a:t>
            </a:r>
            <a:endParaRPr lang="en-US" dirty="0">
              <a:solidFill>
                <a:schemeClr val="bg1">
                  <a:lumMod val="50000"/>
                </a:schemeClr>
              </a:solidFill>
              <a:latin typeface="Arial"/>
              <a:ea typeface="Arial"/>
              <a:cs typeface="Arial"/>
              <a:sym typeface="Arial"/>
            </a:endParaRPr>
          </a:p>
          <a:p>
            <a:pPr marL="1447800" lvl="2" indent="-457200">
              <a:spcBef>
                <a:spcPts val="0"/>
              </a:spcBef>
              <a:spcAft>
                <a:spcPts val="0"/>
              </a:spcAft>
              <a:buSzPct val="100000"/>
              <a:buFont typeface="Arial" panose="020B0604020202020204" pitchFamily="34" charset="0"/>
              <a:buChar char="•"/>
            </a:pPr>
            <a:r>
              <a:rPr lang="en-US" dirty="0">
                <a:solidFill>
                  <a:schemeClr val="bg1">
                    <a:lumMod val="50000"/>
                  </a:schemeClr>
                </a:solidFill>
                <a:latin typeface="Arial"/>
                <a:ea typeface="Arial"/>
                <a:cs typeface="Arial"/>
                <a:sym typeface="Arial"/>
              </a:rPr>
              <a:t>Case </a:t>
            </a:r>
            <a:r>
              <a:rPr lang="en-US" dirty="0" smtClean="0">
                <a:solidFill>
                  <a:schemeClr val="bg1">
                    <a:lumMod val="50000"/>
                  </a:schemeClr>
                </a:solidFill>
                <a:latin typeface="Arial"/>
                <a:ea typeface="Arial"/>
                <a:cs typeface="Arial"/>
                <a:sym typeface="Arial"/>
              </a:rPr>
              <a:t>Studies</a:t>
            </a:r>
          </a:p>
          <a:p>
            <a:pPr marL="1447800" lvl="2" indent="-457200">
              <a:spcBef>
                <a:spcPts val="0"/>
              </a:spcBef>
              <a:spcAft>
                <a:spcPts val="0"/>
              </a:spcAft>
              <a:buSzPct val="100000"/>
              <a:buFont typeface="Arial" panose="020B0604020202020204" pitchFamily="34" charset="0"/>
              <a:buChar char="•"/>
            </a:pPr>
            <a:r>
              <a:rPr lang="en-US" dirty="0" smtClean="0">
                <a:solidFill>
                  <a:schemeClr val="bg1">
                    <a:lumMod val="50000"/>
                  </a:schemeClr>
                </a:solidFill>
                <a:latin typeface="Arial"/>
                <a:ea typeface="Arial"/>
                <a:cs typeface="Arial"/>
                <a:sym typeface="Arial"/>
              </a:rPr>
              <a:t>Strengths </a:t>
            </a:r>
            <a:r>
              <a:rPr lang="en-US" dirty="0">
                <a:solidFill>
                  <a:schemeClr val="bg1">
                    <a:lumMod val="50000"/>
                  </a:schemeClr>
                </a:solidFill>
                <a:latin typeface="Arial"/>
                <a:ea typeface="Arial"/>
                <a:cs typeface="Arial"/>
                <a:sym typeface="Arial"/>
              </a:rPr>
              <a:t>and </a:t>
            </a:r>
            <a:r>
              <a:rPr lang="en-US" dirty="0" smtClean="0">
                <a:solidFill>
                  <a:schemeClr val="bg1">
                    <a:lumMod val="50000"/>
                  </a:schemeClr>
                </a:solidFill>
                <a:latin typeface="Arial"/>
                <a:ea typeface="Arial"/>
                <a:cs typeface="Arial"/>
                <a:sym typeface="Arial"/>
              </a:rPr>
              <a:t>Weaknesses</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Schedule </a:t>
            </a:r>
            <a:r>
              <a:rPr lang="en-US" dirty="0">
                <a:solidFill>
                  <a:schemeClr val="bg1">
                    <a:lumMod val="50000"/>
                  </a:schemeClr>
                </a:solidFill>
                <a:latin typeface="Arial"/>
                <a:ea typeface="Arial"/>
                <a:cs typeface="Arial"/>
                <a:sym typeface="Arial"/>
              </a:rPr>
              <a:t>for implementation</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Future work</a:t>
            </a: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8088900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a:ea typeface="Arial"/>
                <a:cs typeface="Arial"/>
              </a:rPr>
              <a:t>Recent LAMP Implementations</a:t>
            </a:r>
          </a:p>
        </p:txBody>
      </p:sp>
      <p:sp>
        <p:nvSpPr>
          <p:cNvPr id="3" name="Content Placeholder 2"/>
          <p:cNvSpPr>
            <a:spLocks noGrp="1"/>
          </p:cNvSpPr>
          <p:nvPr>
            <p:ph idx="1"/>
          </p:nvPr>
        </p:nvSpPr>
        <p:spPr>
          <a:xfrm>
            <a:off x="152400" y="1143000"/>
            <a:ext cx="8229600" cy="5562600"/>
          </a:xfrm>
        </p:spPr>
        <p:txBody>
          <a:bodyPr>
            <a:normAutofit/>
          </a:bodyPr>
          <a:lstStyle/>
          <a:p>
            <a:pPr>
              <a:buFont typeface="Arial" charset="0"/>
              <a:buChar char="•"/>
              <a:defRPr/>
            </a:pPr>
            <a:r>
              <a:rPr lang="en" sz="2100" dirty="0" smtClean="0">
                <a:latin typeface="Arial" charset="0"/>
                <a:cs typeface="Arial" charset="0"/>
              </a:rPr>
              <a:t>GLMP/LAMP </a:t>
            </a:r>
            <a:r>
              <a:rPr lang="en" sz="2100" dirty="0">
                <a:latin typeface="Arial" charset="0"/>
                <a:cs typeface="Arial" charset="0"/>
              </a:rPr>
              <a:t>Upgrade (v2.1.2</a:t>
            </a:r>
            <a:r>
              <a:rPr lang="en" sz="2100" dirty="0" smtClean="0">
                <a:latin typeface="Arial" charset="0"/>
                <a:cs typeface="Arial" charset="0"/>
              </a:rPr>
              <a:t>) effective </a:t>
            </a:r>
            <a:r>
              <a:rPr lang="en" sz="2100" b="1" dirty="0" smtClean="0">
                <a:latin typeface="Arial" charset="0"/>
                <a:cs typeface="Arial" charset="0"/>
              </a:rPr>
              <a:t>January 2018</a:t>
            </a:r>
            <a:r>
              <a:rPr lang="en" sz="2100" dirty="0" smtClean="0">
                <a:latin typeface="Arial" charset="0"/>
                <a:cs typeface="Arial" charset="0"/>
              </a:rPr>
              <a:t>:</a:t>
            </a:r>
            <a:endParaRPr lang="en" sz="2100" dirty="0">
              <a:latin typeface="Arial" charset="0"/>
              <a:cs typeface="Arial" charset="0"/>
            </a:endParaRPr>
          </a:p>
          <a:p>
            <a:pPr lvl="1">
              <a:spcAft>
                <a:spcPts val="0"/>
              </a:spcAft>
              <a:buClr>
                <a:schemeClr val="accent1"/>
              </a:buClr>
              <a:buSzPct val="100000"/>
              <a:buFont typeface="Wingdings" charset="0"/>
              <a:buChar char="§"/>
              <a:defRPr/>
            </a:pPr>
            <a:r>
              <a:rPr lang="en-US" sz="2000" dirty="0">
                <a:solidFill>
                  <a:srgbClr val="0070C0"/>
                </a:solidFill>
                <a:latin typeface="Arial"/>
                <a:ea typeface="Arial"/>
                <a:cs typeface="Arial"/>
                <a:sym typeface="Arial"/>
              </a:rPr>
              <a:t>Added </a:t>
            </a:r>
            <a:r>
              <a:rPr lang="en-US" sz="2000" dirty="0">
                <a:solidFill>
                  <a:srgbClr val="FF0000"/>
                </a:solidFill>
                <a:latin typeface="Arial"/>
                <a:ea typeface="Arial"/>
                <a:cs typeface="Arial"/>
                <a:sym typeface="Arial"/>
              </a:rPr>
              <a:t>1-h gridded convection and lightning guidance </a:t>
            </a:r>
            <a:r>
              <a:rPr lang="en-US" sz="2000" dirty="0">
                <a:solidFill>
                  <a:srgbClr val="0070C0"/>
                </a:solidFill>
                <a:latin typeface="Arial"/>
                <a:ea typeface="Arial"/>
                <a:cs typeface="Arial"/>
                <a:sym typeface="Arial"/>
              </a:rPr>
              <a:t>which statistically incorporates </a:t>
            </a:r>
            <a:r>
              <a:rPr lang="en-US" sz="2000" dirty="0" smtClean="0">
                <a:solidFill>
                  <a:srgbClr val="0070C0"/>
                </a:solidFill>
                <a:latin typeface="Arial"/>
                <a:ea typeface="Arial"/>
                <a:cs typeface="Arial"/>
                <a:sym typeface="Arial"/>
              </a:rPr>
              <a:t>HRRR </a:t>
            </a:r>
            <a:r>
              <a:rPr lang="en-US" sz="2000" dirty="0">
                <a:solidFill>
                  <a:srgbClr val="0070C0"/>
                </a:solidFill>
                <a:latin typeface="Arial"/>
                <a:ea typeface="Arial"/>
                <a:cs typeface="Arial"/>
                <a:sym typeface="Arial"/>
              </a:rPr>
              <a:t>model output, Multi-Radar Multi-Sensor (MRMS) data, and total lightning data </a:t>
            </a:r>
          </a:p>
          <a:p>
            <a:pPr lvl="1">
              <a:spcAft>
                <a:spcPts val="0"/>
              </a:spcAft>
              <a:buClr>
                <a:schemeClr val="accent1"/>
              </a:buClr>
              <a:buSzPct val="100000"/>
              <a:buFont typeface="Wingdings" charset="0"/>
              <a:buChar char="§"/>
              <a:defRPr/>
            </a:pPr>
            <a:r>
              <a:rPr lang="en" sz="2000" dirty="0">
                <a:solidFill>
                  <a:srgbClr val="FF0000"/>
                </a:solidFill>
                <a:latin typeface="Arial"/>
                <a:ea typeface="Arial"/>
                <a:cs typeface="Arial"/>
                <a:sym typeface="Arial"/>
              </a:rPr>
              <a:t>Added stations</a:t>
            </a:r>
            <a:r>
              <a:rPr lang="en" sz="2000" dirty="0">
                <a:solidFill>
                  <a:srgbClr val="0070C0"/>
                </a:solidFill>
                <a:latin typeface="Arial"/>
                <a:ea typeface="Arial"/>
                <a:cs typeface="Arial"/>
                <a:sym typeface="Arial"/>
              </a:rPr>
              <a:t> to LAMP guidance </a:t>
            </a:r>
            <a:r>
              <a:rPr lang="en-US" sz="2000" dirty="0">
                <a:solidFill>
                  <a:srgbClr val="0070C0"/>
                </a:solidFill>
                <a:latin typeface="Arial"/>
                <a:ea typeface="Arial"/>
                <a:cs typeface="Arial"/>
                <a:sym typeface="Arial"/>
              </a:rPr>
              <a:t>to </a:t>
            </a:r>
            <a:r>
              <a:rPr lang="en" sz="2000" dirty="0">
                <a:solidFill>
                  <a:srgbClr val="0070C0"/>
                </a:solidFill>
                <a:latin typeface="Arial"/>
                <a:ea typeface="Arial"/>
                <a:cs typeface="Arial"/>
                <a:sym typeface="Arial"/>
              </a:rPr>
              <a:t>match MOS stations </a:t>
            </a:r>
            <a:r>
              <a:rPr lang="en-US" sz="2000" dirty="0">
                <a:solidFill>
                  <a:srgbClr val="0070C0"/>
                </a:solidFill>
                <a:latin typeface="Arial"/>
                <a:ea typeface="Arial"/>
                <a:cs typeface="Arial"/>
                <a:sym typeface="Arial"/>
              </a:rPr>
              <a:t>(</a:t>
            </a:r>
            <a:r>
              <a:rPr lang="en" sz="2000" dirty="0">
                <a:solidFill>
                  <a:srgbClr val="0070C0"/>
                </a:solidFill>
                <a:latin typeface="Arial"/>
                <a:ea typeface="Arial"/>
                <a:cs typeface="Arial"/>
                <a:sym typeface="Arial"/>
              </a:rPr>
              <a:t>per WFO requests</a:t>
            </a:r>
            <a:r>
              <a:rPr lang="en-US" sz="2000" dirty="0">
                <a:solidFill>
                  <a:srgbClr val="0070C0"/>
                </a:solidFill>
                <a:latin typeface="Arial"/>
                <a:ea typeface="Arial"/>
                <a:cs typeface="Arial"/>
                <a:sym typeface="Arial"/>
              </a:rPr>
              <a:t>)</a:t>
            </a:r>
            <a:endParaRPr lang="en" sz="2000" dirty="0">
              <a:solidFill>
                <a:srgbClr val="0070C0"/>
              </a:solidFill>
              <a:latin typeface="Arial"/>
              <a:ea typeface="Arial"/>
              <a:cs typeface="Arial"/>
              <a:sym typeface="Arial"/>
            </a:endParaRPr>
          </a:p>
          <a:p>
            <a:pPr lvl="1">
              <a:spcAft>
                <a:spcPts val="0"/>
              </a:spcAft>
              <a:buClr>
                <a:schemeClr val="accent1"/>
              </a:buClr>
              <a:buSzPct val="100000"/>
              <a:buFont typeface="Wingdings" charset="0"/>
              <a:buChar char="§"/>
              <a:defRPr/>
            </a:pPr>
            <a:r>
              <a:rPr lang="en-US" sz="2000" dirty="0">
                <a:solidFill>
                  <a:srgbClr val="0070C0"/>
                </a:solidFill>
                <a:latin typeface="Arial"/>
                <a:ea typeface="Arial"/>
                <a:cs typeface="Arial"/>
                <a:sym typeface="Arial"/>
              </a:rPr>
              <a:t>Modified ​LAMP/GLMP to use the </a:t>
            </a:r>
            <a:r>
              <a:rPr lang="en-US" sz="2000" dirty="0">
                <a:solidFill>
                  <a:srgbClr val="FF0000"/>
                </a:solidFill>
                <a:latin typeface="Arial"/>
                <a:ea typeface="Arial"/>
                <a:cs typeface="Arial"/>
                <a:sym typeface="Arial"/>
              </a:rPr>
              <a:t>most-recent METAR and SPECI observations </a:t>
            </a:r>
            <a:endParaRPr lang="en-US" sz="2000" dirty="0" smtClean="0">
              <a:solidFill>
                <a:srgbClr val="FF0000"/>
              </a:solidFill>
              <a:latin typeface="Arial"/>
              <a:ea typeface="Arial"/>
              <a:cs typeface="Arial"/>
              <a:sym typeface="Arial"/>
            </a:endParaRPr>
          </a:p>
          <a:p>
            <a:pPr lvl="1">
              <a:spcAft>
                <a:spcPts val="0"/>
              </a:spcAft>
              <a:buClr>
                <a:schemeClr val="accent1"/>
              </a:buClr>
              <a:buSzPct val="100000"/>
              <a:buFont typeface="Wingdings" charset="0"/>
              <a:buChar char="§"/>
              <a:defRPr/>
            </a:pPr>
            <a:r>
              <a:rPr lang="en-US" sz="2000" dirty="0" smtClean="0">
                <a:solidFill>
                  <a:srgbClr val="FF0000"/>
                </a:solidFill>
                <a:latin typeface="Arial"/>
                <a:ea typeface="Arial"/>
                <a:cs typeface="Arial"/>
                <a:sym typeface="Arial"/>
              </a:rPr>
              <a:t>Produce </a:t>
            </a:r>
            <a:r>
              <a:rPr lang="en-US" sz="2000" dirty="0">
                <a:solidFill>
                  <a:srgbClr val="FF0000"/>
                </a:solidFill>
                <a:latin typeface="Arial"/>
                <a:ea typeface="Arial"/>
                <a:cs typeface="Arial"/>
                <a:sym typeface="Arial"/>
              </a:rPr>
              <a:t>ceiling and visibility guidance every 15 minutes</a:t>
            </a:r>
            <a:r>
              <a:rPr lang="en-US" sz="2000" dirty="0">
                <a:solidFill>
                  <a:srgbClr val="0070C0"/>
                </a:solidFill>
                <a:latin typeface="Arial"/>
                <a:ea typeface="Arial"/>
                <a:cs typeface="Arial"/>
                <a:sym typeface="Arial"/>
              </a:rPr>
              <a:t>; issuances at :00, :15, and :45 go out 3-h, issuance at :30 goes out 25-h</a:t>
            </a:r>
            <a:r>
              <a:rPr lang="en" sz="2000" dirty="0">
                <a:solidFill>
                  <a:srgbClr val="0070C0"/>
                </a:solidFill>
                <a:latin typeface="Arial"/>
                <a:ea typeface="Arial"/>
                <a:cs typeface="Arial"/>
                <a:sym typeface="Arial"/>
              </a:rPr>
              <a:t> (FAA AWRP funding)</a:t>
            </a:r>
          </a:p>
          <a:p>
            <a:pPr>
              <a:buSzPct val="100000"/>
              <a:buFont typeface="Arial" charset="0"/>
              <a:buChar char="•"/>
              <a:defRPr/>
            </a:pPr>
            <a:r>
              <a:rPr lang="en-US" sz="2100" dirty="0" smtClean="0">
                <a:latin typeface="Arial" charset="0"/>
                <a:cs typeface="Arial" charset="0"/>
              </a:rPr>
              <a:t>These </a:t>
            </a:r>
            <a:r>
              <a:rPr lang="en-US" sz="2100" dirty="0">
                <a:latin typeface="Arial" charset="0"/>
                <a:cs typeface="Arial" charset="0"/>
              </a:rPr>
              <a:t>upgrades result in improved GLMP guidance for aviation elements</a:t>
            </a:r>
            <a:endParaRPr lang="en" sz="2100" dirty="0">
              <a:latin typeface="Arial" charset="0"/>
              <a:cs typeface="Arial" charset="0"/>
            </a:endParaRPr>
          </a:p>
          <a:p>
            <a:pPr lvl="1">
              <a:buFont typeface="Wingdings" charset="0"/>
              <a:buChar char="§"/>
              <a:defRPr/>
            </a:pPr>
            <a:endParaRPr lang="en-US" sz="1800" dirty="0">
              <a:solidFill>
                <a:srgbClr val="FF0000"/>
              </a:solidFill>
              <a:latin typeface="Arial" charset="0"/>
              <a:cs typeface="Arial" charset="0"/>
            </a:endParaRPr>
          </a:p>
        </p:txBody>
      </p:sp>
    </p:spTree>
    <p:extLst>
      <p:ext uri="{BB962C8B-B14F-4D97-AF65-F5344CB8AC3E}">
        <p14:creationId xmlns:p14="http://schemas.microsoft.com/office/powerpoint/2010/main" val="414757395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a:latin typeface="Arial"/>
                <a:ea typeface="Arial"/>
                <a:cs typeface="Arial"/>
              </a:rPr>
              <a:t>LAMP: Convection and Lightning </a:t>
            </a:r>
          </a:p>
        </p:txBody>
      </p:sp>
      <p:sp>
        <p:nvSpPr>
          <p:cNvPr id="3" name="Content Placeholder 2"/>
          <p:cNvSpPr>
            <a:spLocks noGrp="1"/>
          </p:cNvSpPr>
          <p:nvPr>
            <p:ph idx="1"/>
          </p:nvPr>
        </p:nvSpPr>
        <p:spPr>
          <a:xfrm>
            <a:off x="457200" y="1105812"/>
            <a:ext cx="8229600" cy="1447800"/>
          </a:xfrm>
        </p:spPr>
        <p:txBody>
          <a:bodyPr>
            <a:normAutofit fontScale="92500" lnSpcReduction="20000"/>
          </a:bodyPr>
          <a:lstStyle/>
          <a:p>
            <a:r>
              <a:rPr lang="en-US" sz="2400" dirty="0" smtClean="0">
                <a:latin typeface="Arial" panose="020B0604020202020204" pitchFamily="34" charset="0"/>
                <a:cs typeface="Arial" panose="020B0604020202020204" pitchFamily="34" charset="0"/>
              </a:rPr>
              <a:t>LAMP/GLMP Convection and Lightning changes (January 2018):</a:t>
            </a:r>
          </a:p>
          <a:p>
            <a:r>
              <a:rPr lang="en-US" sz="1800" dirty="0" smtClean="0">
                <a:solidFill>
                  <a:srgbClr val="0070C0"/>
                </a:solidFill>
                <a:latin typeface="Arial" panose="020B0604020202020204" pitchFamily="34" charset="0"/>
                <a:ea typeface="Arial"/>
                <a:cs typeface="Arial" panose="020B0604020202020204" pitchFamily="34" charset="0"/>
              </a:rPr>
              <a:t>Replaced 2-hr LAMP </a:t>
            </a:r>
            <a:r>
              <a:rPr lang="en-US" sz="1800" dirty="0" smtClean="0">
                <a:solidFill>
                  <a:srgbClr val="0070C0"/>
                </a:solidFill>
                <a:latin typeface="Arial" panose="020B0604020202020204" pitchFamily="34" charset="0"/>
                <a:ea typeface="Arial"/>
                <a:cs typeface="Arial" panose="020B0604020202020204" pitchFamily="34" charset="0"/>
              </a:rPr>
              <a:t>Convection </a:t>
            </a:r>
            <a:r>
              <a:rPr lang="en-US" sz="1800" dirty="0" smtClean="0">
                <a:solidFill>
                  <a:srgbClr val="0070C0"/>
                </a:solidFill>
                <a:latin typeface="Arial" panose="020B0604020202020204" pitchFamily="34" charset="0"/>
                <a:ea typeface="Arial"/>
                <a:cs typeface="Arial" panose="020B0604020202020204" pitchFamily="34" charset="0"/>
              </a:rPr>
              <a:t>&amp; Cloud-to-ground </a:t>
            </a:r>
            <a:r>
              <a:rPr lang="en-US" sz="1800" dirty="0" smtClean="0">
                <a:solidFill>
                  <a:srgbClr val="0070C0"/>
                </a:solidFill>
                <a:latin typeface="Arial" panose="020B0604020202020204" pitchFamily="34" charset="0"/>
                <a:ea typeface="Arial"/>
                <a:cs typeface="Arial" panose="020B0604020202020204" pitchFamily="34" charset="0"/>
              </a:rPr>
              <a:t>Lightning </a:t>
            </a:r>
            <a:r>
              <a:rPr lang="en-US" sz="1800" dirty="0" smtClean="0">
                <a:solidFill>
                  <a:srgbClr val="0070C0"/>
                </a:solidFill>
                <a:latin typeface="Arial" panose="020B0604020202020204" pitchFamily="34" charset="0"/>
                <a:ea typeface="Arial"/>
                <a:cs typeface="Arial" panose="020B0604020202020204" pitchFamily="34" charset="0"/>
              </a:rPr>
              <a:t>with 1-hr LAMP </a:t>
            </a:r>
            <a:r>
              <a:rPr lang="en-US" sz="1800" dirty="0">
                <a:solidFill>
                  <a:srgbClr val="0070C0"/>
                </a:solidFill>
                <a:latin typeface="Arial" panose="020B0604020202020204" pitchFamily="34" charset="0"/>
                <a:ea typeface="Arial"/>
                <a:cs typeface="Arial" panose="020B0604020202020204" pitchFamily="34" charset="0"/>
              </a:rPr>
              <a:t>Convection </a:t>
            </a:r>
            <a:r>
              <a:rPr lang="en-US" sz="1800" dirty="0" smtClean="0">
                <a:solidFill>
                  <a:srgbClr val="0070C0"/>
                </a:solidFill>
                <a:latin typeface="Arial" panose="020B0604020202020204" pitchFamily="34" charset="0"/>
                <a:ea typeface="Arial"/>
                <a:cs typeface="Arial" panose="020B0604020202020204" pitchFamily="34" charset="0"/>
              </a:rPr>
              <a:t>&amp; Total </a:t>
            </a:r>
            <a:r>
              <a:rPr lang="en-US" sz="1800" dirty="0">
                <a:solidFill>
                  <a:srgbClr val="0070C0"/>
                </a:solidFill>
                <a:latin typeface="Arial" panose="020B0604020202020204" pitchFamily="34" charset="0"/>
                <a:ea typeface="Arial"/>
                <a:cs typeface="Arial" panose="020B0604020202020204" pitchFamily="34" charset="0"/>
              </a:rPr>
              <a:t>Lightning</a:t>
            </a:r>
            <a:endParaRPr lang="en-US" sz="1800" dirty="0" smtClean="0">
              <a:solidFill>
                <a:srgbClr val="0070C0"/>
              </a:solidFill>
              <a:latin typeface="Arial" panose="020B0604020202020204" pitchFamily="34" charset="0"/>
              <a:ea typeface="Arial"/>
              <a:cs typeface="Arial" panose="020B0604020202020204" pitchFamily="34" charset="0"/>
            </a:endParaRPr>
          </a:p>
          <a:p>
            <a:pPr lvl="1">
              <a:buFont typeface="Wingdings" charset="2"/>
              <a:buChar char="§"/>
            </a:pPr>
            <a:r>
              <a:rPr lang="en-US" sz="1800" dirty="0" smtClean="0">
                <a:solidFill>
                  <a:srgbClr val="0070C0"/>
                </a:solidFill>
                <a:latin typeface="Arial" panose="020B0604020202020204" pitchFamily="34" charset="0"/>
                <a:ea typeface="Arial"/>
                <a:cs typeface="Arial" panose="020B0604020202020204" pitchFamily="34" charset="0"/>
              </a:rPr>
              <a:t>Uses </a:t>
            </a:r>
            <a:r>
              <a:rPr lang="en-US" sz="1800" dirty="0" smtClean="0">
                <a:solidFill>
                  <a:srgbClr val="0070C0"/>
                </a:solidFill>
                <a:latin typeface="Arial" panose="020B0604020202020204" pitchFamily="34" charset="0"/>
                <a:ea typeface="Arial"/>
                <a:cs typeface="Arial" panose="020B0604020202020204" pitchFamily="34" charset="0"/>
              </a:rPr>
              <a:t>MRMS, </a:t>
            </a:r>
            <a:r>
              <a:rPr lang="en-US" sz="1800" dirty="0" smtClean="0">
                <a:solidFill>
                  <a:srgbClr val="0070C0"/>
                </a:solidFill>
                <a:latin typeface="Arial" panose="020B0604020202020204" pitchFamily="34" charset="0"/>
                <a:ea typeface="Arial"/>
                <a:cs typeface="Arial" panose="020B0604020202020204" pitchFamily="34" charset="0"/>
              </a:rPr>
              <a:t>Total </a:t>
            </a:r>
            <a:r>
              <a:rPr lang="en-US" sz="1800" dirty="0" smtClean="0">
                <a:solidFill>
                  <a:srgbClr val="0070C0"/>
                </a:solidFill>
                <a:latin typeface="Arial" panose="020B0604020202020204" pitchFamily="34" charset="0"/>
                <a:ea typeface="Arial"/>
                <a:cs typeface="Arial" panose="020B0604020202020204" pitchFamily="34" charset="0"/>
              </a:rPr>
              <a:t>Lightning, </a:t>
            </a:r>
            <a:r>
              <a:rPr lang="en-US" sz="1800" dirty="0" smtClean="0">
                <a:solidFill>
                  <a:srgbClr val="0070C0"/>
                </a:solidFill>
                <a:latin typeface="Arial" panose="020B0604020202020204" pitchFamily="34" charset="0"/>
                <a:ea typeface="Arial"/>
                <a:cs typeface="Arial" panose="020B0604020202020204" pitchFamily="34" charset="0"/>
              </a:rPr>
              <a:t>and HRRR model output</a:t>
            </a:r>
            <a:endParaRPr lang="en-US" sz="2400" dirty="0">
              <a:latin typeface="Arial" panose="020B0604020202020204" pitchFamily="34" charset="0"/>
              <a:cs typeface="Arial" panose="020B0604020202020204" pitchFamily="34" charset="0"/>
            </a:endParaRPr>
          </a:p>
        </p:txBody>
      </p:sp>
      <p:sp>
        <p:nvSpPr>
          <p:cNvPr id="5"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lang="en" sz="1400" b="0" i="0" u="none" strike="noStrike" cap="none" dirty="0">
              <a:solidFill>
                <a:srgbClr val="000000"/>
              </a:solidFill>
              <a:latin typeface="Arial"/>
              <a:ea typeface="Arial"/>
              <a:cs typeface="Arial"/>
              <a:sym typeface="Aria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712720"/>
            <a:ext cx="4296229" cy="3383280"/>
          </a:xfrm>
          <a:prstGeom prst="rect">
            <a:avLst/>
          </a:prstGeom>
          <a:ln>
            <a:solidFill>
              <a:srgbClr val="0000FF"/>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712720"/>
            <a:ext cx="4296229" cy="3383280"/>
          </a:xfrm>
          <a:prstGeom prst="rect">
            <a:avLst/>
          </a:prstGeom>
          <a:ln>
            <a:solidFill>
              <a:srgbClr val="0000FF"/>
            </a:solidFill>
          </a:ln>
        </p:spPr>
      </p:pic>
    </p:spTree>
    <p:extLst>
      <p:ext uri="{BB962C8B-B14F-4D97-AF65-F5344CB8AC3E}">
        <p14:creationId xmlns:p14="http://schemas.microsoft.com/office/powerpoint/2010/main" val="3555760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07477"/>
            <a:ext cx="7620000" cy="609600"/>
          </a:xfrm>
        </p:spPr>
        <p:txBody>
          <a:bodyPr>
            <a:normAutofit fontScale="92500"/>
          </a:bodyPr>
          <a:lstStyle/>
          <a:p>
            <a:pPr marL="914400" lvl="1" indent="-457200" algn="ctr">
              <a:buNone/>
            </a:pPr>
            <a:r>
              <a:rPr lang="en-US" sz="2600" dirty="0" smtClean="0">
                <a:solidFill>
                  <a:srgbClr val="0000FF"/>
                </a:solidFill>
                <a:latin typeface="Arial" panose="020B0604020202020204" pitchFamily="34" charset="0"/>
                <a:cs typeface="Arial" panose="020B0604020202020204" pitchFamily="34" charset="0"/>
                <a:sym typeface="Arial"/>
              </a:rPr>
              <a:t>Adding </a:t>
            </a:r>
            <a:r>
              <a:rPr lang="en-US" sz="2600" dirty="0">
                <a:solidFill>
                  <a:srgbClr val="0000FF"/>
                </a:solidFill>
                <a:latin typeface="Arial" panose="020B0604020202020204" pitchFamily="34" charset="0"/>
                <a:cs typeface="Arial" panose="020B0604020202020204" pitchFamily="34" charset="0"/>
                <a:sym typeface="Arial"/>
              </a:rPr>
              <a:t>1-hr </a:t>
            </a:r>
            <a:r>
              <a:rPr lang="en" sz="2600" dirty="0">
                <a:solidFill>
                  <a:srgbClr val="0000FF"/>
                </a:solidFill>
                <a:latin typeface="Arial" panose="020B0604020202020204" pitchFamily="34" charset="0"/>
                <a:cs typeface="Arial" panose="020B0604020202020204" pitchFamily="34" charset="0"/>
                <a:sym typeface="Arial"/>
              </a:rPr>
              <a:t>Convection and Lightning </a:t>
            </a:r>
            <a:r>
              <a:rPr lang="en-US" sz="2600" dirty="0" smtClean="0">
                <a:solidFill>
                  <a:srgbClr val="0000FF"/>
                </a:solidFill>
                <a:latin typeface="Arial" panose="020B0604020202020204" pitchFamily="34" charset="0"/>
                <a:cs typeface="Arial" panose="020B0604020202020204" pitchFamily="34" charset="0"/>
                <a:sym typeface="Arial"/>
              </a:rPr>
              <a:t>Guidance</a:t>
            </a:r>
          </a:p>
        </p:txBody>
      </p:sp>
      <p:sp>
        <p:nvSpPr>
          <p:cNvPr id="4"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lang="en" sz="1400" b="0" i="0" u="none" strike="noStrike" cap="none" dirty="0">
              <a:solidFill>
                <a:srgbClr val="000000"/>
              </a:solidFill>
              <a:latin typeface="Arial"/>
              <a:ea typeface="Arial"/>
              <a:cs typeface="Arial"/>
              <a:sym typeface="Arial"/>
            </a:endParaRPr>
          </a:p>
        </p:txBody>
      </p:sp>
      <p:sp>
        <p:nvSpPr>
          <p:cNvPr id="6" name="Shape 201"/>
          <p:cNvSpPr txBox="1"/>
          <p:nvPr/>
        </p:nvSpPr>
        <p:spPr>
          <a:xfrm>
            <a:off x="447450" y="228600"/>
            <a:ext cx="8249100" cy="685800"/>
          </a:xfrm>
          <a:prstGeom prst="rect">
            <a:avLst/>
          </a:prstGeom>
          <a:noFill/>
          <a:ln>
            <a:noFill/>
          </a:ln>
        </p:spPr>
        <p:txBody>
          <a:bodyPr lIns="91425" tIns="91425" rIns="91425" bIns="91425" anchor="t" anchorCtr="0">
            <a:noAutofit/>
          </a:bodyPr>
          <a:lstStyle/>
          <a:p>
            <a:pPr lvl="0" algn="ctr">
              <a:spcBef>
                <a:spcPts val="0"/>
              </a:spcBef>
              <a:spcAft>
                <a:spcPts val="0"/>
              </a:spcAft>
              <a:buClr>
                <a:srgbClr val="FF0000"/>
              </a:buClr>
              <a:buSzPct val="25000"/>
            </a:pPr>
            <a:r>
              <a:rPr lang="en-US" sz="3600" dirty="0" smtClean="0">
                <a:latin typeface="Arial"/>
                <a:ea typeface="Arial"/>
                <a:cs typeface="Arial"/>
                <a:sym typeface="Arial"/>
              </a:rPr>
              <a:t>LAMP January 2018 Upgrade</a:t>
            </a:r>
            <a:endParaRPr sz="2400" b="0" i="0" u="none" strike="noStrike" cap="none" dirty="0">
              <a:solidFill>
                <a:srgbClr val="0000FF"/>
              </a:solidFill>
              <a:latin typeface="Arial"/>
              <a:ea typeface="Arial"/>
              <a:cs typeface="Arial"/>
              <a:sym typeface="Aria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00"/>
            <a:ext cx="9144000" cy="3600450"/>
          </a:xfrm>
          <a:prstGeom prst="rect">
            <a:avLst/>
          </a:prstGeom>
        </p:spPr>
      </p:pic>
      <p:sp>
        <p:nvSpPr>
          <p:cNvPr id="8" name="TextBox 7"/>
          <p:cNvSpPr txBox="1"/>
          <p:nvPr/>
        </p:nvSpPr>
        <p:spPr>
          <a:xfrm>
            <a:off x="2628900" y="1412240"/>
            <a:ext cx="3886200" cy="338554"/>
          </a:xfrm>
          <a:prstGeom prst="rect">
            <a:avLst/>
          </a:prstGeom>
          <a:solidFill>
            <a:srgbClr val="0000FF"/>
          </a:solidFill>
        </p:spPr>
        <p:txBody>
          <a:bodyPr wrap="square" rtlCol="0">
            <a:spAutoFit/>
          </a:bodyPr>
          <a:lstStyle/>
          <a:p>
            <a:pPr algn="ctr" fontAlgn="auto">
              <a:spcBef>
                <a:spcPts val="0"/>
              </a:spcBef>
              <a:spcAft>
                <a:spcPts val="0"/>
              </a:spcAft>
            </a:pPr>
            <a:r>
              <a:rPr lang="en-US" sz="1600" b="1" dirty="0" smtClean="0">
                <a:solidFill>
                  <a:srgbClr val="FFFF00"/>
                </a:solidFill>
                <a:latin typeface="Arial" panose="020B0604020202020204" pitchFamily="34" charset="0"/>
                <a:cs typeface="Arial" panose="020B0604020202020204" pitchFamily="34" charset="0"/>
              </a:rPr>
              <a:t>8-h forecast from 18 UTC  12/23/2015</a:t>
            </a:r>
            <a:endParaRPr lang="en-US" sz="1600" b="1"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a:xfrm>
            <a:off x="533400" y="1790684"/>
            <a:ext cx="3607358" cy="584775"/>
          </a:xfrm>
          <a:prstGeom prst="rect">
            <a:avLst/>
          </a:prstGeom>
          <a:solidFill>
            <a:schemeClr val="bg1"/>
          </a:solidFill>
          <a:ln>
            <a:solidFill>
              <a:srgbClr val="0000FF"/>
            </a:solidFill>
          </a:ln>
        </p:spPr>
        <p:txBody>
          <a:bodyPr wrap="square" rtlCol="0">
            <a:spAutoFit/>
          </a:bodyPr>
          <a:lstStyle/>
          <a:p>
            <a:pPr algn="ctr" fontAlgn="auto">
              <a:spcBef>
                <a:spcPts val="0"/>
              </a:spcBef>
              <a:spcAft>
                <a:spcPts val="0"/>
              </a:spcAft>
            </a:pPr>
            <a:r>
              <a:rPr lang="en-US" sz="1600" b="1" kern="0" dirty="0" smtClean="0">
                <a:solidFill>
                  <a:srgbClr val="0000FF"/>
                </a:solidFill>
                <a:latin typeface="Arial" panose="020B0604020202020204" pitchFamily="34" charset="0"/>
                <a:cs typeface="Arial" panose="020B0604020202020204" pitchFamily="34" charset="0"/>
              </a:rPr>
              <a:t>Operational 2-hr product</a:t>
            </a:r>
          </a:p>
          <a:p>
            <a:pPr algn="ctr" fontAlgn="auto">
              <a:spcBef>
                <a:spcPts val="0"/>
              </a:spcBef>
              <a:spcAft>
                <a:spcPts val="0"/>
              </a:spcAft>
            </a:pPr>
            <a:r>
              <a:rPr lang="en-US" sz="1600" b="1" kern="0" dirty="0" smtClean="0">
                <a:solidFill>
                  <a:srgbClr val="0000FF"/>
                </a:solidFill>
                <a:latin typeface="Arial" panose="020B0604020202020204" pitchFamily="34" charset="0"/>
                <a:cs typeface="Arial" panose="020B0604020202020204" pitchFamily="34" charset="0"/>
              </a:rPr>
              <a:t>Valid </a:t>
            </a:r>
            <a:r>
              <a:rPr lang="en-US" sz="1600" b="1" kern="0" dirty="0">
                <a:solidFill>
                  <a:srgbClr val="0000FF"/>
                </a:solidFill>
                <a:latin typeface="Arial" panose="020B0604020202020204" pitchFamily="34" charset="0"/>
                <a:cs typeface="Arial" panose="020B0604020202020204" pitchFamily="34" charset="0"/>
              </a:rPr>
              <a:t>00-02 </a:t>
            </a:r>
            <a:r>
              <a:rPr lang="en-US" sz="1600" b="1" kern="0" dirty="0" smtClean="0">
                <a:solidFill>
                  <a:srgbClr val="0000FF"/>
                </a:solidFill>
                <a:latin typeface="Arial" panose="020B0604020202020204" pitchFamily="34" charset="0"/>
                <a:cs typeface="Arial" panose="020B0604020202020204" pitchFamily="34" charset="0"/>
              </a:rPr>
              <a:t>UTC</a:t>
            </a:r>
            <a:r>
              <a:rPr lang="en-US" sz="1600" b="1" kern="0" dirty="0" smtClean="0">
                <a:solidFill>
                  <a:srgbClr val="0000FF"/>
                </a:solidFill>
                <a:latin typeface="Calibri"/>
              </a:rPr>
              <a:t> </a:t>
            </a:r>
            <a:endParaRPr lang="en-US" sz="1600" b="1" dirty="0">
              <a:solidFill>
                <a:srgbClr val="0000FF"/>
              </a:solidFill>
              <a:latin typeface="Calibri"/>
            </a:endParaRPr>
          </a:p>
        </p:txBody>
      </p:sp>
      <p:sp>
        <p:nvSpPr>
          <p:cNvPr id="10" name="TextBox 9"/>
          <p:cNvSpPr txBox="1"/>
          <p:nvPr/>
        </p:nvSpPr>
        <p:spPr>
          <a:xfrm>
            <a:off x="5181600" y="1790684"/>
            <a:ext cx="3607358" cy="584775"/>
          </a:xfrm>
          <a:prstGeom prst="rect">
            <a:avLst/>
          </a:prstGeom>
          <a:solidFill>
            <a:schemeClr val="bg1"/>
          </a:solidFill>
          <a:ln>
            <a:solidFill>
              <a:srgbClr val="FF0000"/>
            </a:solidFill>
          </a:ln>
        </p:spPr>
        <p:txBody>
          <a:bodyPr wrap="square" rtlCol="0">
            <a:spAutoFit/>
          </a:bodyPr>
          <a:lstStyle/>
          <a:p>
            <a:pPr algn="ctr" fontAlgn="auto">
              <a:spcBef>
                <a:spcPts val="0"/>
              </a:spcBef>
              <a:spcAft>
                <a:spcPts val="0"/>
              </a:spcAft>
            </a:pPr>
            <a:r>
              <a:rPr lang="en-US" sz="1600" b="1" kern="0" dirty="0" smtClean="0">
                <a:solidFill>
                  <a:srgbClr val="FF0000"/>
                </a:solidFill>
                <a:latin typeface="Arial" panose="020B0604020202020204" pitchFamily="34" charset="0"/>
                <a:cs typeface="Arial" panose="020B0604020202020204" pitchFamily="34" charset="0"/>
              </a:rPr>
              <a:t>Upgraded 1-hr product</a:t>
            </a:r>
          </a:p>
          <a:p>
            <a:pPr algn="ctr" fontAlgn="auto">
              <a:spcBef>
                <a:spcPts val="0"/>
              </a:spcBef>
              <a:spcAft>
                <a:spcPts val="0"/>
              </a:spcAft>
            </a:pPr>
            <a:r>
              <a:rPr lang="en-US" sz="1600" b="1" kern="0" dirty="0" smtClean="0">
                <a:solidFill>
                  <a:srgbClr val="FF0000"/>
                </a:solidFill>
                <a:latin typeface="Arial" panose="020B0604020202020204" pitchFamily="34" charset="0"/>
                <a:cs typeface="Arial" panose="020B0604020202020204" pitchFamily="34" charset="0"/>
              </a:rPr>
              <a:t>Valid </a:t>
            </a:r>
            <a:r>
              <a:rPr lang="en-US" sz="1600" b="1" kern="0" dirty="0">
                <a:solidFill>
                  <a:srgbClr val="FF0000"/>
                </a:solidFill>
                <a:latin typeface="Arial" panose="020B0604020202020204" pitchFamily="34" charset="0"/>
                <a:cs typeface="Arial" panose="020B0604020202020204" pitchFamily="34" charset="0"/>
              </a:rPr>
              <a:t>01-02 </a:t>
            </a:r>
            <a:r>
              <a:rPr lang="en-US" sz="1600" b="1" kern="0" dirty="0" smtClean="0">
                <a:solidFill>
                  <a:srgbClr val="FF0000"/>
                </a:solidFill>
                <a:latin typeface="Arial" panose="020B0604020202020204" pitchFamily="34" charset="0"/>
                <a:cs typeface="Arial" panose="020B0604020202020204" pitchFamily="34" charset="0"/>
              </a:rPr>
              <a:t>UTC</a:t>
            </a:r>
            <a:endParaRPr lang="en-US" sz="1600" b="1"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381000" y="5776297"/>
            <a:ext cx="8229600" cy="1015663"/>
          </a:xfrm>
          <a:prstGeom prst="rect">
            <a:avLst/>
          </a:prstGeom>
          <a:solidFill>
            <a:srgbClr val="00CCFF"/>
          </a:solidFill>
          <a:ln>
            <a:solidFill>
              <a:srgbClr val="0000FF"/>
            </a:solidFill>
          </a:ln>
        </p:spPr>
        <p:txBody>
          <a:bodyPr wrap="square" rtlCol="0">
            <a:spAutoFit/>
          </a:bodyPr>
          <a:lstStyle/>
          <a:p>
            <a:pPr marL="0" lvl="5" algn="ctr" fontAlgn="base">
              <a:spcBef>
                <a:spcPts val="0"/>
              </a:spcBef>
              <a:buClr>
                <a:srgbClr val="008000"/>
              </a:buClr>
              <a:buSzPct val="100000"/>
            </a:pPr>
            <a:r>
              <a:rPr lang="en-US" sz="2000" b="1" dirty="0" smtClean="0">
                <a:solidFill>
                  <a:srgbClr val="0000FF"/>
                </a:solidFill>
                <a:latin typeface="Arial" panose="020B0604020202020204" pitchFamily="34" charset="0"/>
                <a:cs typeface="Arial" panose="020B0604020202020204" pitchFamily="34" charset="0"/>
              </a:rPr>
              <a:t>By incorporating </a:t>
            </a:r>
            <a:r>
              <a:rPr lang="en-US" sz="2000" b="1" dirty="0" smtClean="0">
                <a:solidFill>
                  <a:srgbClr val="0000FF"/>
                </a:solidFill>
                <a:latin typeface="Arial" panose="020B0604020202020204" pitchFamily="34" charset="0"/>
                <a:cs typeface="Arial" panose="020B0604020202020204" pitchFamily="34" charset="0"/>
              </a:rPr>
              <a:t>HRRR, MRMS, </a:t>
            </a:r>
            <a:r>
              <a:rPr lang="en-US" sz="2000" b="1" dirty="0" smtClean="0">
                <a:solidFill>
                  <a:srgbClr val="0000FF"/>
                </a:solidFill>
                <a:latin typeface="Arial" panose="020B0604020202020204" pitchFamily="34" charset="0"/>
                <a:cs typeface="Arial" panose="020B0604020202020204" pitchFamily="34" charset="0"/>
              </a:rPr>
              <a:t>and Total Lightning data, this upgrade results </a:t>
            </a:r>
            <a:r>
              <a:rPr lang="en-US" sz="2000" b="1" dirty="0">
                <a:solidFill>
                  <a:srgbClr val="0000FF"/>
                </a:solidFill>
                <a:latin typeface="Arial" panose="020B0604020202020204" pitchFamily="34" charset="0"/>
                <a:cs typeface="Arial" panose="020B0604020202020204" pitchFamily="34" charset="0"/>
              </a:rPr>
              <a:t>in better temporal (1-hr projections) and spatial resolution of convection and lightning guidance</a:t>
            </a:r>
          </a:p>
        </p:txBody>
      </p:sp>
      <p:cxnSp>
        <p:nvCxnSpPr>
          <p:cNvPr id="30" name="Straight Arrow Connector 29"/>
          <p:cNvCxnSpPr>
            <a:stCxn id="14" idx="0"/>
          </p:cNvCxnSpPr>
          <p:nvPr/>
        </p:nvCxnSpPr>
        <p:spPr>
          <a:xfrm flipV="1">
            <a:off x="4495800" y="4038601"/>
            <a:ext cx="2590800" cy="17376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910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2400" dirty="0" smtClean="0">
                <a:latin typeface="Arial" panose="020B0604020202020204" pitchFamily="34" charset="0"/>
                <a:cs typeface="Arial" panose="020B0604020202020204" pitchFamily="34" charset="0"/>
              </a:rPr>
              <a:t>Thanks to the LAMP team:</a:t>
            </a:r>
          </a:p>
          <a:p>
            <a:pPr marL="0" indent="0" algn="ctr">
              <a:buNone/>
            </a:pPr>
            <a:endParaRPr lang="en-US" sz="2400" dirty="0" smtClean="0">
              <a:latin typeface="Arial" panose="020B0604020202020204" pitchFamily="34" charset="0"/>
              <a:cs typeface="Arial" panose="020B0604020202020204" pitchFamily="34" charset="0"/>
            </a:endParaRPr>
          </a:p>
          <a:p>
            <a:pPr marL="0" indent="0" algn="ctr">
              <a:buNone/>
            </a:pPr>
            <a:r>
              <a:rPr lang="en-US" sz="2000" dirty="0">
                <a:latin typeface="Arial" panose="020B0604020202020204" pitchFamily="34" charset="0"/>
                <a:cs typeface="Arial" panose="020B0604020202020204" pitchFamily="34" charset="0"/>
              </a:rPr>
              <a:t>Michael </a:t>
            </a:r>
            <a:r>
              <a:rPr lang="en-US" sz="2000" dirty="0" smtClean="0">
                <a:latin typeface="Arial" panose="020B0604020202020204" pitchFamily="34" charset="0"/>
                <a:cs typeface="Arial" panose="020B0604020202020204" pitchFamily="34" charset="0"/>
              </a:rPr>
              <a:t>Allard</a:t>
            </a:r>
            <a:r>
              <a:rPr lang="en-US" sz="2000" baseline="30000" dirty="0" smtClean="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 Allison Bogusz</a:t>
            </a:r>
            <a:r>
              <a:rPr lang="en-US" sz="2000" baseline="30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Jerome </a:t>
            </a:r>
            <a:r>
              <a:rPr lang="en-US" sz="2000" dirty="0" smtClean="0">
                <a:latin typeface="Arial" panose="020B0604020202020204" pitchFamily="34" charset="0"/>
                <a:cs typeface="Arial" panose="020B0604020202020204" pitchFamily="34" charset="0"/>
              </a:rPr>
              <a:t>Charba</a:t>
            </a:r>
            <a:r>
              <a:rPr lang="en-US" sz="2000" baseline="30000" dirty="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 Bob Glahn</a:t>
            </a:r>
            <a:r>
              <a:rPr lang="en-US" sz="2000" baseline="30000" dirty="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 Felicia Guarriello</a:t>
            </a:r>
            <a:r>
              <a:rPr lang="en-US" sz="2000" baseline="30000" dirty="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Chenjie</a:t>
            </a:r>
            <a:r>
              <a:rPr lang="en-US" sz="2000" dirty="0" smtClean="0">
                <a:latin typeface="Arial" panose="020B0604020202020204" pitchFamily="34" charset="0"/>
                <a:cs typeface="Arial" panose="020B0604020202020204" pitchFamily="34" charset="0"/>
              </a:rPr>
              <a:t> Huang</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Andrew Kochenash</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Michele Masuda</a:t>
            </a:r>
            <a:r>
              <a:rPr lang="en-US" sz="2000" baseline="30000" dirty="0">
                <a:latin typeface="Arial" panose="020B0604020202020204" pitchFamily="34" charset="0"/>
                <a:cs typeface="Arial" panose="020B0604020202020204" pitchFamily="34" charset="0"/>
              </a:rPr>
              <a:t>4</a:t>
            </a:r>
            <a:r>
              <a:rPr lang="en-US" sz="2000" dirty="0" smtClean="0">
                <a:latin typeface="Arial" panose="020B0604020202020204" pitchFamily="34" charset="0"/>
                <a:cs typeface="Arial" panose="020B0604020202020204" pitchFamily="34" charset="0"/>
              </a:rPr>
              <a:t>, Frederick </a:t>
            </a:r>
            <a:r>
              <a:rPr lang="en-US" sz="2000" dirty="0">
                <a:latin typeface="Arial" panose="020B0604020202020204" pitchFamily="34" charset="0"/>
                <a:cs typeface="Arial" panose="020B0604020202020204" pitchFamily="34" charset="0"/>
              </a:rPr>
              <a:t>G. </a:t>
            </a:r>
            <a:r>
              <a:rPr lang="en-US" sz="2000" dirty="0" smtClean="0">
                <a:latin typeface="Arial" panose="020B0604020202020204" pitchFamily="34" charset="0"/>
                <a:cs typeface="Arial" panose="020B0604020202020204" pitchFamily="34" charset="0"/>
              </a:rPr>
              <a:t>Samplatsky</a:t>
            </a:r>
            <a:r>
              <a:rPr lang="en-US" sz="2000" baseline="30000" dirty="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 Adam Schnapp</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Gordana</a:t>
            </a:r>
            <a:r>
              <a:rPr lang="en-US" sz="2000" dirty="0" smtClean="0">
                <a:latin typeface="Arial" panose="020B0604020202020204" pitchFamily="34" charset="0"/>
                <a:cs typeface="Arial" panose="020B0604020202020204" pitchFamily="34" charset="0"/>
              </a:rPr>
              <a:t> Sindic-Rancic</a:t>
            </a:r>
            <a:r>
              <a:rPr lang="en-US" sz="2000" baseline="30000" dirty="0">
                <a:latin typeface="Arial" panose="020B0604020202020204" pitchFamily="34" charset="0"/>
                <a:cs typeface="Arial" panose="020B0604020202020204" pitchFamily="34" charset="0"/>
              </a:rPr>
              <a:t>1</a:t>
            </a:r>
            <a:endParaRPr lang="en-US" sz="2000" dirty="0" smtClean="0">
              <a:latin typeface="Arial" panose="020B0604020202020204" pitchFamily="34" charset="0"/>
              <a:cs typeface="Arial" panose="020B0604020202020204" pitchFamily="34" charset="0"/>
            </a:endParaRPr>
          </a:p>
          <a:p>
            <a:pPr marL="0" indent="0" algn="ctr">
              <a:buNone/>
            </a:pPr>
            <a:endParaRPr lang="en-US" sz="2000" dirty="0">
              <a:latin typeface="Arial" panose="020B0604020202020204" pitchFamily="34" charset="0"/>
              <a:cs typeface="Arial" panose="020B0604020202020204" pitchFamily="34" charset="0"/>
            </a:endParaRPr>
          </a:p>
          <a:p>
            <a:pPr marL="0" indent="0" algn="ctr">
              <a:buNone/>
            </a:pPr>
            <a:r>
              <a:rPr lang="en-US" sz="2000" baseline="30000" dirty="0">
                <a:solidFill>
                  <a:schemeClr val="accent1">
                    <a:lumMod val="75000"/>
                  </a:schemeClr>
                </a:solidFill>
                <a:latin typeface="Arial" panose="020B0604020202020204" pitchFamily="34" charset="0"/>
                <a:cs typeface="Arial" panose="020B0604020202020204" pitchFamily="34" charset="0"/>
              </a:rPr>
              <a:t>1</a:t>
            </a:r>
            <a:r>
              <a:rPr lang="en-US" sz="2000" dirty="0">
                <a:solidFill>
                  <a:schemeClr val="accent1">
                    <a:lumMod val="75000"/>
                  </a:schemeClr>
                </a:solidFill>
                <a:latin typeface="Arial" panose="020B0604020202020204" pitchFamily="34" charset="0"/>
                <a:cs typeface="Arial" panose="020B0604020202020204" pitchFamily="34" charset="0"/>
              </a:rPr>
              <a:t>NOAA/NWS/OSTI/MDL </a:t>
            </a:r>
            <a:endParaRPr lang="en-US" sz="2000" dirty="0" smtClean="0">
              <a:solidFill>
                <a:schemeClr val="accent1">
                  <a:lumMod val="75000"/>
                </a:schemeClr>
              </a:solidFill>
              <a:latin typeface="Arial" panose="020B0604020202020204" pitchFamily="34" charset="0"/>
              <a:cs typeface="Arial" panose="020B0604020202020204" pitchFamily="34" charset="0"/>
            </a:endParaRPr>
          </a:p>
          <a:p>
            <a:pPr marL="0" indent="0" algn="ctr">
              <a:buNone/>
            </a:pPr>
            <a:r>
              <a:rPr lang="en-US" sz="2000" baseline="30000" dirty="0">
                <a:solidFill>
                  <a:schemeClr val="accent1">
                    <a:lumMod val="75000"/>
                  </a:schemeClr>
                </a:solidFill>
                <a:latin typeface="Arial" panose="020B0604020202020204" pitchFamily="34" charset="0"/>
                <a:cs typeface="Arial" panose="020B0604020202020204" pitchFamily="34" charset="0"/>
              </a:rPr>
              <a:t>2</a:t>
            </a:r>
            <a:r>
              <a:rPr lang="en-US" sz="2000" dirty="0">
                <a:solidFill>
                  <a:schemeClr val="accent1">
                    <a:lumMod val="75000"/>
                  </a:schemeClr>
                </a:solidFill>
                <a:latin typeface="Arial" panose="020B0604020202020204" pitchFamily="34" charset="0"/>
                <a:cs typeface="Arial" panose="020B0604020202020204" pitchFamily="34" charset="0"/>
              </a:rPr>
              <a:t>Ace Info </a:t>
            </a:r>
            <a:r>
              <a:rPr lang="en-US" sz="2000" dirty="0" smtClean="0">
                <a:solidFill>
                  <a:schemeClr val="accent1">
                    <a:lumMod val="75000"/>
                  </a:schemeClr>
                </a:solidFill>
                <a:latin typeface="Arial" panose="020B0604020202020204" pitchFamily="34" charset="0"/>
                <a:cs typeface="Arial" panose="020B0604020202020204" pitchFamily="34" charset="0"/>
              </a:rPr>
              <a:t>Solutions</a:t>
            </a:r>
          </a:p>
          <a:p>
            <a:pPr marL="0" indent="0" algn="ctr">
              <a:buNone/>
            </a:pPr>
            <a:r>
              <a:rPr lang="en-US" sz="2000" b="1" baseline="30000" dirty="0" smtClean="0">
                <a:solidFill>
                  <a:schemeClr val="accent1">
                    <a:lumMod val="75000"/>
                  </a:schemeClr>
                </a:solidFill>
                <a:latin typeface="Arial" panose="020B0604020202020204" pitchFamily="34" charset="0"/>
                <a:cs typeface="Arial" panose="020B0604020202020204" pitchFamily="34" charset="0"/>
              </a:rPr>
              <a:t>3</a:t>
            </a:r>
            <a:r>
              <a:rPr lang="en-US" sz="2000" dirty="0" smtClean="0">
                <a:solidFill>
                  <a:schemeClr val="accent1">
                    <a:lumMod val="75000"/>
                  </a:schemeClr>
                </a:solidFill>
                <a:latin typeface="Arial" panose="020B0604020202020204" pitchFamily="34" charset="0"/>
                <a:cs typeface="Arial" panose="020B0604020202020204" pitchFamily="34" charset="0"/>
              </a:rPr>
              <a:t>NOAA </a:t>
            </a:r>
            <a:r>
              <a:rPr lang="en-US" sz="2000" dirty="0">
                <a:solidFill>
                  <a:schemeClr val="accent1">
                    <a:lumMod val="75000"/>
                  </a:schemeClr>
                </a:solidFill>
                <a:latin typeface="Arial" panose="020B0604020202020204" pitchFamily="34" charset="0"/>
                <a:cs typeface="Arial" panose="020B0604020202020204" pitchFamily="34" charset="0"/>
              </a:rPr>
              <a:t>affiliate, </a:t>
            </a:r>
            <a:r>
              <a:rPr lang="en-US" sz="2000" dirty="0" err="1">
                <a:solidFill>
                  <a:schemeClr val="accent1">
                    <a:lumMod val="75000"/>
                  </a:schemeClr>
                </a:solidFill>
                <a:latin typeface="Arial" panose="020B0604020202020204" pitchFamily="34" charset="0"/>
                <a:cs typeface="Arial" panose="020B0604020202020204" pitchFamily="34" charset="0"/>
              </a:rPr>
              <a:t>KBRwyle</a:t>
            </a:r>
            <a:r>
              <a:rPr lang="en-US" sz="2000" dirty="0">
                <a:solidFill>
                  <a:schemeClr val="accent1">
                    <a:lumMod val="75000"/>
                  </a:schemeClr>
                </a:solidFill>
                <a:latin typeface="Arial" panose="020B0604020202020204" pitchFamily="34" charset="0"/>
                <a:cs typeface="Arial" panose="020B0604020202020204" pitchFamily="34" charset="0"/>
              </a:rPr>
              <a:t> Science, Technology &amp; Engineering Group</a:t>
            </a:r>
          </a:p>
          <a:p>
            <a:pPr marL="0" indent="0" algn="ctr">
              <a:buNone/>
            </a:pPr>
            <a:r>
              <a:rPr lang="en-US" sz="2000" baseline="30000" dirty="0">
                <a:solidFill>
                  <a:schemeClr val="accent1">
                    <a:lumMod val="75000"/>
                  </a:schemeClr>
                </a:solidFill>
                <a:latin typeface="Arial" panose="020B0604020202020204" pitchFamily="34" charset="0"/>
                <a:cs typeface="Arial" panose="020B0604020202020204" pitchFamily="34" charset="0"/>
              </a:rPr>
              <a:t>4</a:t>
            </a:r>
            <a:r>
              <a:rPr lang="en-US" sz="2000" dirty="0" smtClean="0">
                <a:solidFill>
                  <a:schemeClr val="accent1">
                    <a:lumMod val="75000"/>
                  </a:schemeClr>
                </a:solidFill>
                <a:latin typeface="Arial" panose="020B0604020202020204" pitchFamily="34" charset="0"/>
                <a:cs typeface="Arial" panose="020B0604020202020204" pitchFamily="34" charset="0"/>
              </a:rPr>
              <a:t>NOAA </a:t>
            </a:r>
            <a:r>
              <a:rPr lang="en-US" sz="2000" dirty="0">
                <a:solidFill>
                  <a:schemeClr val="accent1">
                    <a:lumMod val="75000"/>
                  </a:schemeClr>
                </a:solidFill>
                <a:latin typeface="Arial" panose="020B0604020202020204" pitchFamily="34" charset="0"/>
                <a:cs typeface="Arial" panose="020B0604020202020204" pitchFamily="34" charset="0"/>
              </a:rPr>
              <a:t>Rotational Assignment Program, National Marine Fisheries Service/Alaska Fisheries Science Center </a:t>
            </a:r>
            <a:endParaRPr lang="en-US" sz="2000" dirty="0" smtClean="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000" dirty="0">
              <a:solidFill>
                <a:schemeClr val="accent1">
                  <a:lumMod val="75000"/>
                </a:schemeClr>
              </a:solidFill>
              <a:latin typeface="Arial" panose="020B0604020202020204" pitchFamily="34" charset="0"/>
              <a:cs typeface="Arial" panose="020B0604020202020204" pitchFamily="34" charset="0"/>
            </a:endParaRPr>
          </a:p>
          <a:p>
            <a:pPr marL="0" indent="0" algn="ctr">
              <a:buNone/>
            </a:pPr>
            <a:endParaRPr lang="en-US" sz="2000" dirty="0" smtClean="0">
              <a:latin typeface="Arial" panose="020B0604020202020204" pitchFamily="34" charset="0"/>
              <a:cs typeface="Arial" panose="020B0604020202020204" pitchFamily="34" charset="0"/>
            </a:endParaRPr>
          </a:p>
          <a:p>
            <a:pPr marL="0" indent="0" algn="ctr">
              <a:buNone/>
            </a:pPr>
            <a:endParaRPr lang="en-US" sz="2000" dirty="0">
              <a:latin typeface="Arial" panose="020B0604020202020204" pitchFamily="34" charset="0"/>
              <a:cs typeface="Arial" panose="020B0604020202020204" pitchFamily="34" charset="0"/>
            </a:endParaRPr>
          </a:p>
          <a:p>
            <a:pPr marL="0" indent="0" algn="ctr">
              <a:buNone/>
            </a:pP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4DAA7DA-8DBC-46F8-9856-C3D767C8CE01}" type="slidenum">
              <a:rPr lang="en-US" smtClean="0"/>
              <a:t>2</a:t>
            </a:fld>
            <a:endParaRPr lang="en-US"/>
          </a:p>
        </p:txBody>
      </p:sp>
    </p:spTree>
    <p:extLst>
      <p:ext uri="{BB962C8B-B14F-4D97-AF65-F5344CB8AC3E}">
        <p14:creationId xmlns:p14="http://schemas.microsoft.com/office/powerpoint/2010/main" val="25579539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0" y="990600"/>
            <a:ext cx="6223000" cy="685800"/>
          </a:xfrm>
          <a:prstGeom prst="rect">
            <a:avLst/>
          </a:prstGeom>
          <a:noFill/>
          <a:ln>
            <a:noFill/>
          </a:ln>
        </p:spPr>
        <p:txBody>
          <a:bodyPr lIns="91425" tIns="91425" rIns="91425" bIns="91425" anchor="t" anchorCtr="0">
            <a:noAutofit/>
          </a:bodyPr>
          <a:lstStyle/>
          <a:p>
            <a:pPr lvl="1">
              <a:spcBef>
                <a:spcPts val="0"/>
              </a:spcBef>
              <a:spcAft>
                <a:spcPts val="0"/>
              </a:spcAft>
              <a:buClr>
                <a:srgbClr val="0000FF"/>
              </a:buClr>
              <a:buSzPct val="100000"/>
            </a:pPr>
            <a:r>
              <a:rPr lang="en" dirty="0" smtClean="0">
                <a:solidFill>
                  <a:srgbClr val="0000FF"/>
                </a:solidFill>
                <a:latin typeface="Arial"/>
                <a:ea typeface="Arial"/>
                <a:cs typeface="Arial"/>
                <a:sym typeface="Arial"/>
              </a:rPr>
              <a:t>Adding </a:t>
            </a:r>
            <a:r>
              <a:rPr lang="en" dirty="0">
                <a:solidFill>
                  <a:srgbClr val="0000FF"/>
                </a:solidFill>
                <a:latin typeface="Arial"/>
                <a:ea typeface="Arial"/>
                <a:cs typeface="Arial"/>
                <a:sym typeface="Arial"/>
              </a:rPr>
              <a:t>stations to LAMP </a:t>
            </a:r>
            <a:r>
              <a:rPr lang="en" dirty="0" smtClean="0">
                <a:solidFill>
                  <a:srgbClr val="0000FF"/>
                </a:solidFill>
                <a:latin typeface="Arial"/>
                <a:ea typeface="Arial"/>
                <a:cs typeface="Arial"/>
                <a:sym typeface="Arial"/>
              </a:rPr>
              <a:t>guidance</a:t>
            </a:r>
            <a:r>
              <a:rPr lang="en-US" dirty="0">
                <a:solidFill>
                  <a:srgbClr val="0000FF"/>
                </a:solidFill>
                <a:latin typeface="Arial"/>
                <a:ea typeface="Arial"/>
                <a:cs typeface="Arial"/>
                <a:sym typeface="Arial"/>
              </a:rPr>
              <a:t/>
            </a:r>
            <a:br>
              <a:rPr lang="en-US" dirty="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lang="en" sz="1400" b="0" i="0" u="none" strike="noStrike" cap="none">
              <a:solidFill>
                <a:srgbClr val="000000"/>
              </a:solidFill>
              <a:latin typeface="Arial"/>
              <a:ea typeface="Arial"/>
              <a:cs typeface="Arial"/>
              <a:sym typeface="Arial"/>
            </a:endParaRPr>
          </a:p>
        </p:txBody>
      </p:sp>
      <p:pic>
        <p:nvPicPr>
          <p:cNvPr id="3" name="Picture 2" descr="NewStations_all_new.png"/>
          <p:cNvPicPr>
            <a:picLocks noChangeAspect="1"/>
          </p:cNvPicPr>
          <p:nvPr/>
        </p:nvPicPr>
        <p:blipFill rotWithShape="1">
          <a:blip r:embed="rId3">
            <a:extLst>
              <a:ext uri="{28A0092B-C50C-407E-A947-70E740481C1C}">
                <a14:useLocalDpi xmlns:a14="http://schemas.microsoft.com/office/drawing/2010/main" val="0"/>
              </a:ext>
            </a:extLst>
          </a:blip>
          <a:srcRect l="9221" t="7202" r="9213" b="7223"/>
          <a:stretch/>
        </p:blipFill>
        <p:spPr>
          <a:xfrm>
            <a:off x="4137630" y="1752600"/>
            <a:ext cx="4887500" cy="3962400"/>
          </a:xfrm>
          <a:prstGeom prst="rect">
            <a:avLst/>
          </a:prstGeom>
          <a:ln>
            <a:solidFill>
              <a:srgbClr val="4F81BD"/>
            </a:solidFill>
          </a:ln>
        </p:spPr>
      </p:pic>
      <p:sp>
        <p:nvSpPr>
          <p:cNvPr id="5" name="Shape 201"/>
          <p:cNvSpPr txBox="1"/>
          <p:nvPr/>
        </p:nvSpPr>
        <p:spPr>
          <a:xfrm>
            <a:off x="228600" y="1447800"/>
            <a:ext cx="8173720" cy="5257800"/>
          </a:xfrm>
          <a:prstGeom prst="rect">
            <a:avLst/>
          </a:prstGeom>
          <a:noFill/>
          <a:ln>
            <a:noFill/>
          </a:ln>
        </p:spPr>
        <p:txBody>
          <a:bodyPr lIns="91425" tIns="91425" rIns="91425" bIns="91425" anchor="t" anchorCtr="0">
            <a:noAutofit/>
          </a:bodyPr>
          <a:lstStyle/>
          <a:p>
            <a:pPr marL="461963" lvl="2" indent="-230188">
              <a:spcBef>
                <a:spcPts val="0"/>
              </a:spcBef>
              <a:spcAft>
                <a:spcPts val="0"/>
              </a:spcAft>
              <a:buSzPct val="120000"/>
              <a:buFont typeface="Arial" panose="020B0604020202020204" pitchFamily="34" charset="0"/>
              <a:buChar char="•"/>
            </a:pPr>
            <a:r>
              <a:rPr lang="en-US" sz="2000" dirty="0" smtClean="0">
                <a:latin typeface="Arial"/>
                <a:ea typeface="Arial"/>
                <a:cs typeface="Arial"/>
                <a:sym typeface="Arial"/>
              </a:rPr>
              <a:t>Adding </a:t>
            </a:r>
            <a:r>
              <a:rPr lang="en-US" sz="2000" dirty="0">
                <a:latin typeface="Arial"/>
                <a:ea typeface="Arial"/>
                <a:cs typeface="Arial"/>
                <a:sym typeface="Arial"/>
              </a:rPr>
              <a:t>555 new stations for </a:t>
            </a:r>
            <a:r>
              <a:rPr lang="en-US" sz="2000" dirty="0" smtClean="0">
                <a:latin typeface="Arial"/>
                <a:ea typeface="Arial"/>
                <a:cs typeface="Arial"/>
                <a:sym typeface="Arial"/>
              </a:rPr>
              <a:t/>
            </a:r>
            <a:br>
              <a:rPr lang="en-US" sz="2000" dirty="0" smtClean="0">
                <a:latin typeface="Arial"/>
                <a:ea typeface="Arial"/>
                <a:cs typeface="Arial"/>
                <a:sym typeface="Arial"/>
              </a:rPr>
            </a:br>
            <a:r>
              <a:rPr lang="en-US" sz="2000" dirty="0" smtClean="0">
                <a:latin typeface="Arial"/>
                <a:ea typeface="Arial"/>
                <a:cs typeface="Arial"/>
                <a:sym typeface="Arial"/>
              </a:rPr>
              <a:t>use in </a:t>
            </a:r>
            <a:r>
              <a:rPr lang="en-US" sz="2000" dirty="0">
                <a:latin typeface="Arial"/>
                <a:ea typeface="Arial"/>
                <a:cs typeface="Arial"/>
                <a:sym typeface="Arial"/>
              </a:rPr>
              <a:t>LAMP </a:t>
            </a:r>
            <a:r>
              <a:rPr lang="en-US" sz="2000" dirty="0" smtClean="0">
                <a:latin typeface="Arial"/>
                <a:ea typeface="Arial"/>
                <a:cs typeface="Arial"/>
                <a:sym typeface="Arial"/>
              </a:rPr>
              <a:t>to already </a:t>
            </a:r>
            <a:br>
              <a:rPr lang="en-US" sz="2000" dirty="0" smtClean="0">
                <a:latin typeface="Arial"/>
                <a:ea typeface="Arial"/>
                <a:cs typeface="Arial"/>
                <a:sym typeface="Arial"/>
              </a:rPr>
            </a:br>
            <a:r>
              <a:rPr lang="en-US" sz="2000" dirty="0" smtClean="0">
                <a:latin typeface="Arial"/>
                <a:ea typeface="Arial"/>
                <a:cs typeface="Arial"/>
                <a:sym typeface="Arial"/>
              </a:rPr>
              <a:t>existing equations and </a:t>
            </a:r>
            <a:br>
              <a:rPr lang="en-US" sz="2000" dirty="0" smtClean="0">
                <a:latin typeface="Arial"/>
                <a:ea typeface="Arial"/>
                <a:cs typeface="Arial"/>
                <a:sym typeface="Arial"/>
              </a:rPr>
            </a:br>
            <a:r>
              <a:rPr lang="en-US" sz="2000" dirty="0" smtClean="0">
                <a:latin typeface="Arial"/>
                <a:ea typeface="Arial"/>
                <a:cs typeface="Arial"/>
                <a:sym typeface="Arial"/>
              </a:rPr>
              <a:t>thresholds </a:t>
            </a:r>
            <a:br>
              <a:rPr lang="en-US" sz="2000" dirty="0" smtClean="0">
                <a:latin typeface="Arial"/>
                <a:ea typeface="Arial"/>
                <a:cs typeface="Arial"/>
                <a:sym typeface="Arial"/>
              </a:rPr>
            </a:br>
            <a:endParaRPr lang="en-US" sz="2000" dirty="0" smtClean="0">
              <a:latin typeface="Arial"/>
              <a:ea typeface="Arial"/>
              <a:cs typeface="Arial"/>
              <a:sym typeface="Arial"/>
            </a:endParaRPr>
          </a:p>
          <a:p>
            <a:pPr marL="461963" lvl="2" indent="-230188">
              <a:spcBef>
                <a:spcPts val="0"/>
              </a:spcBef>
              <a:spcAft>
                <a:spcPts val="0"/>
              </a:spcAft>
              <a:buSzPct val="120000"/>
              <a:buFont typeface="Arial" panose="020B0604020202020204" pitchFamily="34" charset="0"/>
              <a:buChar char="•"/>
            </a:pPr>
            <a:r>
              <a:rPr lang="en-US" sz="2000" dirty="0" smtClean="0">
                <a:latin typeface="Arial"/>
                <a:ea typeface="Arial"/>
                <a:cs typeface="Arial"/>
                <a:sym typeface="Arial"/>
              </a:rPr>
              <a:t>332 </a:t>
            </a:r>
            <a:r>
              <a:rPr lang="en-US" sz="2000" dirty="0">
                <a:latin typeface="Arial"/>
                <a:ea typeface="Arial"/>
                <a:cs typeface="Arial"/>
                <a:sym typeface="Arial"/>
              </a:rPr>
              <a:t>of those new stations </a:t>
            </a:r>
            <a:r>
              <a:rPr lang="en-US" sz="2000" dirty="0" smtClean="0">
                <a:latin typeface="Arial"/>
                <a:ea typeface="Arial"/>
                <a:cs typeface="Arial"/>
                <a:sym typeface="Arial"/>
              </a:rPr>
              <a:t/>
            </a:r>
            <a:br>
              <a:rPr lang="en-US" sz="2000" dirty="0" smtClean="0">
                <a:latin typeface="Arial"/>
                <a:ea typeface="Arial"/>
                <a:cs typeface="Arial"/>
                <a:sym typeface="Arial"/>
              </a:rPr>
            </a:br>
            <a:r>
              <a:rPr lang="en-US" sz="2000" dirty="0" smtClean="0">
                <a:latin typeface="Arial"/>
                <a:ea typeface="Arial"/>
                <a:cs typeface="Arial"/>
                <a:sym typeface="Arial"/>
              </a:rPr>
              <a:t>will </a:t>
            </a:r>
            <a:r>
              <a:rPr lang="en-US" sz="2000" dirty="0">
                <a:latin typeface="Arial"/>
                <a:ea typeface="Arial"/>
                <a:cs typeface="Arial"/>
                <a:sym typeface="Arial"/>
              </a:rPr>
              <a:t>be </a:t>
            </a:r>
            <a:r>
              <a:rPr lang="en-US" sz="2000" dirty="0" smtClean="0">
                <a:latin typeface="Arial"/>
                <a:ea typeface="Arial"/>
                <a:cs typeface="Arial"/>
                <a:sym typeface="Arial"/>
              </a:rPr>
              <a:t>added </a:t>
            </a:r>
            <a:r>
              <a:rPr lang="en-US" sz="2000" dirty="0">
                <a:latin typeface="Arial"/>
                <a:ea typeface="Arial"/>
                <a:cs typeface="Arial"/>
                <a:sym typeface="Arial"/>
              </a:rPr>
              <a:t>to the LAMP </a:t>
            </a:r>
            <a:r>
              <a:rPr lang="en-US" sz="2000" dirty="0" smtClean="0">
                <a:latin typeface="Arial"/>
                <a:ea typeface="Arial"/>
                <a:cs typeface="Arial"/>
                <a:sym typeface="Arial"/>
              </a:rPr>
              <a:t/>
            </a:r>
            <a:br>
              <a:rPr lang="en-US" sz="2000" dirty="0" smtClean="0">
                <a:latin typeface="Arial"/>
                <a:ea typeface="Arial"/>
                <a:cs typeface="Arial"/>
                <a:sym typeface="Arial"/>
              </a:rPr>
            </a:br>
            <a:r>
              <a:rPr lang="en-US" sz="2000" dirty="0" smtClean="0">
                <a:latin typeface="Arial"/>
                <a:ea typeface="Arial"/>
                <a:cs typeface="Arial"/>
                <a:sym typeface="Arial"/>
              </a:rPr>
              <a:t>text Bulletins and BUFR  </a:t>
            </a:r>
          </a:p>
          <a:p>
            <a:pPr marL="919163" lvl="4" indent="-230188">
              <a:spcBef>
                <a:spcPts val="0"/>
              </a:spcBef>
              <a:spcAft>
                <a:spcPts val="0"/>
              </a:spcAft>
              <a:buSzPct val="120000"/>
              <a:buFont typeface="Wingdings" panose="05000000000000000000" pitchFamily="2" charset="2"/>
              <a:buChar char="§"/>
            </a:pPr>
            <a:r>
              <a:rPr lang="en-US" sz="1800" dirty="0" smtClean="0">
                <a:solidFill>
                  <a:srgbClr val="0070C0"/>
                </a:solidFill>
                <a:latin typeface="Arial"/>
                <a:ea typeface="Arial"/>
                <a:cs typeface="Arial"/>
                <a:sym typeface="Arial"/>
              </a:rPr>
              <a:t>Adding these stations for </a:t>
            </a:r>
            <a:br>
              <a:rPr lang="en-US" sz="1800" dirty="0" smtClean="0">
                <a:solidFill>
                  <a:srgbClr val="0070C0"/>
                </a:solidFill>
                <a:latin typeface="Arial"/>
                <a:ea typeface="Arial"/>
                <a:cs typeface="Arial"/>
                <a:sym typeface="Arial"/>
              </a:rPr>
            </a:br>
            <a:r>
              <a:rPr lang="en-US" sz="1800" dirty="0" smtClean="0">
                <a:solidFill>
                  <a:srgbClr val="0070C0"/>
                </a:solidFill>
                <a:latin typeface="Arial"/>
                <a:ea typeface="Arial"/>
                <a:cs typeface="Arial"/>
                <a:sym typeface="Arial"/>
              </a:rPr>
              <a:t>ceiling, visibility, obstruction</a:t>
            </a:r>
            <a:br>
              <a:rPr lang="en-US" sz="1800" dirty="0" smtClean="0">
                <a:solidFill>
                  <a:srgbClr val="0070C0"/>
                </a:solidFill>
                <a:latin typeface="Arial"/>
                <a:ea typeface="Arial"/>
                <a:cs typeface="Arial"/>
                <a:sym typeface="Arial"/>
              </a:rPr>
            </a:br>
            <a:r>
              <a:rPr lang="en-US" sz="1800" dirty="0" smtClean="0">
                <a:solidFill>
                  <a:srgbClr val="0070C0"/>
                </a:solidFill>
                <a:latin typeface="Arial"/>
                <a:ea typeface="Arial"/>
                <a:cs typeface="Arial"/>
                <a:sym typeface="Arial"/>
              </a:rPr>
              <a:t>to vision, convection, and </a:t>
            </a:r>
            <a:br>
              <a:rPr lang="en-US" sz="1800" dirty="0" smtClean="0">
                <a:solidFill>
                  <a:srgbClr val="0070C0"/>
                </a:solidFill>
                <a:latin typeface="Arial"/>
                <a:ea typeface="Arial"/>
                <a:cs typeface="Arial"/>
                <a:sym typeface="Arial"/>
              </a:rPr>
            </a:br>
            <a:r>
              <a:rPr lang="en-US" sz="1800" dirty="0" smtClean="0">
                <a:solidFill>
                  <a:srgbClr val="0070C0"/>
                </a:solidFill>
                <a:latin typeface="Arial"/>
                <a:ea typeface="Arial"/>
                <a:cs typeface="Arial"/>
                <a:sym typeface="Arial"/>
              </a:rPr>
              <a:t>lightning guidance</a:t>
            </a:r>
          </a:p>
          <a:p>
            <a:pPr marL="919163" lvl="4" indent="-230188">
              <a:spcBef>
                <a:spcPts val="0"/>
              </a:spcBef>
              <a:spcAft>
                <a:spcPts val="0"/>
              </a:spcAft>
              <a:buSzPct val="120000"/>
              <a:buFont typeface="Wingdings" panose="05000000000000000000" pitchFamily="2" charset="2"/>
              <a:buChar char="§"/>
            </a:pPr>
            <a:r>
              <a:rPr lang="en-US" sz="1800" dirty="0" smtClean="0">
                <a:solidFill>
                  <a:srgbClr val="0070C0"/>
                </a:solidFill>
                <a:latin typeface="Arial"/>
                <a:ea typeface="Arial"/>
                <a:cs typeface="Arial"/>
                <a:sym typeface="Arial"/>
              </a:rPr>
              <a:t>Other </a:t>
            </a:r>
            <a:r>
              <a:rPr lang="en-US" sz="1800" dirty="0">
                <a:solidFill>
                  <a:srgbClr val="0070C0"/>
                </a:solidFill>
                <a:latin typeface="Arial"/>
                <a:ea typeface="Arial"/>
                <a:cs typeface="Arial"/>
                <a:sym typeface="Arial"/>
              </a:rPr>
              <a:t>elements will </a:t>
            </a:r>
            <a:r>
              <a:rPr lang="en-US" sz="1800" dirty="0" smtClean="0">
                <a:solidFill>
                  <a:srgbClr val="0070C0"/>
                </a:solidFill>
                <a:latin typeface="Arial"/>
                <a:ea typeface="Arial"/>
                <a:cs typeface="Arial"/>
                <a:sym typeface="Arial"/>
              </a:rPr>
              <a:t>follow</a:t>
            </a:r>
            <a:br>
              <a:rPr lang="en-US" sz="1800" dirty="0" smtClean="0">
                <a:solidFill>
                  <a:srgbClr val="0070C0"/>
                </a:solidFill>
                <a:latin typeface="Arial"/>
                <a:ea typeface="Arial"/>
                <a:cs typeface="Arial"/>
                <a:sym typeface="Arial"/>
              </a:rPr>
            </a:br>
            <a:r>
              <a:rPr lang="en-US" sz="1800" dirty="0" smtClean="0">
                <a:solidFill>
                  <a:srgbClr val="0070C0"/>
                </a:solidFill>
                <a:latin typeface="Arial"/>
                <a:ea typeface="Arial"/>
                <a:cs typeface="Arial"/>
                <a:sym typeface="Arial"/>
              </a:rPr>
              <a:t>in time</a:t>
            </a:r>
            <a:br>
              <a:rPr lang="en-US" sz="1800" dirty="0" smtClean="0">
                <a:solidFill>
                  <a:srgbClr val="0070C0"/>
                </a:solidFill>
                <a:latin typeface="Arial"/>
                <a:ea typeface="Arial"/>
                <a:cs typeface="Arial"/>
                <a:sym typeface="Arial"/>
              </a:rPr>
            </a:br>
            <a:endParaRPr lang="en-US" sz="2000" dirty="0">
              <a:latin typeface="Arial"/>
              <a:ea typeface="Arial"/>
              <a:cs typeface="Arial"/>
              <a:sym typeface="Arial"/>
            </a:endParaRPr>
          </a:p>
          <a:p>
            <a:pPr marL="461963" lvl="2" indent="-230188">
              <a:spcBef>
                <a:spcPts val="0"/>
              </a:spcBef>
              <a:spcAft>
                <a:spcPts val="0"/>
              </a:spcAft>
              <a:buSzPct val="120000"/>
              <a:buFont typeface="Arial" panose="020B0604020202020204" pitchFamily="34" charset="0"/>
              <a:buChar char="•"/>
            </a:pPr>
            <a:r>
              <a:rPr lang="en-US" sz="2000" dirty="0" smtClean="0">
                <a:latin typeface="Arial"/>
                <a:ea typeface="Arial"/>
                <a:cs typeface="Arial"/>
                <a:sym typeface="Arial"/>
              </a:rPr>
              <a:t>New stations will be </a:t>
            </a:r>
            <a:r>
              <a:rPr lang="en-US" sz="2000" dirty="0">
                <a:latin typeface="Arial"/>
                <a:ea typeface="Arial"/>
                <a:cs typeface="Arial"/>
                <a:sym typeface="Arial"/>
              </a:rPr>
              <a:t>added to </a:t>
            </a:r>
            <a:r>
              <a:rPr lang="en-US" sz="2000" dirty="0" smtClean="0">
                <a:latin typeface="Arial"/>
                <a:ea typeface="Arial"/>
                <a:cs typeface="Arial"/>
                <a:sym typeface="Arial"/>
              </a:rPr>
              <a:t>GLMP as inputs in the next implementation (FY19)</a:t>
            </a:r>
            <a:r>
              <a:rPr lang="en-US" sz="2000" dirty="0">
                <a:latin typeface="Arial"/>
                <a:ea typeface="Arial"/>
                <a:cs typeface="Arial"/>
                <a:sym typeface="Arial"/>
              </a:rPr>
              <a:t/>
            </a:r>
            <a:br>
              <a:rPr lang="en-US" sz="2000" dirty="0">
                <a:latin typeface="Arial"/>
                <a:ea typeface="Arial"/>
                <a:cs typeface="Arial"/>
                <a:sym typeface="Arial"/>
              </a:rPr>
            </a:br>
            <a:endParaRPr lang="en-US" sz="2000" dirty="0" smtClean="0">
              <a:latin typeface="Arial"/>
              <a:ea typeface="Arial"/>
              <a:cs typeface="Arial"/>
              <a:sym typeface="Arial"/>
            </a:endParaRPr>
          </a:p>
        </p:txBody>
      </p:sp>
      <p:sp>
        <p:nvSpPr>
          <p:cNvPr id="6" name="Shape 201"/>
          <p:cNvSpPr txBox="1"/>
          <p:nvPr/>
        </p:nvSpPr>
        <p:spPr>
          <a:xfrm>
            <a:off x="447450" y="228600"/>
            <a:ext cx="8249100" cy="685800"/>
          </a:xfrm>
          <a:prstGeom prst="rect">
            <a:avLst/>
          </a:prstGeom>
          <a:noFill/>
          <a:ln>
            <a:noFill/>
          </a:ln>
        </p:spPr>
        <p:txBody>
          <a:bodyPr lIns="91425" tIns="91425" rIns="91425" bIns="91425" anchor="t" anchorCtr="0">
            <a:noAutofit/>
          </a:bodyPr>
          <a:lstStyle/>
          <a:p>
            <a:pPr lvl="0" algn="ctr">
              <a:spcBef>
                <a:spcPts val="0"/>
              </a:spcBef>
              <a:spcAft>
                <a:spcPts val="0"/>
              </a:spcAft>
              <a:buClr>
                <a:srgbClr val="FF0000"/>
              </a:buClr>
              <a:buSzPct val="25000"/>
            </a:pPr>
            <a:r>
              <a:rPr lang="en-US" sz="3600" dirty="0">
                <a:latin typeface="Arial"/>
                <a:ea typeface="Arial"/>
                <a:cs typeface="Arial"/>
                <a:sym typeface="Arial"/>
              </a:rPr>
              <a:t>LAMP January 2018 Upgrade</a:t>
            </a:r>
            <a:endParaRPr lang="en-US"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p:txBody>
      </p:sp>
    </p:spTree>
    <p:extLst>
      <p:ext uri="{BB962C8B-B14F-4D97-AF65-F5344CB8AC3E}">
        <p14:creationId xmlns:p14="http://schemas.microsoft.com/office/powerpoint/2010/main" val="78790738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15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 sz="3600" b="0" i="0" u="none" strike="noStrike" cap="none" dirty="0" smtClean="0">
                <a:latin typeface="Arial"/>
                <a:ea typeface="Arial"/>
                <a:cs typeface="Arial"/>
                <a:sym typeface="Arial"/>
              </a:rPr>
              <a:t>Outline</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LAMP Background</a:t>
            </a:r>
          </a:p>
          <a:p>
            <a:pPr marL="990600" lvl="1" indent="-457200">
              <a:spcBef>
                <a:spcPts val="0"/>
              </a:spcBef>
              <a:spcAft>
                <a:spcPts val="0"/>
              </a:spcAft>
              <a:buSzPct val="100000"/>
              <a:buFont typeface="+mj-lt"/>
              <a:buAutoNum type="arabicPeriod"/>
            </a:pPr>
            <a:r>
              <a:rPr lang="en-US" dirty="0">
                <a:solidFill>
                  <a:srgbClr val="0000FF"/>
                </a:solidFill>
                <a:latin typeface="Arial"/>
                <a:ea typeface="Arial"/>
                <a:cs typeface="Arial"/>
                <a:sym typeface="Arial"/>
              </a:rPr>
              <a:t>Recent Improvements</a:t>
            </a: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Tour </a:t>
            </a:r>
            <a:r>
              <a:rPr lang="en-US" dirty="0">
                <a:solidFill>
                  <a:srgbClr val="0000FF"/>
                </a:solidFill>
                <a:latin typeface="Arial"/>
                <a:ea typeface="Arial"/>
                <a:cs typeface="Arial"/>
                <a:sym typeface="Arial"/>
              </a:rPr>
              <a:t>of the </a:t>
            </a:r>
            <a:r>
              <a:rPr lang="en-US" dirty="0" smtClean="0">
                <a:solidFill>
                  <a:srgbClr val="0000FF"/>
                </a:solidFill>
                <a:latin typeface="Arial"/>
                <a:ea typeface="Arial"/>
                <a:cs typeface="Arial"/>
                <a:sym typeface="Arial"/>
              </a:rPr>
              <a:t>LAMP Web </a:t>
            </a:r>
            <a:r>
              <a:rPr lang="en-US" dirty="0">
                <a:solidFill>
                  <a:srgbClr val="0000FF"/>
                </a:solidFill>
                <a:latin typeface="Arial"/>
                <a:ea typeface="Arial"/>
                <a:cs typeface="Arial"/>
                <a:sym typeface="Arial"/>
              </a:rPr>
              <a:t>P</a:t>
            </a:r>
            <a:r>
              <a:rPr lang="en-US" dirty="0" smtClean="0">
                <a:solidFill>
                  <a:srgbClr val="0000FF"/>
                </a:solidFill>
                <a:latin typeface="Arial"/>
                <a:ea typeface="Arial"/>
                <a:cs typeface="Arial"/>
                <a:sym typeface="Arial"/>
              </a:rPr>
              <a:t>roducts</a:t>
            </a:r>
            <a:endParaRPr lang="en-US" dirty="0">
              <a:solidFill>
                <a:srgbClr val="0000FF"/>
              </a:solidFill>
              <a:latin typeface="Arial"/>
              <a:ea typeface="Arial"/>
              <a:cs typeface="Arial"/>
              <a:sym typeface="Arial"/>
            </a:endParaRP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Current Work</a:t>
            </a:r>
          </a:p>
          <a:p>
            <a:pPr marL="1447800" lvl="2" indent="-457200">
              <a:spcBef>
                <a:spcPts val="0"/>
              </a:spcBef>
              <a:spcAft>
                <a:spcPts val="0"/>
              </a:spcAft>
              <a:buSzPct val="100000"/>
              <a:buFont typeface="Arial" panose="020B0604020202020204" pitchFamily="34" charset="0"/>
              <a:buChar char="•"/>
            </a:pPr>
            <a:r>
              <a:rPr lang="en-US" dirty="0" smtClean="0">
                <a:solidFill>
                  <a:schemeClr val="bg1">
                    <a:lumMod val="50000"/>
                  </a:schemeClr>
                </a:solidFill>
                <a:latin typeface="Arial"/>
                <a:ea typeface="Arial"/>
                <a:cs typeface="Arial"/>
                <a:sym typeface="Arial"/>
              </a:rPr>
              <a:t>Development and Verification</a:t>
            </a:r>
            <a:endParaRPr lang="en-US" dirty="0">
              <a:solidFill>
                <a:schemeClr val="bg1">
                  <a:lumMod val="50000"/>
                </a:schemeClr>
              </a:solidFill>
              <a:latin typeface="Arial"/>
              <a:ea typeface="Arial"/>
              <a:cs typeface="Arial"/>
              <a:sym typeface="Arial"/>
            </a:endParaRPr>
          </a:p>
          <a:p>
            <a:pPr marL="1447800" lvl="2" indent="-457200">
              <a:spcBef>
                <a:spcPts val="0"/>
              </a:spcBef>
              <a:spcAft>
                <a:spcPts val="0"/>
              </a:spcAft>
              <a:buSzPct val="100000"/>
              <a:buFont typeface="Arial" panose="020B0604020202020204" pitchFamily="34" charset="0"/>
              <a:buChar char="•"/>
            </a:pPr>
            <a:r>
              <a:rPr lang="en-US" dirty="0">
                <a:solidFill>
                  <a:schemeClr val="bg1">
                    <a:lumMod val="50000"/>
                  </a:schemeClr>
                </a:solidFill>
                <a:latin typeface="Arial"/>
                <a:ea typeface="Arial"/>
                <a:cs typeface="Arial"/>
                <a:sym typeface="Arial"/>
              </a:rPr>
              <a:t>Case </a:t>
            </a:r>
            <a:r>
              <a:rPr lang="en-US" dirty="0" smtClean="0">
                <a:solidFill>
                  <a:schemeClr val="bg1">
                    <a:lumMod val="50000"/>
                  </a:schemeClr>
                </a:solidFill>
                <a:latin typeface="Arial"/>
                <a:ea typeface="Arial"/>
                <a:cs typeface="Arial"/>
                <a:sym typeface="Arial"/>
              </a:rPr>
              <a:t>Studies</a:t>
            </a:r>
          </a:p>
          <a:p>
            <a:pPr marL="1447800" lvl="2" indent="-457200">
              <a:spcBef>
                <a:spcPts val="0"/>
              </a:spcBef>
              <a:spcAft>
                <a:spcPts val="0"/>
              </a:spcAft>
              <a:buSzPct val="100000"/>
              <a:buFont typeface="Arial" panose="020B0604020202020204" pitchFamily="34" charset="0"/>
              <a:buChar char="•"/>
            </a:pPr>
            <a:r>
              <a:rPr lang="en-US" dirty="0" smtClean="0">
                <a:solidFill>
                  <a:schemeClr val="bg1">
                    <a:lumMod val="50000"/>
                  </a:schemeClr>
                </a:solidFill>
                <a:latin typeface="Arial"/>
                <a:ea typeface="Arial"/>
                <a:cs typeface="Arial"/>
                <a:sym typeface="Arial"/>
              </a:rPr>
              <a:t>Strengths </a:t>
            </a:r>
            <a:r>
              <a:rPr lang="en-US" dirty="0">
                <a:solidFill>
                  <a:schemeClr val="bg1">
                    <a:lumMod val="50000"/>
                  </a:schemeClr>
                </a:solidFill>
                <a:latin typeface="Arial"/>
                <a:ea typeface="Arial"/>
                <a:cs typeface="Arial"/>
                <a:sym typeface="Arial"/>
              </a:rPr>
              <a:t>and </a:t>
            </a:r>
            <a:r>
              <a:rPr lang="en-US" dirty="0" smtClean="0">
                <a:solidFill>
                  <a:schemeClr val="bg1">
                    <a:lumMod val="50000"/>
                  </a:schemeClr>
                </a:solidFill>
                <a:latin typeface="Arial"/>
                <a:ea typeface="Arial"/>
                <a:cs typeface="Arial"/>
                <a:sym typeface="Arial"/>
              </a:rPr>
              <a:t>Weaknesses</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Schedule </a:t>
            </a:r>
            <a:r>
              <a:rPr lang="en-US" dirty="0">
                <a:solidFill>
                  <a:schemeClr val="bg1">
                    <a:lumMod val="50000"/>
                  </a:schemeClr>
                </a:solidFill>
                <a:latin typeface="Arial"/>
                <a:ea typeface="Arial"/>
                <a:cs typeface="Arial"/>
                <a:sym typeface="Arial"/>
              </a:rPr>
              <a:t>for implementation</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Future work</a:t>
            </a: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924885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3"/>
          <p:cNvSpPr>
            <a:spLocks noGrp="1" noChangeArrowheads="1"/>
          </p:cNvSpPr>
          <p:nvPr>
            <p:ph idx="4294967295"/>
          </p:nvPr>
        </p:nvSpPr>
        <p:spPr>
          <a:xfrm>
            <a:off x="0" y="914400"/>
            <a:ext cx="8991600" cy="4313238"/>
          </a:xfrm>
        </p:spPr>
        <p:txBody>
          <a:bodyPr>
            <a:normAutofit/>
          </a:bodyPr>
          <a:lstStyle/>
          <a:p>
            <a:pPr marL="274320" lvl="1" indent="-274320" eaLnBrk="1" fontAlgn="auto" hangingPunct="1">
              <a:lnSpc>
                <a:spcPct val="90000"/>
              </a:lnSpc>
              <a:spcAft>
                <a:spcPts val="0"/>
              </a:spcAft>
              <a:buClrTx/>
              <a:buFont typeface="Arial" pitchFamily="34" charset="0"/>
              <a:buChar char="•"/>
              <a:defRPr/>
            </a:pPr>
            <a:r>
              <a:rPr lang="en-US" sz="2400" dirty="0">
                <a:solidFill>
                  <a:schemeClr val="tx1"/>
                </a:solidFill>
                <a:latin typeface="Arial" pitchFamily="34" charset="0"/>
                <a:ea typeface="ＭＳ Ｐゴシック" pitchFamily="34" charset="-128"/>
                <a:cs typeface="ＭＳ Ｐゴシック" charset="0"/>
              </a:rPr>
              <a:t>Website products:  </a:t>
            </a:r>
            <a:r>
              <a:rPr lang="en-US" dirty="0" smtClean="0">
                <a:latin typeface="Arial" pitchFamily="34" charset="0"/>
                <a:ea typeface="+mn-ea"/>
                <a:cs typeface="Arial" pitchFamily="34" charset="0"/>
              </a:rPr>
              <a:t>https://www.weather.gov/mdl/lamp_home</a:t>
            </a:r>
            <a:endParaRPr lang="en-US" dirty="0">
              <a:solidFill>
                <a:schemeClr val="accent1"/>
              </a:solidFill>
              <a:latin typeface="Arial" pitchFamily="34" charset="0"/>
              <a:ea typeface="+mn-ea"/>
              <a:cs typeface="Arial" pitchFamily="34" charset="0"/>
            </a:endParaRPr>
          </a:p>
          <a:p>
            <a:pPr marL="274320" indent="-274320" eaLnBrk="1" fontAlgn="auto" hangingPunct="1">
              <a:lnSpc>
                <a:spcPct val="90000"/>
              </a:lnSpc>
              <a:spcAft>
                <a:spcPts val="0"/>
              </a:spcAft>
              <a:buClrTx/>
              <a:buSzPct val="100000"/>
              <a:defRPr/>
            </a:pPr>
            <a:r>
              <a:rPr lang="en-US" sz="2400" dirty="0">
                <a:solidFill>
                  <a:schemeClr val="tx1"/>
                </a:solidFill>
                <a:latin typeface="Arial" pitchFamily="34" charset="0"/>
                <a:ea typeface="ＭＳ Ｐゴシック" pitchFamily="34" charset="-128"/>
              </a:rPr>
              <a:t>Website products:</a:t>
            </a:r>
          </a:p>
          <a:p>
            <a:pPr marL="912813" lvl="3" indent="-452438" eaLnBrk="1" hangingPunct="1">
              <a:spcBef>
                <a:spcPts val="0"/>
              </a:spcBef>
              <a:spcAft>
                <a:spcPts val="0"/>
              </a:spcAft>
              <a:buClrTx/>
              <a:buSzPct val="100000"/>
              <a:buFont typeface="Wingdings" panose="05000000000000000000" pitchFamily="2" charset="2"/>
              <a:buChar char="§"/>
              <a:defRPr/>
            </a:pPr>
            <a:r>
              <a:rPr lang="en-US" sz="2000" dirty="0">
                <a:solidFill>
                  <a:srgbClr val="0070C0"/>
                </a:solidFill>
                <a:latin typeface="Arial"/>
                <a:ea typeface="Arial"/>
                <a:cs typeface="Arial"/>
              </a:rPr>
              <a:t>Text bulletins</a:t>
            </a:r>
          </a:p>
          <a:p>
            <a:pPr marL="912813" lvl="3" indent="-452438" eaLnBrk="1" hangingPunct="1">
              <a:spcBef>
                <a:spcPts val="0"/>
              </a:spcBef>
              <a:spcAft>
                <a:spcPts val="0"/>
              </a:spcAft>
              <a:buClrTx/>
              <a:buSzPct val="100000"/>
              <a:buFont typeface="Wingdings" panose="05000000000000000000" pitchFamily="2" charset="2"/>
              <a:buChar char="§"/>
              <a:defRPr/>
            </a:pPr>
            <a:r>
              <a:rPr lang="en-US" sz="2000" dirty="0">
                <a:solidFill>
                  <a:srgbClr val="0070C0"/>
                </a:solidFill>
                <a:latin typeface="Arial"/>
                <a:ea typeface="Arial"/>
                <a:cs typeface="Arial"/>
              </a:rPr>
              <a:t>Meteograms</a:t>
            </a:r>
          </a:p>
          <a:p>
            <a:pPr marL="912813" lvl="3" indent="-452438" eaLnBrk="1" hangingPunct="1">
              <a:spcBef>
                <a:spcPts val="0"/>
              </a:spcBef>
              <a:spcAft>
                <a:spcPts val="0"/>
              </a:spcAft>
              <a:buClrTx/>
              <a:buSzPct val="100000"/>
              <a:buFont typeface="Wingdings" panose="05000000000000000000" pitchFamily="2" charset="2"/>
              <a:buChar char="§"/>
              <a:defRPr/>
            </a:pPr>
            <a:r>
              <a:rPr lang="en-US" sz="2000" dirty="0">
                <a:solidFill>
                  <a:srgbClr val="0070C0"/>
                </a:solidFill>
                <a:latin typeface="Arial"/>
                <a:ea typeface="Arial"/>
                <a:cs typeface="Arial"/>
              </a:rPr>
              <a:t>Station plots</a:t>
            </a:r>
          </a:p>
          <a:p>
            <a:pPr marL="912813" lvl="3" indent="-452438" eaLnBrk="1" hangingPunct="1">
              <a:spcBef>
                <a:spcPts val="0"/>
              </a:spcBef>
              <a:spcAft>
                <a:spcPts val="0"/>
              </a:spcAft>
              <a:buClrTx/>
              <a:buSzPct val="100000"/>
              <a:buFont typeface="Wingdings" panose="05000000000000000000" pitchFamily="2" charset="2"/>
              <a:buChar char="§"/>
              <a:defRPr/>
            </a:pPr>
            <a:r>
              <a:rPr lang="en-US" sz="2000" dirty="0">
                <a:solidFill>
                  <a:srgbClr val="0070C0"/>
                </a:solidFill>
                <a:latin typeface="Arial"/>
                <a:ea typeface="Arial"/>
                <a:cs typeface="Arial"/>
              </a:rPr>
              <a:t>Probability/Threshold </a:t>
            </a:r>
            <a:br>
              <a:rPr lang="en-US" sz="2000" dirty="0">
                <a:solidFill>
                  <a:srgbClr val="0070C0"/>
                </a:solidFill>
                <a:latin typeface="Arial"/>
                <a:ea typeface="Arial"/>
                <a:cs typeface="Arial"/>
              </a:rPr>
            </a:br>
            <a:r>
              <a:rPr lang="en-US" sz="2000" dirty="0">
                <a:solidFill>
                  <a:srgbClr val="0070C0"/>
                </a:solidFill>
                <a:latin typeface="Arial"/>
                <a:ea typeface="Arial"/>
                <a:cs typeface="Arial"/>
              </a:rPr>
              <a:t>images</a:t>
            </a:r>
          </a:p>
          <a:p>
            <a:pPr marL="912813" lvl="3" indent="-452438" eaLnBrk="1" hangingPunct="1">
              <a:spcBef>
                <a:spcPts val="0"/>
              </a:spcBef>
              <a:spcAft>
                <a:spcPts val="0"/>
              </a:spcAft>
              <a:buClrTx/>
              <a:buSzPct val="100000"/>
              <a:buFont typeface="Wingdings" panose="05000000000000000000" pitchFamily="2" charset="2"/>
              <a:buChar char="§"/>
              <a:defRPr/>
            </a:pPr>
            <a:r>
              <a:rPr lang="en-US" sz="2000" dirty="0">
                <a:solidFill>
                  <a:srgbClr val="0070C0"/>
                </a:solidFill>
                <a:latin typeface="Arial"/>
                <a:ea typeface="Arial"/>
                <a:cs typeface="Arial"/>
              </a:rPr>
              <a:t>Gridded lightning/</a:t>
            </a:r>
            <a:br>
              <a:rPr lang="en-US" sz="2000" dirty="0">
                <a:solidFill>
                  <a:srgbClr val="0070C0"/>
                </a:solidFill>
                <a:latin typeface="Arial"/>
                <a:ea typeface="Arial"/>
                <a:cs typeface="Arial"/>
              </a:rPr>
            </a:br>
            <a:r>
              <a:rPr lang="en-US" sz="2000" dirty="0">
                <a:solidFill>
                  <a:srgbClr val="0070C0"/>
                </a:solidFill>
                <a:latin typeface="Arial"/>
                <a:ea typeface="Arial"/>
                <a:cs typeface="Arial"/>
              </a:rPr>
              <a:t>convection images</a:t>
            </a:r>
          </a:p>
          <a:p>
            <a:pPr marL="912813" lvl="3" indent="-452438" eaLnBrk="1" hangingPunct="1">
              <a:spcBef>
                <a:spcPts val="0"/>
              </a:spcBef>
              <a:spcAft>
                <a:spcPts val="0"/>
              </a:spcAft>
              <a:buClrTx/>
              <a:buSzPct val="100000"/>
              <a:buFont typeface="Wingdings" panose="05000000000000000000" pitchFamily="2" charset="2"/>
              <a:buChar char="§"/>
              <a:defRPr/>
            </a:pPr>
            <a:r>
              <a:rPr lang="en-US" sz="2000" dirty="0">
                <a:solidFill>
                  <a:srgbClr val="0070C0"/>
                </a:solidFill>
                <a:latin typeface="Arial"/>
                <a:ea typeface="Arial"/>
                <a:cs typeface="Arial"/>
              </a:rPr>
              <a:t>Gridded LAMP</a:t>
            </a:r>
            <a:br>
              <a:rPr lang="en-US" sz="2000" dirty="0">
                <a:solidFill>
                  <a:srgbClr val="0070C0"/>
                </a:solidFill>
                <a:latin typeface="Arial"/>
                <a:ea typeface="Arial"/>
                <a:cs typeface="Arial"/>
              </a:rPr>
            </a:br>
            <a:r>
              <a:rPr lang="en-US" sz="2000" dirty="0">
                <a:solidFill>
                  <a:srgbClr val="0070C0"/>
                </a:solidFill>
                <a:latin typeface="Arial"/>
                <a:ea typeface="Arial"/>
                <a:cs typeface="Arial"/>
              </a:rPr>
              <a:t>images</a:t>
            </a:r>
          </a:p>
          <a:p>
            <a:pPr marL="457200" lvl="1" indent="-285750" eaLnBrk="1" fontAlgn="auto" hangingPunct="1">
              <a:lnSpc>
                <a:spcPct val="90000"/>
              </a:lnSpc>
              <a:spcAft>
                <a:spcPts val="0"/>
              </a:spcAft>
              <a:buClr>
                <a:srgbClr val="00B050"/>
              </a:buClr>
              <a:defRPr/>
            </a:pPr>
            <a:endParaRPr lang="en-US" dirty="0">
              <a:solidFill>
                <a:srgbClr val="00B050"/>
              </a:solidFill>
              <a:latin typeface="Arial" charset="0"/>
              <a:ea typeface="+mn-ea"/>
            </a:endParaRPr>
          </a:p>
          <a:p>
            <a:pPr marL="457200" lvl="1" indent="-285750" eaLnBrk="1" fontAlgn="auto" hangingPunct="1">
              <a:lnSpc>
                <a:spcPct val="90000"/>
              </a:lnSpc>
              <a:spcAft>
                <a:spcPts val="0"/>
              </a:spcAft>
              <a:buClr>
                <a:srgbClr val="00B050"/>
              </a:buClr>
              <a:defRPr/>
            </a:pPr>
            <a:endParaRPr lang="en-US" dirty="0">
              <a:solidFill>
                <a:srgbClr val="00B050"/>
              </a:solidFill>
              <a:latin typeface="Arial" charset="0"/>
              <a:ea typeface="+mn-ea"/>
            </a:endParaRPr>
          </a:p>
          <a:p>
            <a:pPr marL="640080" lvl="1" indent="-246888" eaLnBrk="1" fontAlgn="auto" hangingPunct="1">
              <a:lnSpc>
                <a:spcPct val="90000"/>
              </a:lnSpc>
              <a:spcAft>
                <a:spcPts val="0"/>
              </a:spcAft>
              <a:buClr>
                <a:srgbClr val="00B050"/>
              </a:buClr>
              <a:defRPr/>
            </a:pPr>
            <a:endParaRPr lang="en-US" dirty="0">
              <a:solidFill>
                <a:srgbClr val="00B050"/>
              </a:solidFill>
              <a:latin typeface="Arial" charset="0"/>
              <a:ea typeface="+mn-ea"/>
            </a:endParaRPr>
          </a:p>
          <a:p>
            <a:pPr marL="640080" lvl="1" indent="-246888" eaLnBrk="1" fontAlgn="auto" hangingPunct="1">
              <a:lnSpc>
                <a:spcPct val="90000"/>
              </a:lnSpc>
              <a:spcAft>
                <a:spcPts val="0"/>
              </a:spcAft>
              <a:buFont typeface="Arial" pitchFamily="34" charset="0"/>
              <a:buChar char="•"/>
              <a:defRPr/>
            </a:pPr>
            <a:endParaRPr lang="en-US" dirty="0">
              <a:solidFill>
                <a:schemeClr val="accent1"/>
              </a:solidFill>
              <a:latin typeface="Arial" charset="0"/>
              <a:ea typeface="+mn-ea"/>
            </a:endParaRPr>
          </a:p>
          <a:p>
            <a:pPr marL="393192" lvl="1" indent="0" eaLnBrk="1" fontAlgn="auto" hangingPunct="1">
              <a:lnSpc>
                <a:spcPct val="90000"/>
              </a:lnSpc>
              <a:spcAft>
                <a:spcPts val="0"/>
              </a:spcAft>
              <a:buFont typeface="Wingdings 2"/>
              <a:buNone/>
              <a:defRPr/>
            </a:pPr>
            <a:endParaRPr lang="en-US" dirty="0">
              <a:solidFill>
                <a:schemeClr val="accent1"/>
              </a:solidFill>
              <a:latin typeface="Arial" charset="0"/>
              <a:ea typeface="+mn-ea"/>
            </a:endParaRPr>
          </a:p>
          <a:p>
            <a:pPr marL="274320" indent="-274320" eaLnBrk="1" fontAlgn="auto" hangingPunct="1">
              <a:lnSpc>
                <a:spcPct val="90000"/>
              </a:lnSpc>
              <a:spcAft>
                <a:spcPts val="0"/>
              </a:spcAft>
              <a:buClr>
                <a:srgbClr val="6699FF"/>
              </a:buClr>
              <a:buFont typeface="Times" charset="0"/>
              <a:buNone/>
              <a:defRPr/>
            </a:pPr>
            <a:endParaRPr lang="en-US" sz="1800" dirty="0">
              <a:latin typeface="Arial" charset="0"/>
              <a:ea typeface="+mn-ea"/>
              <a:cs typeface="+mn-cs"/>
            </a:endParaRPr>
          </a:p>
          <a:p>
            <a:pPr marL="640080" lvl="1" indent="-246888" eaLnBrk="1" fontAlgn="auto" hangingPunct="1">
              <a:lnSpc>
                <a:spcPct val="90000"/>
              </a:lnSpc>
              <a:spcAft>
                <a:spcPts val="0"/>
              </a:spcAft>
              <a:buFont typeface="Times" charset="0"/>
              <a:buNone/>
              <a:defRPr/>
            </a:pPr>
            <a:endParaRPr lang="en-US" dirty="0">
              <a:solidFill>
                <a:schemeClr val="accent1"/>
              </a:solidFill>
              <a:latin typeface="Arial" charset="0"/>
              <a:ea typeface="+mn-ea"/>
            </a:endParaRPr>
          </a:p>
        </p:txBody>
      </p:sp>
      <p:sp>
        <p:nvSpPr>
          <p:cNvPr id="11267" name="Slide Number Placeholder 5"/>
          <p:cNvSpPr>
            <a:spLocks noGrp="1"/>
          </p:cNvSpPr>
          <p:nvPr>
            <p:ph type="sldNum" sz="quarter" idx="16"/>
          </p:nvPr>
        </p:nvSpPr>
        <p:spPr bwMode="auto">
          <a:xfrm>
            <a:off x="7924800" y="6356350"/>
            <a:ext cx="762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29C14322-7E93-4302-AF96-A8DE06030143}" type="slidenum">
              <a:rPr lang="en-US" altLang="en-US" smtClean="0">
                <a:solidFill>
                  <a:srgbClr val="045C75"/>
                </a:solidFill>
              </a:rPr>
              <a:pPr/>
              <a:t>22</a:t>
            </a:fld>
            <a:endParaRPr lang="en-US" altLang="en-US" smtClean="0">
              <a:solidFill>
                <a:srgbClr val="045C75"/>
              </a:solidFill>
            </a:endParaRPr>
          </a:p>
        </p:txBody>
      </p:sp>
      <p:sp>
        <p:nvSpPr>
          <p:cNvPr id="13" name="Rectangle 2"/>
          <p:cNvSpPr>
            <a:spLocks noGrp="1" noChangeArrowheads="1"/>
          </p:cNvSpPr>
          <p:nvPr>
            <p:ph type="title"/>
          </p:nvPr>
        </p:nvSpPr>
        <p:spPr>
          <a:xfrm>
            <a:off x="533400" y="0"/>
            <a:ext cx="8229600" cy="609600"/>
          </a:xfrm>
        </p:spPr>
        <p:txBody>
          <a:bodyPr>
            <a:noAutofit/>
          </a:bodyPr>
          <a:lstStyle/>
          <a:p>
            <a:pPr eaLnBrk="1" fontAlgn="auto" hangingPunct="1">
              <a:spcAft>
                <a:spcPts val="0"/>
              </a:spcAft>
              <a:defRPr/>
            </a:pPr>
            <a:r>
              <a:rPr lang="en-US" sz="3200" b="0" dirty="0">
                <a:solidFill>
                  <a:schemeClr val="tx1"/>
                </a:solidFill>
                <a:ea typeface="Arial"/>
                <a:cs typeface="Arial"/>
              </a:rPr>
              <a:t>LAMP Current Status: Available Products</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462449"/>
            <a:ext cx="5562598" cy="4739398"/>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433874"/>
            <a:ext cx="4201004" cy="5289679"/>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135871"/>
            <a:ext cx="4876799" cy="3635307"/>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8" name="Picture 4" descr="Flight Category Probability Pl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5244" y="4042759"/>
            <a:ext cx="4996311" cy="2044645"/>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9"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86566" y="4443149"/>
            <a:ext cx="5910263" cy="2308979"/>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 name="Picture 6" descr="GLMP Graphi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8039" y="2488166"/>
            <a:ext cx="5029198" cy="3780773"/>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31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500"/>
                                        <p:tgtEl>
                                          <p:spTgt spid="1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fade">
                                      <p:cBhvr>
                                        <p:cTn id="32" dur="500"/>
                                        <p:tgtEl>
                                          <p:spTgt spid="14">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4">
                                            <p:txEl>
                                              <p:pRg st="5" end="5"/>
                                            </p:txEl>
                                          </p:spTgt>
                                        </p:tgtEl>
                                        <p:attrNameLst>
                                          <p:attrName>style.visibility</p:attrName>
                                        </p:attrNameLst>
                                      </p:cBhvr>
                                      <p:to>
                                        <p:strVal val="visible"/>
                                      </p:to>
                                    </p:set>
                                    <p:animEffect transition="in" filter="fade">
                                      <p:cBhvr>
                                        <p:cTn id="43" dur="500"/>
                                        <p:tgtEl>
                                          <p:spTgt spid="14">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4">
                                            <p:txEl>
                                              <p:pRg st="6" end="6"/>
                                            </p:txEl>
                                          </p:spTgt>
                                        </p:tgtEl>
                                        <p:attrNameLst>
                                          <p:attrName>style.visibility</p:attrName>
                                        </p:attrNameLst>
                                      </p:cBhvr>
                                      <p:to>
                                        <p:strVal val="visible"/>
                                      </p:to>
                                    </p:set>
                                    <p:animEffect transition="in" filter="fade">
                                      <p:cBhvr>
                                        <p:cTn id="54" dur="500"/>
                                        <p:tgtEl>
                                          <p:spTgt spid="14">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4">
                                            <p:txEl>
                                              <p:pRg st="7" end="7"/>
                                            </p:txEl>
                                          </p:spTgt>
                                        </p:tgtEl>
                                        <p:attrNameLst>
                                          <p:attrName>style.visibility</p:attrName>
                                        </p:attrNameLst>
                                      </p:cBhvr>
                                      <p:to>
                                        <p:strVal val="visible"/>
                                      </p:to>
                                    </p:set>
                                    <p:animEffect transition="in" filter="fade">
                                      <p:cBhvr>
                                        <p:cTn id="65" dur="500"/>
                                        <p:tgtEl>
                                          <p:spTgt spid="14">
                                            <p:txEl>
                                              <p:pRg st="7" end="7"/>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23</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1874520" y="1051865"/>
            <a:ext cx="5394960" cy="542513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4" name="Oval 3"/>
          <p:cNvSpPr/>
          <p:nvPr/>
        </p:nvSpPr>
        <p:spPr>
          <a:xfrm>
            <a:off x="1524000" y="2209800"/>
            <a:ext cx="1828800" cy="4123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944411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24</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pic>
        <p:nvPicPr>
          <p:cNvPr id="5" name="Picture 4"/>
          <p:cNvPicPr>
            <a:picLocks noChangeAspect="1"/>
          </p:cNvPicPr>
          <p:nvPr/>
        </p:nvPicPr>
        <p:blipFill>
          <a:blip r:embed="rId4"/>
          <a:stretch>
            <a:fillRect/>
          </a:stretch>
        </p:blipFill>
        <p:spPr>
          <a:xfrm>
            <a:off x="2590800" y="1959292"/>
            <a:ext cx="6000750" cy="4517708"/>
          </a:xfrm>
          <a:prstGeom prst="rect">
            <a:avLst/>
          </a:prstGeom>
        </p:spPr>
      </p:pic>
      <p:sp>
        <p:nvSpPr>
          <p:cNvPr id="8" name="Oval 7"/>
          <p:cNvSpPr/>
          <p:nvPr/>
        </p:nvSpPr>
        <p:spPr>
          <a:xfrm>
            <a:off x="460375" y="1905000"/>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9175" y="1116607"/>
            <a:ext cx="6526419" cy="830997"/>
          </a:xfrm>
          <a:prstGeom prst="rect">
            <a:avLst/>
          </a:prstGeom>
          <a:noFill/>
        </p:spPr>
        <p:txBody>
          <a:bodyPr wrap="square" rtlCol="0">
            <a:spAutoFit/>
          </a:bodyPr>
          <a:lstStyle/>
          <a:p>
            <a:r>
              <a:rPr lang="en-US" dirty="0" smtClean="0">
                <a:solidFill>
                  <a:srgbClr val="0000FF"/>
                </a:solidFill>
              </a:rPr>
              <a:t>Click here to find real-time </a:t>
            </a:r>
            <a:r>
              <a:rPr lang="en-US" u="sng" dirty="0" smtClean="0">
                <a:solidFill>
                  <a:srgbClr val="0000FF"/>
                </a:solidFill>
              </a:rPr>
              <a:t>station-based</a:t>
            </a:r>
            <a:r>
              <a:rPr lang="en-US" dirty="0" smtClean="0">
                <a:solidFill>
                  <a:srgbClr val="0000FF"/>
                </a:solidFill>
              </a:rPr>
              <a:t> forecast guidance</a:t>
            </a:r>
            <a:endParaRPr lang="en-US" dirty="0">
              <a:solidFill>
                <a:srgbClr val="0000FF"/>
              </a:solidFill>
            </a:endParaRPr>
          </a:p>
        </p:txBody>
      </p:sp>
    </p:spTree>
    <p:extLst>
      <p:ext uri="{BB962C8B-B14F-4D97-AF65-F5344CB8AC3E}">
        <p14:creationId xmlns:p14="http://schemas.microsoft.com/office/powerpoint/2010/main" val="90958162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25</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1905000"/>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9175" y="1116607"/>
            <a:ext cx="6526419" cy="461665"/>
          </a:xfrm>
          <a:prstGeom prst="rect">
            <a:avLst/>
          </a:prstGeom>
          <a:noFill/>
        </p:spPr>
        <p:txBody>
          <a:bodyPr wrap="square" rtlCol="0">
            <a:spAutoFit/>
          </a:bodyPr>
          <a:lstStyle/>
          <a:p>
            <a:r>
              <a:rPr lang="en-US" dirty="0" smtClean="0">
                <a:solidFill>
                  <a:srgbClr val="0000FF"/>
                </a:solidFill>
              </a:rPr>
              <a:t>Click here for LAMP Bulletins</a:t>
            </a:r>
            <a:endParaRPr lang="en-US" dirty="0">
              <a:solidFill>
                <a:srgbClr val="0000FF"/>
              </a:solidFill>
            </a:endParaRPr>
          </a:p>
        </p:txBody>
      </p:sp>
      <p:pic>
        <p:nvPicPr>
          <p:cNvPr id="4" name="Picture 3"/>
          <p:cNvPicPr>
            <a:picLocks noChangeAspect="1"/>
          </p:cNvPicPr>
          <p:nvPr/>
        </p:nvPicPr>
        <p:blipFill>
          <a:blip r:embed="rId4"/>
          <a:stretch>
            <a:fillRect/>
          </a:stretch>
        </p:blipFill>
        <p:spPr>
          <a:xfrm>
            <a:off x="2476578" y="1578272"/>
            <a:ext cx="5667375" cy="3943350"/>
          </a:xfrm>
          <a:prstGeom prst="rect">
            <a:avLst/>
          </a:prstGeom>
          <a:ln>
            <a:solidFill>
              <a:srgbClr val="0000FF"/>
            </a:solidFill>
          </a:ln>
        </p:spPr>
      </p:pic>
      <p:pic>
        <p:nvPicPr>
          <p:cNvPr id="7" name="Picture 6"/>
          <p:cNvPicPr>
            <a:picLocks noChangeAspect="1"/>
          </p:cNvPicPr>
          <p:nvPr/>
        </p:nvPicPr>
        <p:blipFill>
          <a:blip r:embed="rId5"/>
          <a:stretch>
            <a:fillRect/>
          </a:stretch>
        </p:blipFill>
        <p:spPr>
          <a:xfrm>
            <a:off x="2476578" y="5552798"/>
            <a:ext cx="4876800" cy="895350"/>
          </a:xfrm>
          <a:prstGeom prst="rect">
            <a:avLst/>
          </a:prstGeom>
          <a:ln>
            <a:solidFill>
              <a:srgbClr val="0000FF"/>
            </a:solidFill>
          </a:ln>
        </p:spPr>
      </p:pic>
    </p:spTree>
    <p:extLst>
      <p:ext uri="{BB962C8B-B14F-4D97-AF65-F5344CB8AC3E}">
        <p14:creationId xmlns:p14="http://schemas.microsoft.com/office/powerpoint/2010/main" val="409614170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26</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1905000"/>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9175" y="1116607"/>
            <a:ext cx="6526419" cy="830997"/>
          </a:xfrm>
          <a:prstGeom prst="rect">
            <a:avLst/>
          </a:prstGeom>
          <a:noFill/>
        </p:spPr>
        <p:txBody>
          <a:bodyPr wrap="square" rtlCol="0">
            <a:spAutoFit/>
          </a:bodyPr>
          <a:lstStyle/>
          <a:p>
            <a:r>
              <a:rPr lang="en-US" dirty="0" smtClean="0">
                <a:solidFill>
                  <a:srgbClr val="0000FF"/>
                </a:solidFill>
              </a:rPr>
              <a:t>Click here for LAMP </a:t>
            </a:r>
            <a:r>
              <a:rPr lang="en-US" dirty="0" err="1" smtClean="0">
                <a:solidFill>
                  <a:srgbClr val="0000FF"/>
                </a:solidFill>
              </a:rPr>
              <a:t>Meteograms</a:t>
            </a:r>
            <a:r>
              <a:rPr lang="en-US" dirty="0" smtClean="0">
                <a:solidFill>
                  <a:srgbClr val="0000FF"/>
                </a:solidFill>
              </a:rPr>
              <a:t> showing the future guidance</a:t>
            </a:r>
            <a:endParaRPr lang="en-US" dirty="0">
              <a:solidFill>
                <a:srgbClr val="0000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0540" y="1661629"/>
            <a:ext cx="2382033" cy="4815371"/>
          </a:xfrm>
          <a:prstGeom prst="rect">
            <a:avLst/>
          </a:prstGeom>
        </p:spPr>
      </p:pic>
    </p:spTree>
    <p:extLst>
      <p:ext uri="{BB962C8B-B14F-4D97-AF65-F5344CB8AC3E}">
        <p14:creationId xmlns:p14="http://schemas.microsoft.com/office/powerpoint/2010/main" val="143690803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27</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1905000"/>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9175" y="1116607"/>
            <a:ext cx="2816225" cy="1569660"/>
          </a:xfrm>
          <a:prstGeom prst="rect">
            <a:avLst/>
          </a:prstGeom>
          <a:noFill/>
        </p:spPr>
        <p:txBody>
          <a:bodyPr wrap="square" rtlCol="0">
            <a:spAutoFit/>
          </a:bodyPr>
          <a:lstStyle/>
          <a:p>
            <a:r>
              <a:rPr lang="en-US" dirty="0" smtClean="0">
                <a:solidFill>
                  <a:srgbClr val="0000FF"/>
                </a:solidFill>
              </a:rPr>
              <a:t>Click here for LAMP </a:t>
            </a:r>
            <a:r>
              <a:rPr lang="en-US" dirty="0" err="1" smtClean="0">
                <a:solidFill>
                  <a:srgbClr val="0000FF"/>
                </a:solidFill>
              </a:rPr>
              <a:t>Meteograms</a:t>
            </a:r>
            <a:r>
              <a:rPr lang="en-US" dirty="0" smtClean="0">
                <a:solidFill>
                  <a:srgbClr val="0000FF"/>
                </a:solidFill>
              </a:rPr>
              <a:t> showing the </a:t>
            </a:r>
            <a:r>
              <a:rPr lang="en-US" dirty="0" smtClean="0">
                <a:solidFill>
                  <a:srgbClr val="FF0000"/>
                </a:solidFill>
              </a:rPr>
              <a:t>past</a:t>
            </a:r>
            <a:r>
              <a:rPr lang="en-US" dirty="0" smtClean="0">
                <a:solidFill>
                  <a:srgbClr val="0000FF"/>
                </a:solidFill>
              </a:rPr>
              <a:t> guidance</a:t>
            </a:r>
            <a:endParaRPr lang="en-US" dirty="0">
              <a:solidFill>
                <a:srgbClr val="0000FF"/>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130" y="1058268"/>
            <a:ext cx="3632097" cy="5509612"/>
          </a:xfrm>
          <a:prstGeom prst="rect">
            <a:avLst/>
          </a:prstGeom>
        </p:spPr>
      </p:pic>
    </p:spTree>
    <p:extLst>
      <p:ext uri="{BB962C8B-B14F-4D97-AF65-F5344CB8AC3E}">
        <p14:creationId xmlns:p14="http://schemas.microsoft.com/office/powerpoint/2010/main" val="157965858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30" y="1058268"/>
            <a:ext cx="3632097" cy="5509612"/>
          </a:xfrm>
          <a:prstGeom prst="rect">
            <a:avLst/>
          </a:prstGeom>
        </p:spPr>
      </p:pic>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28</a:t>
            </a:fld>
            <a:endParaRPr lang="en" sz="1400" dirty="0">
              <a:solidFill>
                <a:srgbClr val="000000"/>
              </a:solidFill>
              <a:latin typeface="Arial"/>
              <a:ea typeface="Arial"/>
              <a:cs typeface="Arial"/>
              <a:sym typeface="Arial"/>
            </a:endParaRPr>
          </a:p>
        </p:txBody>
      </p:sp>
      <p:pic>
        <p:nvPicPr>
          <p:cNvPr id="7" name="Picture 6"/>
          <p:cNvPicPr>
            <a:picLocks noChangeAspect="1"/>
          </p:cNvPicPr>
          <p:nvPr/>
        </p:nvPicPr>
        <p:blipFill>
          <a:blip r:embed="rId4"/>
          <a:stretch>
            <a:fillRect/>
          </a:stretch>
        </p:blipFill>
        <p:spPr>
          <a:xfrm>
            <a:off x="256032" y="1070594"/>
            <a:ext cx="3814569" cy="2708952"/>
          </a:xfrm>
          <a:prstGeom prst="rect">
            <a:avLst/>
          </a:prstGeom>
          <a:ln>
            <a:solidFill>
              <a:srgbClr val="0000FF"/>
            </a:solidFill>
          </a:ln>
        </p:spPr>
      </p:pic>
      <p:sp>
        <p:nvSpPr>
          <p:cNvPr id="9" name="TextBox 8"/>
          <p:cNvSpPr txBox="1"/>
          <p:nvPr/>
        </p:nvSpPr>
        <p:spPr>
          <a:xfrm>
            <a:off x="152400" y="3771107"/>
            <a:ext cx="5052730" cy="3139321"/>
          </a:xfrm>
          <a:prstGeom prst="rect">
            <a:avLst/>
          </a:prstGeom>
          <a:noFill/>
        </p:spPr>
        <p:txBody>
          <a:bodyPr wrap="square" rtlCol="0">
            <a:spAutoFit/>
          </a:bodyPr>
          <a:lstStyle/>
          <a:p>
            <a:r>
              <a:rPr lang="en-US" sz="1800" dirty="0"/>
              <a:t>KLIC 102255Z AUTO 14014G22KT 10SM CLR 27/04 A3001 RMK AO2 SLP086 </a:t>
            </a:r>
            <a:r>
              <a:rPr lang="en-US" sz="1800" dirty="0" smtClean="0"/>
              <a:t>T02720039</a:t>
            </a:r>
            <a:br>
              <a:rPr lang="en-US" sz="1800" dirty="0" smtClean="0"/>
            </a:br>
            <a:r>
              <a:rPr lang="en-US" sz="1800" dirty="0"/>
              <a:t/>
            </a:r>
            <a:br>
              <a:rPr lang="en-US" sz="1800" dirty="0"/>
            </a:br>
            <a:r>
              <a:rPr lang="en-US" sz="1800" dirty="0"/>
              <a:t>KLIC 102306Z AUTO 13013KT 10SM TS FEW120 27/04 A3001 RMK AO2 TSB06 T02720039</a:t>
            </a:r>
            <a:br>
              <a:rPr lang="en-US" sz="1800" dirty="0"/>
            </a:br>
            <a:r>
              <a:rPr lang="en-US" sz="1800" dirty="0" smtClean="0"/>
              <a:t/>
            </a:r>
            <a:br>
              <a:rPr lang="en-US" sz="1800" dirty="0" smtClean="0"/>
            </a:br>
            <a:r>
              <a:rPr lang="en-US" sz="1800" dirty="0" smtClean="0"/>
              <a:t>KLIC </a:t>
            </a:r>
            <a:r>
              <a:rPr lang="en-US" sz="1800" dirty="0"/>
              <a:t>102321Z AUTO 18008G54KT 120V230 10SM VCTS SQ BKN120 27/00 A3002 RMK AO2 PK WND 18054/2316 TSB06E21 T02720000</a:t>
            </a:r>
          </a:p>
        </p:txBody>
      </p:sp>
      <p:sp>
        <p:nvSpPr>
          <p:cNvPr id="11" name="Oval 10"/>
          <p:cNvSpPr/>
          <p:nvPr/>
        </p:nvSpPr>
        <p:spPr>
          <a:xfrm>
            <a:off x="5776070" y="3898340"/>
            <a:ext cx="838200" cy="2807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7377032">
            <a:off x="6538833" y="4959069"/>
            <a:ext cx="252092"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69463" y="5202262"/>
            <a:ext cx="1905000" cy="1477328"/>
          </a:xfrm>
          <a:prstGeom prst="rect">
            <a:avLst/>
          </a:prstGeom>
          <a:solidFill>
            <a:schemeClr val="bg1"/>
          </a:solidFill>
          <a:ln>
            <a:solidFill>
              <a:srgbClr val="FF0000"/>
            </a:solidFill>
          </a:ln>
        </p:spPr>
        <p:txBody>
          <a:bodyPr wrap="square" rtlCol="0">
            <a:spAutoFit/>
          </a:bodyPr>
          <a:lstStyle/>
          <a:p>
            <a:pPr algn="ctr"/>
            <a:r>
              <a:rPr lang="en-US" sz="1800" dirty="0" smtClean="0"/>
              <a:t>5-h forecast, low </a:t>
            </a:r>
            <a:r>
              <a:rPr lang="en-US" sz="1800" dirty="0" err="1" smtClean="0"/>
              <a:t>probs</a:t>
            </a:r>
            <a:r>
              <a:rPr lang="en-US" sz="1800" dirty="0" smtClean="0"/>
              <a:t> indicate possibility of lightning and convention</a:t>
            </a:r>
            <a:endParaRPr lang="en-US" sz="1800" dirty="0"/>
          </a:p>
        </p:txBody>
      </p:sp>
    </p:spTree>
    <p:extLst>
      <p:ext uri="{BB962C8B-B14F-4D97-AF65-F5344CB8AC3E}">
        <p14:creationId xmlns:p14="http://schemas.microsoft.com/office/powerpoint/2010/main" val="2472963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29</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1905000"/>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9175" y="1116607"/>
            <a:ext cx="6526419" cy="830997"/>
          </a:xfrm>
          <a:prstGeom prst="rect">
            <a:avLst/>
          </a:prstGeom>
          <a:noFill/>
        </p:spPr>
        <p:txBody>
          <a:bodyPr wrap="square" rtlCol="0">
            <a:spAutoFit/>
          </a:bodyPr>
          <a:lstStyle/>
          <a:p>
            <a:r>
              <a:rPr lang="en-US" dirty="0" smtClean="0">
                <a:solidFill>
                  <a:srgbClr val="0000FF"/>
                </a:solidFill>
              </a:rPr>
              <a:t>Click here for LAMP Probability and Threshold Plots</a:t>
            </a:r>
            <a:endParaRPr lang="en-US" dirty="0">
              <a:solidFill>
                <a:srgbClr val="0000FF"/>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175" y="2057400"/>
            <a:ext cx="6191250" cy="2533650"/>
          </a:xfrm>
          <a:prstGeom prst="rect">
            <a:avLst/>
          </a:prstGeom>
        </p:spPr>
      </p:pic>
      <p:sp>
        <p:nvSpPr>
          <p:cNvPr id="9" name="TextBox 8"/>
          <p:cNvSpPr txBox="1"/>
          <p:nvPr/>
        </p:nvSpPr>
        <p:spPr>
          <a:xfrm>
            <a:off x="2289175" y="4875430"/>
            <a:ext cx="6267607" cy="1200329"/>
          </a:xfrm>
          <a:prstGeom prst="rect">
            <a:avLst/>
          </a:prstGeom>
          <a:solidFill>
            <a:schemeClr val="bg1"/>
          </a:solidFill>
          <a:ln w="12700">
            <a:solidFill>
              <a:srgbClr val="0000FF"/>
            </a:solidFill>
          </a:ln>
        </p:spPr>
        <p:txBody>
          <a:bodyPr wrap="square" rtlCol="0">
            <a:spAutoFit/>
          </a:bodyPr>
          <a:lstStyle/>
          <a:p>
            <a:pPr algn="ctr"/>
            <a:r>
              <a:rPr lang="en-US" dirty="0" smtClean="0"/>
              <a:t>Probabilities (bars) and thresholds (lines) KGRF </a:t>
            </a:r>
          </a:p>
          <a:p>
            <a:pPr algn="ctr"/>
            <a:r>
              <a:rPr lang="en-US" dirty="0" smtClean="0"/>
              <a:t>Ceiling &lt; 500 feet</a:t>
            </a:r>
            <a:endParaRPr lang="en-US" dirty="0"/>
          </a:p>
        </p:txBody>
      </p:sp>
    </p:spTree>
    <p:extLst>
      <p:ext uri="{BB962C8B-B14F-4D97-AF65-F5344CB8AC3E}">
        <p14:creationId xmlns:p14="http://schemas.microsoft.com/office/powerpoint/2010/main" val="110907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15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 sz="3600" b="0" i="0" u="none" strike="noStrike" cap="none" dirty="0" smtClean="0">
                <a:latin typeface="Arial"/>
                <a:ea typeface="Arial"/>
                <a:cs typeface="Arial"/>
                <a:sym typeface="Arial"/>
              </a:rPr>
              <a:t>Outline</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LAMP Background</a:t>
            </a: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Tour </a:t>
            </a:r>
            <a:r>
              <a:rPr lang="en-US" dirty="0">
                <a:solidFill>
                  <a:srgbClr val="0000FF"/>
                </a:solidFill>
                <a:latin typeface="Arial"/>
                <a:ea typeface="Arial"/>
                <a:cs typeface="Arial"/>
                <a:sym typeface="Arial"/>
              </a:rPr>
              <a:t>of the </a:t>
            </a:r>
            <a:r>
              <a:rPr lang="en-US" dirty="0" smtClean="0">
                <a:solidFill>
                  <a:srgbClr val="0000FF"/>
                </a:solidFill>
                <a:latin typeface="Arial"/>
                <a:ea typeface="Arial"/>
                <a:cs typeface="Arial"/>
                <a:sym typeface="Arial"/>
              </a:rPr>
              <a:t>LAMP Web </a:t>
            </a:r>
            <a:r>
              <a:rPr lang="en-US" dirty="0">
                <a:solidFill>
                  <a:srgbClr val="0000FF"/>
                </a:solidFill>
                <a:latin typeface="Arial"/>
                <a:ea typeface="Arial"/>
                <a:cs typeface="Arial"/>
                <a:sym typeface="Arial"/>
              </a:rPr>
              <a:t>P</a:t>
            </a:r>
            <a:r>
              <a:rPr lang="en-US" dirty="0" smtClean="0">
                <a:solidFill>
                  <a:srgbClr val="0000FF"/>
                </a:solidFill>
                <a:latin typeface="Arial"/>
                <a:ea typeface="Arial"/>
                <a:cs typeface="Arial"/>
                <a:sym typeface="Arial"/>
              </a:rPr>
              <a:t>roducts</a:t>
            </a:r>
            <a:endParaRPr lang="en-US"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Recent Improvements</a:t>
            </a:r>
            <a:endParaRPr lang="en-US"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Current Work</a:t>
            </a:r>
          </a:p>
          <a:p>
            <a:pPr marL="1447800" lvl="2" indent="-457200">
              <a:spcBef>
                <a:spcPts val="0"/>
              </a:spcBef>
              <a:spcAft>
                <a:spcPts val="0"/>
              </a:spcAft>
              <a:buSzPct val="100000"/>
              <a:buFont typeface="Arial" panose="020B0604020202020204" pitchFamily="34" charset="0"/>
              <a:buChar char="•"/>
            </a:pPr>
            <a:r>
              <a:rPr lang="en-US" dirty="0" smtClean="0">
                <a:solidFill>
                  <a:srgbClr val="00B050"/>
                </a:solidFill>
                <a:latin typeface="Arial"/>
                <a:ea typeface="Arial"/>
                <a:cs typeface="Arial"/>
                <a:sym typeface="Arial"/>
              </a:rPr>
              <a:t>Development and Verification</a:t>
            </a:r>
            <a:endParaRPr lang="en-US" dirty="0">
              <a:solidFill>
                <a:srgbClr val="00B050"/>
              </a:solidFill>
              <a:latin typeface="Arial"/>
              <a:ea typeface="Arial"/>
              <a:cs typeface="Arial"/>
              <a:sym typeface="Arial"/>
            </a:endParaRPr>
          </a:p>
          <a:p>
            <a:pPr marL="1447800" lvl="2" indent="-457200">
              <a:spcBef>
                <a:spcPts val="0"/>
              </a:spcBef>
              <a:spcAft>
                <a:spcPts val="0"/>
              </a:spcAft>
              <a:buSzPct val="100000"/>
              <a:buFont typeface="Arial" panose="020B0604020202020204" pitchFamily="34" charset="0"/>
              <a:buChar char="•"/>
            </a:pPr>
            <a:r>
              <a:rPr lang="en-US" dirty="0">
                <a:solidFill>
                  <a:srgbClr val="00B050"/>
                </a:solidFill>
                <a:latin typeface="Arial"/>
                <a:ea typeface="Arial"/>
                <a:cs typeface="Arial"/>
                <a:sym typeface="Arial"/>
              </a:rPr>
              <a:t>Case </a:t>
            </a:r>
            <a:r>
              <a:rPr lang="en-US" dirty="0" smtClean="0">
                <a:solidFill>
                  <a:srgbClr val="00B050"/>
                </a:solidFill>
                <a:latin typeface="Arial"/>
                <a:ea typeface="Arial"/>
                <a:cs typeface="Arial"/>
                <a:sym typeface="Arial"/>
              </a:rPr>
              <a:t>Studies</a:t>
            </a:r>
          </a:p>
          <a:p>
            <a:pPr marL="1447800" lvl="2" indent="-457200">
              <a:spcBef>
                <a:spcPts val="0"/>
              </a:spcBef>
              <a:spcAft>
                <a:spcPts val="0"/>
              </a:spcAft>
              <a:buSzPct val="100000"/>
              <a:buFont typeface="Arial" panose="020B0604020202020204" pitchFamily="34" charset="0"/>
              <a:buChar char="•"/>
            </a:pPr>
            <a:r>
              <a:rPr lang="en-US" dirty="0" smtClean="0">
                <a:solidFill>
                  <a:srgbClr val="00B050"/>
                </a:solidFill>
                <a:latin typeface="Arial"/>
                <a:ea typeface="Arial"/>
                <a:cs typeface="Arial"/>
                <a:sym typeface="Arial"/>
              </a:rPr>
              <a:t>Strengths </a:t>
            </a:r>
            <a:r>
              <a:rPr lang="en-US" dirty="0">
                <a:solidFill>
                  <a:srgbClr val="00B050"/>
                </a:solidFill>
                <a:latin typeface="Arial"/>
                <a:ea typeface="Arial"/>
                <a:cs typeface="Arial"/>
                <a:sym typeface="Arial"/>
              </a:rPr>
              <a:t>and </a:t>
            </a:r>
            <a:r>
              <a:rPr lang="en-US" dirty="0" smtClean="0">
                <a:solidFill>
                  <a:srgbClr val="00B050"/>
                </a:solidFill>
                <a:latin typeface="Arial"/>
                <a:ea typeface="Arial"/>
                <a:cs typeface="Arial"/>
                <a:sym typeface="Arial"/>
              </a:rPr>
              <a:t>Weaknesses</a:t>
            </a: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Schedule </a:t>
            </a:r>
            <a:r>
              <a:rPr lang="en-US" dirty="0">
                <a:solidFill>
                  <a:srgbClr val="0000FF"/>
                </a:solidFill>
                <a:latin typeface="Arial"/>
                <a:ea typeface="Arial"/>
                <a:cs typeface="Arial"/>
                <a:sym typeface="Arial"/>
              </a:rPr>
              <a:t>for implementation</a:t>
            </a: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Future work</a:t>
            </a: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2274738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30</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1905000"/>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9175" y="1116607"/>
            <a:ext cx="6526419" cy="830997"/>
          </a:xfrm>
          <a:prstGeom prst="rect">
            <a:avLst/>
          </a:prstGeom>
          <a:noFill/>
        </p:spPr>
        <p:txBody>
          <a:bodyPr wrap="square" rtlCol="0">
            <a:spAutoFit/>
          </a:bodyPr>
          <a:lstStyle/>
          <a:p>
            <a:r>
              <a:rPr lang="en-US" dirty="0" smtClean="0">
                <a:solidFill>
                  <a:srgbClr val="0000FF"/>
                </a:solidFill>
              </a:rPr>
              <a:t>Click here for LAMP Probability and Threshold Plots</a:t>
            </a:r>
            <a:endParaRPr lang="en-US" dirty="0">
              <a:solidFill>
                <a:srgbClr val="0000FF"/>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175" y="2057400"/>
            <a:ext cx="6191250" cy="2533650"/>
          </a:xfrm>
          <a:prstGeom prst="rect">
            <a:avLst/>
          </a:prstGeom>
        </p:spPr>
      </p:pic>
      <p:sp>
        <p:nvSpPr>
          <p:cNvPr id="9" name="TextBox 8"/>
          <p:cNvSpPr txBox="1"/>
          <p:nvPr/>
        </p:nvSpPr>
        <p:spPr>
          <a:xfrm>
            <a:off x="2289175" y="4875430"/>
            <a:ext cx="6267607" cy="1200329"/>
          </a:xfrm>
          <a:prstGeom prst="rect">
            <a:avLst/>
          </a:prstGeom>
          <a:solidFill>
            <a:schemeClr val="bg1"/>
          </a:solidFill>
          <a:ln w="12700">
            <a:solidFill>
              <a:srgbClr val="0000FF"/>
            </a:solidFill>
          </a:ln>
        </p:spPr>
        <p:txBody>
          <a:bodyPr wrap="square" rtlCol="0">
            <a:spAutoFit/>
          </a:bodyPr>
          <a:lstStyle/>
          <a:p>
            <a:pPr algn="ctr"/>
            <a:r>
              <a:rPr lang="en-US" dirty="0" smtClean="0"/>
              <a:t>Probabilities (bars) and thresholds (lines) KGRF </a:t>
            </a:r>
          </a:p>
          <a:p>
            <a:pPr algn="ctr"/>
            <a:r>
              <a:rPr lang="en-US" dirty="0" smtClean="0"/>
              <a:t>Ceiling &lt; 1,000 feet</a:t>
            </a:r>
            <a:endParaRPr lang="en-US" dirty="0"/>
          </a:p>
        </p:txBody>
      </p:sp>
    </p:spTree>
    <p:extLst>
      <p:ext uri="{BB962C8B-B14F-4D97-AF65-F5344CB8AC3E}">
        <p14:creationId xmlns:p14="http://schemas.microsoft.com/office/powerpoint/2010/main" val="1616497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31</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1905000"/>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9175" y="1116607"/>
            <a:ext cx="6526419" cy="830997"/>
          </a:xfrm>
          <a:prstGeom prst="rect">
            <a:avLst/>
          </a:prstGeom>
          <a:noFill/>
        </p:spPr>
        <p:txBody>
          <a:bodyPr wrap="square" rtlCol="0">
            <a:spAutoFit/>
          </a:bodyPr>
          <a:lstStyle/>
          <a:p>
            <a:r>
              <a:rPr lang="en-US" dirty="0" smtClean="0">
                <a:solidFill>
                  <a:srgbClr val="0000FF"/>
                </a:solidFill>
              </a:rPr>
              <a:t>Click here for LAMP Probability and Threshold Plots</a:t>
            </a:r>
            <a:endParaRPr lang="en-US" dirty="0">
              <a:solidFill>
                <a:srgbClr val="0000FF"/>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175" y="2057400"/>
            <a:ext cx="6191250" cy="2533650"/>
          </a:xfrm>
          <a:prstGeom prst="rect">
            <a:avLst/>
          </a:prstGeom>
        </p:spPr>
      </p:pic>
      <p:sp>
        <p:nvSpPr>
          <p:cNvPr id="9" name="TextBox 8"/>
          <p:cNvSpPr txBox="1"/>
          <p:nvPr/>
        </p:nvSpPr>
        <p:spPr>
          <a:xfrm>
            <a:off x="2289175" y="4875430"/>
            <a:ext cx="6267607" cy="1200329"/>
          </a:xfrm>
          <a:prstGeom prst="rect">
            <a:avLst/>
          </a:prstGeom>
          <a:solidFill>
            <a:schemeClr val="bg1"/>
          </a:solidFill>
          <a:ln w="12700">
            <a:solidFill>
              <a:srgbClr val="0000FF"/>
            </a:solidFill>
          </a:ln>
        </p:spPr>
        <p:txBody>
          <a:bodyPr wrap="square" rtlCol="0">
            <a:spAutoFit/>
          </a:bodyPr>
          <a:lstStyle/>
          <a:p>
            <a:pPr algn="ctr"/>
            <a:r>
              <a:rPr lang="en-US" dirty="0" smtClean="0"/>
              <a:t>Probabilities (bars) and thresholds (lines) KGRF </a:t>
            </a:r>
          </a:p>
          <a:p>
            <a:pPr algn="ctr"/>
            <a:r>
              <a:rPr lang="en-US" dirty="0" smtClean="0"/>
              <a:t>Ceiling ≤ 3,000 feet</a:t>
            </a:r>
            <a:endParaRPr lang="en-US" dirty="0"/>
          </a:p>
        </p:txBody>
      </p:sp>
    </p:spTree>
    <p:extLst>
      <p:ext uri="{BB962C8B-B14F-4D97-AF65-F5344CB8AC3E}">
        <p14:creationId xmlns:p14="http://schemas.microsoft.com/office/powerpoint/2010/main" val="2418709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32</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1905000"/>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9175" y="1116607"/>
            <a:ext cx="6526419" cy="461665"/>
          </a:xfrm>
          <a:prstGeom prst="rect">
            <a:avLst/>
          </a:prstGeom>
          <a:noFill/>
        </p:spPr>
        <p:txBody>
          <a:bodyPr wrap="square" rtlCol="0">
            <a:spAutoFit/>
          </a:bodyPr>
          <a:lstStyle/>
          <a:p>
            <a:r>
              <a:rPr lang="en-US" dirty="0" smtClean="0">
                <a:solidFill>
                  <a:srgbClr val="0000FF"/>
                </a:solidFill>
              </a:rPr>
              <a:t>Click here for LAMP Station Plots</a:t>
            </a:r>
            <a:endParaRPr lang="en-US" dirty="0">
              <a:solidFill>
                <a:srgbClr val="0000FF"/>
              </a:solidFill>
            </a:endParaRPr>
          </a:p>
        </p:txBody>
      </p:sp>
      <p:pic>
        <p:nvPicPr>
          <p:cNvPr id="4" name="Picture 3"/>
          <p:cNvPicPr>
            <a:picLocks noChangeAspect="1"/>
          </p:cNvPicPr>
          <p:nvPr/>
        </p:nvPicPr>
        <p:blipFill>
          <a:blip r:embed="rId4"/>
          <a:stretch>
            <a:fillRect/>
          </a:stretch>
        </p:blipFill>
        <p:spPr>
          <a:xfrm>
            <a:off x="2514600" y="1600200"/>
            <a:ext cx="4876800" cy="4628600"/>
          </a:xfrm>
          <a:prstGeom prst="rect">
            <a:avLst/>
          </a:prstGeom>
          <a:ln>
            <a:solidFill>
              <a:srgbClr val="0000FF"/>
            </a:solidFill>
          </a:ln>
        </p:spPr>
      </p:pic>
    </p:spTree>
    <p:extLst>
      <p:ext uri="{BB962C8B-B14F-4D97-AF65-F5344CB8AC3E}">
        <p14:creationId xmlns:p14="http://schemas.microsoft.com/office/powerpoint/2010/main" val="222865577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33</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2109734"/>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5429623" y="1061044"/>
            <a:ext cx="3124200" cy="5272088"/>
          </a:xfrm>
          <a:prstGeom prst="rect">
            <a:avLst/>
          </a:prstGeom>
        </p:spPr>
      </p:pic>
      <p:sp>
        <p:nvSpPr>
          <p:cNvPr id="9" name="TextBox 8"/>
          <p:cNvSpPr txBox="1"/>
          <p:nvPr/>
        </p:nvSpPr>
        <p:spPr>
          <a:xfrm>
            <a:off x="2289175" y="1116607"/>
            <a:ext cx="3044825" cy="1200329"/>
          </a:xfrm>
          <a:prstGeom prst="rect">
            <a:avLst/>
          </a:prstGeom>
          <a:noFill/>
        </p:spPr>
        <p:txBody>
          <a:bodyPr wrap="square" rtlCol="0">
            <a:spAutoFit/>
          </a:bodyPr>
          <a:lstStyle/>
          <a:p>
            <a:r>
              <a:rPr lang="en-US" dirty="0" smtClean="0">
                <a:solidFill>
                  <a:srgbClr val="0000FF"/>
                </a:solidFill>
              </a:rPr>
              <a:t>Click here to find real-time </a:t>
            </a:r>
            <a:r>
              <a:rPr lang="en-US" u="sng" dirty="0" smtClean="0">
                <a:solidFill>
                  <a:srgbClr val="0000FF"/>
                </a:solidFill>
              </a:rPr>
              <a:t>gridded</a:t>
            </a:r>
            <a:r>
              <a:rPr lang="en-US" dirty="0" smtClean="0">
                <a:solidFill>
                  <a:srgbClr val="0000FF"/>
                </a:solidFill>
              </a:rPr>
              <a:t>  forecast guidance</a:t>
            </a:r>
            <a:endParaRPr lang="en-US" dirty="0">
              <a:solidFill>
                <a:srgbClr val="0000FF"/>
              </a:solidFill>
            </a:endParaRPr>
          </a:p>
        </p:txBody>
      </p:sp>
    </p:spTree>
    <p:extLst>
      <p:ext uri="{BB962C8B-B14F-4D97-AF65-F5344CB8AC3E}">
        <p14:creationId xmlns:p14="http://schemas.microsoft.com/office/powerpoint/2010/main" val="397130953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32888" y="1088136"/>
            <a:ext cx="6032636" cy="5294376"/>
          </a:xfrm>
          <a:prstGeom prst="rect">
            <a:avLst/>
          </a:prstGeom>
        </p:spPr>
      </p:pic>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34</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4"/>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2109734"/>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87966" y="1434659"/>
            <a:ext cx="1295400" cy="402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77285" y="1442057"/>
            <a:ext cx="1295400" cy="402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924300" y="1442057"/>
            <a:ext cx="1295400" cy="402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92029" y="1434659"/>
            <a:ext cx="1295400" cy="402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623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32888" y="1088136"/>
            <a:ext cx="6003570" cy="5294376"/>
          </a:xfrm>
          <a:prstGeom prst="rect">
            <a:avLst/>
          </a:prstGeom>
          <a:ln>
            <a:solidFill>
              <a:srgbClr val="0000FF"/>
            </a:solidFill>
          </a:ln>
        </p:spPr>
      </p:pic>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35</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4"/>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2109734"/>
            <a:ext cx="1828800" cy="234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87168" y="1435608"/>
            <a:ext cx="1295400" cy="402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4235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36</a:t>
            </a:fld>
            <a:endParaRPr lang="en" sz="1400" dirty="0">
              <a:solidFill>
                <a:srgbClr val="000000"/>
              </a:solidFill>
              <a:latin typeface="Arial"/>
              <a:ea typeface="Arial"/>
              <a:cs typeface="Arial"/>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030" y="1365197"/>
            <a:ext cx="6587940" cy="5188003"/>
          </a:xfrm>
          <a:prstGeom prst="rect">
            <a:avLst/>
          </a:prstGeom>
          <a:ln>
            <a:solidFill>
              <a:srgbClr val="0000FF"/>
            </a:solidFill>
          </a:ln>
        </p:spPr>
      </p:pic>
      <p:sp>
        <p:nvSpPr>
          <p:cNvPr id="10" name="TextBox 9"/>
          <p:cNvSpPr txBox="1"/>
          <p:nvPr/>
        </p:nvSpPr>
        <p:spPr>
          <a:xfrm>
            <a:off x="4665570" y="1029111"/>
            <a:ext cx="3200400" cy="400110"/>
          </a:xfrm>
          <a:prstGeom prst="rect">
            <a:avLst/>
          </a:prstGeom>
          <a:solidFill>
            <a:schemeClr val="bg1"/>
          </a:solidFill>
          <a:ln>
            <a:solidFill>
              <a:srgbClr val="0000FF"/>
            </a:solidFill>
          </a:ln>
        </p:spPr>
        <p:txBody>
          <a:bodyPr wrap="square" rtlCol="0">
            <a:spAutoFit/>
          </a:bodyPr>
          <a:lstStyle/>
          <a:p>
            <a:pPr algn="ctr"/>
            <a:r>
              <a:rPr lang="en-US" sz="2000" dirty="0" smtClean="0"/>
              <a:t>1-h Convection Probability</a:t>
            </a:r>
            <a:endParaRPr lang="en-US" sz="2000" dirty="0"/>
          </a:p>
        </p:txBody>
      </p:sp>
      <p:sp>
        <p:nvSpPr>
          <p:cNvPr id="11" name="TextBox 10"/>
          <p:cNvSpPr txBox="1"/>
          <p:nvPr/>
        </p:nvSpPr>
        <p:spPr>
          <a:xfrm>
            <a:off x="1389888" y="1029111"/>
            <a:ext cx="3200400" cy="400110"/>
          </a:xfrm>
          <a:prstGeom prst="rect">
            <a:avLst/>
          </a:prstGeom>
          <a:solidFill>
            <a:schemeClr val="bg1"/>
          </a:solidFill>
          <a:ln>
            <a:solidFill>
              <a:srgbClr val="0000FF"/>
            </a:solidFill>
          </a:ln>
        </p:spPr>
        <p:txBody>
          <a:bodyPr wrap="square" rtlCol="0">
            <a:spAutoFit/>
          </a:bodyPr>
          <a:lstStyle/>
          <a:p>
            <a:pPr algn="ctr"/>
            <a:r>
              <a:rPr lang="en-US" sz="2000" dirty="0" smtClean="0"/>
              <a:t>1-h Lightning Probability</a:t>
            </a:r>
            <a:endParaRPr lang="en-US" sz="2000" dirty="0"/>
          </a:p>
        </p:txBody>
      </p:sp>
      <p:sp>
        <p:nvSpPr>
          <p:cNvPr id="12" name="TextBox 11"/>
          <p:cNvSpPr txBox="1"/>
          <p:nvPr/>
        </p:nvSpPr>
        <p:spPr>
          <a:xfrm>
            <a:off x="1389888" y="6457890"/>
            <a:ext cx="3200400" cy="400110"/>
          </a:xfrm>
          <a:prstGeom prst="rect">
            <a:avLst/>
          </a:prstGeom>
          <a:solidFill>
            <a:schemeClr val="bg1"/>
          </a:solidFill>
          <a:ln>
            <a:solidFill>
              <a:srgbClr val="0000FF"/>
            </a:solidFill>
          </a:ln>
        </p:spPr>
        <p:txBody>
          <a:bodyPr wrap="square" rtlCol="0">
            <a:spAutoFit/>
          </a:bodyPr>
          <a:lstStyle/>
          <a:p>
            <a:pPr algn="ctr"/>
            <a:r>
              <a:rPr lang="en-US" sz="2000" dirty="0" smtClean="0"/>
              <a:t>1-h Lightning Potential</a:t>
            </a:r>
            <a:endParaRPr lang="en-US" sz="2000" dirty="0"/>
          </a:p>
        </p:txBody>
      </p:sp>
      <p:sp>
        <p:nvSpPr>
          <p:cNvPr id="13" name="TextBox 12"/>
          <p:cNvSpPr txBox="1"/>
          <p:nvPr/>
        </p:nvSpPr>
        <p:spPr>
          <a:xfrm>
            <a:off x="4654902" y="6457890"/>
            <a:ext cx="3200400" cy="400110"/>
          </a:xfrm>
          <a:prstGeom prst="rect">
            <a:avLst/>
          </a:prstGeom>
          <a:solidFill>
            <a:schemeClr val="bg1"/>
          </a:solidFill>
          <a:ln>
            <a:solidFill>
              <a:srgbClr val="0000FF"/>
            </a:solidFill>
          </a:ln>
        </p:spPr>
        <p:txBody>
          <a:bodyPr wrap="square" rtlCol="0">
            <a:spAutoFit/>
          </a:bodyPr>
          <a:lstStyle/>
          <a:p>
            <a:pPr algn="ctr"/>
            <a:r>
              <a:rPr lang="en-US" sz="2000" dirty="0" smtClean="0"/>
              <a:t>1-h Convection Potential</a:t>
            </a:r>
            <a:endParaRPr lang="en-US" sz="2000" dirty="0"/>
          </a:p>
        </p:txBody>
      </p:sp>
    </p:spTree>
    <p:extLst>
      <p:ext uri="{BB962C8B-B14F-4D97-AF65-F5344CB8AC3E}">
        <p14:creationId xmlns:p14="http://schemas.microsoft.com/office/powerpoint/2010/main" val="3238719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37</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2362200"/>
            <a:ext cx="1828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36878" y="2099101"/>
            <a:ext cx="6397625" cy="830997"/>
          </a:xfrm>
          <a:prstGeom prst="rect">
            <a:avLst/>
          </a:prstGeom>
          <a:noFill/>
        </p:spPr>
        <p:txBody>
          <a:bodyPr wrap="square" rtlCol="0">
            <a:spAutoFit/>
          </a:bodyPr>
          <a:lstStyle/>
          <a:p>
            <a:r>
              <a:rPr lang="en-US" dirty="0" smtClean="0">
                <a:solidFill>
                  <a:srgbClr val="0000FF"/>
                </a:solidFill>
              </a:rPr>
              <a:t>Click here to find experimental guidance that we are currently working on implementing</a:t>
            </a:r>
            <a:endParaRPr lang="en-US" dirty="0">
              <a:solidFill>
                <a:srgbClr val="0000FF"/>
              </a:solidFill>
            </a:endParaRPr>
          </a:p>
        </p:txBody>
      </p:sp>
    </p:spTree>
    <p:extLst>
      <p:ext uri="{BB962C8B-B14F-4D97-AF65-F5344CB8AC3E}">
        <p14:creationId xmlns:p14="http://schemas.microsoft.com/office/powerpoint/2010/main" val="138446258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38</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3352800"/>
            <a:ext cx="1828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499804" y="3097566"/>
            <a:ext cx="6533873" cy="3100387"/>
          </a:xfrm>
          <a:prstGeom prst="rect">
            <a:avLst/>
          </a:prstGeom>
        </p:spPr>
      </p:pic>
      <p:sp>
        <p:nvSpPr>
          <p:cNvPr id="9" name="TextBox 8"/>
          <p:cNvSpPr txBox="1"/>
          <p:nvPr/>
        </p:nvSpPr>
        <p:spPr>
          <a:xfrm>
            <a:off x="2310629" y="1116607"/>
            <a:ext cx="6397625" cy="1938992"/>
          </a:xfrm>
          <a:prstGeom prst="rect">
            <a:avLst/>
          </a:prstGeom>
          <a:noFill/>
        </p:spPr>
        <p:txBody>
          <a:bodyPr wrap="square" rtlCol="0">
            <a:spAutoFit/>
          </a:bodyPr>
          <a:lstStyle/>
          <a:p>
            <a:r>
              <a:rPr lang="en-US" dirty="0" smtClean="0">
                <a:solidFill>
                  <a:srgbClr val="0000FF"/>
                </a:solidFill>
              </a:rPr>
              <a:t>Click here to find documentation:</a:t>
            </a:r>
          </a:p>
          <a:p>
            <a:pPr marL="342900" indent="-342900">
              <a:buFont typeface="Arial" panose="020B0604020202020204" pitchFamily="34" charset="0"/>
              <a:buChar char="•"/>
            </a:pPr>
            <a:r>
              <a:rPr lang="en-US" dirty="0" smtClean="0">
                <a:solidFill>
                  <a:srgbClr val="0000FF"/>
                </a:solidFill>
              </a:rPr>
              <a:t>Upcoming changes</a:t>
            </a:r>
          </a:p>
          <a:p>
            <a:pPr marL="800100" lvl="1" indent="-342900">
              <a:buFont typeface="Arial" panose="020B0604020202020204" pitchFamily="34" charset="0"/>
              <a:buChar char="•"/>
            </a:pPr>
            <a:r>
              <a:rPr lang="en-US" dirty="0" smtClean="0">
                <a:solidFill>
                  <a:srgbClr val="00B050"/>
                </a:solidFill>
              </a:rPr>
              <a:t>Stations lists</a:t>
            </a:r>
          </a:p>
          <a:p>
            <a:pPr marL="800100" lvl="1" indent="-342900">
              <a:buFont typeface="Arial" panose="020B0604020202020204" pitchFamily="34" charset="0"/>
              <a:buChar char="•"/>
            </a:pPr>
            <a:r>
              <a:rPr lang="en-US" dirty="0" smtClean="0">
                <a:solidFill>
                  <a:srgbClr val="00B050"/>
                </a:solidFill>
              </a:rPr>
              <a:t>WMO headers</a:t>
            </a:r>
          </a:p>
          <a:p>
            <a:pPr marL="800100" lvl="1" indent="-342900">
              <a:buFont typeface="Arial" panose="020B0604020202020204" pitchFamily="34" charset="0"/>
              <a:buChar char="•"/>
            </a:pPr>
            <a:r>
              <a:rPr lang="en-US" dirty="0" smtClean="0">
                <a:solidFill>
                  <a:srgbClr val="00B050"/>
                </a:solidFill>
              </a:rPr>
              <a:t>NWS (ftp) server locations of files</a:t>
            </a:r>
            <a:endParaRPr lang="en-US" dirty="0">
              <a:solidFill>
                <a:srgbClr val="00B050"/>
              </a:solidFill>
            </a:endParaRPr>
          </a:p>
        </p:txBody>
      </p:sp>
    </p:spTree>
    <p:extLst>
      <p:ext uri="{BB962C8B-B14F-4D97-AF65-F5344CB8AC3E}">
        <p14:creationId xmlns:p14="http://schemas.microsoft.com/office/powerpoint/2010/main" val="386267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39</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3810000"/>
            <a:ext cx="1828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10629" y="1116607"/>
            <a:ext cx="6397625" cy="2308324"/>
          </a:xfrm>
          <a:prstGeom prst="rect">
            <a:avLst/>
          </a:prstGeom>
          <a:noFill/>
        </p:spPr>
        <p:txBody>
          <a:bodyPr wrap="square" rtlCol="0">
            <a:spAutoFit/>
          </a:bodyPr>
          <a:lstStyle/>
          <a:p>
            <a:r>
              <a:rPr lang="en-US" dirty="0" smtClean="0">
                <a:solidFill>
                  <a:srgbClr val="0000FF"/>
                </a:solidFill>
              </a:rPr>
              <a:t>Click here to find documentation:</a:t>
            </a:r>
          </a:p>
          <a:p>
            <a:pPr marL="342900" indent="-342900">
              <a:buFont typeface="Arial" panose="020B0604020202020204" pitchFamily="34" charset="0"/>
              <a:buChar char="•"/>
            </a:pPr>
            <a:r>
              <a:rPr lang="en-US" dirty="0" smtClean="0">
                <a:solidFill>
                  <a:srgbClr val="0000FF"/>
                </a:solidFill>
              </a:rPr>
              <a:t>Technical notices</a:t>
            </a:r>
          </a:p>
          <a:p>
            <a:pPr marL="342900" indent="-342900">
              <a:buFont typeface="Arial" panose="020B0604020202020204" pitchFamily="34" charset="0"/>
              <a:buChar char="•"/>
            </a:pPr>
            <a:r>
              <a:rPr lang="en-US" dirty="0" smtClean="0">
                <a:solidFill>
                  <a:srgbClr val="0000FF"/>
                </a:solidFill>
              </a:rPr>
              <a:t>Presentations (AMS, NWA, NCEP Briefings, Workshop Presentations) and Training</a:t>
            </a:r>
          </a:p>
          <a:p>
            <a:pPr marL="342900" indent="-342900">
              <a:buFont typeface="Arial" panose="020B0604020202020204" pitchFamily="34" charset="0"/>
              <a:buChar char="•"/>
            </a:pPr>
            <a:r>
              <a:rPr lang="en-US" dirty="0" smtClean="0">
                <a:solidFill>
                  <a:srgbClr val="0000FF"/>
                </a:solidFill>
              </a:rPr>
              <a:t>Publications</a:t>
            </a:r>
            <a:endParaRPr lang="en-US" dirty="0">
              <a:solidFill>
                <a:srgbClr val="00B050"/>
              </a:solidFill>
            </a:endParaRPr>
          </a:p>
        </p:txBody>
      </p:sp>
    </p:spTree>
    <p:extLst>
      <p:ext uri="{BB962C8B-B14F-4D97-AF65-F5344CB8AC3E}">
        <p14:creationId xmlns:p14="http://schemas.microsoft.com/office/powerpoint/2010/main" val="11076306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15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 sz="3600" b="0" i="0" u="none" strike="noStrike" cap="none" dirty="0" smtClean="0">
                <a:latin typeface="Arial"/>
                <a:ea typeface="Arial"/>
                <a:cs typeface="Arial"/>
                <a:sym typeface="Arial"/>
              </a:rPr>
              <a:t>Outline</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LAMP Background</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Tour </a:t>
            </a:r>
            <a:r>
              <a:rPr lang="en-US" dirty="0">
                <a:solidFill>
                  <a:schemeClr val="bg1">
                    <a:lumMod val="50000"/>
                  </a:schemeClr>
                </a:solidFill>
                <a:latin typeface="Arial"/>
                <a:ea typeface="Arial"/>
                <a:cs typeface="Arial"/>
                <a:sym typeface="Arial"/>
              </a:rPr>
              <a:t>of the </a:t>
            </a:r>
            <a:r>
              <a:rPr lang="en-US" dirty="0" smtClean="0">
                <a:solidFill>
                  <a:schemeClr val="bg1">
                    <a:lumMod val="50000"/>
                  </a:schemeClr>
                </a:solidFill>
                <a:latin typeface="Arial"/>
                <a:ea typeface="Arial"/>
                <a:cs typeface="Arial"/>
                <a:sym typeface="Arial"/>
              </a:rPr>
              <a:t>LAMP Web </a:t>
            </a:r>
            <a:r>
              <a:rPr lang="en-US" dirty="0">
                <a:solidFill>
                  <a:schemeClr val="bg1">
                    <a:lumMod val="50000"/>
                  </a:schemeClr>
                </a:solidFill>
                <a:latin typeface="Arial"/>
                <a:ea typeface="Arial"/>
                <a:cs typeface="Arial"/>
                <a:sym typeface="Arial"/>
              </a:rPr>
              <a:t>P</a:t>
            </a:r>
            <a:r>
              <a:rPr lang="en-US" dirty="0" smtClean="0">
                <a:solidFill>
                  <a:schemeClr val="bg1">
                    <a:lumMod val="50000"/>
                  </a:schemeClr>
                </a:solidFill>
                <a:latin typeface="Arial"/>
                <a:ea typeface="Arial"/>
                <a:cs typeface="Arial"/>
                <a:sym typeface="Arial"/>
              </a:rPr>
              <a:t>roducts</a:t>
            </a:r>
            <a:endParaRPr lang="en-US" dirty="0">
              <a:solidFill>
                <a:schemeClr val="bg1">
                  <a:lumMod val="50000"/>
                </a:schemeClr>
              </a:solidFill>
              <a:latin typeface="Arial"/>
              <a:ea typeface="Arial"/>
              <a:cs typeface="Arial"/>
              <a:sym typeface="Arial"/>
            </a:endParaRP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Recent Improvements</a:t>
            </a:r>
            <a:endParaRPr lang="en-US" dirty="0">
              <a:solidFill>
                <a:schemeClr val="bg1">
                  <a:lumMod val="50000"/>
                </a:schemeClr>
              </a:solidFill>
              <a:latin typeface="Arial"/>
              <a:ea typeface="Arial"/>
              <a:cs typeface="Arial"/>
              <a:sym typeface="Arial"/>
            </a:endParaRP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Current Work</a:t>
            </a:r>
          </a:p>
          <a:p>
            <a:pPr marL="1447800" lvl="2" indent="-457200">
              <a:spcBef>
                <a:spcPts val="0"/>
              </a:spcBef>
              <a:spcAft>
                <a:spcPts val="0"/>
              </a:spcAft>
              <a:buSzPct val="100000"/>
              <a:buFont typeface="Arial" panose="020B0604020202020204" pitchFamily="34" charset="0"/>
              <a:buChar char="•"/>
            </a:pPr>
            <a:r>
              <a:rPr lang="en-US" dirty="0" smtClean="0">
                <a:solidFill>
                  <a:schemeClr val="bg1">
                    <a:lumMod val="50000"/>
                  </a:schemeClr>
                </a:solidFill>
                <a:latin typeface="Arial"/>
                <a:ea typeface="Arial"/>
                <a:cs typeface="Arial"/>
                <a:sym typeface="Arial"/>
              </a:rPr>
              <a:t>Development and Verification</a:t>
            </a:r>
            <a:endParaRPr lang="en-US" dirty="0">
              <a:solidFill>
                <a:schemeClr val="bg1">
                  <a:lumMod val="50000"/>
                </a:schemeClr>
              </a:solidFill>
              <a:latin typeface="Arial"/>
              <a:ea typeface="Arial"/>
              <a:cs typeface="Arial"/>
              <a:sym typeface="Arial"/>
            </a:endParaRPr>
          </a:p>
          <a:p>
            <a:pPr marL="1447800" lvl="2" indent="-457200">
              <a:spcBef>
                <a:spcPts val="0"/>
              </a:spcBef>
              <a:spcAft>
                <a:spcPts val="0"/>
              </a:spcAft>
              <a:buSzPct val="100000"/>
              <a:buFont typeface="Arial" panose="020B0604020202020204" pitchFamily="34" charset="0"/>
              <a:buChar char="•"/>
            </a:pPr>
            <a:r>
              <a:rPr lang="en-US" dirty="0">
                <a:solidFill>
                  <a:schemeClr val="bg1">
                    <a:lumMod val="50000"/>
                  </a:schemeClr>
                </a:solidFill>
                <a:latin typeface="Arial"/>
                <a:ea typeface="Arial"/>
                <a:cs typeface="Arial"/>
                <a:sym typeface="Arial"/>
              </a:rPr>
              <a:t>Case </a:t>
            </a:r>
            <a:r>
              <a:rPr lang="en-US" dirty="0" smtClean="0">
                <a:solidFill>
                  <a:schemeClr val="bg1">
                    <a:lumMod val="50000"/>
                  </a:schemeClr>
                </a:solidFill>
                <a:latin typeface="Arial"/>
                <a:ea typeface="Arial"/>
                <a:cs typeface="Arial"/>
                <a:sym typeface="Arial"/>
              </a:rPr>
              <a:t>Studies</a:t>
            </a:r>
          </a:p>
          <a:p>
            <a:pPr marL="1447800" lvl="2" indent="-457200">
              <a:spcBef>
                <a:spcPts val="0"/>
              </a:spcBef>
              <a:spcAft>
                <a:spcPts val="0"/>
              </a:spcAft>
              <a:buSzPct val="100000"/>
              <a:buFont typeface="Arial" panose="020B0604020202020204" pitchFamily="34" charset="0"/>
              <a:buChar char="•"/>
            </a:pPr>
            <a:r>
              <a:rPr lang="en-US" dirty="0" smtClean="0">
                <a:solidFill>
                  <a:schemeClr val="bg1">
                    <a:lumMod val="50000"/>
                  </a:schemeClr>
                </a:solidFill>
                <a:latin typeface="Arial"/>
                <a:ea typeface="Arial"/>
                <a:cs typeface="Arial"/>
                <a:sym typeface="Arial"/>
              </a:rPr>
              <a:t>Strengths </a:t>
            </a:r>
            <a:r>
              <a:rPr lang="en-US" dirty="0">
                <a:solidFill>
                  <a:schemeClr val="bg1">
                    <a:lumMod val="50000"/>
                  </a:schemeClr>
                </a:solidFill>
                <a:latin typeface="Arial"/>
                <a:ea typeface="Arial"/>
                <a:cs typeface="Arial"/>
                <a:sym typeface="Arial"/>
              </a:rPr>
              <a:t>and </a:t>
            </a:r>
            <a:r>
              <a:rPr lang="en-US" dirty="0" smtClean="0">
                <a:solidFill>
                  <a:schemeClr val="bg1">
                    <a:lumMod val="50000"/>
                  </a:schemeClr>
                </a:solidFill>
                <a:latin typeface="Arial"/>
                <a:ea typeface="Arial"/>
                <a:cs typeface="Arial"/>
                <a:sym typeface="Arial"/>
              </a:rPr>
              <a:t>Weaknesses</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Schedule </a:t>
            </a:r>
            <a:r>
              <a:rPr lang="en-US" dirty="0">
                <a:solidFill>
                  <a:schemeClr val="bg1">
                    <a:lumMod val="50000"/>
                  </a:schemeClr>
                </a:solidFill>
                <a:latin typeface="Arial"/>
                <a:ea typeface="Arial"/>
                <a:cs typeface="Arial"/>
                <a:sym typeface="Arial"/>
              </a:rPr>
              <a:t>for implementation</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Future work</a:t>
            </a: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4825513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40</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5029200"/>
            <a:ext cx="1828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402629" y="3657600"/>
            <a:ext cx="6154153" cy="2362200"/>
          </a:xfrm>
          <a:prstGeom prst="rect">
            <a:avLst/>
          </a:prstGeom>
        </p:spPr>
      </p:pic>
      <p:sp>
        <p:nvSpPr>
          <p:cNvPr id="9" name="TextBox 8"/>
          <p:cNvSpPr txBox="1"/>
          <p:nvPr/>
        </p:nvSpPr>
        <p:spPr>
          <a:xfrm>
            <a:off x="2310629" y="1116607"/>
            <a:ext cx="6397625" cy="1938992"/>
          </a:xfrm>
          <a:prstGeom prst="rect">
            <a:avLst/>
          </a:prstGeom>
          <a:noFill/>
        </p:spPr>
        <p:txBody>
          <a:bodyPr wrap="square" rtlCol="0">
            <a:spAutoFit/>
          </a:bodyPr>
          <a:lstStyle/>
          <a:p>
            <a:r>
              <a:rPr lang="en-US" dirty="0" smtClean="0">
                <a:solidFill>
                  <a:srgbClr val="0000FF"/>
                </a:solidFill>
              </a:rPr>
              <a:t>Click here to sign up for our mailing list to receive information about:</a:t>
            </a:r>
          </a:p>
          <a:p>
            <a:pPr marL="342900" indent="-342900">
              <a:buFont typeface="Arial" panose="020B0604020202020204" pitchFamily="34" charset="0"/>
              <a:buChar char="•"/>
            </a:pPr>
            <a:r>
              <a:rPr lang="en-US" dirty="0">
                <a:solidFill>
                  <a:srgbClr val="0000FF"/>
                </a:solidFill>
              </a:rPr>
              <a:t>Current known outages</a:t>
            </a:r>
          </a:p>
          <a:p>
            <a:pPr marL="342900" indent="-342900">
              <a:buFont typeface="Arial" panose="020B0604020202020204" pitchFamily="34" charset="0"/>
              <a:buChar char="•"/>
            </a:pPr>
            <a:r>
              <a:rPr lang="en-US" dirty="0">
                <a:solidFill>
                  <a:srgbClr val="0000FF"/>
                </a:solidFill>
              </a:rPr>
              <a:t>Future anticipated outages</a:t>
            </a:r>
          </a:p>
          <a:p>
            <a:pPr marL="342900" indent="-342900">
              <a:buFont typeface="Arial" panose="020B0604020202020204" pitchFamily="34" charset="0"/>
              <a:buChar char="•"/>
            </a:pPr>
            <a:r>
              <a:rPr lang="en-US" dirty="0">
                <a:solidFill>
                  <a:srgbClr val="0000FF"/>
                </a:solidFill>
              </a:rPr>
              <a:t>News about upcoming changes</a:t>
            </a:r>
          </a:p>
        </p:txBody>
      </p:sp>
    </p:spTree>
    <p:extLst>
      <p:ext uri="{BB962C8B-B14F-4D97-AF65-F5344CB8AC3E}">
        <p14:creationId xmlns:p14="http://schemas.microsoft.com/office/powerpoint/2010/main" val="229270975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algn="ctr">
              <a:spcBef>
                <a:spcPts val="0"/>
              </a:spcBef>
              <a:spcAft>
                <a:spcPts val="0"/>
              </a:spcAft>
              <a:buClr>
                <a:srgbClr val="FF0000"/>
              </a:buClr>
              <a:buSzPct val="25000"/>
              <a:buFont typeface="Arial"/>
              <a:buNone/>
            </a:pPr>
            <a:r>
              <a:rPr lang="en" sz="3600" dirty="0" smtClean="0">
                <a:solidFill>
                  <a:prstClr val="black"/>
                </a:solidFill>
                <a:latin typeface="Arial"/>
                <a:ea typeface="Arial"/>
                <a:cs typeface="Arial"/>
                <a:sym typeface="Arial"/>
              </a:rPr>
              <a:t>LAMP Web Page</a:t>
            </a:r>
            <a:endParaRPr lang="en" sz="3600" dirty="0">
              <a:solidFill>
                <a:prstClr val="black"/>
              </a:solidFill>
              <a:latin typeface="Arial"/>
              <a:ea typeface="Arial"/>
              <a:cs typeface="Arial"/>
              <a:sym typeface="Arial"/>
            </a:endParaRPr>
          </a:p>
          <a:p>
            <a:pPr>
              <a:spcBef>
                <a:spcPts val="0"/>
              </a:spcBef>
              <a:spcAft>
                <a:spcPts val="0"/>
              </a:spcAft>
              <a:buClr>
                <a:srgbClr val="000000"/>
              </a:buClr>
              <a:buFont typeface="Arial"/>
              <a:buNone/>
            </a:pPr>
            <a:r>
              <a:rPr lang="en" dirty="0" smtClean="0">
                <a:solidFill>
                  <a:srgbClr val="0000FF"/>
                </a:solidFill>
                <a:latin typeface="Arial"/>
                <a:ea typeface="Arial"/>
                <a:cs typeface="Arial"/>
                <a:sym typeface="Arial"/>
              </a:rPr>
              <a:t/>
            </a:r>
            <a:br>
              <a:rPr lang="en" dirty="0" smtClean="0">
                <a:solidFill>
                  <a:srgbClr val="0000FF"/>
                </a:solidFill>
                <a:latin typeface="Arial"/>
                <a:ea typeface="Arial"/>
                <a:cs typeface="Arial"/>
                <a:sym typeface="Arial"/>
              </a:rPr>
            </a:br>
            <a:endParaRPr lang="en"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endParaRPr lang="en"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algn="l">
              <a:spcBef>
                <a:spcPts val="0"/>
              </a:spcBef>
              <a:spcAft>
                <a:spcPts val="0"/>
              </a:spcAft>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spcBef>
                  <a:spcPts val="0"/>
                </a:spcBef>
                <a:spcAft>
                  <a:spcPts val="0"/>
                </a:spcAft>
                <a:buClr>
                  <a:srgbClr val="000000"/>
                </a:buClr>
                <a:buSzPct val="25000"/>
                <a:buFont typeface="Arial"/>
                <a:buNone/>
              </a:pPr>
              <a:t>41</a:t>
            </a:fld>
            <a:endParaRPr lang="en" sz="1400" dirty="0">
              <a:solidFill>
                <a:srgbClr val="000000"/>
              </a:solidFill>
              <a:latin typeface="Arial"/>
              <a:ea typeface="Arial"/>
              <a:cs typeface="Arial"/>
              <a:sym typeface="Arial"/>
            </a:endParaRPr>
          </a:p>
        </p:txBody>
      </p:sp>
      <p:pic>
        <p:nvPicPr>
          <p:cNvPr id="2" name="Picture 1"/>
          <p:cNvPicPr>
            <a:picLocks noChangeAspect="1"/>
          </p:cNvPicPr>
          <p:nvPr/>
        </p:nvPicPr>
        <p:blipFill rotWithShape="1">
          <a:blip r:embed="rId3"/>
          <a:srcRect l="565" t="24153" r="79661" b="1405"/>
          <a:stretch/>
        </p:blipFill>
        <p:spPr>
          <a:xfrm>
            <a:off x="685800" y="1116607"/>
            <a:ext cx="1377950" cy="5216525"/>
          </a:xfrm>
          <a:prstGeom prst="rect">
            <a:avLst/>
          </a:prstGeom>
        </p:spPr>
      </p:pic>
      <p:sp>
        <p:nvSpPr>
          <p:cNvPr id="3" name="TextBox 2"/>
          <p:cNvSpPr txBox="1"/>
          <p:nvPr/>
        </p:nvSpPr>
        <p:spPr>
          <a:xfrm>
            <a:off x="1874520" y="6477000"/>
            <a:ext cx="5394960" cy="369332"/>
          </a:xfrm>
          <a:prstGeom prst="rect">
            <a:avLst/>
          </a:prstGeom>
          <a:noFill/>
        </p:spPr>
        <p:txBody>
          <a:bodyPr wrap="square" rtlCol="0">
            <a:spAutoFit/>
          </a:bodyPr>
          <a:lstStyle/>
          <a:p>
            <a:pPr algn="ctr"/>
            <a:r>
              <a:rPr lang="en-US" sz="1800" dirty="0" smtClean="0"/>
              <a:t>https://www.weather.gov/mdl/lamp_home</a:t>
            </a:r>
            <a:endParaRPr lang="en-US" sz="1800" dirty="0"/>
          </a:p>
        </p:txBody>
      </p:sp>
      <p:sp>
        <p:nvSpPr>
          <p:cNvPr id="8" name="Oval 7"/>
          <p:cNvSpPr/>
          <p:nvPr/>
        </p:nvSpPr>
        <p:spPr>
          <a:xfrm>
            <a:off x="460375" y="5625138"/>
            <a:ext cx="1828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9175" y="1137322"/>
            <a:ext cx="6397625" cy="461665"/>
          </a:xfrm>
          <a:prstGeom prst="rect">
            <a:avLst/>
          </a:prstGeom>
          <a:noFill/>
        </p:spPr>
        <p:txBody>
          <a:bodyPr wrap="square" rtlCol="0">
            <a:spAutoFit/>
          </a:bodyPr>
          <a:lstStyle/>
          <a:p>
            <a:r>
              <a:rPr lang="en-US" dirty="0" smtClean="0">
                <a:solidFill>
                  <a:srgbClr val="0000FF"/>
                </a:solidFill>
              </a:rPr>
              <a:t>Click here to contact the LAMP team</a:t>
            </a:r>
            <a:endParaRPr lang="en-US" dirty="0">
              <a:solidFill>
                <a:srgbClr val="0000FF"/>
              </a:solidFill>
            </a:endParaRPr>
          </a:p>
        </p:txBody>
      </p:sp>
      <p:grpSp>
        <p:nvGrpSpPr>
          <p:cNvPr id="7" name="Group 6"/>
          <p:cNvGrpSpPr/>
          <p:nvPr/>
        </p:nvGrpSpPr>
        <p:grpSpPr>
          <a:xfrm>
            <a:off x="2311060" y="1867246"/>
            <a:ext cx="5866231" cy="4341495"/>
            <a:chOff x="2311060" y="1867246"/>
            <a:chExt cx="5866231" cy="4341495"/>
          </a:xfrm>
        </p:grpSpPr>
        <p:pic>
          <p:nvPicPr>
            <p:cNvPr id="6" name="Picture 5"/>
            <p:cNvPicPr>
              <a:picLocks noChangeAspect="1"/>
            </p:cNvPicPr>
            <p:nvPr/>
          </p:nvPicPr>
          <p:blipFill>
            <a:blip r:embed="rId4"/>
            <a:stretch>
              <a:fillRect/>
            </a:stretch>
          </p:blipFill>
          <p:spPr>
            <a:xfrm>
              <a:off x="2443241" y="1867246"/>
              <a:ext cx="5734050" cy="4341495"/>
            </a:xfrm>
            <a:prstGeom prst="rect">
              <a:avLst/>
            </a:prstGeom>
          </p:spPr>
        </p:pic>
        <p:sp>
          <p:nvSpPr>
            <p:cNvPr id="11" name="Oval 10"/>
            <p:cNvSpPr/>
            <p:nvPr/>
          </p:nvSpPr>
          <p:spPr>
            <a:xfrm>
              <a:off x="2311060" y="3505200"/>
              <a:ext cx="241333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0978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15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 sz="3600" b="0" i="0" u="none" strike="noStrike" cap="none" dirty="0" smtClean="0">
                <a:latin typeface="Arial"/>
                <a:ea typeface="Arial"/>
                <a:cs typeface="Arial"/>
                <a:sym typeface="Arial"/>
              </a:rPr>
              <a:t>Outline</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LAMP Background</a:t>
            </a:r>
          </a:p>
          <a:p>
            <a:pPr marL="990600" lvl="1" indent="-457200">
              <a:spcBef>
                <a:spcPts val="0"/>
              </a:spcBef>
              <a:spcAft>
                <a:spcPts val="0"/>
              </a:spcAft>
              <a:buSzPct val="100000"/>
              <a:buFont typeface="+mj-lt"/>
              <a:buAutoNum type="arabicPeriod"/>
            </a:pPr>
            <a:r>
              <a:rPr lang="en-US" dirty="0">
                <a:solidFill>
                  <a:srgbClr val="0000FF"/>
                </a:solidFill>
                <a:latin typeface="Arial"/>
                <a:ea typeface="Arial"/>
                <a:cs typeface="Arial"/>
                <a:sym typeface="Arial"/>
              </a:rPr>
              <a:t>Recent Improvements</a:t>
            </a: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Tour </a:t>
            </a:r>
            <a:r>
              <a:rPr lang="en-US" dirty="0">
                <a:solidFill>
                  <a:srgbClr val="0000FF"/>
                </a:solidFill>
                <a:latin typeface="Arial"/>
                <a:ea typeface="Arial"/>
                <a:cs typeface="Arial"/>
                <a:sym typeface="Arial"/>
              </a:rPr>
              <a:t>of the </a:t>
            </a:r>
            <a:r>
              <a:rPr lang="en-US" dirty="0" smtClean="0">
                <a:solidFill>
                  <a:srgbClr val="0000FF"/>
                </a:solidFill>
                <a:latin typeface="Arial"/>
                <a:ea typeface="Arial"/>
                <a:cs typeface="Arial"/>
                <a:sym typeface="Arial"/>
              </a:rPr>
              <a:t>LAMP Web </a:t>
            </a:r>
            <a:r>
              <a:rPr lang="en-US" dirty="0">
                <a:solidFill>
                  <a:srgbClr val="0000FF"/>
                </a:solidFill>
                <a:latin typeface="Arial"/>
                <a:ea typeface="Arial"/>
                <a:cs typeface="Arial"/>
                <a:sym typeface="Arial"/>
              </a:rPr>
              <a:t>P</a:t>
            </a:r>
            <a:r>
              <a:rPr lang="en-US" dirty="0" smtClean="0">
                <a:solidFill>
                  <a:srgbClr val="0000FF"/>
                </a:solidFill>
                <a:latin typeface="Arial"/>
                <a:ea typeface="Arial"/>
                <a:cs typeface="Arial"/>
                <a:sym typeface="Arial"/>
              </a:rPr>
              <a:t>roducts</a:t>
            </a:r>
            <a:endParaRPr lang="en-US" dirty="0">
              <a:solidFill>
                <a:srgbClr val="0000FF"/>
              </a:solidFill>
              <a:latin typeface="Arial"/>
              <a:ea typeface="Arial"/>
              <a:cs typeface="Arial"/>
              <a:sym typeface="Arial"/>
            </a:endParaRP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Current Work</a:t>
            </a:r>
          </a:p>
          <a:p>
            <a:pPr marL="1447800" lvl="2" indent="-457200">
              <a:spcBef>
                <a:spcPts val="0"/>
              </a:spcBef>
              <a:spcAft>
                <a:spcPts val="0"/>
              </a:spcAft>
              <a:buSzPct val="100000"/>
              <a:buFont typeface="Arial" panose="020B0604020202020204" pitchFamily="34" charset="0"/>
              <a:buChar char="•"/>
            </a:pPr>
            <a:r>
              <a:rPr lang="en-US" dirty="0" smtClean="0">
                <a:solidFill>
                  <a:srgbClr val="0000FF"/>
                </a:solidFill>
                <a:latin typeface="Arial"/>
                <a:ea typeface="Arial"/>
                <a:cs typeface="Arial"/>
                <a:sym typeface="Arial"/>
              </a:rPr>
              <a:t>Development and Verification</a:t>
            </a:r>
            <a:endParaRPr lang="en-US" dirty="0">
              <a:solidFill>
                <a:srgbClr val="0000FF"/>
              </a:solidFill>
              <a:latin typeface="Arial"/>
              <a:ea typeface="Arial"/>
              <a:cs typeface="Arial"/>
              <a:sym typeface="Arial"/>
            </a:endParaRPr>
          </a:p>
          <a:p>
            <a:pPr marL="1447800" lvl="2" indent="-457200">
              <a:spcBef>
                <a:spcPts val="0"/>
              </a:spcBef>
              <a:spcAft>
                <a:spcPts val="0"/>
              </a:spcAft>
              <a:buSzPct val="100000"/>
              <a:buFont typeface="Arial" panose="020B0604020202020204" pitchFamily="34" charset="0"/>
              <a:buChar char="•"/>
            </a:pPr>
            <a:r>
              <a:rPr lang="en-US" dirty="0" smtClean="0">
                <a:solidFill>
                  <a:schemeClr val="bg1">
                    <a:lumMod val="50000"/>
                  </a:schemeClr>
                </a:solidFill>
                <a:latin typeface="Arial"/>
                <a:ea typeface="Arial"/>
                <a:cs typeface="Arial"/>
                <a:sym typeface="Arial"/>
              </a:rPr>
              <a:t>Strengths </a:t>
            </a:r>
            <a:r>
              <a:rPr lang="en-US" dirty="0">
                <a:solidFill>
                  <a:schemeClr val="bg1">
                    <a:lumMod val="50000"/>
                  </a:schemeClr>
                </a:solidFill>
                <a:latin typeface="Arial"/>
                <a:ea typeface="Arial"/>
                <a:cs typeface="Arial"/>
                <a:sym typeface="Arial"/>
              </a:rPr>
              <a:t>and </a:t>
            </a:r>
            <a:r>
              <a:rPr lang="en-US" dirty="0" smtClean="0">
                <a:solidFill>
                  <a:schemeClr val="bg1">
                    <a:lumMod val="50000"/>
                  </a:schemeClr>
                </a:solidFill>
                <a:latin typeface="Arial"/>
                <a:ea typeface="Arial"/>
                <a:cs typeface="Arial"/>
                <a:sym typeface="Arial"/>
              </a:rPr>
              <a:t>Weaknesses</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Schedule </a:t>
            </a:r>
            <a:r>
              <a:rPr lang="en-US" dirty="0">
                <a:solidFill>
                  <a:schemeClr val="bg1">
                    <a:lumMod val="50000"/>
                  </a:schemeClr>
                </a:solidFill>
                <a:latin typeface="Arial"/>
                <a:ea typeface="Arial"/>
                <a:cs typeface="Arial"/>
                <a:sym typeface="Arial"/>
              </a:rPr>
              <a:t>for implementation</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Future work</a:t>
            </a: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42</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1427062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Next </a:t>
            </a:r>
            <a:r>
              <a:rPr lang="en-US" sz="2400" dirty="0">
                <a:latin typeface="Arial"/>
                <a:ea typeface="Arial"/>
                <a:cs typeface="Arial"/>
              </a:rPr>
              <a:t>LAMP </a:t>
            </a:r>
            <a:r>
              <a:rPr lang="en-US" sz="2400" dirty="0" smtClean="0">
                <a:latin typeface="Arial"/>
                <a:ea typeface="Arial"/>
                <a:cs typeface="Arial"/>
              </a:rPr>
              <a:t>Implementation: Expanding LAMP to support the National Blend of Models (NBM)</a:t>
            </a:r>
            <a:endParaRPr lang="en-US" sz="2400" dirty="0">
              <a:latin typeface="Arial"/>
              <a:ea typeface="Arial"/>
              <a:cs typeface="Arial"/>
            </a:endParaRPr>
          </a:p>
        </p:txBody>
      </p:sp>
      <p:sp>
        <p:nvSpPr>
          <p:cNvPr id="3" name="Content Placeholder 2"/>
          <p:cNvSpPr>
            <a:spLocks noGrp="1"/>
          </p:cNvSpPr>
          <p:nvPr>
            <p:ph idx="1"/>
          </p:nvPr>
        </p:nvSpPr>
        <p:spPr>
          <a:xfrm>
            <a:off x="220698" y="990599"/>
            <a:ext cx="8229600" cy="5867401"/>
          </a:xfrm>
        </p:spPr>
        <p:txBody>
          <a:bodyPr>
            <a:noAutofit/>
          </a:bodyPr>
          <a:lstStyle/>
          <a:p>
            <a:pPr>
              <a:lnSpc>
                <a:spcPct val="120000"/>
              </a:lnSpc>
            </a:pPr>
            <a:r>
              <a:rPr lang="en-US" sz="2000" dirty="0">
                <a:latin typeface="Arial" charset="0"/>
                <a:cs typeface="Arial" charset="0"/>
              </a:rPr>
              <a:t>National Blend of Models:</a:t>
            </a:r>
          </a:p>
          <a:p>
            <a:pPr lvl="1">
              <a:lnSpc>
                <a:spcPct val="120000"/>
              </a:lnSpc>
              <a:buClr>
                <a:schemeClr val="accent1"/>
              </a:buClr>
              <a:buSzPct val="100000"/>
              <a:buFont typeface="Wingdings" charset="0"/>
              <a:buChar char="§"/>
              <a:defRPr/>
            </a:pPr>
            <a:r>
              <a:rPr lang="en-US" sz="2000" dirty="0">
                <a:solidFill>
                  <a:srgbClr val="0070C0"/>
                </a:solidFill>
                <a:latin typeface="Arial"/>
                <a:ea typeface="Arial"/>
                <a:cs typeface="Arial"/>
              </a:rPr>
              <a:t>The National Blend of Models (NBM) provides a skillful and spatially consistent gridded starting point for making National Digital Forecast Database (NDFD) forecasts.  </a:t>
            </a:r>
          </a:p>
          <a:p>
            <a:pPr lvl="1">
              <a:lnSpc>
                <a:spcPct val="120000"/>
              </a:lnSpc>
              <a:buClr>
                <a:schemeClr val="accent1"/>
              </a:buClr>
              <a:buSzPct val="100000"/>
              <a:buFont typeface="Wingdings" charset="0"/>
              <a:buChar char="§"/>
              <a:defRPr/>
            </a:pPr>
            <a:r>
              <a:rPr lang="en-US" sz="2000" dirty="0">
                <a:solidFill>
                  <a:srgbClr val="0070C0"/>
                </a:solidFill>
                <a:latin typeface="Arial"/>
                <a:ea typeface="Arial"/>
                <a:cs typeface="Arial"/>
              </a:rPr>
              <a:t>The NBM is a key component to the NWS’s efforts to evolve and build a Weather Ready Nation.  </a:t>
            </a:r>
          </a:p>
          <a:p>
            <a:pPr>
              <a:lnSpc>
                <a:spcPct val="120000"/>
              </a:lnSpc>
              <a:buSzPct val="115000"/>
            </a:pPr>
            <a:r>
              <a:rPr lang="en-US" sz="2000" dirty="0">
                <a:latin typeface="Arial" charset="0"/>
                <a:cs typeface="Arial" charset="0"/>
              </a:rPr>
              <a:t>LAMP and GLMP guidance upgrade consists of the following 4 improvements:  </a:t>
            </a:r>
          </a:p>
          <a:p>
            <a:pPr lvl="1">
              <a:lnSpc>
                <a:spcPct val="120000"/>
              </a:lnSpc>
              <a:buClr>
                <a:schemeClr val="accent1"/>
              </a:buClr>
              <a:buSzPct val="100000"/>
              <a:buFont typeface="Wingdings" charset="0"/>
              <a:buChar char="§"/>
              <a:defRPr/>
            </a:pPr>
            <a:r>
              <a:rPr lang="en-US" sz="2000" dirty="0">
                <a:solidFill>
                  <a:srgbClr val="0070C0"/>
                </a:solidFill>
                <a:latin typeface="Arial"/>
                <a:ea typeface="Arial"/>
                <a:cs typeface="Arial"/>
              </a:rPr>
              <a:t>Redevelopment of ceiling </a:t>
            </a:r>
            <a:r>
              <a:rPr lang="en-US" sz="2000" dirty="0" smtClean="0">
                <a:solidFill>
                  <a:srgbClr val="0070C0"/>
                </a:solidFill>
                <a:latin typeface="Arial"/>
                <a:ea typeface="Arial"/>
                <a:cs typeface="Arial"/>
              </a:rPr>
              <a:t>and visibility </a:t>
            </a:r>
            <a:r>
              <a:rPr lang="en-US" sz="2000" dirty="0">
                <a:solidFill>
                  <a:srgbClr val="0070C0"/>
                </a:solidFill>
                <a:latin typeface="Arial"/>
                <a:ea typeface="Arial"/>
                <a:cs typeface="Arial"/>
              </a:rPr>
              <a:t>guidance</a:t>
            </a:r>
          </a:p>
          <a:p>
            <a:pPr lvl="1">
              <a:lnSpc>
                <a:spcPct val="120000"/>
              </a:lnSpc>
              <a:buClr>
                <a:schemeClr val="accent1"/>
              </a:buClr>
              <a:buSzPct val="100000"/>
              <a:buFont typeface="Wingdings" charset="0"/>
              <a:buChar char="§"/>
              <a:defRPr/>
            </a:pPr>
            <a:r>
              <a:rPr lang="en-US" sz="2000" dirty="0">
                <a:solidFill>
                  <a:srgbClr val="0070C0"/>
                </a:solidFill>
                <a:latin typeface="Arial"/>
                <a:ea typeface="Arial"/>
                <a:cs typeface="Arial"/>
              </a:rPr>
              <a:t>Adding new elements</a:t>
            </a:r>
          </a:p>
          <a:p>
            <a:pPr lvl="1">
              <a:lnSpc>
                <a:spcPct val="120000"/>
              </a:lnSpc>
              <a:buClr>
                <a:schemeClr val="accent1"/>
              </a:buClr>
              <a:buSzPct val="100000"/>
              <a:buFont typeface="Wingdings" charset="0"/>
              <a:buChar char="§"/>
              <a:defRPr/>
            </a:pPr>
            <a:r>
              <a:rPr lang="en-US" sz="2000" dirty="0">
                <a:solidFill>
                  <a:srgbClr val="0070C0"/>
                </a:solidFill>
                <a:latin typeface="Arial"/>
                <a:ea typeface="Arial"/>
                <a:cs typeface="Arial"/>
              </a:rPr>
              <a:t>Time extension</a:t>
            </a:r>
          </a:p>
          <a:p>
            <a:pPr lvl="1">
              <a:lnSpc>
                <a:spcPct val="120000"/>
              </a:lnSpc>
              <a:buClr>
                <a:schemeClr val="accent1"/>
              </a:buClr>
              <a:buSzPct val="100000"/>
              <a:buFont typeface="Wingdings" charset="0"/>
              <a:buChar char="§"/>
              <a:defRPr/>
            </a:pPr>
            <a:r>
              <a:rPr lang="en-US" sz="2000" dirty="0">
                <a:solidFill>
                  <a:srgbClr val="0070C0"/>
                </a:solidFill>
                <a:latin typeface="Arial"/>
                <a:ea typeface="Arial"/>
                <a:cs typeface="Arial"/>
              </a:rPr>
              <a:t>Space expansion</a:t>
            </a:r>
          </a:p>
        </p:txBody>
      </p:sp>
      <p:grpSp>
        <p:nvGrpSpPr>
          <p:cNvPr id="7" name="Group 6"/>
          <p:cNvGrpSpPr>
            <a:grpSpLocks noChangeAspect="1"/>
          </p:cNvGrpSpPr>
          <p:nvPr/>
        </p:nvGrpSpPr>
        <p:grpSpPr>
          <a:xfrm>
            <a:off x="3962400" y="4648200"/>
            <a:ext cx="4643540" cy="2043015"/>
            <a:chOff x="4202636" y="5119784"/>
            <a:chExt cx="3950764" cy="173821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2636" y="5537864"/>
              <a:ext cx="1740964" cy="13201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5119784"/>
              <a:ext cx="2209800" cy="1738215"/>
            </a:xfrm>
            <a:prstGeom prst="rect">
              <a:avLst/>
            </a:prstGeom>
          </p:spPr>
        </p:pic>
        <p:sp>
          <p:nvSpPr>
            <p:cNvPr id="6" name="Right Arrow 5"/>
            <p:cNvSpPr/>
            <p:nvPr/>
          </p:nvSpPr>
          <p:spPr>
            <a:xfrm>
              <a:off x="5577840" y="5913429"/>
              <a:ext cx="365760" cy="284503"/>
            </a:xfrm>
            <a:prstGeom prst="rightArrow">
              <a:avLst/>
            </a:prstGeom>
            <a:solidFill>
              <a:srgbClr val="FF0000"/>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434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sz="3600" dirty="0" smtClean="0">
                <a:latin typeface="Arial"/>
                <a:ea typeface="Arial"/>
                <a:cs typeface="Arial"/>
              </a:rPr>
              <a:t>Next LAMP upgrade</a:t>
            </a:r>
            <a:br>
              <a:rPr lang="en-US" sz="3600" dirty="0" smtClean="0">
                <a:latin typeface="Arial"/>
                <a:ea typeface="Arial"/>
                <a:cs typeface="Arial"/>
              </a:rPr>
            </a:br>
            <a:r>
              <a:rPr lang="en-US" sz="3600" dirty="0" smtClean="0">
                <a:latin typeface="Arial"/>
                <a:ea typeface="Arial"/>
                <a:cs typeface="Arial"/>
              </a:rPr>
              <a:t>Redevelopment of Ceiling and Visibility</a:t>
            </a:r>
            <a:endParaRPr lang="en-US" sz="3600" dirty="0">
              <a:latin typeface="Arial"/>
              <a:ea typeface="Arial"/>
              <a:cs typeface="Arial"/>
            </a:endParaRPr>
          </a:p>
        </p:txBody>
      </p:sp>
      <p:sp>
        <p:nvSpPr>
          <p:cNvPr id="3" name="Content Placeholder 2"/>
          <p:cNvSpPr>
            <a:spLocks noGrp="1"/>
          </p:cNvSpPr>
          <p:nvPr>
            <p:ph idx="1"/>
          </p:nvPr>
        </p:nvSpPr>
        <p:spPr>
          <a:xfrm>
            <a:off x="266700" y="961566"/>
            <a:ext cx="8610600" cy="2467434"/>
          </a:xfrm>
        </p:spPr>
        <p:txBody>
          <a:bodyPr>
            <a:noAutofit/>
          </a:bodyPr>
          <a:lstStyle/>
          <a:p>
            <a:pPr lvl="1">
              <a:buFont typeface="Wingdings" charset="2"/>
              <a:buChar char="§"/>
            </a:pPr>
            <a:r>
              <a:rPr lang="en-US" sz="2400" dirty="0" smtClean="0">
                <a:solidFill>
                  <a:srgbClr val="0070C0"/>
                </a:solidFill>
                <a:latin typeface="Arial" panose="020B0604020202020204" pitchFamily="34" charset="0"/>
                <a:ea typeface="Arial"/>
                <a:cs typeface="Arial" panose="020B0604020202020204" pitchFamily="34" charset="0"/>
              </a:rPr>
              <a:t>Using </a:t>
            </a:r>
            <a:r>
              <a:rPr lang="en-US" sz="2400" dirty="0">
                <a:solidFill>
                  <a:srgbClr val="0070C0"/>
                </a:solidFill>
                <a:latin typeface="Arial" panose="020B0604020202020204" pitchFamily="34" charset="0"/>
                <a:ea typeface="Arial"/>
                <a:cs typeface="Arial" panose="020B0604020202020204" pitchFamily="34" charset="0"/>
              </a:rPr>
              <a:t>updated GFS MOS </a:t>
            </a:r>
            <a:r>
              <a:rPr lang="en-US" sz="2400" dirty="0" smtClean="0">
                <a:solidFill>
                  <a:srgbClr val="0070C0"/>
                </a:solidFill>
                <a:latin typeface="Arial" panose="020B0604020202020204" pitchFamily="34" charset="0"/>
                <a:ea typeface="Arial"/>
                <a:cs typeface="Arial" panose="020B0604020202020204" pitchFamily="34" charset="0"/>
              </a:rPr>
              <a:t>Ceiling and Visibility </a:t>
            </a:r>
            <a:r>
              <a:rPr lang="en-US" sz="2400" dirty="0">
                <a:solidFill>
                  <a:srgbClr val="0070C0"/>
                </a:solidFill>
                <a:latin typeface="Arial" panose="020B0604020202020204" pitchFamily="34" charset="0"/>
                <a:ea typeface="Arial"/>
                <a:cs typeface="Arial" panose="020B0604020202020204" pitchFamily="34" charset="0"/>
              </a:rPr>
              <a:t>guidance and updated HRRRv3 data</a:t>
            </a:r>
          </a:p>
          <a:p>
            <a:pPr lvl="1">
              <a:buFont typeface="Wingdings" charset="2"/>
              <a:buChar char="§"/>
            </a:pPr>
            <a:r>
              <a:rPr lang="en-US" sz="2400" dirty="0">
                <a:solidFill>
                  <a:srgbClr val="0070C0"/>
                </a:solidFill>
                <a:latin typeface="Arial" panose="020B0604020202020204" pitchFamily="34" charset="0"/>
                <a:ea typeface="Arial"/>
                <a:cs typeface="Arial" panose="020B0604020202020204" pitchFamily="34" charset="0"/>
              </a:rPr>
              <a:t>Adding </a:t>
            </a:r>
            <a:r>
              <a:rPr lang="en-US" sz="2400" dirty="0" smtClean="0">
                <a:solidFill>
                  <a:srgbClr val="0070C0"/>
                </a:solidFill>
                <a:latin typeface="Arial" panose="020B0604020202020204" pitchFamily="34" charset="0"/>
                <a:ea typeface="Arial"/>
                <a:cs typeface="Arial" panose="020B0604020202020204" pitchFamily="34" charset="0"/>
              </a:rPr>
              <a:t>new stations to </a:t>
            </a:r>
            <a:r>
              <a:rPr lang="en-US" sz="2400" dirty="0">
                <a:solidFill>
                  <a:srgbClr val="0070C0"/>
                </a:solidFill>
                <a:latin typeface="Arial" panose="020B0604020202020204" pitchFamily="34" charset="0"/>
                <a:ea typeface="Arial"/>
                <a:cs typeface="Arial" panose="020B0604020202020204" pitchFamily="34" charset="0"/>
              </a:rPr>
              <a:t>GLMP inputs </a:t>
            </a:r>
            <a:endParaRPr lang="en-US" sz="2400" dirty="0" smtClean="0">
              <a:solidFill>
                <a:srgbClr val="0070C0"/>
              </a:solidFill>
              <a:latin typeface="Arial" panose="020B0604020202020204" pitchFamily="34" charset="0"/>
              <a:ea typeface="Arial"/>
              <a:cs typeface="Arial" panose="020B0604020202020204" pitchFamily="34" charset="0"/>
            </a:endParaRPr>
          </a:p>
          <a:p>
            <a:pPr lvl="1">
              <a:buFont typeface="Wingdings" charset="2"/>
              <a:buChar char="§"/>
            </a:pPr>
            <a:r>
              <a:rPr lang="en-US" sz="2400" dirty="0" smtClean="0">
                <a:solidFill>
                  <a:srgbClr val="0070C0"/>
                </a:solidFill>
                <a:latin typeface="Arial" panose="020B0604020202020204" pitchFamily="34" charset="0"/>
                <a:ea typeface="Arial"/>
                <a:cs typeface="Arial" panose="020B0604020202020204" pitchFamily="34" charset="0"/>
              </a:rPr>
              <a:t>Adding new stations to </a:t>
            </a:r>
            <a:r>
              <a:rPr lang="en-US" sz="2400" dirty="0">
                <a:solidFill>
                  <a:srgbClr val="0070C0"/>
                </a:solidFill>
                <a:latin typeface="Arial" panose="020B0604020202020204" pitchFamily="34" charset="0"/>
                <a:ea typeface="Arial"/>
                <a:cs typeface="Arial" panose="020B0604020202020204" pitchFamily="34" charset="0"/>
              </a:rPr>
              <a:t>other regional elements </a:t>
            </a:r>
            <a:r>
              <a:rPr lang="en-US" sz="2400" dirty="0" smtClean="0">
                <a:solidFill>
                  <a:srgbClr val="0070C0"/>
                </a:solidFill>
                <a:latin typeface="Arial" panose="020B0604020202020204" pitchFamily="34" charset="0"/>
                <a:ea typeface="Arial"/>
                <a:cs typeface="Arial" panose="020B0604020202020204" pitchFamily="34" charset="0"/>
              </a:rPr>
              <a:t>(</a:t>
            </a:r>
            <a:r>
              <a:rPr lang="en-US" sz="2400" dirty="0" err="1" smtClean="0">
                <a:solidFill>
                  <a:srgbClr val="0070C0"/>
                </a:solidFill>
                <a:latin typeface="Arial" panose="020B0604020202020204" pitchFamily="34" charset="0"/>
                <a:ea typeface="Arial"/>
                <a:cs typeface="Arial" panose="020B0604020202020204" pitchFamily="34" charset="0"/>
              </a:rPr>
              <a:t>ptype</a:t>
            </a:r>
            <a:r>
              <a:rPr lang="en-US" sz="2400" dirty="0" smtClean="0">
                <a:solidFill>
                  <a:srgbClr val="0070C0"/>
                </a:solidFill>
                <a:latin typeface="Arial" panose="020B0604020202020204" pitchFamily="34" charset="0"/>
                <a:ea typeface="Arial"/>
                <a:cs typeface="Arial" panose="020B0604020202020204" pitchFamily="34" charset="0"/>
              </a:rPr>
              <a:t>, sky cover, conditional ceiling, and conditional vis) to </a:t>
            </a:r>
            <a:r>
              <a:rPr lang="en-US" sz="2400" dirty="0">
                <a:solidFill>
                  <a:srgbClr val="0070C0"/>
                </a:solidFill>
                <a:latin typeface="Arial" panose="020B0604020202020204" pitchFamily="34" charset="0"/>
                <a:ea typeface="Arial"/>
                <a:cs typeface="Arial" panose="020B0604020202020204" pitchFamily="34" charset="0"/>
              </a:rPr>
              <a:t>provide guidance at new stations (</a:t>
            </a:r>
            <a:r>
              <a:rPr lang="en-US" sz="2400" dirty="0" smtClean="0">
                <a:solidFill>
                  <a:srgbClr val="0070C0"/>
                </a:solidFill>
                <a:latin typeface="Arial" panose="020B0604020202020204" pitchFamily="34" charset="0"/>
                <a:ea typeface="Arial"/>
                <a:cs typeface="Arial" panose="020B0604020202020204" pitchFamily="34" charset="0"/>
              </a:rPr>
              <a:t>including in </a:t>
            </a:r>
            <a:r>
              <a:rPr lang="en-US" sz="2400" dirty="0">
                <a:solidFill>
                  <a:srgbClr val="0070C0"/>
                </a:solidFill>
                <a:latin typeface="Arial" panose="020B0604020202020204" pitchFamily="34" charset="0"/>
                <a:ea typeface="Arial"/>
                <a:cs typeface="Arial" panose="020B0604020202020204" pitchFamily="34" charset="0"/>
              </a:rPr>
              <a:t>AK) for </a:t>
            </a:r>
            <a:r>
              <a:rPr lang="en-US" sz="2400" dirty="0" smtClean="0">
                <a:solidFill>
                  <a:srgbClr val="0070C0"/>
                </a:solidFill>
                <a:latin typeface="Arial" panose="020B0604020202020204" pitchFamily="34" charset="0"/>
                <a:ea typeface="Arial"/>
                <a:cs typeface="Arial" panose="020B0604020202020204" pitchFamily="34" charset="0"/>
              </a:rPr>
              <a:t>those elements </a:t>
            </a:r>
            <a:endParaRPr lang="en-US" sz="2400" dirty="0">
              <a:solidFill>
                <a:srgbClr val="0070C0"/>
              </a:solidFill>
              <a:latin typeface="Arial" panose="020B0604020202020204" pitchFamily="34" charset="0"/>
              <a:ea typeface="Arial"/>
              <a:cs typeface="Arial" panose="020B0604020202020204" pitchFamily="34" charset="0"/>
            </a:endParaRPr>
          </a:p>
          <a:p>
            <a:pPr lvl="1">
              <a:buFont typeface="Wingdings" charset="2"/>
              <a:buChar char="§"/>
            </a:pPr>
            <a:r>
              <a:rPr lang="en-US" sz="2400" dirty="0" smtClean="0">
                <a:solidFill>
                  <a:srgbClr val="0070C0"/>
                </a:solidFill>
                <a:latin typeface="Arial" panose="020B0604020202020204" pitchFamily="34" charset="0"/>
                <a:ea typeface="Arial"/>
                <a:cs typeface="Arial" panose="020B0604020202020204" pitchFamily="34" charset="0"/>
              </a:rPr>
              <a:t>Expanding </a:t>
            </a:r>
            <a:r>
              <a:rPr lang="en-US" sz="2400" dirty="0">
                <a:solidFill>
                  <a:srgbClr val="0070C0"/>
                </a:solidFill>
                <a:latin typeface="Arial" panose="020B0604020202020204" pitchFamily="34" charset="0"/>
                <a:ea typeface="Arial"/>
                <a:cs typeface="Arial" panose="020B0604020202020204" pitchFamily="34" charset="0"/>
              </a:rPr>
              <a:t>grid domain to match the </a:t>
            </a:r>
            <a:r>
              <a:rPr lang="en-US" sz="2400" dirty="0" smtClean="0">
                <a:solidFill>
                  <a:srgbClr val="0070C0"/>
                </a:solidFill>
                <a:latin typeface="Arial" panose="020B0604020202020204" pitchFamily="34" charset="0"/>
                <a:ea typeface="Arial"/>
                <a:cs typeface="Arial" panose="020B0604020202020204" pitchFamily="34" charset="0"/>
              </a:rPr>
              <a:t>NBM CONUS domain</a:t>
            </a:r>
            <a:endParaRPr lang="en-US" sz="2400" dirty="0">
              <a:solidFill>
                <a:srgbClr val="0070C0"/>
              </a:solidFill>
              <a:latin typeface="Arial" panose="020B0604020202020204" pitchFamily="34" charset="0"/>
              <a:ea typeface="Arial"/>
              <a:cs typeface="Arial" panose="020B0604020202020204" pitchFamily="34" charset="0"/>
            </a:endParaRPr>
          </a:p>
          <a:p>
            <a:pPr lvl="1">
              <a:buFont typeface="Wingdings" charset="2"/>
              <a:buChar char="§"/>
            </a:pPr>
            <a:r>
              <a:rPr lang="en-US" sz="2400" dirty="0">
                <a:solidFill>
                  <a:srgbClr val="0070C0"/>
                </a:solidFill>
                <a:latin typeface="Arial" panose="020B0604020202020204" pitchFamily="34" charset="0"/>
                <a:ea typeface="Arial"/>
                <a:cs typeface="Arial" panose="020B0604020202020204" pitchFamily="34" charset="0"/>
              </a:rPr>
              <a:t>Extending LAMP/GLMP guidance from 25-hrs to </a:t>
            </a:r>
            <a:r>
              <a:rPr lang="en-US" sz="2400" dirty="0" smtClean="0">
                <a:solidFill>
                  <a:srgbClr val="0070C0"/>
                </a:solidFill>
                <a:latin typeface="Arial" panose="020B0604020202020204" pitchFamily="34" charset="0"/>
                <a:ea typeface="Arial"/>
                <a:cs typeface="Arial" panose="020B0604020202020204" pitchFamily="34" charset="0"/>
              </a:rPr>
              <a:t>38-hrs</a:t>
            </a:r>
          </a:p>
          <a:p>
            <a:pPr>
              <a:buFont typeface="Wingdings" charset="2"/>
              <a:buChar char="§"/>
            </a:pPr>
            <a:endParaRPr lang="en-US" sz="2400" dirty="0">
              <a:latin typeface="Arial" panose="020B0604020202020204" pitchFamily="34" charset="0"/>
              <a:cs typeface="Arial" panose="020B0604020202020204" pitchFamily="34" charset="0"/>
            </a:endParaRPr>
          </a:p>
        </p:txBody>
      </p:sp>
      <p:sp>
        <p:nvSpPr>
          <p:cNvPr id="5"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44</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8831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Redevelopment Verification: 1-25 h guidance</a:t>
            </a:r>
            <a:br>
              <a:rPr lang="en-US" sz="2400" dirty="0" smtClean="0">
                <a:latin typeface="Arial"/>
                <a:ea typeface="Arial"/>
                <a:cs typeface="Arial"/>
              </a:rPr>
            </a:br>
            <a:r>
              <a:rPr lang="en-US" sz="2400" dirty="0" smtClean="0">
                <a:latin typeface="Arial"/>
                <a:ea typeface="Arial"/>
                <a:cs typeface="Arial"/>
              </a:rPr>
              <a:t>Ceiling &lt; 1,000 </a:t>
            </a:r>
            <a:r>
              <a:rPr lang="en-US" sz="2400" dirty="0" err="1" smtClean="0">
                <a:latin typeface="Arial"/>
                <a:ea typeface="Arial"/>
                <a:cs typeface="Arial"/>
              </a:rPr>
              <a:t>ft</a:t>
            </a:r>
            <a:r>
              <a:rPr lang="en-US" sz="2400" dirty="0" smtClean="0">
                <a:latin typeface="Arial"/>
                <a:ea typeface="Arial"/>
                <a:cs typeface="Arial"/>
              </a:rPr>
              <a:t> Warm Season</a:t>
            </a:r>
            <a:endParaRPr lang="en-US" sz="2400" dirty="0">
              <a:latin typeface="Arial"/>
              <a:ea typeface="Arial"/>
              <a:cs typeface="Aria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55" y="1081881"/>
            <a:ext cx="7091891" cy="5318919"/>
          </a:xfrm>
        </p:spPr>
      </p:pic>
      <p:sp>
        <p:nvSpPr>
          <p:cNvPr id="9" name="TextBox 8"/>
          <p:cNvSpPr txBox="1"/>
          <p:nvPr/>
        </p:nvSpPr>
        <p:spPr>
          <a:xfrm>
            <a:off x="685800" y="6324600"/>
            <a:ext cx="8153400" cy="461665"/>
          </a:xfrm>
          <a:prstGeom prst="rect">
            <a:avLst/>
          </a:prstGeom>
          <a:noFill/>
        </p:spPr>
        <p:txBody>
          <a:bodyPr wrap="square" rtlCol="0">
            <a:spAutoFit/>
          </a:bodyPr>
          <a:lstStyle/>
          <a:p>
            <a:pPr algn="ctr"/>
            <a:r>
              <a:rPr lang="en-US" dirty="0" smtClean="0"/>
              <a:t>Results mixed – most improvement after 16 hours</a:t>
            </a:r>
            <a:endParaRPr lang="en-US" dirty="0"/>
          </a:p>
        </p:txBody>
      </p:sp>
    </p:spTree>
    <p:extLst>
      <p:ext uri="{BB962C8B-B14F-4D97-AF65-F5344CB8AC3E}">
        <p14:creationId xmlns:p14="http://schemas.microsoft.com/office/powerpoint/2010/main" val="7150386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Redevelopment Verification: 1-25 h guidance</a:t>
            </a:r>
            <a:br>
              <a:rPr lang="en-US" sz="2400" dirty="0" smtClean="0">
                <a:latin typeface="Arial"/>
                <a:ea typeface="Arial"/>
                <a:cs typeface="Arial"/>
              </a:rPr>
            </a:br>
            <a:r>
              <a:rPr lang="en-US" sz="2400" dirty="0" smtClean="0">
                <a:latin typeface="Arial"/>
                <a:ea typeface="Arial"/>
                <a:cs typeface="Arial"/>
              </a:rPr>
              <a:t>Visibility &lt; 3 mi Warm Season</a:t>
            </a:r>
            <a:endParaRPr lang="en-US" sz="2400" dirty="0">
              <a:latin typeface="Arial"/>
              <a:ea typeface="Arial"/>
              <a:cs typeface="Aria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1078992"/>
            <a:ext cx="7095744" cy="5321808"/>
          </a:xfrm>
        </p:spPr>
      </p:pic>
      <p:sp>
        <p:nvSpPr>
          <p:cNvPr id="6" name="TextBox 5"/>
          <p:cNvSpPr txBox="1"/>
          <p:nvPr/>
        </p:nvSpPr>
        <p:spPr>
          <a:xfrm>
            <a:off x="685800" y="6324600"/>
            <a:ext cx="8153400" cy="461665"/>
          </a:xfrm>
          <a:prstGeom prst="rect">
            <a:avLst/>
          </a:prstGeom>
          <a:noFill/>
        </p:spPr>
        <p:txBody>
          <a:bodyPr wrap="square" rtlCol="0">
            <a:spAutoFit/>
          </a:bodyPr>
          <a:lstStyle/>
          <a:p>
            <a:pPr algn="ctr"/>
            <a:r>
              <a:rPr lang="en-US" dirty="0" smtClean="0"/>
              <a:t>Results mixed – most improvement after 16 hours</a:t>
            </a:r>
            <a:endParaRPr lang="en-US" dirty="0"/>
          </a:p>
        </p:txBody>
      </p:sp>
    </p:spTree>
    <p:extLst>
      <p:ext uri="{BB962C8B-B14F-4D97-AF65-F5344CB8AC3E}">
        <p14:creationId xmlns:p14="http://schemas.microsoft.com/office/powerpoint/2010/main" val="2269685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Redevelopment Verification: 1-</a:t>
            </a:r>
            <a:r>
              <a:rPr lang="en-US" sz="2400" dirty="0" smtClean="0">
                <a:solidFill>
                  <a:srgbClr val="FF0000"/>
                </a:solidFill>
                <a:latin typeface="Arial"/>
                <a:ea typeface="Arial"/>
                <a:cs typeface="Arial"/>
              </a:rPr>
              <a:t>38</a:t>
            </a:r>
            <a:r>
              <a:rPr lang="en-US" sz="2400" dirty="0" smtClean="0">
                <a:latin typeface="Arial"/>
                <a:ea typeface="Arial"/>
                <a:cs typeface="Arial"/>
              </a:rPr>
              <a:t> h guidance</a:t>
            </a:r>
            <a:br>
              <a:rPr lang="en-US" sz="2400" dirty="0" smtClean="0">
                <a:latin typeface="Arial"/>
                <a:ea typeface="Arial"/>
                <a:cs typeface="Arial"/>
              </a:rPr>
            </a:br>
            <a:r>
              <a:rPr lang="en-US" sz="2400" dirty="0" smtClean="0">
                <a:latin typeface="Arial"/>
                <a:ea typeface="Arial"/>
                <a:cs typeface="Arial"/>
              </a:rPr>
              <a:t>Ceiling &lt; 1,000 </a:t>
            </a:r>
            <a:r>
              <a:rPr lang="en-US" sz="2400" dirty="0" err="1" smtClean="0">
                <a:latin typeface="Arial"/>
                <a:ea typeface="Arial"/>
                <a:cs typeface="Arial"/>
              </a:rPr>
              <a:t>ft</a:t>
            </a:r>
            <a:r>
              <a:rPr lang="en-US" sz="2400" dirty="0" smtClean="0">
                <a:latin typeface="Arial"/>
                <a:ea typeface="Arial"/>
                <a:cs typeface="Arial"/>
              </a:rPr>
              <a:t> Warm Season</a:t>
            </a:r>
            <a:endParaRPr lang="en-US" sz="2400" dirty="0">
              <a:latin typeface="Arial"/>
              <a:ea typeface="Arial"/>
              <a:cs typeface="Aria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1078992"/>
            <a:ext cx="7095744" cy="5321808"/>
          </a:xfrm>
        </p:spPr>
      </p:pic>
      <p:sp>
        <p:nvSpPr>
          <p:cNvPr id="9" name="TextBox 8"/>
          <p:cNvSpPr txBox="1"/>
          <p:nvPr/>
        </p:nvSpPr>
        <p:spPr>
          <a:xfrm>
            <a:off x="685800" y="6391080"/>
            <a:ext cx="8153400" cy="461665"/>
          </a:xfrm>
          <a:prstGeom prst="rect">
            <a:avLst/>
          </a:prstGeom>
          <a:noFill/>
        </p:spPr>
        <p:txBody>
          <a:bodyPr wrap="square" rtlCol="0">
            <a:spAutoFit/>
          </a:bodyPr>
          <a:lstStyle/>
          <a:p>
            <a:pPr algn="ctr"/>
            <a:r>
              <a:rPr lang="en-US" dirty="0" smtClean="0"/>
              <a:t>Improvement over Base LAMP throughout period</a:t>
            </a:r>
            <a:endParaRPr lang="en-US" dirty="0"/>
          </a:p>
        </p:txBody>
      </p:sp>
    </p:spTree>
    <p:extLst>
      <p:ext uri="{BB962C8B-B14F-4D97-AF65-F5344CB8AC3E}">
        <p14:creationId xmlns:p14="http://schemas.microsoft.com/office/powerpoint/2010/main" val="289653696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Redevelopment Verification: 1-</a:t>
            </a:r>
            <a:r>
              <a:rPr lang="en-US" sz="2400" dirty="0" smtClean="0">
                <a:solidFill>
                  <a:srgbClr val="FF0000"/>
                </a:solidFill>
                <a:latin typeface="Arial"/>
                <a:ea typeface="Arial"/>
                <a:cs typeface="Arial"/>
              </a:rPr>
              <a:t>38</a:t>
            </a:r>
            <a:r>
              <a:rPr lang="en-US" sz="2400" dirty="0" smtClean="0">
                <a:latin typeface="Arial"/>
                <a:ea typeface="Arial"/>
                <a:cs typeface="Arial"/>
              </a:rPr>
              <a:t> h guidance</a:t>
            </a:r>
            <a:br>
              <a:rPr lang="en-US" sz="2400" dirty="0" smtClean="0">
                <a:latin typeface="Arial"/>
                <a:ea typeface="Arial"/>
                <a:cs typeface="Arial"/>
              </a:rPr>
            </a:br>
            <a:r>
              <a:rPr lang="en-US" sz="2400" dirty="0" smtClean="0">
                <a:latin typeface="Arial"/>
                <a:ea typeface="Arial"/>
                <a:cs typeface="Arial"/>
              </a:rPr>
              <a:t>Visibility &lt; 3 mi Warm Season</a:t>
            </a:r>
            <a:endParaRPr lang="en-US" sz="2400" dirty="0">
              <a:latin typeface="Arial"/>
              <a:ea typeface="Arial"/>
              <a:cs typeface="Aria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1078992"/>
            <a:ext cx="7095744" cy="5321808"/>
          </a:xfrm>
        </p:spPr>
      </p:pic>
      <p:sp>
        <p:nvSpPr>
          <p:cNvPr id="5" name="TextBox 4"/>
          <p:cNvSpPr txBox="1"/>
          <p:nvPr/>
        </p:nvSpPr>
        <p:spPr>
          <a:xfrm>
            <a:off x="685800" y="6391080"/>
            <a:ext cx="8153400" cy="461665"/>
          </a:xfrm>
          <a:prstGeom prst="rect">
            <a:avLst/>
          </a:prstGeom>
          <a:noFill/>
        </p:spPr>
        <p:txBody>
          <a:bodyPr wrap="square" rtlCol="0">
            <a:spAutoFit/>
          </a:bodyPr>
          <a:lstStyle/>
          <a:p>
            <a:pPr algn="ctr"/>
            <a:r>
              <a:rPr lang="en-US" dirty="0" smtClean="0"/>
              <a:t>Improvement over Base LAMP throughout period</a:t>
            </a:r>
            <a:endParaRPr lang="en-US" dirty="0"/>
          </a:p>
        </p:txBody>
      </p:sp>
    </p:spTree>
    <p:extLst>
      <p:ext uri="{BB962C8B-B14F-4D97-AF65-F5344CB8AC3E}">
        <p14:creationId xmlns:p14="http://schemas.microsoft.com/office/powerpoint/2010/main" val="209682746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182" y="1143000"/>
            <a:ext cx="8229600" cy="5867400"/>
          </a:xfrm>
        </p:spPr>
        <p:txBody>
          <a:bodyPr>
            <a:normAutofit/>
          </a:bodyPr>
          <a:lstStyle/>
          <a:p>
            <a:r>
              <a:rPr lang="en-US" sz="2400" dirty="0" smtClean="0">
                <a:latin typeface="Arial" panose="020B0604020202020204" pitchFamily="34" charset="0"/>
                <a:cs typeface="Arial" panose="020B0604020202020204" pitchFamily="34" charset="0"/>
              </a:rPr>
              <a:t>LAMP/GLMP v2.2.0 (January 2019):</a:t>
            </a:r>
          </a:p>
          <a:p>
            <a:pPr lvl="1">
              <a:buFont typeface="Wingdings" charset="2"/>
              <a:buChar char="§"/>
            </a:pPr>
            <a:r>
              <a:rPr lang="en-US" sz="1800" dirty="0" smtClean="0">
                <a:solidFill>
                  <a:srgbClr val="0070C0"/>
                </a:solidFill>
                <a:latin typeface="Arial" panose="020B0604020202020204" pitchFamily="34" charset="0"/>
                <a:ea typeface="Arial"/>
                <a:cs typeface="Arial" panose="020B0604020202020204" pitchFamily="34" charset="0"/>
              </a:rPr>
              <a:t>Adding 1-, 6-, and 12-hr Probability of Precipitation (</a:t>
            </a:r>
            <a:r>
              <a:rPr lang="en-US" sz="1800" dirty="0" smtClean="0">
                <a:solidFill>
                  <a:srgbClr val="0070C0"/>
                </a:solidFill>
                <a:latin typeface="Arial" panose="020B0604020202020204" pitchFamily="34" charset="0"/>
                <a:ea typeface="Arial"/>
                <a:cs typeface="Arial" panose="020B0604020202020204" pitchFamily="34" charset="0"/>
              </a:rPr>
              <a:t>POP01/POP06/POP12</a:t>
            </a:r>
            <a:r>
              <a:rPr lang="en-US" sz="1800" dirty="0" smtClean="0">
                <a:solidFill>
                  <a:srgbClr val="0070C0"/>
                </a:solidFill>
                <a:latin typeface="Arial" panose="020B0604020202020204" pitchFamily="34" charset="0"/>
                <a:ea typeface="Arial"/>
                <a:cs typeface="Arial" panose="020B0604020202020204" pitchFamily="34" charset="0"/>
              </a:rPr>
              <a:t>) in CONUS</a:t>
            </a:r>
            <a:endParaRPr lang="en-US" sz="1800" dirty="0">
              <a:solidFill>
                <a:srgbClr val="0070C0"/>
              </a:solidFill>
              <a:latin typeface="Arial" panose="020B0604020202020204" pitchFamily="34" charset="0"/>
              <a:ea typeface="Arial"/>
              <a:cs typeface="Arial" panose="020B0604020202020204" pitchFamily="34" charset="0"/>
            </a:endParaRPr>
          </a:p>
          <a:p>
            <a:pPr lvl="1">
              <a:buFont typeface="Wingdings" charset="2"/>
              <a:buChar char="§"/>
            </a:pPr>
            <a:r>
              <a:rPr lang="en-US" sz="1800" dirty="0" smtClean="0">
                <a:solidFill>
                  <a:srgbClr val="0070C0"/>
                </a:solidFill>
                <a:latin typeface="Arial" panose="020B0604020202020204" pitchFamily="34" charset="0"/>
                <a:ea typeface="Arial"/>
                <a:cs typeface="Arial" panose="020B0604020202020204" pitchFamily="34" charset="0"/>
              </a:rPr>
              <a:t>All LAMP cycles out to 38 hours for use in </a:t>
            </a:r>
            <a:r>
              <a:rPr lang="en-US" sz="1800" dirty="0" smtClean="0">
                <a:solidFill>
                  <a:srgbClr val="0070C0"/>
                </a:solidFill>
                <a:latin typeface="Arial" panose="020B0604020202020204" pitchFamily="34" charset="0"/>
                <a:ea typeface="Arial"/>
                <a:cs typeface="Arial" panose="020B0604020202020204" pitchFamily="34" charset="0"/>
              </a:rPr>
              <a:t>NBM</a:t>
            </a:r>
            <a:endParaRPr lang="en-US" sz="1800" dirty="0">
              <a:solidFill>
                <a:srgbClr val="0070C0"/>
              </a:solidFill>
              <a:latin typeface="Arial" panose="020B0604020202020204" pitchFamily="34" charset="0"/>
              <a:ea typeface="Arial"/>
              <a:cs typeface="Arial" panose="020B0604020202020204" pitchFamily="34" charset="0"/>
            </a:endParaRPr>
          </a:p>
          <a:p>
            <a:pPr lvl="1">
              <a:buFont typeface="Wingdings" charset="2"/>
              <a:buChar char="§"/>
            </a:pPr>
            <a:r>
              <a:rPr lang="en-US" sz="1800" dirty="0">
                <a:solidFill>
                  <a:srgbClr val="0070C0"/>
                </a:solidFill>
                <a:latin typeface="Arial" panose="020B0604020202020204" pitchFamily="34" charset="0"/>
                <a:ea typeface="Arial"/>
                <a:cs typeface="Arial" panose="020B0604020202020204" pitchFamily="34" charset="0"/>
              </a:rPr>
              <a:t>CONUS grid domain to match the </a:t>
            </a:r>
            <a:r>
              <a:rPr lang="en-US" sz="1800" dirty="0">
                <a:solidFill>
                  <a:srgbClr val="0070C0"/>
                </a:solidFill>
                <a:latin typeface="Arial" panose="020B0604020202020204" pitchFamily="34" charset="0"/>
                <a:ea typeface="Arial"/>
                <a:cs typeface="Arial" panose="020B0604020202020204" pitchFamily="34" charset="0"/>
              </a:rPr>
              <a:t>NBM </a:t>
            </a:r>
            <a:r>
              <a:rPr lang="en-US" sz="1800" dirty="0" smtClean="0">
                <a:solidFill>
                  <a:srgbClr val="0070C0"/>
                </a:solidFill>
                <a:latin typeface="Arial" panose="020B0604020202020204" pitchFamily="34" charset="0"/>
                <a:ea typeface="Arial"/>
                <a:cs typeface="Arial" panose="020B0604020202020204" pitchFamily="34" charset="0"/>
              </a:rPr>
              <a:t>CONUS domain</a:t>
            </a:r>
          </a:p>
          <a:p>
            <a:pPr lvl="1">
              <a:buFont typeface="Wingdings" charset="2"/>
              <a:buChar char="§"/>
            </a:pPr>
            <a:r>
              <a:rPr lang="en-US" sz="1800" dirty="0" smtClean="0">
                <a:solidFill>
                  <a:srgbClr val="0070C0"/>
                </a:solidFill>
                <a:latin typeface="Arial" panose="020B0604020202020204" pitchFamily="34" charset="0"/>
                <a:ea typeface="Arial"/>
                <a:cs typeface="Arial" panose="020B0604020202020204" pitchFamily="34" charset="0"/>
                <a:sym typeface="Times New Roman"/>
              </a:rPr>
              <a:t>MRMS </a:t>
            </a:r>
            <a:r>
              <a:rPr lang="en-US" sz="1800" dirty="0">
                <a:solidFill>
                  <a:srgbClr val="0070C0"/>
                </a:solidFill>
                <a:latin typeface="Arial" panose="020B0604020202020204" pitchFamily="34" charset="0"/>
                <a:ea typeface="Arial"/>
                <a:cs typeface="Arial" panose="020B0604020202020204" pitchFamily="34" charset="0"/>
                <a:sym typeface="Times New Roman"/>
              </a:rPr>
              <a:t>1-h gauge-corrected QPE used to define predictand</a:t>
            </a:r>
          </a:p>
          <a:p>
            <a:pPr lvl="1">
              <a:buFont typeface="Wingdings" charset="2"/>
              <a:buChar char="§"/>
            </a:pPr>
            <a:r>
              <a:rPr lang="en-US" sz="1800" dirty="0" smtClean="0">
                <a:solidFill>
                  <a:srgbClr val="0070C0"/>
                </a:solidFill>
                <a:latin typeface="Arial" panose="020B0604020202020204" pitchFamily="34" charset="0"/>
                <a:ea typeface="Arial"/>
                <a:cs typeface="Arial" panose="020B0604020202020204" pitchFamily="34" charset="0"/>
                <a:sym typeface="Times New Roman"/>
              </a:rPr>
              <a:t>Uses ECMWF-based </a:t>
            </a:r>
            <a:r>
              <a:rPr lang="en-US" sz="1800" dirty="0">
                <a:solidFill>
                  <a:srgbClr val="0070C0"/>
                </a:solidFill>
                <a:latin typeface="Arial" panose="020B0604020202020204" pitchFamily="34" charset="0"/>
                <a:ea typeface="Arial"/>
                <a:cs typeface="Arial" panose="020B0604020202020204" pitchFamily="34" charset="0"/>
                <a:sym typeface="Times New Roman"/>
              </a:rPr>
              <a:t>MOS, NAM-based MOS, RAP, HRRR, MRMS, </a:t>
            </a:r>
            <a:r>
              <a:rPr lang="en-US" sz="1800" dirty="0" smtClean="0">
                <a:solidFill>
                  <a:srgbClr val="0070C0"/>
                </a:solidFill>
                <a:latin typeface="Arial" panose="020B0604020202020204" pitchFamily="34" charset="0"/>
                <a:ea typeface="Arial"/>
                <a:cs typeface="Arial" panose="020B0604020202020204" pitchFamily="34" charset="0"/>
                <a:sym typeface="Times New Roman"/>
              </a:rPr>
              <a:t>observations as predictors </a:t>
            </a:r>
            <a:r>
              <a:rPr lang="en-US" sz="1800" dirty="0">
                <a:solidFill>
                  <a:srgbClr val="0070C0"/>
                </a:solidFill>
                <a:latin typeface="Arial" panose="020B0604020202020204" pitchFamily="34" charset="0"/>
                <a:ea typeface="Arial"/>
                <a:cs typeface="Arial" panose="020B0604020202020204" pitchFamily="34" charset="0"/>
                <a:sym typeface="Times New Roman"/>
              </a:rPr>
              <a:t>(no GFS MOS component due to </a:t>
            </a:r>
            <a:r>
              <a:rPr lang="en-US" sz="1800" dirty="0" smtClean="0">
                <a:solidFill>
                  <a:srgbClr val="0070C0"/>
                </a:solidFill>
                <a:latin typeface="Arial" panose="020B0604020202020204" pitchFamily="34" charset="0"/>
                <a:ea typeface="Arial"/>
                <a:cs typeface="Arial" panose="020B0604020202020204" pitchFamily="34" charset="0"/>
                <a:sym typeface="Times New Roman"/>
              </a:rPr>
              <a:t>upcoming </a:t>
            </a:r>
            <a:r>
              <a:rPr lang="en-US" sz="1800" dirty="0" smtClean="0">
                <a:solidFill>
                  <a:srgbClr val="0070C0"/>
                </a:solidFill>
                <a:latin typeface="Arial" panose="020B0604020202020204" pitchFamily="34" charset="0"/>
                <a:ea typeface="Arial"/>
                <a:cs typeface="Arial" panose="020B0604020202020204" pitchFamily="34" charset="0"/>
                <a:sym typeface="Times New Roman"/>
              </a:rPr>
              <a:t>GFS </a:t>
            </a:r>
            <a:r>
              <a:rPr lang="en-US" sz="1800" dirty="0" smtClean="0">
                <a:solidFill>
                  <a:srgbClr val="0070C0"/>
                </a:solidFill>
                <a:latin typeface="Arial" panose="020B0604020202020204" pitchFamily="34" charset="0"/>
                <a:ea typeface="Arial"/>
                <a:cs typeface="Arial" panose="020B0604020202020204" pitchFamily="34" charset="0"/>
                <a:sym typeface="Times New Roman"/>
              </a:rPr>
              <a:t>upgrades</a:t>
            </a:r>
            <a:r>
              <a:rPr lang="en-US" sz="1800" dirty="0" smtClean="0">
                <a:solidFill>
                  <a:srgbClr val="0070C0"/>
                </a:solidFill>
                <a:latin typeface="Arial" panose="020B0604020202020204" pitchFamily="34" charset="0"/>
                <a:ea typeface="Arial"/>
                <a:cs typeface="Arial" panose="020B0604020202020204" pitchFamily="34" charset="0"/>
                <a:sym typeface="Times New Roman"/>
              </a:rPr>
              <a:t>)</a:t>
            </a:r>
          </a:p>
          <a:p>
            <a:pPr lvl="1">
              <a:buFont typeface="Wingdings" charset="2"/>
              <a:buChar char="§"/>
            </a:pPr>
            <a:r>
              <a:rPr lang="en-US" sz="1800" dirty="0" smtClean="0">
                <a:solidFill>
                  <a:srgbClr val="0070C0"/>
                </a:solidFill>
                <a:latin typeface="Arial" panose="020B0604020202020204" pitchFamily="34" charset="0"/>
                <a:ea typeface="Arial"/>
                <a:cs typeface="Arial" panose="020B0604020202020204" pitchFamily="34" charset="0"/>
                <a:sym typeface="Times New Roman"/>
              </a:rPr>
              <a:t>Will be available in gridded format and at stations</a:t>
            </a:r>
          </a:p>
          <a:p>
            <a:pPr lvl="1">
              <a:buFont typeface="Wingdings" charset="2"/>
              <a:buChar char="§"/>
            </a:pPr>
            <a:r>
              <a:rPr lang="en-US" sz="1800" dirty="0" smtClean="0">
                <a:solidFill>
                  <a:srgbClr val="0070C0"/>
                </a:solidFill>
                <a:latin typeface="Arial" panose="020B0604020202020204" pitchFamily="34" charset="0"/>
                <a:ea typeface="Arial"/>
                <a:cs typeface="Arial" panose="020B0604020202020204" pitchFamily="34" charset="0"/>
                <a:sym typeface="Times New Roman"/>
              </a:rPr>
              <a:t>MDL plans to replace current LAMP Probability of Precipitation Occurring on the hour with </a:t>
            </a:r>
            <a:r>
              <a:rPr lang="en-US" sz="1800" dirty="0" smtClean="0">
                <a:solidFill>
                  <a:srgbClr val="0070C0"/>
                </a:solidFill>
                <a:latin typeface="Arial" panose="020B0604020202020204" pitchFamily="34" charset="0"/>
                <a:ea typeface="Arial"/>
                <a:cs typeface="Arial" panose="020B0604020202020204" pitchFamily="34" charset="0"/>
                <a:sym typeface="Times New Roman"/>
              </a:rPr>
              <a:t>POP01 </a:t>
            </a:r>
            <a:r>
              <a:rPr lang="en-US" sz="1800" dirty="0" smtClean="0">
                <a:solidFill>
                  <a:srgbClr val="0070C0"/>
                </a:solidFill>
                <a:latin typeface="Arial" panose="020B0604020202020204" pitchFamily="34" charset="0"/>
                <a:ea typeface="Arial"/>
                <a:cs typeface="Arial" panose="020B0604020202020204" pitchFamily="34" charset="0"/>
                <a:sym typeface="Times New Roman"/>
              </a:rPr>
              <a:t>in time</a:t>
            </a:r>
            <a:endParaRPr lang="en-US" sz="2400" dirty="0">
              <a:latin typeface="Arial" panose="020B0604020202020204" pitchFamily="34" charset="0"/>
              <a:cs typeface="Arial" panose="020B0604020202020204" pitchFamily="34" charset="0"/>
            </a:endParaRPr>
          </a:p>
        </p:txBody>
      </p:sp>
      <p:sp>
        <p:nvSpPr>
          <p:cNvPr id="5"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49</a:t>
            </a:fld>
            <a:endParaRPr lang="en" sz="1400" b="0" i="0" u="none" strike="noStrike" cap="none" dirty="0">
              <a:solidFill>
                <a:srgbClr val="000000"/>
              </a:solidFill>
              <a:latin typeface="Arial"/>
              <a:ea typeface="Arial"/>
              <a:cs typeface="Arial"/>
              <a:sym typeface="Arial"/>
            </a:endParaRPr>
          </a:p>
        </p:txBody>
      </p:sp>
      <p:sp>
        <p:nvSpPr>
          <p:cNvPr id="10" name="Title 1"/>
          <p:cNvSpPr txBox="1">
            <a:spLocks/>
          </p:cNvSpPr>
          <p:nvPr/>
        </p:nvSpPr>
        <p:spPr>
          <a:xfrm>
            <a:off x="914400" y="-76200"/>
            <a:ext cx="7391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smtClean="0">
                <a:latin typeface="Arial"/>
                <a:ea typeface="Arial"/>
                <a:cs typeface="Arial"/>
              </a:rPr>
              <a:t>New Elements: Gridded LAMP POPs</a:t>
            </a:r>
            <a:endParaRPr lang="en-US" sz="2400" dirty="0">
              <a:latin typeface="Arial"/>
              <a:ea typeface="Arial"/>
              <a:cs typeface="Arial"/>
            </a:endParaRPr>
          </a:p>
        </p:txBody>
      </p:sp>
    </p:spTree>
    <p:extLst>
      <p:ext uri="{BB962C8B-B14F-4D97-AF65-F5344CB8AC3E}">
        <p14:creationId xmlns:p14="http://schemas.microsoft.com/office/powerpoint/2010/main" val="3684468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600" b="0" i="0" u="none" strike="noStrike" cap="none" dirty="0" smtClean="0">
                <a:latin typeface="Arial"/>
                <a:ea typeface="Arial"/>
                <a:cs typeface="Arial"/>
                <a:sym typeface="Arial"/>
              </a:rPr>
              <a:t>LAMP Background</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a:p>
            <a:pPr marL="990600" marR="0" lvl="1" indent="-457200" algn="l" rtl="0">
              <a:lnSpc>
                <a:spcPct val="100000"/>
              </a:lnSpc>
              <a:spcBef>
                <a:spcPts val="0"/>
              </a:spcBef>
              <a:spcAft>
                <a:spcPts val="0"/>
              </a:spcAft>
              <a:buClr>
                <a:srgbClr val="0000FF"/>
              </a:buClr>
              <a:buSzPct val="100000"/>
              <a:buFont typeface="+mj-lt"/>
              <a:buAutoNum type="arabicPeriod"/>
            </a:pPr>
            <a:endParaRPr lang="en" sz="2400" b="0" i="0" u="none" strike="noStrike" cap="none"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lang="en" sz="1400" b="0" i="0" u="none" strike="noStrike" cap="none" dirty="0">
              <a:solidFill>
                <a:srgbClr val="000000"/>
              </a:solidFill>
              <a:latin typeface="Arial"/>
              <a:ea typeface="Arial"/>
              <a:cs typeface="Arial"/>
              <a:sym typeface="Arial"/>
            </a:endParaRPr>
          </a:p>
        </p:txBody>
      </p:sp>
      <p:sp>
        <p:nvSpPr>
          <p:cNvPr id="6" name="Rectangle 3"/>
          <p:cNvSpPr txBox="1">
            <a:spLocks noChangeArrowheads="1"/>
          </p:cNvSpPr>
          <p:nvPr/>
        </p:nvSpPr>
        <p:spPr bwMode="auto">
          <a:xfrm>
            <a:off x="304800" y="958850"/>
            <a:ext cx="78486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ts val="300"/>
              </a:spcAft>
              <a:buClr>
                <a:srgbClr val="0000FF"/>
              </a:buClr>
              <a:buSzPct val="130000"/>
              <a:buFont typeface="Arial" pitchFamily="34" charset="0"/>
              <a:buChar char="•"/>
              <a:defRPr sz="2200" kern="1200">
                <a:solidFill>
                  <a:schemeClr val="accent1"/>
                </a:solidFill>
                <a:latin typeface="+mn-lt"/>
                <a:ea typeface="ＭＳ Ｐゴシック" charset="0"/>
                <a:cs typeface="ＭＳ Ｐゴシック" charset="0"/>
              </a:defRPr>
            </a:lvl1pPr>
            <a:lvl2pPr marL="547688" indent="-182563" algn="l" rtl="0" eaLnBrk="0" fontAlgn="base" hangingPunct="0">
              <a:spcBef>
                <a:spcPct val="20000"/>
              </a:spcBef>
              <a:spcAft>
                <a:spcPts val="300"/>
              </a:spcAft>
              <a:buClr>
                <a:srgbClr val="008000"/>
              </a:buClr>
              <a:buSzPct val="100000"/>
              <a:buFont typeface="Wingdings" pitchFamily="2" charset="2"/>
              <a:buChar char="§"/>
              <a:defRPr sz="2000" kern="1200">
                <a:solidFill>
                  <a:srgbClr val="008000"/>
                </a:solidFill>
                <a:latin typeface="+mn-lt"/>
                <a:ea typeface="ＭＳ Ｐゴシック" charset="0"/>
                <a:cs typeface="+mn-cs"/>
              </a:defRPr>
            </a:lvl2pPr>
            <a:lvl3pPr marL="822325" indent="-182563" algn="l" rtl="0" eaLnBrk="0" fontAlgn="base" hangingPunct="0">
              <a:spcBef>
                <a:spcPct val="20000"/>
              </a:spcBef>
              <a:spcAft>
                <a:spcPts val="300"/>
              </a:spcAft>
              <a:buClr>
                <a:srgbClr val="5968B0"/>
              </a:buClr>
              <a:buSzPct val="100000"/>
              <a:buFont typeface="Courier New" pitchFamily="49" charset="0"/>
              <a:buChar char="o"/>
              <a:defRPr kern="1200">
                <a:solidFill>
                  <a:srgbClr val="0D79CA"/>
                </a:solidFill>
                <a:latin typeface="+mn-lt"/>
                <a:ea typeface="ＭＳ Ｐゴシック" charset="0"/>
                <a:cs typeface="+mn-cs"/>
              </a:defRPr>
            </a:lvl3pPr>
            <a:lvl4pPr marL="1096963" indent="-182563" algn="l" rtl="0" eaLnBrk="0" fontAlgn="base" hangingPunct="0">
              <a:spcBef>
                <a:spcPct val="20000"/>
              </a:spcBef>
              <a:spcAft>
                <a:spcPts val="300"/>
              </a:spcAft>
              <a:buClr>
                <a:srgbClr val="000090"/>
              </a:buClr>
              <a:buSzPct val="90000"/>
              <a:buFont typeface="Wingdings" pitchFamily="2" charset="2"/>
              <a:buChar char="Ø"/>
              <a:defRPr sz="1600" kern="1200">
                <a:solidFill>
                  <a:srgbClr val="000090"/>
                </a:solidFill>
                <a:latin typeface="+mn-lt"/>
                <a:ea typeface="ＭＳ Ｐゴシック" charset="0"/>
                <a:cs typeface="+mn-cs"/>
              </a:defRPr>
            </a:lvl4pPr>
            <a:lvl5pPr marL="1389063" indent="-182563" algn="l" rtl="0" eaLnBrk="0" fontAlgn="base" hangingPunct="0">
              <a:spcBef>
                <a:spcPct val="20000"/>
              </a:spcBef>
              <a:spcAft>
                <a:spcPts val="300"/>
              </a:spcAft>
              <a:buClr>
                <a:srgbClr val="0000FF"/>
              </a:buClr>
              <a:buSzPct val="130000"/>
              <a:buFont typeface="Arial" pitchFamily="34" charset="0"/>
              <a:buChar char="•"/>
              <a:defRPr sz="1400" kern="1200">
                <a:solidFill>
                  <a:srgbClr val="404040"/>
                </a:solidFill>
                <a:latin typeface="+mn-lt"/>
                <a:ea typeface="ＭＳ Ｐゴシック" charset="0"/>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eaLnBrk="1" hangingPunct="1">
              <a:buClrTx/>
              <a:buSzPct val="100000"/>
            </a:pPr>
            <a:r>
              <a:rPr lang="en-US" altLang="en-US" dirty="0" smtClean="0">
                <a:solidFill>
                  <a:schemeClr val="tx1"/>
                </a:solidFill>
                <a:latin typeface="Arial" pitchFamily="34" charset="0"/>
                <a:ea typeface="ＭＳ Ｐゴシック" pitchFamily="34" charset="-128"/>
              </a:rPr>
              <a:t>LAMP is a statistical system that uses observations, MOS output, and model output to provide guidance for aviation forecasting</a:t>
            </a:r>
          </a:p>
          <a:p>
            <a:pPr eaLnBrk="1" hangingPunct="1">
              <a:buClrTx/>
              <a:buSzPct val="100000"/>
            </a:pPr>
            <a:r>
              <a:rPr lang="en-US" altLang="en-US" dirty="0" smtClean="0">
                <a:solidFill>
                  <a:schemeClr val="tx1"/>
                </a:solidFill>
                <a:latin typeface="Arial" pitchFamily="34" charset="0"/>
                <a:ea typeface="ＭＳ Ｐゴシック" pitchFamily="34" charset="-128"/>
              </a:rPr>
              <a:t>LAMP acts as an update to MOS guidance </a:t>
            </a:r>
          </a:p>
          <a:p>
            <a:pPr eaLnBrk="1" hangingPunct="1">
              <a:buClrTx/>
              <a:buSzPct val="100000"/>
            </a:pPr>
            <a:r>
              <a:rPr lang="en-US" altLang="en-US" dirty="0" smtClean="0">
                <a:solidFill>
                  <a:schemeClr val="tx1"/>
                </a:solidFill>
                <a:latin typeface="Arial" pitchFamily="34" charset="0"/>
                <a:ea typeface="ＭＳ Ｐゴシック" pitchFamily="34" charset="-128"/>
              </a:rPr>
              <a:t>LAMP bridges the gap between the observations and the MOS forecast</a:t>
            </a:r>
          </a:p>
          <a:p>
            <a:pPr eaLnBrk="1" hangingPunct="1">
              <a:buClrTx/>
              <a:buSzPct val="100000"/>
            </a:pPr>
            <a:r>
              <a:rPr lang="en-US" altLang="en-US" dirty="0" smtClean="0">
                <a:solidFill>
                  <a:schemeClr val="tx1"/>
                </a:solidFill>
                <a:latin typeface="Arial" pitchFamily="34" charset="0"/>
                <a:ea typeface="ＭＳ Ｐゴシック" pitchFamily="34" charset="-128"/>
              </a:rPr>
              <a:t>LAMP outperforms </a:t>
            </a:r>
            <a:r>
              <a:rPr lang="en-US" altLang="en-US" dirty="0" smtClean="0">
                <a:solidFill>
                  <a:schemeClr val="tx1"/>
                </a:solidFill>
                <a:latin typeface="Arial" pitchFamily="34" charset="0"/>
                <a:ea typeface="ＭＳ Ｐゴシック" pitchFamily="34" charset="-128"/>
              </a:rPr>
              <a:t/>
            </a:r>
            <a:br>
              <a:rPr lang="en-US" altLang="en-US" dirty="0" smtClean="0">
                <a:solidFill>
                  <a:schemeClr val="tx1"/>
                </a:solidFill>
                <a:latin typeface="Arial" pitchFamily="34" charset="0"/>
                <a:ea typeface="ＭＳ Ｐゴシック" pitchFamily="34" charset="-128"/>
              </a:rPr>
            </a:br>
            <a:r>
              <a:rPr lang="en-US" altLang="en-US" dirty="0" smtClean="0">
                <a:solidFill>
                  <a:schemeClr val="tx1"/>
                </a:solidFill>
                <a:latin typeface="Arial" pitchFamily="34" charset="0"/>
                <a:ea typeface="ＭＳ Ｐゴシック" pitchFamily="34" charset="-128"/>
              </a:rPr>
              <a:t>persistence </a:t>
            </a:r>
            <a:r>
              <a:rPr lang="en-US" altLang="en-US" dirty="0" smtClean="0">
                <a:solidFill>
                  <a:schemeClr val="tx1"/>
                </a:solidFill>
                <a:latin typeface="Arial" pitchFamily="34" charset="0"/>
                <a:ea typeface="ＭＳ Ｐゴシック" pitchFamily="34" charset="-128"/>
              </a:rPr>
              <a:t>in the early </a:t>
            </a:r>
            <a:r>
              <a:rPr lang="en-US" altLang="en-US" dirty="0" smtClean="0">
                <a:solidFill>
                  <a:schemeClr val="tx1"/>
                </a:solidFill>
                <a:latin typeface="Arial" pitchFamily="34" charset="0"/>
                <a:ea typeface="ＭＳ Ｐゴシック" pitchFamily="34" charset="-128"/>
              </a:rPr>
              <a:t/>
            </a:r>
            <a:br>
              <a:rPr lang="en-US" altLang="en-US" dirty="0" smtClean="0">
                <a:solidFill>
                  <a:schemeClr val="tx1"/>
                </a:solidFill>
                <a:latin typeface="Arial" pitchFamily="34" charset="0"/>
                <a:ea typeface="ＭＳ Ｐゴシック" pitchFamily="34" charset="-128"/>
              </a:rPr>
            </a:br>
            <a:r>
              <a:rPr lang="en-US" altLang="en-US" dirty="0" smtClean="0">
                <a:solidFill>
                  <a:schemeClr val="tx1"/>
                </a:solidFill>
                <a:latin typeface="Arial" pitchFamily="34" charset="0"/>
                <a:ea typeface="ＭＳ Ｐゴシック" pitchFamily="34" charset="-128"/>
              </a:rPr>
              <a:t>period and </a:t>
            </a:r>
            <a:r>
              <a:rPr lang="en-US" altLang="en-US" dirty="0" smtClean="0">
                <a:solidFill>
                  <a:schemeClr val="tx1"/>
                </a:solidFill>
                <a:latin typeface="Arial" pitchFamily="34" charset="0"/>
                <a:ea typeface="ＭＳ Ｐゴシック" pitchFamily="34" charset="-128"/>
              </a:rPr>
              <a:t>trends towards </a:t>
            </a:r>
            <a:r>
              <a:rPr lang="en-US" altLang="en-US" dirty="0" smtClean="0">
                <a:solidFill>
                  <a:schemeClr val="tx1"/>
                </a:solidFill>
                <a:latin typeface="Arial" pitchFamily="34" charset="0"/>
                <a:ea typeface="ＭＳ Ｐゴシック" pitchFamily="34" charset="-128"/>
              </a:rPr>
              <a:t/>
            </a:r>
            <a:br>
              <a:rPr lang="en-US" altLang="en-US" dirty="0" smtClean="0">
                <a:solidFill>
                  <a:schemeClr val="tx1"/>
                </a:solidFill>
                <a:latin typeface="Arial" pitchFamily="34" charset="0"/>
                <a:ea typeface="ＭＳ Ｐゴシック" pitchFamily="34" charset="-128"/>
              </a:rPr>
            </a:br>
            <a:r>
              <a:rPr lang="en-US" altLang="en-US" dirty="0" smtClean="0">
                <a:solidFill>
                  <a:schemeClr val="tx1"/>
                </a:solidFill>
                <a:latin typeface="Arial" pitchFamily="34" charset="0"/>
                <a:ea typeface="ＭＳ Ｐゴシック" pitchFamily="34" charset="-128"/>
              </a:rPr>
              <a:t>MOS at </a:t>
            </a:r>
            <a:r>
              <a:rPr lang="en-US" altLang="en-US" dirty="0" smtClean="0">
                <a:solidFill>
                  <a:schemeClr val="tx1"/>
                </a:solidFill>
                <a:latin typeface="Arial" pitchFamily="34" charset="0"/>
                <a:ea typeface="ＭＳ Ｐゴシック" pitchFamily="34" charset="-128"/>
              </a:rPr>
              <a:t>the end of the </a:t>
            </a:r>
            <a:r>
              <a:rPr lang="en-US" altLang="en-US" dirty="0" smtClean="0">
                <a:solidFill>
                  <a:schemeClr val="tx1"/>
                </a:solidFill>
                <a:latin typeface="Arial" pitchFamily="34" charset="0"/>
                <a:ea typeface="ＭＳ Ｐゴシック" pitchFamily="34" charset="-128"/>
              </a:rPr>
              <a:t/>
            </a:r>
            <a:br>
              <a:rPr lang="en-US" altLang="en-US" dirty="0" smtClean="0">
                <a:solidFill>
                  <a:schemeClr val="tx1"/>
                </a:solidFill>
                <a:latin typeface="Arial" pitchFamily="34" charset="0"/>
                <a:ea typeface="ＭＳ Ｐゴシック" pitchFamily="34" charset="-128"/>
              </a:rPr>
            </a:br>
            <a:r>
              <a:rPr lang="en-US" altLang="en-US" dirty="0" smtClean="0">
                <a:solidFill>
                  <a:schemeClr val="tx1"/>
                </a:solidFill>
                <a:latin typeface="Arial" pitchFamily="34" charset="0"/>
                <a:ea typeface="ＭＳ Ｐゴシック" pitchFamily="34" charset="-128"/>
              </a:rPr>
              <a:t>period</a:t>
            </a:r>
            <a:r>
              <a:rPr lang="en-US" altLang="en-US" dirty="0" smtClean="0">
                <a:solidFill>
                  <a:schemeClr val="tx1"/>
                </a:solidFill>
                <a:latin typeface="Arial" pitchFamily="34" charset="0"/>
                <a:ea typeface="ＭＳ Ｐゴシック" pitchFamily="34" charset="-128"/>
              </a:rPr>
              <a:t>.</a:t>
            </a:r>
          </a:p>
          <a:p>
            <a:pPr eaLnBrk="1" hangingPunct="1">
              <a:buClrTx/>
              <a:buSzPct val="100000"/>
            </a:pPr>
            <a:r>
              <a:rPr lang="en-US" altLang="en-US" dirty="0" smtClean="0">
                <a:solidFill>
                  <a:schemeClr val="tx1"/>
                </a:solidFill>
                <a:ea typeface="Osaka" pitchFamily="1" charset="-128"/>
              </a:rPr>
              <a:t>LAMP guidance covers the </a:t>
            </a:r>
            <a:br>
              <a:rPr lang="en-US" altLang="en-US" dirty="0" smtClean="0">
                <a:solidFill>
                  <a:schemeClr val="tx1"/>
                </a:solidFill>
                <a:ea typeface="Osaka" pitchFamily="1" charset="-128"/>
              </a:rPr>
            </a:br>
            <a:r>
              <a:rPr lang="en-US" altLang="en-US" dirty="0" smtClean="0">
                <a:solidFill>
                  <a:schemeClr val="tx1"/>
                </a:solidFill>
                <a:ea typeface="Osaka" pitchFamily="1" charset="-128"/>
              </a:rPr>
              <a:t>short-range period </a:t>
            </a:r>
            <a:br>
              <a:rPr lang="en-US" altLang="en-US" dirty="0" smtClean="0">
                <a:solidFill>
                  <a:schemeClr val="tx1"/>
                </a:solidFill>
                <a:ea typeface="Osaka" pitchFamily="1" charset="-128"/>
              </a:rPr>
            </a:br>
            <a:r>
              <a:rPr lang="en-US" altLang="en-US" dirty="0" smtClean="0">
                <a:solidFill>
                  <a:schemeClr val="tx1"/>
                </a:solidFill>
                <a:ea typeface="Osaka" pitchFamily="1" charset="-128"/>
              </a:rPr>
              <a:t>of 1-25 hours</a:t>
            </a:r>
          </a:p>
          <a:p>
            <a:pPr eaLnBrk="1" hangingPunct="1">
              <a:buClrTx/>
              <a:buSzPct val="100000"/>
            </a:pPr>
            <a:r>
              <a:rPr lang="en-US" altLang="en-US" dirty="0" smtClean="0">
                <a:solidFill>
                  <a:schemeClr val="tx1"/>
                </a:solidFill>
                <a:ea typeface="ＭＳ Ｐゴシック" pitchFamily="34" charset="-128"/>
                <a:cs typeface="Arial" pitchFamily="34" charset="0"/>
              </a:rPr>
              <a:t>Runs every hour in </a:t>
            </a:r>
            <a:br>
              <a:rPr lang="en-US" altLang="en-US" dirty="0" smtClean="0">
                <a:solidFill>
                  <a:schemeClr val="tx1"/>
                </a:solidFill>
                <a:ea typeface="ＭＳ Ｐゴシック" pitchFamily="34" charset="-128"/>
                <a:cs typeface="Arial" pitchFamily="34" charset="0"/>
              </a:rPr>
            </a:br>
            <a:r>
              <a:rPr lang="en-US" altLang="en-US" dirty="0" smtClean="0">
                <a:solidFill>
                  <a:schemeClr val="tx1"/>
                </a:solidFill>
                <a:ea typeface="ＭＳ Ｐゴシック" pitchFamily="34" charset="-128"/>
                <a:cs typeface="Arial" pitchFamily="34" charset="0"/>
              </a:rPr>
              <a:t>NWS operations</a:t>
            </a:r>
            <a:endParaRPr lang="en-US" altLang="en-US" dirty="0" smtClean="0">
              <a:solidFill>
                <a:schemeClr val="tx1"/>
              </a:solidFill>
              <a:ea typeface="Osaka" pitchFamily="1" charset="-128"/>
            </a:endParaRPr>
          </a:p>
          <a:p>
            <a:pPr eaLnBrk="1" hangingPunct="1">
              <a:buClr>
                <a:schemeClr val="accent1"/>
              </a:buClr>
            </a:pPr>
            <a:endParaRPr lang="en-US" altLang="en-US" dirty="0" smtClean="0">
              <a:ea typeface="Osaka" pitchFamily="1" charset="-128"/>
            </a:endParaRPr>
          </a:p>
          <a:p>
            <a:pPr eaLnBrk="1" hangingPunct="1">
              <a:buClr>
                <a:schemeClr val="accent1"/>
              </a:buClr>
            </a:pPr>
            <a:endParaRPr lang="en-US" altLang="en-US" dirty="0" smtClean="0">
              <a:latin typeface="Arial" pitchFamily="34" charset="0"/>
              <a:ea typeface="ＭＳ Ｐゴシック" pitchFamily="34" charset="-128"/>
            </a:endParaRPr>
          </a:p>
        </p:txBody>
      </p:sp>
      <p:graphicFrame>
        <p:nvGraphicFramePr>
          <p:cNvPr id="7" name="Object 3"/>
          <p:cNvGraphicFramePr>
            <a:graphicFrameLocks noChangeAspect="1"/>
          </p:cNvGraphicFramePr>
          <p:nvPr>
            <p:extLst>
              <p:ext uri="{D42A27DB-BD31-4B8C-83A1-F6EECF244321}">
                <p14:modId xmlns:p14="http://schemas.microsoft.com/office/powerpoint/2010/main" val="1168493272"/>
              </p:ext>
            </p:extLst>
          </p:nvPr>
        </p:nvGraphicFramePr>
        <p:xfrm>
          <a:off x="4038600" y="3276600"/>
          <a:ext cx="5014913" cy="3429000"/>
        </p:xfrm>
        <a:graphic>
          <a:graphicData uri="http://schemas.openxmlformats.org/presentationml/2006/ole">
            <mc:AlternateContent xmlns:mc="http://schemas.openxmlformats.org/markup-compatibility/2006">
              <mc:Choice xmlns:v="urn:schemas-microsoft-com:vml" Requires="v">
                <p:oleObj spid="_x0000_s2123" name="Worksheet" r:id="rId4" imgW="8674100" imgH="5930900" progId="Excel.Sheet.8">
                  <p:embed/>
                </p:oleObj>
              </mc:Choice>
              <mc:Fallback>
                <p:oleObj name="Worksheet" r:id="rId4" imgW="8674100" imgH="59309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276600"/>
                        <a:ext cx="5014913" cy="3429000"/>
                      </a:xfrm>
                      <a:prstGeom prst="rect">
                        <a:avLst/>
                      </a:prstGeom>
                      <a:noFill/>
                      <a:ln w="9525">
                        <a:solidFill>
                          <a:sysClr val="window" lastClr="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38526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New Elements: Gridded LAMP POPs</a:t>
            </a:r>
            <a:endParaRPr lang="en-US" sz="2400" dirty="0">
              <a:latin typeface="Arial"/>
              <a:ea typeface="Arial"/>
              <a:cs typeface="Arial"/>
            </a:endParaRPr>
          </a:p>
        </p:txBody>
      </p:sp>
      <p:sp>
        <p:nvSpPr>
          <p:cNvPr id="3" name="Content Placeholder 2"/>
          <p:cNvSpPr>
            <a:spLocks noGrp="1"/>
          </p:cNvSpPr>
          <p:nvPr>
            <p:ph idx="1"/>
          </p:nvPr>
        </p:nvSpPr>
        <p:spPr>
          <a:xfrm>
            <a:off x="457200" y="1066800"/>
            <a:ext cx="8229600" cy="4983163"/>
          </a:xfrm>
        </p:spPr>
        <p:txBody>
          <a:bodyPr/>
          <a:lstStyle/>
          <a:p>
            <a:r>
              <a:rPr lang="en-US" altLang="en-US" sz="2000" dirty="0" smtClean="0">
                <a:latin typeface="Arial" charset="0"/>
                <a:cs typeface="Arial" charset="0"/>
              </a:rPr>
              <a:t>1-</a:t>
            </a:r>
            <a:r>
              <a:rPr lang="en-US" altLang="en-US" sz="2000" dirty="0">
                <a:latin typeface="Arial" charset="0"/>
                <a:cs typeface="Arial" charset="0"/>
              </a:rPr>
              <a:t>, 6-, and 12-h Probability of Precipitation (POP01, POP06, POP12) to 38 h; ​POP01 guidance can aid fine scale timing and positioning of predicted precipitation</a:t>
            </a:r>
          </a:p>
          <a:p>
            <a:endParaRPr lang="en-US" dirty="0" smtClean="0"/>
          </a:p>
          <a:p>
            <a:pPr marL="0" indent="0">
              <a:buNone/>
            </a:pPr>
            <a:endParaRPr lang="en-US" dirty="0" smtClean="0"/>
          </a:p>
        </p:txBody>
      </p:sp>
      <p:sp>
        <p:nvSpPr>
          <p:cNvPr id="13" name="TextBox 12"/>
          <p:cNvSpPr txBox="1"/>
          <p:nvPr/>
        </p:nvSpPr>
        <p:spPr>
          <a:xfrm>
            <a:off x="3073991" y="6457890"/>
            <a:ext cx="3072217" cy="400110"/>
          </a:xfrm>
          <a:prstGeom prst="rect">
            <a:avLst/>
          </a:prstGeom>
          <a:solidFill>
            <a:schemeClr val="bg1"/>
          </a:solidFill>
          <a:ln>
            <a:noFill/>
          </a:ln>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POP01 00 UTC Cool</a:t>
            </a:r>
            <a:endParaRPr lang="en-US" sz="2000" dirty="0">
              <a:solidFill>
                <a:srgbClr val="0000FF"/>
              </a:solidFill>
              <a:latin typeface="Arial" panose="020B0604020202020204" pitchFamily="34" charset="0"/>
              <a:cs typeface="Arial" panose="020B0604020202020204" pitchFamily="34" charset="0"/>
            </a:endParaRPr>
          </a:p>
        </p:txBody>
      </p:sp>
      <p:pic>
        <p:nvPicPr>
          <p:cNvPr id="15" name="Picture 14"/>
          <p:cNvPicPr>
            <a:picLocks/>
          </p:cNvPicPr>
          <p:nvPr/>
        </p:nvPicPr>
        <p:blipFill>
          <a:blip r:embed="rId2"/>
          <a:stretch>
            <a:fillRect/>
          </a:stretch>
        </p:blipFill>
        <p:spPr>
          <a:xfrm>
            <a:off x="906018" y="2467846"/>
            <a:ext cx="7331964" cy="3990043"/>
          </a:xfrm>
          <a:prstGeom prst="rect">
            <a:avLst/>
          </a:prstGeom>
          <a:ln>
            <a:solidFill>
              <a:srgbClr val="0000FF"/>
            </a:solidFill>
          </a:ln>
        </p:spPr>
      </p:pic>
    </p:spTree>
    <p:extLst>
      <p:ext uri="{BB962C8B-B14F-4D97-AF65-F5344CB8AC3E}">
        <p14:creationId xmlns:p14="http://schemas.microsoft.com/office/powerpoint/2010/main" val="348060309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New Elements: Gridded LAMP POPs</a:t>
            </a:r>
            <a:endParaRPr lang="en-US" sz="2400" dirty="0">
              <a:latin typeface="Arial"/>
              <a:ea typeface="Arial"/>
              <a:cs typeface="Arial"/>
            </a:endParaRPr>
          </a:p>
        </p:txBody>
      </p:sp>
      <p:sp>
        <p:nvSpPr>
          <p:cNvPr id="3" name="Content Placeholder 2"/>
          <p:cNvSpPr>
            <a:spLocks noGrp="1"/>
          </p:cNvSpPr>
          <p:nvPr>
            <p:ph idx="1"/>
          </p:nvPr>
        </p:nvSpPr>
        <p:spPr>
          <a:xfrm>
            <a:off x="457200" y="1066800"/>
            <a:ext cx="8229600" cy="4983163"/>
          </a:xfrm>
        </p:spPr>
        <p:txBody>
          <a:bodyPr/>
          <a:lstStyle/>
          <a:p>
            <a:r>
              <a:rPr lang="en-US" altLang="en-US" sz="2000" dirty="0" smtClean="0">
                <a:latin typeface="Arial" charset="0"/>
                <a:cs typeface="Arial" charset="0"/>
              </a:rPr>
              <a:t>1-</a:t>
            </a:r>
            <a:r>
              <a:rPr lang="en-US" altLang="en-US" sz="2000" dirty="0">
                <a:latin typeface="Arial" charset="0"/>
                <a:cs typeface="Arial" charset="0"/>
              </a:rPr>
              <a:t>, 6-, and 12-h Probability of Precipitation (POP01, POP06, POP12) to 38 h; ​POP01 guidance can aid fine scale timing and positioning of predicted precipitation</a:t>
            </a:r>
          </a:p>
          <a:p>
            <a:endParaRPr lang="en-US" dirty="0" smtClean="0"/>
          </a:p>
          <a:p>
            <a:pPr marL="0" indent="0">
              <a:buNone/>
            </a:pPr>
            <a:endParaRPr lang="en-US" dirty="0" smtClean="0"/>
          </a:p>
        </p:txBody>
      </p:sp>
      <p:sp>
        <p:nvSpPr>
          <p:cNvPr id="13" name="TextBox 12"/>
          <p:cNvSpPr txBox="1"/>
          <p:nvPr/>
        </p:nvSpPr>
        <p:spPr>
          <a:xfrm>
            <a:off x="3073991" y="6457890"/>
            <a:ext cx="3072217" cy="400110"/>
          </a:xfrm>
          <a:prstGeom prst="rect">
            <a:avLst/>
          </a:prstGeom>
          <a:solidFill>
            <a:schemeClr val="bg1"/>
          </a:solidFill>
          <a:ln>
            <a:noFill/>
          </a:ln>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POP01 00 UTC Warm</a:t>
            </a:r>
            <a:endParaRPr lang="en-US" sz="2000" dirty="0">
              <a:solidFill>
                <a:srgbClr val="0000FF"/>
              </a:solidFill>
              <a:latin typeface="Arial" panose="020B0604020202020204" pitchFamily="34" charset="0"/>
              <a:cs typeface="Arial" panose="020B0604020202020204" pitchFamily="34" charset="0"/>
            </a:endParaRPr>
          </a:p>
        </p:txBody>
      </p:sp>
      <p:pic>
        <p:nvPicPr>
          <p:cNvPr id="6" name="Picture 5"/>
          <p:cNvPicPr>
            <a:picLocks/>
          </p:cNvPicPr>
          <p:nvPr/>
        </p:nvPicPr>
        <p:blipFill>
          <a:blip r:embed="rId2"/>
          <a:stretch>
            <a:fillRect/>
          </a:stretch>
        </p:blipFill>
        <p:spPr>
          <a:xfrm>
            <a:off x="905256" y="2468880"/>
            <a:ext cx="7333488" cy="3986784"/>
          </a:xfrm>
          <a:prstGeom prst="rect">
            <a:avLst/>
          </a:prstGeom>
          <a:ln>
            <a:solidFill>
              <a:srgbClr val="0000FF"/>
            </a:solidFill>
          </a:ln>
        </p:spPr>
      </p:pic>
    </p:spTree>
    <p:extLst>
      <p:ext uri="{BB962C8B-B14F-4D97-AF65-F5344CB8AC3E}">
        <p14:creationId xmlns:p14="http://schemas.microsoft.com/office/powerpoint/2010/main" val="379482364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New Elements: Gridded LAMP POPs</a:t>
            </a:r>
            <a:endParaRPr lang="en-US" sz="2400" dirty="0">
              <a:latin typeface="Arial"/>
              <a:ea typeface="Arial"/>
              <a:cs typeface="Arial"/>
            </a:endParaRPr>
          </a:p>
        </p:txBody>
      </p:sp>
      <p:sp>
        <p:nvSpPr>
          <p:cNvPr id="7" name="TextBox 6"/>
          <p:cNvSpPr txBox="1"/>
          <p:nvPr/>
        </p:nvSpPr>
        <p:spPr>
          <a:xfrm>
            <a:off x="1656014" y="1149433"/>
            <a:ext cx="5908172" cy="400110"/>
          </a:xfrm>
          <a:prstGeom prst="rect">
            <a:avLst/>
          </a:prstGeom>
          <a:solidFill>
            <a:schemeClr val="bg1"/>
          </a:solidFill>
          <a:ln>
            <a:noFill/>
          </a:ln>
        </p:spPr>
        <p:txBody>
          <a:bodyPr wrap="square" rtlCol="0">
            <a:spAutoFit/>
          </a:bodyPr>
          <a:lstStyle/>
          <a:p>
            <a:pPr algn="ctr"/>
            <a:r>
              <a:rPr lang="en-US" sz="2000" b="1" i="1" dirty="0" smtClean="0">
                <a:solidFill>
                  <a:srgbClr val="FF0000"/>
                </a:solidFill>
                <a:latin typeface="Arial" panose="020B0604020202020204" pitchFamily="34" charset="0"/>
                <a:cs typeface="Arial" panose="020B0604020202020204" pitchFamily="34" charset="0"/>
              </a:rPr>
              <a:t>POP01</a:t>
            </a:r>
            <a:r>
              <a:rPr lang="en-US" sz="2000" i="1" dirty="0" smtClean="0">
                <a:solidFill>
                  <a:srgbClr val="3F7FFF"/>
                </a:solidFill>
                <a:latin typeface="Arial" panose="020B0604020202020204" pitchFamily="34" charset="0"/>
                <a:cs typeface="Arial" panose="020B0604020202020204" pitchFamily="34" charset="0"/>
              </a:rPr>
              <a:t> Hurricane Harvey 00 UTC Aug. 26, 2017</a:t>
            </a:r>
            <a:endParaRPr lang="en-US" sz="2000" i="1" dirty="0">
              <a:solidFill>
                <a:srgbClr val="3F7FFF"/>
              </a:solidFill>
              <a:latin typeface="Arial" panose="020B0604020202020204" pitchFamily="34" charset="0"/>
              <a:cs typeface="Arial" panose="020B0604020202020204" pitchFamily="34" charset="0"/>
            </a:endParaRPr>
          </a:p>
        </p:txBody>
      </p:sp>
      <p:sp>
        <p:nvSpPr>
          <p:cNvPr id="8" name="TextBox 7"/>
          <p:cNvSpPr txBox="1"/>
          <p:nvPr/>
        </p:nvSpPr>
        <p:spPr>
          <a:xfrm>
            <a:off x="3135050" y="6457890"/>
            <a:ext cx="2950100" cy="400110"/>
          </a:xfrm>
          <a:prstGeom prst="rect">
            <a:avLst/>
          </a:prstGeom>
          <a:solidFill>
            <a:schemeClr val="bg1"/>
          </a:solid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01-h Projection</a:t>
            </a:r>
            <a:endParaRPr lang="en-US" sz="2000" dirty="0">
              <a:solidFill>
                <a:srgbClr val="0000FF"/>
              </a:solidFill>
              <a:latin typeface="Arial" panose="020B0604020202020204" pitchFamily="34" charset="0"/>
              <a:cs typeface="Arial" panose="020B0604020202020204" pitchFamily="34" charset="0"/>
            </a:endParaRPr>
          </a:p>
        </p:txBody>
      </p:sp>
      <p:grpSp>
        <p:nvGrpSpPr>
          <p:cNvPr id="10" name="Group 9"/>
          <p:cNvGrpSpPr>
            <a:grpSpLocks noChangeAspect="1"/>
          </p:cNvGrpSpPr>
          <p:nvPr/>
        </p:nvGrpSpPr>
        <p:grpSpPr>
          <a:xfrm>
            <a:off x="1586011" y="1679570"/>
            <a:ext cx="5971979" cy="4703157"/>
            <a:chOff x="20763605" y="7886700"/>
            <a:chExt cx="2759185" cy="2172961"/>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3605" y="7886700"/>
              <a:ext cx="2759185" cy="2172961"/>
            </a:xfrm>
            <a:prstGeom prst="rect">
              <a:avLst/>
            </a:prstGeom>
            <a:ln>
              <a:solidFill>
                <a:srgbClr val="0000FF"/>
              </a:solidFill>
            </a:ln>
          </p:spPr>
        </p:pic>
        <p:sp>
          <p:nvSpPr>
            <p:cNvPr id="12" name="Rectangle 11"/>
            <p:cNvSpPr/>
            <p:nvPr/>
          </p:nvSpPr>
          <p:spPr>
            <a:xfrm>
              <a:off x="21864165" y="7918367"/>
              <a:ext cx="571500" cy="72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90366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New Elements: Gridded LAMP POPs</a:t>
            </a:r>
            <a:endParaRPr lang="en-US" sz="2400" dirty="0">
              <a:latin typeface="Arial"/>
              <a:ea typeface="Arial"/>
              <a:cs typeface="Arial"/>
            </a:endParaRPr>
          </a:p>
        </p:txBody>
      </p:sp>
      <p:sp>
        <p:nvSpPr>
          <p:cNvPr id="7" name="TextBox 6"/>
          <p:cNvSpPr txBox="1"/>
          <p:nvPr/>
        </p:nvSpPr>
        <p:spPr>
          <a:xfrm>
            <a:off x="1656014" y="1149433"/>
            <a:ext cx="5908172" cy="400110"/>
          </a:xfrm>
          <a:prstGeom prst="rect">
            <a:avLst/>
          </a:prstGeom>
          <a:solidFill>
            <a:schemeClr val="bg1"/>
          </a:solidFill>
          <a:ln>
            <a:noFill/>
          </a:ln>
        </p:spPr>
        <p:txBody>
          <a:bodyPr wrap="square" rtlCol="0">
            <a:spAutoFit/>
          </a:bodyPr>
          <a:lstStyle/>
          <a:p>
            <a:pPr algn="ctr"/>
            <a:r>
              <a:rPr lang="en-US" sz="2000" b="1" i="1" dirty="0" smtClean="0">
                <a:solidFill>
                  <a:srgbClr val="FF0000"/>
                </a:solidFill>
                <a:latin typeface="Arial" panose="020B0604020202020204" pitchFamily="34" charset="0"/>
                <a:cs typeface="Arial" panose="020B0604020202020204" pitchFamily="34" charset="0"/>
              </a:rPr>
              <a:t>POP01</a:t>
            </a:r>
            <a:r>
              <a:rPr lang="en-US" sz="2000" i="1" dirty="0" smtClean="0">
                <a:solidFill>
                  <a:srgbClr val="3F7FFF"/>
                </a:solidFill>
                <a:latin typeface="Arial" panose="020B0604020202020204" pitchFamily="34" charset="0"/>
                <a:cs typeface="Arial" panose="020B0604020202020204" pitchFamily="34" charset="0"/>
              </a:rPr>
              <a:t> Hurricane Harvey 00 UTC Aug. 26, 2017</a:t>
            </a:r>
            <a:endParaRPr lang="en-US" sz="2000" i="1" dirty="0">
              <a:solidFill>
                <a:srgbClr val="3F7FFF"/>
              </a:solidFill>
              <a:latin typeface="Arial" panose="020B0604020202020204" pitchFamily="34" charset="0"/>
              <a:cs typeface="Arial" panose="020B0604020202020204" pitchFamily="34" charset="0"/>
            </a:endParaRPr>
          </a:p>
        </p:txBody>
      </p:sp>
      <p:sp>
        <p:nvSpPr>
          <p:cNvPr id="8" name="TextBox 7"/>
          <p:cNvSpPr txBox="1"/>
          <p:nvPr/>
        </p:nvSpPr>
        <p:spPr>
          <a:xfrm>
            <a:off x="3135050" y="6457890"/>
            <a:ext cx="2950100" cy="400110"/>
          </a:xfrm>
          <a:prstGeom prst="rect">
            <a:avLst/>
          </a:prstGeom>
          <a:solidFill>
            <a:schemeClr val="bg1"/>
          </a:solid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24-h Projection</a:t>
            </a:r>
            <a:endParaRPr lang="en-US" sz="2000" dirty="0">
              <a:solidFill>
                <a:srgbClr val="0000FF"/>
              </a:solidFill>
              <a:latin typeface="Arial" panose="020B0604020202020204" pitchFamily="34" charset="0"/>
              <a:cs typeface="Arial" panose="020B0604020202020204" pitchFamily="34" charset="0"/>
            </a:endParaRPr>
          </a:p>
        </p:txBody>
      </p:sp>
      <p:grpSp>
        <p:nvGrpSpPr>
          <p:cNvPr id="9" name="Group 8"/>
          <p:cNvGrpSpPr>
            <a:grpSpLocks noChangeAspect="1"/>
          </p:cNvGrpSpPr>
          <p:nvPr/>
        </p:nvGrpSpPr>
        <p:grpSpPr>
          <a:xfrm>
            <a:off x="1581912" y="1682496"/>
            <a:ext cx="5971032" cy="4705648"/>
            <a:chOff x="23923979" y="7886700"/>
            <a:chExt cx="2747798" cy="2163993"/>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23979" y="7886700"/>
              <a:ext cx="2747798" cy="2163993"/>
            </a:xfrm>
            <a:prstGeom prst="rect">
              <a:avLst/>
            </a:prstGeom>
            <a:ln>
              <a:solidFill>
                <a:srgbClr val="0000FF"/>
              </a:solidFill>
            </a:ln>
          </p:spPr>
        </p:pic>
        <p:sp>
          <p:nvSpPr>
            <p:cNvPr id="14" name="Rectangle 13"/>
            <p:cNvSpPr/>
            <p:nvPr/>
          </p:nvSpPr>
          <p:spPr>
            <a:xfrm>
              <a:off x="25000308" y="7914960"/>
              <a:ext cx="571500" cy="72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627800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New Elements: Gridded LAMP POPs</a:t>
            </a:r>
            <a:endParaRPr lang="en-US" sz="2400" dirty="0">
              <a:latin typeface="Arial"/>
              <a:ea typeface="Arial"/>
              <a:cs typeface="Arial"/>
            </a:endParaRPr>
          </a:p>
        </p:txBody>
      </p:sp>
      <p:sp>
        <p:nvSpPr>
          <p:cNvPr id="12" name="TextBox 11"/>
          <p:cNvSpPr txBox="1"/>
          <p:nvPr/>
        </p:nvSpPr>
        <p:spPr>
          <a:xfrm>
            <a:off x="3146417" y="6457890"/>
            <a:ext cx="2927365" cy="400110"/>
          </a:xfrm>
          <a:prstGeom prst="rect">
            <a:avLst/>
          </a:prstGeom>
          <a:solidFill>
            <a:schemeClr val="bg1"/>
          </a:solid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POP01 </a:t>
            </a:r>
            <a:r>
              <a:rPr lang="en-US" sz="2000" dirty="0" smtClean="0">
                <a:solidFill>
                  <a:srgbClr val="0000FF"/>
                </a:solidFill>
                <a:latin typeface="Arial" panose="020B0604020202020204" pitchFamily="34" charset="0"/>
                <a:cs typeface="Arial" panose="020B0604020202020204" pitchFamily="34" charset="0"/>
              </a:rPr>
              <a:t>loop</a:t>
            </a:r>
            <a:endParaRPr lang="en-US" sz="2000" dirty="0">
              <a:solidFill>
                <a:srgbClr val="0000FF"/>
              </a:solidFill>
              <a:latin typeface="Arial" panose="020B0604020202020204" pitchFamily="34" charset="0"/>
              <a:cs typeface="Arial" panose="020B0604020202020204" pitchFamily="34" charset="0"/>
            </a:endParaRPr>
          </a:p>
        </p:txBody>
      </p:sp>
      <p:grpSp>
        <p:nvGrpSpPr>
          <p:cNvPr id="15" name="Group 14"/>
          <p:cNvGrpSpPr/>
          <p:nvPr/>
        </p:nvGrpSpPr>
        <p:grpSpPr>
          <a:xfrm>
            <a:off x="1581912" y="1682861"/>
            <a:ext cx="5971032" cy="4699293"/>
            <a:chOff x="23920704" y="10796950"/>
            <a:chExt cx="2761488" cy="2175937"/>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0704" y="10796950"/>
              <a:ext cx="2761488" cy="2175937"/>
            </a:xfrm>
            <a:prstGeom prst="rect">
              <a:avLst/>
            </a:prstGeom>
            <a:ln>
              <a:solidFill>
                <a:srgbClr val="0000FF"/>
              </a:solidFill>
            </a:ln>
          </p:spPr>
        </p:pic>
        <p:sp>
          <p:nvSpPr>
            <p:cNvPr id="17" name="Rectangle 16"/>
            <p:cNvSpPr/>
            <p:nvPr/>
          </p:nvSpPr>
          <p:spPr>
            <a:xfrm>
              <a:off x="24957354" y="10833757"/>
              <a:ext cx="644186" cy="65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457424" y="1124853"/>
            <a:ext cx="6229153" cy="400110"/>
          </a:xfrm>
          <a:prstGeom prst="rect">
            <a:avLst/>
          </a:prstGeom>
          <a:solidFill>
            <a:schemeClr val="bg1"/>
          </a:solidFill>
          <a:ln>
            <a:noFill/>
          </a:ln>
        </p:spPr>
        <p:txBody>
          <a:bodyPr wrap="square" rtlCol="0">
            <a:spAutoFit/>
          </a:bodyPr>
          <a:lstStyle/>
          <a:p>
            <a:pPr algn="ctr"/>
            <a:r>
              <a:rPr lang="en-US" sz="2000" b="1" i="1" dirty="0" smtClean="0">
                <a:solidFill>
                  <a:srgbClr val="FF0000"/>
                </a:solidFill>
                <a:latin typeface="Arial" panose="020B0604020202020204" pitchFamily="34" charset="0"/>
                <a:cs typeface="Arial" panose="020B0604020202020204" pitchFamily="34" charset="0"/>
              </a:rPr>
              <a:t>POP01</a:t>
            </a:r>
            <a:r>
              <a:rPr lang="en-US" sz="2000" i="1" dirty="0" smtClean="0">
                <a:solidFill>
                  <a:srgbClr val="3F7FFF"/>
                </a:solidFill>
                <a:latin typeface="Arial" panose="020B0604020202020204" pitchFamily="34" charset="0"/>
                <a:cs typeface="Arial" panose="020B0604020202020204" pitchFamily="34" charset="0"/>
              </a:rPr>
              <a:t> </a:t>
            </a:r>
            <a:r>
              <a:rPr lang="en-US" sz="2000" i="1" dirty="0" smtClean="0">
                <a:solidFill>
                  <a:srgbClr val="3F7FFF"/>
                </a:solidFill>
                <a:latin typeface="Arial" panose="020B0604020202020204" pitchFamily="34" charset="0"/>
                <a:cs typeface="Arial" panose="020B0604020202020204" pitchFamily="34" charset="0"/>
              </a:rPr>
              <a:t>00 UTC Jan. 14, 2017 1-38 h projections</a:t>
            </a:r>
            <a:endParaRPr lang="en-US" sz="2000" i="1" dirty="0">
              <a:solidFill>
                <a:srgbClr val="3F7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65419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New Elements: Gridded LAMP POPs</a:t>
            </a:r>
            <a:endParaRPr lang="en-US" sz="2400" dirty="0">
              <a:latin typeface="Arial"/>
              <a:ea typeface="Arial"/>
              <a:cs typeface="Arial"/>
            </a:endParaRPr>
          </a:p>
        </p:txBody>
      </p:sp>
      <p:sp>
        <p:nvSpPr>
          <p:cNvPr id="10" name="TextBox 9"/>
          <p:cNvSpPr txBox="1"/>
          <p:nvPr/>
        </p:nvSpPr>
        <p:spPr>
          <a:xfrm>
            <a:off x="2076647" y="1124853"/>
            <a:ext cx="4981557" cy="400110"/>
          </a:xfrm>
          <a:prstGeom prst="rect">
            <a:avLst/>
          </a:prstGeom>
          <a:solidFill>
            <a:schemeClr val="bg1"/>
          </a:solidFill>
          <a:ln>
            <a:noFill/>
          </a:ln>
        </p:spPr>
        <p:txBody>
          <a:bodyPr wrap="square" rtlCol="0">
            <a:spAutoFit/>
          </a:bodyPr>
          <a:lstStyle/>
          <a:p>
            <a:pPr algn="ctr"/>
            <a:r>
              <a:rPr lang="en-US" sz="2000" b="1" i="1" dirty="0" smtClean="0">
                <a:solidFill>
                  <a:srgbClr val="FF0000"/>
                </a:solidFill>
                <a:latin typeface="Arial" panose="020B0604020202020204" pitchFamily="34" charset="0"/>
                <a:cs typeface="Arial" panose="020B0604020202020204" pitchFamily="34" charset="0"/>
              </a:rPr>
              <a:t>POP06</a:t>
            </a:r>
            <a:r>
              <a:rPr lang="en-US" sz="2000" i="1" dirty="0" smtClean="0">
                <a:solidFill>
                  <a:srgbClr val="3F7FFF"/>
                </a:solidFill>
                <a:latin typeface="Arial" panose="020B0604020202020204" pitchFamily="34" charset="0"/>
                <a:cs typeface="Arial" panose="020B0604020202020204" pitchFamily="34" charset="0"/>
              </a:rPr>
              <a:t> 00 UTC Jan. 14, 2017</a:t>
            </a:r>
            <a:endParaRPr lang="en-US" sz="2000" i="1" dirty="0">
              <a:solidFill>
                <a:srgbClr val="3F7FFF"/>
              </a:solidFill>
              <a:latin typeface="Arial" panose="020B0604020202020204" pitchFamily="34" charset="0"/>
              <a:cs typeface="Arial" panose="020B0604020202020204" pitchFamily="34" charset="0"/>
            </a:endParaRPr>
          </a:p>
        </p:txBody>
      </p:sp>
      <p:sp>
        <p:nvSpPr>
          <p:cNvPr id="11" name="TextBox 10"/>
          <p:cNvSpPr txBox="1"/>
          <p:nvPr/>
        </p:nvSpPr>
        <p:spPr>
          <a:xfrm>
            <a:off x="3135050" y="6457890"/>
            <a:ext cx="2950100" cy="400110"/>
          </a:xfrm>
          <a:prstGeom prst="rect">
            <a:avLst/>
          </a:prstGeom>
          <a:solidFill>
            <a:schemeClr val="bg1"/>
          </a:solid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POP06 06-h Projection</a:t>
            </a:r>
            <a:endParaRPr lang="en-US" sz="2000" dirty="0">
              <a:solidFill>
                <a:srgbClr val="0000FF"/>
              </a:solidFill>
              <a:latin typeface="Arial" panose="020B0604020202020204" pitchFamily="34" charset="0"/>
              <a:cs typeface="Arial" panose="020B0604020202020204" pitchFamily="34" charset="0"/>
            </a:endParaRPr>
          </a:p>
        </p:txBody>
      </p:sp>
      <p:grpSp>
        <p:nvGrpSpPr>
          <p:cNvPr id="18" name="Group 17"/>
          <p:cNvGrpSpPr/>
          <p:nvPr/>
        </p:nvGrpSpPr>
        <p:grpSpPr>
          <a:xfrm>
            <a:off x="1581912" y="1682496"/>
            <a:ext cx="5971032" cy="4700016"/>
            <a:chOff x="20766024" y="10796782"/>
            <a:chExt cx="2759185" cy="217296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6024" y="10796782"/>
              <a:ext cx="2759185" cy="2172960"/>
            </a:xfrm>
            <a:prstGeom prst="rect">
              <a:avLst/>
            </a:prstGeom>
            <a:ln>
              <a:solidFill>
                <a:srgbClr val="0000FF"/>
              </a:solidFill>
            </a:ln>
          </p:spPr>
        </p:pic>
        <p:sp>
          <p:nvSpPr>
            <p:cNvPr id="20" name="Rectangle 19"/>
            <p:cNvSpPr/>
            <p:nvPr/>
          </p:nvSpPr>
          <p:spPr>
            <a:xfrm>
              <a:off x="21825120" y="10836100"/>
              <a:ext cx="640992" cy="65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901950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New Elements: Gridded LAMP POPs</a:t>
            </a:r>
            <a:endParaRPr lang="en-US" sz="2400" dirty="0">
              <a:latin typeface="Arial"/>
              <a:ea typeface="Arial"/>
              <a:cs typeface="Arial"/>
            </a:endParaRPr>
          </a:p>
        </p:txBody>
      </p:sp>
      <p:sp>
        <p:nvSpPr>
          <p:cNvPr id="12" name="TextBox 11"/>
          <p:cNvSpPr txBox="1"/>
          <p:nvPr/>
        </p:nvSpPr>
        <p:spPr>
          <a:xfrm>
            <a:off x="3146417" y="6457890"/>
            <a:ext cx="2927365" cy="400110"/>
          </a:xfrm>
          <a:prstGeom prst="rect">
            <a:avLst/>
          </a:prstGeom>
          <a:solidFill>
            <a:schemeClr val="bg1"/>
          </a:solid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POP12 36-h Projection</a:t>
            </a:r>
            <a:endParaRPr lang="en-US" sz="2000" dirty="0">
              <a:solidFill>
                <a:srgbClr val="0000FF"/>
              </a:solidFill>
              <a:latin typeface="Arial" panose="020B0604020202020204" pitchFamily="34" charset="0"/>
              <a:cs typeface="Arial" panose="020B0604020202020204" pitchFamily="34" charset="0"/>
            </a:endParaRPr>
          </a:p>
        </p:txBody>
      </p:sp>
      <p:grpSp>
        <p:nvGrpSpPr>
          <p:cNvPr id="15" name="Group 14"/>
          <p:cNvGrpSpPr/>
          <p:nvPr/>
        </p:nvGrpSpPr>
        <p:grpSpPr>
          <a:xfrm>
            <a:off x="1581912" y="1682496"/>
            <a:ext cx="5971032" cy="4700016"/>
            <a:chOff x="23920704" y="10796782"/>
            <a:chExt cx="2761488" cy="2176272"/>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20704" y="10796782"/>
              <a:ext cx="2761488" cy="2176272"/>
            </a:xfrm>
            <a:prstGeom prst="rect">
              <a:avLst/>
            </a:prstGeom>
            <a:ln>
              <a:solidFill>
                <a:srgbClr val="0000FF"/>
              </a:solidFill>
            </a:ln>
          </p:spPr>
        </p:pic>
        <p:sp>
          <p:nvSpPr>
            <p:cNvPr id="17" name="Rectangle 16"/>
            <p:cNvSpPr/>
            <p:nvPr/>
          </p:nvSpPr>
          <p:spPr>
            <a:xfrm>
              <a:off x="24957354" y="10833757"/>
              <a:ext cx="644186" cy="65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076647" y="1124853"/>
            <a:ext cx="4981557" cy="400110"/>
          </a:xfrm>
          <a:prstGeom prst="rect">
            <a:avLst/>
          </a:prstGeom>
          <a:solidFill>
            <a:schemeClr val="bg1"/>
          </a:solidFill>
          <a:ln>
            <a:noFill/>
          </a:ln>
        </p:spPr>
        <p:txBody>
          <a:bodyPr wrap="square" rtlCol="0">
            <a:spAutoFit/>
          </a:bodyPr>
          <a:lstStyle/>
          <a:p>
            <a:pPr algn="ctr"/>
            <a:r>
              <a:rPr lang="en-US" sz="2000" b="1" i="1" dirty="0" smtClean="0">
                <a:solidFill>
                  <a:srgbClr val="FF0000"/>
                </a:solidFill>
                <a:latin typeface="Arial" panose="020B0604020202020204" pitchFamily="34" charset="0"/>
                <a:cs typeface="Arial" panose="020B0604020202020204" pitchFamily="34" charset="0"/>
              </a:rPr>
              <a:t>POP12</a:t>
            </a:r>
            <a:r>
              <a:rPr lang="en-US" sz="2000" i="1" dirty="0" smtClean="0">
                <a:solidFill>
                  <a:srgbClr val="3F7FFF"/>
                </a:solidFill>
                <a:latin typeface="Arial" panose="020B0604020202020204" pitchFamily="34" charset="0"/>
                <a:cs typeface="Arial" panose="020B0604020202020204" pitchFamily="34" charset="0"/>
              </a:rPr>
              <a:t> 00 UTC Jan. 14, 2017</a:t>
            </a:r>
            <a:endParaRPr lang="en-US" sz="2000" i="1" dirty="0">
              <a:solidFill>
                <a:srgbClr val="3F7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71064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Time Extension: Forecasts to 38 hours</a:t>
            </a:r>
            <a:endParaRPr lang="en-US" sz="2400" dirty="0">
              <a:latin typeface="Arial"/>
              <a:ea typeface="Arial"/>
              <a:cs typeface="Arial"/>
            </a:endParaRPr>
          </a:p>
        </p:txBody>
      </p:sp>
      <p:sp>
        <p:nvSpPr>
          <p:cNvPr id="3" name="Content Placeholder 2"/>
          <p:cNvSpPr>
            <a:spLocks noGrp="1"/>
          </p:cNvSpPr>
          <p:nvPr>
            <p:ph idx="1"/>
          </p:nvPr>
        </p:nvSpPr>
        <p:spPr/>
        <p:txBody>
          <a:bodyPr>
            <a:normAutofit/>
          </a:bodyPr>
          <a:lstStyle/>
          <a:p>
            <a:r>
              <a:rPr lang="en-US" sz="2000" dirty="0">
                <a:latin typeface="Arial" charset="0"/>
                <a:cs typeface="Arial" charset="0"/>
              </a:rPr>
              <a:t>Bulletins:</a:t>
            </a:r>
          </a:p>
          <a:p>
            <a:pPr lvl="1">
              <a:buFont typeface="Wingdings" panose="05000000000000000000" pitchFamily="2" charset="2"/>
              <a:buChar char="§"/>
            </a:pPr>
            <a:r>
              <a:rPr lang="en-US" sz="1800" dirty="0">
                <a:solidFill>
                  <a:srgbClr val="0070C0"/>
                </a:solidFill>
                <a:latin typeface="Arial"/>
                <a:ea typeface="Arial"/>
                <a:cs typeface="Arial"/>
              </a:rPr>
              <a:t>Ceiling, visibility, and </a:t>
            </a:r>
            <a:r>
              <a:rPr lang="en-US" sz="1800" dirty="0" smtClean="0">
                <a:solidFill>
                  <a:srgbClr val="0070C0"/>
                </a:solidFill>
                <a:latin typeface="Arial"/>
                <a:ea typeface="Arial"/>
                <a:cs typeface="Arial"/>
              </a:rPr>
              <a:t>POP01/06/12 </a:t>
            </a:r>
            <a:r>
              <a:rPr lang="en-US" sz="1800" dirty="0">
                <a:solidFill>
                  <a:srgbClr val="0070C0"/>
                </a:solidFill>
                <a:latin typeface="Arial"/>
                <a:ea typeface="Arial"/>
                <a:cs typeface="Arial"/>
              </a:rPr>
              <a:t>guidance will go out to 38 hours </a:t>
            </a:r>
            <a:endParaRPr lang="en-US" sz="1800" dirty="0" smtClean="0">
              <a:solidFill>
                <a:srgbClr val="0070C0"/>
              </a:solidFill>
              <a:latin typeface="Arial"/>
              <a:ea typeface="Arial"/>
              <a:cs typeface="Arial"/>
            </a:endParaRPr>
          </a:p>
          <a:p>
            <a:pPr lvl="1">
              <a:buFont typeface="Wingdings" panose="05000000000000000000" pitchFamily="2" charset="2"/>
              <a:buChar char="§"/>
            </a:pPr>
            <a:r>
              <a:rPr lang="en-US" sz="1800" dirty="0" smtClean="0">
                <a:solidFill>
                  <a:srgbClr val="0070C0"/>
                </a:solidFill>
                <a:latin typeface="Arial"/>
                <a:ea typeface="Arial"/>
                <a:cs typeface="Arial"/>
              </a:rPr>
              <a:t>Current </a:t>
            </a:r>
            <a:r>
              <a:rPr lang="en-US" sz="1800" dirty="0">
                <a:solidFill>
                  <a:srgbClr val="0070C0"/>
                </a:solidFill>
                <a:latin typeface="Arial"/>
                <a:ea typeface="Arial"/>
                <a:cs typeface="Arial"/>
              </a:rPr>
              <a:t>1-25 bulletin will continue</a:t>
            </a:r>
          </a:p>
          <a:p>
            <a:pPr lvl="1">
              <a:buFont typeface="Wingdings" panose="05000000000000000000" pitchFamily="2" charset="2"/>
              <a:buChar char="§"/>
            </a:pPr>
            <a:r>
              <a:rPr lang="en-US" sz="1800" dirty="0">
                <a:solidFill>
                  <a:srgbClr val="0070C0"/>
                </a:solidFill>
                <a:latin typeface="Arial"/>
                <a:ea typeface="Arial"/>
                <a:cs typeface="Arial"/>
              </a:rPr>
              <a:t>Will add separate “extended” bulletin covering 26-38 hours for SBN</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KBOI   GFS LAMP GUIDANCE   9/10/2018  0930 UTC                                                                              </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 DT </a:t>
            </a:r>
            <a:r>
              <a:rPr lang="pt-BR" sz="1400" b="1" dirty="0" smtClean="0">
                <a:solidFill>
                  <a:schemeClr val="tx2"/>
                </a:solidFill>
                <a:latin typeface="Courier New" panose="02070309020205020404" pitchFamily="49" charset="0"/>
                <a:cs typeface="Courier New" panose="02070309020205020404" pitchFamily="49" charset="0"/>
              </a:rPr>
              <a:t>/</a:t>
            </a:r>
            <a:r>
              <a:rPr lang="pt-BR" sz="1400" b="1" dirty="0">
                <a:solidFill>
                  <a:schemeClr val="tx2"/>
                </a:solidFill>
                <a:latin typeface="Courier New" panose="02070309020205020404" pitchFamily="49" charset="0"/>
                <a:cs typeface="Courier New" panose="02070309020205020404" pitchFamily="49" charset="0"/>
              </a:rPr>
              <a:t>SEPT 11                                                                                                                 </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 HR   26 27 28 29 30 31 32 33 34 35 36 37 38                                                                                 </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 UTC  11 12 13 14 15 16 17 18 19 20 21 22 23                                                                                 </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 </a:t>
            </a:r>
            <a:r>
              <a:rPr lang="pt-BR" sz="1400" b="1" dirty="0" smtClean="0">
                <a:solidFill>
                  <a:srgbClr val="FF0000"/>
                </a:solidFill>
                <a:latin typeface="Courier New" panose="02070309020205020404" pitchFamily="49" charset="0"/>
                <a:cs typeface="Courier New" panose="02070309020205020404" pitchFamily="49" charset="0"/>
              </a:rPr>
              <a:t>PP1</a:t>
            </a:r>
            <a:r>
              <a:rPr lang="pt-BR" sz="1400" b="1" dirty="0" smtClean="0">
                <a:solidFill>
                  <a:schemeClr val="tx2"/>
                </a:solidFill>
                <a:latin typeface="Courier New" panose="02070309020205020404" pitchFamily="49" charset="0"/>
                <a:cs typeface="Courier New" panose="02070309020205020404" pitchFamily="49" charset="0"/>
              </a:rPr>
              <a:t>   0  0  0  0  0  0  0  0  0  0  0  0  0</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 </a:t>
            </a:r>
            <a:r>
              <a:rPr lang="pt-BR" sz="1400" b="1" dirty="0" smtClean="0">
                <a:solidFill>
                  <a:srgbClr val="FF0000"/>
                </a:solidFill>
                <a:latin typeface="Courier New" panose="02070309020205020404" pitchFamily="49" charset="0"/>
                <a:cs typeface="Courier New" panose="02070309020205020404" pitchFamily="49" charset="0"/>
              </a:rPr>
              <a:t>PC1</a:t>
            </a:r>
            <a:r>
              <a:rPr lang="pt-BR" sz="1400" b="1" dirty="0" smtClean="0">
                <a:solidFill>
                  <a:schemeClr val="tx2"/>
                </a:solidFill>
                <a:latin typeface="Courier New" panose="02070309020205020404" pitchFamily="49" charset="0"/>
                <a:cs typeface="Courier New" panose="02070309020205020404" pitchFamily="49" charset="0"/>
              </a:rPr>
              <a:t>   N  N  N  N  N  N  N  N  N  N  N  N  N</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 </a:t>
            </a:r>
            <a:r>
              <a:rPr lang="pt-BR" sz="1400" b="1" dirty="0" smtClean="0">
                <a:solidFill>
                  <a:schemeClr val="tx2"/>
                </a:solidFill>
                <a:latin typeface="Courier New" panose="02070309020205020404" pitchFamily="49" charset="0"/>
                <a:cs typeface="Courier New" panose="02070309020205020404" pitchFamily="49" charset="0"/>
              </a:rPr>
              <a:t>CIG   </a:t>
            </a:r>
            <a:r>
              <a:rPr lang="pt-BR" sz="1400" b="1" dirty="0">
                <a:solidFill>
                  <a:schemeClr val="tx2"/>
                </a:solidFill>
                <a:latin typeface="Courier New" panose="02070309020205020404" pitchFamily="49" charset="0"/>
                <a:cs typeface="Courier New" panose="02070309020205020404" pitchFamily="49" charset="0"/>
              </a:rPr>
              <a:t>8  8  8  8  8  8  8  8  8  8  8  8  8                                                                                 </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 VIS   7  7  7  7  7  7  7  7  7  7  7  7  7                                                                                 </a:t>
            </a:r>
          </a:p>
          <a:p>
            <a:pPr marL="457200" lvl="1" indent="0">
              <a:buNone/>
            </a:pPr>
            <a:r>
              <a:rPr lang="pt-BR" sz="1400" b="1" dirty="0">
                <a:solidFill>
                  <a:schemeClr val="tx2"/>
                </a:solidFill>
                <a:latin typeface="Courier New" panose="02070309020205020404" pitchFamily="49" charset="0"/>
                <a:cs typeface="Courier New" panose="02070309020205020404" pitchFamily="49" charset="0"/>
              </a:rPr>
              <a:t> OBV   N  N  N  N  N  N  N  N  N  N  N  N  </a:t>
            </a:r>
            <a:r>
              <a:rPr lang="pt-BR" sz="1400" b="1" dirty="0" smtClean="0">
                <a:solidFill>
                  <a:schemeClr val="tx2"/>
                </a:solidFill>
                <a:latin typeface="Courier New" panose="02070309020205020404" pitchFamily="49" charset="0"/>
                <a:cs typeface="Courier New" panose="02070309020205020404" pitchFamily="49" charset="0"/>
              </a:rPr>
              <a:t>N</a:t>
            </a:r>
            <a:endParaRPr lang="en-US" sz="1400" b="1" dirty="0" smtClean="0">
              <a:solidFill>
                <a:schemeClr val="tx2"/>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0831219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Time </a:t>
            </a:r>
            <a:r>
              <a:rPr lang="en-US" sz="2400" dirty="0">
                <a:latin typeface="Arial"/>
                <a:ea typeface="Arial"/>
                <a:cs typeface="Arial"/>
              </a:rPr>
              <a:t>Extension : </a:t>
            </a:r>
            <a:r>
              <a:rPr lang="en-US" sz="2400" dirty="0" smtClean="0">
                <a:latin typeface="Arial"/>
                <a:ea typeface="Arial"/>
                <a:cs typeface="Arial"/>
              </a:rPr>
              <a:t>Forecasts to 38 hours</a:t>
            </a:r>
            <a:endParaRPr lang="en-US" sz="2400" dirty="0">
              <a:latin typeface="Arial"/>
              <a:ea typeface="Arial"/>
              <a:cs typeface="Arial"/>
            </a:endParaRPr>
          </a:p>
        </p:txBody>
      </p:sp>
      <p:sp>
        <p:nvSpPr>
          <p:cNvPr id="3" name="Content Placeholder 2"/>
          <p:cNvSpPr>
            <a:spLocks noGrp="1"/>
          </p:cNvSpPr>
          <p:nvPr>
            <p:ph idx="1"/>
          </p:nvPr>
        </p:nvSpPr>
        <p:spPr>
          <a:xfrm>
            <a:off x="419100" y="1057656"/>
            <a:ext cx="8382000" cy="3505199"/>
          </a:xfrm>
        </p:spPr>
        <p:txBody>
          <a:bodyPr>
            <a:noAutofit/>
          </a:bodyPr>
          <a:lstStyle/>
          <a:p>
            <a:r>
              <a:rPr lang="en-US" sz="2400" dirty="0">
                <a:latin typeface="Arial" charset="0"/>
                <a:cs typeface="Arial" charset="0"/>
              </a:rPr>
              <a:t>Bulletins:</a:t>
            </a:r>
          </a:p>
          <a:p>
            <a:pPr marL="576263" lvl="1" indent="-228600">
              <a:buFont typeface="Wingdings" panose="05000000000000000000" pitchFamily="2" charset="2"/>
              <a:buChar char="§"/>
            </a:pPr>
            <a:r>
              <a:rPr lang="en-US" sz="2400" dirty="0">
                <a:solidFill>
                  <a:srgbClr val="0070C0"/>
                </a:solidFill>
                <a:latin typeface="Arial"/>
                <a:ea typeface="Arial"/>
                <a:cs typeface="Arial"/>
              </a:rPr>
              <a:t>Will add “full” bulletin from 1-38 hours for </a:t>
            </a:r>
            <a:r>
              <a:rPr lang="en-US" sz="2400" dirty="0" smtClean="0">
                <a:solidFill>
                  <a:srgbClr val="0070C0"/>
                </a:solidFill>
                <a:latin typeface="Arial"/>
                <a:ea typeface="Arial"/>
                <a:cs typeface="Arial"/>
              </a:rPr>
              <a:t>web</a:t>
            </a:r>
          </a:p>
          <a:p>
            <a:pPr marL="576263" lvl="1" indent="-228600">
              <a:buFont typeface="Wingdings" panose="05000000000000000000" pitchFamily="2" charset="2"/>
              <a:buChar char="§"/>
            </a:pPr>
            <a:r>
              <a:rPr lang="en-US" sz="2400" dirty="0" smtClean="0">
                <a:solidFill>
                  <a:srgbClr val="0070C0"/>
                </a:solidFill>
                <a:latin typeface="Arial"/>
                <a:ea typeface="Arial"/>
                <a:cs typeface="Arial"/>
              </a:rPr>
              <a:t>Probability of precipitation in a 1-h period (PP1) and categorical probability </a:t>
            </a:r>
            <a:r>
              <a:rPr lang="en-US" sz="2400" dirty="0">
                <a:solidFill>
                  <a:srgbClr val="0070C0"/>
                </a:solidFill>
                <a:latin typeface="Arial"/>
                <a:ea typeface="Arial"/>
                <a:cs typeface="Arial"/>
              </a:rPr>
              <a:t>of precipitation in a 1-h period </a:t>
            </a:r>
            <a:r>
              <a:rPr lang="en-US" sz="2400" dirty="0" smtClean="0">
                <a:solidFill>
                  <a:srgbClr val="0070C0"/>
                </a:solidFill>
                <a:latin typeface="Arial"/>
                <a:ea typeface="Arial"/>
                <a:cs typeface="Arial"/>
              </a:rPr>
              <a:t>(PC1) will be added </a:t>
            </a:r>
            <a:r>
              <a:rPr lang="en-US" sz="2400" b="1" dirty="0" smtClean="0">
                <a:solidFill>
                  <a:srgbClr val="0070C0"/>
                </a:solidFill>
                <a:latin typeface="Arial"/>
                <a:ea typeface="Arial"/>
                <a:cs typeface="Arial"/>
              </a:rPr>
              <a:t>in the CONUS</a:t>
            </a:r>
          </a:p>
          <a:p>
            <a:pPr marL="576263" lvl="1" indent="-228600">
              <a:buFont typeface="Wingdings" panose="05000000000000000000" pitchFamily="2" charset="2"/>
              <a:buChar char="§"/>
            </a:pPr>
            <a:r>
              <a:rPr lang="en-US" sz="2400" dirty="0">
                <a:solidFill>
                  <a:srgbClr val="0070C0"/>
                </a:solidFill>
                <a:latin typeface="Arial"/>
                <a:ea typeface="Arial"/>
                <a:cs typeface="Arial"/>
              </a:rPr>
              <a:t>Probability of precipitation occurring on the hour (PPO) and categorical precipitation occurring on the hour (PCO) will be phased </a:t>
            </a:r>
            <a:r>
              <a:rPr lang="en-US" sz="2400" dirty="0" smtClean="0">
                <a:solidFill>
                  <a:srgbClr val="0070C0"/>
                </a:solidFill>
                <a:latin typeface="Arial"/>
                <a:ea typeface="Arial"/>
                <a:cs typeface="Arial"/>
              </a:rPr>
              <a:t>out</a:t>
            </a:r>
            <a:br>
              <a:rPr lang="en-US" sz="2400" dirty="0" smtClean="0">
                <a:solidFill>
                  <a:srgbClr val="0070C0"/>
                </a:solidFill>
                <a:latin typeface="Arial"/>
                <a:ea typeface="Arial"/>
                <a:cs typeface="Arial"/>
              </a:rPr>
            </a:br>
            <a:r>
              <a:rPr lang="en-US" sz="2400" dirty="0">
                <a:solidFill>
                  <a:srgbClr val="0070C0"/>
                </a:solidFill>
                <a:latin typeface="Arial"/>
                <a:ea typeface="Arial"/>
                <a:cs typeface="Arial"/>
              </a:rPr>
              <a:t/>
            </a:r>
            <a:br>
              <a:rPr lang="en-US" sz="2400" dirty="0">
                <a:solidFill>
                  <a:srgbClr val="0070C0"/>
                </a:solidFill>
                <a:latin typeface="Arial"/>
                <a:ea typeface="Arial"/>
                <a:cs typeface="Arial"/>
              </a:rPr>
            </a:br>
            <a:endParaRPr lang="en-US" sz="2400" b="1" dirty="0" smtClean="0">
              <a:solidFill>
                <a:schemeClr val="tx2"/>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9786997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Time </a:t>
            </a:r>
            <a:r>
              <a:rPr lang="en-US" sz="2400" dirty="0">
                <a:latin typeface="Arial"/>
                <a:ea typeface="Arial"/>
                <a:cs typeface="Arial"/>
              </a:rPr>
              <a:t>Extension : </a:t>
            </a:r>
            <a:r>
              <a:rPr lang="en-US" sz="2400" dirty="0" smtClean="0">
                <a:latin typeface="Arial"/>
                <a:ea typeface="Arial"/>
                <a:cs typeface="Arial"/>
              </a:rPr>
              <a:t>Forecasts to 38 hours</a:t>
            </a:r>
            <a:endParaRPr lang="en-US" sz="2400" dirty="0">
              <a:latin typeface="Arial"/>
              <a:ea typeface="Arial"/>
              <a:cs typeface="Arial"/>
            </a:endParaRPr>
          </a:p>
        </p:txBody>
      </p:sp>
      <p:sp>
        <p:nvSpPr>
          <p:cNvPr id="3" name="Content Placeholder 2"/>
          <p:cNvSpPr>
            <a:spLocks noGrp="1"/>
          </p:cNvSpPr>
          <p:nvPr>
            <p:ph idx="1"/>
          </p:nvPr>
        </p:nvSpPr>
        <p:spPr>
          <a:xfrm>
            <a:off x="419100" y="1057656"/>
            <a:ext cx="8382000" cy="3505199"/>
          </a:xfrm>
        </p:spPr>
        <p:txBody>
          <a:bodyPr>
            <a:normAutofit fontScale="25000" lnSpcReduction="20000"/>
          </a:bodyPr>
          <a:lstStyle/>
          <a:p>
            <a:pPr marL="0" indent="0">
              <a:buNone/>
            </a:pPr>
            <a:r>
              <a:rPr lang="en-US" sz="7200" dirty="0" smtClean="0">
                <a:solidFill>
                  <a:srgbClr val="0070C0"/>
                </a:solidFill>
                <a:latin typeface="Arial"/>
                <a:ea typeface="Arial"/>
                <a:cs typeface="Arial"/>
              </a:rPr>
              <a:t>Example of a 38-h LAMP Bulletin:</a:t>
            </a:r>
            <a:br>
              <a:rPr lang="en-US" sz="7200" dirty="0" smtClean="0">
                <a:solidFill>
                  <a:srgbClr val="0070C0"/>
                </a:solidFill>
                <a:latin typeface="Arial"/>
                <a:ea typeface="Arial"/>
                <a:cs typeface="Arial"/>
              </a:rPr>
            </a:br>
            <a:r>
              <a:rPr lang="en-US" sz="7200" dirty="0">
                <a:solidFill>
                  <a:srgbClr val="0070C0"/>
                </a:solidFill>
                <a:latin typeface="Arial"/>
                <a:ea typeface="Arial"/>
                <a:cs typeface="Arial"/>
              </a:rPr>
              <a:t/>
            </a:r>
            <a:br>
              <a:rPr lang="en-US" sz="7200" dirty="0">
                <a:solidFill>
                  <a:srgbClr val="0070C0"/>
                </a:solidFill>
                <a:latin typeface="Arial"/>
                <a:ea typeface="Arial"/>
                <a:cs typeface="Arial"/>
              </a:rPr>
            </a:br>
            <a:r>
              <a:rPr lang="en-US" sz="7200" dirty="0" smtClean="0">
                <a:solidFill>
                  <a:srgbClr val="0070C0"/>
                </a:solidFill>
                <a:latin typeface="Arial"/>
                <a:ea typeface="Arial"/>
                <a:cs typeface="Arial"/>
              </a:rPr>
              <a:t> </a:t>
            </a:r>
            <a:r>
              <a:rPr lang="pt-BR" sz="3600" b="1" dirty="0" smtClean="0">
                <a:solidFill>
                  <a:schemeClr val="tx2"/>
                </a:solidFill>
                <a:latin typeface="Courier New" panose="02070309020205020404" pitchFamily="49" charset="0"/>
                <a:cs typeface="Courier New" panose="02070309020205020404" pitchFamily="49" charset="0"/>
              </a:rPr>
              <a:t>KBOI   </a:t>
            </a:r>
            <a:r>
              <a:rPr lang="pt-BR" sz="3600" b="1" dirty="0">
                <a:solidFill>
                  <a:schemeClr val="tx2"/>
                </a:solidFill>
                <a:latin typeface="Courier New" panose="02070309020205020404" pitchFamily="49" charset="0"/>
                <a:cs typeface="Courier New" panose="02070309020205020404" pitchFamily="49" charset="0"/>
              </a:rPr>
              <a:t>GFS LAMP GUIDANCE   9/10/2018  0930 UTC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DT /SEPT </a:t>
            </a:r>
            <a:r>
              <a:rPr lang="pt-BR" sz="3600" b="1" dirty="0" smtClean="0">
                <a:solidFill>
                  <a:schemeClr val="tx2"/>
                </a:solidFill>
                <a:latin typeface="Courier New" panose="02070309020205020404" pitchFamily="49" charset="0"/>
                <a:cs typeface="Courier New" panose="02070309020205020404" pitchFamily="49" charset="0"/>
              </a:rPr>
              <a:t>10                                    </a:t>
            </a:r>
            <a:r>
              <a:rPr lang="pt-BR" sz="3600" b="1" dirty="0">
                <a:solidFill>
                  <a:schemeClr val="tx2"/>
                </a:solidFill>
                <a:latin typeface="Courier New" panose="02070309020205020404" pitchFamily="49" charset="0"/>
                <a:cs typeface="Courier New" panose="02070309020205020404" pitchFamily="49" charset="0"/>
              </a:rPr>
              <a:t>/SEPT 11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HR   01 02 03 04 05 06 07 08 09 10 11 12 13 14 15 16 17 18 19 20 21 22 23 24 25 26 27 28 29 30 31 32 33 34 35 36 37 38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UTC  10 11 12 13 14 15 16 17 18 19 20 21 22 23 00 01 02 03 04 05 06 07 08 09 10 11 12 13 14 15 16 17 18 19 20 21 22 23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TMP  61 60 59 58 58 63 68 72 75 78 81 83 84 85 84 83 79 74 71 68 66 64 62 60 59999999999999999999999999999999999999999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DPT  29 30 30 31 32 33 33 33 33 34 34 33 33 32 32 32 34 36 36 36 37 37 37 38 38999999999999999999999999999999999999999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WDR  14 13 14 13 13 10 35 33 32 31 32 33 33 33 33 33 33 33 32 31 30 28 28 29 29 99 99 99 99 99 99 99 99 99 99 99 99 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WSP  07 07 06 05 04 04 05 05 06 07 07 08 09 09 09 09 07 06 06 08 07 08 07 06 05 99 99 99 99 99 99 99 99 99 99 99 99 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WGS  NG NG NG NG NG NG NG NG NG NG NG 15 15 16 NG NG NG NG NG NG NG NG NG NG NG999999999999999999999999999999999999999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PPO   0  0  0  0  0  0  0  0  0  0  0  0  0  0  0  0  0  0  0  0  0  0  0  0  0999999999999999999999999999999999999999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PCO   N  N  N  N  N  N  N  N  N  N  N  N  N  N  N  N  N  N  N  N  N  N  N  N  </a:t>
            </a:r>
            <a:r>
              <a:rPr lang="pt-BR" sz="3600" b="1" dirty="0" smtClean="0">
                <a:solidFill>
                  <a:schemeClr val="tx2"/>
                </a:solidFill>
                <a:latin typeface="Courier New" panose="02070309020205020404" pitchFamily="49" charset="0"/>
                <a:cs typeface="Courier New" panose="02070309020205020404" pitchFamily="49" charset="0"/>
              </a:rPr>
              <a:t>N</a:t>
            </a:r>
            <a:r>
              <a:rPr lang="pt-BR" sz="3600" b="1" dirty="0">
                <a:solidFill>
                  <a:schemeClr val="tx2"/>
                </a:solidFill>
                <a:latin typeface="Courier New" panose="02070309020205020404" pitchFamily="49" charset="0"/>
                <a:cs typeface="Courier New" panose="02070309020205020404" pitchFamily="49" charset="0"/>
              </a:rPr>
              <a:t> </a:t>
            </a:r>
            <a:r>
              <a:rPr lang="pt-BR" sz="3600" b="1" dirty="0" smtClean="0">
                <a:solidFill>
                  <a:schemeClr val="tx2"/>
                </a:solidFill>
                <a:latin typeface="Courier New" panose="02070309020205020404" pitchFamily="49" charset="0"/>
                <a:cs typeface="Courier New" panose="02070309020205020404" pitchFamily="49" charset="0"/>
              </a:rPr>
              <a:t> X  </a:t>
            </a:r>
            <a:r>
              <a:rPr lang="pt-BR" sz="3600" b="1" dirty="0">
                <a:solidFill>
                  <a:schemeClr val="tx2"/>
                </a:solidFill>
                <a:latin typeface="Courier New" panose="02070309020205020404" pitchFamily="49" charset="0"/>
                <a:cs typeface="Courier New" panose="02070309020205020404" pitchFamily="49" charset="0"/>
              </a:rPr>
              <a:t>X  X  X  X  X  X  X  X  X  X  X  X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a:t>
            </a:r>
            <a:r>
              <a:rPr lang="pt-BR" sz="3600" b="1" dirty="0" smtClean="0">
                <a:solidFill>
                  <a:srgbClr val="FF0000"/>
                </a:solidFill>
                <a:latin typeface="Courier New" panose="02070309020205020404" pitchFamily="49" charset="0"/>
                <a:cs typeface="Courier New" panose="02070309020205020404" pitchFamily="49" charset="0"/>
              </a:rPr>
              <a:t>PP1   </a:t>
            </a:r>
            <a:r>
              <a:rPr lang="pt-BR" sz="3600" b="1" dirty="0">
                <a:solidFill>
                  <a:srgbClr val="FF0000"/>
                </a:solidFill>
                <a:latin typeface="Courier New" panose="02070309020205020404" pitchFamily="49" charset="0"/>
                <a:cs typeface="Courier New" panose="02070309020205020404" pitchFamily="49" charset="0"/>
              </a:rPr>
              <a:t>0  0  0  0  0  0  0  0  0  0  0  0  0  0  0  0  0  0  0  0  0  0  0  0  </a:t>
            </a:r>
            <a:r>
              <a:rPr lang="pt-BR" sz="3600" b="1" dirty="0" smtClean="0">
                <a:solidFill>
                  <a:srgbClr val="FF0000"/>
                </a:solidFill>
                <a:latin typeface="Courier New" panose="02070309020205020404" pitchFamily="49" charset="0"/>
                <a:cs typeface="Courier New" panose="02070309020205020404" pitchFamily="49" charset="0"/>
              </a:rPr>
              <a:t>0  0  0  0  0  0  0  </a:t>
            </a:r>
            <a:r>
              <a:rPr lang="pt-BR" sz="3600" b="1" dirty="0">
                <a:solidFill>
                  <a:srgbClr val="FF0000"/>
                </a:solidFill>
                <a:latin typeface="Courier New" panose="02070309020205020404" pitchFamily="49" charset="0"/>
                <a:cs typeface="Courier New" panose="02070309020205020404" pitchFamily="49" charset="0"/>
              </a:rPr>
              <a:t>0  0  0  0</a:t>
            </a:r>
            <a:r>
              <a:rPr lang="pt-BR" sz="3600" b="1" dirty="0" smtClean="0">
                <a:solidFill>
                  <a:srgbClr val="FF0000"/>
                </a:solidFill>
                <a:latin typeface="Courier New" panose="02070309020205020404" pitchFamily="49" charset="0"/>
                <a:cs typeface="Courier New" panose="02070309020205020404" pitchFamily="49" charset="0"/>
              </a:rPr>
              <a:t>  0  </a:t>
            </a:r>
            <a:r>
              <a:rPr lang="pt-BR" sz="3600" b="1" dirty="0">
                <a:solidFill>
                  <a:srgbClr val="FF0000"/>
                </a:solidFill>
                <a:latin typeface="Courier New" panose="02070309020205020404" pitchFamily="49" charset="0"/>
                <a:cs typeface="Courier New" panose="02070309020205020404" pitchFamily="49" charset="0"/>
              </a:rPr>
              <a:t>0  0</a:t>
            </a:r>
            <a:r>
              <a:rPr lang="pt-BR" sz="3600" b="1" dirty="0" smtClean="0">
                <a:solidFill>
                  <a:srgbClr val="FF0000"/>
                </a:solidFill>
                <a:latin typeface="Courier New" panose="02070309020205020404" pitchFamily="49" charset="0"/>
                <a:cs typeface="Courier New" panose="02070309020205020404" pitchFamily="49" charset="0"/>
              </a:rPr>
              <a:t>    </a:t>
            </a:r>
            <a:endParaRPr lang="pt-BR" sz="3600" b="1" dirty="0">
              <a:solidFill>
                <a:srgbClr val="FF0000"/>
              </a:solidFill>
              <a:latin typeface="Courier New" panose="02070309020205020404" pitchFamily="49" charset="0"/>
              <a:cs typeface="Courier New" panose="02070309020205020404" pitchFamily="49" charset="0"/>
            </a:endParaRPr>
          </a:p>
          <a:p>
            <a:pPr marL="0" lvl="1" indent="0">
              <a:buNone/>
            </a:pPr>
            <a:r>
              <a:rPr lang="pt-BR" sz="3600" b="1" dirty="0">
                <a:solidFill>
                  <a:srgbClr val="FF0000"/>
                </a:solidFill>
                <a:latin typeface="Courier New" panose="02070309020205020404" pitchFamily="49" charset="0"/>
                <a:cs typeface="Courier New" panose="02070309020205020404" pitchFamily="49" charset="0"/>
              </a:rPr>
              <a:t> </a:t>
            </a:r>
            <a:r>
              <a:rPr lang="pt-BR" sz="3600" b="1" dirty="0" smtClean="0">
                <a:solidFill>
                  <a:srgbClr val="FF0000"/>
                </a:solidFill>
                <a:latin typeface="Courier New" panose="02070309020205020404" pitchFamily="49" charset="0"/>
                <a:cs typeface="Courier New" panose="02070309020205020404" pitchFamily="49" charset="0"/>
              </a:rPr>
              <a:t>PC1   </a:t>
            </a:r>
            <a:r>
              <a:rPr lang="pt-BR" sz="3600" b="1" dirty="0">
                <a:solidFill>
                  <a:srgbClr val="FF0000"/>
                </a:solidFill>
                <a:latin typeface="Courier New" panose="02070309020205020404" pitchFamily="49" charset="0"/>
                <a:cs typeface="Courier New" panose="02070309020205020404" pitchFamily="49" charset="0"/>
              </a:rPr>
              <a:t>N  N  N  N  N  N  N  N  N  N  N  N  N  N  N  N  N  N  N  N  N  N  N  N  N </a:t>
            </a:r>
            <a:r>
              <a:rPr lang="pt-BR" sz="3600" b="1" dirty="0" smtClean="0">
                <a:solidFill>
                  <a:srgbClr val="FF0000"/>
                </a:solidFill>
                <a:latin typeface="Courier New" panose="02070309020205020404" pitchFamily="49" charset="0"/>
                <a:cs typeface="Courier New" panose="02070309020205020404" pitchFamily="49" charset="0"/>
              </a:rPr>
              <a:t> N  </a:t>
            </a:r>
            <a:r>
              <a:rPr lang="pt-BR" sz="3600" b="1" dirty="0">
                <a:solidFill>
                  <a:srgbClr val="FF0000"/>
                </a:solidFill>
                <a:latin typeface="Courier New" panose="02070309020205020404" pitchFamily="49" charset="0"/>
                <a:cs typeface="Courier New" panose="02070309020205020404" pitchFamily="49" charset="0"/>
              </a:rPr>
              <a:t>N  N  N  N  N  N  N  N  N  N  N  N </a:t>
            </a:r>
            <a:r>
              <a:rPr lang="pt-BR" sz="3600" b="1" dirty="0" smtClean="0">
                <a:solidFill>
                  <a:srgbClr val="FF0000"/>
                </a:solidFill>
                <a:latin typeface="Courier New" panose="02070309020205020404" pitchFamily="49" charset="0"/>
                <a:cs typeface="Courier New" panose="02070309020205020404" pitchFamily="49" charset="0"/>
              </a:rPr>
              <a:t>     </a:t>
            </a:r>
            <a:endParaRPr lang="pt-BR" sz="3600" b="1" dirty="0">
              <a:solidFill>
                <a:srgbClr val="FF0000"/>
              </a:solidFill>
              <a:latin typeface="Courier New" panose="02070309020205020404" pitchFamily="49" charset="0"/>
              <a:cs typeface="Courier New" panose="02070309020205020404" pitchFamily="49" charset="0"/>
            </a:endParaRPr>
          </a:p>
          <a:p>
            <a:pPr marL="0" lvl="1" indent="0">
              <a:buNone/>
            </a:pPr>
            <a:r>
              <a:rPr lang="pt-BR" sz="3600" b="1" dirty="0" smtClean="0">
                <a:solidFill>
                  <a:schemeClr val="tx2"/>
                </a:solidFill>
                <a:latin typeface="Courier New" panose="02070309020205020404" pitchFamily="49" charset="0"/>
                <a:cs typeface="Courier New" panose="02070309020205020404" pitchFamily="49" charset="0"/>
              </a:rPr>
              <a:t> P06                           </a:t>
            </a:r>
            <a:r>
              <a:rPr lang="pt-BR" sz="3600" b="1" dirty="0">
                <a:solidFill>
                  <a:schemeClr val="tx2"/>
                </a:solidFill>
                <a:latin typeface="Courier New" panose="02070309020205020404" pitchFamily="49" charset="0"/>
                <a:cs typeface="Courier New" panose="02070309020205020404" pitchFamily="49" charset="0"/>
              </a:rPr>
              <a:t>0                 0                 0               </a:t>
            </a:r>
            <a:r>
              <a:rPr lang="pt-BR" sz="3600" b="1" dirty="0" smtClean="0">
                <a:solidFill>
                  <a:schemeClr val="tx2"/>
                </a:solidFill>
                <a:latin typeface="Courier New" panose="02070309020205020404" pitchFamily="49" charset="0"/>
                <a:cs typeface="Courier New" panose="02070309020205020404" pitchFamily="49" charset="0"/>
              </a:rPr>
              <a:t>  </a:t>
            </a:r>
            <a:r>
              <a:rPr lang="pt-BR" sz="3600" b="1" dirty="0" smtClean="0">
                <a:solidFill>
                  <a:srgbClr val="FF0000"/>
                </a:solidFill>
                <a:latin typeface="Courier New" panose="02070309020205020404" pitchFamily="49" charset="0"/>
                <a:cs typeface="Courier New" panose="02070309020205020404" pitchFamily="49" charset="0"/>
              </a:rPr>
              <a:t>0                 0                     </a:t>
            </a:r>
            <a:endParaRPr lang="pt-BR" sz="3600" b="1" dirty="0">
              <a:solidFill>
                <a:srgbClr val="FF0000"/>
              </a:solidFill>
              <a:latin typeface="Courier New" panose="02070309020205020404" pitchFamily="49" charset="0"/>
              <a:cs typeface="Courier New" panose="02070309020205020404" pitchFamily="49" charset="0"/>
            </a:endParaRPr>
          </a:p>
          <a:p>
            <a:pPr marL="0" lvl="1" indent="0">
              <a:buNone/>
            </a:pPr>
            <a:r>
              <a:rPr lang="pt-BR" sz="3600" b="1" dirty="0">
                <a:solidFill>
                  <a:schemeClr val="tx2"/>
                </a:solidFill>
                <a:latin typeface="Courier New" panose="02070309020205020404" pitchFamily="49" charset="0"/>
                <a:cs typeface="Courier New" panose="02070309020205020404" pitchFamily="49" charset="0"/>
              </a:rPr>
              <a:t> LP1   0  0  0  0  0  0  0  0  0  0  0  0  0  0  0  0  0  0  0  0  0  0  0  0  0999999999999999999999999999999999999999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LC1   N  N  N  N  N  N  N  N  N  N  N  N  N  N  N  N  N  N  N  N  N  N  N  N  N  X  X  X  X  X  X  X  X  X  X  X  X  X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CP1   0  0  0  0  0  0  0  0  0  0  0  0  0  0  0  0  0  0  0  0  0  0  0  0  0999999999999999999999999999999999999999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CC1   N  N  N  N  N  N  N  N  N  N  N  N  N  N  N  N  N  N  N  N  N  N  N  N  N  X  X  X  X  X  X  X  X  X  X  X  X  X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POZ   0  0  0  0  0  0  0  0  0  0  1  0  0  0  1  0  0  0  0  0  0  0  0  0  0999999999999999999999999999999999999999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POS   0  0  0  0  0  0  0  0  0  0  0  2  0  0  0  0  0  0  0  0  0  0  0  0  0999999999999999999999999999999999999999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TYP   R  R  R  R  R  R  R  R  R  R  R  R  R  R  R  R  R  R  R  R  R  R  R  R  R  X  X  X  X  X  X  X  X  X  X  X  X  X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CLD  CL CL CL CL CL CL CL CL CL CL CL CL CL CL CL CL CL CL CL CL CL CL CL CL CL XX XX XX XX XX XX XX XX XX XX XX XX XX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CIG   8  8  8  8  8  8  8  8  8  8  8  8  8  8  8  8  8  8  8  8  8  8  8  8  8  </a:t>
            </a:r>
            <a:r>
              <a:rPr lang="pt-BR" sz="3600" b="1" dirty="0">
                <a:solidFill>
                  <a:srgbClr val="FF0000"/>
                </a:solidFill>
                <a:latin typeface="Courier New" panose="02070309020205020404" pitchFamily="49" charset="0"/>
                <a:cs typeface="Courier New" panose="02070309020205020404" pitchFamily="49" charset="0"/>
              </a:rPr>
              <a:t>8  8  8  8  8  8  8  8  8  8  8  8  8  </a:t>
            </a:r>
            <a:endParaRPr lang="pt-BR" sz="3600" b="1" dirty="0" smtClean="0">
              <a:solidFill>
                <a:srgbClr val="FF0000"/>
              </a:solidFill>
              <a:latin typeface="Courier New" panose="02070309020205020404" pitchFamily="49" charset="0"/>
              <a:cs typeface="Courier New" panose="02070309020205020404" pitchFamily="49" charset="0"/>
            </a:endParaRPr>
          </a:p>
          <a:p>
            <a:pPr marL="0" lvl="1" indent="0">
              <a:buNone/>
            </a:pPr>
            <a:r>
              <a:rPr lang="pt-BR" sz="3600" b="1" dirty="0" smtClean="0">
                <a:solidFill>
                  <a:schemeClr val="tx2"/>
                </a:solidFill>
                <a:latin typeface="Courier New" panose="02070309020205020404" pitchFamily="49" charset="0"/>
                <a:cs typeface="Courier New" panose="02070309020205020404" pitchFamily="49" charset="0"/>
              </a:rPr>
              <a:t> CCG   </a:t>
            </a:r>
            <a:r>
              <a:rPr lang="pt-BR" sz="3600" b="1" dirty="0">
                <a:solidFill>
                  <a:schemeClr val="tx2"/>
                </a:solidFill>
                <a:latin typeface="Courier New" panose="02070309020205020404" pitchFamily="49" charset="0"/>
                <a:cs typeface="Courier New" panose="02070309020205020404" pitchFamily="49" charset="0"/>
              </a:rPr>
              <a:t>8  8  8  8  8  8  8  8  8  8  8  8  8  8  8  8  8  8  8  8  8  8  8  8  </a:t>
            </a:r>
            <a:r>
              <a:rPr lang="pt-BR" sz="3600" b="1" dirty="0" smtClean="0">
                <a:solidFill>
                  <a:schemeClr val="tx2"/>
                </a:solidFill>
                <a:latin typeface="Courier New" panose="02070309020205020404" pitchFamily="49" charset="0"/>
                <a:cs typeface="Courier New" panose="02070309020205020404" pitchFamily="49" charset="0"/>
              </a:rPr>
              <a:t>8</a:t>
            </a:r>
            <a:r>
              <a:rPr lang="pt-BR" sz="3600" b="1" dirty="0">
                <a:solidFill>
                  <a:schemeClr val="tx2"/>
                </a:solidFill>
                <a:latin typeface="Courier New" panose="02070309020205020404" pitchFamily="49" charset="0"/>
                <a:cs typeface="Courier New" panose="02070309020205020404" pitchFamily="49" charset="0"/>
              </a:rPr>
              <a:t> </a:t>
            </a:r>
            <a:r>
              <a:rPr lang="pt-BR" sz="3600" b="1" dirty="0" smtClean="0">
                <a:solidFill>
                  <a:schemeClr val="tx2"/>
                </a:solidFill>
                <a:latin typeface="Courier New" panose="02070309020205020404" pitchFamily="49" charset="0"/>
                <a:cs typeface="Courier New" panose="02070309020205020404" pitchFamily="49" charset="0"/>
              </a:rPr>
              <a:t>99 99 99 99 99 99 99 99 99 99 99 99 99  </a:t>
            </a:r>
          </a:p>
          <a:p>
            <a:pPr marL="0" lvl="1" indent="0">
              <a:buNone/>
            </a:pPr>
            <a:r>
              <a:rPr lang="pt-BR" sz="3600" b="1" dirty="0">
                <a:solidFill>
                  <a:schemeClr val="tx2"/>
                </a:solidFill>
                <a:latin typeface="Courier New" panose="02070309020205020404" pitchFamily="49" charset="0"/>
                <a:cs typeface="Courier New" panose="02070309020205020404" pitchFamily="49" charset="0"/>
              </a:rPr>
              <a:t> </a:t>
            </a:r>
            <a:r>
              <a:rPr lang="pt-BR" sz="3600" b="1" dirty="0" smtClean="0">
                <a:solidFill>
                  <a:schemeClr val="tx2"/>
                </a:solidFill>
                <a:latin typeface="Courier New" panose="02070309020205020404" pitchFamily="49" charset="0"/>
                <a:cs typeface="Courier New" panose="02070309020205020404" pitchFamily="49" charset="0"/>
              </a:rPr>
              <a:t>VIS   </a:t>
            </a:r>
            <a:r>
              <a:rPr lang="pt-BR" sz="3600" b="1" dirty="0">
                <a:solidFill>
                  <a:schemeClr val="tx2"/>
                </a:solidFill>
                <a:latin typeface="Courier New" panose="02070309020205020404" pitchFamily="49" charset="0"/>
                <a:cs typeface="Courier New" panose="02070309020205020404" pitchFamily="49" charset="0"/>
              </a:rPr>
              <a:t>7  7  7  7  7  7  7  7  7  7  7  7  7  7  7  7  7  7  7  7  7  7  7  7  7  </a:t>
            </a:r>
            <a:r>
              <a:rPr lang="pt-BR" sz="3600" b="1" dirty="0">
                <a:solidFill>
                  <a:srgbClr val="FF0000"/>
                </a:solidFill>
                <a:latin typeface="Courier New" panose="02070309020205020404" pitchFamily="49" charset="0"/>
                <a:cs typeface="Courier New" panose="02070309020205020404" pitchFamily="49" charset="0"/>
              </a:rPr>
              <a:t>7  7  7  7  7  7  7  7  7  7  7  7  </a:t>
            </a:r>
            <a:r>
              <a:rPr lang="pt-BR" sz="3600" b="1" dirty="0" smtClean="0">
                <a:solidFill>
                  <a:srgbClr val="FF0000"/>
                </a:solidFill>
                <a:latin typeface="Courier New" panose="02070309020205020404" pitchFamily="49" charset="0"/>
                <a:cs typeface="Courier New" panose="02070309020205020404" pitchFamily="49" charset="0"/>
              </a:rPr>
              <a:t>7</a:t>
            </a:r>
          </a:p>
          <a:p>
            <a:pPr marL="0" lvl="1" indent="0">
              <a:buNone/>
            </a:pPr>
            <a:r>
              <a:rPr lang="pt-BR" sz="3600" b="1" dirty="0" smtClean="0">
                <a:solidFill>
                  <a:schemeClr val="tx2"/>
                </a:solidFill>
                <a:latin typeface="Courier New" panose="02070309020205020404" pitchFamily="49" charset="0"/>
                <a:cs typeface="Courier New" panose="02070309020205020404" pitchFamily="49" charset="0"/>
              </a:rPr>
              <a:t> CVS   </a:t>
            </a:r>
            <a:r>
              <a:rPr lang="pt-BR" sz="3600" b="1" dirty="0">
                <a:solidFill>
                  <a:schemeClr val="tx2"/>
                </a:solidFill>
                <a:latin typeface="Courier New" panose="02070309020205020404" pitchFamily="49" charset="0"/>
                <a:cs typeface="Courier New" panose="02070309020205020404" pitchFamily="49" charset="0"/>
              </a:rPr>
              <a:t>8  8  8  8  8  8  8  8  8  8  8  8  8  8  8  8  8  8  8  8  8  8  8  8  8 99 99 99 99 99 99 99 99 99 99 99 99 99</a:t>
            </a:r>
            <a:r>
              <a:rPr lang="pt-BR" sz="3600" b="1" dirty="0" smtClean="0">
                <a:solidFill>
                  <a:srgbClr val="FF0000"/>
                </a:solidFill>
                <a:latin typeface="Courier New" panose="02070309020205020404" pitchFamily="49" charset="0"/>
                <a:cs typeface="Courier New" panose="02070309020205020404" pitchFamily="49" charset="0"/>
              </a:rPr>
              <a:t>      </a:t>
            </a:r>
            <a:endParaRPr lang="pt-BR" sz="3600" b="1" dirty="0">
              <a:solidFill>
                <a:srgbClr val="FF0000"/>
              </a:solidFill>
              <a:latin typeface="Courier New" panose="02070309020205020404" pitchFamily="49" charset="0"/>
              <a:cs typeface="Courier New" panose="02070309020205020404" pitchFamily="49" charset="0"/>
            </a:endParaRPr>
          </a:p>
          <a:p>
            <a:pPr marL="0" lvl="1" indent="0">
              <a:buNone/>
            </a:pPr>
            <a:r>
              <a:rPr lang="pt-BR" sz="3600" b="1" dirty="0">
                <a:solidFill>
                  <a:schemeClr val="tx2"/>
                </a:solidFill>
                <a:latin typeface="Courier New" panose="02070309020205020404" pitchFamily="49" charset="0"/>
                <a:cs typeface="Courier New" panose="02070309020205020404" pitchFamily="49" charset="0"/>
              </a:rPr>
              <a:t> OBV   N  N  N  N  N  N  N  N  N  N  N  N  N  N  N  N  N  N  N  N  N  N  N  N  N  N  N  N  N  N  N  N  N  N  N  N  N  N </a:t>
            </a:r>
            <a:endParaRPr lang="en-US" sz="3600" b="1" dirty="0" smtClean="0">
              <a:solidFill>
                <a:schemeClr val="tx2"/>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6206078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lvl="0" algn="ctr">
              <a:spcBef>
                <a:spcPts val="0"/>
              </a:spcBef>
              <a:spcAft>
                <a:spcPts val="0"/>
              </a:spcAft>
              <a:buClr>
                <a:srgbClr val="FF0000"/>
              </a:buClr>
              <a:buSzPct val="25000"/>
            </a:pPr>
            <a:r>
              <a:rPr lang="en-US" altLang="en-US" sz="3600" dirty="0">
                <a:ea typeface="Arial"/>
                <a:cs typeface="Arial"/>
              </a:rPr>
              <a:t>LAMP Guidance Details</a:t>
            </a:r>
            <a:endParaRPr sz="2400" b="0" i="0" u="none" strike="noStrike" cap="none" dirty="0">
              <a:solidFill>
                <a:srgbClr val="0000FF"/>
              </a:solidFill>
              <a:latin typeface="Arial"/>
              <a:ea typeface="Arial"/>
              <a:cs typeface="Arial"/>
              <a:sym typeface="Arial"/>
            </a:endParaRPr>
          </a:p>
          <a:p>
            <a:pPr marL="990600" marR="0" lvl="1" indent="-457200" algn="l" rtl="0">
              <a:lnSpc>
                <a:spcPct val="100000"/>
              </a:lnSpc>
              <a:spcBef>
                <a:spcPts val="0"/>
              </a:spcBef>
              <a:spcAft>
                <a:spcPts val="0"/>
              </a:spcAft>
              <a:buClr>
                <a:srgbClr val="0000FF"/>
              </a:buClr>
              <a:buSzPct val="100000"/>
              <a:buFont typeface="+mj-lt"/>
              <a:buAutoNum type="arabicPeriod"/>
            </a:pPr>
            <a:endParaRPr lang="en" sz="2400" b="0" i="0" u="none" strike="noStrike" cap="none"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lang="en" sz="1400" b="0" i="0" u="none" strike="noStrike" cap="none" dirty="0">
              <a:solidFill>
                <a:srgbClr val="000000"/>
              </a:solidFill>
              <a:latin typeface="Arial"/>
              <a:ea typeface="Arial"/>
              <a:cs typeface="Arial"/>
              <a:sym typeface="Arial"/>
            </a:endParaRPr>
          </a:p>
        </p:txBody>
      </p:sp>
      <p:sp>
        <p:nvSpPr>
          <p:cNvPr id="8" name="Rectangle 3"/>
          <p:cNvSpPr txBox="1">
            <a:spLocks noChangeArrowheads="1"/>
          </p:cNvSpPr>
          <p:nvPr/>
        </p:nvSpPr>
        <p:spPr>
          <a:xfrm>
            <a:off x="158496" y="1219200"/>
            <a:ext cx="8763000" cy="5638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80000"/>
              </a:lnSpc>
              <a:spcAft>
                <a:spcPts val="0"/>
              </a:spcAft>
              <a:buSzPct val="100000"/>
            </a:pPr>
            <a:r>
              <a:rPr lang="en-US" altLang="en-US" sz="2200" dirty="0" smtClean="0">
                <a:latin typeface="Arial" pitchFamily="34" charset="0"/>
                <a:ea typeface="ＭＳ Ｐゴシック" pitchFamily="34" charset="-128"/>
              </a:rPr>
              <a:t> LAMP provides station-oriented guidance for:</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200" dirty="0" smtClean="0">
                <a:solidFill>
                  <a:srgbClr val="0070C0"/>
                </a:solidFill>
                <a:latin typeface="Arial"/>
                <a:ea typeface="Arial"/>
                <a:cs typeface="Arial"/>
              </a:rPr>
              <a:t>All LAMP forecast elements, ~</a:t>
            </a:r>
            <a:r>
              <a:rPr lang="en-US" altLang="en-US" sz="2200" dirty="0" smtClean="0">
                <a:solidFill>
                  <a:srgbClr val="FF0000"/>
                </a:solidFill>
                <a:latin typeface="Arial"/>
                <a:ea typeface="Arial"/>
                <a:cs typeface="Arial"/>
              </a:rPr>
              <a:t>2010</a:t>
            </a:r>
            <a:r>
              <a:rPr lang="en-US" altLang="en-US" sz="2200" dirty="0" smtClean="0">
                <a:solidFill>
                  <a:srgbClr val="0070C0"/>
                </a:solidFill>
                <a:latin typeface="Arial"/>
                <a:ea typeface="Arial"/>
                <a:cs typeface="Arial"/>
              </a:rPr>
              <a:t> stations</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200" dirty="0" smtClean="0">
                <a:solidFill>
                  <a:srgbClr val="0070C0"/>
                </a:solidFill>
                <a:latin typeface="Arial"/>
                <a:ea typeface="Arial"/>
                <a:cs typeface="Arial"/>
              </a:rPr>
              <a:t>CONUS, Alaska, Hawaii, Puerto Rico</a:t>
            </a:r>
            <a:r>
              <a:rPr lang="en-US" altLang="en-US" dirty="0" smtClean="0">
                <a:solidFill>
                  <a:srgbClr val="0070C0"/>
                </a:solidFill>
                <a:latin typeface="Arial"/>
                <a:ea typeface="Arial"/>
                <a:cs typeface="Arial"/>
              </a:rPr>
              <a:t/>
            </a:r>
            <a:br>
              <a:rPr lang="en-US" altLang="en-US" dirty="0" smtClean="0">
                <a:solidFill>
                  <a:srgbClr val="0070C0"/>
                </a:solidFill>
                <a:latin typeface="Arial"/>
                <a:ea typeface="Arial"/>
                <a:cs typeface="Arial"/>
              </a:rPr>
            </a:br>
            <a:r>
              <a:rPr lang="en-US" altLang="en-US" dirty="0" smtClean="0">
                <a:solidFill>
                  <a:srgbClr val="0070C0"/>
                </a:solidFill>
                <a:latin typeface="Arial"/>
                <a:ea typeface="Arial"/>
                <a:cs typeface="Arial"/>
              </a:rPr>
              <a:t/>
            </a:r>
            <a:br>
              <a:rPr lang="en-US" altLang="en-US" dirty="0" smtClean="0">
                <a:solidFill>
                  <a:srgbClr val="0070C0"/>
                </a:solidFill>
                <a:latin typeface="Arial"/>
                <a:ea typeface="Arial"/>
                <a:cs typeface="Arial"/>
              </a:rPr>
            </a:br>
            <a:endParaRPr lang="en-US" altLang="en-US" dirty="0" smtClean="0">
              <a:solidFill>
                <a:srgbClr val="0070C0"/>
              </a:solidFill>
              <a:latin typeface="Arial"/>
              <a:ea typeface="Arial"/>
              <a:cs typeface="Arial"/>
            </a:endParaRPr>
          </a:p>
          <a:p>
            <a:pPr fontAlgn="auto">
              <a:lnSpc>
                <a:spcPct val="120000"/>
              </a:lnSpc>
              <a:spcAft>
                <a:spcPts val="0"/>
              </a:spcAft>
              <a:buSzPct val="100000"/>
            </a:pPr>
            <a:r>
              <a:rPr lang="en-US" altLang="en-US" sz="2200" dirty="0">
                <a:latin typeface="Arial" pitchFamily="34" charset="0"/>
                <a:ea typeface="ＭＳ Ｐゴシック" pitchFamily="34" charset="-128"/>
              </a:rPr>
              <a:t>Gridded LAMP provides grid-oriented </a:t>
            </a:r>
            <a:br>
              <a:rPr lang="en-US" altLang="en-US" sz="2200" dirty="0">
                <a:latin typeface="Arial" pitchFamily="34" charset="0"/>
                <a:ea typeface="ＭＳ Ｐゴシック" pitchFamily="34" charset="-128"/>
              </a:rPr>
            </a:br>
            <a:r>
              <a:rPr lang="en-US" altLang="en-US" sz="2200" dirty="0">
                <a:latin typeface="Arial" pitchFamily="34" charset="0"/>
                <a:ea typeface="ＭＳ Ｐゴシック" pitchFamily="34" charset="-128"/>
              </a:rPr>
              <a:t>guidance for: </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200" dirty="0">
                <a:solidFill>
                  <a:srgbClr val="0070C0"/>
                </a:solidFill>
                <a:latin typeface="Arial"/>
                <a:ea typeface="Arial"/>
                <a:cs typeface="Arial"/>
              </a:rPr>
              <a:t>Lightning &amp; Convection </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200" dirty="0">
                <a:solidFill>
                  <a:srgbClr val="0070C0"/>
                </a:solidFill>
                <a:latin typeface="Arial"/>
                <a:ea typeface="Arial"/>
                <a:cs typeface="Arial"/>
              </a:rPr>
              <a:t>Temperature &amp; </a:t>
            </a:r>
            <a:r>
              <a:rPr lang="en-US" altLang="en-US" sz="2200" dirty="0" err="1">
                <a:solidFill>
                  <a:srgbClr val="0070C0"/>
                </a:solidFill>
                <a:latin typeface="Arial"/>
                <a:ea typeface="Arial"/>
                <a:cs typeface="Arial"/>
              </a:rPr>
              <a:t>Dewpoint</a:t>
            </a:r>
            <a:endParaRPr lang="en-US" altLang="en-US" sz="2200" dirty="0">
              <a:solidFill>
                <a:srgbClr val="0070C0"/>
              </a:solidFill>
              <a:latin typeface="Arial"/>
              <a:ea typeface="Arial"/>
              <a:cs typeface="Arial"/>
            </a:endParaRP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200" dirty="0">
                <a:solidFill>
                  <a:srgbClr val="0070C0"/>
                </a:solidFill>
                <a:latin typeface="Arial"/>
                <a:ea typeface="Arial"/>
                <a:cs typeface="Arial"/>
              </a:rPr>
              <a:t>Wind Speed &amp; Direction</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200" dirty="0">
                <a:solidFill>
                  <a:srgbClr val="0070C0"/>
                </a:solidFill>
                <a:latin typeface="Arial"/>
                <a:ea typeface="Arial"/>
                <a:cs typeface="Arial"/>
              </a:rPr>
              <a:t>Ceiling Height &amp; Visibility</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200" dirty="0">
                <a:solidFill>
                  <a:srgbClr val="0070C0"/>
                </a:solidFill>
                <a:latin typeface="Arial"/>
                <a:ea typeface="Arial"/>
                <a:cs typeface="Arial"/>
              </a:rPr>
              <a:t>Sky Cover</a:t>
            </a:r>
            <a:r>
              <a:rPr lang="en-US" altLang="en-US" dirty="0" smtClean="0">
                <a:solidFill>
                  <a:srgbClr val="0070C0"/>
                </a:solidFill>
                <a:latin typeface="Arial"/>
                <a:ea typeface="Arial"/>
                <a:cs typeface="Arial"/>
              </a:rPr>
              <a:t/>
            </a:r>
            <a:br>
              <a:rPr lang="en-US" altLang="en-US" dirty="0" smtClean="0">
                <a:solidFill>
                  <a:srgbClr val="0070C0"/>
                </a:solidFill>
                <a:latin typeface="Arial"/>
                <a:ea typeface="Arial"/>
                <a:cs typeface="Arial"/>
              </a:rPr>
            </a:br>
            <a:r>
              <a:rPr lang="en-US" altLang="en-US" dirty="0" smtClean="0">
                <a:solidFill>
                  <a:srgbClr val="0070C0"/>
                </a:solidFill>
                <a:latin typeface="Arial"/>
                <a:ea typeface="Arial"/>
                <a:cs typeface="Arial"/>
              </a:rPr>
              <a:t/>
            </a:r>
            <a:br>
              <a:rPr lang="en-US" altLang="en-US" dirty="0" smtClean="0">
                <a:solidFill>
                  <a:srgbClr val="0070C0"/>
                </a:solidFill>
                <a:latin typeface="Arial"/>
                <a:ea typeface="Arial"/>
                <a:cs typeface="Arial"/>
              </a:rPr>
            </a:br>
            <a:endParaRPr lang="en-US" altLang="en-US" dirty="0" smtClean="0">
              <a:solidFill>
                <a:srgbClr val="0070C0"/>
              </a:solidFill>
              <a:latin typeface="Arial"/>
              <a:ea typeface="Arial"/>
              <a:cs typeface="Arial"/>
            </a:endParaRPr>
          </a:p>
          <a:p>
            <a:pPr fontAlgn="auto">
              <a:lnSpc>
                <a:spcPct val="120000"/>
              </a:lnSpc>
              <a:spcAft>
                <a:spcPts val="0"/>
              </a:spcAft>
              <a:buSzPct val="100000"/>
              <a:defRPr/>
            </a:pPr>
            <a:r>
              <a:rPr lang="en-US" sz="2200" dirty="0">
                <a:latin typeface="Arial" pitchFamily="34" charset="0"/>
                <a:ea typeface="ＭＳ Ｐゴシック" pitchFamily="34" charset="-128"/>
              </a:rPr>
              <a:t>Available:</a:t>
            </a:r>
          </a:p>
          <a:p>
            <a:pPr marL="912813" lvl="3" indent="-452438" fontAlgn="auto">
              <a:lnSpc>
                <a:spcPct val="120000"/>
              </a:lnSpc>
              <a:spcBef>
                <a:spcPts val="0"/>
              </a:spcBef>
              <a:spcAft>
                <a:spcPts val="0"/>
              </a:spcAft>
              <a:buSzPct val="100000"/>
              <a:buFont typeface="Wingdings" panose="05000000000000000000" pitchFamily="2" charset="2"/>
              <a:buChar char="§"/>
              <a:defRPr/>
            </a:pPr>
            <a:r>
              <a:rPr lang="en-US" sz="2200" dirty="0">
                <a:solidFill>
                  <a:srgbClr val="0070C0"/>
                </a:solidFill>
                <a:latin typeface="Arial"/>
                <a:ea typeface="Arial"/>
                <a:cs typeface="Arial"/>
              </a:rPr>
              <a:t>At NWS WFOs in AWIPS </a:t>
            </a:r>
          </a:p>
          <a:p>
            <a:pPr marL="912813" lvl="3" indent="-452438" fontAlgn="auto">
              <a:lnSpc>
                <a:spcPct val="120000"/>
              </a:lnSpc>
              <a:spcBef>
                <a:spcPts val="0"/>
              </a:spcBef>
              <a:spcAft>
                <a:spcPts val="0"/>
              </a:spcAft>
              <a:buSzPct val="100000"/>
              <a:buFont typeface="Wingdings" panose="05000000000000000000" pitchFamily="2" charset="2"/>
              <a:buChar char="§"/>
              <a:defRPr/>
            </a:pPr>
            <a:r>
              <a:rPr lang="en-US" sz="2200" dirty="0">
                <a:solidFill>
                  <a:srgbClr val="0070C0"/>
                </a:solidFill>
                <a:latin typeface="Arial"/>
                <a:ea typeface="Arial"/>
                <a:cs typeface="Arial"/>
              </a:rPr>
              <a:t>Via FTP, in the National Digital Guidance Database</a:t>
            </a:r>
          </a:p>
          <a:p>
            <a:pPr marL="912813" lvl="3" indent="-452438" fontAlgn="auto">
              <a:lnSpc>
                <a:spcPct val="120000"/>
              </a:lnSpc>
              <a:spcBef>
                <a:spcPts val="0"/>
              </a:spcBef>
              <a:spcAft>
                <a:spcPts val="0"/>
              </a:spcAft>
              <a:buSzPct val="100000"/>
              <a:buFont typeface="Wingdings" panose="05000000000000000000" pitchFamily="2" charset="2"/>
              <a:buChar char="§"/>
              <a:defRPr/>
            </a:pPr>
            <a:r>
              <a:rPr lang="en-US" altLang="en-US" sz="2200" dirty="0">
                <a:solidFill>
                  <a:srgbClr val="0070C0"/>
                </a:solidFill>
                <a:latin typeface="Arial"/>
                <a:ea typeface="Arial"/>
                <a:cs typeface="Arial"/>
              </a:rPr>
              <a:t>Via website: http://weather.gov/mdl/lamp_home</a:t>
            </a:r>
          </a:p>
          <a:p>
            <a:pPr lvl="1" fontAlgn="auto">
              <a:lnSpc>
                <a:spcPct val="80000"/>
              </a:lnSpc>
              <a:spcAft>
                <a:spcPts val="0"/>
              </a:spcAft>
              <a:buClr>
                <a:srgbClr val="00B050"/>
              </a:buClr>
            </a:pPr>
            <a:endParaRPr lang="en-US" altLang="en-US" sz="1800" dirty="0" smtClean="0">
              <a:solidFill>
                <a:srgbClr val="00B050"/>
              </a:solidFill>
              <a:latin typeface="Arial" pitchFamily="34" charset="0"/>
              <a:ea typeface="ＭＳ Ｐゴシック" pitchFamily="34" charset="-128"/>
              <a:cs typeface="Arial" pitchFamily="34" charset="0"/>
            </a:endParaRPr>
          </a:p>
          <a:p>
            <a:pPr lvl="1" fontAlgn="auto">
              <a:lnSpc>
                <a:spcPct val="80000"/>
              </a:lnSpc>
              <a:spcAft>
                <a:spcPts val="0"/>
              </a:spcAft>
              <a:buClr>
                <a:srgbClr val="00B050"/>
              </a:buClr>
              <a:buFont typeface="Wingdings 2" pitchFamily="18" charset="2"/>
              <a:buNone/>
            </a:pPr>
            <a:endParaRPr lang="en-US" altLang="en-US" sz="1800" dirty="0" smtClean="0">
              <a:solidFill>
                <a:srgbClr val="00B050"/>
              </a:solidFill>
              <a:latin typeface="Arial" pitchFamily="34" charset="0"/>
              <a:ea typeface="ＭＳ Ｐゴシック" pitchFamily="34" charset="-128"/>
              <a:cs typeface="Arial" pitchFamily="34" charset="0"/>
            </a:endParaRPr>
          </a:p>
        </p:txBody>
      </p:sp>
      <p:sp>
        <p:nvSpPr>
          <p:cNvPr id="9" name="AutoShape 8"/>
          <p:cNvSpPr>
            <a:spLocks/>
          </p:cNvSpPr>
          <p:nvPr/>
        </p:nvSpPr>
        <p:spPr bwMode="auto">
          <a:xfrm>
            <a:off x="5478331" y="2133600"/>
            <a:ext cx="3352800" cy="3573463"/>
          </a:xfrm>
          <a:prstGeom prst="borderCallout1">
            <a:avLst>
              <a:gd name="adj1" fmla="val -1493"/>
              <a:gd name="adj2" fmla="val 49323"/>
              <a:gd name="adj3" fmla="val -11098"/>
              <a:gd name="adj4" fmla="val 14195"/>
            </a:avLst>
          </a:prstGeom>
          <a:solidFill>
            <a:srgbClr val="99CCFF"/>
          </a:solidFill>
          <a:ln w="15875">
            <a:solidFill>
              <a:srgbClr val="FF0000"/>
            </a:solidFill>
            <a:miter lim="800000"/>
            <a:headEnd type="stealth" w="med" len="med"/>
            <a:tailEnd/>
          </a:ln>
          <a:effectLst/>
        </p:spPr>
        <p:txBody>
          <a:bodyPr/>
          <a:lstStyle/>
          <a:p>
            <a:pPr>
              <a:buClr>
                <a:srgbClr val="0000FF"/>
              </a:buClr>
              <a:buSzPct val="90000"/>
              <a:buFontTx/>
              <a:buChar char="•"/>
              <a:defRPr/>
            </a:pPr>
            <a:r>
              <a:rPr lang="en-US" sz="1600" dirty="0">
                <a:solidFill>
                  <a:prstClr val="black"/>
                </a:solidFill>
                <a:effectLst>
                  <a:outerShdw blurRad="38100" dist="38100" dir="2700000" algn="tl">
                    <a:srgbClr val="FFFFFF"/>
                  </a:outerShdw>
                </a:effectLst>
                <a:ea typeface="ＭＳ Ｐゴシック" pitchFamily="34" charset="-128"/>
              </a:rPr>
              <a:t>  </a:t>
            </a:r>
            <a:r>
              <a:rPr lang="en-US" sz="1600" dirty="0">
                <a:solidFill>
                  <a:prstClr val="black"/>
                </a:solidFill>
                <a:ea typeface="ＭＳ Ｐゴシック" pitchFamily="34" charset="-128"/>
              </a:rPr>
              <a:t>Temperature and dewpoint</a:t>
            </a:r>
          </a:p>
          <a:p>
            <a:pPr>
              <a:buClr>
                <a:srgbClr val="0000FF"/>
              </a:buClr>
              <a:buSzPct val="90000"/>
              <a:buFontTx/>
              <a:buChar char="•"/>
              <a:defRPr/>
            </a:pPr>
            <a:r>
              <a:rPr lang="en-US" sz="1600" dirty="0">
                <a:solidFill>
                  <a:prstClr val="black"/>
                </a:solidFill>
                <a:ea typeface="ＭＳ Ｐゴシック" pitchFamily="34" charset="-128"/>
              </a:rPr>
              <a:t>  Wind speed, direction, and gusts</a:t>
            </a:r>
          </a:p>
          <a:p>
            <a:pPr>
              <a:buClr>
                <a:srgbClr val="0000FF"/>
              </a:buClr>
              <a:buSzPct val="90000"/>
              <a:buFontTx/>
              <a:buChar char="•"/>
              <a:defRPr/>
            </a:pPr>
            <a:r>
              <a:rPr lang="en-US" sz="1600" dirty="0">
                <a:solidFill>
                  <a:prstClr val="black"/>
                </a:solidFill>
                <a:ea typeface="ＭＳ Ｐゴシック" pitchFamily="34" charset="-128"/>
              </a:rPr>
              <a:t>  Probability of precipitation (on hr) </a:t>
            </a:r>
          </a:p>
          <a:p>
            <a:pPr>
              <a:buClr>
                <a:srgbClr val="0000FF"/>
              </a:buClr>
              <a:buSzPct val="90000"/>
              <a:buFontTx/>
              <a:buChar char="•"/>
              <a:defRPr/>
            </a:pPr>
            <a:r>
              <a:rPr lang="en-US" sz="1600" dirty="0">
                <a:solidFill>
                  <a:prstClr val="black"/>
                </a:solidFill>
                <a:ea typeface="ＭＳ Ｐゴシック" pitchFamily="34" charset="-128"/>
              </a:rPr>
              <a:t>  Probability of measurable precipitation (6- and 12-h)</a:t>
            </a:r>
          </a:p>
          <a:p>
            <a:pPr>
              <a:buClr>
                <a:srgbClr val="0000FF"/>
              </a:buClr>
              <a:buSzPct val="90000"/>
              <a:buFontTx/>
              <a:buChar char="•"/>
              <a:defRPr/>
            </a:pPr>
            <a:r>
              <a:rPr lang="en-US" sz="1600" dirty="0">
                <a:solidFill>
                  <a:prstClr val="black"/>
                </a:solidFill>
                <a:ea typeface="ＭＳ Ｐゴシック" pitchFamily="34" charset="-128"/>
              </a:rPr>
              <a:t>  Precipitation type</a:t>
            </a:r>
          </a:p>
          <a:p>
            <a:pPr>
              <a:buClr>
                <a:srgbClr val="0000FF"/>
              </a:buClr>
              <a:buSzPct val="90000"/>
              <a:buFontTx/>
              <a:buChar char="•"/>
              <a:defRPr/>
            </a:pPr>
            <a:r>
              <a:rPr lang="en-US" sz="1600" dirty="0">
                <a:solidFill>
                  <a:prstClr val="black"/>
                </a:solidFill>
                <a:ea typeface="ＭＳ Ｐゴシック" pitchFamily="34" charset="-128"/>
              </a:rPr>
              <a:t>  Precipitation characteristics</a:t>
            </a:r>
          </a:p>
          <a:p>
            <a:pPr>
              <a:buClr>
                <a:srgbClr val="0000FF"/>
              </a:buClr>
              <a:buSzPct val="90000"/>
              <a:buFontTx/>
              <a:buChar char="•"/>
              <a:defRPr/>
            </a:pPr>
            <a:r>
              <a:rPr lang="en-US" sz="1600" dirty="0">
                <a:solidFill>
                  <a:prstClr val="black"/>
                </a:solidFill>
                <a:ea typeface="ＭＳ Ｐゴシック" pitchFamily="34" charset="-128"/>
              </a:rPr>
              <a:t>  </a:t>
            </a:r>
            <a:r>
              <a:rPr lang="en-US" sz="1600" dirty="0" smtClean="0">
                <a:solidFill>
                  <a:prstClr val="black"/>
                </a:solidFill>
                <a:ea typeface="ＭＳ Ｐゴシック" pitchFamily="34" charset="-128"/>
              </a:rPr>
              <a:t>Lightning/Convection</a:t>
            </a:r>
            <a:endParaRPr lang="en-US" sz="1600" dirty="0">
              <a:solidFill>
                <a:prstClr val="black"/>
              </a:solidFill>
              <a:ea typeface="ＭＳ Ｐゴシック" pitchFamily="34" charset="-128"/>
            </a:endParaRPr>
          </a:p>
          <a:p>
            <a:pPr>
              <a:buClr>
                <a:srgbClr val="0000FF"/>
              </a:buClr>
              <a:buSzPct val="90000"/>
              <a:buFontTx/>
              <a:buChar char="•"/>
              <a:defRPr/>
            </a:pPr>
            <a:r>
              <a:rPr lang="en-US" sz="1600" dirty="0">
                <a:solidFill>
                  <a:prstClr val="black"/>
                </a:solidFill>
                <a:ea typeface="ＭＳ Ｐゴシック" pitchFamily="34" charset="-128"/>
              </a:rPr>
              <a:t>  Ceiling height</a:t>
            </a:r>
          </a:p>
          <a:p>
            <a:pPr>
              <a:buClr>
                <a:srgbClr val="0000FF"/>
              </a:buClr>
              <a:buSzPct val="90000"/>
              <a:buFontTx/>
              <a:buChar char="•"/>
              <a:defRPr/>
            </a:pPr>
            <a:r>
              <a:rPr lang="en-US" sz="1600" dirty="0">
                <a:solidFill>
                  <a:prstClr val="black"/>
                </a:solidFill>
                <a:ea typeface="ＭＳ Ｐゴシック" pitchFamily="34" charset="-128"/>
              </a:rPr>
              <a:t>  Conditional ceiling height</a:t>
            </a:r>
          </a:p>
          <a:p>
            <a:pPr>
              <a:buClr>
                <a:srgbClr val="0000FF"/>
              </a:buClr>
              <a:buSzPct val="90000"/>
              <a:buFontTx/>
              <a:buChar char="•"/>
              <a:defRPr/>
            </a:pPr>
            <a:r>
              <a:rPr lang="en-US" sz="1600" dirty="0">
                <a:solidFill>
                  <a:prstClr val="black"/>
                </a:solidFill>
                <a:ea typeface="ＭＳ Ｐゴシック" pitchFamily="34" charset="-128"/>
              </a:rPr>
              <a:t>  Opaque sky cover</a:t>
            </a:r>
          </a:p>
          <a:p>
            <a:pPr>
              <a:buClr>
                <a:srgbClr val="0000FF"/>
              </a:buClr>
              <a:buSzPct val="90000"/>
              <a:buFontTx/>
              <a:buChar char="•"/>
              <a:defRPr/>
            </a:pPr>
            <a:r>
              <a:rPr lang="en-US" sz="1600" dirty="0">
                <a:solidFill>
                  <a:prstClr val="black"/>
                </a:solidFill>
                <a:ea typeface="ＭＳ Ｐゴシック" pitchFamily="34" charset="-128"/>
              </a:rPr>
              <a:t>  Visibility</a:t>
            </a:r>
          </a:p>
          <a:p>
            <a:pPr>
              <a:buClr>
                <a:srgbClr val="0000FF"/>
              </a:buClr>
              <a:buSzPct val="90000"/>
              <a:buFontTx/>
              <a:buChar char="•"/>
              <a:defRPr/>
            </a:pPr>
            <a:r>
              <a:rPr lang="en-US" sz="1600" dirty="0">
                <a:solidFill>
                  <a:prstClr val="black"/>
                </a:solidFill>
                <a:ea typeface="ＭＳ Ｐゴシック" pitchFamily="34" charset="-128"/>
              </a:rPr>
              <a:t>  Conditional visibility</a:t>
            </a:r>
          </a:p>
          <a:p>
            <a:pPr>
              <a:buClr>
                <a:srgbClr val="0000FF"/>
              </a:buClr>
              <a:buSzPct val="90000"/>
              <a:buFontTx/>
              <a:buChar char="•"/>
              <a:defRPr/>
            </a:pPr>
            <a:r>
              <a:rPr lang="en-US" sz="1600" dirty="0">
                <a:solidFill>
                  <a:prstClr val="black"/>
                </a:solidFill>
                <a:ea typeface="ＭＳ Ｐゴシック" pitchFamily="34" charset="-128"/>
              </a:rPr>
              <a:t>  </a:t>
            </a:r>
            <a:r>
              <a:rPr lang="en-US" sz="1600" dirty="0" smtClean="0">
                <a:solidFill>
                  <a:prstClr val="black"/>
                </a:solidFill>
                <a:ea typeface="ＭＳ Ｐゴシック" pitchFamily="34" charset="-128"/>
              </a:rPr>
              <a:t>Obstruction </a:t>
            </a:r>
            <a:r>
              <a:rPr lang="en-US" sz="1600" dirty="0">
                <a:solidFill>
                  <a:prstClr val="black"/>
                </a:solidFill>
                <a:ea typeface="ＭＳ Ｐゴシック" pitchFamily="34" charset="-128"/>
              </a:rPr>
              <a:t>to vision</a:t>
            </a:r>
          </a:p>
        </p:txBody>
      </p:sp>
    </p:spTree>
    <p:extLst>
      <p:ext uri="{BB962C8B-B14F-4D97-AF65-F5344CB8AC3E}">
        <p14:creationId xmlns:p14="http://schemas.microsoft.com/office/powerpoint/2010/main" val="3179996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fade">
                                      <p:cBhvr>
                                        <p:cTn id="27" dur="500"/>
                                        <p:tgtEl>
                                          <p:spTgt spid="8">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fade">
                                      <p:cBhvr>
                                        <p:cTn id="30" dur="500"/>
                                        <p:tgtEl>
                                          <p:spTgt spid="8">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fade">
                                      <p:cBhvr>
                                        <p:cTn id="33" dur="500"/>
                                        <p:tgtEl>
                                          <p:spTgt spid="8">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12" end="12"/>
                                            </p:txEl>
                                          </p:spTgt>
                                        </p:tgtEl>
                                        <p:attrNameLst>
                                          <p:attrName>style.visibility</p:attrName>
                                        </p:attrNameLst>
                                      </p:cBhvr>
                                      <p:to>
                                        <p:strVal val="visible"/>
                                      </p:to>
                                    </p:set>
                                    <p:animEffect transition="in" filter="fade">
                                      <p:cBhvr>
                                        <p:cTn id="36"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Time </a:t>
            </a:r>
            <a:r>
              <a:rPr lang="en-US" sz="2400" dirty="0">
                <a:latin typeface="Arial"/>
                <a:ea typeface="Arial"/>
                <a:cs typeface="Arial"/>
              </a:rPr>
              <a:t>Extension : </a:t>
            </a:r>
            <a:r>
              <a:rPr lang="en-US" sz="2400" dirty="0" smtClean="0">
                <a:latin typeface="Arial"/>
                <a:ea typeface="Arial"/>
                <a:cs typeface="Arial"/>
              </a:rPr>
              <a:t>Forecasts to 38 hours</a:t>
            </a:r>
            <a:endParaRPr lang="en-US" sz="2400" dirty="0">
              <a:latin typeface="Arial"/>
              <a:ea typeface="Arial"/>
              <a:cs typeface="Arial"/>
            </a:endParaRPr>
          </a:p>
        </p:txBody>
      </p:sp>
      <p:sp>
        <p:nvSpPr>
          <p:cNvPr id="3" name="Content Placeholder 2"/>
          <p:cNvSpPr>
            <a:spLocks noGrp="1"/>
          </p:cNvSpPr>
          <p:nvPr>
            <p:ph idx="1"/>
          </p:nvPr>
        </p:nvSpPr>
        <p:spPr>
          <a:xfrm>
            <a:off x="457200" y="1066800"/>
            <a:ext cx="8229600" cy="4983163"/>
          </a:xfrm>
        </p:spPr>
        <p:txBody>
          <a:bodyPr/>
          <a:lstStyle/>
          <a:p>
            <a:r>
              <a:rPr lang="en-US" sz="2800" dirty="0" err="1">
                <a:latin typeface="Arial" panose="020B0604020202020204" pitchFamily="34" charset="0"/>
                <a:cs typeface="Arial" panose="020B0604020202020204" pitchFamily="34" charset="0"/>
              </a:rPr>
              <a:t>Meteograms</a:t>
            </a:r>
            <a:r>
              <a:rPr lang="en-US" sz="2800" dirty="0">
                <a:latin typeface="Arial" panose="020B0604020202020204" pitchFamily="34" charset="0"/>
                <a:cs typeface="Arial" panose="020B0604020202020204" pitchFamily="34" charset="0"/>
              </a:rPr>
              <a:t> to 38 hours (ceiling, visibility, </a:t>
            </a:r>
            <a:r>
              <a:rPr lang="en-US" sz="2800" dirty="0" smtClean="0">
                <a:latin typeface="Arial" panose="020B0604020202020204" pitchFamily="34" charset="0"/>
                <a:cs typeface="Arial" panose="020B0604020202020204" pitchFamily="34" charset="0"/>
              </a:rPr>
              <a:t>POP01/POP06/POP12</a:t>
            </a:r>
            <a:r>
              <a:rPr lang="en-US" sz="2800" dirty="0">
                <a:latin typeface="Arial" panose="020B0604020202020204" pitchFamily="34" charset="0"/>
                <a:cs typeface="Arial" panose="020B0604020202020204" pitchFamily="34" charset="0"/>
              </a:rPr>
              <a:t>):</a:t>
            </a:r>
          </a:p>
          <a:p>
            <a:pPr marL="0" indent="0">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2057400"/>
            <a:ext cx="8953500" cy="4705350"/>
          </a:xfrm>
          <a:prstGeom prst="rect">
            <a:avLst/>
          </a:prstGeom>
        </p:spPr>
      </p:pic>
    </p:spTree>
    <p:extLst>
      <p:ext uri="{BB962C8B-B14F-4D97-AF65-F5344CB8AC3E}">
        <p14:creationId xmlns:p14="http://schemas.microsoft.com/office/powerpoint/2010/main" val="76995507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Spatial Expansion</a:t>
            </a:r>
            <a:endParaRPr lang="en-US" sz="2400" dirty="0">
              <a:latin typeface="Arial"/>
              <a:ea typeface="Arial"/>
              <a:cs typeface="Arial"/>
            </a:endParaRPr>
          </a:p>
        </p:txBody>
      </p:sp>
      <p:sp>
        <p:nvSpPr>
          <p:cNvPr id="3" name="Content Placeholder 2"/>
          <p:cNvSpPr>
            <a:spLocks noGrp="1"/>
          </p:cNvSpPr>
          <p:nvPr>
            <p:ph idx="1"/>
          </p:nvPr>
        </p:nvSpPr>
        <p:spPr>
          <a:xfrm>
            <a:off x="457200" y="1066800"/>
            <a:ext cx="8229600" cy="4983163"/>
          </a:xfrm>
        </p:spPr>
        <p:txBody>
          <a:bodyPr/>
          <a:lstStyle/>
          <a:p>
            <a:r>
              <a:rPr lang="en-US" sz="2800" dirty="0" smtClean="0">
                <a:latin typeface="Arial" panose="020B0604020202020204" pitchFamily="34" charset="0"/>
                <a:cs typeface="Arial" panose="020B0604020202020204" pitchFamily="34" charset="0"/>
              </a:rPr>
              <a:t>GLMP valid over NBM domain (ceiling, visibility, </a:t>
            </a:r>
            <a:r>
              <a:rPr lang="en-US" sz="2800" dirty="0" smtClean="0">
                <a:latin typeface="Arial" panose="020B0604020202020204" pitchFamily="34" charset="0"/>
                <a:cs typeface="Arial" panose="020B0604020202020204" pitchFamily="34" charset="0"/>
              </a:rPr>
              <a:t>POP01/POP06/POP12</a:t>
            </a:r>
            <a:r>
              <a:rPr lang="en-US" sz="2800" dirty="0" smtClean="0">
                <a:latin typeface="Arial" panose="020B0604020202020204" pitchFamily="34" charset="0"/>
                <a:cs typeface="Arial" panose="020B0604020202020204" pitchFamily="34" charset="0"/>
              </a:rPr>
              <a:t>):</a:t>
            </a:r>
          </a:p>
          <a:p>
            <a:pPr marL="0" indent="0">
              <a:buNone/>
            </a:pPr>
            <a:endParaRPr lang="en-US" dirty="0" smtClean="0"/>
          </a:p>
        </p:txBody>
      </p:sp>
      <p:sp>
        <p:nvSpPr>
          <p:cNvPr id="6" name="TextBox 9"/>
          <p:cNvSpPr txBox="1"/>
          <p:nvPr/>
        </p:nvSpPr>
        <p:spPr>
          <a:xfrm>
            <a:off x="1113391" y="5759932"/>
            <a:ext cx="2487601" cy="369332"/>
          </a:xfrm>
          <a:prstGeom prst="rect">
            <a:avLst/>
          </a:prstGeom>
          <a:solidFill>
            <a:schemeClr val="bg1"/>
          </a:solidFill>
          <a:ln>
            <a:solidFill>
              <a:srgbClr val="0000F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Arial" panose="020B0604020202020204" pitchFamily="34" charset="0"/>
                <a:cs typeface="Arial" panose="020B0604020202020204" pitchFamily="34" charset="0"/>
              </a:rPr>
              <a:t>Current LAMP Grid</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131" y="2421118"/>
            <a:ext cx="4239097" cy="3200400"/>
          </a:xfrm>
          <a:prstGeom prst="rect">
            <a:avLst/>
          </a:prstGeom>
          <a:ln>
            <a:solidFill>
              <a:srgbClr val="0000FF"/>
            </a:solidFill>
          </a:ln>
        </p:spPr>
      </p:pic>
      <p:sp>
        <p:nvSpPr>
          <p:cNvPr id="8" name="TextBox 10"/>
          <p:cNvSpPr txBox="1"/>
          <p:nvPr/>
        </p:nvSpPr>
        <p:spPr>
          <a:xfrm>
            <a:off x="5628830" y="5759932"/>
            <a:ext cx="2407698" cy="369332"/>
          </a:xfrm>
          <a:prstGeom prst="rect">
            <a:avLst/>
          </a:prstGeom>
          <a:solidFill>
            <a:schemeClr val="bg1"/>
          </a:solidFill>
          <a:ln>
            <a:solidFill>
              <a:srgbClr val="0000F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Expanded </a:t>
            </a:r>
            <a:r>
              <a:rPr lang="en-US" dirty="0" smtClean="0">
                <a:latin typeface="Arial" panose="020B0604020202020204" pitchFamily="34" charset="0"/>
                <a:cs typeface="Arial" panose="020B0604020202020204" pitchFamily="34" charset="0"/>
              </a:rPr>
              <a:t>LAMP</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Grid</a:t>
            </a:r>
            <a:endParaRPr lang="en-US" dirty="0">
              <a:latin typeface="Arial" panose="020B0604020202020204" pitchFamily="34" charset="0"/>
              <a:cs typeface="Arial" panose="020B0604020202020204" pitchFamily="34" charset="0"/>
            </a:endParaRPr>
          </a:p>
        </p:txBody>
      </p:sp>
      <p:grpSp>
        <p:nvGrpSpPr>
          <p:cNvPr id="12" name="Group 11"/>
          <p:cNvGrpSpPr/>
          <p:nvPr/>
        </p:nvGrpSpPr>
        <p:grpSpPr>
          <a:xfrm>
            <a:off x="228600" y="2421118"/>
            <a:ext cx="4257184" cy="3200400"/>
            <a:chOff x="228600" y="2421118"/>
            <a:chExt cx="4257184" cy="32004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421118"/>
              <a:ext cx="4257184" cy="3200400"/>
            </a:xfrm>
            <a:prstGeom prst="rect">
              <a:avLst/>
            </a:prstGeom>
            <a:ln>
              <a:solidFill>
                <a:srgbClr val="0000FF"/>
              </a:solidFill>
            </a:ln>
          </p:spPr>
        </p:pic>
        <p:sp>
          <p:nvSpPr>
            <p:cNvPr id="11" name="Rectangle 10"/>
            <p:cNvSpPr/>
            <p:nvPr/>
          </p:nvSpPr>
          <p:spPr>
            <a:xfrm>
              <a:off x="1295400" y="5373624"/>
              <a:ext cx="685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ight Arrow 8"/>
          <p:cNvSpPr/>
          <p:nvPr/>
        </p:nvSpPr>
        <p:spPr>
          <a:xfrm>
            <a:off x="3962401" y="4419600"/>
            <a:ext cx="1114946" cy="609600"/>
          </a:xfrm>
          <a:prstGeom prst="rightArrow">
            <a:avLst/>
          </a:prstGeom>
          <a:solidFill>
            <a:srgbClr val="0000FF"/>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96726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15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 sz="3600" b="0" i="0" u="none" strike="noStrike" cap="none" dirty="0" smtClean="0">
                <a:latin typeface="Arial"/>
                <a:ea typeface="Arial"/>
                <a:cs typeface="Arial"/>
                <a:sym typeface="Arial"/>
              </a:rPr>
              <a:t>Outline</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LAMP Background</a:t>
            </a:r>
          </a:p>
          <a:p>
            <a:pPr marL="990600" lvl="1" indent="-457200">
              <a:spcBef>
                <a:spcPts val="0"/>
              </a:spcBef>
              <a:spcAft>
                <a:spcPts val="0"/>
              </a:spcAft>
              <a:buSzPct val="100000"/>
              <a:buFont typeface="+mj-lt"/>
              <a:buAutoNum type="arabicPeriod"/>
            </a:pPr>
            <a:r>
              <a:rPr lang="en-US" dirty="0">
                <a:solidFill>
                  <a:srgbClr val="0000FF"/>
                </a:solidFill>
                <a:latin typeface="Arial"/>
                <a:ea typeface="Arial"/>
                <a:cs typeface="Arial"/>
                <a:sym typeface="Arial"/>
              </a:rPr>
              <a:t>Recent Improvements</a:t>
            </a: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Tour </a:t>
            </a:r>
            <a:r>
              <a:rPr lang="en-US" dirty="0">
                <a:solidFill>
                  <a:srgbClr val="0000FF"/>
                </a:solidFill>
                <a:latin typeface="Arial"/>
                <a:ea typeface="Arial"/>
                <a:cs typeface="Arial"/>
                <a:sym typeface="Arial"/>
              </a:rPr>
              <a:t>of the </a:t>
            </a:r>
            <a:r>
              <a:rPr lang="en-US" dirty="0" smtClean="0">
                <a:solidFill>
                  <a:srgbClr val="0000FF"/>
                </a:solidFill>
                <a:latin typeface="Arial"/>
                <a:ea typeface="Arial"/>
                <a:cs typeface="Arial"/>
                <a:sym typeface="Arial"/>
              </a:rPr>
              <a:t>LAMP Web </a:t>
            </a:r>
            <a:r>
              <a:rPr lang="en-US" dirty="0">
                <a:solidFill>
                  <a:srgbClr val="0000FF"/>
                </a:solidFill>
                <a:latin typeface="Arial"/>
                <a:ea typeface="Arial"/>
                <a:cs typeface="Arial"/>
                <a:sym typeface="Arial"/>
              </a:rPr>
              <a:t>P</a:t>
            </a:r>
            <a:r>
              <a:rPr lang="en-US" dirty="0" smtClean="0">
                <a:solidFill>
                  <a:srgbClr val="0000FF"/>
                </a:solidFill>
                <a:latin typeface="Arial"/>
                <a:ea typeface="Arial"/>
                <a:cs typeface="Arial"/>
                <a:sym typeface="Arial"/>
              </a:rPr>
              <a:t>roducts</a:t>
            </a:r>
            <a:endParaRPr lang="en-US" dirty="0">
              <a:solidFill>
                <a:srgbClr val="0000FF"/>
              </a:solidFill>
              <a:latin typeface="Arial"/>
              <a:ea typeface="Arial"/>
              <a:cs typeface="Arial"/>
              <a:sym typeface="Arial"/>
            </a:endParaRP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Current Work</a:t>
            </a:r>
          </a:p>
          <a:p>
            <a:pPr marL="1447800" lvl="2" indent="-457200">
              <a:spcBef>
                <a:spcPts val="0"/>
              </a:spcBef>
              <a:spcAft>
                <a:spcPts val="0"/>
              </a:spcAft>
              <a:buSzPct val="100000"/>
              <a:buFont typeface="Arial" panose="020B0604020202020204" pitchFamily="34" charset="0"/>
              <a:buChar char="•"/>
            </a:pPr>
            <a:r>
              <a:rPr lang="en-US" dirty="0" smtClean="0">
                <a:solidFill>
                  <a:srgbClr val="0000FF"/>
                </a:solidFill>
                <a:latin typeface="Arial"/>
                <a:ea typeface="Arial"/>
                <a:cs typeface="Arial"/>
                <a:sym typeface="Arial"/>
              </a:rPr>
              <a:t>Development and Verification</a:t>
            </a:r>
            <a:endParaRPr lang="en-US" dirty="0">
              <a:solidFill>
                <a:srgbClr val="0000FF"/>
              </a:solidFill>
              <a:latin typeface="Arial"/>
              <a:ea typeface="Arial"/>
              <a:cs typeface="Arial"/>
              <a:sym typeface="Arial"/>
            </a:endParaRPr>
          </a:p>
          <a:p>
            <a:pPr marL="1447800" lvl="2" indent="-457200">
              <a:spcBef>
                <a:spcPts val="0"/>
              </a:spcBef>
              <a:spcAft>
                <a:spcPts val="0"/>
              </a:spcAft>
              <a:buSzPct val="100000"/>
              <a:buFont typeface="Arial" panose="020B0604020202020204" pitchFamily="34" charset="0"/>
              <a:buChar char="•"/>
            </a:pPr>
            <a:r>
              <a:rPr lang="en-US" dirty="0" smtClean="0">
                <a:solidFill>
                  <a:srgbClr val="0000FF"/>
                </a:solidFill>
                <a:latin typeface="Arial"/>
                <a:ea typeface="Arial"/>
                <a:cs typeface="Arial"/>
                <a:sym typeface="Arial"/>
              </a:rPr>
              <a:t>Strengths </a:t>
            </a:r>
            <a:r>
              <a:rPr lang="en-US" dirty="0">
                <a:solidFill>
                  <a:srgbClr val="0000FF"/>
                </a:solidFill>
                <a:latin typeface="Arial"/>
                <a:ea typeface="Arial"/>
                <a:cs typeface="Arial"/>
                <a:sym typeface="Arial"/>
              </a:rPr>
              <a:t>and </a:t>
            </a:r>
            <a:r>
              <a:rPr lang="en-US" dirty="0" smtClean="0">
                <a:solidFill>
                  <a:srgbClr val="0000FF"/>
                </a:solidFill>
                <a:latin typeface="Arial"/>
                <a:ea typeface="Arial"/>
                <a:cs typeface="Arial"/>
                <a:sym typeface="Arial"/>
              </a:rPr>
              <a:t>Weaknesses</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Schedule </a:t>
            </a:r>
            <a:r>
              <a:rPr lang="en-US" dirty="0">
                <a:solidFill>
                  <a:schemeClr val="bg1">
                    <a:lumMod val="50000"/>
                  </a:schemeClr>
                </a:solidFill>
                <a:latin typeface="Arial"/>
                <a:ea typeface="Arial"/>
                <a:cs typeface="Arial"/>
                <a:sym typeface="Arial"/>
              </a:rPr>
              <a:t>for implementation</a:t>
            </a:r>
          </a:p>
          <a:p>
            <a:pPr marL="990600" lvl="1" indent="-457200">
              <a:spcBef>
                <a:spcPts val="0"/>
              </a:spcBef>
              <a:spcAft>
                <a:spcPts val="0"/>
              </a:spcAft>
              <a:buSzPct val="100000"/>
              <a:buFont typeface="+mj-lt"/>
              <a:buAutoNum type="arabicPeriod"/>
            </a:pPr>
            <a:r>
              <a:rPr lang="en-US" dirty="0" smtClean="0">
                <a:solidFill>
                  <a:schemeClr val="bg1">
                    <a:lumMod val="50000"/>
                  </a:schemeClr>
                </a:solidFill>
                <a:latin typeface="Arial"/>
                <a:ea typeface="Arial"/>
                <a:cs typeface="Arial"/>
                <a:sym typeface="Arial"/>
              </a:rPr>
              <a:t>Future work</a:t>
            </a: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62</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4039242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Strengths and Weaknesses</a:t>
            </a:r>
            <a:endParaRPr lang="en-US" sz="2400" dirty="0">
              <a:latin typeface="Arial"/>
              <a:ea typeface="Arial"/>
              <a:cs typeface="Arial"/>
            </a:endParaRPr>
          </a:p>
        </p:txBody>
      </p:sp>
      <p:sp>
        <p:nvSpPr>
          <p:cNvPr id="3" name="Content Placeholder 2"/>
          <p:cNvSpPr>
            <a:spLocks noGrp="1"/>
          </p:cNvSpPr>
          <p:nvPr>
            <p:ph idx="1"/>
          </p:nvPr>
        </p:nvSpPr>
        <p:spPr>
          <a:xfrm>
            <a:off x="419100" y="1057656"/>
            <a:ext cx="8382000" cy="5114544"/>
          </a:xfrm>
        </p:spPr>
        <p:txBody>
          <a:bodyPr>
            <a:normAutofit fontScale="32500" lnSpcReduction="20000"/>
          </a:bodyPr>
          <a:lstStyle/>
          <a:p>
            <a:pPr>
              <a:lnSpc>
                <a:spcPct val="120000"/>
              </a:lnSpc>
            </a:pPr>
            <a:r>
              <a:rPr lang="en-US" sz="8000" dirty="0" smtClean="0">
                <a:latin typeface="Arial" charset="0"/>
                <a:cs typeface="Arial" charset="0"/>
              </a:rPr>
              <a:t>Strengths:</a:t>
            </a:r>
            <a:endParaRPr lang="en-US" sz="8000" dirty="0">
              <a:latin typeface="Arial" charset="0"/>
              <a:cs typeface="Arial" charset="0"/>
            </a:endParaRPr>
          </a:p>
          <a:p>
            <a:pPr marL="685800" lvl="1" indent="-338138">
              <a:lnSpc>
                <a:spcPct val="120000"/>
              </a:lnSpc>
              <a:buFont typeface="Wingdings" panose="05000000000000000000" pitchFamily="2" charset="2"/>
              <a:buChar char="§"/>
            </a:pPr>
            <a:r>
              <a:rPr lang="en-US" sz="7200" dirty="0" smtClean="0">
                <a:solidFill>
                  <a:srgbClr val="0070C0"/>
                </a:solidFill>
                <a:latin typeface="Arial"/>
                <a:ea typeface="Arial"/>
                <a:cs typeface="Arial"/>
              </a:rPr>
              <a:t>LAMP provides skillful guidance for aviation forecasting</a:t>
            </a:r>
          </a:p>
          <a:p>
            <a:pPr marL="685800" lvl="1" indent="-338138">
              <a:lnSpc>
                <a:spcPct val="120000"/>
              </a:lnSpc>
              <a:buFont typeface="Wingdings" panose="05000000000000000000" pitchFamily="2" charset="2"/>
              <a:buChar char="§"/>
            </a:pPr>
            <a:r>
              <a:rPr lang="en-US" sz="7200" dirty="0" smtClean="0">
                <a:solidFill>
                  <a:srgbClr val="0070C0"/>
                </a:solidFill>
                <a:latin typeface="Arial"/>
                <a:ea typeface="Arial"/>
                <a:cs typeface="Arial"/>
              </a:rPr>
              <a:t>The power of the observation:  Persistence is often very hard to beat, so observations are critical predictors.</a:t>
            </a:r>
          </a:p>
          <a:p>
            <a:pPr marL="685800" lvl="1" indent="-338138">
              <a:lnSpc>
                <a:spcPct val="120000"/>
              </a:lnSpc>
              <a:buFont typeface="Wingdings" panose="05000000000000000000" pitchFamily="2" charset="2"/>
              <a:buChar char="§"/>
            </a:pPr>
            <a:r>
              <a:rPr lang="en-US" sz="7200" dirty="0" smtClean="0">
                <a:solidFill>
                  <a:srgbClr val="0070C0"/>
                </a:solidFill>
                <a:latin typeface="Arial"/>
                <a:ea typeface="Arial"/>
                <a:cs typeface="Arial"/>
              </a:rPr>
              <a:t>Calibrating the HRRR model output to the station data provides skillful forecasts and mesoscale detail in the period from 6- to 17-h.</a:t>
            </a:r>
          </a:p>
          <a:p>
            <a:pPr marL="685800" lvl="1" indent="-338138">
              <a:lnSpc>
                <a:spcPct val="120000"/>
              </a:lnSpc>
              <a:buFont typeface="Wingdings" panose="05000000000000000000" pitchFamily="2" charset="2"/>
              <a:buChar char="§"/>
            </a:pPr>
            <a:r>
              <a:rPr lang="en-US" sz="7200" dirty="0" smtClean="0">
                <a:solidFill>
                  <a:srgbClr val="0070C0"/>
                </a:solidFill>
                <a:latin typeface="Arial"/>
                <a:ea typeface="Arial"/>
                <a:cs typeface="Arial"/>
              </a:rPr>
              <a:t>Calibrating the global model output to the station data provides skillful forecasts out to 25 (and soon 38) hours.</a:t>
            </a:r>
            <a:br>
              <a:rPr lang="en-US" sz="7200" dirty="0" smtClean="0">
                <a:solidFill>
                  <a:srgbClr val="0070C0"/>
                </a:solidFill>
                <a:latin typeface="Arial"/>
                <a:ea typeface="Arial"/>
                <a:cs typeface="Arial"/>
              </a:rPr>
            </a:br>
            <a:r>
              <a:rPr lang="en-US" sz="7200" dirty="0" smtClean="0">
                <a:solidFill>
                  <a:srgbClr val="0070C0"/>
                </a:solidFill>
                <a:latin typeface="Arial"/>
                <a:ea typeface="Arial"/>
                <a:cs typeface="Arial"/>
              </a:rPr>
              <a:t/>
            </a:r>
            <a:br>
              <a:rPr lang="en-US" sz="7200" dirty="0" smtClean="0">
                <a:solidFill>
                  <a:srgbClr val="0070C0"/>
                </a:solidFill>
                <a:latin typeface="Arial"/>
                <a:ea typeface="Arial"/>
                <a:cs typeface="Arial"/>
              </a:rPr>
            </a:br>
            <a:endParaRPr lang="en-US" sz="3600" b="1" dirty="0" smtClean="0">
              <a:solidFill>
                <a:schemeClr val="tx2"/>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6581067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Weaknesses</a:t>
            </a:r>
            <a:endParaRPr lang="en-US" sz="2400" dirty="0">
              <a:latin typeface="Arial"/>
              <a:ea typeface="Arial"/>
              <a:cs typeface="Arial"/>
            </a:endParaRPr>
          </a:p>
        </p:txBody>
      </p:sp>
      <p:sp>
        <p:nvSpPr>
          <p:cNvPr id="3" name="Content Placeholder 2"/>
          <p:cNvSpPr>
            <a:spLocks noGrp="1"/>
          </p:cNvSpPr>
          <p:nvPr>
            <p:ph idx="1"/>
          </p:nvPr>
        </p:nvSpPr>
        <p:spPr>
          <a:xfrm>
            <a:off x="419100" y="1057657"/>
            <a:ext cx="8382000" cy="1609344"/>
          </a:xfrm>
        </p:spPr>
        <p:txBody>
          <a:bodyPr>
            <a:noAutofit/>
          </a:bodyPr>
          <a:lstStyle/>
          <a:p>
            <a:r>
              <a:rPr lang="en-US" sz="2000" dirty="0" smtClean="0">
                <a:latin typeface="Arial" charset="0"/>
                <a:cs typeface="Arial" charset="0"/>
              </a:rPr>
              <a:t>Weaknesses:</a:t>
            </a:r>
            <a:endParaRPr lang="en-US" sz="2000" dirty="0">
              <a:latin typeface="Arial" charset="0"/>
              <a:cs typeface="Arial" charset="0"/>
            </a:endParaRPr>
          </a:p>
          <a:p>
            <a:pPr marL="685800" lvl="1" indent="-338138">
              <a:buFont typeface="Wingdings" panose="05000000000000000000" pitchFamily="2" charset="2"/>
              <a:buChar char="§"/>
            </a:pPr>
            <a:r>
              <a:rPr lang="en-US" sz="2000" dirty="0" smtClean="0">
                <a:solidFill>
                  <a:srgbClr val="0070C0"/>
                </a:solidFill>
                <a:latin typeface="Arial"/>
                <a:ea typeface="Arial"/>
                <a:cs typeface="Arial"/>
              </a:rPr>
              <a:t>As we phase in new models, the potential for the LAMP guidance to be inconsistent with other LAMP elements increases.</a:t>
            </a:r>
            <a:br>
              <a:rPr lang="en-US" sz="2000" dirty="0" smtClean="0">
                <a:solidFill>
                  <a:srgbClr val="0070C0"/>
                </a:solidFill>
                <a:latin typeface="Arial"/>
                <a:ea typeface="Arial"/>
                <a:cs typeface="Arial"/>
              </a:rPr>
            </a:br>
            <a:r>
              <a:rPr lang="en-US" sz="2000" dirty="0" smtClean="0">
                <a:solidFill>
                  <a:srgbClr val="0070C0"/>
                </a:solidFill>
                <a:latin typeface="Arial"/>
                <a:ea typeface="Arial"/>
                <a:cs typeface="Arial"/>
              </a:rPr>
              <a:t/>
            </a:r>
            <a:br>
              <a:rPr lang="en-US" sz="2000" dirty="0" smtClean="0">
                <a:solidFill>
                  <a:srgbClr val="0070C0"/>
                </a:solidFill>
                <a:latin typeface="Arial"/>
                <a:ea typeface="Arial"/>
                <a:cs typeface="Arial"/>
              </a:rPr>
            </a:br>
            <a:r>
              <a:rPr lang="en-US" sz="2000" dirty="0" smtClean="0">
                <a:solidFill>
                  <a:srgbClr val="0070C0"/>
                </a:solidFill>
                <a:latin typeface="Arial"/>
                <a:ea typeface="Arial"/>
                <a:cs typeface="Arial"/>
              </a:rPr>
              <a:t/>
            </a:r>
            <a:br>
              <a:rPr lang="en-US" sz="2000" dirty="0" smtClean="0">
                <a:solidFill>
                  <a:srgbClr val="0070C0"/>
                </a:solidFill>
                <a:latin typeface="Arial"/>
                <a:ea typeface="Arial"/>
                <a:cs typeface="Arial"/>
              </a:rPr>
            </a:br>
            <a:r>
              <a:rPr lang="en-US" sz="2000" dirty="0" smtClean="0">
                <a:solidFill>
                  <a:srgbClr val="0070C0"/>
                </a:solidFill>
                <a:latin typeface="Arial"/>
                <a:ea typeface="Arial"/>
                <a:cs typeface="Arial"/>
              </a:rPr>
              <a:t/>
            </a:r>
            <a:br>
              <a:rPr lang="en-US" sz="2000" dirty="0" smtClean="0">
                <a:solidFill>
                  <a:srgbClr val="0070C0"/>
                </a:solidFill>
                <a:latin typeface="Arial"/>
                <a:ea typeface="Arial"/>
                <a:cs typeface="Arial"/>
              </a:rPr>
            </a:br>
            <a:r>
              <a:rPr lang="en-US" sz="2000" dirty="0" smtClean="0">
                <a:solidFill>
                  <a:srgbClr val="0070C0"/>
                </a:solidFill>
                <a:latin typeface="Arial"/>
                <a:ea typeface="Arial"/>
                <a:cs typeface="Arial"/>
              </a:rPr>
              <a:t/>
            </a:r>
            <a:br>
              <a:rPr lang="en-US" sz="2000" dirty="0" smtClean="0">
                <a:solidFill>
                  <a:srgbClr val="0070C0"/>
                </a:solidFill>
                <a:latin typeface="Arial"/>
                <a:ea typeface="Arial"/>
                <a:cs typeface="Arial"/>
              </a:rPr>
            </a:br>
            <a:r>
              <a:rPr lang="en-US" sz="2000" dirty="0" smtClean="0">
                <a:solidFill>
                  <a:srgbClr val="0070C0"/>
                </a:solidFill>
                <a:latin typeface="Arial"/>
                <a:ea typeface="Arial"/>
                <a:cs typeface="Arial"/>
              </a:rPr>
              <a:t/>
            </a:r>
            <a:br>
              <a:rPr lang="en-US" sz="2000" dirty="0" smtClean="0">
                <a:solidFill>
                  <a:srgbClr val="0070C0"/>
                </a:solidFill>
                <a:latin typeface="Arial"/>
                <a:ea typeface="Arial"/>
                <a:cs typeface="Arial"/>
              </a:rPr>
            </a:br>
            <a:r>
              <a:rPr lang="en-US" sz="2000" dirty="0" smtClean="0">
                <a:solidFill>
                  <a:srgbClr val="0070C0"/>
                </a:solidFill>
                <a:latin typeface="Arial"/>
                <a:ea typeface="Arial"/>
                <a:cs typeface="Arial"/>
              </a:rPr>
              <a:t/>
            </a:r>
            <a:br>
              <a:rPr lang="en-US" sz="2000" dirty="0" smtClean="0">
                <a:solidFill>
                  <a:srgbClr val="0070C0"/>
                </a:solidFill>
                <a:latin typeface="Arial"/>
                <a:ea typeface="Arial"/>
                <a:cs typeface="Arial"/>
              </a:rPr>
            </a:br>
            <a:r>
              <a:rPr lang="en-US" sz="2000" dirty="0" smtClean="0">
                <a:solidFill>
                  <a:srgbClr val="0070C0"/>
                </a:solidFill>
                <a:latin typeface="Arial"/>
                <a:ea typeface="Arial"/>
                <a:cs typeface="Arial"/>
              </a:rPr>
              <a:t/>
            </a:r>
            <a:br>
              <a:rPr lang="en-US" sz="2000" dirty="0" smtClean="0">
                <a:solidFill>
                  <a:srgbClr val="0070C0"/>
                </a:solidFill>
                <a:latin typeface="Arial"/>
                <a:ea typeface="Arial"/>
                <a:cs typeface="Arial"/>
              </a:rPr>
            </a:br>
            <a:endParaRPr lang="en-US" sz="2000" dirty="0" smtClean="0">
              <a:solidFill>
                <a:srgbClr val="0070C0"/>
              </a:solidFill>
              <a:latin typeface="Arial"/>
              <a:ea typeface="Arial"/>
              <a:cs typeface="Arial"/>
            </a:endParaRPr>
          </a:p>
          <a:p>
            <a:pPr marL="685800" lvl="1" indent="-338138">
              <a:buFont typeface="Wingdings" panose="05000000000000000000" pitchFamily="2" charset="2"/>
              <a:buChar char="§"/>
            </a:pPr>
            <a:r>
              <a:rPr lang="en-US" sz="2000" dirty="0" smtClean="0">
                <a:solidFill>
                  <a:srgbClr val="0070C0"/>
                </a:solidFill>
                <a:latin typeface="Arial"/>
                <a:ea typeface="Arial"/>
                <a:cs typeface="Arial"/>
              </a:rPr>
              <a:t>Therefore, timing of events can differ based on the different elements.</a:t>
            </a:r>
          </a:p>
          <a:p>
            <a:pPr marL="685800" lvl="1" indent="-338138">
              <a:buFont typeface="Wingdings" panose="05000000000000000000" pitchFamily="2" charset="2"/>
              <a:buChar char="§"/>
            </a:pPr>
            <a:r>
              <a:rPr lang="en-US" sz="2000" dirty="0" smtClean="0">
                <a:solidFill>
                  <a:srgbClr val="0070C0"/>
                </a:solidFill>
                <a:latin typeface="Arial"/>
                <a:ea typeface="Arial"/>
                <a:cs typeface="Arial"/>
              </a:rPr>
              <a:t>Remember that this is GUIDANCE, and intended to be interpreted by a human.</a:t>
            </a:r>
            <a:r>
              <a:rPr lang="en-US" sz="7200" dirty="0" smtClean="0">
                <a:solidFill>
                  <a:srgbClr val="0070C0"/>
                </a:solidFill>
                <a:latin typeface="Arial"/>
                <a:ea typeface="Arial"/>
                <a:cs typeface="Arial"/>
              </a:rPr>
              <a:t/>
            </a:r>
            <a:br>
              <a:rPr lang="en-US" sz="7200" dirty="0" smtClean="0">
                <a:solidFill>
                  <a:srgbClr val="0070C0"/>
                </a:solidFill>
                <a:latin typeface="Arial"/>
                <a:ea typeface="Arial"/>
                <a:cs typeface="Arial"/>
              </a:rPr>
            </a:br>
            <a:r>
              <a:rPr lang="en-US" sz="7200" dirty="0" smtClean="0">
                <a:solidFill>
                  <a:srgbClr val="0070C0"/>
                </a:solidFill>
                <a:latin typeface="Arial"/>
                <a:ea typeface="Arial"/>
                <a:cs typeface="Arial"/>
              </a:rPr>
              <a:t/>
            </a:r>
            <a:br>
              <a:rPr lang="en-US" sz="7200" dirty="0" smtClean="0">
                <a:solidFill>
                  <a:srgbClr val="0070C0"/>
                </a:solidFill>
                <a:latin typeface="Arial"/>
                <a:ea typeface="Arial"/>
                <a:cs typeface="Arial"/>
              </a:rPr>
            </a:br>
            <a:endParaRPr lang="en-US" sz="3600" b="1" dirty="0" smtClean="0">
              <a:solidFill>
                <a:schemeClr val="tx2"/>
              </a:solidFill>
              <a:latin typeface="Courier New" panose="02070309020205020404" pitchFamily="49" charset="0"/>
              <a:cs typeface="Courier New" panose="020703090202050204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39979768"/>
              </p:ext>
            </p:extLst>
          </p:nvPr>
        </p:nvGraphicFramePr>
        <p:xfrm>
          <a:off x="533400" y="2182369"/>
          <a:ext cx="8382000" cy="2123440"/>
        </p:xfrm>
        <a:graphic>
          <a:graphicData uri="http://schemas.openxmlformats.org/drawingml/2006/table">
            <a:tbl>
              <a:tblPr firstRow="1" bandRow="1">
                <a:tableStyleId>{69CF1AB2-1976-4502-BF36-3FF5EA218861}</a:tableStyleId>
              </a:tblPr>
              <a:tblGrid>
                <a:gridCol w="2895600">
                  <a:extLst>
                    <a:ext uri="{9D8B030D-6E8A-4147-A177-3AD203B41FA5}">
                      <a16:colId xmlns:a16="http://schemas.microsoft.com/office/drawing/2014/main" val="4291938564"/>
                    </a:ext>
                  </a:extLst>
                </a:gridCol>
                <a:gridCol w="1371600">
                  <a:extLst>
                    <a:ext uri="{9D8B030D-6E8A-4147-A177-3AD203B41FA5}">
                      <a16:colId xmlns:a16="http://schemas.microsoft.com/office/drawing/2014/main" val="2910462211"/>
                    </a:ext>
                  </a:extLst>
                </a:gridCol>
                <a:gridCol w="1371600">
                  <a:extLst>
                    <a:ext uri="{9D8B030D-6E8A-4147-A177-3AD203B41FA5}">
                      <a16:colId xmlns:a16="http://schemas.microsoft.com/office/drawing/2014/main" val="3601866730"/>
                    </a:ext>
                  </a:extLst>
                </a:gridCol>
                <a:gridCol w="1371600">
                  <a:extLst>
                    <a:ext uri="{9D8B030D-6E8A-4147-A177-3AD203B41FA5}">
                      <a16:colId xmlns:a16="http://schemas.microsoft.com/office/drawing/2014/main" val="2946533041"/>
                    </a:ext>
                  </a:extLst>
                </a:gridCol>
                <a:gridCol w="1371600">
                  <a:extLst>
                    <a:ext uri="{9D8B030D-6E8A-4147-A177-3AD203B41FA5}">
                      <a16:colId xmlns:a16="http://schemas.microsoft.com/office/drawing/2014/main" val="823091822"/>
                    </a:ext>
                  </a:extLst>
                </a:gridCol>
              </a:tblGrid>
              <a:tr h="640080">
                <a:tc>
                  <a:txBody>
                    <a:bodyPr/>
                    <a:lstStyle/>
                    <a:p>
                      <a:r>
                        <a:rPr lang="en-US" dirty="0" smtClean="0"/>
                        <a:t>LAMP Element</a:t>
                      </a:r>
                      <a:endParaRPr lang="en-US" dirty="0">
                        <a:latin typeface="Arial" panose="020B0604020202020204" pitchFamily="34" charset="0"/>
                        <a:cs typeface="Arial" panose="020B0604020202020204" pitchFamily="34" charset="0"/>
                      </a:endParaRPr>
                    </a:p>
                  </a:txBody>
                  <a:tcPr/>
                </a:tc>
                <a:tc>
                  <a:txBody>
                    <a:bodyPr/>
                    <a:lstStyle/>
                    <a:p>
                      <a:r>
                        <a:rPr lang="en-US" dirty="0" smtClean="0"/>
                        <a:t>GFS MOS predictors</a:t>
                      </a:r>
                      <a:endParaRPr lang="en-US" dirty="0">
                        <a:latin typeface="Arial" panose="020B0604020202020204" pitchFamily="34" charset="0"/>
                        <a:cs typeface="Arial" panose="020B0604020202020204" pitchFamily="34" charset="0"/>
                      </a:endParaRPr>
                    </a:p>
                  </a:txBody>
                  <a:tcPr/>
                </a:tc>
                <a:tc>
                  <a:txBody>
                    <a:bodyPr/>
                    <a:lstStyle/>
                    <a:p>
                      <a:r>
                        <a:rPr lang="en-US" dirty="0" smtClean="0"/>
                        <a:t>NAM MOS predictors</a:t>
                      </a:r>
                      <a:endParaRPr lang="en-US" dirty="0">
                        <a:latin typeface="Arial" panose="020B0604020202020204" pitchFamily="34" charset="0"/>
                        <a:cs typeface="Arial" panose="020B0604020202020204" pitchFamily="34" charset="0"/>
                      </a:endParaRPr>
                    </a:p>
                  </a:txBody>
                  <a:tcPr/>
                </a:tc>
                <a:tc>
                  <a:txBody>
                    <a:bodyPr/>
                    <a:lstStyle/>
                    <a:p>
                      <a:r>
                        <a:rPr lang="en-US" dirty="0" smtClean="0"/>
                        <a:t>HRRR predictors</a:t>
                      </a:r>
                      <a:endParaRPr lang="en-US" dirty="0">
                        <a:latin typeface="Arial" panose="020B0604020202020204" pitchFamily="34" charset="0"/>
                        <a:cs typeface="Arial" panose="020B0604020202020204" pitchFamily="34" charset="0"/>
                      </a:endParaRPr>
                    </a:p>
                  </a:txBody>
                  <a:tcPr/>
                </a:tc>
                <a:tc>
                  <a:txBody>
                    <a:bodyPr/>
                    <a:lstStyle/>
                    <a:p>
                      <a:r>
                        <a:rPr lang="en-US" dirty="0" smtClean="0"/>
                        <a:t>ECMWF predictors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9665568"/>
                  </a:ext>
                </a:extLst>
              </a:tr>
              <a:tr h="370840">
                <a:tc>
                  <a:txBody>
                    <a:bodyPr/>
                    <a:lstStyle/>
                    <a:p>
                      <a:r>
                        <a:rPr lang="en-US" dirty="0" smtClean="0"/>
                        <a:t>Most elements</a:t>
                      </a:r>
                      <a:endParaRPr lang="en-US" dirty="0">
                        <a:latin typeface="Arial" panose="020B0604020202020204" pitchFamily="34" charset="0"/>
                        <a:cs typeface="Arial" panose="020B0604020202020204" pitchFamily="34" charset="0"/>
                      </a:endParaRPr>
                    </a:p>
                  </a:txBody>
                  <a:tcPr/>
                </a:tc>
                <a:tc>
                  <a:txBody>
                    <a:bodyPr/>
                    <a:lstStyle/>
                    <a:p>
                      <a:r>
                        <a:rPr lang="en-US" dirty="0" smtClean="0"/>
                        <a:t>Yes</a:t>
                      </a:r>
                      <a:endParaRPr lang="en-US" dirty="0" smtClean="0">
                        <a:latin typeface="Arial" panose="020B0604020202020204" pitchFamily="34" charset="0"/>
                        <a:cs typeface="Arial" panose="020B0604020202020204" pitchFamily="34" charset="0"/>
                      </a:endParaRPr>
                    </a:p>
                  </a:txBody>
                  <a:tcPr>
                    <a:solidFill>
                      <a:srgbClr val="00FF00"/>
                    </a:solidFill>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8465575"/>
                  </a:ext>
                </a:extLst>
              </a:tr>
              <a:tr h="370840">
                <a:tc>
                  <a:txBody>
                    <a:bodyPr/>
                    <a:lstStyle/>
                    <a:p>
                      <a:r>
                        <a:rPr lang="en-US" dirty="0" smtClean="0"/>
                        <a:t>Ceiling and Visibility</a:t>
                      </a:r>
                      <a:endParaRPr lang="en-US" dirty="0">
                        <a:latin typeface="Arial" panose="020B0604020202020204" pitchFamily="34" charset="0"/>
                        <a:cs typeface="Arial" panose="020B0604020202020204" pitchFamily="34" charset="0"/>
                      </a:endParaRPr>
                    </a:p>
                  </a:txBody>
                  <a:tcPr/>
                </a:tc>
                <a:tc>
                  <a:txBody>
                    <a:bodyPr/>
                    <a:lstStyle/>
                    <a:p>
                      <a:r>
                        <a:rPr lang="en-US" dirty="0" smtClean="0"/>
                        <a:t>Yes</a:t>
                      </a:r>
                      <a:endParaRPr lang="en-US" dirty="0">
                        <a:latin typeface="Arial" panose="020B0604020202020204" pitchFamily="34" charset="0"/>
                        <a:cs typeface="Arial" panose="020B0604020202020204" pitchFamily="34" charset="0"/>
                      </a:endParaRPr>
                    </a:p>
                  </a:txBody>
                  <a:tcPr>
                    <a:solidFill>
                      <a:srgbClr val="00FF00"/>
                    </a:solidFill>
                  </a:tcPr>
                </a:tc>
                <a:tc>
                  <a:txBody>
                    <a:bodyPr/>
                    <a:lstStyle/>
                    <a:p>
                      <a:endParaRPr lang="en-US">
                        <a:latin typeface="Arial" panose="020B0604020202020204" pitchFamily="34" charset="0"/>
                        <a:cs typeface="Arial" panose="020B0604020202020204" pitchFamily="34" charset="0"/>
                      </a:endParaRPr>
                    </a:p>
                  </a:txBody>
                  <a:tcPr/>
                </a:tc>
                <a:tc>
                  <a:txBody>
                    <a:bodyPr/>
                    <a:lstStyle/>
                    <a:p>
                      <a:r>
                        <a:rPr lang="en-US" dirty="0" smtClean="0"/>
                        <a:t>Yes</a:t>
                      </a:r>
                      <a:endParaRPr lang="en-US" dirty="0">
                        <a:latin typeface="Arial" panose="020B0604020202020204" pitchFamily="34" charset="0"/>
                        <a:cs typeface="Arial" panose="020B0604020202020204" pitchFamily="34" charset="0"/>
                      </a:endParaRPr>
                    </a:p>
                  </a:txBody>
                  <a:tcPr>
                    <a:solidFill>
                      <a:srgbClr val="00FF00"/>
                    </a:solidFill>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83191006"/>
                  </a:ext>
                </a:extLst>
              </a:tr>
              <a:tr h="370840">
                <a:tc>
                  <a:txBody>
                    <a:bodyPr/>
                    <a:lstStyle/>
                    <a:p>
                      <a:r>
                        <a:rPr lang="en-US" dirty="0" smtClean="0"/>
                        <a:t>Convection and Lightning</a:t>
                      </a:r>
                      <a:endParaRPr lang="en-US" dirty="0">
                        <a:latin typeface="Arial" panose="020B0604020202020204" pitchFamily="34" charset="0"/>
                        <a:cs typeface="Arial" panose="020B0604020202020204" pitchFamily="34" charset="0"/>
                      </a:endParaRPr>
                    </a:p>
                  </a:txBody>
                  <a:tcPr/>
                </a:tc>
                <a:tc>
                  <a:txBody>
                    <a:bodyPr/>
                    <a:lstStyle/>
                    <a:p>
                      <a:r>
                        <a:rPr lang="en-US" dirty="0" smtClean="0"/>
                        <a:t>Yes</a:t>
                      </a:r>
                      <a:endParaRPr lang="en-US" dirty="0">
                        <a:latin typeface="Arial" panose="020B0604020202020204" pitchFamily="34" charset="0"/>
                        <a:cs typeface="Arial" panose="020B0604020202020204" pitchFamily="34" charset="0"/>
                      </a:endParaRPr>
                    </a:p>
                  </a:txBody>
                  <a:tcPr>
                    <a:solidFill>
                      <a:srgbClr val="00FF00"/>
                    </a:solidFill>
                  </a:tcPr>
                </a:tc>
                <a:tc>
                  <a:txBody>
                    <a:bodyPr/>
                    <a:lstStyle/>
                    <a:p>
                      <a:r>
                        <a:rPr lang="en-US" dirty="0" smtClean="0"/>
                        <a:t>Yes</a:t>
                      </a:r>
                      <a:endParaRPr lang="en-US" dirty="0">
                        <a:latin typeface="Arial" panose="020B0604020202020204" pitchFamily="34" charset="0"/>
                        <a:cs typeface="Arial" panose="020B0604020202020204" pitchFamily="34" charset="0"/>
                      </a:endParaRPr>
                    </a:p>
                  </a:txBody>
                  <a:tcPr>
                    <a:solidFill>
                      <a:srgbClr val="00FF00"/>
                    </a:solidFill>
                  </a:tcPr>
                </a:tc>
                <a:tc>
                  <a:txBody>
                    <a:bodyPr/>
                    <a:lstStyle/>
                    <a:p>
                      <a:r>
                        <a:rPr lang="en-US" dirty="0" smtClean="0"/>
                        <a:t>Yes</a:t>
                      </a:r>
                      <a:endParaRPr lang="en-US" dirty="0">
                        <a:latin typeface="Arial" panose="020B0604020202020204" pitchFamily="34" charset="0"/>
                        <a:cs typeface="Arial" panose="020B0604020202020204" pitchFamily="34" charset="0"/>
                      </a:endParaRPr>
                    </a:p>
                  </a:txBody>
                  <a:tcPr>
                    <a:solidFill>
                      <a:srgbClr val="00FF00"/>
                    </a:solidFill>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4661561"/>
                  </a:ext>
                </a:extLst>
              </a:tr>
              <a:tr h="370840">
                <a:tc>
                  <a:txBody>
                    <a:bodyPr/>
                    <a:lstStyle/>
                    <a:p>
                      <a:r>
                        <a:rPr lang="en-US" dirty="0" smtClean="0"/>
                        <a:t>POP01/06/12</a:t>
                      </a:r>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smtClean="0"/>
                        <a:t>Yes</a:t>
                      </a:r>
                      <a:endParaRPr lang="en-US" dirty="0">
                        <a:latin typeface="Arial" panose="020B0604020202020204" pitchFamily="34" charset="0"/>
                        <a:cs typeface="Arial" panose="020B0604020202020204" pitchFamily="34" charset="0"/>
                      </a:endParaRPr>
                    </a:p>
                  </a:txBody>
                  <a:tcPr>
                    <a:solidFill>
                      <a:srgbClr val="00FF00"/>
                    </a:solidFill>
                  </a:tcPr>
                </a:tc>
                <a:tc>
                  <a:txBody>
                    <a:bodyPr/>
                    <a:lstStyle/>
                    <a:p>
                      <a:r>
                        <a:rPr lang="en-US" dirty="0" smtClean="0"/>
                        <a:t>Yes</a:t>
                      </a:r>
                      <a:endParaRPr lang="en-US" dirty="0">
                        <a:latin typeface="Arial" panose="020B0604020202020204" pitchFamily="34" charset="0"/>
                        <a:cs typeface="Arial" panose="020B0604020202020204" pitchFamily="34" charset="0"/>
                      </a:endParaRPr>
                    </a:p>
                  </a:txBody>
                  <a:tcPr>
                    <a:solidFill>
                      <a:srgbClr val="00FF00"/>
                    </a:solidFill>
                  </a:tcPr>
                </a:tc>
                <a:tc>
                  <a:txBody>
                    <a:bodyPr/>
                    <a:lstStyle/>
                    <a:p>
                      <a:r>
                        <a:rPr lang="en-US" dirty="0" smtClean="0"/>
                        <a:t>Yes</a:t>
                      </a:r>
                      <a:endParaRPr lang="en-US" dirty="0">
                        <a:latin typeface="Arial" panose="020B0604020202020204" pitchFamily="34" charset="0"/>
                        <a:cs typeface="Arial" panose="020B0604020202020204" pitchFamily="34" charset="0"/>
                      </a:endParaRPr>
                    </a:p>
                  </a:txBody>
                  <a:tcPr>
                    <a:solidFill>
                      <a:srgbClr val="00FF00"/>
                    </a:solidFill>
                  </a:tcPr>
                </a:tc>
                <a:extLst>
                  <a:ext uri="{0D108BD9-81ED-4DB2-BD59-A6C34878D82A}">
                    <a16:rowId xmlns:a16="http://schemas.microsoft.com/office/drawing/2014/main" val="3698984632"/>
                  </a:ext>
                </a:extLst>
              </a:tr>
            </a:tbl>
          </a:graphicData>
        </a:graphic>
      </p:graphicFrame>
    </p:spTree>
    <p:extLst>
      <p:ext uri="{BB962C8B-B14F-4D97-AF65-F5344CB8AC3E}">
        <p14:creationId xmlns:p14="http://schemas.microsoft.com/office/powerpoint/2010/main" val="1841454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Weaknesses</a:t>
            </a:r>
            <a:endParaRPr lang="en-US" sz="2400" dirty="0">
              <a:latin typeface="Arial"/>
              <a:ea typeface="Arial"/>
              <a:cs typeface="Arial"/>
            </a:endParaRPr>
          </a:p>
        </p:txBody>
      </p:sp>
      <p:sp>
        <p:nvSpPr>
          <p:cNvPr id="3" name="Content Placeholder 2"/>
          <p:cNvSpPr>
            <a:spLocks noGrp="1"/>
          </p:cNvSpPr>
          <p:nvPr>
            <p:ph idx="1"/>
          </p:nvPr>
        </p:nvSpPr>
        <p:spPr>
          <a:xfrm>
            <a:off x="419100" y="1057657"/>
            <a:ext cx="8382000" cy="1609344"/>
          </a:xfrm>
        </p:spPr>
        <p:txBody>
          <a:bodyPr>
            <a:noAutofit/>
          </a:bodyPr>
          <a:lstStyle/>
          <a:p>
            <a:r>
              <a:rPr lang="en-US" sz="2000" dirty="0" smtClean="0">
                <a:latin typeface="Arial" charset="0"/>
                <a:cs typeface="Arial" charset="0"/>
              </a:rPr>
              <a:t>Weaknesses:</a:t>
            </a:r>
            <a:endParaRPr lang="en-US" sz="2000" dirty="0">
              <a:latin typeface="Arial" charset="0"/>
              <a:cs typeface="Arial" charset="0"/>
            </a:endParaRPr>
          </a:p>
          <a:p>
            <a:pPr marL="685800" lvl="1" indent="-338138">
              <a:buFont typeface="Wingdings" panose="05000000000000000000" pitchFamily="2" charset="2"/>
              <a:buChar char="§"/>
            </a:pPr>
            <a:r>
              <a:rPr lang="en-US" sz="2000" dirty="0" smtClean="0">
                <a:solidFill>
                  <a:srgbClr val="0070C0"/>
                </a:solidFill>
                <a:latin typeface="Arial"/>
                <a:ea typeface="Arial"/>
                <a:cs typeface="Arial"/>
              </a:rPr>
              <a:t>GLMP Ceiling and Visibility:</a:t>
            </a:r>
          </a:p>
          <a:p>
            <a:pPr marL="1085850" lvl="2" indent="-338138">
              <a:buFont typeface="Wingdings" panose="05000000000000000000" pitchFamily="2" charset="2"/>
              <a:buChar char="§"/>
            </a:pPr>
            <a:r>
              <a:rPr lang="en-US" altLang="en-US" sz="1600" dirty="0" smtClean="0">
                <a:solidFill>
                  <a:srgbClr val="00B050"/>
                </a:solidFill>
                <a:latin typeface="Arial"/>
                <a:ea typeface="Arial"/>
                <a:cs typeface="Arial"/>
              </a:rPr>
              <a:t>Reminder: Meld </a:t>
            </a:r>
            <a:r>
              <a:rPr lang="en-US" altLang="en-US" sz="1600" dirty="0">
                <a:solidFill>
                  <a:srgbClr val="00B050"/>
                </a:solidFill>
                <a:latin typeface="Arial"/>
                <a:ea typeface="Arial"/>
                <a:cs typeface="Arial"/>
              </a:rPr>
              <a:t>LAMP = </a:t>
            </a:r>
            <a:r>
              <a:rPr lang="en-US" altLang="en-US" sz="1600" dirty="0" err="1">
                <a:solidFill>
                  <a:srgbClr val="00B050"/>
                </a:solidFill>
                <a:latin typeface="Arial"/>
                <a:ea typeface="Arial"/>
                <a:cs typeface="Arial"/>
              </a:rPr>
              <a:t>Obs</a:t>
            </a:r>
            <a:r>
              <a:rPr lang="en-US" altLang="en-US" sz="1600" dirty="0">
                <a:solidFill>
                  <a:srgbClr val="00B050"/>
                </a:solidFill>
                <a:latin typeface="Arial"/>
                <a:ea typeface="Arial"/>
                <a:cs typeface="Arial"/>
              </a:rPr>
              <a:t> + Base LAMP + HRRR </a:t>
            </a:r>
            <a:r>
              <a:rPr lang="en-US" altLang="en-US" sz="1600" dirty="0" smtClean="0">
                <a:solidFill>
                  <a:srgbClr val="00B050"/>
                </a:solidFill>
                <a:latin typeface="Arial"/>
                <a:ea typeface="Arial"/>
                <a:cs typeface="Arial"/>
              </a:rPr>
              <a:t>MOS</a:t>
            </a:r>
          </a:p>
          <a:p>
            <a:pPr marL="1085850" lvl="2" indent="-338138">
              <a:buFont typeface="Wingdings" panose="05000000000000000000" pitchFamily="2" charset="2"/>
              <a:buChar char="§"/>
            </a:pPr>
            <a:r>
              <a:rPr lang="en-US" sz="1600" dirty="0" smtClean="0">
                <a:solidFill>
                  <a:srgbClr val="00B050"/>
                </a:solidFill>
                <a:latin typeface="Arial"/>
                <a:cs typeface="Arial"/>
              </a:rPr>
              <a:t>However, Base LAMP has </a:t>
            </a:r>
            <a:br>
              <a:rPr lang="en-US" sz="1600" dirty="0" smtClean="0">
                <a:solidFill>
                  <a:srgbClr val="00B050"/>
                </a:solidFill>
                <a:latin typeface="Arial"/>
                <a:cs typeface="Arial"/>
              </a:rPr>
            </a:br>
            <a:r>
              <a:rPr lang="en-US" sz="1600" dirty="0" smtClean="0">
                <a:solidFill>
                  <a:srgbClr val="00B050"/>
                </a:solidFill>
                <a:latin typeface="Arial"/>
                <a:cs typeface="Arial"/>
              </a:rPr>
              <a:t>NO INPUT POINTS in the </a:t>
            </a:r>
            <a:br>
              <a:rPr lang="en-US" sz="1600" dirty="0" smtClean="0">
                <a:solidFill>
                  <a:srgbClr val="00B050"/>
                </a:solidFill>
                <a:latin typeface="Arial"/>
                <a:cs typeface="Arial"/>
              </a:rPr>
            </a:br>
            <a:r>
              <a:rPr lang="en-US" sz="1600" dirty="0" smtClean="0">
                <a:solidFill>
                  <a:srgbClr val="00B050"/>
                </a:solidFill>
                <a:latin typeface="Arial"/>
                <a:cs typeface="Arial"/>
              </a:rPr>
              <a:t>SW portion of the grid.</a:t>
            </a:r>
          </a:p>
          <a:p>
            <a:pPr marL="1085850" lvl="2" indent="-338138">
              <a:buFont typeface="Wingdings" panose="05000000000000000000" pitchFamily="2" charset="2"/>
              <a:buChar char="§"/>
            </a:pPr>
            <a:r>
              <a:rPr lang="en-US" sz="1600" dirty="0" smtClean="0">
                <a:solidFill>
                  <a:srgbClr val="00B050"/>
                </a:solidFill>
                <a:latin typeface="Arial"/>
                <a:cs typeface="Arial"/>
              </a:rPr>
              <a:t>To overcome this, we include</a:t>
            </a:r>
            <a:br>
              <a:rPr lang="en-US" sz="1600" dirty="0" smtClean="0">
                <a:solidFill>
                  <a:srgbClr val="00B050"/>
                </a:solidFill>
                <a:latin typeface="Arial"/>
                <a:cs typeface="Arial"/>
              </a:rPr>
            </a:br>
            <a:r>
              <a:rPr lang="en-US" sz="1600" dirty="0" smtClean="0">
                <a:solidFill>
                  <a:srgbClr val="00B050"/>
                </a:solidFill>
                <a:latin typeface="Arial"/>
                <a:cs typeface="Arial"/>
              </a:rPr>
              <a:t>HRRR/RAP data into </a:t>
            </a:r>
            <a:br>
              <a:rPr lang="en-US" sz="1600" dirty="0" smtClean="0">
                <a:solidFill>
                  <a:srgbClr val="00B050"/>
                </a:solidFill>
                <a:latin typeface="Arial"/>
                <a:cs typeface="Arial"/>
              </a:rPr>
            </a:br>
            <a:r>
              <a:rPr lang="en-US" sz="1600" dirty="0" smtClean="0">
                <a:solidFill>
                  <a:srgbClr val="00B050"/>
                </a:solidFill>
                <a:latin typeface="Arial"/>
                <a:cs typeface="Arial"/>
              </a:rPr>
              <a:t>BASE LAMP over water </a:t>
            </a:r>
            <a:br>
              <a:rPr lang="en-US" sz="1600" dirty="0" smtClean="0">
                <a:solidFill>
                  <a:srgbClr val="00B050"/>
                </a:solidFill>
                <a:latin typeface="Arial"/>
                <a:cs typeface="Arial"/>
              </a:rPr>
            </a:br>
            <a:r>
              <a:rPr lang="en-US" sz="1600" dirty="0" smtClean="0">
                <a:solidFill>
                  <a:srgbClr val="00B050"/>
                </a:solidFill>
                <a:latin typeface="Arial"/>
                <a:cs typeface="Arial"/>
              </a:rPr>
              <a:t>areas, but we only use the </a:t>
            </a:r>
            <a:br>
              <a:rPr lang="en-US" sz="1600" dirty="0" smtClean="0">
                <a:solidFill>
                  <a:srgbClr val="00B050"/>
                </a:solidFill>
                <a:latin typeface="Arial"/>
                <a:cs typeface="Arial"/>
              </a:rPr>
            </a:br>
            <a:r>
              <a:rPr lang="en-US" sz="1600" dirty="0" smtClean="0">
                <a:solidFill>
                  <a:srgbClr val="00B050"/>
                </a:solidFill>
                <a:latin typeface="Arial"/>
                <a:cs typeface="Arial"/>
              </a:rPr>
              <a:t>HRRR/RAP data through </a:t>
            </a:r>
            <a:br>
              <a:rPr lang="en-US" sz="1600" dirty="0" smtClean="0">
                <a:solidFill>
                  <a:srgbClr val="00B050"/>
                </a:solidFill>
                <a:latin typeface="Arial"/>
                <a:cs typeface="Arial"/>
              </a:rPr>
            </a:br>
            <a:r>
              <a:rPr lang="en-US" sz="1600" dirty="0" smtClean="0">
                <a:solidFill>
                  <a:srgbClr val="00B050"/>
                </a:solidFill>
                <a:latin typeface="Arial"/>
                <a:cs typeface="Arial"/>
              </a:rPr>
              <a:t>17 h, so beyond 17 the </a:t>
            </a:r>
            <a:br>
              <a:rPr lang="en-US" sz="1600" dirty="0" smtClean="0">
                <a:solidFill>
                  <a:srgbClr val="00B050"/>
                </a:solidFill>
                <a:latin typeface="Arial"/>
                <a:cs typeface="Arial"/>
              </a:rPr>
            </a:br>
            <a:r>
              <a:rPr lang="en-US" sz="1600" dirty="0" smtClean="0">
                <a:solidFill>
                  <a:srgbClr val="00B050"/>
                </a:solidFill>
                <a:latin typeface="Arial"/>
                <a:cs typeface="Arial"/>
              </a:rPr>
              <a:t>guidance over water may be</a:t>
            </a:r>
            <a:br>
              <a:rPr lang="en-US" sz="1600" dirty="0" smtClean="0">
                <a:solidFill>
                  <a:srgbClr val="00B050"/>
                </a:solidFill>
                <a:latin typeface="Arial"/>
                <a:cs typeface="Arial"/>
              </a:rPr>
            </a:br>
            <a:r>
              <a:rPr lang="en-US" sz="1600" dirty="0" smtClean="0">
                <a:solidFill>
                  <a:srgbClr val="00B050"/>
                </a:solidFill>
                <a:latin typeface="Arial"/>
                <a:cs typeface="Arial"/>
              </a:rPr>
              <a:t>suboptimal.</a:t>
            </a:r>
            <a:br>
              <a:rPr lang="en-US" sz="1600" dirty="0" smtClean="0">
                <a:solidFill>
                  <a:srgbClr val="00B050"/>
                </a:solidFill>
                <a:latin typeface="Arial"/>
                <a:cs typeface="Arial"/>
              </a:rPr>
            </a:br>
            <a:endParaRPr lang="en-US" sz="1600" dirty="0" smtClean="0"/>
          </a:p>
          <a:p>
            <a:pPr marL="685800" lvl="1" indent="-338138">
              <a:buFont typeface="Wingdings" panose="05000000000000000000" pitchFamily="2" charset="2"/>
              <a:buChar char="§"/>
            </a:pPr>
            <a:endParaRPr lang="en-US" sz="2000" dirty="0" smtClean="0">
              <a:solidFill>
                <a:srgbClr val="0070C0"/>
              </a:solidFill>
              <a:latin typeface="Arial"/>
              <a:ea typeface="Arial"/>
              <a:cs typeface="Arial"/>
            </a:endParaRPr>
          </a:p>
          <a:p>
            <a:pPr marL="685800" lvl="1" indent="-338138">
              <a:buFont typeface="Wingdings" panose="05000000000000000000" pitchFamily="2" charset="2"/>
              <a:buChar char="§"/>
            </a:pPr>
            <a:r>
              <a:rPr lang="en-US" sz="2000" dirty="0" smtClean="0">
                <a:solidFill>
                  <a:srgbClr val="0070C0"/>
                </a:solidFill>
                <a:latin typeface="Arial"/>
                <a:ea typeface="Arial"/>
                <a:cs typeface="Arial"/>
              </a:rPr>
              <a:t>Gridded LAMP Ceiling and Visibility guidance in the oceans and Gulf of Mexico should be used with caution beyond 17 hours.</a:t>
            </a:r>
          </a:p>
          <a:p>
            <a:pPr marL="1085850" lvl="2" indent="-338138">
              <a:buFont typeface="Wingdings" panose="05000000000000000000" pitchFamily="2" charset="2"/>
              <a:buChar char="§"/>
            </a:pPr>
            <a:r>
              <a:rPr lang="en-US" sz="1600" dirty="0" smtClean="0">
                <a:solidFill>
                  <a:srgbClr val="00B050"/>
                </a:solidFill>
                <a:latin typeface="Arial"/>
                <a:cs typeface="Arial"/>
              </a:rPr>
              <a:t>MDL </a:t>
            </a:r>
            <a:r>
              <a:rPr lang="en-US" sz="1600" dirty="0">
                <a:solidFill>
                  <a:srgbClr val="00B050"/>
                </a:solidFill>
                <a:latin typeface="Arial"/>
                <a:cs typeface="Arial"/>
              </a:rPr>
              <a:t>may “clip” the grid to the CONUS after 17 hours.</a:t>
            </a:r>
            <a:r>
              <a:rPr lang="en-US" sz="6800" dirty="0" smtClean="0">
                <a:solidFill>
                  <a:srgbClr val="0070C0"/>
                </a:solidFill>
                <a:latin typeface="Arial"/>
                <a:ea typeface="Arial"/>
                <a:cs typeface="Arial"/>
              </a:rPr>
              <a:t/>
            </a:r>
            <a:br>
              <a:rPr lang="en-US" sz="6800" dirty="0" smtClean="0">
                <a:solidFill>
                  <a:srgbClr val="0070C0"/>
                </a:solidFill>
                <a:latin typeface="Arial"/>
                <a:ea typeface="Arial"/>
                <a:cs typeface="Arial"/>
              </a:rPr>
            </a:br>
            <a:r>
              <a:rPr lang="en-US" sz="6800" dirty="0" smtClean="0">
                <a:solidFill>
                  <a:srgbClr val="0070C0"/>
                </a:solidFill>
                <a:latin typeface="Arial"/>
                <a:ea typeface="Arial"/>
                <a:cs typeface="Arial"/>
              </a:rPr>
              <a:t/>
            </a:r>
            <a:br>
              <a:rPr lang="en-US" sz="6800" dirty="0" smtClean="0">
                <a:solidFill>
                  <a:srgbClr val="0070C0"/>
                </a:solidFill>
                <a:latin typeface="Arial"/>
                <a:ea typeface="Arial"/>
                <a:cs typeface="Arial"/>
              </a:rPr>
            </a:br>
            <a:endParaRPr lang="en-US" sz="3200" b="1" dirty="0" smtClean="0">
              <a:solidFill>
                <a:schemeClr val="tx2"/>
              </a:solidFill>
              <a:latin typeface="Courier New" panose="02070309020205020404" pitchFamily="49" charset="0"/>
              <a:cs typeface="Courier New" panose="02070309020205020404" pitchFamily="49" charset="0"/>
            </a:endParaRPr>
          </a:p>
        </p:txBody>
      </p:sp>
      <p:grpSp>
        <p:nvGrpSpPr>
          <p:cNvPr id="13" name="Group 12"/>
          <p:cNvGrpSpPr/>
          <p:nvPr/>
        </p:nvGrpSpPr>
        <p:grpSpPr>
          <a:xfrm>
            <a:off x="3886200" y="2176845"/>
            <a:ext cx="5095875" cy="3157155"/>
            <a:chOff x="3886200" y="2176845"/>
            <a:chExt cx="5095875" cy="3157155"/>
          </a:xfrm>
        </p:grpSpPr>
        <p:pic>
          <p:nvPicPr>
            <p:cNvPr id="6" name="Picture 5"/>
            <p:cNvPicPr>
              <a:picLocks noChangeAspect="1"/>
            </p:cNvPicPr>
            <p:nvPr/>
          </p:nvPicPr>
          <p:blipFill>
            <a:blip r:embed="rId2"/>
            <a:stretch>
              <a:fillRect/>
            </a:stretch>
          </p:blipFill>
          <p:spPr>
            <a:xfrm>
              <a:off x="4325040" y="2176845"/>
              <a:ext cx="4657035" cy="3157155"/>
            </a:xfrm>
            <a:prstGeom prst="rect">
              <a:avLst/>
            </a:prstGeom>
            <a:ln w="19050">
              <a:solidFill>
                <a:srgbClr val="0000FF"/>
              </a:solidFill>
            </a:ln>
          </p:spPr>
        </p:pic>
        <p:cxnSp>
          <p:nvCxnSpPr>
            <p:cNvPr id="10" name="Elbow Connector 9"/>
            <p:cNvCxnSpPr/>
            <p:nvPr/>
          </p:nvCxnSpPr>
          <p:spPr>
            <a:xfrm rot="16200000" flipH="1">
              <a:off x="3467100" y="3162300"/>
              <a:ext cx="1676400" cy="838200"/>
            </a:xfrm>
            <a:prstGeom prst="bentConnector3">
              <a:avLst>
                <a:gd name="adj1" fmla="val 90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6353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Weaknesses</a:t>
            </a:r>
            <a:endParaRPr lang="en-US" sz="2400" dirty="0">
              <a:latin typeface="Arial"/>
              <a:ea typeface="Arial"/>
              <a:cs typeface="Arial"/>
            </a:endParaRPr>
          </a:p>
        </p:txBody>
      </p:sp>
      <p:sp>
        <p:nvSpPr>
          <p:cNvPr id="3" name="Content Placeholder 2"/>
          <p:cNvSpPr>
            <a:spLocks noGrp="1"/>
          </p:cNvSpPr>
          <p:nvPr>
            <p:ph idx="1"/>
          </p:nvPr>
        </p:nvSpPr>
        <p:spPr>
          <a:xfrm>
            <a:off x="419100" y="1057657"/>
            <a:ext cx="8382000" cy="1609344"/>
          </a:xfrm>
        </p:spPr>
        <p:txBody>
          <a:bodyPr>
            <a:noAutofit/>
          </a:bodyPr>
          <a:lstStyle/>
          <a:p>
            <a:r>
              <a:rPr lang="en-US" sz="2000" dirty="0" smtClean="0">
                <a:latin typeface="Arial" charset="0"/>
                <a:cs typeface="Arial" charset="0"/>
              </a:rPr>
              <a:t>Weaknesses:</a:t>
            </a:r>
            <a:endParaRPr lang="en-US" sz="2000" dirty="0">
              <a:latin typeface="Arial" charset="0"/>
              <a:cs typeface="Arial" charset="0"/>
            </a:endParaRPr>
          </a:p>
          <a:p>
            <a:pPr marL="685800" lvl="1" indent="-338138">
              <a:buFont typeface="Wingdings" panose="05000000000000000000" pitchFamily="2" charset="2"/>
              <a:buChar char="§"/>
            </a:pPr>
            <a:r>
              <a:rPr lang="en-US" sz="2000" dirty="0" smtClean="0">
                <a:solidFill>
                  <a:srgbClr val="0070C0"/>
                </a:solidFill>
                <a:latin typeface="Arial"/>
                <a:ea typeface="Arial"/>
                <a:cs typeface="Arial"/>
              </a:rPr>
              <a:t>Elements that use HRRR inputs have HRRR data through 17 hours; future developments will leverage 36-h HRRR forecasts</a:t>
            </a:r>
          </a:p>
          <a:p>
            <a:pPr marL="685800" lvl="1" indent="-338138">
              <a:buFont typeface="Wingdings" panose="05000000000000000000" pitchFamily="2" charset="2"/>
              <a:buChar char="§"/>
            </a:pPr>
            <a:r>
              <a:rPr lang="en-US" sz="2000" dirty="0" smtClean="0">
                <a:solidFill>
                  <a:srgbClr val="0070C0"/>
                </a:solidFill>
                <a:latin typeface="Arial"/>
                <a:ea typeface="Arial"/>
                <a:cs typeface="Arial"/>
              </a:rPr>
              <a:t>Some GLMP elements (e.g., sky cover) have issues over the Western CONUS (to be addressed in FY19-20)</a:t>
            </a:r>
          </a:p>
          <a:p>
            <a:pPr marL="685800" lvl="1" indent="-338138">
              <a:buFont typeface="Wingdings" panose="05000000000000000000" pitchFamily="2" charset="2"/>
              <a:buChar char="§"/>
            </a:pPr>
            <a:r>
              <a:rPr lang="en-US" sz="2000" dirty="0" smtClean="0">
                <a:solidFill>
                  <a:srgbClr val="0070C0"/>
                </a:solidFill>
                <a:latin typeface="Arial"/>
                <a:ea typeface="Arial"/>
                <a:cs typeface="Arial"/>
              </a:rPr>
              <a:t>Current GLMP is not yet using the Unified Terrain (to be addressed in FY19-20).  Impacts include terrain around the Great Salt Lake.</a:t>
            </a:r>
          </a:p>
        </p:txBody>
      </p:sp>
    </p:spTree>
    <p:extLst>
      <p:ext uri="{BB962C8B-B14F-4D97-AF65-F5344CB8AC3E}">
        <p14:creationId xmlns:p14="http://schemas.microsoft.com/office/powerpoint/2010/main" val="269603805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15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 sz="3600" b="0" i="0" u="none" strike="noStrike" cap="none" dirty="0" smtClean="0">
                <a:latin typeface="Arial"/>
                <a:ea typeface="Arial"/>
                <a:cs typeface="Arial"/>
                <a:sym typeface="Arial"/>
              </a:rPr>
              <a:t>Outline</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a:p>
            <a:pPr marL="990600" lvl="1" indent="-457200">
              <a:spcBef>
                <a:spcPts val="0"/>
              </a:spcBef>
              <a:spcAft>
                <a:spcPts val="0"/>
              </a:spcAft>
              <a:buClr>
                <a:srgbClr val="0000FF"/>
              </a:buClr>
              <a:buSzPct val="100000"/>
              <a:buFont typeface="+mj-lt"/>
              <a:buAutoNum type="arabicPeriod"/>
            </a:pPr>
            <a:r>
              <a:rPr lang="en-US" dirty="0" smtClean="0">
                <a:solidFill>
                  <a:srgbClr val="0000FF"/>
                </a:solidFill>
                <a:latin typeface="Arial"/>
                <a:ea typeface="Arial"/>
                <a:cs typeface="Arial"/>
                <a:sym typeface="Arial"/>
              </a:rPr>
              <a:t>LAMP Background</a:t>
            </a:r>
          </a:p>
          <a:p>
            <a:pPr marL="990600" lvl="1" indent="-457200">
              <a:spcBef>
                <a:spcPts val="0"/>
              </a:spcBef>
              <a:spcAft>
                <a:spcPts val="0"/>
              </a:spcAft>
              <a:buSzPct val="100000"/>
              <a:buFont typeface="+mj-lt"/>
              <a:buAutoNum type="arabicPeriod"/>
            </a:pPr>
            <a:r>
              <a:rPr lang="en-US" dirty="0">
                <a:solidFill>
                  <a:srgbClr val="0000FF"/>
                </a:solidFill>
                <a:latin typeface="Arial"/>
                <a:ea typeface="Arial"/>
                <a:cs typeface="Arial"/>
                <a:sym typeface="Arial"/>
              </a:rPr>
              <a:t>Recent Improvements</a:t>
            </a: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Tour </a:t>
            </a:r>
            <a:r>
              <a:rPr lang="en-US" dirty="0">
                <a:solidFill>
                  <a:srgbClr val="0000FF"/>
                </a:solidFill>
                <a:latin typeface="Arial"/>
                <a:ea typeface="Arial"/>
                <a:cs typeface="Arial"/>
                <a:sym typeface="Arial"/>
              </a:rPr>
              <a:t>of the </a:t>
            </a:r>
            <a:r>
              <a:rPr lang="en-US" dirty="0" smtClean="0">
                <a:solidFill>
                  <a:srgbClr val="0000FF"/>
                </a:solidFill>
                <a:latin typeface="Arial"/>
                <a:ea typeface="Arial"/>
                <a:cs typeface="Arial"/>
                <a:sym typeface="Arial"/>
              </a:rPr>
              <a:t>LAMP Web </a:t>
            </a:r>
            <a:r>
              <a:rPr lang="en-US" dirty="0">
                <a:solidFill>
                  <a:srgbClr val="0000FF"/>
                </a:solidFill>
                <a:latin typeface="Arial"/>
                <a:ea typeface="Arial"/>
                <a:cs typeface="Arial"/>
                <a:sym typeface="Arial"/>
              </a:rPr>
              <a:t>P</a:t>
            </a:r>
            <a:r>
              <a:rPr lang="en-US" dirty="0" smtClean="0">
                <a:solidFill>
                  <a:srgbClr val="0000FF"/>
                </a:solidFill>
                <a:latin typeface="Arial"/>
                <a:ea typeface="Arial"/>
                <a:cs typeface="Arial"/>
                <a:sym typeface="Arial"/>
              </a:rPr>
              <a:t>roducts</a:t>
            </a:r>
            <a:endParaRPr lang="en-US" dirty="0">
              <a:solidFill>
                <a:srgbClr val="0000FF"/>
              </a:solidFill>
              <a:latin typeface="Arial"/>
              <a:ea typeface="Arial"/>
              <a:cs typeface="Arial"/>
              <a:sym typeface="Arial"/>
            </a:endParaRP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Current Work</a:t>
            </a:r>
          </a:p>
          <a:p>
            <a:pPr marL="1447800" lvl="2" indent="-457200">
              <a:spcBef>
                <a:spcPts val="0"/>
              </a:spcBef>
              <a:spcAft>
                <a:spcPts val="0"/>
              </a:spcAft>
              <a:buSzPct val="100000"/>
              <a:buFont typeface="Arial" panose="020B0604020202020204" pitchFamily="34" charset="0"/>
              <a:buChar char="•"/>
            </a:pPr>
            <a:r>
              <a:rPr lang="en-US" dirty="0" smtClean="0">
                <a:solidFill>
                  <a:srgbClr val="0000FF"/>
                </a:solidFill>
                <a:latin typeface="Arial"/>
                <a:ea typeface="Arial"/>
                <a:cs typeface="Arial"/>
                <a:sym typeface="Arial"/>
              </a:rPr>
              <a:t>Development and Verification</a:t>
            </a:r>
            <a:endParaRPr lang="en-US" dirty="0">
              <a:solidFill>
                <a:srgbClr val="0000FF"/>
              </a:solidFill>
              <a:latin typeface="Arial"/>
              <a:ea typeface="Arial"/>
              <a:cs typeface="Arial"/>
              <a:sym typeface="Arial"/>
            </a:endParaRPr>
          </a:p>
          <a:p>
            <a:pPr marL="1447800" lvl="2" indent="-457200">
              <a:spcBef>
                <a:spcPts val="0"/>
              </a:spcBef>
              <a:spcAft>
                <a:spcPts val="0"/>
              </a:spcAft>
              <a:buSzPct val="100000"/>
              <a:buFont typeface="Arial" panose="020B0604020202020204" pitchFamily="34" charset="0"/>
              <a:buChar char="•"/>
            </a:pPr>
            <a:r>
              <a:rPr lang="en-US" dirty="0" smtClean="0">
                <a:solidFill>
                  <a:srgbClr val="0000FF"/>
                </a:solidFill>
                <a:latin typeface="Arial"/>
                <a:ea typeface="Arial"/>
                <a:cs typeface="Arial"/>
                <a:sym typeface="Arial"/>
              </a:rPr>
              <a:t>Strengths </a:t>
            </a:r>
            <a:r>
              <a:rPr lang="en-US" dirty="0">
                <a:solidFill>
                  <a:srgbClr val="0000FF"/>
                </a:solidFill>
                <a:latin typeface="Arial"/>
                <a:ea typeface="Arial"/>
                <a:cs typeface="Arial"/>
                <a:sym typeface="Arial"/>
              </a:rPr>
              <a:t>and </a:t>
            </a:r>
            <a:r>
              <a:rPr lang="en-US" dirty="0" smtClean="0">
                <a:solidFill>
                  <a:srgbClr val="0000FF"/>
                </a:solidFill>
                <a:latin typeface="Arial"/>
                <a:ea typeface="Arial"/>
                <a:cs typeface="Arial"/>
                <a:sym typeface="Arial"/>
              </a:rPr>
              <a:t>Weaknesses</a:t>
            </a: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Schedule </a:t>
            </a:r>
            <a:r>
              <a:rPr lang="en-US" dirty="0">
                <a:solidFill>
                  <a:srgbClr val="0000FF"/>
                </a:solidFill>
                <a:latin typeface="Arial"/>
                <a:ea typeface="Arial"/>
                <a:cs typeface="Arial"/>
                <a:sym typeface="Arial"/>
              </a:rPr>
              <a:t>for </a:t>
            </a:r>
            <a:r>
              <a:rPr lang="en-US" dirty="0" smtClean="0">
                <a:solidFill>
                  <a:srgbClr val="0000FF"/>
                </a:solidFill>
                <a:latin typeface="Arial"/>
                <a:ea typeface="Arial"/>
                <a:cs typeface="Arial"/>
                <a:sym typeface="Arial"/>
              </a:rPr>
              <a:t>implementation</a:t>
            </a:r>
          </a:p>
          <a:p>
            <a:pPr marL="1447800" lvl="2" indent="-457200">
              <a:spcBef>
                <a:spcPts val="0"/>
              </a:spcBef>
              <a:spcAft>
                <a:spcPts val="0"/>
              </a:spcAft>
              <a:buClr>
                <a:srgbClr val="0000FF"/>
              </a:buClr>
              <a:buSzPct val="100000"/>
              <a:buFont typeface="Arial" panose="020B0604020202020204" pitchFamily="34" charset="0"/>
              <a:buChar char="•"/>
            </a:pPr>
            <a:r>
              <a:rPr lang="en-US" dirty="0">
                <a:solidFill>
                  <a:srgbClr val="0000FF"/>
                </a:solidFill>
                <a:latin typeface="Arial"/>
                <a:ea typeface="Arial"/>
                <a:cs typeface="Arial"/>
              </a:rPr>
              <a:t>Upgrade ceiling and visibility to 38 hours, expand domain, add of </a:t>
            </a:r>
            <a:r>
              <a:rPr lang="en-US" altLang="en-US" dirty="0">
                <a:solidFill>
                  <a:srgbClr val="0000FF"/>
                </a:solidFill>
                <a:latin typeface="Arial"/>
                <a:ea typeface="Arial"/>
                <a:cs typeface="Arial"/>
              </a:rPr>
              <a:t>POP(01, 06, 12) </a:t>
            </a:r>
            <a:r>
              <a:rPr lang="en-US" dirty="0">
                <a:solidFill>
                  <a:srgbClr val="0000FF"/>
                </a:solidFill>
                <a:latin typeface="Arial"/>
                <a:ea typeface="Arial"/>
                <a:cs typeface="Arial"/>
              </a:rPr>
              <a:t>to 38 hours</a:t>
            </a:r>
          </a:p>
          <a:p>
            <a:pPr marL="1905000" lvl="3" indent="-457200">
              <a:spcBef>
                <a:spcPts val="0"/>
              </a:spcBef>
              <a:spcAft>
                <a:spcPts val="0"/>
              </a:spcAft>
              <a:buClr>
                <a:srgbClr val="0000FF"/>
              </a:buClr>
              <a:buSzPct val="100000"/>
              <a:buFont typeface="Wingdings" panose="05000000000000000000" pitchFamily="2" charset="2"/>
              <a:buChar char="§"/>
            </a:pPr>
            <a:r>
              <a:rPr lang="en-US" dirty="0">
                <a:solidFill>
                  <a:srgbClr val="0000FF"/>
                </a:solidFill>
                <a:latin typeface="Arial"/>
                <a:ea typeface="Arial"/>
                <a:cs typeface="Arial"/>
              </a:rPr>
              <a:t>Evaluation: September or October 2018</a:t>
            </a:r>
          </a:p>
          <a:p>
            <a:pPr marL="1905000" lvl="3" indent="-457200">
              <a:spcBef>
                <a:spcPts val="0"/>
              </a:spcBef>
              <a:spcAft>
                <a:spcPts val="0"/>
              </a:spcAft>
              <a:buClr>
                <a:srgbClr val="0000FF"/>
              </a:buClr>
              <a:buSzPct val="100000"/>
              <a:buFont typeface="Wingdings" panose="05000000000000000000" pitchFamily="2" charset="2"/>
              <a:buChar char="§"/>
            </a:pPr>
            <a:r>
              <a:rPr lang="en-US" dirty="0">
                <a:solidFill>
                  <a:srgbClr val="0000FF"/>
                </a:solidFill>
                <a:latin typeface="Arial"/>
                <a:ea typeface="Arial"/>
                <a:cs typeface="Arial"/>
              </a:rPr>
              <a:t>Implementation: February </a:t>
            </a:r>
            <a:r>
              <a:rPr lang="en-US" dirty="0" smtClean="0">
                <a:solidFill>
                  <a:srgbClr val="0000FF"/>
                </a:solidFill>
                <a:latin typeface="Arial"/>
                <a:ea typeface="Arial"/>
                <a:cs typeface="Arial"/>
              </a:rPr>
              <a:t>2019</a:t>
            </a:r>
            <a:endParaRPr lang="en-US" dirty="0">
              <a:solidFill>
                <a:srgbClr val="0000FF"/>
              </a:solidFill>
              <a:latin typeface="Arial"/>
              <a:ea typeface="Arial"/>
              <a:cs typeface="Arial"/>
              <a:sym typeface="Arial"/>
            </a:endParaRPr>
          </a:p>
          <a:p>
            <a:pPr marL="990600" lvl="1" indent="-457200">
              <a:spcBef>
                <a:spcPts val="0"/>
              </a:spcBef>
              <a:spcAft>
                <a:spcPts val="0"/>
              </a:spcAft>
              <a:buSzPct val="100000"/>
              <a:buFont typeface="+mj-lt"/>
              <a:buAutoNum type="arabicPeriod"/>
            </a:pPr>
            <a:r>
              <a:rPr lang="en-US" dirty="0" smtClean="0">
                <a:solidFill>
                  <a:srgbClr val="0000FF"/>
                </a:solidFill>
                <a:latin typeface="Arial"/>
                <a:ea typeface="Arial"/>
                <a:cs typeface="Arial"/>
                <a:sym typeface="Arial"/>
              </a:rPr>
              <a:t>Future work</a:t>
            </a: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67</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1794136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Future Work: Gridded LAMP for Alaska*</a:t>
            </a:r>
            <a:endParaRPr lang="en-US" sz="2400" dirty="0">
              <a:latin typeface="Arial"/>
              <a:ea typeface="Arial"/>
              <a:cs typeface="Arial"/>
            </a:endParaRPr>
          </a:p>
        </p:txBody>
      </p:sp>
      <p:sp>
        <p:nvSpPr>
          <p:cNvPr id="3" name="Content Placeholder 2"/>
          <p:cNvSpPr>
            <a:spLocks noGrp="1"/>
          </p:cNvSpPr>
          <p:nvPr>
            <p:ph idx="1"/>
          </p:nvPr>
        </p:nvSpPr>
        <p:spPr>
          <a:xfrm>
            <a:off x="217650" y="990600"/>
            <a:ext cx="8229600" cy="3558100"/>
          </a:xfrm>
        </p:spPr>
        <p:txBody>
          <a:bodyPr>
            <a:noAutofit/>
          </a:bodyPr>
          <a:lstStyle/>
          <a:p>
            <a:pPr>
              <a:buSzPct val="115000"/>
            </a:pPr>
            <a:r>
              <a:rPr lang="en-US" sz="2400" dirty="0" smtClean="0">
                <a:latin typeface="Arial" charset="0"/>
                <a:cs typeface="Arial" charset="0"/>
              </a:rPr>
              <a:t>The </a:t>
            </a:r>
            <a:r>
              <a:rPr lang="en-US" sz="2400" dirty="0">
                <a:latin typeface="Arial" charset="0"/>
                <a:cs typeface="Arial" charset="0"/>
              </a:rPr>
              <a:t>Gridded LAMP system is being extended to create gridded guidance </a:t>
            </a:r>
            <a:r>
              <a:rPr lang="en-US" sz="2400" dirty="0" smtClean="0">
                <a:latin typeface="Arial" charset="0"/>
                <a:cs typeface="Arial" charset="0"/>
              </a:rPr>
              <a:t>over the Alaska domain for:</a:t>
            </a:r>
          </a:p>
          <a:p>
            <a:pPr lvl="1">
              <a:buSzPct val="115000"/>
              <a:buFont typeface="Wingdings" panose="05000000000000000000" pitchFamily="2" charset="2"/>
              <a:buChar char="§"/>
            </a:pPr>
            <a:r>
              <a:rPr lang="en-US" sz="2000" dirty="0" smtClean="0">
                <a:solidFill>
                  <a:srgbClr val="0070C0"/>
                </a:solidFill>
                <a:latin typeface="Arial" charset="0"/>
                <a:cs typeface="Arial" charset="0"/>
              </a:rPr>
              <a:t>Ceiling height</a:t>
            </a:r>
          </a:p>
          <a:p>
            <a:pPr lvl="1">
              <a:buSzPct val="115000"/>
              <a:buFont typeface="Wingdings" panose="05000000000000000000" pitchFamily="2" charset="2"/>
              <a:buChar char="§"/>
            </a:pPr>
            <a:r>
              <a:rPr lang="en-US" sz="2000" dirty="0" smtClean="0">
                <a:solidFill>
                  <a:srgbClr val="0070C0"/>
                </a:solidFill>
                <a:latin typeface="Arial" charset="0"/>
                <a:cs typeface="Arial" charset="0"/>
              </a:rPr>
              <a:t>Visibility</a:t>
            </a:r>
          </a:p>
          <a:p>
            <a:pPr lvl="1">
              <a:buSzPct val="115000"/>
              <a:buFont typeface="Wingdings" panose="05000000000000000000" pitchFamily="2" charset="2"/>
              <a:buChar char="§"/>
            </a:pPr>
            <a:r>
              <a:rPr lang="en-US" sz="2000" dirty="0" smtClean="0">
                <a:solidFill>
                  <a:srgbClr val="0070C0"/>
                </a:solidFill>
                <a:latin typeface="Arial" charset="0"/>
                <a:cs typeface="Arial" charset="0"/>
              </a:rPr>
              <a:t>Convection</a:t>
            </a:r>
          </a:p>
          <a:p>
            <a:pPr lvl="1">
              <a:buSzPct val="115000"/>
              <a:buFont typeface="Wingdings" panose="05000000000000000000" pitchFamily="2" charset="2"/>
              <a:buChar char="§"/>
            </a:pPr>
            <a:r>
              <a:rPr lang="en-US" sz="2000" dirty="0" smtClean="0">
                <a:solidFill>
                  <a:srgbClr val="0070C0"/>
                </a:solidFill>
                <a:latin typeface="Arial" charset="0"/>
                <a:cs typeface="Arial" charset="0"/>
              </a:rPr>
              <a:t>lightning </a:t>
            </a:r>
            <a:br>
              <a:rPr lang="en-US" sz="2000" dirty="0" smtClean="0">
                <a:solidFill>
                  <a:srgbClr val="0070C0"/>
                </a:solidFill>
                <a:latin typeface="Arial" charset="0"/>
                <a:cs typeface="Arial" charset="0"/>
              </a:rPr>
            </a:br>
            <a:r>
              <a:rPr lang="en-US" sz="2000" dirty="0" smtClean="0">
                <a:solidFill>
                  <a:srgbClr val="0070C0"/>
                </a:solidFill>
                <a:latin typeface="Arial" charset="0"/>
                <a:cs typeface="Arial" charset="0"/>
              </a:rPr>
              <a:t/>
            </a:r>
            <a:br>
              <a:rPr lang="en-US" sz="2000" dirty="0" smtClean="0">
                <a:solidFill>
                  <a:srgbClr val="0070C0"/>
                </a:solidFill>
                <a:latin typeface="Arial" charset="0"/>
                <a:cs typeface="Arial" charset="0"/>
              </a:rPr>
            </a:br>
            <a:r>
              <a:rPr lang="en-US" sz="2000" dirty="0" smtClean="0">
                <a:solidFill>
                  <a:srgbClr val="0070C0"/>
                </a:solidFill>
                <a:latin typeface="Arial" charset="0"/>
                <a:cs typeface="Arial" charset="0"/>
              </a:rPr>
              <a:t/>
            </a:r>
            <a:br>
              <a:rPr lang="en-US" sz="2000" dirty="0" smtClean="0">
                <a:solidFill>
                  <a:srgbClr val="0070C0"/>
                </a:solidFill>
                <a:latin typeface="Arial" charset="0"/>
                <a:cs typeface="Arial" charset="0"/>
              </a:rPr>
            </a:br>
            <a:r>
              <a:rPr lang="en-US" sz="2000" dirty="0" smtClean="0">
                <a:solidFill>
                  <a:srgbClr val="0070C0"/>
                </a:solidFill>
                <a:latin typeface="Arial" charset="0"/>
                <a:cs typeface="Arial" charset="0"/>
              </a:rPr>
              <a:t/>
            </a:r>
            <a:br>
              <a:rPr lang="en-US" sz="2000" dirty="0" smtClean="0">
                <a:solidFill>
                  <a:srgbClr val="0070C0"/>
                </a:solidFill>
                <a:latin typeface="Arial" charset="0"/>
                <a:cs typeface="Arial" charset="0"/>
              </a:rPr>
            </a:br>
            <a:r>
              <a:rPr lang="en-US" sz="2000" dirty="0" smtClean="0">
                <a:solidFill>
                  <a:srgbClr val="0070C0"/>
                </a:solidFill>
                <a:latin typeface="Arial" charset="0"/>
                <a:cs typeface="Arial" charset="0"/>
              </a:rPr>
              <a:t/>
            </a:r>
            <a:br>
              <a:rPr lang="en-US" sz="2000" dirty="0" smtClean="0">
                <a:solidFill>
                  <a:srgbClr val="0070C0"/>
                </a:solidFill>
                <a:latin typeface="Arial" charset="0"/>
                <a:cs typeface="Arial" charset="0"/>
              </a:rPr>
            </a:br>
            <a:r>
              <a:rPr lang="en-US" sz="2000" dirty="0" smtClean="0">
                <a:solidFill>
                  <a:srgbClr val="0070C0"/>
                </a:solidFill>
                <a:latin typeface="Arial" charset="0"/>
                <a:cs typeface="Arial" charset="0"/>
              </a:rPr>
              <a:t/>
            </a:r>
            <a:br>
              <a:rPr lang="en-US" sz="2000" dirty="0" smtClean="0">
                <a:solidFill>
                  <a:srgbClr val="0070C0"/>
                </a:solidFill>
                <a:latin typeface="Arial" charset="0"/>
                <a:cs typeface="Arial" charset="0"/>
              </a:rPr>
            </a:br>
            <a:r>
              <a:rPr lang="en-US" sz="2000" dirty="0" smtClean="0">
                <a:solidFill>
                  <a:srgbClr val="0070C0"/>
                </a:solidFill>
                <a:latin typeface="Arial" charset="0"/>
                <a:cs typeface="Arial" charset="0"/>
              </a:rPr>
              <a:t/>
            </a:r>
            <a:br>
              <a:rPr lang="en-US" sz="2000" dirty="0" smtClean="0">
                <a:solidFill>
                  <a:srgbClr val="0070C0"/>
                </a:solidFill>
                <a:latin typeface="Arial" charset="0"/>
                <a:cs typeface="Arial" charset="0"/>
              </a:rPr>
            </a:br>
            <a:endParaRPr lang="en-US" sz="2000" dirty="0" smtClean="0">
              <a:solidFill>
                <a:srgbClr val="0070C0"/>
              </a:solidFill>
              <a:latin typeface="Arial" charset="0"/>
              <a:cs typeface="Arial" charset="0"/>
            </a:endParaRPr>
          </a:p>
          <a:p>
            <a:pPr>
              <a:buSzPct val="115000"/>
            </a:pPr>
            <a:r>
              <a:rPr lang="en-US" sz="2400" dirty="0" smtClean="0">
                <a:latin typeface="Arial" charset="0"/>
                <a:cs typeface="Arial" charset="0"/>
              </a:rPr>
              <a:t>Alaska </a:t>
            </a:r>
            <a:r>
              <a:rPr lang="en-US" sz="2400" dirty="0">
                <a:latin typeface="Arial" charset="0"/>
                <a:cs typeface="Arial" charset="0"/>
              </a:rPr>
              <a:t>Gridded LAMP will:</a:t>
            </a:r>
          </a:p>
          <a:p>
            <a:pPr lvl="1">
              <a:buSzPct val="115000"/>
              <a:buFont typeface="Wingdings" panose="05000000000000000000" pitchFamily="2" charset="2"/>
              <a:buChar char="§"/>
            </a:pPr>
            <a:r>
              <a:rPr lang="en-US" sz="2000" dirty="0">
                <a:solidFill>
                  <a:srgbClr val="0070C0"/>
                </a:solidFill>
                <a:latin typeface="Arial" charset="0"/>
                <a:cs typeface="Arial" charset="0"/>
              </a:rPr>
              <a:t>follow existing methodology for CONUS Gridded LAMP </a:t>
            </a:r>
          </a:p>
          <a:p>
            <a:pPr lvl="1">
              <a:buSzPct val="115000"/>
              <a:buFont typeface="Wingdings" panose="05000000000000000000" pitchFamily="2" charset="2"/>
              <a:buChar char="§"/>
            </a:pPr>
            <a:r>
              <a:rPr lang="en-US" sz="2000" dirty="0">
                <a:solidFill>
                  <a:srgbClr val="0070C0"/>
                </a:solidFill>
                <a:latin typeface="Arial" charset="0"/>
                <a:cs typeface="Arial" charset="0"/>
              </a:rPr>
              <a:t>use Rapid Refresh (RAP) and/or HRRR model output</a:t>
            </a:r>
          </a:p>
        </p:txBody>
      </p:sp>
      <p:sp>
        <p:nvSpPr>
          <p:cNvPr id="7" name="TextBox 6"/>
          <p:cNvSpPr txBox="1"/>
          <p:nvPr/>
        </p:nvSpPr>
        <p:spPr>
          <a:xfrm>
            <a:off x="220698" y="6550223"/>
            <a:ext cx="8458200" cy="307777"/>
          </a:xfrm>
          <a:prstGeom prst="rect">
            <a:avLst/>
          </a:prstGeom>
          <a:noFill/>
        </p:spPr>
        <p:txBody>
          <a:bodyPr wrap="square" rtlCol="0">
            <a:spAutoFit/>
          </a:bodyPr>
          <a:lstStyle/>
          <a:p>
            <a:r>
              <a:rPr lang="en-US" sz="1400" dirty="0" smtClean="0">
                <a:cs typeface="Arial" charset="0"/>
              </a:rPr>
              <a:t>*  This task is funded </a:t>
            </a:r>
            <a:r>
              <a:rPr lang="en-US" sz="1400" dirty="0">
                <a:cs typeface="Arial" charset="0"/>
              </a:rPr>
              <a:t>through the Office of Atmospheric Research’s Joint Technology Transition Initiative</a:t>
            </a:r>
            <a:endParaRPr lang="en-US" sz="1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864" y="1981200"/>
            <a:ext cx="5334000" cy="3333750"/>
          </a:xfrm>
          <a:prstGeom prst="rect">
            <a:avLst/>
          </a:prstGeom>
        </p:spPr>
      </p:pic>
      <p:sp>
        <p:nvSpPr>
          <p:cNvPr id="9" name="TextBox 8"/>
          <p:cNvSpPr txBox="1"/>
          <p:nvPr/>
        </p:nvSpPr>
        <p:spPr>
          <a:xfrm>
            <a:off x="1066800" y="3810000"/>
            <a:ext cx="2286000" cy="461665"/>
          </a:xfrm>
          <a:prstGeom prst="rect">
            <a:avLst/>
          </a:prstGeom>
          <a:solidFill>
            <a:schemeClr val="bg1"/>
          </a:solidFill>
          <a:ln>
            <a:solidFill>
              <a:srgbClr val="0000FF"/>
            </a:solidFill>
          </a:ln>
        </p:spPr>
        <p:txBody>
          <a:bodyPr wrap="square" rtlCol="0">
            <a:spAutoFit/>
          </a:bodyPr>
          <a:lstStyle/>
          <a:p>
            <a:pPr algn="ctr"/>
            <a:r>
              <a:rPr lang="en-US" dirty="0" smtClean="0"/>
              <a:t>Alaska Domain</a:t>
            </a:r>
            <a:endParaRPr lang="en-US" dirty="0"/>
          </a:p>
        </p:txBody>
      </p:sp>
      <p:cxnSp>
        <p:nvCxnSpPr>
          <p:cNvPr id="10" name="Straight Arrow Connector 9"/>
          <p:cNvCxnSpPr>
            <a:stCxn id="9" idx="3"/>
          </p:cNvCxnSpPr>
          <p:nvPr/>
        </p:nvCxnSpPr>
        <p:spPr bwMode="auto">
          <a:xfrm flipV="1">
            <a:off x="3352800" y="4010056"/>
            <a:ext cx="914400" cy="30777"/>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658862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p:spPr>
        <p:txBody>
          <a:bodyPr>
            <a:normAutofit/>
          </a:bodyPr>
          <a:lstStyle/>
          <a:p>
            <a:r>
              <a:rPr lang="en-US" sz="2400" dirty="0" smtClean="0">
                <a:latin typeface="Arial"/>
                <a:ea typeface="Arial"/>
                <a:cs typeface="Arial"/>
              </a:rPr>
              <a:t>Future Work: Gridded LAMP for Alaska*</a:t>
            </a:r>
            <a:endParaRPr lang="en-US" sz="2400" dirty="0">
              <a:latin typeface="Arial"/>
              <a:ea typeface="Arial"/>
              <a:cs typeface="Arial"/>
            </a:endParaRPr>
          </a:p>
        </p:txBody>
      </p:sp>
      <p:pic>
        <p:nvPicPr>
          <p:cNvPr id="6" name="Picture 5" descr="gld360_2013-2017_rf.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836" y="1833339"/>
            <a:ext cx="2949677" cy="1905000"/>
          </a:xfrm>
          <a:prstGeom prst="rect">
            <a:avLst/>
          </a:prstGeom>
        </p:spPr>
      </p:pic>
      <p:pic>
        <p:nvPicPr>
          <p:cNvPr id="8" name="Picture 7" descr="blm_2013-2017_rf.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702" y="1827244"/>
            <a:ext cx="3020662" cy="1950844"/>
          </a:xfrm>
          <a:prstGeom prst="rect">
            <a:avLst/>
          </a:prstGeom>
        </p:spPr>
      </p:pic>
      <p:pic>
        <p:nvPicPr>
          <p:cNvPr id="9" name="Picture 8" descr="eni_2013-2017_rf.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810000"/>
            <a:ext cx="3067665" cy="1981200"/>
          </a:xfrm>
          <a:prstGeom prst="rect">
            <a:avLst/>
          </a:prstGeom>
        </p:spPr>
      </p:pic>
      <p:sp>
        <p:nvSpPr>
          <p:cNvPr id="13" name="TextBox 12"/>
          <p:cNvSpPr txBox="1"/>
          <p:nvPr/>
        </p:nvSpPr>
        <p:spPr>
          <a:xfrm>
            <a:off x="359273" y="3778088"/>
            <a:ext cx="2949677" cy="400110"/>
          </a:xfrm>
          <a:prstGeom prst="rect">
            <a:avLst/>
          </a:prstGeom>
          <a:noFill/>
          <a:ln>
            <a:noFill/>
          </a:ln>
        </p:spPr>
        <p:txBody>
          <a:bodyPr wrap="square" rtlCol="0">
            <a:spAutoFit/>
          </a:bodyPr>
          <a:lstStyle/>
          <a:p>
            <a:pPr algn="ctr"/>
            <a:r>
              <a:rPr lang="en-US" sz="2000" dirty="0" err="1" smtClean="0">
                <a:solidFill>
                  <a:srgbClr val="0000FF"/>
                </a:solidFill>
              </a:rPr>
              <a:t>Vaisala</a:t>
            </a:r>
            <a:r>
              <a:rPr lang="en-US" sz="2000" dirty="0" smtClean="0">
                <a:solidFill>
                  <a:srgbClr val="0000FF"/>
                </a:solidFill>
              </a:rPr>
              <a:t> Inc. Data</a:t>
            </a:r>
            <a:endParaRPr lang="en-US" sz="2000" dirty="0">
              <a:solidFill>
                <a:srgbClr val="0000FF"/>
              </a:solidFill>
            </a:endParaRPr>
          </a:p>
        </p:txBody>
      </p:sp>
      <p:sp>
        <p:nvSpPr>
          <p:cNvPr id="14" name="TextBox 13"/>
          <p:cNvSpPr txBox="1"/>
          <p:nvPr/>
        </p:nvSpPr>
        <p:spPr>
          <a:xfrm>
            <a:off x="6096000" y="3745749"/>
            <a:ext cx="2959115" cy="646331"/>
          </a:xfrm>
          <a:prstGeom prst="rect">
            <a:avLst/>
          </a:prstGeom>
          <a:noFill/>
          <a:ln>
            <a:noFill/>
          </a:ln>
        </p:spPr>
        <p:txBody>
          <a:bodyPr wrap="square" rtlCol="0">
            <a:spAutoFit/>
          </a:bodyPr>
          <a:lstStyle/>
          <a:p>
            <a:pPr algn="ctr"/>
            <a:r>
              <a:rPr lang="en-US" sz="1800" dirty="0" smtClean="0">
                <a:solidFill>
                  <a:srgbClr val="0000FF"/>
                </a:solidFill>
              </a:rPr>
              <a:t>Bureau of Land </a:t>
            </a:r>
          </a:p>
          <a:p>
            <a:pPr algn="ctr"/>
            <a:r>
              <a:rPr lang="en-US" sz="1800" dirty="0" smtClean="0">
                <a:solidFill>
                  <a:srgbClr val="0000FF"/>
                </a:solidFill>
              </a:rPr>
              <a:t>Management Data</a:t>
            </a:r>
            <a:endParaRPr lang="en-US" sz="1800" dirty="0">
              <a:solidFill>
                <a:srgbClr val="0000FF"/>
              </a:solidFill>
            </a:endParaRPr>
          </a:p>
        </p:txBody>
      </p:sp>
      <p:sp>
        <p:nvSpPr>
          <p:cNvPr id="15" name="TextBox 14"/>
          <p:cNvSpPr txBox="1"/>
          <p:nvPr/>
        </p:nvSpPr>
        <p:spPr>
          <a:xfrm>
            <a:off x="3200400" y="5833595"/>
            <a:ext cx="3067665" cy="400110"/>
          </a:xfrm>
          <a:prstGeom prst="rect">
            <a:avLst/>
          </a:prstGeom>
          <a:noFill/>
          <a:ln>
            <a:noFill/>
          </a:ln>
        </p:spPr>
        <p:txBody>
          <a:bodyPr wrap="square" rtlCol="0">
            <a:spAutoFit/>
          </a:bodyPr>
          <a:lstStyle/>
          <a:p>
            <a:pPr algn="ctr"/>
            <a:r>
              <a:rPr lang="en-US" sz="2000" dirty="0" smtClean="0">
                <a:solidFill>
                  <a:srgbClr val="0000FF"/>
                </a:solidFill>
              </a:rPr>
              <a:t>ENI Data</a:t>
            </a:r>
            <a:endParaRPr lang="en-US" sz="2000" dirty="0">
              <a:solidFill>
                <a:srgbClr val="0000FF"/>
              </a:solidFill>
            </a:endParaRPr>
          </a:p>
        </p:txBody>
      </p:sp>
      <p:sp>
        <p:nvSpPr>
          <p:cNvPr id="16" name="TextBox 15"/>
          <p:cNvSpPr txBox="1"/>
          <p:nvPr/>
        </p:nvSpPr>
        <p:spPr>
          <a:xfrm>
            <a:off x="803836" y="1044231"/>
            <a:ext cx="7612527" cy="707886"/>
          </a:xfrm>
          <a:prstGeom prst="rect">
            <a:avLst/>
          </a:prstGeom>
          <a:solidFill>
            <a:schemeClr val="bg1"/>
          </a:solidFill>
          <a:ln>
            <a:solidFill>
              <a:srgbClr val="0000FF"/>
            </a:solidFill>
          </a:ln>
        </p:spPr>
        <p:txBody>
          <a:bodyPr wrap="square" rtlCol="0">
            <a:spAutoFit/>
          </a:bodyPr>
          <a:lstStyle/>
          <a:p>
            <a:pPr algn="ctr"/>
            <a:r>
              <a:rPr lang="en-US" sz="2000" dirty="0" smtClean="0"/>
              <a:t>Example predictor: Relative Frequency of lightning observations for 2013-2017, May - September</a:t>
            </a:r>
            <a:endParaRPr lang="en-US" sz="2000" dirty="0"/>
          </a:p>
        </p:txBody>
      </p:sp>
      <p:sp>
        <p:nvSpPr>
          <p:cNvPr id="17" name="TextBox 16"/>
          <p:cNvSpPr txBox="1"/>
          <p:nvPr/>
        </p:nvSpPr>
        <p:spPr>
          <a:xfrm>
            <a:off x="220698" y="6550223"/>
            <a:ext cx="8458200" cy="307777"/>
          </a:xfrm>
          <a:prstGeom prst="rect">
            <a:avLst/>
          </a:prstGeom>
          <a:noFill/>
        </p:spPr>
        <p:txBody>
          <a:bodyPr wrap="square" rtlCol="0">
            <a:spAutoFit/>
          </a:bodyPr>
          <a:lstStyle/>
          <a:p>
            <a:r>
              <a:rPr lang="en-US" sz="1400" dirty="0" smtClean="0">
                <a:cs typeface="Arial" charset="0"/>
              </a:rPr>
              <a:t>*  This task is funded </a:t>
            </a:r>
            <a:r>
              <a:rPr lang="en-US" sz="1400" dirty="0">
                <a:cs typeface="Arial" charset="0"/>
              </a:rPr>
              <a:t>through the Office of Atmospheric Research’s Joint Technology Transition Initiative</a:t>
            </a:r>
            <a:endParaRPr lang="en-US" sz="1400" dirty="0"/>
          </a:p>
        </p:txBody>
      </p:sp>
    </p:spTree>
    <p:extLst>
      <p:ext uri="{BB962C8B-B14F-4D97-AF65-F5344CB8AC3E}">
        <p14:creationId xmlns:p14="http://schemas.microsoft.com/office/powerpoint/2010/main" val="244716608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85800"/>
          </a:xfrm>
          <a:prstGeom prst="rect">
            <a:avLst/>
          </a:prstGeom>
          <a:noFill/>
          <a:ln>
            <a:noFill/>
          </a:ln>
        </p:spPr>
        <p:txBody>
          <a:bodyPr lIns="91425" tIns="91425" rIns="91425" bIns="91425" anchor="t" anchorCtr="0">
            <a:noAutofit/>
          </a:bodyPr>
          <a:lstStyle/>
          <a:p>
            <a:pPr lvl="0" algn="ctr">
              <a:spcBef>
                <a:spcPts val="0"/>
              </a:spcBef>
              <a:spcAft>
                <a:spcPts val="0"/>
              </a:spcAft>
              <a:buClr>
                <a:srgbClr val="FF0000"/>
              </a:buClr>
              <a:buSzPct val="25000"/>
            </a:pPr>
            <a:r>
              <a:rPr lang="en-US" altLang="en-US" sz="3600" dirty="0">
                <a:ea typeface="Arial"/>
                <a:cs typeface="Arial"/>
              </a:rPr>
              <a:t>LAMP Guidance Details</a:t>
            </a:r>
            <a:endParaRPr sz="2400" b="0" i="0" u="none" strike="noStrike" cap="none" dirty="0">
              <a:solidFill>
                <a:srgbClr val="0000FF"/>
              </a:solidFill>
              <a:latin typeface="Arial"/>
              <a:ea typeface="Arial"/>
              <a:cs typeface="Arial"/>
              <a:sym typeface="Arial"/>
            </a:endParaRPr>
          </a:p>
          <a:p>
            <a:pPr marL="990600" marR="0" lvl="1" indent="-457200" algn="l" rtl="0">
              <a:lnSpc>
                <a:spcPct val="100000"/>
              </a:lnSpc>
              <a:spcBef>
                <a:spcPts val="0"/>
              </a:spcBef>
              <a:spcAft>
                <a:spcPts val="0"/>
              </a:spcAft>
              <a:buClr>
                <a:srgbClr val="0000FF"/>
              </a:buClr>
              <a:buSzPct val="100000"/>
              <a:buFont typeface="+mj-lt"/>
              <a:buAutoNum type="arabicPeriod"/>
            </a:pPr>
            <a:endParaRPr lang="en" sz="2400" b="0" i="0" u="none" strike="noStrike" cap="none"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lang="en" sz="1400" b="0" i="0" u="none" strike="noStrike" cap="none" dirty="0">
              <a:solidFill>
                <a:srgbClr val="000000"/>
              </a:solidFill>
              <a:latin typeface="Arial"/>
              <a:ea typeface="Arial"/>
              <a:cs typeface="Arial"/>
              <a:sym typeface="Arial"/>
            </a:endParaRPr>
          </a:p>
        </p:txBody>
      </p:sp>
      <p:sp>
        <p:nvSpPr>
          <p:cNvPr id="8" name="Rectangle 3"/>
          <p:cNvSpPr txBox="1">
            <a:spLocks noChangeArrowheads="1"/>
          </p:cNvSpPr>
          <p:nvPr/>
        </p:nvSpPr>
        <p:spPr>
          <a:xfrm>
            <a:off x="158496" y="1219200"/>
            <a:ext cx="8763000" cy="5638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80000"/>
              </a:lnSpc>
              <a:spcAft>
                <a:spcPts val="0"/>
              </a:spcAft>
              <a:buSzPct val="100000"/>
            </a:pPr>
            <a:r>
              <a:rPr lang="en-US" altLang="en-US" sz="2200" dirty="0" smtClean="0">
                <a:latin typeface="Arial" pitchFamily="34" charset="0"/>
                <a:ea typeface="ＭＳ Ｐゴシック" pitchFamily="34" charset="-128"/>
              </a:rPr>
              <a:t> </a:t>
            </a:r>
            <a:r>
              <a:rPr lang="en-US" altLang="en-US" sz="2300" dirty="0" smtClean="0">
                <a:latin typeface="Arial" pitchFamily="34" charset="0"/>
                <a:ea typeface="ＭＳ Ｐゴシック" pitchFamily="34" charset="-128"/>
              </a:rPr>
              <a:t>Historically:</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300" dirty="0" smtClean="0">
                <a:solidFill>
                  <a:srgbClr val="0070C0"/>
                </a:solidFill>
                <a:latin typeface="Arial"/>
                <a:ea typeface="Arial"/>
                <a:cs typeface="Arial"/>
              </a:rPr>
              <a:t>Station-based LAMP = Observations + Simple locally-run models + GFS MOS</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300" dirty="0" smtClean="0">
                <a:solidFill>
                  <a:srgbClr val="0070C0"/>
                </a:solidFill>
                <a:latin typeface="Arial"/>
                <a:ea typeface="Arial"/>
                <a:cs typeface="Arial"/>
              </a:rPr>
              <a:t>Gridded LAMP (GLMP) = LAMP station analyzed to a grid or LAMP equations evaluated on a grid</a:t>
            </a:r>
            <a:br>
              <a:rPr lang="en-US" altLang="en-US" sz="2300" dirty="0" smtClean="0">
                <a:solidFill>
                  <a:srgbClr val="0070C0"/>
                </a:solidFill>
                <a:latin typeface="Arial"/>
                <a:ea typeface="Arial"/>
                <a:cs typeface="Arial"/>
              </a:rPr>
            </a:br>
            <a:endParaRPr lang="en-US" altLang="en-US" sz="2300" dirty="0" smtClean="0">
              <a:solidFill>
                <a:srgbClr val="0070C0"/>
              </a:solidFill>
              <a:latin typeface="Arial"/>
              <a:ea typeface="Arial"/>
              <a:cs typeface="Arial"/>
            </a:endParaRPr>
          </a:p>
          <a:p>
            <a:pPr fontAlgn="auto">
              <a:lnSpc>
                <a:spcPct val="120000"/>
              </a:lnSpc>
              <a:spcAft>
                <a:spcPts val="0"/>
              </a:spcAft>
              <a:buSzPct val="100000"/>
            </a:pPr>
            <a:r>
              <a:rPr lang="en-US" altLang="en-US" sz="2300" dirty="0" smtClean="0">
                <a:latin typeface="Arial" pitchFamily="34" charset="0"/>
                <a:ea typeface="ＭＳ Ｐゴシック" pitchFamily="34" charset="-128"/>
              </a:rPr>
              <a:t>Now:</a:t>
            </a: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300" dirty="0">
                <a:solidFill>
                  <a:srgbClr val="0070C0"/>
                </a:solidFill>
                <a:latin typeface="Arial"/>
                <a:ea typeface="Arial"/>
                <a:cs typeface="Arial"/>
              </a:rPr>
              <a:t>Convection and Lightning:</a:t>
            </a:r>
          </a:p>
          <a:p>
            <a:pPr marL="1370013" lvl="4" indent="-452438" fontAlgn="auto">
              <a:lnSpc>
                <a:spcPct val="120000"/>
              </a:lnSpc>
              <a:spcBef>
                <a:spcPts val="0"/>
              </a:spcBef>
              <a:spcAft>
                <a:spcPts val="0"/>
              </a:spcAft>
              <a:buSzPct val="100000"/>
              <a:buFont typeface="Arial" panose="020B0604020202020204" pitchFamily="34" charset="0"/>
              <a:buChar char="•"/>
            </a:pPr>
            <a:r>
              <a:rPr lang="en-US" altLang="en-US" sz="2300" dirty="0">
                <a:solidFill>
                  <a:srgbClr val="00B050"/>
                </a:solidFill>
                <a:latin typeface="Arial"/>
                <a:ea typeface="Arial"/>
                <a:cs typeface="Arial"/>
              </a:rPr>
              <a:t>LAMP = </a:t>
            </a:r>
            <a:r>
              <a:rPr lang="en-US" altLang="en-US" sz="2300" dirty="0" err="1">
                <a:solidFill>
                  <a:srgbClr val="00B050"/>
                </a:solidFill>
                <a:latin typeface="Arial"/>
                <a:ea typeface="Arial"/>
                <a:cs typeface="Arial"/>
              </a:rPr>
              <a:t>Obs</a:t>
            </a:r>
            <a:r>
              <a:rPr lang="en-US" altLang="en-US" sz="2300" dirty="0">
                <a:solidFill>
                  <a:srgbClr val="00B050"/>
                </a:solidFill>
                <a:latin typeface="Arial"/>
                <a:ea typeface="Arial"/>
                <a:cs typeface="Arial"/>
              </a:rPr>
              <a:t> + local models + GFS MOS + NAM MOS + </a:t>
            </a:r>
            <a:r>
              <a:rPr lang="en-US" altLang="en-US" sz="2300" dirty="0" smtClean="0">
                <a:solidFill>
                  <a:srgbClr val="00B050"/>
                </a:solidFill>
                <a:latin typeface="Arial"/>
                <a:ea typeface="Arial"/>
                <a:cs typeface="Arial"/>
              </a:rPr>
              <a:t>HRRR MOS</a:t>
            </a:r>
            <a:endParaRPr lang="en-US" altLang="en-US" sz="2300" dirty="0">
              <a:solidFill>
                <a:srgbClr val="00B050"/>
              </a:solidFill>
              <a:latin typeface="Arial"/>
              <a:ea typeface="Arial"/>
              <a:cs typeface="Arial"/>
            </a:endParaRPr>
          </a:p>
          <a:p>
            <a:pPr marL="912813" lvl="3" indent="-452438" fontAlgn="auto">
              <a:lnSpc>
                <a:spcPct val="120000"/>
              </a:lnSpc>
              <a:spcBef>
                <a:spcPts val="0"/>
              </a:spcBef>
              <a:spcAft>
                <a:spcPts val="0"/>
              </a:spcAft>
              <a:buSzPct val="100000"/>
              <a:buFont typeface="Wingdings" panose="05000000000000000000" pitchFamily="2" charset="2"/>
              <a:buChar char="§"/>
            </a:pPr>
            <a:r>
              <a:rPr lang="en-US" altLang="en-US" sz="2300" dirty="0">
                <a:solidFill>
                  <a:srgbClr val="0070C0"/>
                </a:solidFill>
                <a:latin typeface="Arial"/>
                <a:ea typeface="Arial"/>
                <a:cs typeface="Arial"/>
              </a:rPr>
              <a:t>Ceiling and Visibility:</a:t>
            </a:r>
          </a:p>
          <a:p>
            <a:pPr marL="1370013" lvl="4" indent="-452438" fontAlgn="auto">
              <a:lnSpc>
                <a:spcPct val="120000"/>
              </a:lnSpc>
              <a:spcBef>
                <a:spcPts val="0"/>
              </a:spcBef>
              <a:spcAft>
                <a:spcPts val="0"/>
              </a:spcAft>
              <a:buSzPct val="100000"/>
              <a:buFont typeface="Arial" panose="020B0604020202020204" pitchFamily="34" charset="0"/>
              <a:buChar char="•"/>
            </a:pPr>
            <a:r>
              <a:rPr lang="en-US" altLang="en-US" sz="2300" dirty="0">
                <a:solidFill>
                  <a:srgbClr val="00B050"/>
                </a:solidFill>
                <a:latin typeface="Arial"/>
                <a:ea typeface="Arial"/>
                <a:cs typeface="Arial"/>
              </a:rPr>
              <a:t>Base LAMP = </a:t>
            </a:r>
            <a:r>
              <a:rPr lang="en-US" altLang="en-US" sz="2300" dirty="0" err="1">
                <a:solidFill>
                  <a:srgbClr val="00B050"/>
                </a:solidFill>
                <a:latin typeface="Arial"/>
                <a:ea typeface="Arial"/>
                <a:cs typeface="Arial"/>
              </a:rPr>
              <a:t>Obs</a:t>
            </a:r>
            <a:r>
              <a:rPr lang="en-US" altLang="en-US" sz="2300" dirty="0">
                <a:solidFill>
                  <a:srgbClr val="00B050"/>
                </a:solidFill>
                <a:latin typeface="Arial"/>
                <a:ea typeface="Arial"/>
                <a:cs typeface="Arial"/>
              </a:rPr>
              <a:t> + local models + GFS MOS</a:t>
            </a:r>
          </a:p>
          <a:p>
            <a:pPr marL="1370013" lvl="4" indent="-452438" fontAlgn="auto">
              <a:lnSpc>
                <a:spcPct val="120000"/>
              </a:lnSpc>
              <a:spcBef>
                <a:spcPts val="0"/>
              </a:spcBef>
              <a:spcAft>
                <a:spcPts val="0"/>
              </a:spcAft>
              <a:buSzPct val="100000"/>
              <a:buFont typeface="Arial" panose="020B0604020202020204" pitchFamily="34" charset="0"/>
              <a:buChar char="•"/>
            </a:pPr>
            <a:r>
              <a:rPr lang="en-US" altLang="en-US" sz="2300" dirty="0">
                <a:solidFill>
                  <a:srgbClr val="00B050"/>
                </a:solidFill>
                <a:latin typeface="Arial"/>
                <a:ea typeface="Arial"/>
                <a:cs typeface="Arial"/>
              </a:rPr>
              <a:t>Meld LAMP = </a:t>
            </a:r>
            <a:r>
              <a:rPr lang="en-US" altLang="en-US" sz="2300" dirty="0" err="1">
                <a:solidFill>
                  <a:srgbClr val="00B050"/>
                </a:solidFill>
                <a:latin typeface="Arial"/>
                <a:ea typeface="Arial"/>
                <a:cs typeface="Arial"/>
              </a:rPr>
              <a:t>Obs</a:t>
            </a:r>
            <a:r>
              <a:rPr lang="en-US" altLang="en-US" sz="2300" dirty="0">
                <a:solidFill>
                  <a:srgbClr val="00B050"/>
                </a:solidFill>
                <a:latin typeface="Arial"/>
                <a:ea typeface="Arial"/>
                <a:cs typeface="Arial"/>
              </a:rPr>
              <a:t> + Base LAMP + HRRR MOS</a:t>
            </a:r>
            <a:r>
              <a:rPr lang="en-US" altLang="en-US" sz="2300" dirty="0" smtClean="0">
                <a:solidFill>
                  <a:srgbClr val="0070C0"/>
                </a:solidFill>
                <a:latin typeface="Arial"/>
                <a:ea typeface="Arial"/>
                <a:cs typeface="Arial"/>
              </a:rPr>
              <a:t/>
            </a:r>
            <a:br>
              <a:rPr lang="en-US" altLang="en-US" sz="2300" dirty="0" smtClean="0">
                <a:solidFill>
                  <a:srgbClr val="0070C0"/>
                </a:solidFill>
                <a:latin typeface="Arial"/>
                <a:ea typeface="Arial"/>
                <a:cs typeface="Arial"/>
              </a:rPr>
            </a:br>
            <a:endParaRPr lang="en-US" altLang="en-US" sz="2300" dirty="0" smtClean="0">
              <a:solidFill>
                <a:srgbClr val="0070C0"/>
              </a:solidFill>
              <a:latin typeface="Arial"/>
              <a:ea typeface="Arial"/>
              <a:cs typeface="Arial"/>
            </a:endParaRPr>
          </a:p>
          <a:p>
            <a:pPr fontAlgn="auto">
              <a:lnSpc>
                <a:spcPct val="120000"/>
              </a:lnSpc>
              <a:spcAft>
                <a:spcPts val="0"/>
              </a:spcAft>
              <a:buSzPct val="100000"/>
              <a:defRPr/>
            </a:pPr>
            <a:r>
              <a:rPr lang="en-US" sz="2300" dirty="0" smtClean="0">
                <a:latin typeface="Arial" pitchFamily="34" charset="0"/>
                <a:ea typeface="ＭＳ Ｐゴシック" pitchFamily="34" charset="-128"/>
              </a:rPr>
              <a:t>Future:</a:t>
            </a:r>
            <a:endParaRPr lang="en-US" sz="2300" dirty="0">
              <a:latin typeface="Arial" pitchFamily="34" charset="0"/>
              <a:ea typeface="ＭＳ Ｐゴシック" pitchFamily="34" charset="-128"/>
            </a:endParaRPr>
          </a:p>
          <a:p>
            <a:pPr marL="912813" lvl="3" indent="-452438" fontAlgn="auto">
              <a:lnSpc>
                <a:spcPct val="120000"/>
              </a:lnSpc>
              <a:spcBef>
                <a:spcPts val="0"/>
              </a:spcBef>
              <a:spcAft>
                <a:spcPts val="0"/>
              </a:spcAft>
              <a:buSzPct val="100000"/>
              <a:buFont typeface="Wingdings" panose="05000000000000000000" pitchFamily="2" charset="2"/>
              <a:buChar char="§"/>
              <a:defRPr/>
            </a:pPr>
            <a:r>
              <a:rPr lang="en-US" sz="2300" dirty="0" smtClean="0">
                <a:solidFill>
                  <a:srgbClr val="0070C0"/>
                </a:solidFill>
                <a:latin typeface="Arial"/>
                <a:ea typeface="Arial"/>
                <a:cs typeface="Arial"/>
              </a:rPr>
              <a:t>POP:</a:t>
            </a:r>
          </a:p>
          <a:p>
            <a:pPr marL="1370013" lvl="4" indent="-452438" fontAlgn="auto">
              <a:lnSpc>
                <a:spcPct val="120000"/>
              </a:lnSpc>
              <a:spcBef>
                <a:spcPts val="0"/>
              </a:spcBef>
              <a:spcAft>
                <a:spcPts val="0"/>
              </a:spcAft>
              <a:buSzPct val="100000"/>
              <a:buFont typeface="Arial" panose="020B0604020202020204" pitchFamily="34" charset="0"/>
              <a:buChar char="•"/>
              <a:defRPr/>
            </a:pPr>
            <a:r>
              <a:rPr lang="en-US" altLang="en-US" sz="2300" dirty="0">
                <a:solidFill>
                  <a:srgbClr val="00B050"/>
                </a:solidFill>
                <a:latin typeface="Arial"/>
                <a:ea typeface="Arial"/>
                <a:cs typeface="Arial"/>
              </a:rPr>
              <a:t>Base LAMP = </a:t>
            </a:r>
            <a:r>
              <a:rPr lang="en-US" altLang="en-US" sz="2300" dirty="0" err="1" smtClean="0">
                <a:solidFill>
                  <a:srgbClr val="00B050"/>
                </a:solidFill>
                <a:latin typeface="Arial"/>
                <a:ea typeface="Arial"/>
                <a:cs typeface="Arial"/>
              </a:rPr>
              <a:t>Obs</a:t>
            </a:r>
            <a:r>
              <a:rPr lang="en-US" altLang="en-US" sz="2300" dirty="0" smtClean="0">
                <a:solidFill>
                  <a:srgbClr val="00B050"/>
                </a:solidFill>
                <a:latin typeface="Arial"/>
                <a:ea typeface="Arial"/>
                <a:cs typeface="Arial"/>
              </a:rPr>
              <a:t> </a:t>
            </a:r>
            <a:r>
              <a:rPr lang="en-US" altLang="en-US" sz="2300" dirty="0">
                <a:solidFill>
                  <a:srgbClr val="00B050"/>
                </a:solidFill>
                <a:latin typeface="Arial"/>
                <a:ea typeface="Arial"/>
                <a:cs typeface="Arial"/>
              </a:rPr>
              <a:t>+ local models + NAM MOS + </a:t>
            </a:r>
            <a:r>
              <a:rPr lang="en-US" altLang="en-US" sz="2300" dirty="0" smtClean="0">
                <a:solidFill>
                  <a:srgbClr val="00B050"/>
                </a:solidFill>
                <a:latin typeface="Arial"/>
                <a:ea typeface="Arial"/>
                <a:cs typeface="Arial"/>
              </a:rPr>
              <a:t>ECMWF MOS</a:t>
            </a:r>
            <a:endParaRPr lang="en-US" altLang="en-US" sz="2300" dirty="0">
              <a:solidFill>
                <a:srgbClr val="00B050"/>
              </a:solidFill>
              <a:latin typeface="Arial"/>
              <a:ea typeface="Arial"/>
              <a:cs typeface="Arial"/>
            </a:endParaRPr>
          </a:p>
          <a:p>
            <a:pPr marL="1370013" lvl="4" indent="-452438" fontAlgn="auto">
              <a:lnSpc>
                <a:spcPct val="120000"/>
              </a:lnSpc>
              <a:spcBef>
                <a:spcPts val="0"/>
              </a:spcBef>
              <a:spcAft>
                <a:spcPts val="0"/>
              </a:spcAft>
              <a:buSzPct val="100000"/>
              <a:buFont typeface="Arial" panose="020B0604020202020204" pitchFamily="34" charset="0"/>
              <a:buChar char="•"/>
              <a:defRPr/>
            </a:pPr>
            <a:r>
              <a:rPr lang="en-US" altLang="en-US" sz="2300" dirty="0">
                <a:solidFill>
                  <a:srgbClr val="00B050"/>
                </a:solidFill>
                <a:latin typeface="Arial"/>
                <a:ea typeface="Arial"/>
                <a:cs typeface="Arial"/>
              </a:rPr>
              <a:t>Meld LAMP = Base LAMP + HRRR MOS</a:t>
            </a:r>
          </a:p>
          <a:p>
            <a:pPr marL="457200" lvl="1" indent="0" fontAlgn="auto">
              <a:lnSpc>
                <a:spcPct val="80000"/>
              </a:lnSpc>
              <a:spcAft>
                <a:spcPts val="0"/>
              </a:spcAft>
              <a:buClr>
                <a:srgbClr val="00B050"/>
              </a:buClr>
              <a:buNone/>
            </a:pPr>
            <a:r>
              <a:rPr lang="en-US" altLang="en-US" sz="1800" dirty="0" smtClean="0">
                <a:solidFill>
                  <a:srgbClr val="00B050"/>
                </a:solidFill>
                <a:latin typeface="Arial" pitchFamily="34" charset="0"/>
                <a:ea typeface="ＭＳ Ｐゴシック" pitchFamily="34" charset="-128"/>
                <a:cs typeface="Arial" pitchFamily="34" charset="0"/>
              </a:rPr>
              <a:t/>
            </a:r>
            <a:br>
              <a:rPr lang="en-US" altLang="en-US" sz="1800" dirty="0" smtClean="0">
                <a:solidFill>
                  <a:srgbClr val="00B050"/>
                </a:solidFill>
                <a:latin typeface="Arial" pitchFamily="34" charset="0"/>
                <a:ea typeface="ＭＳ Ｐゴシック" pitchFamily="34" charset="-128"/>
                <a:cs typeface="Arial" pitchFamily="34" charset="0"/>
              </a:rPr>
            </a:br>
            <a:r>
              <a:rPr lang="en-US" altLang="en-US" sz="1800" dirty="0" smtClean="0">
                <a:solidFill>
                  <a:srgbClr val="00B050"/>
                </a:solidFill>
                <a:latin typeface="Arial" pitchFamily="34" charset="0"/>
                <a:ea typeface="ＭＳ Ｐゴシック" pitchFamily="34" charset="-128"/>
                <a:cs typeface="Arial" pitchFamily="34" charset="0"/>
              </a:rPr>
              <a:t/>
            </a:r>
            <a:br>
              <a:rPr lang="en-US" altLang="en-US" sz="1800" dirty="0" smtClean="0">
                <a:solidFill>
                  <a:srgbClr val="00B050"/>
                </a:solidFill>
                <a:latin typeface="Arial" pitchFamily="34" charset="0"/>
                <a:ea typeface="ＭＳ Ｐゴシック" pitchFamily="34" charset="-128"/>
                <a:cs typeface="Arial" pitchFamily="34" charset="0"/>
              </a:rPr>
            </a:br>
            <a:endParaRPr lang="en-US" altLang="en-US" sz="1800" dirty="0" smtClean="0">
              <a:solidFill>
                <a:srgbClr val="00B050"/>
              </a:solidFill>
              <a:latin typeface="Arial" pitchFamily="34" charset="0"/>
              <a:ea typeface="ＭＳ Ｐゴシック" pitchFamily="34" charset="-128"/>
              <a:cs typeface="Arial" pitchFamily="34" charset="0"/>
            </a:endParaRPr>
          </a:p>
          <a:p>
            <a:pPr lvl="1" fontAlgn="auto">
              <a:lnSpc>
                <a:spcPct val="120000"/>
              </a:lnSpc>
              <a:spcAft>
                <a:spcPts val="0"/>
              </a:spcAft>
              <a:buClr>
                <a:srgbClr val="00B050"/>
              </a:buClr>
              <a:buFont typeface="Wingdings 2" pitchFamily="18" charset="2"/>
              <a:buNone/>
            </a:pPr>
            <a:r>
              <a:rPr lang="en-US" altLang="en-US" sz="1600" dirty="0" smtClean="0">
                <a:latin typeface="Arial" pitchFamily="34" charset="0"/>
                <a:ea typeface="ＭＳ Ｐゴシック" pitchFamily="34" charset="-128"/>
                <a:cs typeface="Arial" pitchFamily="34" charset="0"/>
              </a:rPr>
              <a:t>GFS = Global Forecast System, NAM = North American Model, HRRR =</a:t>
            </a:r>
            <a:r>
              <a:rPr lang="en-US" sz="1600" dirty="0" smtClean="0">
                <a:latin typeface="Arial"/>
                <a:ea typeface="Arial"/>
                <a:cs typeface="Arial"/>
                <a:sym typeface="Arial"/>
              </a:rPr>
              <a:t> </a:t>
            </a:r>
            <a:r>
              <a:rPr lang="en-US" sz="1600" dirty="0">
                <a:latin typeface="Arial"/>
                <a:ea typeface="Arial"/>
                <a:cs typeface="Arial"/>
                <a:sym typeface="Arial"/>
              </a:rPr>
              <a:t>High Resolution Rapid </a:t>
            </a:r>
            <a:r>
              <a:rPr lang="en-US" sz="1600" dirty="0" smtClean="0">
                <a:latin typeface="Arial"/>
                <a:ea typeface="Arial"/>
                <a:cs typeface="Arial"/>
                <a:sym typeface="Arial"/>
              </a:rPr>
              <a:t>Refresh, </a:t>
            </a:r>
          </a:p>
          <a:p>
            <a:pPr lvl="1" algn="ctr" fontAlgn="auto">
              <a:lnSpc>
                <a:spcPct val="120000"/>
              </a:lnSpc>
              <a:spcAft>
                <a:spcPts val="0"/>
              </a:spcAft>
              <a:buClr>
                <a:srgbClr val="00B050"/>
              </a:buClr>
              <a:buFont typeface="Wingdings 2" pitchFamily="18" charset="2"/>
              <a:buNone/>
            </a:pPr>
            <a:r>
              <a:rPr lang="en-US" sz="1600" dirty="0" smtClean="0">
                <a:latin typeface="Arial"/>
                <a:ea typeface="Arial"/>
                <a:cs typeface="Arial"/>
                <a:sym typeface="Arial"/>
              </a:rPr>
              <a:t>ECMWF = European Center for Medium-Range Weather Forecasts</a:t>
            </a:r>
            <a:endParaRPr lang="en-US" altLang="en-US" sz="1600"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729619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fade">
                                      <p:cBhvr>
                                        <p:cTn id="27" dur="500"/>
                                        <p:tgtEl>
                                          <p:spTgt spid="8">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fade">
                                      <p:cBhvr>
                                        <p:cTn id="30" dur="500"/>
                                        <p:tgtEl>
                                          <p:spTgt spid="8">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fade">
                                      <p:cBhvr>
                                        <p:cTn id="33" dur="500"/>
                                        <p:tgtEl>
                                          <p:spTgt spid="8">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12" end="12"/>
                                            </p:txEl>
                                          </p:spTgt>
                                        </p:tgtEl>
                                        <p:attrNameLst>
                                          <p:attrName>style.visibility</p:attrName>
                                        </p:attrNameLst>
                                      </p:cBhvr>
                                      <p:to>
                                        <p:strVal val="visible"/>
                                      </p:to>
                                    </p:set>
                                    <p:animEffect transition="in" filter="fade">
                                      <p:cBhvr>
                                        <p:cTn id="36"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52400" y="228600"/>
            <a:ext cx="8249100" cy="615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 sz="3600" b="0" i="0" u="none" strike="noStrike" cap="none" dirty="0" smtClean="0">
                <a:latin typeface="Arial"/>
                <a:ea typeface="Arial"/>
                <a:cs typeface="Arial"/>
                <a:sym typeface="Arial"/>
              </a:rPr>
              <a:t>Alaska GLMP</a:t>
            </a:r>
            <a:endParaRPr lang="en" sz="3600" b="0" i="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FF"/>
              </a:solidFill>
              <a:latin typeface="Arial"/>
              <a:ea typeface="Arial"/>
              <a:cs typeface="Arial"/>
              <a:sym typeface="Arial"/>
            </a:endParaRPr>
          </a:p>
        </p:txBody>
      </p:sp>
      <p:sp>
        <p:nvSpPr>
          <p:cNvPr id="202" name="Shape 202"/>
          <p:cNvSpPr txBox="1">
            <a:spLocks noGrp="1"/>
          </p:cNvSpPr>
          <p:nvPr>
            <p:ph type="sldNum" idx="12"/>
          </p:nvPr>
        </p:nvSpPr>
        <p:spPr>
          <a:xfrm>
            <a:off x="8556782" y="6333132"/>
            <a:ext cx="548699" cy="5249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70</a:t>
            </a:fld>
            <a:endParaRPr lang="en" sz="1400" b="0" i="0" u="none" strike="noStrike" cap="none" dirty="0">
              <a:solidFill>
                <a:srgbClr val="000000"/>
              </a:solidFill>
              <a:latin typeface="Arial"/>
              <a:ea typeface="Arial"/>
              <a:cs typeface="Arial"/>
              <a:sym typeface="Arial"/>
            </a:endParaRPr>
          </a:p>
        </p:txBody>
      </p:sp>
      <p:sp>
        <p:nvSpPr>
          <p:cNvPr id="4" name="Shape 201"/>
          <p:cNvSpPr txBox="1"/>
          <p:nvPr/>
        </p:nvSpPr>
        <p:spPr>
          <a:xfrm>
            <a:off x="152400" y="1295400"/>
            <a:ext cx="8762999" cy="3407100"/>
          </a:xfrm>
          <a:prstGeom prst="rect">
            <a:avLst/>
          </a:prstGeom>
          <a:noFill/>
          <a:ln>
            <a:noFill/>
          </a:ln>
        </p:spPr>
        <p:txBody>
          <a:bodyPr lIns="91425" tIns="91425" rIns="91425" bIns="91425" anchor="t" anchorCtr="0">
            <a:noAutofit/>
          </a:bodyPr>
          <a:lstStyle/>
          <a:p>
            <a:pPr marL="990600" lvl="1" indent="-457200">
              <a:spcBef>
                <a:spcPct val="20000"/>
              </a:spcBef>
              <a:spcAft>
                <a:spcPts val="0"/>
              </a:spcAft>
              <a:buSzPct val="100000"/>
              <a:buFont typeface="Arial" panose="020B0604020202020204" pitchFamily="34" charset="0"/>
              <a:buChar char="•"/>
            </a:pPr>
            <a:r>
              <a:rPr lang="en-US" dirty="0" smtClean="0">
                <a:cs typeface="Arial" charset="0"/>
              </a:rPr>
              <a:t>MDL will work with AWC and AAWU on demonstrations and evaluation</a:t>
            </a:r>
          </a:p>
          <a:p>
            <a:pPr marL="990600" lvl="1" indent="-457200">
              <a:spcBef>
                <a:spcPct val="20000"/>
              </a:spcBef>
              <a:spcAft>
                <a:spcPts val="0"/>
              </a:spcAft>
              <a:buSzPct val="100000"/>
              <a:buFont typeface="Arial" panose="020B0604020202020204" pitchFamily="34" charset="0"/>
              <a:buChar char="•"/>
            </a:pPr>
            <a:r>
              <a:rPr lang="en-US" dirty="0" smtClean="0">
                <a:cs typeface="Arial" charset="0"/>
              </a:rPr>
              <a:t>Planned AK </a:t>
            </a:r>
            <a:r>
              <a:rPr lang="en-US" dirty="0">
                <a:cs typeface="Arial" charset="0"/>
              </a:rPr>
              <a:t>Gridded LAMP prototype evaluations: </a:t>
            </a:r>
          </a:p>
          <a:p>
            <a:pPr marL="1447800" lvl="2" indent="-457200">
              <a:spcBef>
                <a:spcPct val="20000"/>
              </a:spcBef>
              <a:spcAft>
                <a:spcPts val="0"/>
              </a:spcAft>
              <a:buSzPct val="100000"/>
              <a:buFont typeface="Wingdings" panose="05000000000000000000" pitchFamily="2" charset="2"/>
              <a:buChar char="§"/>
            </a:pPr>
            <a:r>
              <a:rPr lang="en-US" dirty="0">
                <a:solidFill>
                  <a:srgbClr val="0070C0"/>
                </a:solidFill>
                <a:cs typeface="Arial" charset="0"/>
              </a:rPr>
              <a:t>Ceiling and visibility 2019</a:t>
            </a:r>
          </a:p>
          <a:p>
            <a:pPr marL="1447800" lvl="2" indent="-457200">
              <a:spcBef>
                <a:spcPct val="20000"/>
              </a:spcBef>
              <a:spcAft>
                <a:spcPts val="0"/>
              </a:spcAft>
              <a:buSzPct val="100000"/>
              <a:buFont typeface="Wingdings" panose="05000000000000000000" pitchFamily="2" charset="2"/>
              <a:buChar char="§"/>
            </a:pPr>
            <a:r>
              <a:rPr lang="en-US" dirty="0">
                <a:solidFill>
                  <a:srgbClr val="0070C0"/>
                </a:solidFill>
                <a:cs typeface="Arial" charset="0"/>
              </a:rPr>
              <a:t>Convection and lightning 2020</a:t>
            </a:r>
          </a:p>
          <a:p>
            <a:pPr marL="1447800" lvl="2" indent="-457200">
              <a:spcBef>
                <a:spcPts val="0"/>
              </a:spcBef>
              <a:spcAft>
                <a:spcPts val="0"/>
              </a:spcAft>
              <a:buSzPct val="100000"/>
              <a:buFont typeface="+mj-lt"/>
              <a:buAutoNum type="arabicPeriod"/>
            </a:pPr>
            <a:endParaRPr lang="en-US" dirty="0" smtClean="0">
              <a:solidFill>
                <a:srgbClr val="0000FF"/>
              </a:solidFill>
              <a:latin typeface="Arial"/>
              <a:ea typeface="Arial"/>
              <a:cs typeface="Arial"/>
              <a:sym typeface="Arial"/>
            </a:endParaRPr>
          </a:p>
        </p:txBody>
      </p:sp>
    </p:spTree>
    <p:extLst>
      <p:ext uri="{BB962C8B-B14F-4D97-AF65-F5344CB8AC3E}">
        <p14:creationId xmlns:p14="http://schemas.microsoft.com/office/powerpoint/2010/main" val="69969170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2163F00E-1B65-459B-965D-14E53AE99209}" type="slidenum">
              <a:rPr lang="en-US" altLang="en-US" smtClean="0">
                <a:solidFill>
                  <a:srgbClr val="045C75"/>
                </a:solidFill>
              </a:rPr>
              <a:pPr/>
              <a:t>71</a:t>
            </a:fld>
            <a:endParaRPr lang="en-US" altLang="en-US" smtClean="0">
              <a:solidFill>
                <a:srgbClr val="045C75"/>
              </a:solidFill>
            </a:endParaRPr>
          </a:p>
        </p:txBody>
      </p:sp>
      <p:sp>
        <p:nvSpPr>
          <p:cNvPr id="3" name="TextBox 2"/>
          <p:cNvSpPr txBox="1">
            <a:spLocks noChangeArrowheads="1"/>
          </p:cNvSpPr>
          <p:nvPr/>
        </p:nvSpPr>
        <p:spPr bwMode="auto">
          <a:xfrm>
            <a:off x="3300" y="76200"/>
            <a:ext cx="91440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ea typeface="ＭＳ Ｐゴシック" charset="0"/>
                <a:cs typeface="ＭＳ Ｐゴシック" charset="0"/>
              </a:defRPr>
            </a:lvl1pPr>
            <a:lvl2pPr marL="342900" indent="-228600">
              <a:defRPr>
                <a:solidFill>
                  <a:schemeClr val="tx1"/>
                </a:solidFill>
                <a:latin typeface="Arial" charset="0"/>
                <a:ea typeface="ＭＳ Ｐゴシック" charset="0"/>
              </a:defRPr>
            </a:lvl2pPr>
            <a:lvl3pPr marL="8001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366713" lvl="1" indent="0" algn="ctr" eaLnBrk="1" hangingPunct="1">
              <a:buClr>
                <a:srgbClr val="00B050"/>
              </a:buClr>
              <a:buSzPct val="100000"/>
              <a:defRPr/>
            </a:pPr>
            <a:r>
              <a:rPr lang="en-US" sz="3600" dirty="0">
                <a:latin typeface="Arial"/>
                <a:ea typeface="Arial"/>
                <a:cs typeface="Arial"/>
              </a:rPr>
              <a:t>Additional Resources</a:t>
            </a:r>
          </a:p>
          <a:p>
            <a:pPr marL="114300" lvl="1" indent="0" algn="ctr" eaLnBrk="1" hangingPunct="1">
              <a:buClr>
                <a:srgbClr val="00B050"/>
              </a:buClr>
              <a:buSzPct val="100000"/>
              <a:defRPr/>
            </a:pPr>
            <a:endParaRPr lang="en-US" sz="2800" dirty="0">
              <a:solidFill>
                <a:srgbClr val="21306A"/>
              </a:solidFill>
              <a:latin typeface="Arial"/>
              <a:cs typeface="Arial"/>
            </a:endParaRPr>
          </a:p>
          <a:p>
            <a:pPr marL="114300" lvl="1" indent="0" eaLnBrk="1" hangingPunct="1">
              <a:buClr>
                <a:schemeClr val="tx1"/>
              </a:buClr>
              <a:buSzPct val="100000"/>
              <a:defRPr/>
            </a:pPr>
            <a:r>
              <a:rPr lang="en-US" dirty="0" smtClean="0">
                <a:latin typeface="Arial" pitchFamily="34" charset="0"/>
                <a:ea typeface="+mn-ea"/>
                <a:cs typeface="Arial" panose="020B0604020202020204" pitchFamily="34" charset="0"/>
              </a:rPr>
              <a:t>Additional Resources:</a:t>
            </a:r>
            <a:br>
              <a:rPr lang="en-US" dirty="0" smtClean="0">
                <a:latin typeface="Arial" pitchFamily="34" charset="0"/>
                <a:ea typeface="+mn-ea"/>
                <a:cs typeface="Arial" panose="020B0604020202020204" pitchFamily="34" charset="0"/>
              </a:rPr>
            </a:br>
            <a:endParaRPr lang="en-US" dirty="0" smtClean="0">
              <a:latin typeface="Arial" pitchFamily="34" charset="0"/>
              <a:ea typeface="+mn-ea"/>
              <a:cs typeface="Arial" panose="020B0604020202020204" pitchFamily="34" charset="0"/>
            </a:endParaRPr>
          </a:p>
          <a:p>
            <a:pPr marL="457200" lvl="1" indent="-342900" eaLnBrk="1" hangingPunct="1">
              <a:buClr>
                <a:schemeClr val="tx1"/>
              </a:buClr>
              <a:buSzPct val="100000"/>
              <a:buFont typeface="Arial"/>
              <a:buChar char="•"/>
              <a:defRPr/>
            </a:pPr>
            <a:r>
              <a:rPr lang="en-US" dirty="0" smtClean="0">
                <a:latin typeface="Arial" pitchFamily="34" charset="0"/>
                <a:ea typeface="+mn-ea"/>
                <a:cs typeface="Arial" panose="020B0604020202020204" pitchFamily="34" charset="0"/>
              </a:rPr>
              <a:t>LAMP </a:t>
            </a:r>
            <a:r>
              <a:rPr lang="en-US" dirty="0">
                <a:latin typeface="Arial" pitchFamily="34" charset="0"/>
                <a:ea typeface="+mn-ea"/>
                <a:cs typeface="Arial" panose="020B0604020202020204" pitchFamily="34" charset="0"/>
              </a:rPr>
              <a:t>website: </a:t>
            </a:r>
            <a:r>
              <a:rPr lang="en-US" dirty="0" smtClean="0">
                <a:solidFill>
                  <a:srgbClr val="0000FF"/>
                </a:solidFill>
                <a:latin typeface="Arial" pitchFamily="34" charset="0"/>
                <a:ea typeface="ＭＳ Ｐゴシック" pitchFamily="34" charset="-128"/>
                <a:cs typeface="Arial" pitchFamily="34" charset="0"/>
              </a:rPr>
              <a:t>http</a:t>
            </a:r>
            <a:r>
              <a:rPr lang="en-US" dirty="0">
                <a:solidFill>
                  <a:srgbClr val="0000FF"/>
                </a:solidFill>
                <a:latin typeface="Arial" pitchFamily="34" charset="0"/>
                <a:ea typeface="ＭＳ Ｐゴシック" pitchFamily="34" charset="-128"/>
                <a:cs typeface="Arial" pitchFamily="34" charset="0"/>
              </a:rPr>
              <a:t>://weather.gov/mdl/</a:t>
            </a:r>
            <a:r>
              <a:rPr lang="en-US" dirty="0" smtClean="0">
                <a:solidFill>
                  <a:srgbClr val="0000FF"/>
                </a:solidFill>
                <a:latin typeface="Arial" pitchFamily="34" charset="0"/>
                <a:ea typeface="ＭＳ Ｐゴシック" pitchFamily="34" charset="-128"/>
                <a:cs typeface="Arial" pitchFamily="34" charset="0"/>
              </a:rPr>
              <a:t>lamp_home</a:t>
            </a:r>
            <a:r>
              <a:rPr lang="en-US" dirty="0" smtClean="0">
                <a:solidFill>
                  <a:srgbClr val="006501"/>
                </a:solidFill>
                <a:latin typeface="Arial" pitchFamily="34" charset="0"/>
                <a:ea typeface="ＭＳ Ｐゴシック" pitchFamily="34" charset="-128"/>
                <a:cs typeface="Arial" pitchFamily="34" charset="0"/>
              </a:rPr>
              <a:t/>
            </a:r>
            <a:br>
              <a:rPr lang="en-US" dirty="0" smtClean="0">
                <a:solidFill>
                  <a:srgbClr val="006501"/>
                </a:solidFill>
                <a:latin typeface="Arial" pitchFamily="34" charset="0"/>
                <a:ea typeface="ＭＳ Ｐゴシック" pitchFamily="34" charset="-128"/>
                <a:cs typeface="Arial" pitchFamily="34" charset="0"/>
              </a:rPr>
            </a:br>
            <a:r>
              <a:rPr lang="en-US" dirty="0" smtClean="0">
                <a:solidFill>
                  <a:srgbClr val="006501"/>
                </a:solidFill>
                <a:latin typeface="Arial" pitchFamily="34" charset="0"/>
                <a:ea typeface="ＭＳ Ｐゴシック" pitchFamily="34" charset="-128"/>
                <a:cs typeface="Arial" pitchFamily="34" charset="0"/>
              </a:rPr>
              <a:t/>
            </a:r>
            <a:br>
              <a:rPr lang="en-US" dirty="0" smtClean="0">
                <a:solidFill>
                  <a:srgbClr val="006501"/>
                </a:solidFill>
                <a:latin typeface="Arial" pitchFamily="34" charset="0"/>
                <a:ea typeface="ＭＳ Ｐゴシック" pitchFamily="34" charset="-128"/>
                <a:cs typeface="Arial" pitchFamily="34" charset="0"/>
              </a:rPr>
            </a:br>
            <a:endParaRPr lang="en-US" dirty="0">
              <a:latin typeface="Arial" pitchFamily="34" charset="0"/>
              <a:ea typeface="+mn-ea"/>
              <a:cs typeface="Arial" panose="020B0604020202020204" pitchFamily="34" charset="0"/>
            </a:endParaRPr>
          </a:p>
          <a:p>
            <a:pPr marL="457200" lvl="1" indent="-342900" eaLnBrk="1" hangingPunct="1">
              <a:buClr>
                <a:schemeClr val="tx1"/>
              </a:buClr>
              <a:buSzPct val="100000"/>
              <a:buFont typeface="Arial"/>
              <a:buChar char="•"/>
              <a:defRPr/>
            </a:pPr>
            <a:r>
              <a:rPr lang="en-US" dirty="0">
                <a:latin typeface="Arial" pitchFamily="34" charset="0"/>
                <a:ea typeface="+mn-ea"/>
                <a:cs typeface="Arial" panose="020B0604020202020204" pitchFamily="34" charset="0"/>
              </a:rPr>
              <a:t>LAMP Experimental website: </a:t>
            </a:r>
            <a:r>
              <a:rPr lang="en-US" dirty="0" smtClean="0">
                <a:latin typeface="Arial" pitchFamily="34" charset="0"/>
                <a:ea typeface="+mn-ea"/>
                <a:cs typeface="Arial" panose="020B0604020202020204" pitchFamily="34" charset="0"/>
              </a:rPr>
              <a:t/>
            </a:r>
            <a:br>
              <a:rPr lang="en-US" dirty="0" smtClean="0">
                <a:latin typeface="Arial" pitchFamily="34" charset="0"/>
                <a:ea typeface="+mn-ea"/>
                <a:cs typeface="Arial" panose="020B0604020202020204" pitchFamily="34" charset="0"/>
              </a:rPr>
            </a:br>
            <a:r>
              <a:rPr lang="en-US" dirty="0" smtClean="0">
                <a:solidFill>
                  <a:srgbClr val="0000FF"/>
                </a:solidFill>
                <a:latin typeface="Arial" pitchFamily="34" charset="0"/>
                <a:ea typeface="+mn-ea"/>
                <a:cs typeface="Arial" panose="020B0604020202020204" pitchFamily="34" charset="0"/>
              </a:rPr>
              <a:t>http</a:t>
            </a:r>
            <a:r>
              <a:rPr lang="en-US" dirty="0">
                <a:solidFill>
                  <a:srgbClr val="0000FF"/>
                </a:solidFill>
                <a:latin typeface="Arial" pitchFamily="34" charset="0"/>
                <a:ea typeface="+mn-ea"/>
                <a:cs typeface="Arial" panose="020B0604020202020204" pitchFamily="34" charset="0"/>
              </a:rPr>
              <a:t>://</a:t>
            </a:r>
            <a:r>
              <a:rPr lang="en-US" dirty="0" err="1">
                <a:solidFill>
                  <a:srgbClr val="0000FF"/>
                </a:solidFill>
                <a:latin typeface="Arial" pitchFamily="34" charset="0"/>
                <a:ea typeface="+mn-ea"/>
                <a:cs typeface="Arial" panose="020B0604020202020204" pitchFamily="34" charset="0"/>
              </a:rPr>
              <a:t>www.weather.gov</a:t>
            </a:r>
            <a:r>
              <a:rPr lang="en-US" dirty="0">
                <a:solidFill>
                  <a:srgbClr val="0000FF"/>
                </a:solidFill>
                <a:latin typeface="Arial" pitchFamily="34" charset="0"/>
                <a:ea typeface="+mn-ea"/>
                <a:cs typeface="Arial" panose="020B0604020202020204" pitchFamily="34" charset="0"/>
              </a:rPr>
              <a:t>/mdl/</a:t>
            </a:r>
            <a:r>
              <a:rPr lang="en-US" dirty="0" err="1">
                <a:solidFill>
                  <a:srgbClr val="0000FF"/>
                </a:solidFill>
                <a:latin typeface="Arial" pitchFamily="34" charset="0"/>
                <a:ea typeface="+mn-ea"/>
                <a:cs typeface="Arial" panose="020B0604020202020204" pitchFamily="34" charset="0"/>
              </a:rPr>
              <a:t>lamp_experimental</a:t>
            </a:r>
            <a:r>
              <a:rPr lang="en-US" dirty="0">
                <a:solidFill>
                  <a:srgbClr val="0000FF"/>
                </a:solidFill>
                <a:latin typeface="Arial" pitchFamily="34" charset="0"/>
                <a:ea typeface="+mn-ea"/>
                <a:cs typeface="Arial" panose="020B0604020202020204" pitchFamily="34" charset="0"/>
              </a:rPr>
              <a:t/>
            </a:r>
            <a:br>
              <a:rPr lang="en-US" dirty="0">
                <a:solidFill>
                  <a:srgbClr val="0000FF"/>
                </a:solidFill>
                <a:latin typeface="Arial" pitchFamily="34" charset="0"/>
                <a:ea typeface="+mn-ea"/>
                <a:cs typeface="Arial" panose="020B0604020202020204" pitchFamily="34" charset="0"/>
              </a:rPr>
            </a:br>
            <a:endParaRPr lang="en-US" dirty="0">
              <a:solidFill>
                <a:srgbClr val="0000FF"/>
              </a:solidFill>
              <a:latin typeface="Arial" pitchFamily="34" charset="0"/>
              <a:ea typeface="+mn-ea"/>
              <a:cs typeface="Arial" panose="020B0604020202020204" pitchFamily="34" charset="0"/>
            </a:endParaRPr>
          </a:p>
          <a:p>
            <a:pPr marL="457200" lvl="1" indent="-342900" eaLnBrk="1" hangingPunct="1">
              <a:buClr>
                <a:schemeClr val="tx1"/>
              </a:buClr>
              <a:buSzPct val="100000"/>
              <a:buFont typeface="Arial"/>
              <a:buChar char="•"/>
              <a:defRPr/>
            </a:pPr>
            <a:r>
              <a:rPr lang="en-US" dirty="0">
                <a:latin typeface="Arial" pitchFamily="34" charset="0"/>
                <a:ea typeface="+mn-ea"/>
                <a:cs typeface="Arial" panose="020B0604020202020204" pitchFamily="34" charset="0"/>
              </a:rPr>
              <a:t>Contacts: </a:t>
            </a:r>
            <a:r>
              <a:rPr lang="en-US" dirty="0" err="1" smtClean="0">
                <a:solidFill>
                  <a:srgbClr val="0000FF"/>
                </a:solidFill>
                <a:cs typeface="Arial" charset="0"/>
              </a:rPr>
              <a:t>Judy.Ghirardelli</a:t>
            </a:r>
            <a:r>
              <a:rPr lang="en-US" dirty="0" err="1">
                <a:solidFill>
                  <a:srgbClr val="0000FF"/>
                </a:solidFill>
                <a:cs typeface="Arial" charset="0"/>
              </a:rPr>
              <a:t>@noaa.gov</a:t>
            </a:r>
            <a:r>
              <a:rPr lang="en-US" dirty="0">
                <a:solidFill>
                  <a:srgbClr val="0000FF"/>
                </a:solidFill>
                <a:cs typeface="Arial" charset="0"/>
              </a:rPr>
              <a:t> </a:t>
            </a:r>
          </a:p>
          <a:p>
            <a:pPr marL="114300" lvl="1" indent="0" eaLnBrk="1" hangingPunct="1">
              <a:buClr>
                <a:srgbClr val="00B050"/>
              </a:buClr>
              <a:buSzPct val="100000"/>
              <a:defRPr/>
            </a:pPr>
            <a:endParaRPr lang="en-US" sz="2800" dirty="0" smtClean="0">
              <a:solidFill>
                <a:srgbClr val="00B050"/>
              </a:solidFill>
              <a:cs typeface="Arial" charset="0"/>
            </a:endParaRPr>
          </a:p>
          <a:p>
            <a:pPr marL="114300" lvl="1" indent="0" eaLnBrk="1" hangingPunct="1">
              <a:buClr>
                <a:srgbClr val="00B050"/>
              </a:buClr>
              <a:buSzPct val="100000"/>
              <a:defRPr/>
            </a:pPr>
            <a:endParaRPr lang="en-US" sz="2800" dirty="0" smtClean="0">
              <a:solidFill>
                <a:srgbClr val="00B050"/>
              </a:solidFill>
              <a:cs typeface="Arial" charset="0"/>
            </a:endParaRPr>
          </a:p>
          <a:p>
            <a:pPr marL="114300" lvl="1" indent="0" algn="ctr">
              <a:buClr>
                <a:srgbClr val="00B050"/>
              </a:buClr>
              <a:buSzPct val="100000"/>
              <a:defRPr/>
            </a:pPr>
            <a:r>
              <a:rPr lang="en-US" sz="5400" dirty="0">
                <a:latin typeface="Arial" pitchFamily="34" charset="0"/>
                <a:cs typeface="Arial" panose="020B0604020202020204" pitchFamily="34" charset="0"/>
              </a:rPr>
              <a:t>Thank you!</a:t>
            </a:r>
          </a:p>
          <a:p>
            <a:pPr marL="114300" lvl="1" indent="0" eaLnBrk="1" hangingPunct="1">
              <a:buClr>
                <a:srgbClr val="00B050"/>
              </a:buClr>
              <a:buSzPct val="100000"/>
              <a:defRPr/>
            </a:pPr>
            <a:endParaRPr lang="en-US" sz="2800" dirty="0" smtClean="0">
              <a:solidFill>
                <a:srgbClr val="00B050"/>
              </a:solidFill>
              <a:cs typeface="Arial" charset="0"/>
            </a:endParaRPr>
          </a:p>
        </p:txBody>
      </p:sp>
    </p:spTree>
    <p:extLst>
      <p:ext uri="{BB962C8B-B14F-4D97-AF65-F5344CB8AC3E}">
        <p14:creationId xmlns:p14="http://schemas.microsoft.com/office/powerpoint/2010/main" val="321858031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rmAutofit/>
          </a:bodyPr>
          <a:lstStyle/>
          <a:p>
            <a:pPr marL="457200" lvl="1" indent="0">
              <a:buNone/>
            </a:pPr>
            <a:r>
              <a:rPr lang="en-US" sz="8000" b="1" dirty="0" smtClean="0">
                <a:latin typeface="Arial" panose="020B0604020202020204" pitchFamily="34" charset="0"/>
                <a:cs typeface="Arial" panose="020B0604020202020204" pitchFamily="34" charset="0"/>
              </a:rPr>
              <a:t>                                                              </a:t>
            </a:r>
            <a:endParaRPr lang="en-US" sz="8000" b="1" dirty="0">
              <a:latin typeface="Arial" panose="020B0604020202020204" pitchFamily="34" charset="0"/>
              <a:cs typeface="Arial" panose="020B0604020202020204" pitchFamily="34" charset="0"/>
            </a:endParaRPr>
          </a:p>
          <a:p>
            <a:pPr lvl="1"/>
            <a:endParaRPr lang="en-US" sz="7600" b="1" dirty="0" smtClean="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685800" y="1981200"/>
            <a:ext cx="184731" cy="369332"/>
          </a:xfrm>
          <a:prstGeom prst="rect">
            <a:avLst/>
          </a:prstGeom>
          <a:noFill/>
        </p:spPr>
        <p:txBody>
          <a:bodyPr wrap="none" rtlCol="0">
            <a:spAutoFit/>
          </a:bodyPr>
          <a:lstStyle/>
          <a:p>
            <a:endParaRPr lang="en-US" dirty="0"/>
          </a:p>
        </p:txBody>
      </p:sp>
      <p:graphicFrame>
        <p:nvGraphicFramePr>
          <p:cNvPr id="8" name="Chart 7"/>
          <p:cNvGraphicFramePr>
            <a:graphicFrameLocks noGrp="1"/>
          </p:cNvGraphicFramePr>
          <p:nvPr>
            <p:extLst/>
          </p:nvPr>
        </p:nvGraphicFramePr>
        <p:xfrm>
          <a:off x="228600" y="1066800"/>
          <a:ext cx="8610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514600" y="1295400"/>
            <a:ext cx="2743200" cy="830997"/>
          </a:xfrm>
          <a:prstGeom prst="rect">
            <a:avLst/>
          </a:prstGeom>
          <a:solidFill>
            <a:schemeClr val="bg1"/>
          </a:solidFill>
          <a:ln>
            <a:solidFill>
              <a:srgbClr val="0000FF"/>
            </a:solidFill>
          </a:ln>
        </p:spPr>
        <p:txBody>
          <a:bodyPr wrap="square" rtlCol="0">
            <a:spAutoFit/>
          </a:bodyPr>
          <a:lstStyle/>
          <a:p>
            <a:pPr algn="ctr"/>
            <a:r>
              <a:rPr lang="en-US" dirty="0" smtClean="0">
                <a:solidFill>
                  <a:srgbClr val="0000FF"/>
                </a:solidFill>
              </a:rPr>
              <a:t>LAMP using initial observations only</a:t>
            </a:r>
            <a:endParaRPr lang="en-US" dirty="0">
              <a:solidFill>
                <a:srgbClr val="0000FF"/>
              </a:solidFill>
            </a:endParaRPr>
          </a:p>
        </p:txBody>
      </p:sp>
      <p:sp>
        <p:nvSpPr>
          <p:cNvPr id="9" name="Title 1"/>
          <p:cNvSpPr txBox="1">
            <a:spLocks/>
          </p:cNvSpPr>
          <p:nvPr/>
        </p:nvSpPr>
        <p:spPr>
          <a:xfrm>
            <a:off x="457200" y="76200"/>
            <a:ext cx="8229600" cy="914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latin typeface="Arial"/>
                <a:cs typeface="Arial"/>
              </a:rPr>
              <a:t>LAMP 1-hr Convection Development:</a:t>
            </a:r>
            <a:br>
              <a:rPr lang="en-US" altLang="en-US" sz="2800" dirty="0" smtClean="0">
                <a:solidFill>
                  <a:srgbClr val="000000"/>
                </a:solidFill>
                <a:latin typeface="Arial"/>
                <a:cs typeface="Arial"/>
              </a:rPr>
            </a:br>
            <a:r>
              <a:rPr lang="en-US" altLang="en-US" sz="2800" dirty="0" smtClean="0">
                <a:solidFill>
                  <a:srgbClr val="000000"/>
                </a:solidFill>
                <a:latin typeface="Arial"/>
                <a:cs typeface="Arial"/>
              </a:rPr>
              <a:t>The importance of the predictors</a:t>
            </a:r>
            <a:br>
              <a:rPr lang="en-US" altLang="en-US" sz="2800" dirty="0" smtClean="0">
                <a:solidFill>
                  <a:srgbClr val="000000"/>
                </a:solidFill>
                <a:latin typeface="Arial"/>
                <a:cs typeface="Arial"/>
              </a:rPr>
            </a:br>
            <a:endParaRPr lang="en-US" sz="2800" dirty="0">
              <a:solidFill>
                <a:srgbClr val="000000"/>
              </a:solidFill>
              <a:latin typeface="Arial"/>
              <a:cs typeface="Arial"/>
            </a:endParaRPr>
          </a:p>
        </p:txBody>
      </p:sp>
    </p:spTree>
    <p:extLst>
      <p:ext uri="{BB962C8B-B14F-4D97-AF65-F5344CB8AC3E}">
        <p14:creationId xmlns:p14="http://schemas.microsoft.com/office/powerpoint/2010/main" val="1312523576"/>
      </p:ext>
    </p:extLst>
  </p:cSld>
  <p:clrMapOvr>
    <a:masterClrMapping/>
  </p:clrMapOvr>
  <p:transition advTm="5751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914400"/>
          </a:xfrm>
          <a:noFill/>
        </p:spPr>
        <p:txBody>
          <a:bodyPr>
            <a:noAutofit/>
          </a:bodyPr>
          <a:lstStyle/>
          <a:p>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latin typeface="Arial"/>
                <a:cs typeface="Arial"/>
              </a:rPr>
              <a:t>LAMP 1-hr Convection Development:</a:t>
            </a:r>
            <a:br>
              <a:rPr lang="en-US" altLang="en-US" sz="2800" dirty="0" smtClean="0">
                <a:solidFill>
                  <a:srgbClr val="000000"/>
                </a:solidFill>
                <a:latin typeface="Arial"/>
                <a:cs typeface="Arial"/>
              </a:rPr>
            </a:br>
            <a:r>
              <a:rPr lang="en-US" altLang="en-US" sz="2800" dirty="0" smtClean="0">
                <a:solidFill>
                  <a:srgbClr val="000000"/>
                </a:solidFill>
                <a:latin typeface="Arial"/>
                <a:cs typeface="Arial"/>
              </a:rPr>
              <a:t>The importance of the predictors</a:t>
            </a:r>
            <a:br>
              <a:rPr lang="en-US" altLang="en-US" sz="2800" dirty="0" smtClean="0">
                <a:solidFill>
                  <a:srgbClr val="000000"/>
                </a:solidFill>
                <a:latin typeface="Arial"/>
                <a:cs typeface="Arial"/>
              </a:rPr>
            </a:br>
            <a:endParaRPr lang="en-US" sz="2800" dirty="0">
              <a:solidFill>
                <a:srgbClr val="000000"/>
              </a:solidFill>
              <a:latin typeface="Arial"/>
              <a:cs typeface="Arial"/>
            </a:endParaRPr>
          </a:p>
        </p:txBody>
      </p:sp>
      <p:sp>
        <p:nvSpPr>
          <p:cNvPr id="3" name="Content Placeholder 2"/>
          <p:cNvSpPr>
            <a:spLocks noGrp="1"/>
          </p:cNvSpPr>
          <p:nvPr>
            <p:ph idx="1"/>
          </p:nvPr>
        </p:nvSpPr>
        <p:spPr>
          <a:prstGeom prst="rect">
            <a:avLst/>
          </a:prstGeom>
        </p:spPr>
        <p:txBody>
          <a:bodyPr>
            <a:normAutofit/>
          </a:bodyPr>
          <a:lstStyle/>
          <a:p>
            <a:pPr marL="457200" lvl="1" indent="0">
              <a:buNone/>
            </a:pPr>
            <a:r>
              <a:rPr lang="en-US" sz="8000" b="1" dirty="0" smtClean="0">
                <a:latin typeface="Arial" panose="020B0604020202020204" pitchFamily="34" charset="0"/>
                <a:cs typeface="Arial" panose="020B0604020202020204" pitchFamily="34" charset="0"/>
              </a:rPr>
              <a:t>                                                              </a:t>
            </a:r>
            <a:endParaRPr lang="en-US" sz="8000" b="1" dirty="0">
              <a:latin typeface="Arial" panose="020B0604020202020204" pitchFamily="34" charset="0"/>
              <a:cs typeface="Arial" panose="020B0604020202020204" pitchFamily="34" charset="0"/>
            </a:endParaRPr>
          </a:p>
          <a:p>
            <a:pPr lvl="1"/>
            <a:endParaRPr lang="en-US" sz="7600" b="1" dirty="0" smtClean="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685800" y="1981200"/>
            <a:ext cx="184731" cy="369332"/>
          </a:xfrm>
          <a:prstGeom prst="rect">
            <a:avLst/>
          </a:prstGeom>
          <a:noFill/>
        </p:spPr>
        <p:txBody>
          <a:bodyPr wrap="none" rtlCol="0">
            <a:spAutoFit/>
          </a:bodyPr>
          <a:lstStyle/>
          <a:p>
            <a:endParaRPr lang="en-US" dirty="0"/>
          </a:p>
        </p:txBody>
      </p:sp>
      <p:graphicFrame>
        <p:nvGraphicFramePr>
          <p:cNvPr id="8" name="Chart 7"/>
          <p:cNvGraphicFramePr>
            <a:graphicFrameLocks noGrp="1"/>
          </p:cNvGraphicFramePr>
          <p:nvPr>
            <p:extLst/>
          </p:nvPr>
        </p:nvGraphicFramePr>
        <p:xfrm>
          <a:off x="228600" y="1066800"/>
          <a:ext cx="8610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514600" y="1295400"/>
            <a:ext cx="2743200" cy="1200328"/>
          </a:xfrm>
          <a:prstGeom prst="rect">
            <a:avLst/>
          </a:prstGeom>
          <a:solidFill>
            <a:schemeClr val="bg1"/>
          </a:solidFill>
          <a:ln>
            <a:solidFill>
              <a:srgbClr val="0000FF"/>
            </a:solidFill>
          </a:ln>
        </p:spPr>
        <p:txBody>
          <a:bodyPr wrap="square" rtlCol="0">
            <a:spAutoFit/>
          </a:bodyPr>
          <a:lstStyle/>
          <a:p>
            <a:pPr algn="ctr"/>
            <a:r>
              <a:rPr lang="en-US" dirty="0" smtClean="0">
                <a:solidFill>
                  <a:srgbClr val="0000FF"/>
                </a:solidFill>
              </a:rPr>
              <a:t>LAMP initial observations plus</a:t>
            </a:r>
          </a:p>
          <a:p>
            <a:pPr algn="ctr"/>
            <a:r>
              <a:rPr lang="en-US" dirty="0" err="1">
                <a:solidFill>
                  <a:srgbClr val="0000FF"/>
                </a:solidFill>
              </a:rPr>
              <a:t>a</a:t>
            </a:r>
            <a:r>
              <a:rPr lang="en-US" dirty="0" err="1" smtClean="0">
                <a:solidFill>
                  <a:srgbClr val="0000FF"/>
                </a:solidFill>
              </a:rPr>
              <a:t>dvected</a:t>
            </a:r>
            <a:r>
              <a:rPr lang="en-US" dirty="0" smtClean="0">
                <a:solidFill>
                  <a:srgbClr val="0000FF"/>
                </a:solidFill>
              </a:rPr>
              <a:t> </a:t>
            </a:r>
            <a:r>
              <a:rPr lang="en-US" dirty="0" err="1" smtClean="0">
                <a:solidFill>
                  <a:srgbClr val="0000FF"/>
                </a:solidFill>
              </a:rPr>
              <a:t>obs</a:t>
            </a:r>
            <a:r>
              <a:rPr lang="en-US" dirty="0" smtClean="0">
                <a:solidFill>
                  <a:srgbClr val="0000FF"/>
                </a:solidFill>
              </a:rPr>
              <a:t> only</a:t>
            </a:r>
            <a:endParaRPr lang="en-US" dirty="0">
              <a:solidFill>
                <a:srgbClr val="0000FF"/>
              </a:solidFill>
            </a:endParaRPr>
          </a:p>
        </p:txBody>
      </p:sp>
      <p:cxnSp>
        <p:nvCxnSpPr>
          <p:cNvPr id="9" name="Straight Arrow Connector 8"/>
          <p:cNvCxnSpPr>
            <a:stCxn id="7" idx="2"/>
          </p:cNvCxnSpPr>
          <p:nvPr/>
        </p:nvCxnSpPr>
        <p:spPr>
          <a:xfrm flipH="1">
            <a:off x="1981200" y="2495728"/>
            <a:ext cx="1905000" cy="780872"/>
          </a:xfrm>
          <a:prstGeom prst="straightConnector1">
            <a:avLst/>
          </a:prstGeom>
          <a:ln>
            <a:solidFill>
              <a:srgbClr val="FF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6083666"/>
      </p:ext>
    </p:extLst>
  </p:cSld>
  <p:clrMapOvr>
    <a:masterClrMapping/>
  </p:clrMapOvr>
  <p:transition advTm="875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7.1|8.9"/>
</p:tagLst>
</file>

<file path=ppt/tags/tag2.xml><?xml version="1.0" encoding="utf-8"?>
<p:tagLst xmlns:a="http://schemas.openxmlformats.org/drawingml/2006/main" xmlns:r="http://schemas.openxmlformats.org/officeDocument/2006/relationships" xmlns:p="http://schemas.openxmlformats.org/presentationml/2006/main">
  <p:tag name="TIMING" val="|3.6|8.6|28.1|4.4|19.1|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74624</TotalTime>
  <Words>2349</Words>
  <Application>Microsoft Office PowerPoint</Application>
  <PresentationFormat>On-screen Show (4:3)</PresentationFormat>
  <Paragraphs>545</Paragraphs>
  <Slides>71</Slides>
  <Notes>35</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71</vt:i4>
      </vt:variant>
    </vt:vector>
  </HeadingPairs>
  <TitlesOfParts>
    <vt:vector size="88" baseType="lpstr">
      <vt:lpstr>ＭＳ Ｐゴシック</vt:lpstr>
      <vt:lpstr>Arial</vt:lpstr>
      <vt:lpstr>Calibri</vt:lpstr>
      <vt:lpstr>Courier New</vt:lpstr>
      <vt:lpstr>Georgia</vt:lpstr>
      <vt:lpstr>Osaka</vt:lpstr>
      <vt:lpstr>Times</vt:lpstr>
      <vt:lpstr>Times New Roman</vt:lpstr>
      <vt:lpstr>Trebuchet MS</vt:lpstr>
      <vt:lpstr>Wingdings</vt:lpstr>
      <vt:lpstr>Wingdings 2</vt:lpstr>
      <vt:lpstr>Custom Design</vt:lpstr>
      <vt:lpstr>1_Custom Design</vt:lpstr>
      <vt:lpstr>Slipstream</vt:lpstr>
      <vt:lpstr>2_Custom Design</vt:lpstr>
      <vt:lpstr>3_Custom Design</vt:lpstr>
      <vt:lpstr>Worksheet</vt:lpstr>
      <vt:lpstr>Recent and Future improvements to the Localized Aviation MOS Program (LAMP) For Aviation Forecasting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LAMP 1-hr Convection Development: The importance of the predictors </vt:lpstr>
      <vt:lpstr> LAMP 1-hr Convection Development: The importance of the predictors </vt:lpstr>
      <vt:lpstr> LAMP 1-hr Convection Development: The importance of the predictors </vt:lpstr>
      <vt:lpstr> LAMP 1-hr Convection Development: The importance of the predictors </vt:lpstr>
      <vt:lpstr> LAMP 1-hr Convection Development: The importance of the predictors </vt:lpstr>
      <vt:lpstr> LAMP 1-hr Convection Development: The importance of the predictors </vt:lpstr>
      <vt:lpstr>LAMP Probability Example: Ceiling &lt; 1000 feet </vt:lpstr>
      <vt:lpstr>PowerPoint Presentation</vt:lpstr>
      <vt:lpstr>Recent LAMP Implementations</vt:lpstr>
      <vt:lpstr>LAMP: Convection and Lightning </vt:lpstr>
      <vt:lpstr>PowerPoint Presentation</vt:lpstr>
      <vt:lpstr>PowerPoint Presentation</vt:lpstr>
      <vt:lpstr>PowerPoint Presentation</vt:lpstr>
      <vt:lpstr>LAMP Current Status: Available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LAMP Implementation: Expanding LAMP to support the National Blend of Models (NBM)</vt:lpstr>
      <vt:lpstr>Next LAMP upgrade Redevelopment of Ceiling and Visibility</vt:lpstr>
      <vt:lpstr>Redevelopment Verification: 1-25 h guidance Ceiling &lt; 1,000 ft Warm Season</vt:lpstr>
      <vt:lpstr>Redevelopment Verification: 1-25 h guidance Visibility &lt; 3 mi Warm Season</vt:lpstr>
      <vt:lpstr>Redevelopment Verification: 1-38 h guidance Ceiling &lt; 1,000 ft Warm Season</vt:lpstr>
      <vt:lpstr>Redevelopment Verification: 1-38 h guidance Visibility &lt; 3 mi Warm Season</vt:lpstr>
      <vt:lpstr>PowerPoint Presentation</vt:lpstr>
      <vt:lpstr>New Elements: Gridded LAMP POPs</vt:lpstr>
      <vt:lpstr>New Elements: Gridded LAMP POPs</vt:lpstr>
      <vt:lpstr>New Elements: Gridded LAMP POPs</vt:lpstr>
      <vt:lpstr>New Elements: Gridded LAMP POPs</vt:lpstr>
      <vt:lpstr>New Elements: Gridded LAMP POPs</vt:lpstr>
      <vt:lpstr>New Elements: Gridded LAMP POPs</vt:lpstr>
      <vt:lpstr>New Elements: Gridded LAMP POPs</vt:lpstr>
      <vt:lpstr>Time Extension: Forecasts to 38 hours</vt:lpstr>
      <vt:lpstr>Time Extension : Forecasts to 38 hours</vt:lpstr>
      <vt:lpstr>Time Extension : Forecasts to 38 hours</vt:lpstr>
      <vt:lpstr>Time Extension : Forecasts to 38 hours</vt:lpstr>
      <vt:lpstr>Spatial Expansion</vt:lpstr>
      <vt:lpstr>PowerPoint Presentation</vt:lpstr>
      <vt:lpstr>Strengths and Weaknesses</vt:lpstr>
      <vt:lpstr>Weaknesses</vt:lpstr>
      <vt:lpstr>Weaknesses</vt:lpstr>
      <vt:lpstr>Weaknesses</vt:lpstr>
      <vt:lpstr>PowerPoint Presentation</vt:lpstr>
      <vt:lpstr>Future Work: Gridded LAMP for Alaska*</vt:lpstr>
      <vt:lpstr>Future Work: Gridded LAMP for Alaska*</vt:lpstr>
      <vt:lpstr>PowerPoint Presentation</vt:lpstr>
      <vt:lpstr>PowerPoint Presentation</vt:lpstr>
    </vt:vector>
  </TitlesOfParts>
  <Company>NOAA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Presentation Format</dc:title>
  <dc:creator>curtis.neidhart@noaa.gov</dc:creator>
  <cp:lastModifiedBy>Judy Ghirardelli</cp:lastModifiedBy>
  <cp:revision>2849</cp:revision>
  <cp:lastPrinted>2015-01-13T14:55:30Z</cp:lastPrinted>
  <dcterms:created xsi:type="dcterms:W3CDTF">2003-08-07T18:06:43Z</dcterms:created>
  <dcterms:modified xsi:type="dcterms:W3CDTF">2018-09-12T19:55:43Z</dcterms:modified>
</cp:coreProperties>
</file>