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mp" ContentType="image/png"/>
  <Default Extension="gif" ContentType="image/gif"/>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37"/>
  </p:notesMasterIdLst>
  <p:sldIdLst>
    <p:sldId id="256" r:id="rId7"/>
    <p:sldId id="265" r:id="rId8"/>
    <p:sldId id="266" r:id="rId9"/>
    <p:sldId id="308" r:id="rId10"/>
    <p:sldId id="293" r:id="rId11"/>
    <p:sldId id="267" r:id="rId12"/>
    <p:sldId id="285" r:id="rId13"/>
    <p:sldId id="286" r:id="rId14"/>
    <p:sldId id="287" r:id="rId15"/>
    <p:sldId id="289" r:id="rId16"/>
    <p:sldId id="291" r:id="rId17"/>
    <p:sldId id="273" r:id="rId18"/>
    <p:sldId id="270" r:id="rId19"/>
    <p:sldId id="309" r:id="rId20"/>
    <p:sldId id="272" r:id="rId21"/>
    <p:sldId id="271" r:id="rId22"/>
    <p:sldId id="282" r:id="rId23"/>
    <p:sldId id="280" r:id="rId24"/>
    <p:sldId id="304" r:id="rId25"/>
    <p:sldId id="305" r:id="rId26"/>
    <p:sldId id="295" r:id="rId27"/>
    <p:sldId id="278" r:id="rId28"/>
    <p:sldId id="277" r:id="rId29"/>
    <p:sldId id="274" r:id="rId30"/>
    <p:sldId id="276" r:id="rId31"/>
    <p:sldId id="283" r:id="rId32"/>
    <p:sldId id="284" r:id="rId33"/>
    <p:sldId id="275" r:id="rId34"/>
    <p:sldId id="281" r:id="rId35"/>
    <p:sldId id="27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57" autoAdjust="0"/>
    <p:restoredTop sz="84105" autoAdjust="0"/>
  </p:normalViewPr>
  <p:slideViewPr>
    <p:cSldViewPr snapToGrid="0">
      <p:cViewPr varScale="1">
        <p:scale>
          <a:sx n="93" d="100"/>
          <a:sy n="93" d="100"/>
        </p:scale>
        <p:origin x="90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085552-F93A-4B88-B05D-A27EA4CCEF24}" type="datetimeFigureOut">
              <a:rPr lang="en-US" smtClean="0"/>
              <a:t>9/13/18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E26728-34D3-4E52-9852-F3014A56F634}" type="slidenum">
              <a:rPr lang="en-US" smtClean="0"/>
              <a:t>‹#›</a:t>
            </a:fld>
            <a:endParaRPr lang="en-US"/>
          </a:p>
        </p:txBody>
      </p:sp>
    </p:spTree>
    <p:extLst>
      <p:ext uri="{BB962C8B-B14F-4D97-AF65-F5344CB8AC3E}">
        <p14:creationId xmlns:p14="http://schemas.microsoft.com/office/powerpoint/2010/main" val="3896125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26728-34D3-4E52-9852-F3014A56F634}" type="slidenum">
              <a:rPr lang="en-US" smtClean="0"/>
              <a:t>1</a:t>
            </a:fld>
            <a:endParaRPr lang="en-US"/>
          </a:p>
        </p:txBody>
      </p:sp>
    </p:spTree>
    <p:extLst>
      <p:ext uri="{BB962C8B-B14F-4D97-AF65-F5344CB8AC3E}">
        <p14:creationId xmlns:p14="http://schemas.microsoft.com/office/powerpoint/2010/main" val="749667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857626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423414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sz="1200" b="1" dirty="0">
              <a:solidFill>
                <a:srgbClr val="000000"/>
              </a:solidFill>
            </a:endParaRPr>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742190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sz="1200" b="1" dirty="0">
              <a:solidFill>
                <a:srgbClr val="000000"/>
              </a:solidFill>
            </a:endParaRPr>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669356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643795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sz="1200" b="1" dirty="0">
              <a:solidFill>
                <a:srgbClr val="000000"/>
              </a:solidFill>
            </a:endParaRPr>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008061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sz="1200" b="1" dirty="0">
              <a:solidFill>
                <a:srgbClr val="000000"/>
              </a:solidFill>
            </a:endParaRPr>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717264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707341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552223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806810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AE26728-34D3-4E52-9852-F3014A56F634}" type="slidenum">
              <a:rPr lang="en-US" smtClean="0"/>
              <a:t>2</a:t>
            </a:fld>
            <a:endParaRPr lang="en-US"/>
          </a:p>
        </p:txBody>
      </p:sp>
    </p:spTree>
    <p:extLst>
      <p:ext uri="{BB962C8B-B14F-4D97-AF65-F5344CB8AC3E}">
        <p14:creationId xmlns:p14="http://schemas.microsoft.com/office/powerpoint/2010/main" val="903517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539056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618502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202736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948157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492847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834079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248962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088647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124461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346812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26728-34D3-4E52-9852-F3014A56F634}" type="slidenum">
              <a:rPr lang="en-US" smtClean="0"/>
              <a:t>3</a:t>
            </a:fld>
            <a:endParaRPr lang="en-US"/>
          </a:p>
        </p:txBody>
      </p:sp>
    </p:spTree>
    <p:extLst>
      <p:ext uri="{BB962C8B-B14F-4D97-AF65-F5344CB8AC3E}">
        <p14:creationId xmlns:p14="http://schemas.microsoft.com/office/powerpoint/2010/main" val="1918313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532904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sz="1200" b="1" dirty="0">
              <a:solidFill>
                <a:srgbClr val="000000"/>
              </a:solidFill>
            </a:endParaRPr>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416346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sz="1200" b="1" baseline="0" dirty="0" smtClean="0">
              <a:solidFill>
                <a:srgbClr val="000000"/>
              </a:solidFill>
            </a:endParaRPr>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113271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sz="1200" b="1" dirty="0">
              <a:solidFill>
                <a:srgbClr val="000000"/>
              </a:solidFill>
            </a:endParaRPr>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44240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611053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948107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26728-34D3-4E52-9852-F3014A56F634}"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307283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0DB592-7706-4B13-85A0-2CBD070D0668}"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B736D4-820B-490E-B456-C29A884809CF}" type="slidenum">
              <a:rPr lang="en-US" smtClean="0"/>
              <a:t>‹#›</a:t>
            </a:fld>
            <a:endParaRPr lang="en-US"/>
          </a:p>
        </p:txBody>
      </p:sp>
    </p:spTree>
    <p:extLst>
      <p:ext uri="{BB962C8B-B14F-4D97-AF65-F5344CB8AC3E}">
        <p14:creationId xmlns:p14="http://schemas.microsoft.com/office/powerpoint/2010/main" val="1166096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0DB592-7706-4B13-85A0-2CBD070D0668}"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B736D4-820B-490E-B456-C29A884809CF}" type="slidenum">
              <a:rPr lang="en-US" smtClean="0"/>
              <a:t>‹#›</a:t>
            </a:fld>
            <a:endParaRPr lang="en-US"/>
          </a:p>
        </p:txBody>
      </p:sp>
    </p:spTree>
    <p:extLst>
      <p:ext uri="{BB962C8B-B14F-4D97-AF65-F5344CB8AC3E}">
        <p14:creationId xmlns:p14="http://schemas.microsoft.com/office/powerpoint/2010/main" val="1515022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0DB592-7706-4B13-85A0-2CBD070D0668}"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B736D4-820B-490E-B456-C29A884809CF}" type="slidenum">
              <a:rPr lang="en-US" smtClean="0"/>
              <a:t>‹#›</a:t>
            </a:fld>
            <a:endParaRPr lang="en-US"/>
          </a:p>
        </p:txBody>
      </p:sp>
    </p:spTree>
    <p:extLst>
      <p:ext uri="{BB962C8B-B14F-4D97-AF65-F5344CB8AC3E}">
        <p14:creationId xmlns:p14="http://schemas.microsoft.com/office/powerpoint/2010/main" val="2912697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Aviation Weather Center</a:t>
            </a:r>
          </a:p>
        </p:txBody>
      </p:sp>
      <p:sp>
        <p:nvSpPr>
          <p:cNvPr id="6" name="Rectangle 6"/>
          <p:cNvSpPr>
            <a:spLocks noGrp="1" noChangeArrowheads="1"/>
          </p:cNvSpPr>
          <p:nvPr>
            <p:ph type="sldNum" sz="quarter" idx="12"/>
          </p:nvPr>
        </p:nvSpPr>
        <p:spPr>
          <a:ln/>
        </p:spPr>
        <p:txBody>
          <a:bodyPr/>
          <a:lstStyle>
            <a:lvl1pPr>
              <a:defRPr/>
            </a:lvl1pPr>
          </a:lstStyle>
          <a:p>
            <a:pPr>
              <a:defRPr/>
            </a:pPr>
            <a:fld id="{CA3916B8-EDB3-4BF6-9D0A-03422750C7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15062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Aviation Weather Center</a:t>
            </a:r>
          </a:p>
        </p:txBody>
      </p:sp>
      <p:sp>
        <p:nvSpPr>
          <p:cNvPr id="6" name="Rectangle 6"/>
          <p:cNvSpPr>
            <a:spLocks noGrp="1" noChangeArrowheads="1"/>
          </p:cNvSpPr>
          <p:nvPr>
            <p:ph type="sldNum" sz="quarter" idx="12"/>
          </p:nvPr>
        </p:nvSpPr>
        <p:spPr>
          <a:ln/>
        </p:spPr>
        <p:txBody>
          <a:bodyPr/>
          <a:lstStyle>
            <a:lvl1pPr>
              <a:defRPr/>
            </a:lvl1pPr>
          </a:lstStyle>
          <a:p>
            <a:pPr>
              <a:defRPr/>
            </a:pPr>
            <a:fld id="{C8FC3724-453B-4EE6-8E94-AC2312C3A31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37131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Aviation Weather Center</a:t>
            </a:r>
          </a:p>
        </p:txBody>
      </p:sp>
      <p:sp>
        <p:nvSpPr>
          <p:cNvPr id="6" name="Rectangle 6"/>
          <p:cNvSpPr>
            <a:spLocks noGrp="1" noChangeArrowheads="1"/>
          </p:cNvSpPr>
          <p:nvPr>
            <p:ph type="sldNum" sz="quarter" idx="12"/>
          </p:nvPr>
        </p:nvSpPr>
        <p:spPr>
          <a:ln/>
        </p:spPr>
        <p:txBody>
          <a:bodyPr/>
          <a:lstStyle>
            <a:lvl1pPr>
              <a:defRPr/>
            </a:lvl1pPr>
          </a:lstStyle>
          <a:p>
            <a:pPr>
              <a:defRPr/>
            </a:pPr>
            <a:fld id="{66AB22A3-FC4E-40F8-A57E-30F6A526894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9891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76400"/>
            <a:ext cx="508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76400"/>
            <a:ext cx="508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Aviation Weather Center</a:t>
            </a:r>
          </a:p>
        </p:txBody>
      </p:sp>
      <p:sp>
        <p:nvSpPr>
          <p:cNvPr id="7" name="Rectangle 6"/>
          <p:cNvSpPr>
            <a:spLocks noGrp="1" noChangeArrowheads="1"/>
          </p:cNvSpPr>
          <p:nvPr>
            <p:ph type="sldNum" sz="quarter" idx="12"/>
          </p:nvPr>
        </p:nvSpPr>
        <p:spPr>
          <a:ln/>
        </p:spPr>
        <p:txBody>
          <a:bodyPr/>
          <a:lstStyle>
            <a:lvl1pPr>
              <a:defRPr/>
            </a:lvl1pPr>
          </a:lstStyle>
          <a:p>
            <a:pPr>
              <a:defRPr/>
            </a:pPr>
            <a:fld id="{868A1568-DEC1-4E42-9261-2576C283F4E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49937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Aviation Weather Center</a:t>
            </a:r>
          </a:p>
        </p:txBody>
      </p:sp>
      <p:sp>
        <p:nvSpPr>
          <p:cNvPr id="9" name="Rectangle 6"/>
          <p:cNvSpPr>
            <a:spLocks noGrp="1" noChangeArrowheads="1"/>
          </p:cNvSpPr>
          <p:nvPr>
            <p:ph type="sldNum" sz="quarter" idx="12"/>
          </p:nvPr>
        </p:nvSpPr>
        <p:spPr>
          <a:ln/>
        </p:spPr>
        <p:txBody>
          <a:bodyPr/>
          <a:lstStyle>
            <a:lvl1pPr>
              <a:defRPr/>
            </a:lvl1pPr>
          </a:lstStyle>
          <a:p>
            <a:pPr>
              <a:defRPr/>
            </a:pPr>
            <a:fld id="{7D4755FE-A5CB-4EC4-8E4C-A54518E4EE5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12216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Aviation Weather Center</a:t>
            </a:r>
          </a:p>
        </p:txBody>
      </p:sp>
      <p:sp>
        <p:nvSpPr>
          <p:cNvPr id="5" name="Rectangle 6"/>
          <p:cNvSpPr>
            <a:spLocks noGrp="1" noChangeArrowheads="1"/>
          </p:cNvSpPr>
          <p:nvPr>
            <p:ph type="sldNum" sz="quarter" idx="12"/>
          </p:nvPr>
        </p:nvSpPr>
        <p:spPr>
          <a:ln/>
        </p:spPr>
        <p:txBody>
          <a:bodyPr/>
          <a:lstStyle>
            <a:lvl1pPr>
              <a:defRPr/>
            </a:lvl1pPr>
          </a:lstStyle>
          <a:p>
            <a:pPr>
              <a:defRPr/>
            </a:pPr>
            <a:fld id="{879AC322-14C4-4162-BCF3-E128E4AC08B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89940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Aviation Weather Center</a:t>
            </a:r>
          </a:p>
        </p:txBody>
      </p:sp>
      <p:sp>
        <p:nvSpPr>
          <p:cNvPr id="4" name="Rectangle 6"/>
          <p:cNvSpPr>
            <a:spLocks noGrp="1" noChangeArrowheads="1"/>
          </p:cNvSpPr>
          <p:nvPr>
            <p:ph type="sldNum" sz="quarter" idx="12"/>
          </p:nvPr>
        </p:nvSpPr>
        <p:spPr>
          <a:ln/>
        </p:spPr>
        <p:txBody>
          <a:bodyPr/>
          <a:lstStyle>
            <a:lvl1pPr>
              <a:defRPr/>
            </a:lvl1pPr>
          </a:lstStyle>
          <a:p>
            <a:pPr>
              <a:defRPr/>
            </a:pPr>
            <a:fld id="{10C24FF6-7203-4588-AB15-70C701CB368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41332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Aviation Weather Center</a:t>
            </a:r>
          </a:p>
        </p:txBody>
      </p:sp>
      <p:sp>
        <p:nvSpPr>
          <p:cNvPr id="7" name="Rectangle 6"/>
          <p:cNvSpPr>
            <a:spLocks noGrp="1" noChangeArrowheads="1"/>
          </p:cNvSpPr>
          <p:nvPr>
            <p:ph type="sldNum" sz="quarter" idx="12"/>
          </p:nvPr>
        </p:nvSpPr>
        <p:spPr>
          <a:ln/>
        </p:spPr>
        <p:txBody>
          <a:bodyPr/>
          <a:lstStyle>
            <a:lvl1pPr>
              <a:defRPr/>
            </a:lvl1pPr>
          </a:lstStyle>
          <a:p>
            <a:pPr>
              <a:defRPr/>
            </a:pPr>
            <a:fld id="{FF37F74E-5C51-4E0D-B85A-E5701AFFEDB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3517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0DB592-7706-4B13-85A0-2CBD070D0668}"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B736D4-820B-490E-B456-C29A884809CF}" type="slidenum">
              <a:rPr lang="en-US" smtClean="0"/>
              <a:t>‹#›</a:t>
            </a:fld>
            <a:endParaRPr lang="en-US"/>
          </a:p>
        </p:txBody>
      </p:sp>
    </p:spTree>
    <p:extLst>
      <p:ext uri="{BB962C8B-B14F-4D97-AF65-F5344CB8AC3E}">
        <p14:creationId xmlns:p14="http://schemas.microsoft.com/office/powerpoint/2010/main" val="735281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Aviation Weather Center</a:t>
            </a:r>
          </a:p>
        </p:txBody>
      </p:sp>
      <p:sp>
        <p:nvSpPr>
          <p:cNvPr id="7" name="Rectangle 6"/>
          <p:cNvSpPr>
            <a:spLocks noGrp="1" noChangeArrowheads="1"/>
          </p:cNvSpPr>
          <p:nvPr>
            <p:ph type="sldNum" sz="quarter" idx="12"/>
          </p:nvPr>
        </p:nvSpPr>
        <p:spPr>
          <a:ln/>
        </p:spPr>
        <p:txBody>
          <a:bodyPr/>
          <a:lstStyle>
            <a:lvl1pPr>
              <a:defRPr/>
            </a:lvl1pPr>
          </a:lstStyle>
          <a:p>
            <a:pPr>
              <a:defRPr/>
            </a:pPr>
            <a:fld id="{FBDD0E08-3E65-4DE6-AC61-DB54E84D70D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35487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Aviation Weather Center</a:t>
            </a:r>
          </a:p>
        </p:txBody>
      </p:sp>
      <p:sp>
        <p:nvSpPr>
          <p:cNvPr id="6" name="Rectangle 6"/>
          <p:cNvSpPr>
            <a:spLocks noGrp="1" noChangeArrowheads="1"/>
          </p:cNvSpPr>
          <p:nvPr>
            <p:ph type="sldNum" sz="quarter" idx="12"/>
          </p:nvPr>
        </p:nvSpPr>
        <p:spPr>
          <a:ln/>
        </p:spPr>
        <p:txBody>
          <a:bodyPr/>
          <a:lstStyle>
            <a:lvl1pPr>
              <a:defRPr/>
            </a:lvl1pPr>
          </a:lstStyle>
          <a:p>
            <a:pPr>
              <a:defRPr/>
            </a:pPr>
            <a:fld id="{8A6059BC-F949-459D-811A-EC103CC18C9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7038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228600"/>
            <a:ext cx="25908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28600"/>
            <a:ext cx="75692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Aviation Weather Center</a:t>
            </a:r>
          </a:p>
        </p:txBody>
      </p:sp>
      <p:sp>
        <p:nvSpPr>
          <p:cNvPr id="6" name="Rectangle 6"/>
          <p:cNvSpPr>
            <a:spLocks noGrp="1" noChangeArrowheads="1"/>
          </p:cNvSpPr>
          <p:nvPr>
            <p:ph type="sldNum" sz="quarter" idx="12"/>
          </p:nvPr>
        </p:nvSpPr>
        <p:spPr>
          <a:ln/>
        </p:spPr>
        <p:txBody>
          <a:bodyPr/>
          <a:lstStyle>
            <a:lvl1pPr>
              <a:defRPr/>
            </a:lvl1pPr>
          </a:lstStyle>
          <a:p>
            <a:pPr>
              <a:defRPr/>
            </a:pPr>
            <a:fld id="{F0FDDE45-628C-40AB-88A2-79269F4F417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19520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Aviation Weather Center</a:t>
            </a:r>
          </a:p>
        </p:txBody>
      </p:sp>
      <p:sp>
        <p:nvSpPr>
          <p:cNvPr id="6" name="Rectangle 6"/>
          <p:cNvSpPr>
            <a:spLocks noGrp="1" noChangeArrowheads="1"/>
          </p:cNvSpPr>
          <p:nvPr>
            <p:ph type="sldNum" sz="quarter" idx="12"/>
          </p:nvPr>
        </p:nvSpPr>
        <p:spPr>
          <a:ln/>
        </p:spPr>
        <p:txBody>
          <a:bodyPr/>
          <a:lstStyle>
            <a:lvl1pPr>
              <a:defRPr/>
            </a:lvl1pPr>
          </a:lstStyle>
          <a:p>
            <a:pPr>
              <a:defRPr/>
            </a:pPr>
            <a:fld id="{CA3916B8-EDB3-4BF6-9D0A-03422750C7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20257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Aviation Weather Center</a:t>
            </a:r>
          </a:p>
        </p:txBody>
      </p:sp>
      <p:sp>
        <p:nvSpPr>
          <p:cNvPr id="6" name="Rectangle 6"/>
          <p:cNvSpPr>
            <a:spLocks noGrp="1" noChangeArrowheads="1"/>
          </p:cNvSpPr>
          <p:nvPr>
            <p:ph type="sldNum" sz="quarter" idx="12"/>
          </p:nvPr>
        </p:nvSpPr>
        <p:spPr>
          <a:ln/>
        </p:spPr>
        <p:txBody>
          <a:bodyPr/>
          <a:lstStyle>
            <a:lvl1pPr>
              <a:defRPr/>
            </a:lvl1pPr>
          </a:lstStyle>
          <a:p>
            <a:pPr>
              <a:defRPr/>
            </a:pPr>
            <a:fld id="{C8FC3724-453B-4EE6-8E94-AC2312C3A31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7947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Aviation Weather Center</a:t>
            </a:r>
          </a:p>
        </p:txBody>
      </p:sp>
      <p:sp>
        <p:nvSpPr>
          <p:cNvPr id="6" name="Rectangle 6"/>
          <p:cNvSpPr>
            <a:spLocks noGrp="1" noChangeArrowheads="1"/>
          </p:cNvSpPr>
          <p:nvPr>
            <p:ph type="sldNum" sz="quarter" idx="12"/>
          </p:nvPr>
        </p:nvSpPr>
        <p:spPr>
          <a:ln/>
        </p:spPr>
        <p:txBody>
          <a:bodyPr/>
          <a:lstStyle>
            <a:lvl1pPr>
              <a:defRPr/>
            </a:lvl1pPr>
          </a:lstStyle>
          <a:p>
            <a:pPr>
              <a:defRPr/>
            </a:pPr>
            <a:fld id="{66AB22A3-FC4E-40F8-A57E-30F6A526894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68805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76400"/>
            <a:ext cx="508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76400"/>
            <a:ext cx="508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Aviation Weather Center</a:t>
            </a:r>
          </a:p>
        </p:txBody>
      </p:sp>
      <p:sp>
        <p:nvSpPr>
          <p:cNvPr id="7" name="Rectangle 6"/>
          <p:cNvSpPr>
            <a:spLocks noGrp="1" noChangeArrowheads="1"/>
          </p:cNvSpPr>
          <p:nvPr>
            <p:ph type="sldNum" sz="quarter" idx="12"/>
          </p:nvPr>
        </p:nvSpPr>
        <p:spPr>
          <a:ln/>
        </p:spPr>
        <p:txBody>
          <a:bodyPr/>
          <a:lstStyle>
            <a:lvl1pPr>
              <a:defRPr/>
            </a:lvl1pPr>
          </a:lstStyle>
          <a:p>
            <a:pPr>
              <a:defRPr/>
            </a:pPr>
            <a:fld id="{868A1568-DEC1-4E42-9261-2576C283F4E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4059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Aviation Weather Center</a:t>
            </a:r>
          </a:p>
        </p:txBody>
      </p:sp>
      <p:sp>
        <p:nvSpPr>
          <p:cNvPr id="9" name="Rectangle 6"/>
          <p:cNvSpPr>
            <a:spLocks noGrp="1" noChangeArrowheads="1"/>
          </p:cNvSpPr>
          <p:nvPr>
            <p:ph type="sldNum" sz="quarter" idx="12"/>
          </p:nvPr>
        </p:nvSpPr>
        <p:spPr>
          <a:ln/>
        </p:spPr>
        <p:txBody>
          <a:bodyPr/>
          <a:lstStyle>
            <a:lvl1pPr>
              <a:defRPr/>
            </a:lvl1pPr>
          </a:lstStyle>
          <a:p>
            <a:pPr>
              <a:defRPr/>
            </a:pPr>
            <a:fld id="{7D4755FE-A5CB-4EC4-8E4C-A54518E4EE5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831764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Aviation Weather Center</a:t>
            </a:r>
          </a:p>
        </p:txBody>
      </p:sp>
      <p:sp>
        <p:nvSpPr>
          <p:cNvPr id="5" name="Rectangle 6"/>
          <p:cNvSpPr>
            <a:spLocks noGrp="1" noChangeArrowheads="1"/>
          </p:cNvSpPr>
          <p:nvPr>
            <p:ph type="sldNum" sz="quarter" idx="12"/>
          </p:nvPr>
        </p:nvSpPr>
        <p:spPr>
          <a:ln/>
        </p:spPr>
        <p:txBody>
          <a:bodyPr/>
          <a:lstStyle>
            <a:lvl1pPr>
              <a:defRPr/>
            </a:lvl1pPr>
          </a:lstStyle>
          <a:p>
            <a:pPr>
              <a:defRPr/>
            </a:pPr>
            <a:fld id="{879AC322-14C4-4162-BCF3-E128E4AC08B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68366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Aviation Weather Center</a:t>
            </a:r>
          </a:p>
        </p:txBody>
      </p:sp>
      <p:sp>
        <p:nvSpPr>
          <p:cNvPr id="4" name="Rectangle 6"/>
          <p:cNvSpPr>
            <a:spLocks noGrp="1" noChangeArrowheads="1"/>
          </p:cNvSpPr>
          <p:nvPr>
            <p:ph type="sldNum" sz="quarter" idx="12"/>
          </p:nvPr>
        </p:nvSpPr>
        <p:spPr>
          <a:ln/>
        </p:spPr>
        <p:txBody>
          <a:bodyPr/>
          <a:lstStyle>
            <a:lvl1pPr>
              <a:defRPr/>
            </a:lvl1pPr>
          </a:lstStyle>
          <a:p>
            <a:pPr>
              <a:defRPr/>
            </a:pPr>
            <a:fld id="{10C24FF6-7203-4588-AB15-70C701CB368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84702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0DB592-7706-4B13-85A0-2CBD070D0668}"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B736D4-820B-490E-B456-C29A884809CF}" type="slidenum">
              <a:rPr lang="en-US" smtClean="0"/>
              <a:t>‹#›</a:t>
            </a:fld>
            <a:endParaRPr lang="en-US"/>
          </a:p>
        </p:txBody>
      </p:sp>
    </p:spTree>
    <p:extLst>
      <p:ext uri="{BB962C8B-B14F-4D97-AF65-F5344CB8AC3E}">
        <p14:creationId xmlns:p14="http://schemas.microsoft.com/office/powerpoint/2010/main" val="28002204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Aviation Weather Center</a:t>
            </a:r>
          </a:p>
        </p:txBody>
      </p:sp>
      <p:sp>
        <p:nvSpPr>
          <p:cNvPr id="7" name="Rectangle 6"/>
          <p:cNvSpPr>
            <a:spLocks noGrp="1" noChangeArrowheads="1"/>
          </p:cNvSpPr>
          <p:nvPr>
            <p:ph type="sldNum" sz="quarter" idx="12"/>
          </p:nvPr>
        </p:nvSpPr>
        <p:spPr>
          <a:ln/>
        </p:spPr>
        <p:txBody>
          <a:bodyPr/>
          <a:lstStyle>
            <a:lvl1pPr>
              <a:defRPr/>
            </a:lvl1pPr>
          </a:lstStyle>
          <a:p>
            <a:pPr>
              <a:defRPr/>
            </a:pPr>
            <a:fld id="{FF37F74E-5C51-4E0D-B85A-E5701AFFEDB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40915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Aviation Weather Center</a:t>
            </a:r>
          </a:p>
        </p:txBody>
      </p:sp>
      <p:sp>
        <p:nvSpPr>
          <p:cNvPr id="7" name="Rectangle 6"/>
          <p:cNvSpPr>
            <a:spLocks noGrp="1" noChangeArrowheads="1"/>
          </p:cNvSpPr>
          <p:nvPr>
            <p:ph type="sldNum" sz="quarter" idx="12"/>
          </p:nvPr>
        </p:nvSpPr>
        <p:spPr>
          <a:ln/>
        </p:spPr>
        <p:txBody>
          <a:bodyPr/>
          <a:lstStyle>
            <a:lvl1pPr>
              <a:defRPr/>
            </a:lvl1pPr>
          </a:lstStyle>
          <a:p>
            <a:pPr>
              <a:defRPr/>
            </a:pPr>
            <a:fld id="{FBDD0E08-3E65-4DE6-AC61-DB54E84D70D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003464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Aviation Weather Center</a:t>
            </a:r>
          </a:p>
        </p:txBody>
      </p:sp>
      <p:sp>
        <p:nvSpPr>
          <p:cNvPr id="6" name="Rectangle 6"/>
          <p:cNvSpPr>
            <a:spLocks noGrp="1" noChangeArrowheads="1"/>
          </p:cNvSpPr>
          <p:nvPr>
            <p:ph type="sldNum" sz="quarter" idx="12"/>
          </p:nvPr>
        </p:nvSpPr>
        <p:spPr>
          <a:ln/>
        </p:spPr>
        <p:txBody>
          <a:bodyPr/>
          <a:lstStyle>
            <a:lvl1pPr>
              <a:defRPr/>
            </a:lvl1pPr>
          </a:lstStyle>
          <a:p>
            <a:pPr>
              <a:defRPr/>
            </a:pPr>
            <a:fld id="{8A6059BC-F949-459D-811A-EC103CC18C9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71062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228600"/>
            <a:ext cx="25908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28600"/>
            <a:ext cx="75692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Aviation Weather Center</a:t>
            </a:r>
          </a:p>
        </p:txBody>
      </p:sp>
      <p:sp>
        <p:nvSpPr>
          <p:cNvPr id="6" name="Rectangle 6"/>
          <p:cNvSpPr>
            <a:spLocks noGrp="1" noChangeArrowheads="1"/>
          </p:cNvSpPr>
          <p:nvPr>
            <p:ph type="sldNum" sz="quarter" idx="12"/>
          </p:nvPr>
        </p:nvSpPr>
        <p:spPr>
          <a:ln/>
        </p:spPr>
        <p:txBody>
          <a:bodyPr/>
          <a:lstStyle>
            <a:lvl1pPr>
              <a:defRPr/>
            </a:lvl1pPr>
          </a:lstStyle>
          <a:p>
            <a:pPr>
              <a:defRPr/>
            </a:pPr>
            <a:fld id="{F0FDDE45-628C-40AB-88A2-79269F4F417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96820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6" name="Rectangle 6"/>
          <p:cNvSpPr>
            <a:spLocks noGrp="1" noChangeArrowheads="1"/>
          </p:cNvSpPr>
          <p:nvPr>
            <p:ph type="sldNum" sz="quarter" idx="12"/>
          </p:nvPr>
        </p:nvSpPr>
        <p:spPr>
          <a:ln/>
        </p:spPr>
        <p:txBody>
          <a:bodyPr/>
          <a:lstStyle>
            <a:lvl1pPr>
              <a:defRPr/>
            </a:lvl1pPr>
          </a:lstStyle>
          <a:p>
            <a:fld id="{CB36CA0E-E55C-4D73-BB09-3738EB98AF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30631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6" name="Rectangle 6"/>
          <p:cNvSpPr>
            <a:spLocks noGrp="1" noChangeArrowheads="1"/>
          </p:cNvSpPr>
          <p:nvPr>
            <p:ph type="sldNum" sz="quarter" idx="12"/>
          </p:nvPr>
        </p:nvSpPr>
        <p:spPr>
          <a:ln/>
        </p:spPr>
        <p:txBody>
          <a:bodyPr/>
          <a:lstStyle>
            <a:lvl1pPr>
              <a:defRPr/>
            </a:lvl1pPr>
          </a:lstStyle>
          <a:p>
            <a:fld id="{0FC9608E-6182-4F6D-A28A-5F6176309D4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55749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6" name="Rectangle 6"/>
          <p:cNvSpPr>
            <a:spLocks noGrp="1" noChangeArrowheads="1"/>
          </p:cNvSpPr>
          <p:nvPr>
            <p:ph type="sldNum" sz="quarter" idx="12"/>
          </p:nvPr>
        </p:nvSpPr>
        <p:spPr>
          <a:ln/>
        </p:spPr>
        <p:txBody>
          <a:bodyPr/>
          <a:lstStyle>
            <a:lvl1pPr>
              <a:defRPr/>
            </a:lvl1pPr>
          </a:lstStyle>
          <a:p>
            <a:fld id="{0774C8F8-3CA6-405A-9087-29B5B33F4C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39485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76400"/>
            <a:ext cx="508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76400"/>
            <a:ext cx="508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7" name="Rectangle 6"/>
          <p:cNvSpPr>
            <a:spLocks noGrp="1" noChangeArrowheads="1"/>
          </p:cNvSpPr>
          <p:nvPr>
            <p:ph type="sldNum" sz="quarter" idx="12"/>
          </p:nvPr>
        </p:nvSpPr>
        <p:spPr>
          <a:ln/>
        </p:spPr>
        <p:txBody>
          <a:bodyPr/>
          <a:lstStyle>
            <a:lvl1pPr>
              <a:defRPr/>
            </a:lvl1pPr>
          </a:lstStyle>
          <a:p>
            <a:fld id="{B5F9127C-802C-437E-9B7F-F71DB2AD899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4960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9" name="Rectangle 6"/>
          <p:cNvSpPr>
            <a:spLocks noGrp="1" noChangeArrowheads="1"/>
          </p:cNvSpPr>
          <p:nvPr>
            <p:ph type="sldNum" sz="quarter" idx="12"/>
          </p:nvPr>
        </p:nvSpPr>
        <p:spPr>
          <a:ln/>
        </p:spPr>
        <p:txBody>
          <a:bodyPr/>
          <a:lstStyle>
            <a:lvl1pPr>
              <a:defRPr/>
            </a:lvl1pPr>
          </a:lstStyle>
          <a:p>
            <a:fld id="{63DA8B7F-4078-41D0-BE12-22F7FB9F68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0844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5" name="Rectangle 6"/>
          <p:cNvSpPr>
            <a:spLocks noGrp="1" noChangeArrowheads="1"/>
          </p:cNvSpPr>
          <p:nvPr>
            <p:ph type="sldNum" sz="quarter" idx="12"/>
          </p:nvPr>
        </p:nvSpPr>
        <p:spPr>
          <a:ln/>
        </p:spPr>
        <p:txBody>
          <a:bodyPr/>
          <a:lstStyle>
            <a:lvl1pPr>
              <a:defRPr/>
            </a:lvl1pPr>
          </a:lstStyle>
          <a:p>
            <a:fld id="{9E0C45F3-BBBD-4580-A2B7-6DD980B851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9743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0DB592-7706-4B13-85A0-2CBD070D0668}" type="datetimeFigureOut">
              <a:rPr lang="en-US" smtClean="0"/>
              <a:t>9/13/18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B736D4-820B-490E-B456-C29A884809CF}" type="slidenum">
              <a:rPr lang="en-US" smtClean="0"/>
              <a:t>‹#›</a:t>
            </a:fld>
            <a:endParaRPr lang="en-US"/>
          </a:p>
        </p:txBody>
      </p:sp>
    </p:spTree>
    <p:extLst>
      <p:ext uri="{BB962C8B-B14F-4D97-AF65-F5344CB8AC3E}">
        <p14:creationId xmlns:p14="http://schemas.microsoft.com/office/powerpoint/2010/main" val="33577802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4" name="Rectangle 6"/>
          <p:cNvSpPr>
            <a:spLocks noGrp="1" noChangeArrowheads="1"/>
          </p:cNvSpPr>
          <p:nvPr>
            <p:ph type="sldNum" sz="quarter" idx="12"/>
          </p:nvPr>
        </p:nvSpPr>
        <p:spPr>
          <a:ln/>
        </p:spPr>
        <p:txBody>
          <a:bodyPr/>
          <a:lstStyle>
            <a:lvl1pPr>
              <a:defRPr/>
            </a:lvl1pPr>
          </a:lstStyle>
          <a:p>
            <a:fld id="{9EBD0362-F669-4A93-B89B-6552D3D17AB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2467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7" name="Rectangle 6"/>
          <p:cNvSpPr>
            <a:spLocks noGrp="1" noChangeArrowheads="1"/>
          </p:cNvSpPr>
          <p:nvPr>
            <p:ph type="sldNum" sz="quarter" idx="12"/>
          </p:nvPr>
        </p:nvSpPr>
        <p:spPr>
          <a:ln/>
        </p:spPr>
        <p:txBody>
          <a:bodyPr/>
          <a:lstStyle>
            <a:lvl1pPr>
              <a:defRPr/>
            </a:lvl1pPr>
          </a:lstStyle>
          <a:p>
            <a:fld id="{F4606198-ED20-435D-8B67-B40A491B3A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0912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7" name="Rectangle 6"/>
          <p:cNvSpPr>
            <a:spLocks noGrp="1" noChangeArrowheads="1"/>
          </p:cNvSpPr>
          <p:nvPr>
            <p:ph type="sldNum" sz="quarter" idx="12"/>
          </p:nvPr>
        </p:nvSpPr>
        <p:spPr>
          <a:ln/>
        </p:spPr>
        <p:txBody>
          <a:bodyPr/>
          <a:lstStyle>
            <a:lvl1pPr>
              <a:defRPr/>
            </a:lvl1pPr>
          </a:lstStyle>
          <a:p>
            <a:fld id="{2799502F-073F-4797-A658-4D939C89973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6484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6" name="Rectangle 6"/>
          <p:cNvSpPr>
            <a:spLocks noGrp="1" noChangeArrowheads="1"/>
          </p:cNvSpPr>
          <p:nvPr>
            <p:ph type="sldNum" sz="quarter" idx="12"/>
          </p:nvPr>
        </p:nvSpPr>
        <p:spPr>
          <a:ln/>
        </p:spPr>
        <p:txBody>
          <a:bodyPr/>
          <a:lstStyle>
            <a:lvl1pPr>
              <a:defRPr/>
            </a:lvl1pPr>
          </a:lstStyle>
          <a:p>
            <a:fld id="{1B1EA527-CF30-49CC-B02F-2465C7A0E6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5875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228600"/>
            <a:ext cx="25908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28600"/>
            <a:ext cx="75692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6" name="Rectangle 6"/>
          <p:cNvSpPr>
            <a:spLocks noGrp="1" noChangeArrowheads="1"/>
          </p:cNvSpPr>
          <p:nvPr>
            <p:ph type="sldNum" sz="quarter" idx="12"/>
          </p:nvPr>
        </p:nvSpPr>
        <p:spPr>
          <a:ln/>
        </p:spPr>
        <p:txBody>
          <a:bodyPr/>
          <a:lstStyle>
            <a:lvl1pPr>
              <a:defRPr/>
            </a:lvl1pPr>
          </a:lstStyle>
          <a:p>
            <a:fld id="{13E78FCF-E49D-4A9D-B55F-9F1049C92E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25301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6" name="Rectangle 6"/>
          <p:cNvSpPr>
            <a:spLocks noGrp="1" noChangeArrowheads="1"/>
          </p:cNvSpPr>
          <p:nvPr>
            <p:ph type="sldNum" sz="quarter" idx="12"/>
          </p:nvPr>
        </p:nvSpPr>
        <p:spPr>
          <a:ln/>
        </p:spPr>
        <p:txBody>
          <a:bodyPr/>
          <a:lstStyle>
            <a:lvl1pPr>
              <a:defRPr/>
            </a:lvl1pPr>
          </a:lstStyle>
          <a:p>
            <a:fld id="{CB36CA0E-E55C-4D73-BB09-3738EB98AF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09832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6" name="Rectangle 6"/>
          <p:cNvSpPr>
            <a:spLocks noGrp="1" noChangeArrowheads="1"/>
          </p:cNvSpPr>
          <p:nvPr>
            <p:ph type="sldNum" sz="quarter" idx="12"/>
          </p:nvPr>
        </p:nvSpPr>
        <p:spPr>
          <a:ln/>
        </p:spPr>
        <p:txBody>
          <a:bodyPr/>
          <a:lstStyle>
            <a:lvl1pPr>
              <a:defRPr/>
            </a:lvl1pPr>
          </a:lstStyle>
          <a:p>
            <a:fld id="{0FC9608E-6182-4F6D-A28A-5F6176309D4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72332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6" name="Rectangle 6"/>
          <p:cNvSpPr>
            <a:spLocks noGrp="1" noChangeArrowheads="1"/>
          </p:cNvSpPr>
          <p:nvPr>
            <p:ph type="sldNum" sz="quarter" idx="12"/>
          </p:nvPr>
        </p:nvSpPr>
        <p:spPr>
          <a:ln/>
        </p:spPr>
        <p:txBody>
          <a:bodyPr/>
          <a:lstStyle>
            <a:lvl1pPr>
              <a:defRPr/>
            </a:lvl1pPr>
          </a:lstStyle>
          <a:p>
            <a:fld id="{0774C8F8-3CA6-405A-9087-29B5B33F4C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13727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76400"/>
            <a:ext cx="508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76400"/>
            <a:ext cx="508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7" name="Rectangle 6"/>
          <p:cNvSpPr>
            <a:spLocks noGrp="1" noChangeArrowheads="1"/>
          </p:cNvSpPr>
          <p:nvPr>
            <p:ph type="sldNum" sz="quarter" idx="12"/>
          </p:nvPr>
        </p:nvSpPr>
        <p:spPr>
          <a:ln/>
        </p:spPr>
        <p:txBody>
          <a:bodyPr/>
          <a:lstStyle>
            <a:lvl1pPr>
              <a:defRPr/>
            </a:lvl1pPr>
          </a:lstStyle>
          <a:p>
            <a:fld id="{B5F9127C-802C-437E-9B7F-F71DB2AD899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35237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9" name="Rectangle 6"/>
          <p:cNvSpPr>
            <a:spLocks noGrp="1" noChangeArrowheads="1"/>
          </p:cNvSpPr>
          <p:nvPr>
            <p:ph type="sldNum" sz="quarter" idx="12"/>
          </p:nvPr>
        </p:nvSpPr>
        <p:spPr>
          <a:ln/>
        </p:spPr>
        <p:txBody>
          <a:bodyPr/>
          <a:lstStyle>
            <a:lvl1pPr>
              <a:defRPr/>
            </a:lvl1pPr>
          </a:lstStyle>
          <a:p>
            <a:fld id="{63DA8B7F-4078-41D0-BE12-22F7FB9F68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3984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0DB592-7706-4B13-85A0-2CBD070D0668}" type="datetimeFigureOut">
              <a:rPr lang="en-US" smtClean="0"/>
              <a:t>9/13/18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B736D4-820B-490E-B456-C29A884809CF}" type="slidenum">
              <a:rPr lang="en-US" smtClean="0"/>
              <a:t>‹#›</a:t>
            </a:fld>
            <a:endParaRPr lang="en-US"/>
          </a:p>
        </p:txBody>
      </p:sp>
    </p:spTree>
    <p:extLst>
      <p:ext uri="{BB962C8B-B14F-4D97-AF65-F5344CB8AC3E}">
        <p14:creationId xmlns:p14="http://schemas.microsoft.com/office/powerpoint/2010/main" val="31684226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5" name="Rectangle 6"/>
          <p:cNvSpPr>
            <a:spLocks noGrp="1" noChangeArrowheads="1"/>
          </p:cNvSpPr>
          <p:nvPr>
            <p:ph type="sldNum" sz="quarter" idx="12"/>
          </p:nvPr>
        </p:nvSpPr>
        <p:spPr>
          <a:ln/>
        </p:spPr>
        <p:txBody>
          <a:bodyPr/>
          <a:lstStyle>
            <a:lvl1pPr>
              <a:defRPr/>
            </a:lvl1pPr>
          </a:lstStyle>
          <a:p>
            <a:fld id="{9E0C45F3-BBBD-4580-A2B7-6DD980B851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9834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4" name="Rectangle 6"/>
          <p:cNvSpPr>
            <a:spLocks noGrp="1" noChangeArrowheads="1"/>
          </p:cNvSpPr>
          <p:nvPr>
            <p:ph type="sldNum" sz="quarter" idx="12"/>
          </p:nvPr>
        </p:nvSpPr>
        <p:spPr>
          <a:ln/>
        </p:spPr>
        <p:txBody>
          <a:bodyPr/>
          <a:lstStyle>
            <a:lvl1pPr>
              <a:defRPr/>
            </a:lvl1pPr>
          </a:lstStyle>
          <a:p>
            <a:fld id="{9EBD0362-F669-4A93-B89B-6552D3D17AB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54056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7" name="Rectangle 6"/>
          <p:cNvSpPr>
            <a:spLocks noGrp="1" noChangeArrowheads="1"/>
          </p:cNvSpPr>
          <p:nvPr>
            <p:ph type="sldNum" sz="quarter" idx="12"/>
          </p:nvPr>
        </p:nvSpPr>
        <p:spPr>
          <a:ln/>
        </p:spPr>
        <p:txBody>
          <a:bodyPr/>
          <a:lstStyle>
            <a:lvl1pPr>
              <a:defRPr/>
            </a:lvl1pPr>
          </a:lstStyle>
          <a:p>
            <a:fld id="{F4606198-ED20-435D-8B67-B40A491B3A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61867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7" name="Rectangle 6"/>
          <p:cNvSpPr>
            <a:spLocks noGrp="1" noChangeArrowheads="1"/>
          </p:cNvSpPr>
          <p:nvPr>
            <p:ph type="sldNum" sz="quarter" idx="12"/>
          </p:nvPr>
        </p:nvSpPr>
        <p:spPr>
          <a:ln/>
        </p:spPr>
        <p:txBody>
          <a:bodyPr/>
          <a:lstStyle>
            <a:lvl1pPr>
              <a:defRPr/>
            </a:lvl1pPr>
          </a:lstStyle>
          <a:p>
            <a:fld id="{2799502F-073F-4797-A658-4D939C89973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50362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6" name="Rectangle 6"/>
          <p:cNvSpPr>
            <a:spLocks noGrp="1" noChangeArrowheads="1"/>
          </p:cNvSpPr>
          <p:nvPr>
            <p:ph type="sldNum" sz="quarter" idx="12"/>
          </p:nvPr>
        </p:nvSpPr>
        <p:spPr>
          <a:ln/>
        </p:spPr>
        <p:txBody>
          <a:bodyPr/>
          <a:lstStyle>
            <a:lvl1pPr>
              <a:defRPr/>
            </a:lvl1pPr>
          </a:lstStyle>
          <a:p>
            <a:fld id="{1B1EA527-CF30-49CC-B02F-2465C7A0E6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597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228600"/>
            <a:ext cx="25908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28600"/>
            <a:ext cx="75692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6" name="Rectangle 6"/>
          <p:cNvSpPr>
            <a:spLocks noGrp="1" noChangeArrowheads="1"/>
          </p:cNvSpPr>
          <p:nvPr>
            <p:ph type="sldNum" sz="quarter" idx="12"/>
          </p:nvPr>
        </p:nvSpPr>
        <p:spPr>
          <a:ln/>
        </p:spPr>
        <p:txBody>
          <a:bodyPr/>
          <a:lstStyle>
            <a:lvl1pPr>
              <a:defRPr/>
            </a:lvl1pPr>
          </a:lstStyle>
          <a:p>
            <a:fld id="{13E78FCF-E49D-4A9D-B55F-9F1049C92E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25198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6" name="Rectangle 6"/>
          <p:cNvSpPr>
            <a:spLocks noGrp="1" noChangeArrowheads="1"/>
          </p:cNvSpPr>
          <p:nvPr>
            <p:ph type="sldNum" sz="quarter" idx="12"/>
          </p:nvPr>
        </p:nvSpPr>
        <p:spPr>
          <a:ln/>
        </p:spPr>
        <p:txBody>
          <a:bodyPr/>
          <a:lstStyle>
            <a:lvl1pPr>
              <a:defRPr/>
            </a:lvl1pPr>
          </a:lstStyle>
          <a:p>
            <a:fld id="{CB36CA0E-E55C-4D73-BB09-3738EB98AF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54508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6" name="Rectangle 6"/>
          <p:cNvSpPr>
            <a:spLocks noGrp="1" noChangeArrowheads="1"/>
          </p:cNvSpPr>
          <p:nvPr>
            <p:ph type="sldNum" sz="quarter" idx="12"/>
          </p:nvPr>
        </p:nvSpPr>
        <p:spPr>
          <a:ln/>
        </p:spPr>
        <p:txBody>
          <a:bodyPr/>
          <a:lstStyle>
            <a:lvl1pPr>
              <a:defRPr/>
            </a:lvl1pPr>
          </a:lstStyle>
          <a:p>
            <a:fld id="{0FC9608E-6182-4F6D-A28A-5F6176309D4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3346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6" name="Rectangle 6"/>
          <p:cNvSpPr>
            <a:spLocks noGrp="1" noChangeArrowheads="1"/>
          </p:cNvSpPr>
          <p:nvPr>
            <p:ph type="sldNum" sz="quarter" idx="12"/>
          </p:nvPr>
        </p:nvSpPr>
        <p:spPr>
          <a:ln/>
        </p:spPr>
        <p:txBody>
          <a:bodyPr/>
          <a:lstStyle>
            <a:lvl1pPr>
              <a:defRPr/>
            </a:lvl1pPr>
          </a:lstStyle>
          <a:p>
            <a:fld id="{0774C8F8-3CA6-405A-9087-29B5B33F4C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81368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76400"/>
            <a:ext cx="508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76400"/>
            <a:ext cx="508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7" name="Rectangle 6"/>
          <p:cNvSpPr>
            <a:spLocks noGrp="1" noChangeArrowheads="1"/>
          </p:cNvSpPr>
          <p:nvPr>
            <p:ph type="sldNum" sz="quarter" idx="12"/>
          </p:nvPr>
        </p:nvSpPr>
        <p:spPr>
          <a:ln/>
        </p:spPr>
        <p:txBody>
          <a:bodyPr/>
          <a:lstStyle>
            <a:lvl1pPr>
              <a:defRPr/>
            </a:lvl1pPr>
          </a:lstStyle>
          <a:p>
            <a:fld id="{B5F9127C-802C-437E-9B7F-F71DB2AD899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4208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0DB592-7706-4B13-85A0-2CBD070D0668}" type="datetimeFigureOut">
              <a:rPr lang="en-US" smtClean="0"/>
              <a:t>9/13/18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B736D4-820B-490E-B456-C29A884809CF}" type="slidenum">
              <a:rPr lang="en-US" smtClean="0"/>
              <a:t>‹#›</a:t>
            </a:fld>
            <a:endParaRPr lang="en-US"/>
          </a:p>
        </p:txBody>
      </p:sp>
    </p:spTree>
    <p:extLst>
      <p:ext uri="{BB962C8B-B14F-4D97-AF65-F5344CB8AC3E}">
        <p14:creationId xmlns:p14="http://schemas.microsoft.com/office/powerpoint/2010/main" val="41291249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9" name="Rectangle 6"/>
          <p:cNvSpPr>
            <a:spLocks noGrp="1" noChangeArrowheads="1"/>
          </p:cNvSpPr>
          <p:nvPr>
            <p:ph type="sldNum" sz="quarter" idx="12"/>
          </p:nvPr>
        </p:nvSpPr>
        <p:spPr>
          <a:ln/>
        </p:spPr>
        <p:txBody>
          <a:bodyPr/>
          <a:lstStyle>
            <a:lvl1pPr>
              <a:defRPr/>
            </a:lvl1pPr>
          </a:lstStyle>
          <a:p>
            <a:fld id="{63DA8B7F-4078-41D0-BE12-22F7FB9F68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88422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5" name="Rectangle 6"/>
          <p:cNvSpPr>
            <a:spLocks noGrp="1" noChangeArrowheads="1"/>
          </p:cNvSpPr>
          <p:nvPr>
            <p:ph type="sldNum" sz="quarter" idx="12"/>
          </p:nvPr>
        </p:nvSpPr>
        <p:spPr>
          <a:ln/>
        </p:spPr>
        <p:txBody>
          <a:bodyPr/>
          <a:lstStyle>
            <a:lvl1pPr>
              <a:defRPr/>
            </a:lvl1pPr>
          </a:lstStyle>
          <a:p>
            <a:fld id="{9E0C45F3-BBBD-4580-A2B7-6DD980B851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92454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4" name="Rectangle 6"/>
          <p:cNvSpPr>
            <a:spLocks noGrp="1" noChangeArrowheads="1"/>
          </p:cNvSpPr>
          <p:nvPr>
            <p:ph type="sldNum" sz="quarter" idx="12"/>
          </p:nvPr>
        </p:nvSpPr>
        <p:spPr>
          <a:ln/>
        </p:spPr>
        <p:txBody>
          <a:bodyPr/>
          <a:lstStyle>
            <a:lvl1pPr>
              <a:defRPr/>
            </a:lvl1pPr>
          </a:lstStyle>
          <a:p>
            <a:fld id="{9EBD0362-F669-4A93-B89B-6552D3D17AB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61064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7" name="Rectangle 6"/>
          <p:cNvSpPr>
            <a:spLocks noGrp="1" noChangeArrowheads="1"/>
          </p:cNvSpPr>
          <p:nvPr>
            <p:ph type="sldNum" sz="quarter" idx="12"/>
          </p:nvPr>
        </p:nvSpPr>
        <p:spPr>
          <a:ln/>
        </p:spPr>
        <p:txBody>
          <a:bodyPr/>
          <a:lstStyle>
            <a:lvl1pPr>
              <a:defRPr/>
            </a:lvl1pPr>
          </a:lstStyle>
          <a:p>
            <a:fld id="{F4606198-ED20-435D-8B67-B40A491B3A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19368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7" name="Rectangle 6"/>
          <p:cNvSpPr>
            <a:spLocks noGrp="1" noChangeArrowheads="1"/>
          </p:cNvSpPr>
          <p:nvPr>
            <p:ph type="sldNum" sz="quarter" idx="12"/>
          </p:nvPr>
        </p:nvSpPr>
        <p:spPr>
          <a:ln/>
        </p:spPr>
        <p:txBody>
          <a:bodyPr/>
          <a:lstStyle>
            <a:lvl1pPr>
              <a:defRPr/>
            </a:lvl1pPr>
          </a:lstStyle>
          <a:p>
            <a:fld id="{2799502F-073F-4797-A658-4D939C89973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56679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6" name="Rectangle 6"/>
          <p:cNvSpPr>
            <a:spLocks noGrp="1" noChangeArrowheads="1"/>
          </p:cNvSpPr>
          <p:nvPr>
            <p:ph type="sldNum" sz="quarter" idx="12"/>
          </p:nvPr>
        </p:nvSpPr>
        <p:spPr>
          <a:ln/>
        </p:spPr>
        <p:txBody>
          <a:bodyPr/>
          <a:lstStyle>
            <a:lvl1pPr>
              <a:defRPr/>
            </a:lvl1pPr>
          </a:lstStyle>
          <a:p>
            <a:fld id="{1B1EA527-CF30-49CC-B02F-2465C7A0E6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3042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228600"/>
            <a:ext cx="25908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28600"/>
            <a:ext cx="75692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Aviation Weather Center</a:t>
            </a:r>
          </a:p>
        </p:txBody>
      </p:sp>
      <p:sp>
        <p:nvSpPr>
          <p:cNvPr id="6" name="Rectangle 6"/>
          <p:cNvSpPr>
            <a:spLocks noGrp="1" noChangeArrowheads="1"/>
          </p:cNvSpPr>
          <p:nvPr>
            <p:ph type="sldNum" sz="quarter" idx="12"/>
          </p:nvPr>
        </p:nvSpPr>
        <p:spPr>
          <a:ln/>
        </p:spPr>
        <p:txBody>
          <a:bodyPr/>
          <a:lstStyle>
            <a:lvl1pPr>
              <a:defRPr/>
            </a:lvl1pPr>
          </a:lstStyle>
          <a:p>
            <a:fld id="{13E78FCF-E49D-4A9D-B55F-9F1049C92E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8368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0DB592-7706-4B13-85A0-2CBD070D0668}" type="datetimeFigureOut">
              <a:rPr lang="en-US" smtClean="0"/>
              <a:t>9/13/18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B736D4-820B-490E-B456-C29A884809CF}" type="slidenum">
              <a:rPr lang="en-US" smtClean="0"/>
              <a:t>‹#›</a:t>
            </a:fld>
            <a:endParaRPr lang="en-US"/>
          </a:p>
        </p:txBody>
      </p:sp>
    </p:spTree>
    <p:extLst>
      <p:ext uri="{BB962C8B-B14F-4D97-AF65-F5344CB8AC3E}">
        <p14:creationId xmlns:p14="http://schemas.microsoft.com/office/powerpoint/2010/main" val="4067513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0DB592-7706-4B13-85A0-2CBD070D0668}" type="datetimeFigureOut">
              <a:rPr lang="en-US" smtClean="0"/>
              <a:t>9/13/18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B736D4-820B-490E-B456-C29A884809CF}" type="slidenum">
              <a:rPr lang="en-US" smtClean="0"/>
              <a:t>‹#›</a:t>
            </a:fld>
            <a:endParaRPr lang="en-US"/>
          </a:p>
        </p:txBody>
      </p:sp>
    </p:spTree>
    <p:extLst>
      <p:ext uri="{BB962C8B-B14F-4D97-AF65-F5344CB8AC3E}">
        <p14:creationId xmlns:p14="http://schemas.microsoft.com/office/powerpoint/2010/main" val="3931480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0DB592-7706-4B13-85A0-2CBD070D0668}" type="datetimeFigureOut">
              <a:rPr lang="en-US" smtClean="0"/>
              <a:t>9/13/18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B736D4-820B-490E-B456-C29A884809CF}" type="slidenum">
              <a:rPr lang="en-US" smtClean="0"/>
              <a:t>‹#›</a:t>
            </a:fld>
            <a:endParaRPr lang="en-US"/>
          </a:p>
        </p:txBody>
      </p:sp>
    </p:spTree>
    <p:extLst>
      <p:ext uri="{BB962C8B-B14F-4D97-AF65-F5344CB8AC3E}">
        <p14:creationId xmlns:p14="http://schemas.microsoft.com/office/powerpoint/2010/main" val="36275136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jpeg"/><Relationship Id="rId1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jpeg"/><Relationship Id="rId14" Type="http://schemas.openxmlformats.org/officeDocument/2006/relationships/image" Target="../media/image3.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4.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4.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4.jpe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0"/>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DB592-7706-4B13-85A0-2CBD070D0668}" type="datetimeFigureOut">
              <a:rPr lang="en-US" smtClean="0"/>
              <a:t>9/13/18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B736D4-820B-490E-B456-C29A884809CF}" type="slidenum">
              <a:rPr lang="en-US" smtClean="0"/>
              <a:t>‹#›</a:t>
            </a:fld>
            <a:endParaRPr lang="en-US"/>
          </a:p>
        </p:txBody>
      </p:sp>
    </p:spTree>
    <p:extLst>
      <p:ext uri="{BB962C8B-B14F-4D97-AF65-F5344CB8AC3E}">
        <p14:creationId xmlns:p14="http://schemas.microsoft.com/office/powerpoint/2010/main" val="3155779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66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304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676400"/>
            <a:ext cx="10363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p:txBody>
      </p:sp>
      <p:sp>
        <p:nvSpPr>
          <p:cNvPr id="206852"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smtClean="0"/>
            </a:lvl1pPr>
          </a:lstStyle>
          <a:p>
            <a:pPr fontAlgn="base">
              <a:spcAft>
                <a:spcPct val="0"/>
              </a:spcAft>
              <a:defRPr/>
            </a:pPr>
            <a:endParaRPr lang="en-US" altLang="en-US">
              <a:solidFill>
                <a:srgbClr val="000000"/>
              </a:solidFill>
              <a:cs typeface="Arial" panose="020B0604020202020204" pitchFamily="34" charset="0"/>
            </a:endParaRPr>
          </a:p>
        </p:txBody>
      </p:sp>
      <p:sp>
        <p:nvSpPr>
          <p:cNvPr id="206853"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spcBef>
                <a:spcPct val="0"/>
              </a:spcBef>
              <a:defRPr sz="1000" smtClean="0"/>
            </a:lvl1pPr>
          </a:lstStyle>
          <a:p>
            <a:pPr fontAlgn="base">
              <a:spcAft>
                <a:spcPct val="0"/>
              </a:spcAft>
              <a:defRPr/>
            </a:pPr>
            <a:r>
              <a:rPr lang="en-US" altLang="en-US">
                <a:solidFill>
                  <a:srgbClr val="000000"/>
                </a:solidFill>
                <a:cs typeface="Arial" panose="020B0604020202020204" pitchFamily="34" charset="0"/>
              </a:rPr>
              <a:t>Aviation Weather Center</a:t>
            </a:r>
          </a:p>
        </p:txBody>
      </p:sp>
      <p:sp>
        <p:nvSpPr>
          <p:cNvPr id="206854" name="Rectangle 6"/>
          <p:cNvSpPr>
            <a:spLocks noGrp="1" noChangeArrowheads="1"/>
          </p:cNvSpPr>
          <p:nvPr>
            <p:ph type="sldNum" sz="quarter" idx="4"/>
          </p:nvPr>
        </p:nvSpPr>
        <p:spPr bwMode="auto">
          <a:xfrm>
            <a:off x="94488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spcBef>
                <a:spcPct val="0"/>
              </a:spcBef>
              <a:defRPr sz="1200" smtClean="0"/>
            </a:lvl1pPr>
          </a:lstStyle>
          <a:p>
            <a:pPr fontAlgn="base">
              <a:spcAft>
                <a:spcPct val="0"/>
              </a:spcAft>
              <a:defRPr/>
            </a:pPr>
            <a:fld id="{407EB073-F561-4A97-A499-D42CDAF9ABF7}" type="slidenum">
              <a:rPr lang="en-US" altLang="en-US">
                <a:solidFill>
                  <a:srgbClr val="000000"/>
                </a:solidFill>
                <a:cs typeface="Arial" panose="020B0604020202020204" pitchFamily="34" charset="0"/>
              </a:rPr>
              <a:pPr fontAlgn="base">
                <a:spcAft>
                  <a:spcPct val="0"/>
                </a:spcAft>
                <a:defRPr/>
              </a:pPr>
              <a:t>‹#›</a:t>
            </a:fld>
            <a:endParaRPr lang="en-US" altLang="en-US">
              <a:solidFill>
                <a:srgbClr val="000000"/>
              </a:solidFill>
              <a:cs typeface="Arial" panose="020B0604020202020204" pitchFamily="34" charset="0"/>
            </a:endParaRPr>
          </a:p>
        </p:txBody>
      </p:sp>
      <p:sp>
        <p:nvSpPr>
          <p:cNvPr id="1031" name="Line 7"/>
          <p:cNvSpPr>
            <a:spLocks noChangeShapeType="1"/>
          </p:cNvSpPr>
          <p:nvPr userDrawn="1"/>
        </p:nvSpPr>
        <p:spPr bwMode="auto">
          <a:xfrm>
            <a:off x="304800" y="1524000"/>
            <a:ext cx="11582400"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600" smtClean="0">
              <a:solidFill>
                <a:srgbClr val="000000"/>
              </a:solidFill>
              <a:cs typeface="Arial" panose="020B0604020202020204" pitchFamily="34" charset="0"/>
            </a:endParaRPr>
          </a:p>
        </p:txBody>
      </p:sp>
      <p:pic>
        <p:nvPicPr>
          <p:cNvPr id="1032" name="Picture 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04800" y="228601"/>
            <a:ext cx="1568451" cy="117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descr="doc_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1600" y="228600"/>
            <a:ext cx="16256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10"/>
          <p:cNvSpPr txBox="1">
            <a:spLocks noChangeArrowheads="1"/>
          </p:cNvSpPr>
          <p:nvPr userDrawn="1"/>
        </p:nvSpPr>
        <p:spPr bwMode="auto">
          <a:xfrm rot="-2700000">
            <a:off x="8331200" y="5105401"/>
            <a:ext cx="3860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fontAlgn="base">
              <a:spcAft>
                <a:spcPct val="0"/>
              </a:spcAft>
            </a:pPr>
            <a:r>
              <a:rPr lang="en-US" altLang="en-US" sz="4000" smtClean="0">
                <a:solidFill>
                  <a:srgbClr val="DDDDDD"/>
                </a:solidFill>
                <a:latin typeface="Times New Roman" panose="02020603050405020304" pitchFamily="18" charset="0"/>
              </a:rPr>
              <a:t>    </a:t>
            </a:r>
          </a:p>
        </p:txBody>
      </p:sp>
    </p:spTree>
    <p:extLst>
      <p:ext uri="{BB962C8B-B14F-4D97-AF65-F5344CB8AC3E}">
        <p14:creationId xmlns:p14="http://schemas.microsoft.com/office/powerpoint/2010/main" val="38726103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dt="0"/>
  <p:txStyles>
    <p:titleStyle>
      <a:lvl1pPr algn="l" rtl="0" eaLnBrk="0" fontAlgn="base" hangingPunct="0">
        <a:spcBef>
          <a:spcPct val="0"/>
        </a:spcBef>
        <a:spcAft>
          <a:spcPct val="0"/>
        </a:spcAft>
        <a:defRPr sz="3200" b="1" kern="1200">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panose="020B0604020202020204" pitchFamily="34" charset="0"/>
        </a:defRPr>
      </a:lvl2pPr>
      <a:lvl3pPr algn="l" rtl="0" eaLnBrk="0" fontAlgn="base" hangingPunct="0">
        <a:spcBef>
          <a:spcPct val="0"/>
        </a:spcBef>
        <a:spcAft>
          <a:spcPct val="0"/>
        </a:spcAft>
        <a:defRPr sz="3200" b="1">
          <a:solidFill>
            <a:schemeClr val="tx2"/>
          </a:solidFill>
          <a:latin typeface="Arial" panose="020B0604020202020204" pitchFamily="34" charset="0"/>
        </a:defRPr>
      </a:lvl3pPr>
      <a:lvl4pPr algn="l" rtl="0" eaLnBrk="0" fontAlgn="base" hangingPunct="0">
        <a:spcBef>
          <a:spcPct val="0"/>
        </a:spcBef>
        <a:spcAft>
          <a:spcPct val="0"/>
        </a:spcAft>
        <a:defRPr sz="3200" b="1">
          <a:solidFill>
            <a:schemeClr val="tx2"/>
          </a:solidFill>
          <a:latin typeface="Arial" panose="020B0604020202020204" pitchFamily="34" charset="0"/>
        </a:defRPr>
      </a:lvl4pPr>
      <a:lvl5pPr algn="l" rtl="0" eaLnBrk="0" fontAlgn="base" hangingPunct="0">
        <a:spcBef>
          <a:spcPct val="0"/>
        </a:spcBef>
        <a:spcAft>
          <a:spcPct val="0"/>
        </a:spcAft>
        <a:defRPr sz="3200" b="1">
          <a:solidFill>
            <a:schemeClr val="tx2"/>
          </a:solidFill>
          <a:latin typeface="Arial" panose="020B0604020202020204" pitchFamily="34" charset="0"/>
        </a:defRPr>
      </a:lvl5pPr>
      <a:lvl6pPr marL="457200" algn="l" rtl="0" fontAlgn="base">
        <a:spcBef>
          <a:spcPct val="0"/>
        </a:spcBef>
        <a:spcAft>
          <a:spcPct val="0"/>
        </a:spcAft>
        <a:defRPr sz="3200" b="1">
          <a:solidFill>
            <a:schemeClr val="tx2"/>
          </a:solidFill>
          <a:latin typeface="Arial" panose="020B0604020202020204" pitchFamily="34" charset="0"/>
        </a:defRPr>
      </a:lvl6pPr>
      <a:lvl7pPr marL="914400" algn="l" rtl="0" fontAlgn="base">
        <a:spcBef>
          <a:spcPct val="0"/>
        </a:spcBef>
        <a:spcAft>
          <a:spcPct val="0"/>
        </a:spcAft>
        <a:defRPr sz="3200" b="1">
          <a:solidFill>
            <a:schemeClr val="tx2"/>
          </a:solidFill>
          <a:latin typeface="Arial" panose="020B0604020202020204" pitchFamily="34" charset="0"/>
        </a:defRPr>
      </a:lvl7pPr>
      <a:lvl8pPr marL="1371600" algn="l" rtl="0" fontAlgn="base">
        <a:spcBef>
          <a:spcPct val="0"/>
        </a:spcBef>
        <a:spcAft>
          <a:spcPct val="0"/>
        </a:spcAft>
        <a:defRPr sz="3200" b="1">
          <a:solidFill>
            <a:schemeClr val="tx2"/>
          </a:solidFill>
          <a:latin typeface="Arial" panose="020B0604020202020204" pitchFamily="34" charset="0"/>
        </a:defRPr>
      </a:lvl8pPr>
      <a:lvl9pPr marL="1828800" algn="l"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66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304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676400"/>
            <a:ext cx="10363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p:txBody>
      </p:sp>
      <p:sp>
        <p:nvSpPr>
          <p:cNvPr id="206852"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smtClean="0"/>
            </a:lvl1pPr>
          </a:lstStyle>
          <a:p>
            <a:pPr fontAlgn="base">
              <a:spcAft>
                <a:spcPct val="0"/>
              </a:spcAft>
              <a:defRPr/>
            </a:pPr>
            <a:endParaRPr lang="en-US" altLang="en-US">
              <a:solidFill>
                <a:srgbClr val="000000"/>
              </a:solidFill>
              <a:cs typeface="Arial" panose="020B0604020202020204" pitchFamily="34" charset="0"/>
            </a:endParaRPr>
          </a:p>
        </p:txBody>
      </p:sp>
      <p:sp>
        <p:nvSpPr>
          <p:cNvPr id="206853"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spcBef>
                <a:spcPct val="0"/>
              </a:spcBef>
              <a:defRPr sz="1000" smtClean="0"/>
            </a:lvl1pPr>
          </a:lstStyle>
          <a:p>
            <a:pPr fontAlgn="base">
              <a:spcAft>
                <a:spcPct val="0"/>
              </a:spcAft>
              <a:defRPr/>
            </a:pPr>
            <a:r>
              <a:rPr lang="en-US" altLang="en-US">
                <a:solidFill>
                  <a:srgbClr val="000000"/>
                </a:solidFill>
                <a:cs typeface="Arial" panose="020B0604020202020204" pitchFamily="34" charset="0"/>
              </a:rPr>
              <a:t>Aviation Weather Center</a:t>
            </a:r>
          </a:p>
        </p:txBody>
      </p:sp>
      <p:sp>
        <p:nvSpPr>
          <p:cNvPr id="206854" name="Rectangle 6"/>
          <p:cNvSpPr>
            <a:spLocks noGrp="1" noChangeArrowheads="1"/>
          </p:cNvSpPr>
          <p:nvPr>
            <p:ph type="sldNum" sz="quarter" idx="4"/>
          </p:nvPr>
        </p:nvSpPr>
        <p:spPr bwMode="auto">
          <a:xfrm>
            <a:off x="94488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spcBef>
                <a:spcPct val="0"/>
              </a:spcBef>
              <a:defRPr sz="1200" smtClean="0"/>
            </a:lvl1pPr>
          </a:lstStyle>
          <a:p>
            <a:pPr fontAlgn="base">
              <a:spcAft>
                <a:spcPct val="0"/>
              </a:spcAft>
              <a:defRPr/>
            </a:pPr>
            <a:fld id="{407EB073-F561-4A97-A499-D42CDAF9ABF7}" type="slidenum">
              <a:rPr lang="en-US" altLang="en-US">
                <a:solidFill>
                  <a:srgbClr val="000000"/>
                </a:solidFill>
                <a:cs typeface="Arial" panose="020B0604020202020204" pitchFamily="34" charset="0"/>
              </a:rPr>
              <a:pPr fontAlgn="base">
                <a:spcAft>
                  <a:spcPct val="0"/>
                </a:spcAft>
                <a:defRPr/>
              </a:pPr>
              <a:t>‹#›</a:t>
            </a:fld>
            <a:endParaRPr lang="en-US" altLang="en-US">
              <a:solidFill>
                <a:srgbClr val="000000"/>
              </a:solidFill>
              <a:cs typeface="Arial" panose="020B0604020202020204" pitchFamily="34" charset="0"/>
            </a:endParaRPr>
          </a:p>
        </p:txBody>
      </p:sp>
      <p:sp>
        <p:nvSpPr>
          <p:cNvPr id="1031" name="Line 7"/>
          <p:cNvSpPr>
            <a:spLocks noChangeShapeType="1"/>
          </p:cNvSpPr>
          <p:nvPr userDrawn="1"/>
        </p:nvSpPr>
        <p:spPr bwMode="auto">
          <a:xfrm>
            <a:off x="304800" y="1524000"/>
            <a:ext cx="11582400"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600" smtClean="0">
              <a:solidFill>
                <a:srgbClr val="000000"/>
              </a:solidFill>
              <a:cs typeface="Arial" panose="020B0604020202020204" pitchFamily="34" charset="0"/>
            </a:endParaRPr>
          </a:p>
        </p:txBody>
      </p:sp>
      <p:pic>
        <p:nvPicPr>
          <p:cNvPr id="1032" name="Picture 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04800" y="228601"/>
            <a:ext cx="1568451" cy="117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descr="doc_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1600" y="228600"/>
            <a:ext cx="16256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10"/>
          <p:cNvSpPr txBox="1">
            <a:spLocks noChangeArrowheads="1"/>
          </p:cNvSpPr>
          <p:nvPr userDrawn="1"/>
        </p:nvSpPr>
        <p:spPr bwMode="auto">
          <a:xfrm rot="-2700000">
            <a:off x="8331200" y="5105401"/>
            <a:ext cx="3860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fontAlgn="base">
              <a:spcAft>
                <a:spcPct val="0"/>
              </a:spcAft>
            </a:pPr>
            <a:r>
              <a:rPr lang="en-US" altLang="en-US" sz="4000" smtClean="0">
                <a:solidFill>
                  <a:srgbClr val="DDDDDD"/>
                </a:solidFill>
                <a:latin typeface="Times New Roman" panose="02020603050405020304" pitchFamily="18" charset="0"/>
              </a:rPr>
              <a:t>    </a:t>
            </a:r>
          </a:p>
        </p:txBody>
      </p:sp>
    </p:spTree>
    <p:extLst>
      <p:ext uri="{BB962C8B-B14F-4D97-AF65-F5344CB8AC3E}">
        <p14:creationId xmlns:p14="http://schemas.microsoft.com/office/powerpoint/2010/main" val="29227327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dt="0"/>
  <p:txStyles>
    <p:titleStyle>
      <a:lvl1pPr algn="l" rtl="0" eaLnBrk="0" fontAlgn="base" hangingPunct="0">
        <a:spcBef>
          <a:spcPct val="0"/>
        </a:spcBef>
        <a:spcAft>
          <a:spcPct val="0"/>
        </a:spcAft>
        <a:defRPr sz="3200" b="1" kern="1200">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panose="020B0604020202020204" pitchFamily="34" charset="0"/>
        </a:defRPr>
      </a:lvl2pPr>
      <a:lvl3pPr algn="l" rtl="0" eaLnBrk="0" fontAlgn="base" hangingPunct="0">
        <a:spcBef>
          <a:spcPct val="0"/>
        </a:spcBef>
        <a:spcAft>
          <a:spcPct val="0"/>
        </a:spcAft>
        <a:defRPr sz="3200" b="1">
          <a:solidFill>
            <a:schemeClr val="tx2"/>
          </a:solidFill>
          <a:latin typeface="Arial" panose="020B0604020202020204" pitchFamily="34" charset="0"/>
        </a:defRPr>
      </a:lvl3pPr>
      <a:lvl4pPr algn="l" rtl="0" eaLnBrk="0" fontAlgn="base" hangingPunct="0">
        <a:spcBef>
          <a:spcPct val="0"/>
        </a:spcBef>
        <a:spcAft>
          <a:spcPct val="0"/>
        </a:spcAft>
        <a:defRPr sz="3200" b="1">
          <a:solidFill>
            <a:schemeClr val="tx2"/>
          </a:solidFill>
          <a:latin typeface="Arial" panose="020B0604020202020204" pitchFamily="34" charset="0"/>
        </a:defRPr>
      </a:lvl4pPr>
      <a:lvl5pPr algn="l" rtl="0" eaLnBrk="0" fontAlgn="base" hangingPunct="0">
        <a:spcBef>
          <a:spcPct val="0"/>
        </a:spcBef>
        <a:spcAft>
          <a:spcPct val="0"/>
        </a:spcAft>
        <a:defRPr sz="3200" b="1">
          <a:solidFill>
            <a:schemeClr val="tx2"/>
          </a:solidFill>
          <a:latin typeface="Arial" panose="020B0604020202020204" pitchFamily="34" charset="0"/>
        </a:defRPr>
      </a:lvl5pPr>
      <a:lvl6pPr marL="457200" algn="l" rtl="0" fontAlgn="base">
        <a:spcBef>
          <a:spcPct val="0"/>
        </a:spcBef>
        <a:spcAft>
          <a:spcPct val="0"/>
        </a:spcAft>
        <a:defRPr sz="3200" b="1">
          <a:solidFill>
            <a:schemeClr val="tx2"/>
          </a:solidFill>
          <a:latin typeface="Arial" panose="020B0604020202020204" pitchFamily="34" charset="0"/>
        </a:defRPr>
      </a:lvl6pPr>
      <a:lvl7pPr marL="914400" algn="l" rtl="0" fontAlgn="base">
        <a:spcBef>
          <a:spcPct val="0"/>
        </a:spcBef>
        <a:spcAft>
          <a:spcPct val="0"/>
        </a:spcAft>
        <a:defRPr sz="3200" b="1">
          <a:solidFill>
            <a:schemeClr val="tx2"/>
          </a:solidFill>
          <a:latin typeface="Arial" panose="020B0604020202020204" pitchFamily="34" charset="0"/>
        </a:defRPr>
      </a:lvl7pPr>
      <a:lvl8pPr marL="1371600" algn="l" rtl="0" fontAlgn="base">
        <a:spcBef>
          <a:spcPct val="0"/>
        </a:spcBef>
        <a:spcAft>
          <a:spcPct val="0"/>
        </a:spcAft>
        <a:defRPr sz="3200" b="1">
          <a:solidFill>
            <a:schemeClr val="tx2"/>
          </a:solidFill>
          <a:latin typeface="Arial" panose="020B0604020202020204" pitchFamily="34" charset="0"/>
        </a:defRPr>
      </a:lvl8pPr>
      <a:lvl9pPr marL="1828800" algn="l"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30400"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676400"/>
            <a:ext cx="10363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p:txBody>
      </p:sp>
      <p:sp>
        <p:nvSpPr>
          <p:cNvPr id="20685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Arial" charset="0"/>
                <a:cs typeface="Arial" charset="0"/>
              </a:defRPr>
            </a:lvl1pPr>
          </a:lstStyle>
          <a:p>
            <a:pPr fontAlgn="base">
              <a:spcAft>
                <a:spcPct val="0"/>
              </a:spcAft>
              <a:defRPr/>
            </a:pPr>
            <a:endParaRPr lang="en-US">
              <a:solidFill>
                <a:srgbClr val="000000"/>
              </a:solidFill>
            </a:endParaRPr>
          </a:p>
        </p:txBody>
      </p:sp>
      <p:sp>
        <p:nvSpPr>
          <p:cNvPr id="20685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defRPr sz="1000">
                <a:latin typeface="Arial" charset="0"/>
                <a:cs typeface="Arial" charset="0"/>
              </a:defRPr>
            </a:lvl1pPr>
          </a:lstStyle>
          <a:p>
            <a:pPr fontAlgn="base">
              <a:spcAft>
                <a:spcPct val="0"/>
              </a:spcAft>
              <a:defRPr/>
            </a:pPr>
            <a:r>
              <a:rPr lang="en-US">
                <a:solidFill>
                  <a:srgbClr val="000000"/>
                </a:solidFill>
              </a:rPr>
              <a:t>Aviation Weather Center</a:t>
            </a:r>
          </a:p>
        </p:txBody>
      </p:sp>
      <p:sp>
        <p:nvSpPr>
          <p:cNvPr id="206854" name="Rectangle 6"/>
          <p:cNvSpPr>
            <a:spLocks noGrp="1" noChangeArrowheads="1"/>
          </p:cNvSpPr>
          <p:nvPr>
            <p:ph type="sldNum" sz="quarter" idx="4"/>
          </p:nvPr>
        </p:nvSpPr>
        <p:spPr bwMode="auto">
          <a:xfrm>
            <a:off x="9448800" y="62484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lvl1pPr>
          </a:lstStyle>
          <a:p>
            <a:pPr fontAlgn="base">
              <a:spcAft>
                <a:spcPct val="0"/>
              </a:spcAft>
            </a:pPr>
            <a:fld id="{A0E9822C-2979-48A6-B4E4-F84EC4E4E592}" type="slidenum">
              <a:rPr lang="en-US" altLang="en-US" smtClean="0">
                <a:solidFill>
                  <a:srgbClr val="000000"/>
                </a:solidFill>
                <a:cs typeface="Arial" panose="020B0604020202020204" pitchFamily="34" charset="0"/>
              </a:rPr>
              <a:pPr fontAlgn="base">
                <a:spcAft>
                  <a:spcPct val="0"/>
                </a:spcAft>
              </a:pPr>
              <a:t>‹#›</a:t>
            </a:fld>
            <a:endParaRPr lang="en-US" altLang="en-US" smtClean="0">
              <a:solidFill>
                <a:srgbClr val="000000"/>
              </a:solidFill>
              <a:cs typeface="Arial" panose="020B0604020202020204" pitchFamily="34" charset="0"/>
            </a:endParaRPr>
          </a:p>
        </p:txBody>
      </p:sp>
      <p:sp>
        <p:nvSpPr>
          <p:cNvPr id="1031" name="Line 7"/>
          <p:cNvSpPr>
            <a:spLocks noChangeShapeType="1"/>
          </p:cNvSpPr>
          <p:nvPr userDrawn="1"/>
        </p:nvSpPr>
        <p:spPr bwMode="auto">
          <a:xfrm>
            <a:off x="304800" y="1524000"/>
            <a:ext cx="11582400" cy="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pPr fontAlgn="base">
              <a:spcBef>
                <a:spcPct val="50000"/>
              </a:spcBef>
              <a:spcAft>
                <a:spcPct val="0"/>
              </a:spcAft>
            </a:pPr>
            <a:endParaRPr lang="en-US" sz="1600" smtClean="0">
              <a:solidFill>
                <a:srgbClr val="000000"/>
              </a:solidFill>
              <a:cs typeface="Arial" panose="020B0604020202020204" pitchFamily="34" charset="0"/>
            </a:endParaRPr>
          </a:p>
        </p:txBody>
      </p:sp>
      <p:sp>
        <p:nvSpPr>
          <p:cNvPr id="1032" name="Text Box 10"/>
          <p:cNvSpPr txBox="1">
            <a:spLocks noChangeArrowheads="1"/>
          </p:cNvSpPr>
          <p:nvPr userDrawn="1"/>
        </p:nvSpPr>
        <p:spPr bwMode="auto">
          <a:xfrm rot="-2700000">
            <a:off x="8331200" y="5105401"/>
            <a:ext cx="3860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4000" smtClean="0">
                <a:solidFill>
                  <a:srgbClr val="DDDDDD"/>
                </a:solidFill>
                <a:latin typeface="Times New Roman" panose="02020603050405020304" pitchFamily="18" charset="0"/>
              </a:rPr>
              <a:t>    </a:t>
            </a:r>
          </a:p>
        </p:txBody>
      </p:sp>
    </p:spTree>
    <p:extLst>
      <p:ext uri="{BB962C8B-B14F-4D97-AF65-F5344CB8AC3E}">
        <p14:creationId xmlns:p14="http://schemas.microsoft.com/office/powerpoint/2010/main" val="38365934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hdr="0" dt="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30400"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676400"/>
            <a:ext cx="10363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p:txBody>
      </p:sp>
      <p:sp>
        <p:nvSpPr>
          <p:cNvPr id="20685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Arial" charset="0"/>
                <a:cs typeface="Arial" charset="0"/>
              </a:defRPr>
            </a:lvl1pPr>
          </a:lstStyle>
          <a:p>
            <a:pPr fontAlgn="base">
              <a:spcAft>
                <a:spcPct val="0"/>
              </a:spcAft>
              <a:defRPr/>
            </a:pPr>
            <a:endParaRPr lang="en-US">
              <a:solidFill>
                <a:srgbClr val="000000"/>
              </a:solidFill>
            </a:endParaRPr>
          </a:p>
        </p:txBody>
      </p:sp>
      <p:sp>
        <p:nvSpPr>
          <p:cNvPr id="20685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defRPr sz="1000">
                <a:latin typeface="Arial" charset="0"/>
                <a:cs typeface="Arial" charset="0"/>
              </a:defRPr>
            </a:lvl1pPr>
          </a:lstStyle>
          <a:p>
            <a:pPr fontAlgn="base">
              <a:spcAft>
                <a:spcPct val="0"/>
              </a:spcAft>
              <a:defRPr/>
            </a:pPr>
            <a:r>
              <a:rPr lang="en-US">
                <a:solidFill>
                  <a:srgbClr val="000000"/>
                </a:solidFill>
              </a:rPr>
              <a:t>Aviation Weather Center</a:t>
            </a:r>
          </a:p>
        </p:txBody>
      </p:sp>
      <p:sp>
        <p:nvSpPr>
          <p:cNvPr id="206854" name="Rectangle 6"/>
          <p:cNvSpPr>
            <a:spLocks noGrp="1" noChangeArrowheads="1"/>
          </p:cNvSpPr>
          <p:nvPr>
            <p:ph type="sldNum" sz="quarter" idx="4"/>
          </p:nvPr>
        </p:nvSpPr>
        <p:spPr bwMode="auto">
          <a:xfrm>
            <a:off x="9448800" y="62484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lvl1pPr>
          </a:lstStyle>
          <a:p>
            <a:pPr fontAlgn="base">
              <a:spcAft>
                <a:spcPct val="0"/>
              </a:spcAft>
            </a:pPr>
            <a:fld id="{A0E9822C-2979-48A6-B4E4-F84EC4E4E592}" type="slidenum">
              <a:rPr lang="en-US" altLang="en-US" smtClean="0">
                <a:solidFill>
                  <a:srgbClr val="000000"/>
                </a:solidFill>
                <a:cs typeface="Arial" panose="020B0604020202020204" pitchFamily="34" charset="0"/>
              </a:rPr>
              <a:pPr fontAlgn="base">
                <a:spcAft>
                  <a:spcPct val="0"/>
                </a:spcAft>
              </a:pPr>
              <a:t>‹#›</a:t>
            </a:fld>
            <a:endParaRPr lang="en-US" altLang="en-US" smtClean="0">
              <a:solidFill>
                <a:srgbClr val="000000"/>
              </a:solidFill>
              <a:cs typeface="Arial" panose="020B0604020202020204" pitchFamily="34" charset="0"/>
            </a:endParaRPr>
          </a:p>
        </p:txBody>
      </p:sp>
      <p:sp>
        <p:nvSpPr>
          <p:cNvPr id="1031" name="Line 7"/>
          <p:cNvSpPr>
            <a:spLocks noChangeShapeType="1"/>
          </p:cNvSpPr>
          <p:nvPr userDrawn="1"/>
        </p:nvSpPr>
        <p:spPr bwMode="auto">
          <a:xfrm>
            <a:off x="304800" y="1524000"/>
            <a:ext cx="11582400" cy="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pPr fontAlgn="base">
              <a:spcBef>
                <a:spcPct val="50000"/>
              </a:spcBef>
              <a:spcAft>
                <a:spcPct val="0"/>
              </a:spcAft>
            </a:pPr>
            <a:endParaRPr lang="en-US" sz="1600" smtClean="0">
              <a:solidFill>
                <a:srgbClr val="000000"/>
              </a:solidFill>
              <a:cs typeface="Arial" panose="020B0604020202020204" pitchFamily="34" charset="0"/>
            </a:endParaRPr>
          </a:p>
        </p:txBody>
      </p:sp>
      <p:sp>
        <p:nvSpPr>
          <p:cNvPr id="1032" name="Text Box 10"/>
          <p:cNvSpPr txBox="1">
            <a:spLocks noChangeArrowheads="1"/>
          </p:cNvSpPr>
          <p:nvPr userDrawn="1"/>
        </p:nvSpPr>
        <p:spPr bwMode="auto">
          <a:xfrm rot="-2700000">
            <a:off x="8331200" y="5105401"/>
            <a:ext cx="3860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4000" smtClean="0">
                <a:solidFill>
                  <a:srgbClr val="DDDDDD"/>
                </a:solidFill>
                <a:latin typeface="Times New Roman" panose="02020603050405020304" pitchFamily="18" charset="0"/>
              </a:rPr>
              <a:t>    </a:t>
            </a:r>
          </a:p>
        </p:txBody>
      </p:sp>
    </p:spTree>
    <p:extLst>
      <p:ext uri="{BB962C8B-B14F-4D97-AF65-F5344CB8AC3E}">
        <p14:creationId xmlns:p14="http://schemas.microsoft.com/office/powerpoint/2010/main" val="11724356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hf hdr="0" dt="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30400"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676400"/>
            <a:ext cx="10363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p:txBody>
      </p:sp>
      <p:sp>
        <p:nvSpPr>
          <p:cNvPr id="20685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Arial" charset="0"/>
                <a:cs typeface="Arial" charset="0"/>
              </a:defRPr>
            </a:lvl1pPr>
          </a:lstStyle>
          <a:p>
            <a:pPr fontAlgn="base">
              <a:spcAft>
                <a:spcPct val="0"/>
              </a:spcAft>
              <a:defRPr/>
            </a:pPr>
            <a:endParaRPr lang="en-US">
              <a:solidFill>
                <a:srgbClr val="000000"/>
              </a:solidFill>
            </a:endParaRPr>
          </a:p>
        </p:txBody>
      </p:sp>
      <p:sp>
        <p:nvSpPr>
          <p:cNvPr id="20685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defRPr sz="1000">
                <a:latin typeface="Arial" charset="0"/>
                <a:cs typeface="Arial" charset="0"/>
              </a:defRPr>
            </a:lvl1pPr>
          </a:lstStyle>
          <a:p>
            <a:pPr fontAlgn="base">
              <a:spcAft>
                <a:spcPct val="0"/>
              </a:spcAft>
              <a:defRPr/>
            </a:pPr>
            <a:r>
              <a:rPr lang="en-US">
                <a:solidFill>
                  <a:srgbClr val="000000"/>
                </a:solidFill>
              </a:rPr>
              <a:t>Aviation Weather Center</a:t>
            </a:r>
          </a:p>
        </p:txBody>
      </p:sp>
      <p:sp>
        <p:nvSpPr>
          <p:cNvPr id="206854" name="Rectangle 6"/>
          <p:cNvSpPr>
            <a:spLocks noGrp="1" noChangeArrowheads="1"/>
          </p:cNvSpPr>
          <p:nvPr>
            <p:ph type="sldNum" sz="quarter" idx="4"/>
          </p:nvPr>
        </p:nvSpPr>
        <p:spPr bwMode="auto">
          <a:xfrm>
            <a:off x="9448800" y="62484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lvl1pPr>
          </a:lstStyle>
          <a:p>
            <a:pPr fontAlgn="base">
              <a:spcAft>
                <a:spcPct val="0"/>
              </a:spcAft>
            </a:pPr>
            <a:fld id="{A0E9822C-2979-48A6-B4E4-F84EC4E4E592}" type="slidenum">
              <a:rPr lang="en-US" altLang="en-US" smtClean="0">
                <a:solidFill>
                  <a:srgbClr val="000000"/>
                </a:solidFill>
                <a:cs typeface="Arial" panose="020B0604020202020204" pitchFamily="34" charset="0"/>
              </a:rPr>
              <a:pPr fontAlgn="base">
                <a:spcAft>
                  <a:spcPct val="0"/>
                </a:spcAft>
              </a:pPr>
              <a:t>‹#›</a:t>
            </a:fld>
            <a:endParaRPr lang="en-US" altLang="en-US" smtClean="0">
              <a:solidFill>
                <a:srgbClr val="000000"/>
              </a:solidFill>
              <a:cs typeface="Arial" panose="020B0604020202020204" pitchFamily="34" charset="0"/>
            </a:endParaRPr>
          </a:p>
        </p:txBody>
      </p:sp>
      <p:sp>
        <p:nvSpPr>
          <p:cNvPr id="1031" name="Line 7"/>
          <p:cNvSpPr>
            <a:spLocks noChangeShapeType="1"/>
          </p:cNvSpPr>
          <p:nvPr userDrawn="1"/>
        </p:nvSpPr>
        <p:spPr bwMode="auto">
          <a:xfrm>
            <a:off x="304800" y="1524000"/>
            <a:ext cx="11582400" cy="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pPr fontAlgn="base">
              <a:spcBef>
                <a:spcPct val="50000"/>
              </a:spcBef>
              <a:spcAft>
                <a:spcPct val="0"/>
              </a:spcAft>
            </a:pPr>
            <a:endParaRPr lang="en-US" sz="1600" smtClean="0">
              <a:solidFill>
                <a:srgbClr val="000000"/>
              </a:solidFill>
              <a:cs typeface="Arial" panose="020B0604020202020204" pitchFamily="34" charset="0"/>
            </a:endParaRPr>
          </a:p>
        </p:txBody>
      </p:sp>
      <p:sp>
        <p:nvSpPr>
          <p:cNvPr id="1032" name="Text Box 10"/>
          <p:cNvSpPr txBox="1">
            <a:spLocks noChangeArrowheads="1"/>
          </p:cNvSpPr>
          <p:nvPr userDrawn="1"/>
        </p:nvSpPr>
        <p:spPr bwMode="auto">
          <a:xfrm rot="-2700000">
            <a:off x="8331200" y="5105401"/>
            <a:ext cx="3860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4000" smtClean="0">
                <a:solidFill>
                  <a:srgbClr val="DDDDDD"/>
                </a:solidFill>
                <a:latin typeface="Times New Roman" panose="02020603050405020304" pitchFamily="18" charset="0"/>
              </a:rPr>
              <a:t>    </a:t>
            </a:r>
          </a:p>
        </p:txBody>
      </p:sp>
    </p:spTree>
    <p:extLst>
      <p:ext uri="{BB962C8B-B14F-4D97-AF65-F5344CB8AC3E}">
        <p14:creationId xmlns:p14="http://schemas.microsoft.com/office/powerpoint/2010/main" val="17002665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hf hdr="0" dt="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6.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5.png"/><Relationship Id="rId5" Type="http://schemas.openxmlformats.org/officeDocument/2006/relationships/image" Target="../media/image18.gi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9.w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0.tmp"/><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1.tmp"/><Relationship Id="rId5" Type="http://schemas.openxmlformats.org/officeDocument/2006/relationships/image" Target="../media/image22.tmp"/><Relationship Id="rId6" Type="http://schemas.openxmlformats.org/officeDocument/2006/relationships/image" Target="../media/image23.tmp"/><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4.tmp"/><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6.tmp"/><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9" Type="http://schemas.openxmlformats.org/officeDocument/2006/relationships/image" Target="../media/image32.png"/><Relationship Id="rId20" Type="http://schemas.openxmlformats.org/officeDocument/2006/relationships/image" Target="../media/image43.tmp"/><Relationship Id="rId10" Type="http://schemas.openxmlformats.org/officeDocument/2006/relationships/image" Target="../media/image33.png"/><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4" Type="http://schemas.openxmlformats.org/officeDocument/2006/relationships/image" Target="../media/image37.png"/><Relationship Id="rId15" Type="http://schemas.openxmlformats.org/officeDocument/2006/relationships/image" Target="../media/image38.png"/><Relationship Id="rId16" Type="http://schemas.openxmlformats.org/officeDocument/2006/relationships/image" Target="../media/image39.png"/><Relationship Id="rId17" Type="http://schemas.openxmlformats.org/officeDocument/2006/relationships/image" Target="../media/image40.png"/><Relationship Id="rId18" Type="http://schemas.openxmlformats.org/officeDocument/2006/relationships/image" Target="../media/image41.png"/><Relationship Id="rId19"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jp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4.tmp"/><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5.gi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6.tmp"/><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7.gi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8.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hyperlink" Target="mailto:scott.minnick@noaa.gov" TargetMode="External"/><Relationship Id="rId5" Type="http://schemas.openxmlformats.org/officeDocument/2006/relationships/image" Target="../media/image49.tmp"/><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6" name="Subtitle 2"/>
          <p:cNvSpPr txBox="1">
            <a:spLocks/>
          </p:cNvSpPr>
          <p:nvPr/>
        </p:nvSpPr>
        <p:spPr>
          <a:xfrm>
            <a:off x="609599" y="5715000"/>
            <a:ext cx="10972800" cy="1143000"/>
          </a:xfrm>
          <a:prstGeom prst="rect">
            <a:avLst/>
          </a:prstGeom>
          <a:noFill/>
          <a:ln>
            <a:noFill/>
          </a:ln>
        </p:spPr>
        <p:txBody>
          <a:bodyPr vert="horz" lIns="91440" tIns="91440" rIns="91440" bIns="91440" rtlCol="0" anchor="ctr">
            <a:noAutofit/>
          </a:bodyPr>
          <a:lstStyle>
            <a:lvl1pPr marL="0" indent="0" algn="ctr" defTabSz="914400" rtl="0" eaLnBrk="1" latinLnBrk="0" hangingPunct="1">
              <a:spcBef>
                <a:spcPct val="20000"/>
              </a:spcBef>
              <a:spcAft>
                <a:spcPts val="600"/>
              </a:spcAft>
              <a:buFont typeface="Arial" pitchFamily="34" charset="0"/>
              <a:buNone/>
              <a:defRPr lang="en-US" sz="3600" b="0" kern="1200" cap="none" spc="-80" baseline="0" dirty="0">
                <a:ln w="6350" cmpd="sng">
                  <a:solidFill>
                    <a:srgbClr val="002060"/>
                  </a:solidFill>
                  <a:prstDash val="solid"/>
                </a:ln>
                <a:solidFill>
                  <a:schemeClr val="bg1"/>
                </a:solidFill>
                <a:effectLst>
                  <a:outerShdw blurRad="50800" dist="38100" dir="2700000" algn="tl" rotWithShape="0">
                    <a:prstClr val="black">
                      <a:alpha val="40000"/>
                    </a:prstClr>
                  </a:outerShdw>
                </a:effectLst>
                <a:latin typeface="+mj-lt"/>
                <a:ea typeface="+mj-ea"/>
                <a:cs typeface="+mj-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2800" b="1" dirty="0" smtClean="0">
                <a:ln w="6350" cmpd="sng">
                  <a:solidFill>
                    <a:srgbClr val="000000"/>
                  </a:solidFill>
                  <a:prstDash val="solid"/>
                </a:ln>
                <a:solidFill>
                  <a:srgbClr val="FFFFFF"/>
                </a:solidFill>
                <a:effectLst>
                  <a:outerShdw blurRad="50800" dist="50800" dir="2700000" algn="tl" rotWithShape="0">
                    <a:srgbClr val="000000">
                      <a:alpha val="40000"/>
                    </a:srgbClr>
                  </a:outerShdw>
                </a:effectLst>
                <a:latin typeface="Arial Black"/>
              </a:rPr>
              <a:t>Scott Minnick</a:t>
            </a:r>
          </a:p>
          <a:p>
            <a:pPr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2800" b="1" i="0" u="none" strike="noStrike" kern="1200" cap="none" spc="-80" normalizeH="0" baseline="0" noProof="0" dirty="0" smtClean="0">
                <a:ln w="6350" cmpd="sng">
                  <a:solidFill>
                    <a:srgbClr val="000000"/>
                  </a:solidFill>
                  <a:prstDash val="solid"/>
                </a:ln>
                <a:solidFill>
                  <a:srgbClr val="FFFFFF"/>
                </a:solidFill>
                <a:effectLst>
                  <a:outerShdw blurRad="50800" dist="50800" dir="2700000" algn="tl" rotWithShape="0">
                    <a:srgbClr val="000000">
                      <a:alpha val="40000"/>
                    </a:srgbClr>
                  </a:outerShdw>
                </a:effectLst>
                <a:uLnTx/>
                <a:uFillTx/>
                <a:latin typeface="Arial Black"/>
              </a:rPr>
              <a:t>Convective SIGMET Forecaster</a:t>
            </a:r>
            <a:br>
              <a:rPr kumimoji="0" lang="en-US" sz="2800" b="1" i="0" u="none" strike="noStrike" kern="1200" cap="none" spc="-80" normalizeH="0" baseline="0" noProof="0" dirty="0" smtClean="0">
                <a:ln w="6350" cmpd="sng">
                  <a:solidFill>
                    <a:srgbClr val="000000"/>
                  </a:solidFill>
                  <a:prstDash val="solid"/>
                </a:ln>
                <a:solidFill>
                  <a:srgbClr val="FFFFFF"/>
                </a:solidFill>
                <a:effectLst>
                  <a:outerShdw blurRad="50800" dist="50800" dir="2700000" algn="tl" rotWithShape="0">
                    <a:srgbClr val="000000">
                      <a:alpha val="40000"/>
                    </a:srgbClr>
                  </a:outerShdw>
                </a:effectLst>
                <a:uLnTx/>
                <a:uFillTx/>
                <a:latin typeface="Arial Black"/>
              </a:rPr>
            </a:br>
            <a:r>
              <a:rPr kumimoji="0" lang="en-US" sz="2800" b="1" i="0" u="none" strike="noStrike" kern="1200" cap="none" spc="-80" normalizeH="0" baseline="0" noProof="0" dirty="0" smtClean="0">
                <a:ln w="6350" cmpd="sng">
                  <a:solidFill>
                    <a:srgbClr val="000000"/>
                  </a:solidFill>
                  <a:prstDash val="solid"/>
                </a:ln>
                <a:solidFill>
                  <a:srgbClr val="FFFFFF"/>
                </a:solidFill>
                <a:effectLst>
                  <a:outerShdw blurRad="50800" dist="50800" dir="2700000" algn="tl" rotWithShape="0">
                    <a:srgbClr val="000000">
                      <a:alpha val="40000"/>
                    </a:srgbClr>
                  </a:outerShdw>
                </a:effectLst>
                <a:uLnTx/>
                <a:uFillTx/>
                <a:latin typeface="Arial Black"/>
              </a:rPr>
              <a:t>Aviation Weather Center</a:t>
            </a:r>
            <a:endParaRPr kumimoji="0" lang="en-US" sz="2800" b="1" i="0" u="none" strike="noStrike" kern="1200" cap="none" spc="-80" normalizeH="0" baseline="0" noProof="0" dirty="0">
              <a:ln w="6350" cmpd="sng">
                <a:solidFill>
                  <a:srgbClr val="000000"/>
                </a:solidFill>
                <a:prstDash val="solid"/>
              </a:ln>
              <a:solidFill>
                <a:srgbClr val="FFFFFF"/>
              </a:solidFill>
              <a:effectLst>
                <a:outerShdw blurRad="50800" dist="50800" dir="2700000" algn="tl" rotWithShape="0">
                  <a:srgbClr val="000000">
                    <a:alpha val="40000"/>
                  </a:srgbClr>
                </a:outerShdw>
              </a:effectLst>
              <a:uLnTx/>
              <a:uFillTx/>
              <a:latin typeface="Arial Black"/>
            </a:endParaRPr>
          </a:p>
        </p:txBody>
      </p:sp>
      <p:sp>
        <p:nvSpPr>
          <p:cNvPr id="7" name="Subtitle 2"/>
          <p:cNvSpPr txBox="1">
            <a:spLocks/>
          </p:cNvSpPr>
          <p:nvPr/>
        </p:nvSpPr>
        <p:spPr>
          <a:xfrm>
            <a:off x="609599" y="0"/>
            <a:ext cx="10972800" cy="1143000"/>
          </a:xfrm>
          <a:prstGeom prst="rect">
            <a:avLst/>
          </a:prstGeom>
          <a:noFill/>
          <a:ln>
            <a:noFill/>
          </a:ln>
        </p:spPr>
        <p:txBody>
          <a:bodyPr vert="horz" lIns="91440" tIns="91440" rIns="91440" bIns="91440" rtlCol="0" anchor="ctr">
            <a:noAutofit/>
          </a:bodyPr>
          <a:lstStyle>
            <a:lvl1pPr marL="0" indent="0" algn="ctr" defTabSz="914400" rtl="0" eaLnBrk="1" latinLnBrk="0" hangingPunct="1">
              <a:spcBef>
                <a:spcPct val="20000"/>
              </a:spcBef>
              <a:spcAft>
                <a:spcPts val="600"/>
              </a:spcAft>
              <a:buFont typeface="Arial" pitchFamily="34" charset="0"/>
              <a:buNone/>
              <a:defRPr lang="en-US" sz="3600" b="0" kern="1200" cap="none" spc="-80" baseline="0" dirty="0">
                <a:ln w="6350" cmpd="sng">
                  <a:solidFill>
                    <a:srgbClr val="002060"/>
                  </a:solidFill>
                  <a:prstDash val="solid"/>
                </a:ln>
                <a:solidFill>
                  <a:schemeClr val="bg1"/>
                </a:solidFill>
                <a:effectLst>
                  <a:outerShdw blurRad="50800" dist="38100" dir="2700000" algn="tl" rotWithShape="0">
                    <a:prstClr val="black">
                      <a:alpha val="40000"/>
                    </a:prstClr>
                  </a:outerShdw>
                </a:effectLst>
                <a:latin typeface="+mj-lt"/>
                <a:ea typeface="+mj-ea"/>
                <a:cs typeface="+mj-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600"/>
              </a:spcAft>
              <a:buClrTx/>
              <a:buSzTx/>
              <a:buFont typeface="Arial" pitchFamily="34" charset="0"/>
              <a:buNone/>
              <a:tabLst/>
              <a:defRPr/>
            </a:pPr>
            <a:r>
              <a:rPr lang="en-US" sz="4400" b="1" noProof="0" dirty="0" smtClean="0">
                <a:ln w="6350" cmpd="sng">
                  <a:solidFill>
                    <a:srgbClr val="000000"/>
                  </a:solidFill>
                  <a:prstDash val="solid"/>
                </a:ln>
                <a:solidFill>
                  <a:srgbClr val="FFFFFF"/>
                </a:solidFill>
                <a:effectLst>
                  <a:outerShdw blurRad="50800" dist="50800" dir="2700000" algn="tl" rotWithShape="0">
                    <a:srgbClr val="000000">
                      <a:alpha val="40000"/>
                    </a:srgbClr>
                  </a:outerShdw>
                </a:effectLst>
                <a:latin typeface="Arial Black"/>
              </a:rPr>
              <a:t>IWAWS: Convective SIGMET</a:t>
            </a:r>
            <a:endParaRPr kumimoji="0" lang="en-US" b="1" i="0" u="none" strike="noStrike" kern="1200" cap="none" spc="-80" normalizeH="0" baseline="0" noProof="0" dirty="0">
              <a:ln w="6350" cmpd="sng">
                <a:solidFill>
                  <a:srgbClr val="000000"/>
                </a:solidFill>
                <a:prstDash val="solid"/>
              </a:ln>
              <a:solidFill>
                <a:srgbClr val="FFFFFF"/>
              </a:solidFill>
              <a:effectLst>
                <a:outerShdw blurRad="50800" dist="50800" dir="2700000" algn="tl" rotWithShape="0">
                  <a:srgbClr val="000000">
                    <a:alpha val="40000"/>
                  </a:srgbClr>
                </a:outerShdw>
              </a:effectLst>
              <a:uLnTx/>
              <a:uFillTx/>
              <a:latin typeface="Arial Black"/>
            </a:endParaRPr>
          </a:p>
        </p:txBody>
      </p:sp>
    </p:spTree>
    <p:extLst>
      <p:ext uri="{BB962C8B-B14F-4D97-AF65-F5344CB8AC3E}">
        <p14:creationId xmlns:p14="http://schemas.microsoft.com/office/powerpoint/2010/main" val="6109583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Special Issuance Criteria</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4" name="Content Placeholder 3"/>
          <p:cNvSpPr>
            <a:spLocks noGrp="1"/>
          </p:cNvSpPr>
          <p:nvPr>
            <p:ph idx="1"/>
          </p:nvPr>
        </p:nvSpPr>
        <p:spPr>
          <a:xfrm>
            <a:off x="838200" y="1825625"/>
            <a:ext cx="10515600" cy="4351338"/>
          </a:xfrm>
        </p:spPr>
        <p:txBody>
          <a:bodyPr>
            <a:normAutofit/>
          </a:bodyPr>
          <a:lstStyle/>
          <a:p>
            <a:pPr marL="342900" indent="-342900" fontAlgn="base">
              <a:lnSpc>
                <a:spcPct val="100000"/>
              </a:lnSpc>
              <a:spcBef>
                <a:spcPct val="20000"/>
              </a:spcBef>
              <a:spcAft>
                <a:spcPct val="0"/>
              </a:spcAft>
              <a:buFont typeface="Wingdings" pitchFamily="2" charset="2"/>
              <a:buChar char="Q"/>
              <a:defRPr/>
            </a:pPr>
            <a:endParaRPr lang="en-US" sz="2000" kern="0" dirty="0" smtClean="0">
              <a:solidFill>
                <a:srgbClr val="003399"/>
              </a:solidFill>
              <a:latin typeface="Arial Black" panose="020B0A04020102020204" pitchFamily="34" charset="0"/>
            </a:endParaRPr>
          </a:p>
          <a:p>
            <a:pPr marL="342900" indent="-342900" fontAlgn="base">
              <a:lnSpc>
                <a:spcPct val="100000"/>
              </a:lnSpc>
              <a:spcBef>
                <a:spcPct val="20000"/>
              </a:spcBef>
              <a:spcAft>
                <a:spcPct val="0"/>
              </a:spcAft>
              <a:buFont typeface="Wingdings" pitchFamily="2" charset="2"/>
              <a:buChar char="Q"/>
              <a:defRPr/>
            </a:pPr>
            <a:r>
              <a:rPr lang="en-US" sz="2000" kern="0" dirty="0">
                <a:solidFill>
                  <a:srgbClr val="003399"/>
                </a:solidFill>
                <a:effectLst>
                  <a:outerShdw blurRad="38100" dist="38100" dir="2700000" algn="tl">
                    <a:srgbClr val="C0C0C0"/>
                  </a:outerShdw>
                </a:effectLst>
                <a:latin typeface="Arial Black" panose="020B0A04020102020204" pitchFamily="34" charset="0"/>
              </a:rPr>
              <a:t>A special Convective SIGMET may be issued when any of the following criteria are occurring or, in the judgment of the forecaster, are expected to occur for more than 30 minutes of the valid period:</a:t>
            </a:r>
          </a:p>
          <a:p>
            <a:pPr marL="800100" lvl="1" indent="-342900" fontAlgn="base">
              <a:lnSpc>
                <a:spcPct val="100000"/>
              </a:lnSpc>
              <a:spcBef>
                <a:spcPct val="20000"/>
              </a:spcBef>
              <a:spcAft>
                <a:spcPct val="0"/>
              </a:spcAft>
              <a:buFont typeface="Wingdings" pitchFamily="2" charset="2"/>
              <a:buChar char="Q"/>
              <a:defRPr/>
            </a:pPr>
            <a:endParaRPr lang="en-US" sz="1600" kern="0" dirty="0" smtClean="0">
              <a:solidFill>
                <a:srgbClr val="003399"/>
              </a:solidFill>
              <a:effectLst>
                <a:outerShdw blurRad="38100" dist="38100" dir="2700000" algn="tl">
                  <a:srgbClr val="C0C0C0"/>
                </a:outerShdw>
              </a:effectLst>
              <a:latin typeface="Arial Black" panose="020B0A04020102020204" pitchFamily="34" charset="0"/>
            </a:endParaRPr>
          </a:p>
          <a:p>
            <a:pPr marL="800100" lvl="1"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A </a:t>
            </a:r>
            <a:r>
              <a:rPr lang="en-US" sz="2000" kern="0" dirty="0">
                <a:solidFill>
                  <a:srgbClr val="003399"/>
                </a:solidFill>
                <a:effectLst>
                  <a:outerShdw blurRad="38100" dist="38100" dir="2700000" algn="tl">
                    <a:srgbClr val="C0C0C0"/>
                  </a:outerShdw>
                </a:effectLst>
                <a:latin typeface="Arial Black" panose="020B0A04020102020204" pitchFamily="34" charset="0"/>
              </a:rPr>
              <a:t>Tornado, hail greater than or equal to 3/4 inch, or wind gusts greater than or equal to 50 knots are reported</a:t>
            </a:r>
            <a:r>
              <a:rPr lang="en-US" sz="2000" kern="0" dirty="0" smtClean="0">
                <a:solidFill>
                  <a:srgbClr val="003399"/>
                </a:solidFill>
                <a:effectLst>
                  <a:outerShdw blurRad="38100" dist="38100" dir="2700000" algn="tl">
                    <a:srgbClr val="C0C0C0"/>
                  </a:outerShdw>
                </a:effectLst>
                <a:latin typeface="Arial Black" panose="020B0A04020102020204" pitchFamily="34" charset="0"/>
              </a:rPr>
              <a:t>.</a:t>
            </a:r>
          </a:p>
          <a:p>
            <a:pPr marL="800100" lvl="1" indent="-342900" fontAlgn="base">
              <a:lnSpc>
                <a:spcPct val="100000"/>
              </a:lnSpc>
              <a:spcBef>
                <a:spcPct val="20000"/>
              </a:spcBef>
              <a:spcAft>
                <a:spcPct val="0"/>
              </a:spcAft>
              <a:buFont typeface="Wingdings" pitchFamily="2" charset="2"/>
              <a:buChar char="Q"/>
              <a:defRPr/>
            </a:pPr>
            <a:r>
              <a:rPr lang="en-US" sz="2000" kern="0" dirty="0">
                <a:solidFill>
                  <a:srgbClr val="003399"/>
                </a:solidFill>
                <a:effectLst>
                  <a:outerShdw blurRad="38100" dist="38100" dir="2700000" algn="tl">
                    <a:srgbClr val="C0C0C0"/>
                  </a:outerShdw>
                </a:effectLst>
                <a:latin typeface="Arial Black" panose="020B0A04020102020204" pitchFamily="34" charset="0"/>
              </a:rPr>
              <a:t>Indications of rapidly changing conditions, if in the forecaster’s judgment, they are not sufficiently described in existing Convective SIGMETs.</a:t>
            </a:r>
          </a:p>
          <a:p>
            <a:pPr marL="800100" lvl="1" indent="-342900" fontAlgn="base">
              <a:lnSpc>
                <a:spcPct val="100000"/>
              </a:lnSpc>
              <a:spcBef>
                <a:spcPct val="20000"/>
              </a:spcBef>
              <a:spcAft>
                <a:spcPct val="0"/>
              </a:spcAft>
              <a:buFont typeface="Wingdings" pitchFamily="2" charset="2"/>
              <a:buChar char="Q"/>
              <a:defRPr/>
            </a:pPr>
            <a:r>
              <a:rPr lang="en-US" sz="2000" kern="0" dirty="0">
                <a:solidFill>
                  <a:srgbClr val="003399"/>
                </a:solidFill>
                <a:effectLst>
                  <a:outerShdw blurRad="38100" dist="38100" dir="2700000" algn="tl">
                    <a:srgbClr val="C0C0C0"/>
                  </a:outerShdw>
                </a:effectLst>
                <a:latin typeface="Arial Black" panose="020B0A04020102020204" pitchFamily="34" charset="0"/>
              </a:rPr>
              <a:t>Special issuance is not required for a valid Convective SIGMET.</a:t>
            </a:r>
          </a:p>
          <a:p>
            <a:pPr marL="800100" lvl="1" indent="-342900" fontAlgn="base">
              <a:lnSpc>
                <a:spcPct val="100000"/>
              </a:lnSpc>
              <a:spcBef>
                <a:spcPct val="20000"/>
              </a:spcBef>
              <a:spcAft>
                <a:spcPct val="0"/>
              </a:spcAft>
              <a:buFont typeface="Wingdings" pitchFamily="2" charset="2"/>
              <a:buChar char="Q"/>
              <a:defRPr/>
            </a:pPr>
            <a:endParaRPr lang="en-US" sz="1600" kern="0" dirty="0" smtClean="0">
              <a:solidFill>
                <a:srgbClr val="003399"/>
              </a:solidFill>
              <a:effectLst>
                <a:outerShdw blurRad="38100" dist="38100" dir="2700000" algn="tl">
                  <a:srgbClr val="C0C0C0"/>
                </a:outerShdw>
              </a:effectLst>
              <a:latin typeface="Arial Black" panose="020B0A04020102020204" pitchFamily="34" charset="0"/>
            </a:endParaRPr>
          </a:p>
          <a:p>
            <a:pPr marL="342900" indent="-342900" fontAlgn="base">
              <a:lnSpc>
                <a:spcPct val="100000"/>
              </a:lnSpc>
              <a:spcBef>
                <a:spcPct val="20000"/>
              </a:spcBef>
              <a:spcAft>
                <a:spcPct val="0"/>
              </a:spcAft>
              <a:buFont typeface="Wingdings" pitchFamily="2" charset="2"/>
              <a:buChar char="Q"/>
              <a:defRPr/>
            </a:pPr>
            <a:endParaRPr lang="en-US" sz="2000" kern="0" dirty="0" smtClean="0">
              <a:solidFill>
                <a:srgbClr val="003399"/>
              </a:solidFill>
              <a:effectLst>
                <a:outerShdw blurRad="38100" dist="38100" dir="2700000" algn="tl">
                  <a:srgbClr val="C0C0C0"/>
                </a:outerShdw>
              </a:effectLst>
              <a:latin typeface="Arial Black" panose="020B0A04020102020204" pitchFamily="34" charset="0"/>
            </a:endParaRPr>
          </a:p>
        </p:txBody>
      </p:sp>
    </p:spTree>
    <p:extLst>
      <p:ext uri="{BB962C8B-B14F-4D97-AF65-F5344CB8AC3E}">
        <p14:creationId xmlns:p14="http://schemas.microsoft.com/office/powerpoint/2010/main" val="38055023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Issuance Time and Valid Period</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4" name="Content Placeholder 3"/>
          <p:cNvSpPr>
            <a:spLocks noGrp="1"/>
          </p:cNvSpPr>
          <p:nvPr>
            <p:ph idx="1"/>
          </p:nvPr>
        </p:nvSpPr>
        <p:spPr>
          <a:xfrm>
            <a:off x="838200" y="1825625"/>
            <a:ext cx="10515600" cy="4351338"/>
          </a:xfrm>
        </p:spPr>
        <p:txBody>
          <a:bodyPr>
            <a:normAutofit/>
          </a:bodyPr>
          <a:lstStyle/>
          <a:p>
            <a:pPr marL="342900" indent="-342900" fontAlgn="base">
              <a:lnSpc>
                <a:spcPct val="100000"/>
              </a:lnSpc>
              <a:spcBef>
                <a:spcPct val="20000"/>
              </a:spcBef>
              <a:spcAft>
                <a:spcPct val="0"/>
              </a:spcAft>
              <a:buFont typeface="Wingdings" pitchFamily="2" charset="2"/>
              <a:buChar char="Q"/>
              <a:defRPr/>
            </a:pPr>
            <a:endParaRPr lang="en-US" sz="2000" kern="0" dirty="0" smtClean="0">
              <a:solidFill>
                <a:srgbClr val="003399"/>
              </a:solidFill>
              <a:latin typeface="Arial Black" panose="020B0A04020102020204" pitchFamily="34" charset="0"/>
            </a:endParaRPr>
          </a:p>
          <a:p>
            <a:pPr marL="342900" indent="-342900" fontAlgn="base">
              <a:lnSpc>
                <a:spcPct val="100000"/>
              </a:lnSpc>
              <a:spcBef>
                <a:spcPct val="20000"/>
              </a:spcBef>
              <a:spcAft>
                <a:spcPct val="0"/>
              </a:spcAft>
              <a:buFont typeface="Wingdings" pitchFamily="2" charset="2"/>
              <a:buChar char="Q"/>
              <a:defRPr/>
            </a:pPr>
            <a:r>
              <a:rPr lang="en-US" sz="2000" kern="0" dirty="0">
                <a:solidFill>
                  <a:srgbClr val="003399"/>
                </a:solidFill>
                <a:latin typeface="Arial Black" panose="020B0A04020102020204" pitchFamily="34" charset="0"/>
              </a:rPr>
              <a:t>Three (3) Convective SIGMET bulletins for the eastern, central and western regions of the CONUS will be issued hourly on a scheduled basis.</a:t>
            </a:r>
          </a:p>
          <a:p>
            <a:pPr marL="342900" indent="-342900" fontAlgn="base">
              <a:lnSpc>
                <a:spcPct val="100000"/>
              </a:lnSpc>
              <a:spcBef>
                <a:spcPct val="20000"/>
              </a:spcBef>
              <a:spcAft>
                <a:spcPct val="0"/>
              </a:spcAft>
              <a:buFont typeface="Wingdings" pitchFamily="2" charset="2"/>
              <a:buChar char="Q"/>
              <a:defRPr/>
            </a:pPr>
            <a:r>
              <a:rPr lang="en-US" sz="2000" kern="0" dirty="0">
                <a:solidFill>
                  <a:srgbClr val="003399"/>
                </a:solidFill>
                <a:latin typeface="Arial Black" panose="020B0A04020102020204" pitchFamily="34" charset="0"/>
              </a:rPr>
              <a:t>Convective SIGMETS are valid for 2 hours or until superseded by the next hourly issuance. </a:t>
            </a:r>
          </a:p>
          <a:p>
            <a:pPr marL="342900" indent="-342900" fontAlgn="base">
              <a:lnSpc>
                <a:spcPct val="100000"/>
              </a:lnSpc>
              <a:spcBef>
                <a:spcPct val="20000"/>
              </a:spcBef>
              <a:spcAft>
                <a:spcPct val="0"/>
              </a:spcAft>
              <a:buFont typeface="Wingdings" pitchFamily="2" charset="2"/>
              <a:buChar char="Q"/>
              <a:defRPr/>
            </a:pPr>
            <a:r>
              <a:rPr lang="en-US" sz="2000" kern="0" dirty="0">
                <a:solidFill>
                  <a:srgbClr val="003399"/>
                </a:solidFill>
                <a:latin typeface="Arial Black" panose="020B0A04020102020204" pitchFamily="34" charset="0"/>
              </a:rPr>
              <a:t>A SIGMET bulletin must be transmitted each hour for each region. When conditions do not meet or are not expected to meet Convective SIGMET criteria within a region at the scheduled time of issuance a “CONVECTIVE SIGMET...NONE” message is transmitted. </a:t>
            </a:r>
          </a:p>
          <a:p>
            <a:pPr marL="0" indent="0" fontAlgn="base">
              <a:lnSpc>
                <a:spcPct val="100000"/>
              </a:lnSpc>
              <a:spcBef>
                <a:spcPct val="20000"/>
              </a:spcBef>
              <a:spcAft>
                <a:spcPct val="0"/>
              </a:spcAft>
              <a:buNone/>
              <a:defRPr/>
            </a:pPr>
            <a:endParaRPr lang="en-US" sz="1600" kern="0" dirty="0" smtClean="0">
              <a:solidFill>
                <a:srgbClr val="003399"/>
              </a:solidFill>
              <a:effectLst>
                <a:outerShdw blurRad="38100" dist="38100" dir="2700000" algn="tl">
                  <a:srgbClr val="C0C0C0"/>
                </a:outerShdw>
              </a:effectLst>
              <a:latin typeface="Arial Black" panose="020B0A04020102020204" pitchFamily="34" charset="0"/>
            </a:endParaRPr>
          </a:p>
        </p:txBody>
      </p:sp>
    </p:spTree>
    <p:extLst>
      <p:ext uri="{BB962C8B-B14F-4D97-AF65-F5344CB8AC3E}">
        <p14:creationId xmlns:p14="http://schemas.microsoft.com/office/powerpoint/2010/main" val="20117082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Convective SIGMET Format</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grpSp>
        <p:nvGrpSpPr>
          <p:cNvPr id="5" name="Group 4"/>
          <p:cNvGrpSpPr/>
          <p:nvPr/>
        </p:nvGrpSpPr>
        <p:grpSpPr>
          <a:xfrm>
            <a:off x="468191" y="2282153"/>
            <a:ext cx="10621840" cy="3997865"/>
            <a:chOff x="10991" y="2120228"/>
            <a:chExt cx="10621840" cy="3997865"/>
          </a:xfrm>
        </p:grpSpPr>
        <p:pic>
          <p:nvPicPr>
            <p:cNvPr id="9"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8417" t="29573" r="9473" b="43755"/>
            <a:stretch/>
          </p:blipFill>
          <p:spPr>
            <a:xfrm>
              <a:off x="1559169" y="2268415"/>
              <a:ext cx="9073662" cy="3006970"/>
            </a:xfrm>
            <a:prstGeom prst="rect">
              <a:avLst/>
            </a:prstGeom>
          </p:spPr>
        </p:pic>
        <p:cxnSp>
          <p:nvCxnSpPr>
            <p:cNvPr id="10" name="Straight Arrow Connector 9"/>
            <p:cNvCxnSpPr/>
            <p:nvPr/>
          </p:nvCxnSpPr>
          <p:spPr>
            <a:xfrm>
              <a:off x="984738" y="2549769"/>
              <a:ext cx="668216" cy="351693"/>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930162" y="2120228"/>
              <a:ext cx="1060937" cy="967154"/>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85800" y="3358663"/>
              <a:ext cx="873369" cy="31440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984738" y="3622432"/>
              <a:ext cx="574431" cy="61546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991708" y="3376246"/>
              <a:ext cx="474784" cy="395654"/>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719646" y="3622431"/>
              <a:ext cx="597877" cy="316523"/>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318846" y="4237893"/>
              <a:ext cx="334108" cy="114300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721970" y="4484077"/>
              <a:ext cx="984738" cy="859496"/>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473819" y="3035497"/>
              <a:ext cx="1250491" cy="646331"/>
            </a:xfrm>
            <a:prstGeom prst="rect">
              <a:avLst/>
            </a:prstGeom>
            <a:noFill/>
          </p:spPr>
          <p:txBody>
            <a:bodyPr wrap="square" rtlCol="0">
              <a:spAutoFit/>
            </a:bodyPr>
            <a:lstStyle/>
            <a:p>
              <a:pPr algn="ctr"/>
              <a:r>
                <a:rPr lang="en-US" b="1" kern="0" dirty="0" smtClean="0">
                  <a:solidFill>
                    <a:srgbClr val="003399"/>
                  </a:solidFill>
                  <a:effectLst>
                    <a:outerShdw blurRad="38100" dist="38100" dir="2700000" algn="tl">
                      <a:srgbClr val="C0C0C0"/>
                    </a:outerShdw>
                  </a:effectLst>
                  <a:latin typeface="Times New Roman"/>
                </a:rPr>
                <a:t>Areal Descriptor</a:t>
              </a:r>
              <a:endParaRPr lang="en-US" b="1" dirty="0">
                <a:solidFill>
                  <a:srgbClr val="0070C0"/>
                </a:solidFill>
                <a:effectLst>
                  <a:outerShdw blurRad="38100" dist="38100" dir="2700000" algn="tl">
                    <a:srgbClr val="000000">
                      <a:alpha val="43137"/>
                    </a:srgbClr>
                  </a:outerShdw>
                </a:effectLst>
              </a:endParaRPr>
            </a:p>
          </p:txBody>
        </p:sp>
        <p:sp>
          <p:nvSpPr>
            <p:cNvPr id="21" name="TextBox 20"/>
            <p:cNvSpPr txBox="1"/>
            <p:nvPr/>
          </p:nvSpPr>
          <p:spPr>
            <a:xfrm>
              <a:off x="8379927" y="3192697"/>
              <a:ext cx="1326781" cy="646331"/>
            </a:xfrm>
            <a:prstGeom prst="rect">
              <a:avLst/>
            </a:prstGeom>
            <a:noFill/>
          </p:spPr>
          <p:txBody>
            <a:bodyPr wrap="square" rtlCol="0">
              <a:spAutoFit/>
            </a:bodyPr>
            <a:lstStyle/>
            <a:p>
              <a:r>
                <a:rPr lang="en-US" b="1" kern="0" dirty="0" smtClean="0">
                  <a:solidFill>
                    <a:srgbClr val="003399"/>
                  </a:solidFill>
                  <a:effectLst>
                    <a:outerShdw blurRad="38100" dist="38100" dir="2700000" algn="tl">
                      <a:srgbClr val="C0C0C0"/>
                    </a:outerShdw>
                  </a:effectLst>
                  <a:latin typeface="Times New Roman"/>
                </a:rPr>
                <a:t>Description/ Remarks</a:t>
              </a:r>
              <a:endParaRPr lang="en-US" b="1" dirty="0">
                <a:solidFill>
                  <a:srgbClr val="0070C0"/>
                </a:solidFill>
                <a:effectLst>
                  <a:outerShdw blurRad="38100" dist="38100" dir="2700000" algn="tl">
                    <a:srgbClr val="000000">
                      <a:alpha val="43137"/>
                    </a:srgbClr>
                  </a:outerShdw>
                </a:effectLst>
              </a:endParaRPr>
            </a:p>
          </p:txBody>
        </p:sp>
        <p:sp>
          <p:nvSpPr>
            <p:cNvPr id="22" name="TextBox 21"/>
            <p:cNvSpPr txBox="1"/>
            <p:nvPr/>
          </p:nvSpPr>
          <p:spPr>
            <a:xfrm>
              <a:off x="9382340" y="5342291"/>
              <a:ext cx="1250491" cy="646331"/>
            </a:xfrm>
            <a:prstGeom prst="rect">
              <a:avLst/>
            </a:prstGeom>
            <a:noFill/>
          </p:spPr>
          <p:txBody>
            <a:bodyPr wrap="square" rtlCol="0">
              <a:spAutoFit/>
            </a:bodyPr>
            <a:lstStyle/>
            <a:p>
              <a:pPr algn="ctr"/>
              <a:r>
                <a:rPr lang="en-US" b="1" kern="0" dirty="0" smtClean="0">
                  <a:solidFill>
                    <a:srgbClr val="003399"/>
                  </a:solidFill>
                  <a:effectLst>
                    <a:outerShdw blurRad="38100" dist="38100" dir="2700000" algn="tl">
                      <a:srgbClr val="C0C0C0"/>
                    </a:outerShdw>
                  </a:effectLst>
                  <a:latin typeface="Times New Roman"/>
                </a:rPr>
                <a:t>Areal Descriptor</a:t>
              </a:r>
              <a:endParaRPr lang="en-US" b="1" dirty="0">
                <a:solidFill>
                  <a:srgbClr val="0070C0"/>
                </a:solidFill>
                <a:effectLst>
                  <a:outerShdw blurRad="38100" dist="38100" dir="2700000" algn="tl">
                    <a:srgbClr val="000000">
                      <a:alpha val="43137"/>
                    </a:srgbClr>
                  </a:outerShdw>
                </a:effectLst>
              </a:endParaRPr>
            </a:p>
          </p:txBody>
        </p:sp>
        <p:sp>
          <p:nvSpPr>
            <p:cNvPr id="23" name="TextBox 22"/>
            <p:cNvSpPr txBox="1"/>
            <p:nvPr/>
          </p:nvSpPr>
          <p:spPr>
            <a:xfrm>
              <a:off x="87923" y="2244271"/>
              <a:ext cx="1034561" cy="369332"/>
            </a:xfrm>
            <a:prstGeom prst="rect">
              <a:avLst/>
            </a:prstGeom>
            <a:noFill/>
          </p:spPr>
          <p:txBody>
            <a:bodyPr wrap="square" rtlCol="0">
              <a:spAutoFit/>
            </a:bodyPr>
            <a:lstStyle/>
            <a:p>
              <a:r>
                <a:rPr lang="en-US" b="1" kern="0" dirty="0" smtClean="0">
                  <a:solidFill>
                    <a:srgbClr val="003399"/>
                  </a:solidFill>
                  <a:effectLst>
                    <a:outerShdw blurRad="38100" dist="38100" dir="2700000" algn="tl">
                      <a:srgbClr val="C0C0C0"/>
                    </a:outerShdw>
                  </a:effectLst>
                  <a:latin typeface="Times New Roman"/>
                </a:rPr>
                <a:t>Region</a:t>
              </a:r>
              <a:endParaRPr lang="en-US" b="1" dirty="0">
                <a:solidFill>
                  <a:srgbClr val="0070C0"/>
                </a:solidFill>
                <a:effectLst>
                  <a:outerShdw blurRad="38100" dist="38100" dir="2700000" algn="tl">
                    <a:srgbClr val="000000">
                      <a:alpha val="43137"/>
                    </a:srgbClr>
                  </a:outerShdw>
                </a:effectLst>
              </a:endParaRPr>
            </a:p>
          </p:txBody>
        </p:sp>
        <p:sp>
          <p:nvSpPr>
            <p:cNvPr id="24" name="TextBox 23"/>
            <p:cNvSpPr txBox="1"/>
            <p:nvPr/>
          </p:nvSpPr>
          <p:spPr>
            <a:xfrm>
              <a:off x="10991" y="3316026"/>
              <a:ext cx="1034561" cy="646331"/>
            </a:xfrm>
            <a:prstGeom prst="rect">
              <a:avLst/>
            </a:prstGeom>
            <a:noFill/>
          </p:spPr>
          <p:txBody>
            <a:bodyPr wrap="square" rtlCol="0">
              <a:spAutoFit/>
            </a:bodyPr>
            <a:lstStyle/>
            <a:p>
              <a:r>
                <a:rPr lang="en-US" b="1" kern="0" dirty="0" smtClean="0">
                  <a:solidFill>
                    <a:srgbClr val="003399"/>
                  </a:solidFill>
                  <a:effectLst>
                    <a:outerShdw blurRad="38100" dist="38100" dir="2700000" algn="tl">
                      <a:srgbClr val="C0C0C0"/>
                    </a:outerShdw>
                  </a:effectLst>
                  <a:latin typeface="Times New Roman"/>
                </a:rPr>
                <a:t>Valid Time</a:t>
              </a:r>
              <a:endParaRPr lang="en-US" b="1" dirty="0">
                <a:solidFill>
                  <a:srgbClr val="0070C0"/>
                </a:solidFill>
                <a:effectLst>
                  <a:outerShdw blurRad="38100" dist="38100" dir="2700000" algn="tl">
                    <a:srgbClr val="000000">
                      <a:alpha val="43137"/>
                    </a:srgbClr>
                  </a:outerShdw>
                </a:effectLst>
              </a:endParaRPr>
            </a:p>
          </p:txBody>
        </p:sp>
        <p:sp>
          <p:nvSpPr>
            <p:cNvPr id="25" name="TextBox 24"/>
            <p:cNvSpPr txBox="1"/>
            <p:nvPr/>
          </p:nvSpPr>
          <p:spPr>
            <a:xfrm>
              <a:off x="237392" y="4158734"/>
              <a:ext cx="1034561" cy="369332"/>
            </a:xfrm>
            <a:prstGeom prst="rect">
              <a:avLst/>
            </a:prstGeom>
            <a:noFill/>
          </p:spPr>
          <p:txBody>
            <a:bodyPr wrap="square" rtlCol="0">
              <a:spAutoFit/>
            </a:bodyPr>
            <a:lstStyle/>
            <a:p>
              <a:r>
                <a:rPr lang="en-US" b="1" kern="0" dirty="0" smtClean="0">
                  <a:solidFill>
                    <a:srgbClr val="003399"/>
                  </a:solidFill>
                  <a:effectLst>
                    <a:outerShdw blurRad="38100" dist="38100" dir="2700000" algn="tl">
                      <a:srgbClr val="C0C0C0"/>
                    </a:outerShdw>
                  </a:effectLst>
                  <a:latin typeface="Times New Roman"/>
                </a:rPr>
                <a:t>States</a:t>
              </a:r>
              <a:endParaRPr lang="en-US" b="1" dirty="0">
                <a:solidFill>
                  <a:srgbClr val="0070C0"/>
                </a:solidFill>
                <a:effectLst>
                  <a:outerShdw blurRad="38100" dist="38100" dir="2700000" algn="tl">
                    <a:srgbClr val="000000">
                      <a:alpha val="43137"/>
                    </a:srgbClr>
                  </a:outerShdw>
                </a:effectLst>
              </a:endParaRPr>
            </a:p>
          </p:txBody>
        </p:sp>
        <p:sp>
          <p:nvSpPr>
            <p:cNvPr id="26" name="TextBox 25"/>
            <p:cNvSpPr txBox="1"/>
            <p:nvPr/>
          </p:nvSpPr>
          <p:spPr>
            <a:xfrm>
              <a:off x="493941" y="5471762"/>
              <a:ext cx="1556024" cy="646331"/>
            </a:xfrm>
            <a:prstGeom prst="rect">
              <a:avLst/>
            </a:prstGeom>
            <a:noFill/>
          </p:spPr>
          <p:txBody>
            <a:bodyPr wrap="square" rtlCol="0">
              <a:spAutoFit/>
            </a:bodyPr>
            <a:lstStyle/>
            <a:p>
              <a:r>
                <a:rPr lang="en-US" b="1" kern="0" dirty="0" smtClean="0">
                  <a:solidFill>
                    <a:srgbClr val="003399"/>
                  </a:solidFill>
                  <a:effectLst>
                    <a:outerShdw blurRad="38100" dist="38100" dir="2700000" algn="tl">
                      <a:srgbClr val="C0C0C0"/>
                    </a:outerShdw>
                  </a:effectLst>
                  <a:latin typeface="Times New Roman"/>
                </a:rPr>
                <a:t>Outlooks and Valid Time</a:t>
              </a:r>
              <a:endParaRPr lang="en-US" b="1" dirty="0">
                <a:solidFill>
                  <a:srgbClr val="0070C0"/>
                </a:solidFill>
                <a:effectLst>
                  <a:outerShdw blurRad="38100" dist="38100" dir="2700000" algn="tl">
                    <a:srgbClr val="000000">
                      <a:alpha val="43137"/>
                    </a:srgbClr>
                  </a:outerShdw>
                </a:effectLst>
              </a:endParaRPr>
            </a:p>
          </p:txBody>
        </p:sp>
      </p:grpSp>
      <p:sp>
        <p:nvSpPr>
          <p:cNvPr id="27" name="TextBox 26"/>
          <p:cNvSpPr txBox="1"/>
          <p:nvPr/>
        </p:nvSpPr>
        <p:spPr>
          <a:xfrm>
            <a:off x="5308355" y="1892237"/>
            <a:ext cx="1034561" cy="369332"/>
          </a:xfrm>
          <a:prstGeom prst="rect">
            <a:avLst/>
          </a:prstGeom>
          <a:noFill/>
        </p:spPr>
        <p:txBody>
          <a:bodyPr wrap="square" rtlCol="0">
            <a:spAutoFit/>
          </a:bodyPr>
          <a:lstStyle/>
          <a:p>
            <a:r>
              <a:rPr lang="en-US" b="1" kern="0" dirty="0" smtClean="0">
                <a:solidFill>
                  <a:srgbClr val="003399"/>
                </a:solidFill>
                <a:effectLst>
                  <a:outerShdw blurRad="38100" dist="38100" dir="2700000" algn="tl">
                    <a:srgbClr val="C0C0C0"/>
                  </a:outerShdw>
                </a:effectLst>
                <a:latin typeface="Times New Roman"/>
              </a:rPr>
              <a:t>Number</a:t>
            </a:r>
            <a:endParaRPr lang="en-US"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402913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Convective SIGMET Format</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4" name="Content Placeholder 3"/>
          <p:cNvSpPr>
            <a:spLocks noGrp="1"/>
          </p:cNvSpPr>
          <p:nvPr>
            <p:ph idx="1"/>
          </p:nvPr>
        </p:nvSpPr>
        <p:spPr>
          <a:xfrm>
            <a:off x="838200" y="1825624"/>
            <a:ext cx="10515600" cy="5032375"/>
          </a:xfrm>
        </p:spPr>
        <p:txBody>
          <a:bodyPr>
            <a:normAutofit/>
          </a:bodyPr>
          <a:lstStyle/>
          <a:p>
            <a:pPr marL="342900" lvl="0" indent="-342900" fontAlgn="base">
              <a:lnSpc>
                <a:spcPct val="100000"/>
              </a:lnSpc>
              <a:spcBef>
                <a:spcPct val="20000"/>
              </a:spcBef>
              <a:spcAft>
                <a:spcPct val="0"/>
              </a:spcAft>
              <a:buFont typeface="Wingdings" pitchFamily="2" charset="2"/>
              <a:buChar char="Q"/>
              <a:defRPr/>
            </a:pPr>
            <a:r>
              <a:rPr lang="en-US" sz="2400" kern="0" dirty="0" smtClean="0">
                <a:solidFill>
                  <a:srgbClr val="003399"/>
                </a:solidFill>
                <a:latin typeface="Arial Black" panose="020B0A04020102020204" pitchFamily="34" charset="0"/>
              </a:rPr>
              <a:t>Text </a:t>
            </a:r>
            <a:r>
              <a:rPr lang="en-US" sz="2400" kern="0" dirty="0">
                <a:solidFill>
                  <a:srgbClr val="003399"/>
                </a:solidFill>
                <a:latin typeface="Arial Black" panose="020B0A04020102020204" pitchFamily="34" charset="0"/>
              </a:rPr>
              <a:t>Representation:</a:t>
            </a:r>
            <a:endParaRPr lang="en-US" sz="4000" kern="0" dirty="0">
              <a:solidFill>
                <a:srgbClr val="003399"/>
              </a:solidFill>
              <a:effectLst>
                <a:outerShdw blurRad="38100" dist="38100" dir="2700000" algn="tl">
                  <a:srgbClr val="C0C0C0"/>
                </a:outerShdw>
              </a:effectLst>
              <a:latin typeface="Arial Black" panose="020B0A04020102020204" pitchFamily="34" charset="0"/>
            </a:endParaRPr>
          </a:p>
          <a:p>
            <a:pPr marL="914400" lvl="2" indent="0" fontAlgn="base">
              <a:lnSpc>
                <a:spcPct val="100000"/>
              </a:lnSpc>
              <a:spcBef>
                <a:spcPct val="20000"/>
              </a:spcBef>
              <a:spcAft>
                <a:spcPct val="0"/>
              </a:spcAft>
              <a:buNone/>
              <a:defRPr/>
            </a:pPr>
            <a:endParaRPr lang="en-US" sz="2600" i="1" kern="0" dirty="0">
              <a:solidFill>
                <a:srgbClr val="002060"/>
              </a:solidFill>
              <a:latin typeface="Arial Black" panose="020B0A04020102020204" pitchFamily="34" charset="0"/>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4431" t="23989" r="14914" b="47328"/>
          <a:stretch/>
        </p:blipFill>
        <p:spPr>
          <a:xfrm>
            <a:off x="1101676" y="2923808"/>
            <a:ext cx="4607463" cy="277837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2677" y="1688917"/>
            <a:ext cx="4533175" cy="46247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ight Arrow 1"/>
          <p:cNvSpPr/>
          <p:nvPr/>
        </p:nvSpPr>
        <p:spPr>
          <a:xfrm>
            <a:off x="6543675" y="33147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Central</a:t>
            </a:r>
            <a:endParaRPr lang="en-US" dirty="0"/>
          </a:p>
        </p:txBody>
      </p:sp>
      <p:sp>
        <p:nvSpPr>
          <p:cNvPr id="7" name="Right Arrow 6"/>
          <p:cNvSpPr/>
          <p:nvPr/>
        </p:nvSpPr>
        <p:spPr>
          <a:xfrm>
            <a:off x="6543675" y="254121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West</a:t>
            </a:r>
            <a:endParaRPr lang="en-US" dirty="0"/>
          </a:p>
        </p:txBody>
      </p:sp>
      <p:sp>
        <p:nvSpPr>
          <p:cNvPr id="8" name="Right Arrow 7"/>
          <p:cNvSpPr/>
          <p:nvPr/>
        </p:nvSpPr>
        <p:spPr>
          <a:xfrm>
            <a:off x="6543675" y="557996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East</a:t>
            </a:r>
            <a:endParaRPr lang="en-US" dirty="0"/>
          </a:p>
        </p:txBody>
      </p:sp>
    </p:spTree>
    <p:extLst>
      <p:ext uri="{BB962C8B-B14F-4D97-AF65-F5344CB8AC3E}">
        <p14:creationId xmlns:p14="http://schemas.microsoft.com/office/powerpoint/2010/main" val="85741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Convective SIGMET</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4" name="Content Placeholder 3"/>
          <p:cNvSpPr>
            <a:spLocks noGrp="1"/>
          </p:cNvSpPr>
          <p:nvPr>
            <p:ph idx="1"/>
          </p:nvPr>
        </p:nvSpPr>
        <p:spPr>
          <a:xfrm>
            <a:off x="838200" y="1825625"/>
            <a:ext cx="10515600" cy="4351338"/>
          </a:xfrm>
        </p:spPr>
        <p:txBody>
          <a:bodyPr>
            <a:normAutofit/>
          </a:bodyPr>
          <a:lstStyle/>
          <a:p>
            <a:pPr marL="0" indent="0" fontAlgn="base">
              <a:lnSpc>
                <a:spcPct val="100000"/>
              </a:lnSpc>
              <a:spcBef>
                <a:spcPct val="20000"/>
              </a:spcBef>
              <a:spcAft>
                <a:spcPct val="0"/>
              </a:spcAft>
              <a:buNone/>
              <a:defRPr/>
            </a:pPr>
            <a:endParaRPr lang="en-US" sz="2000" kern="0" dirty="0" smtClean="0">
              <a:solidFill>
                <a:srgbClr val="003399"/>
              </a:solidFill>
              <a:latin typeface="Arial Black" panose="020B0A04020102020204" pitchFamily="34" charset="0"/>
            </a:endParaRPr>
          </a:p>
          <a:p>
            <a:pPr marL="342900" indent="-342900" fontAlgn="base">
              <a:lnSpc>
                <a:spcPct val="100000"/>
              </a:lnSpc>
              <a:spcBef>
                <a:spcPct val="20000"/>
              </a:spcBef>
              <a:spcAft>
                <a:spcPct val="0"/>
              </a:spcAft>
              <a:buFont typeface="Wingdings" pitchFamily="2" charset="2"/>
              <a:buChar char="Q"/>
              <a:defRPr/>
            </a:pPr>
            <a:endParaRPr lang="en-US" sz="1600" kern="0" dirty="0" smtClean="0">
              <a:solidFill>
                <a:srgbClr val="003399"/>
              </a:solidFill>
              <a:effectLst>
                <a:outerShdw blurRad="38100" dist="38100" dir="2700000" algn="tl">
                  <a:srgbClr val="C0C0C0"/>
                </a:outerShdw>
              </a:effectLst>
              <a:latin typeface="Arial Black" panose="020B0A04020102020204" pitchFamily="34" charset="0"/>
            </a:endParaRPr>
          </a:p>
        </p:txBody>
      </p:sp>
      <p:grpSp>
        <p:nvGrpSpPr>
          <p:cNvPr id="5" name="Group 4"/>
          <p:cNvGrpSpPr/>
          <p:nvPr/>
        </p:nvGrpSpPr>
        <p:grpSpPr>
          <a:xfrm>
            <a:off x="2895600" y="1600200"/>
            <a:ext cx="6172200" cy="5212080"/>
            <a:chOff x="2895600" y="1600200"/>
            <a:chExt cx="6172200" cy="4972050"/>
          </a:xfrm>
        </p:grpSpPr>
        <p:pic>
          <p:nvPicPr>
            <p:cNvPr id="6" name="Picture 5" descr="gsh_CSIGex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600200"/>
              <a:ext cx="4191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2895600" y="5257800"/>
              <a:ext cx="61722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6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CONVECTIVE SIGMET 12E</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6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VALID UNTIL 1855Z</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6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FL AND CSTL WTRS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6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FROM 40NE PIE-20ENE SRQ-60WSW SRQ </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6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LINE TS 30 NM WIDE MOV FROM 28015KT. TOPS TO FL410. </a:t>
              </a:r>
            </a:p>
          </p:txBody>
        </p:sp>
      </p:grpSp>
    </p:spTree>
    <p:extLst>
      <p:ext uri="{BB962C8B-B14F-4D97-AF65-F5344CB8AC3E}">
        <p14:creationId xmlns:p14="http://schemas.microsoft.com/office/powerpoint/2010/main" val="24624039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Convective SIGMET Outlook</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4" name="Content Placeholder 3"/>
          <p:cNvSpPr>
            <a:spLocks noGrp="1"/>
          </p:cNvSpPr>
          <p:nvPr>
            <p:ph idx="1"/>
          </p:nvPr>
        </p:nvSpPr>
        <p:spPr>
          <a:xfrm>
            <a:off x="838200" y="1825624"/>
            <a:ext cx="10515600" cy="5032375"/>
          </a:xfrm>
        </p:spPr>
        <p:txBody>
          <a:bodyPr>
            <a:normAutofit/>
          </a:bodyPr>
          <a:lstStyle/>
          <a:p>
            <a:pPr marL="342900" lvl="0" indent="-342900" fontAlgn="base">
              <a:lnSpc>
                <a:spcPct val="100000"/>
              </a:lnSpc>
              <a:spcBef>
                <a:spcPct val="20000"/>
              </a:spcBef>
              <a:spcAft>
                <a:spcPct val="0"/>
              </a:spcAft>
              <a:buFont typeface="Wingdings" pitchFamily="2" charset="2"/>
              <a:buChar char="Q"/>
              <a:defRPr/>
            </a:pPr>
            <a:r>
              <a:rPr lang="en-US" sz="2400" kern="0" dirty="0" smtClean="0">
                <a:solidFill>
                  <a:srgbClr val="003399"/>
                </a:solidFill>
                <a:latin typeface="Arial Black" panose="020B0A04020102020204" pitchFamily="34" charset="0"/>
              </a:rPr>
              <a:t>Outlooks are a planning tool</a:t>
            </a:r>
          </a:p>
          <a:p>
            <a:pPr marL="342900" lvl="0" indent="-342900" fontAlgn="base">
              <a:lnSpc>
                <a:spcPct val="100000"/>
              </a:lnSpc>
              <a:spcBef>
                <a:spcPct val="20000"/>
              </a:spcBef>
              <a:spcAft>
                <a:spcPct val="0"/>
              </a:spcAft>
              <a:buFont typeface="Wingdings" pitchFamily="2" charset="2"/>
              <a:buChar char="Q"/>
              <a:defRPr/>
            </a:pPr>
            <a:r>
              <a:rPr lang="en-US" sz="2400" kern="0" dirty="0" smtClean="0">
                <a:solidFill>
                  <a:srgbClr val="003399"/>
                </a:solidFill>
                <a:effectLst>
                  <a:outerShdw blurRad="38100" dist="38100" dir="2700000" algn="tl">
                    <a:srgbClr val="C0C0C0"/>
                  </a:outerShdw>
                </a:effectLst>
                <a:latin typeface="Arial Black" panose="020B0A04020102020204" pitchFamily="34" charset="0"/>
              </a:rPr>
              <a:t>2 to 6 hour outlook where</a:t>
            </a:r>
          </a:p>
          <a:p>
            <a:pPr marL="0" lvl="0" indent="0" fontAlgn="base">
              <a:lnSpc>
                <a:spcPct val="100000"/>
              </a:lnSpc>
              <a:spcBef>
                <a:spcPct val="20000"/>
              </a:spcBef>
              <a:spcAft>
                <a:spcPct val="0"/>
              </a:spcAft>
              <a:buNone/>
              <a:defRPr/>
            </a:pPr>
            <a:r>
              <a:rPr lang="en-US" sz="2400" kern="0" dirty="0">
                <a:solidFill>
                  <a:srgbClr val="003399"/>
                </a:solidFill>
                <a:effectLst>
                  <a:outerShdw blurRad="38100" dist="38100" dir="2700000" algn="tl">
                    <a:srgbClr val="C0C0C0"/>
                  </a:outerShdw>
                </a:effectLst>
                <a:latin typeface="Arial Black" panose="020B0A04020102020204" pitchFamily="34" charset="0"/>
              </a:rPr>
              <a:t> </a:t>
            </a:r>
            <a:r>
              <a:rPr lang="en-US" sz="2400" kern="0" dirty="0" smtClean="0">
                <a:solidFill>
                  <a:srgbClr val="003399"/>
                </a:solidFill>
                <a:effectLst>
                  <a:outerShdw blurRad="38100" dist="38100" dir="2700000" algn="tl">
                    <a:srgbClr val="C0C0C0"/>
                  </a:outerShdw>
                </a:effectLst>
                <a:latin typeface="Arial Black" panose="020B0A04020102020204" pitchFamily="34" charset="0"/>
              </a:rPr>
              <a:t>  convective SIGMETs are </a:t>
            </a:r>
          </a:p>
          <a:p>
            <a:pPr marL="0" lvl="0" indent="0" fontAlgn="base">
              <a:lnSpc>
                <a:spcPct val="100000"/>
              </a:lnSpc>
              <a:spcBef>
                <a:spcPct val="20000"/>
              </a:spcBef>
              <a:spcAft>
                <a:spcPct val="0"/>
              </a:spcAft>
              <a:buNone/>
              <a:defRPr/>
            </a:pPr>
            <a:r>
              <a:rPr lang="en-US" sz="2400" kern="0" dirty="0">
                <a:solidFill>
                  <a:srgbClr val="003399"/>
                </a:solidFill>
                <a:effectLst>
                  <a:outerShdw blurRad="38100" dist="38100" dir="2700000" algn="tl">
                    <a:srgbClr val="C0C0C0"/>
                  </a:outerShdw>
                </a:effectLst>
                <a:latin typeface="Arial Black" panose="020B0A04020102020204" pitchFamily="34" charset="0"/>
              </a:rPr>
              <a:t> </a:t>
            </a:r>
            <a:r>
              <a:rPr lang="en-US" sz="2400" kern="0" dirty="0" smtClean="0">
                <a:solidFill>
                  <a:srgbClr val="003399"/>
                </a:solidFill>
                <a:effectLst>
                  <a:outerShdw blurRad="38100" dist="38100" dir="2700000" algn="tl">
                    <a:srgbClr val="C0C0C0"/>
                  </a:outerShdw>
                </a:effectLst>
                <a:latin typeface="Arial Black" panose="020B0A04020102020204" pitchFamily="34" charset="0"/>
              </a:rPr>
              <a:t>  possible. </a:t>
            </a:r>
            <a:endParaRPr lang="en-US" sz="4000" kern="0" dirty="0">
              <a:solidFill>
                <a:srgbClr val="003399"/>
              </a:solidFill>
              <a:effectLst>
                <a:outerShdw blurRad="38100" dist="38100" dir="2700000" algn="tl">
                  <a:srgbClr val="C0C0C0"/>
                </a:outerShdw>
              </a:effectLst>
              <a:latin typeface="Arial Black" panose="020B0A04020102020204" pitchFamily="34" charset="0"/>
            </a:endParaRPr>
          </a:p>
          <a:p>
            <a:pPr marL="914400" lvl="2" indent="0" fontAlgn="base">
              <a:lnSpc>
                <a:spcPct val="100000"/>
              </a:lnSpc>
              <a:spcBef>
                <a:spcPct val="20000"/>
              </a:spcBef>
              <a:spcAft>
                <a:spcPct val="0"/>
              </a:spcAft>
              <a:buNone/>
              <a:defRPr/>
            </a:pPr>
            <a:endParaRPr lang="en-US" sz="2600" i="1" kern="0" dirty="0">
              <a:solidFill>
                <a:srgbClr val="002060"/>
              </a:solidFill>
              <a:latin typeface="Arial Black" panose="020B0A040201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2677" y="1688917"/>
            <a:ext cx="4533175" cy="46247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ight Arrow 8"/>
          <p:cNvSpPr/>
          <p:nvPr/>
        </p:nvSpPr>
        <p:spPr>
          <a:xfrm>
            <a:off x="6283452" y="2614230"/>
            <a:ext cx="107975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Outlook</a:t>
            </a:r>
            <a:endParaRPr lang="en-US" dirty="0"/>
          </a:p>
        </p:txBody>
      </p:sp>
      <p:sp>
        <p:nvSpPr>
          <p:cNvPr id="10" name="Right Arrow 9"/>
          <p:cNvSpPr/>
          <p:nvPr/>
        </p:nvSpPr>
        <p:spPr>
          <a:xfrm>
            <a:off x="6283452" y="4856731"/>
            <a:ext cx="107975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Outlook</a:t>
            </a:r>
            <a:endParaRPr lang="en-US" dirty="0"/>
          </a:p>
        </p:txBody>
      </p:sp>
      <p:sp>
        <p:nvSpPr>
          <p:cNvPr id="12" name="Right Arrow 11"/>
          <p:cNvSpPr/>
          <p:nvPr/>
        </p:nvSpPr>
        <p:spPr>
          <a:xfrm>
            <a:off x="6283452" y="5751418"/>
            <a:ext cx="107975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Outlook</a:t>
            </a:r>
            <a:endParaRPr lang="en-US" dirty="0"/>
          </a:p>
        </p:txBody>
      </p:sp>
      <p:pic>
        <p:nvPicPr>
          <p:cNvPr id="14" name="Content Placeholder 3"/>
          <p:cNvPicPr>
            <a:picLocks noChangeAspect="1"/>
          </p:cNvPicPr>
          <p:nvPr/>
        </p:nvPicPr>
        <p:blipFill rotWithShape="1">
          <a:blip r:embed="rId5">
            <a:extLst>
              <a:ext uri="{28A0092B-C50C-407E-A947-70E740481C1C}">
                <a14:useLocalDpi xmlns:a14="http://schemas.microsoft.com/office/drawing/2010/main" val="0"/>
              </a:ext>
            </a:extLst>
          </a:blip>
          <a:srcRect t="18623" b="18312"/>
          <a:stretch/>
        </p:blipFill>
        <p:spPr>
          <a:xfrm>
            <a:off x="1041589" y="3750307"/>
            <a:ext cx="4639824" cy="2926080"/>
          </a:xfrm>
          <a:prstGeom prst="rect">
            <a:avLst/>
          </a:prstGeom>
        </p:spPr>
      </p:pic>
    </p:spTree>
    <p:extLst>
      <p:ext uri="{BB962C8B-B14F-4D97-AF65-F5344CB8AC3E}">
        <p14:creationId xmlns:p14="http://schemas.microsoft.com/office/powerpoint/2010/main" val="412153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Area of Responsibility</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4" name="Content Placeholder 3"/>
          <p:cNvSpPr>
            <a:spLocks noGrp="1"/>
          </p:cNvSpPr>
          <p:nvPr>
            <p:ph idx="1"/>
          </p:nvPr>
        </p:nvSpPr>
        <p:spPr>
          <a:xfrm>
            <a:off x="838200" y="1825624"/>
            <a:ext cx="5624088" cy="5032375"/>
          </a:xfrm>
        </p:spPr>
        <p:txBody>
          <a:bodyPr>
            <a:normAutofit/>
          </a:bodyPr>
          <a:lstStyle/>
          <a:p>
            <a:pPr marL="342900" lvl="0" indent="-342900" fontAlgn="base">
              <a:lnSpc>
                <a:spcPct val="100000"/>
              </a:lnSpc>
              <a:spcBef>
                <a:spcPct val="20000"/>
              </a:spcBef>
              <a:spcAft>
                <a:spcPct val="0"/>
              </a:spcAft>
              <a:buFont typeface="Wingdings" pitchFamily="2" charset="2"/>
              <a:buChar char="Q"/>
              <a:defRPr/>
            </a:pPr>
            <a:endParaRPr lang="en-US" sz="2400" kern="0" dirty="0" smtClean="0">
              <a:solidFill>
                <a:srgbClr val="003399"/>
              </a:solidFill>
              <a:latin typeface="Arial Black" panose="020B0A04020102020204" pitchFamily="34" charset="0"/>
            </a:endParaRPr>
          </a:p>
          <a:p>
            <a:pPr marL="342900" lvl="0" indent="-342900" fontAlgn="base">
              <a:lnSpc>
                <a:spcPct val="100000"/>
              </a:lnSpc>
              <a:spcBef>
                <a:spcPct val="20000"/>
              </a:spcBef>
              <a:spcAft>
                <a:spcPct val="0"/>
              </a:spcAft>
              <a:buFont typeface="Wingdings" pitchFamily="2" charset="2"/>
              <a:buChar char="Q"/>
              <a:defRPr/>
            </a:pPr>
            <a:r>
              <a:rPr lang="en-US" sz="2400" kern="0" dirty="0" smtClean="0">
                <a:solidFill>
                  <a:srgbClr val="003399"/>
                </a:solidFill>
                <a:latin typeface="Arial Black" panose="020B0A04020102020204" pitchFamily="34" charset="0"/>
              </a:rPr>
              <a:t>One forecaster per shift covers the entire CONUS.</a:t>
            </a:r>
          </a:p>
          <a:p>
            <a:pPr marL="342900" lvl="0" indent="-342900" fontAlgn="base">
              <a:lnSpc>
                <a:spcPct val="100000"/>
              </a:lnSpc>
              <a:spcBef>
                <a:spcPct val="20000"/>
              </a:spcBef>
              <a:spcAft>
                <a:spcPct val="0"/>
              </a:spcAft>
              <a:buFont typeface="Wingdings" pitchFamily="2" charset="2"/>
              <a:buChar char="Q"/>
              <a:defRPr/>
            </a:pPr>
            <a:r>
              <a:rPr lang="en-US" sz="2400" kern="0" dirty="0" smtClean="0">
                <a:solidFill>
                  <a:srgbClr val="003399"/>
                </a:solidFill>
                <a:effectLst>
                  <a:outerShdw blurRad="38100" dist="38100" dir="2700000" algn="tl">
                    <a:srgbClr val="C0C0C0"/>
                  </a:outerShdw>
                </a:effectLst>
                <a:latin typeface="Arial Black" panose="020B0A04020102020204" pitchFamily="34" charset="0"/>
              </a:rPr>
              <a:t>Roughly 28,000 Convective SIGMETs issued in 2017.</a:t>
            </a:r>
          </a:p>
          <a:p>
            <a:pPr marL="342900" lvl="0" indent="-342900" fontAlgn="base">
              <a:lnSpc>
                <a:spcPct val="100000"/>
              </a:lnSpc>
              <a:spcBef>
                <a:spcPct val="20000"/>
              </a:spcBef>
              <a:spcAft>
                <a:spcPct val="0"/>
              </a:spcAft>
              <a:buFont typeface="Wingdings" pitchFamily="2" charset="2"/>
              <a:buChar char="Q"/>
              <a:defRPr/>
            </a:pPr>
            <a:r>
              <a:rPr lang="en-US" sz="2400" kern="0" dirty="0" smtClean="0">
                <a:solidFill>
                  <a:srgbClr val="003399"/>
                </a:solidFill>
                <a:effectLst>
                  <a:outerShdw blurRad="38100" dist="38100" dir="2700000" algn="tl">
                    <a:srgbClr val="C0C0C0"/>
                  </a:outerShdw>
                </a:effectLst>
                <a:latin typeface="Arial Black" panose="020B0A04020102020204" pitchFamily="34" charset="0"/>
              </a:rPr>
              <a:t>15 to 20 SIGMETs/hour is not uncommon.</a:t>
            </a:r>
          </a:p>
          <a:p>
            <a:pPr marL="800100" lvl="1"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Up to 25 to 30 an hour possible.</a:t>
            </a:r>
          </a:p>
        </p:txBody>
      </p:sp>
      <p:pic>
        <p:nvPicPr>
          <p:cNvPr id="6"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2288" y="1825624"/>
            <a:ext cx="5406882" cy="3383280"/>
          </a:xfrm>
          <a:prstGeom prst="rect">
            <a:avLst/>
          </a:prstGeom>
          <a:noFill/>
          <a:ln w="12700" cap="flat"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2590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Where Can I Find Convective SIGMETs?</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4" name="Content Placeholder 3"/>
          <p:cNvSpPr>
            <a:spLocks noGrp="1"/>
          </p:cNvSpPr>
          <p:nvPr>
            <p:ph idx="1"/>
          </p:nvPr>
        </p:nvSpPr>
        <p:spPr>
          <a:xfrm>
            <a:off x="838200" y="1825625"/>
            <a:ext cx="5045308" cy="4351338"/>
          </a:xfrm>
        </p:spPr>
        <p:txBody>
          <a:bodyPr>
            <a:normAutofit/>
          </a:bodyPr>
          <a:lstStyle/>
          <a:p>
            <a:pPr marL="342900" lvl="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Aviationweather.gov</a:t>
            </a:r>
          </a:p>
          <a:p>
            <a:pPr marL="342900" lvl="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Aviationweather.gov/</a:t>
            </a:r>
            <a:r>
              <a:rPr lang="en-US" sz="2000" kern="0" dirty="0" err="1" smtClean="0">
                <a:solidFill>
                  <a:srgbClr val="003399"/>
                </a:solidFill>
                <a:effectLst>
                  <a:outerShdw blurRad="38100" dist="38100" dir="2700000" algn="tl">
                    <a:srgbClr val="C0C0C0"/>
                  </a:outerShdw>
                </a:effectLst>
                <a:latin typeface="Arial Black" panose="020B0A04020102020204" pitchFamily="34" charset="0"/>
              </a:rPr>
              <a:t>sigmet</a:t>
            </a:r>
            <a:endParaRPr lang="en-US" sz="2000" kern="0" dirty="0" smtClean="0">
              <a:solidFill>
                <a:srgbClr val="003399"/>
              </a:solidFill>
              <a:effectLst>
                <a:outerShdw blurRad="38100" dist="38100" dir="2700000" algn="tl">
                  <a:srgbClr val="C0C0C0"/>
                </a:outerShdw>
              </a:effectLst>
              <a:latin typeface="Arial Black" panose="020B0A04020102020204" pitchFamily="34" charset="0"/>
            </a:endParaRP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effectLst>
                  <a:outerShdw blurRad="38100" dist="38100" dir="2700000" algn="tl">
                    <a:srgbClr val="C0C0C0"/>
                  </a:outerShdw>
                </a:effectLst>
                <a:latin typeface="Arial Black" panose="020B0A04020102020204" pitchFamily="34" charset="0"/>
              </a:rPr>
              <a:t>Click SIGMETs Tab</a:t>
            </a: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effectLst>
                  <a:outerShdw blurRad="38100" dist="38100" dir="2700000" algn="tl">
                    <a:srgbClr val="C0C0C0"/>
                  </a:outerShdw>
                </a:effectLst>
                <a:latin typeface="Arial Black" panose="020B0A04020102020204" pitchFamily="34" charset="0"/>
              </a:rPr>
              <a:t>Under Advisory</a:t>
            </a:r>
          </a:p>
          <a:p>
            <a:pPr marL="342900" lvl="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Aviationweather.gov/</a:t>
            </a:r>
            <a:r>
              <a:rPr lang="en-US" sz="2000" kern="0" dirty="0" err="1" smtClean="0">
                <a:solidFill>
                  <a:srgbClr val="003399"/>
                </a:solidFill>
                <a:effectLst>
                  <a:outerShdw blurRad="38100" dist="38100" dir="2700000" algn="tl">
                    <a:srgbClr val="C0C0C0"/>
                  </a:outerShdw>
                </a:effectLst>
                <a:latin typeface="Arial Black" panose="020B0A04020102020204" pitchFamily="34" charset="0"/>
              </a:rPr>
              <a:t>gfa</a:t>
            </a:r>
            <a:endParaRPr lang="en-US" sz="2000" kern="0" dirty="0" smtClean="0">
              <a:solidFill>
                <a:srgbClr val="003399"/>
              </a:solidFill>
              <a:effectLst>
                <a:outerShdw blurRad="38100" dist="38100" dir="2700000" algn="tl">
                  <a:srgbClr val="C0C0C0"/>
                </a:outerShdw>
              </a:effectLst>
              <a:latin typeface="Arial Black" panose="020B0A04020102020204" pitchFamily="34" charset="0"/>
            </a:endParaRP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effectLst>
                  <a:outerShdw blurRad="38100" dist="38100" dir="2700000" algn="tl">
                    <a:srgbClr val="C0C0C0"/>
                  </a:outerShdw>
                </a:effectLst>
                <a:latin typeface="Arial Black" panose="020B0A04020102020204" pitchFamily="34" charset="0"/>
              </a:rPr>
              <a:t>Under Tools</a:t>
            </a:r>
          </a:p>
        </p:txBody>
      </p:sp>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3508" y="1209675"/>
            <a:ext cx="6162535" cy="5303520"/>
          </a:xfrm>
          <a:prstGeom prst="rect">
            <a:avLst/>
          </a:prstGeom>
        </p:spPr>
      </p:pic>
      <p:sp>
        <p:nvSpPr>
          <p:cNvPr id="5" name="Oval 4"/>
          <p:cNvSpPr/>
          <p:nvPr/>
        </p:nvSpPr>
        <p:spPr>
          <a:xfrm>
            <a:off x="9421696" y="1889125"/>
            <a:ext cx="847725" cy="282575"/>
          </a:xfrm>
          <a:prstGeom prst="ellipse">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9556517" y="1549400"/>
            <a:ext cx="578084" cy="282575"/>
          </a:xfrm>
          <a:prstGeom prst="ellipse">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569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Things to Remember</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4" name="Content Placeholder 3"/>
          <p:cNvSpPr>
            <a:spLocks noGrp="1"/>
          </p:cNvSpPr>
          <p:nvPr>
            <p:ph idx="1"/>
          </p:nvPr>
        </p:nvSpPr>
        <p:spPr>
          <a:xfrm>
            <a:off x="838200" y="1825624"/>
            <a:ext cx="10515600" cy="5032375"/>
          </a:xfrm>
        </p:spPr>
        <p:txBody>
          <a:bodyPr>
            <a:normAutofit/>
          </a:bodyPr>
          <a:lstStyle/>
          <a:p>
            <a:pPr marL="342900" lvl="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CSIG coverage </a:t>
            </a:r>
          </a:p>
          <a:p>
            <a:pPr marL="800100" lvl="1" indent="-342900" fontAlgn="base">
              <a:lnSpc>
                <a:spcPct val="100000"/>
              </a:lnSpc>
              <a:spcBef>
                <a:spcPct val="20000"/>
              </a:spcBef>
              <a:spcAft>
                <a:spcPct val="0"/>
              </a:spcAft>
              <a:buFont typeface="Wingdings" pitchFamily="2" charset="2"/>
              <a:buChar char="Q"/>
              <a:defRPr/>
            </a:pPr>
            <a:r>
              <a:rPr lang="en-US" sz="1800" kern="0" dirty="0" smtClean="0">
                <a:solidFill>
                  <a:srgbClr val="003399"/>
                </a:solidFill>
                <a:effectLst>
                  <a:outerShdw blurRad="38100" dist="38100" dir="2700000" algn="tl">
                    <a:srgbClr val="C0C0C0"/>
                  </a:outerShdw>
                </a:effectLst>
                <a:latin typeface="Arial" charset="0"/>
                <a:ea typeface="Arial" charset="0"/>
                <a:cs typeface="Arial" charset="0"/>
              </a:rPr>
              <a:t>40% area and line</a:t>
            </a:r>
            <a:endParaRPr lang="en-US" sz="1800" kern="0" dirty="0">
              <a:solidFill>
                <a:srgbClr val="003399"/>
              </a:solidFill>
              <a:effectLst>
                <a:outerShdw blurRad="38100" dist="38100" dir="2700000" algn="tl">
                  <a:srgbClr val="C0C0C0"/>
                </a:outerShdw>
              </a:effectLst>
              <a:latin typeface="Arial" charset="0"/>
              <a:ea typeface="Arial" charset="0"/>
              <a:cs typeface="Arial" charset="0"/>
            </a:endParaRPr>
          </a:p>
          <a:p>
            <a:pPr marL="342900" lvl="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Its an hourly product (issued at :55) and valid for 2 hours</a:t>
            </a:r>
          </a:p>
          <a:p>
            <a:pPr marL="800100" lvl="1" indent="-342900" fontAlgn="base">
              <a:lnSpc>
                <a:spcPct val="100000"/>
              </a:lnSpc>
              <a:spcBef>
                <a:spcPct val="20000"/>
              </a:spcBef>
              <a:spcAft>
                <a:spcPct val="0"/>
              </a:spcAft>
              <a:buFont typeface="Wingdings" pitchFamily="2" charset="2"/>
              <a:buChar char="Q"/>
              <a:defRPr/>
            </a:pPr>
            <a:r>
              <a:rPr lang="en-US" sz="1800" kern="0" dirty="0" smtClean="0">
                <a:solidFill>
                  <a:srgbClr val="003399"/>
                </a:solidFill>
                <a:effectLst>
                  <a:outerShdw blurRad="38100" dist="38100" dir="2700000" algn="tl">
                    <a:srgbClr val="C0C0C0"/>
                  </a:outerShdw>
                </a:effectLst>
                <a:latin typeface="Arial" charset="0"/>
                <a:ea typeface="Arial" charset="0"/>
                <a:cs typeface="Arial" charset="0"/>
              </a:rPr>
              <a:t>CWSU’s can issue CWAs between the hour</a:t>
            </a:r>
          </a:p>
          <a:p>
            <a:pPr marL="800100" lvl="1" indent="-342900" fontAlgn="base">
              <a:lnSpc>
                <a:spcPct val="100000"/>
              </a:lnSpc>
              <a:spcBef>
                <a:spcPct val="20000"/>
              </a:spcBef>
              <a:spcAft>
                <a:spcPct val="0"/>
              </a:spcAft>
              <a:buFont typeface="Wingdings" pitchFamily="2" charset="2"/>
              <a:buChar char="Q"/>
              <a:defRPr/>
            </a:pPr>
            <a:r>
              <a:rPr lang="en-US" sz="1800" kern="0" dirty="0" smtClean="0">
                <a:solidFill>
                  <a:srgbClr val="003399"/>
                </a:solidFill>
                <a:effectLst>
                  <a:outerShdw blurRad="38100" dist="38100" dir="2700000" algn="tl">
                    <a:srgbClr val="C0C0C0"/>
                  </a:outerShdw>
                </a:effectLst>
                <a:latin typeface="Arial" charset="0"/>
                <a:ea typeface="Arial" charset="0"/>
                <a:cs typeface="Arial" charset="0"/>
              </a:rPr>
              <a:t>Forecaster discretion to issue a SPECIAL for rapidly evolving situations</a:t>
            </a:r>
          </a:p>
          <a:p>
            <a:pPr marL="34290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CSIG boxes are a snap shot and do not “move” with the storm</a:t>
            </a:r>
          </a:p>
          <a:p>
            <a:pPr marL="800100" lvl="1" indent="-342900" fontAlgn="base">
              <a:lnSpc>
                <a:spcPct val="100000"/>
              </a:lnSpc>
              <a:spcBef>
                <a:spcPct val="20000"/>
              </a:spcBef>
              <a:spcAft>
                <a:spcPct val="0"/>
              </a:spcAft>
              <a:buFont typeface="Wingdings" pitchFamily="2" charset="2"/>
              <a:buChar char="Q"/>
              <a:defRPr/>
            </a:pPr>
            <a:r>
              <a:rPr lang="en-US" sz="1800" kern="0" dirty="0" smtClean="0">
                <a:solidFill>
                  <a:srgbClr val="003399"/>
                </a:solidFill>
                <a:effectLst>
                  <a:outerShdw blurRad="38100" dist="38100" dir="2700000" algn="tl">
                    <a:srgbClr val="C0C0C0"/>
                  </a:outerShdw>
                </a:effectLst>
                <a:latin typeface="Arial" charset="0"/>
                <a:ea typeface="Arial" charset="0"/>
                <a:cs typeface="Arial" charset="0"/>
              </a:rPr>
              <a:t>Unlike severe thunderstorm warnings</a:t>
            </a:r>
          </a:p>
          <a:p>
            <a:pPr marL="800100" lvl="1" indent="-342900" fontAlgn="base">
              <a:lnSpc>
                <a:spcPct val="100000"/>
              </a:lnSpc>
              <a:spcBef>
                <a:spcPct val="20000"/>
              </a:spcBef>
              <a:spcAft>
                <a:spcPct val="0"/>
              </a:spcAft>
              <a:buFont typeface="Wingdings" pitchFamily="2" charset="2"/>
              <a:buChar char="Q"/>
              <a:defRPr/>
            </a:pPr>
            <a:r>
              <a:rPr lang="en-US" sz="1800" kern="0" dirty="0" smtClean="0">
                <a:solidFill>
                  <a:srgbClr val="003399"/>
                </a:solidFill>
                <a:effectLst>
                  <a:outerShdw blurRad="38100" dist="38100" dir="2700000" algn="tl">
                    <a:srgbClr val="C0C0C0"/>
                  </a:outerShdw>
                </a:effectLst>
                <a:latin typeface="Arial" charset="0"/>
                <a:ea typeface="Arial" charset="0"/>
                <a:cs typeface="Arial" charset="0"/>
              </a:rPr>
              <a:t>Motion is given in the text portion of the SIGMET</a:t>
            </a:r>
          </a:p>
          <a:p>
            <a:pPr marL="34290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Points are based on VHF Omnidirectional Range (VOR)</a:t>
            </a:r>
          </a:p>
          <a:p>
            <a:pPr marL="800100" lvl="1" indent="-342900" fontAlgn="base">
              <a:lnSpc>
                <a:spcPct val="100000"/>
              </a:lnSpc>
              <a:spcBef>
                <a:spcPct val="20000"/>
              </a:spcBef>
              <a:spcAft>
                <a:spcPct val="0"/>
              </a:spcAft>
              <a:buFont typeface="Wingdings" pitchFamily="2" charset="2"/>
              <a:buChar char="Q"/>
              <a:defRPr/>
            </a:pPr>
            <a:r>
              <a:rPr lang="en-US" sz="1800" kern="0" dirty="0" smtClean="0">
                <a:solidFill>
                  <a:srgbClr val="003399"/>
                </a:solidFill>
                <a:effectLst>
                  <a:outerShdw blurRad="38100" dist="38100" dir="2700000" algn="tl">
                    <a:srgbClr val="C0C0C0"/>
                  </a:outerShdw>
                </a:effectLst>
                <a:latin typeface="Arial" charset="0"/>
                <a:ea typeface="Arial" charset="0"/>
                <a:cs typeface="Arial" charset="0"/>
              </a:rPr>
              <a:t>Limited VOR points over coastal areas</a:t>
            </a:r>
          </a:p>
          <a:p>
            <a:pPr marL="34290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CSIGs are not updated if a severe weather warning is issued in an active SIGMET.</a:t>
            </a:r>
          </a:p>
        </p:txBody>
      </p:sp>
    </p:spTree>
    <p:extLst>
      <p:ext uri="{BB962C8B-B14F-4D97-AF65-F5344CB8AC3E}">
        <p14:creationId xmlns:p14="http://schemas.microsoft.com/office/powerpoint/2010/main" val="23699218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Radar Coverage and Latency</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4" name="Content Placeholder 3"/>
          <p:cNvSpPr>
            <a:spLocks noGrp="1"/>
          </p:cNvSpPr>
          <p:nvPr>
            <p:ph idx="1"/>
          </p:nvPr>
        </p:nvSpPr>
        <p:spPr>
          <a:xfrm>
            <a:off x="838200" y="1543987"/>
            <a:ext cx="10515600" cy="4632976"/>
          </a:xfrm>
        </p:spPr>
        <p:txBody>
          <a:bodyPr>
            <a:normAutofit/>
          </a:bodyPr>
          <a:lstStyle/>
          <a:p>
            <a:pPr marL="342900" lvl="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Multi-Radar Multi-Sensor System (MRMS) Coverage</a:t>
            </a:r>
          </a:p>
          <a:p>
            <a:pPr marL="800100" lvl="1" indent="-342900" fontAlgn="base">
              <a:lnSpc>
                <a:spcPct val="100000"/>
              </a:lnSpc>
              <a:spcBef>
                <a:spcPct val="20000"/>
              </a:spcBef>
              <a:spcAft>
                <a:spcPct val="0"/>
              </a:spcAft>
              <a:buFont typeface="Wingdings" pitchFamily="2" charset="2"/>
              <a:buChar char="Q"/>
              <a:defRPr/>
            </a:pPr>
            <a:r>
              <a:rPr lang="en-US" sz="1800" b="1" kern="0" dirty="0" smtClean="0">
                <a:solidFill>
                  <a:srgbClr val="003399"/>
                </a:solidFill>
                <a:effectLst>
                  <a:outerShdw blurRad="38100" dist="38100" dir="2700000" algn="tl">
                    <a:srgbClr val="C0C0C0"/>
                  </a:outerShdw>
                </a:effectLst>
                <a:latin typeface="Arial" charset="0"/>
                <a:ea typeface="Arial" charset="0"/>
                <a:cs typeface="Arial" charset="0"/>
              </a:rPr>
              <a:t>Uses multiple radars to create a seamless radar product</a:t>
            </a:r>
          </a:p>
          <a:p>
            <a:pPr marL="800100" lvl="1" indent="-342900" fontAlgn="base">
              <a:lnSpc>
                <a:spcPct val="100000"/>
              </a:lnSpc>
              <a:spcBef>
                <a:spcPct val="20000"/>
              </a:spcBef>
              <a:spcAft>
                <a:spcPct val="0"/>
              </a:spcAft>
              <a:buFont typeface="Wingdings" pitchFamily="2" charset="2"/>
              <a:buChar char="Q"/>
              <a:defRPr/>
            </a:pPr>
            <a:r>
              <a:rPr lang="en-US" sz="1800" b="1" kern="0" dirty="0" smtClean="0">
                <a:solidFill>
                  <a:srgbClr val="003399"/>
                </a:solidFill>
                <a:effectLst>
                  <a:outerShdw blurRad="38100" dist="38100" dir="2700000" algn="tl">
                    <a:srgbClr val="C0C0C0"/>
                  </a:outerShdw>
                </a:effectLst>
                <a:latin typeface="Arial" charset="0"/>
                <a:ea typeface="Arial" charset="0"/>
                <a:cs typeface="Arial" charset="0"/>
              </a:rPr>
              <a:t>Better coverage, but. . . </a:t>
            </a:r>
          </a:p>
          <a:p>
            <a:pPr marL="800100" lvl="1" indent="-342900" fontAlgn="base">
              <a:lnSpc>
                <a:spcPct val="100000"/>
              </a:lnSpc>
              <a:spcBef>
                <a:spcPct val="20000"/>
              </a:spcBef>
              <a:spcAft>
                <a:spcPct val="0"/>
              </a:spcAft>
              <a:buFont typeface="Wingdings" pitchFamily="2" charset="2"/>
              <a:buChar char="Q"/>
              <a:defRPr/>
            </a:pPr>
            <a:endParaRPr lang="en-US" sz="1800" b="1" kern="0" dirty="0">
              <a:solidFill>
                <a:srgbClr val="003399"/>
              </a:solidFill>
              <a:effectLst>
                <a:outerShdw blurRad="38100" dist="38100" dir="2700000" algn="tl">
                  <a:srgbClr val="C0C0C0"/>
                </a:outerShdw>
              </a:effectLst>
              <a:latin typeface="Arial" charset="0"/>
              <a:ea typeface="Arial" charset="0"/>
              <a:cs typeface="Arial" charset="0"/>
            </a:endParaRPr>
          </a:p>
          <a:p>
            <a:pPr marL="457200" lvl="1" indent="0" fontAlgn="base">
              <a:lnSpc>
                <a:spcPct val="100000"/>
              </a:lnSpc>
              <a:spcBef>
                <a:spcPct val="20000"/>
              </a:spcBef>
              <a:spcAft>
                <a:spcPct val="0"/>
              </a:spcAft>
              <a:buNone/>
              <a:defRPr/>
            </a:pPr>
            <a:endParaRPr lang="en-US" sz="1600" kern="0" dirty="0">
              <a:solidFill>
                <a:srgbClr val="003399"/>
              </a:solidFill>
              <a:effectLst>
                <a:outerShdw blurRad="38100" dist="38100" dir="2700000" algn="tl">
                  <a:srgbClr val="C0C0C0"/>
                </a:outerShdw>
              </a:effectLst>
              <a:latin typeface="Arial Black" panose="020B0A04020102020204" pitchFamily="34" charset="0"/>
            </a:endParaRPr>
          </a:p>
        </p:txBody>
      </p:sp>
      <p:grpSp>
        <p:nvGrpSpPr>
          <p:cNvPr id="9" name="Group 8"/>
          <p:cNvGrpSpPr/>
          <p:nvPr/>
        </p:nvGrpSpPr>
        <p:grpSpPr>
          <a:xfrm>
            <a:off x="2837995" y="2937552"/>
            <a:ext cx="6516009" cy="3591426"/>
            <a:chOff x="2837995" y="2937552"/>
            <a:chExt cx="6516009" cy="3591426"/>
          </a:xfrm>
        </p:grpSpPr>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7995" y="2937552"/>
              <a:ext cx="6516009" cy="3591426"/>
            </a:xfrm>
            <a:prstGeom prst="rect">
              <a:avLst/>
            </a:prstGeom>
          </p:spPr>
        </p:pic>
        <p:sp>
          <p:nvSpPr>
            <p:cNvPr id="6" name="Rectangle 5"/>
            <p:cNvSpPr/>
            <p:nvPr/>
          </p:nvSpPr>
          <p:spPr>
            <a:xfrm>
              <a:off x="3070414" y="5735367"/>
              <a:ext cx="1737976" cy="707886"/>
            </a:xfrm>
            <a:prstGeom prst="rect">
              <a:avLst/>
            </a:prstGeom>
          </p:spPr>
          <p:txBody>
            <a:bodyPr wrap="none">
              <a:spAutoFit/>
            </a:bodyPr>
            <a:lstStyle/>
            <a:p>
              <a:pPr algn="ctr"/>
              <a:r>
                <a:rPr lang="en-US" sz="2000" kern="0" dirty="0" smtClean="0">
                  <a:solidFill>
                    <a:srgbClr val="003399"/>
                  </a:solidFill>
                  <a:latin typeface="Arial Black" panose="020B0A04020102020204" pitchFamily="34" charset="0"/>
                </a:rPr>
                <a:t>MRMS 1km</a:t>
              </a:r>
            </a:p>
            <a:p>
              <a:pPr algn="ctr"/>
              <a:r>
                <a:rPr lang="en-US" sz="2000" kern="0" dirty="0" smtClean="0">
                  <a:solidFill>
                    <a:srgbClr val="003399"/>
                  </a:solidFill>
                  <a:latin typeface="Arial Black" panose="020B0A04020102020204" pitchFamily="34" charset="0"/>
                </a:rPr>
                <a:t>3D Mosaic</a:t>
              </a:r>
              <a:endParaRPr lang="en-US" sz="2000" dirty="0">
                <a:solidFill>
                  <a:srgbClr val="003399"/>
                </a:solidFill>
                <a:latin typeface="Arial Black" panose="020B0A04020102020204" pitchFamily="34" charset="0"/>
              </a:endParaRPr>
            </a:p>
          </p:txBody>
        </p:sp>
      </p:grpSp>
      <p:sp>
        <p:nvSpPr>
          <p:cNvPr id="8" name="Rectangle 7"/>
          <p:cNvSpPr/>
          <p:nvPr/>
        </p:nvSpPr>
        <p:spPr>
          <a:xfrm>
            <a:off x="9354004" y="6488668"/>
            <a:ext cx="2863028" cy="369332"/>
          </a:xfrm>
          <a:prstGeom prst="rect">
            <a:avLst/>
          </a:prstGeom>
        </p:spPr>
        <p:txBody>
          <a:bodyPr wrap="none">
            <a:spAutoFit/>
          </a:bodyPr>
          <a:lstStyle/>
          <a:p>
            <a:r>
              <a:rPr lang="en-US" dirty="0">
                <a:solidFill>
                  <a:prstClr val="black"/>
                </a:solidFill>
              </a:rPr>
              <a:t>https://mrms.nssl.noaa.gov/</a:t>
            </a:r>
          </a:p>
        </p:txBody>
      </p:sp>
      <p:grpSp>
        <p:nvGrpSpPr>
          <p:cNvPr id="15" name="Group 14"/>
          <p:cNvGrpSpPr/>
          <p:nvPr/>
        </p:nvGrpSpPr>
        <p:grpSpPr>
          <a:xfrm>
            <a:off x="2837995" y="2937552"/>
            <a:ext cx="6478685" cy="3586315"/>
            <a:chOff x="2837995" y="2922508"/>
            <a:chExt cx="6478685" cy="3586315"/>
          </a:xfrm>
        </p:grpSpPr>
        <p:pic>
          <p:nvPicPr>
            <p:cNvPr id="10" name="Picture 9"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7995" y="2922508"/>
              <a:ext cx="6478685" cy="3566160"/>
            </a:xfrm>
            <a:prstGeom prst="rect">
              <a:avLst/>
            </a:prstGeom>
          </p:spPr>
        </p:pic>
        <p:sp>
          <p:nvSpPr>
            <p:cNvPr id="11" name="Rectangle 10"/>
            <p:cNvSpPr/>
            <p:nvPr/>
          </p:nvSpPr>
          <p:spPr>
            <a:xfrm>
              <a:off x="2837996" y="5800937"/>
              <a:ext cx="1737975" cy="707886"/>
            </a:xfrm>
            <a:prstGeom prst="rect">
              <a:avLst/>
            </a:prstGeom>
          </p:spPr>
          <p:txBody>
            <a:bodyPr wrap="none">
              <a:spAutoFit/>
            </a:bodyPr>
            <a:lstStyle/>
            <a:p>
              <a:pPr algn="ctr"/>
              <a:r>
                <a:rPr lang="en-US" sz="2000" kern="0" dirty="0" smtClean="0">
                  <a:solidFill>
                    <a:srgbClr val="003399"/>
                  </a:solidFill>
                  <a:latin typeface="Arial Black" panose="020B0A04020102020204" pitchFamily="34" charset="0"/>
                </a:rPr>
                <a:t>MRMS 4km</a:t>
              </a:r>
            </a:p>
            <a:p>
              <a:pPr algn="ctr"/>
              <a:r>
                <a:rPr lang="en-US" sz="2000" kern="0" dirty="0" smtClean="0">
                  <a:solidFill>
                    <a:srgbClr val="003399"/>
                  </a:solidFill>
                  <a:latin typeface="Arial Black" panose="020B0A04020102020204" pitchFamily="34" charset="0"/>
                </a:rPr>
                <a:t>3D Mosaic</a:t>
              </a:r>
              <a:endParaRPr lang="en-US" sz="2000" dirty="0">
                <a:solidFill>
                  <a:srgbClr val="003399"/>
                </a:solidFill>
                <a:latin typeface="Arial Black" panose="020B0A04020102020204" pitchFamily="34" charset="0"/>
              </a:endParaRPr>
            </a:p>
          </p:txBody>
        </p:sp>
      </p:grpSp>
      <p:grpSp>
        <p:nvGrpSpPr>
          <p:cNvPr id="14" name="Group 13"/>
          <p:cNvGrpSpPr/>
          <p:nvPr/>
        </p:nvGrpSpPr>
        <p:grpSpPr>
          <a:xfrm>
            <a:off x="2837994" y="2937552"/>
            <a:ext cx="6478686" cy="3636358"/>
            <a:chOff x="2837994" y="2928927"/>
            <a:chExt cx="6478686" cy="3636358"/>
          </a:xfrm>
        </p:grpSpPr>
        <p:pic>
          <p:nvPicPr>
            <p:cNvPr id="13" name="Picture 12"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8776" y="2928927"/>
              <a:ext cx="6477904" cy="3553321"/>
            </a:xfrm>
            <a:prstGeom prst="rect">
              <a:avLst/>
            </a:prstGeom>
          </p:spPr>
        </p:pic>
        <p:sp>
          <p:nvSpPr>
            <p:cNvPr id="12" name="Rectangle 11"/>
            <p:cNvSpPr/>
            <p:nvPr/>
          </p:nvSpPr>
          <p:spPr>
            <a:xfrm>
              <a:off x="2837994" y="5857399"/>
              <a:ext cx="1737976" cy="707886"/>
            </a:xfrm>
            <a:prstGeom prst="rect">
              <a:avLst/>
            </a:prstGeom>
          </p:spPr>
          <p:txBody>
            <a:bodyPr wrap="none">
              <a:spAutoFit/>
            </a:bodyPr>
            <a:lstStyle/>
            <a:p>
              <a:pPr algn="ctr"/>
              <a:r>
                <a:rPr lang="en-US" sz="2000" kern="0" dirty="0" smtClean="0">
                  <a:solidFill>
                    <a:srgbClr val="003399"/>
                  </a:solidFill>
                  <a:latin typeface="Arial Black" panose="020B0A04020102020204" pitchFamily="34" charset="0"/>
                </a:rPr>
                <a:t>MRMS 9km</a:t>
              </a:r>
            </a:p>
            <a:p>
              <a:pPr algn="ctr"/>
              <a:r>
                <a:rPr lang="en-US" sz="2000" kern="0" dirty="0" smtClean="0">
                  <a:solidFill>
                    <a:srgbClr val="003399"/>
                  </a:solidFill>
                  <a:latin typeface="Arial Black" panose="020B0A04020102020204" pitchFamily="34" charset="0"/>
                </a:rPr>
                <a:t>3D Mosaic</a:t>
              </a:r>
              <a:endParaRPr lang="en-US" sz="2000" dirty="0">
                <a:solidFill>
                  <a:srgbClr val="003399"/>
                </a:solidFill>
                <a:latin typeface="Arial Black" panose="020B0A04020102020204" pitchFamily="34" charset="0"/>
              </a:endParaRPr>
            </a:p>
          </p:txBody>
        </p:sp>
      </p:grpSp>
    </p:spTree>
    <p:extLst>
      <p:ext uri="{BB962C8B-B14F-4D97-AF65-F5344CB8AC3E}">
        <p14:creationId xmlns:p14="http://schemas.microsoft.com/office/powerpoint/2010/main" val="29855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Thunderstorm Impacts</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4" name="Content Placeholder 3"/>
          <p:cNvSpPr>
            <a:spLocks noGrp="1"/>
          </p:cNvSpPr>
          <p:nvPr>
            <p:ph idx="1"/>
          </p:nvPr>
        </p:nvSpPr>
        <p:spPr/>
        <p:txBody>
          <a:bodyPr>
            <a:normAutofit/>
          </a:bodyPr>
          <a:lstStyle/>
          <a:p>
            <a:pPr marL="342900" lvl="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latin typeface="Arial Black" panose="020B0A04020102020204" pitchFamily="34" charset="0"/>
              </a:rPr>
              <a:t>Loss of Control (LOC) events remain one of the leading causes of aircraft accidents. -NTSB</a:t>
            </a:r>
          </a:p>
          <a:p>
            <a:pPr marL="342900" lvl="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latin typeface="Arial Black" panose="020B0A04020102020204" pitchFamily="34" charset="0"/>
              </a:rPr>
              <a:t>Weather accounts for ~38% of LOC events. –NTSB</a:t>
            </a: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latin typeface="Arial" panose="020B0604020202020204" pitchFamily="34" charset="0"/>
                <a:cs typeface="Arial" panose="020B0604020202020204" pitchFamily="34" charset="0"/>
              </a:rPr>
              <a:t>Adverse Winds</a:t>
            </a: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latin typeface="Arial" panose="020B0604020202020204" pitchFamily="34" charset="0"/>
                <a:cs typeface="Arial" panose="020B0604020202020204" pitchFamily="34" charset="0"/>
              </a:rPr>
              <a:t>In-flight Icing</a:t>
            </a:r>
          </a:p>
          <a:p>
            <a:pPr marL="800100" lvl="1" indent="-342900" fontAlgn="base">
              <a:lnSpc>
                <a:spcPct val="100000"/>
              </a:lnSpc>
              <a:spcBef>
                <a:spcPct val="20000"/>
              </a:spcBef>
              <a:spcAft>
                <a:spcPct val="0"/>
              </a:spcAft>
              <a:buFont typeface="Wingdings" pitchFamily="2" charset="2"/>
              <a:buChar char="Q"/>
              <a:defRPr/>
            </a:pPr>
            <a:r>
              <a:rPr lang="en-US" sz="1600" b="1" kern="0" dirty="0" smtClean="0">
                <a:solidFill>
                  <a:srgbClr val="003399"/>
                </a:solidFill>
                <a:latin typeface="Arial" panose="020B0604020202020204" pitchFamily="34" charset="0"/>
                <a:cs typeface="Arial" panose="020B0604020202020204" pitchFamily="34" charset="0"/>
              </a:rPr>
              <a:t>Thunderstorms</a:t>
            </a:r>
            <a:endParaRPr lang="en-US" sz="1600" b="1" kern="0" dirty="0">
              <a:solidFill>
                <a:srgbClr val="003399"/>
              </a:solidFill>
              <a:latin typeface="Arial" panose="020B0604020202020204" pitchFamily="34" charset="0"/>
              <a:cs typeface="Arial" panose="020B0604020202020204" pitchFamily="34" charset="0"/>
            </a:endParaRPr>
          </a:p>
          <a:p>
            <a:pPr marL="34290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latin typeface="Arial Black" panose="020B0A04020102020204" pitchFamily="34" charset="0"/>
              </a:rPr>
              <a:t>In an effort to warn pilots of</a:t>
            </a:r>
          </a:p>
          <a:p>
            <a:pPr marL="0" indent="0" fontAlgn="base">
              <a:lnSpc>
                <a:spcPct val="100000"/>
              </a:lnSpc>
              <a:spcBef>
                <a:spcPct val="20000"/>
              </a:spcBef>
              <a:spcAft>
                <a:spcPct val="0"/>
              </a:spcAft>
              <a:buNone/>
              <a:defRPr/>
            </a:pPr>
            <a:r>
              <a:rPr lang="en-US" sz="2000" kern="0" dirty="0" smtClean="0">
                <a:solidFill>
                  <a:srgbClr val="003399"/>
                </a:solidFill>
                <a:latin typeface="Arial Black" panose="020B0A04020102020204" pitchFamily="34" charset="0"/>
              </a:rPr>
              <a:t>    dangerous thunderstorms, the </a:t>
            </a:r>
          </a:p>
          <a:p>
            <a:pPr marL="0" indent="0" fontAlgn="base">
              <a:lnSpc>
                <a:spcPct val="100000"/>
              </a:lnSpc>
              <a:spcBef>
                <a:spcPct val="20000"/>
              </a:spcBef>
              <a:spcAft>
                <a:spcPct val="0"/>
              </a:spcAft>
              <a:buNone/>
              <a:defRPr/>
            </a:pPr>
            <a:r>
              <a:rPr lang="en-US" sz="2000" kern="0" dirty="0">
                <a:solidFill>
                  <a:srgbClr val="003399"/>
                </a:solidFill>
                <a:latin typeface="Arial Black" panose="020B0A04020102020204" pitchFamily="34" charset="0"/>
              </a:rPr>
              <a:t> </a:t>
            </a:r>
            <a:r>
              <a:rPr lang="en-US" sz="2000" kern="0" dirty="0" smtClean="0">
                <a:solidFill>
                  <a:srgbClr val="003399"/>
                </a:solidFill>
                <a:latin typeface="Arial Black" panose="020B0A04020102020204" pitchFamily="34" charset="0"/>
              </a:rPr>
              <a:t>   AWC’s convective SIGMET </a:t>
            </a:r>
          </a:p>
          <a:p>
            <a:pPr marL="0" indent="0" fontAlgn="base">
              <a:lnSpc>
                <a:spcPct val="100000"/>
              </a:lnSpc>
              <a:spcBef>
                <a:spcPct val="20000"/>
              </a:spcBef>
              <a:spcAft>
                <a:spcPct val="0"/>
              </a:spcAft>
              <a:buNone/>
              <a:defRPr/>
            </a:pPr>
            <a:r>
              <a:rPr lang="en-US" sz="2000" kern="0" dirty="0">
                <a:solidFill>
                  <a:srgbClr val="003399"/>
                </a:solidFill>
                <a:latin typeface="Arial Black" panose="020B0A04020102020204" pitchFamily="34" charset="0"/>
              </a:rPr>
              <a:t> </a:t>
            </a:r>
            <a:r>
              <a:rPr lang="en-US" sz="2000" kern="0" dirty="0" smtClean="0">
                <a:solidFill>
                  <a:srgbClr val="003399"/>
                </a:solidFill>
                <a:latin typeface="Arial Black" panose="020B0A04020102020204" pitchFamily="34" charset="0"/>
              </a:rPr>
              <a:t>   forecaster monitors thunderstorm </a:t>
            </a:r>
          </a:p>
          <a:p>
            <a:pPr marL="0" indent="0" fontAlgn="base">
              <a:lnSpc>
                <a:spcPct val="100000"/>
              </a:lnSpc>
              <a:spcBef>
                <a:spcPct val="20000"/>
              </a:spcBef>
              <a:spcAft>
                <a:spcPct val="0"/>
              </a:spcAft>
              <a:buNone/>
              <a:defRPr/>
            </a:pPr>
            <a:r>
              <a:rPr lang="en-US" sz="2000" kern="0" dirty="0">
                <a:solidFill>
                  <a:srgbClr val="003399"/>
                </a:solidFill>
                <a:latin typeface="Arial Black" panose="020B0A04020102020204" pitchFamily="34" charset="0"/>
              </a:rPr>
              <a:t> </a:t>
            </a:r>
            <a:r>
              <a:rPr lang="en-US" sz="2000" kern="0" dirty="0" smtClean="0">
                <a:solidFill>
                  <a:srgbClr val="003399"/>
                </a:solidFill>
                <a:latin typeface="Arial Black" panose="020B0A04020102020204" pitchFamily="34" charset="0"/>
              </a:rPr>
              <a:t>   activity to protect life and property.</a:t>
            </a:r>
          </a:p>
          <a:p>
            <a:pPr marL="342900" indent="-342900" fontAlgn="base">
              <a:lnSpc>
                <a:spcPct val="100000"/>
              </a:lnSpc>
              <a:spcBef>
                <a:spcPct val="20000"/>
              </a:spcBef>
              <a:spcAft>
                <a:spcPct val="0"/>
              </a:spcAft>
              <a:buFont typeface="Wingdings" pitchFamily="2" charset="2"/>
              <a:buChar char="Q"/>
              <a:defRPr/>
            </a:pPr>
            <a:endParaRPr lang="en-US" sz="2000" kern="0" dirty="0">
              <a:solidFill>
                <a:srgbClr val="002060"/>
              </a:solidFill>
              <a:effectLst>
                <a:outerShdw blurRad="38100" dist="38100" dir="2700000" algn="tl">
                  <a:srgbClr val="C0C0C0"/>
                </a:outerShdw>
              </a:effectLst>
              <a:latin typeface="Arial Black" panose="020B0A040201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4145" y="3065780"/>
            <a:ext cx="4937760" cy="3291840"/>
          </a:xfrm>
          <a:prstGeom prst="rect">
            <a:avLst/>
          </a:prstGeom>
        </p:spPr>
      </p:pic>
    </p:spTree>
    <p:extLst>
      <p:ext uri="{BB962C8B-B14F-4D97-AF65-F5344CB8AC3E}">
        <p14:creationId xmlns:p14="http://schemas.microsoft.com/office/powerpoint/2010/main" val="25871839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Radar Latency</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4" name="Content Placeholder 3"/>
          <p:cNvSpPr>
            <a:spLocks noGrp="1"/>
          </p:cNvSpPr>
          <p:nvPr>
            <p:ph idx="1"/>
          </p:nvPr>
        </p:nvSpPr>
        <p:spPr>
          <a:xfrm>
            <a:off x="838200" y="1690688"/>
            <a:ext cx="10515600" cy="2175669"/>
          </a:xfrm>
        </p:spPr>
        <p:txBody>
          <a:bodyPr>
            <a:normAutofit/>
          </a:bodyPr>
          <a:lstStyle/>
          <a:p>
            <a:pPr marL="342900" lvl="0" indent="-342900" fontAlgn="base">
              <a:lnSpc>
                <a:spcPct val="100000"/>
              </a:lnSpc>
              <a:spcBef>
                <a:spcPct val="20000"/>
              </a:spcBef>
              <a:spcAft>
                <a:spcPct val="0"/>
              </a:spcAft>
              <a:buFont typeface="Wingdings" pitchFamily="2" charset="2"/>
              <a:buChar char="Q"/>
              <a:defRPr/>
            </a:pPr>
            <a:r>
              <a:rPr lang="en-US" sz="2000" b="1" kern="0" dirty="0" smtClean="0">
                <a:solidFill>
                  <a:srgbClr val="003399"/>
                </a:solidFill>
                <a:effectLst>
                  <a:outerShdw blurRad="38100" dist="38100" dir="2700000" algn="tl">
                    <a:srgbClr val="C0C0C0"/>
                  </a:outerShdw>
                </a:effectLst>
                <a:latin typeface="Arial" panose="020B0604020202020204" pitchFamily="34" charset="0"/>
                <a:cs typeface="Arial" panose="020B0604020202020204" pitchFamily="34" charset="0"/>
              </a:rPr>
              <a:t>Radar Latency (delay): Difference in time between the radar image being created and the image getting to the user. </a:t>
            </a:r>
          </a:p>
          <a:p>
            <a:pPr marL="342900" lvl="0" indent="-342900" fontAlgn="base">
              <a:lnSpc>
                <a:spcPct val="100000"/>
              </a:lnSpc>
              <a:spcBef>
                <a:spcPct val="20000"/>
              </a:spcBef>
              <a:spcAft>
                <a:spcPct val="0"/>
              </a:spcAft>
              <a:buFont typeface="Wingdings" pitchFamily="2" charset="2"/>
              <a:buChar char="Q"/>
              <a:defRPr/>
            </a:pPr>
            <a:r>
              <a:rPr lang="en-US" sz="2000" b="1" kern="0" dirty="0" smtClean="0">
                <a:solidFill>
                  <a:srgbClr val="003399"/>
                </a:solidFill>
                <a:effectLst>
                  <a:outerShdw blurRad="38100" dist="38100" dir="2700000" algn="tl">
                    <a:srgbClr val="C0C0C0"/>
                  </a:outerShdw>
                </a:effectLst>
                <a:latin typeface="Arial" panose="020B0604020202020204" pitchFamily="34" charset="0"/>
                <a:cs typeface="Arial" panose="020B0604020202020204" pitchFamily="34" charset="0"/>
              </a:rPr>
              <a:t>Typically 4 to 6 minutes, but up to 15 minutes.</a:t>
            </a:r>
          </a:p>
          <a:p>
            <a:pPr marL="342900" lvl="0" indent="-342900" fontAlgn="base">
              <a:lnSpc>
                <a:spcPct val="100000"/>
              </a:lnSpc>
              <a:spcBef>
                <a:spcPct val="20000"/>
              </a:spcBef>
              <a:spcAft>
                <a:spcPct val="0"/>
              </a:spcAft>
              <a:buFont typeface="Wingdings" pitchFamily="2" charset="2"/>
              <a:buChar char="Q"/>
              <a:defRPr/>
            </a:pPr>
            <a:r>
              <a:rPr lang="en-US" sz="2000" b="1" kern="0" dirty="0" smtClean="0">
                <a:solidFill>
                  <a:srgbClr val="003399"/>
                </a:solidFill>
                <a:effectLst>
                  <a:outerShdw blurRad="38100" dist="38100" dir="2700000" algn="tl">
                    <a:srgbClr val="C0C0C0"/>
                  </a:outerShdw>
                </a:effectLst>
                <a:latin typeface="Arial" panose="020B0604020202020204" pitchFamily="34" charset="0"/>
                <a:cs typeface="Arial" panose="020B0604020202020204" pitchFamily="34" charset="0"/>
              </a:rPr>
              <a:t>Conditions can change rapidly during thunderstorm initiation.</a:t>
            </a:r>
          </a:p>
          <a:p>
            <a:pPr marL="342900" lvl="0" indent="-342900" fontAlgn="base">
              <a:lnSpc>
                <a:spcPct val="100000"/>
              </a:lnSpc>
              <a:spcBef>
                <a:spcPct val="20000"/>
              </a:spcBef>
              <a:spcAft>
                <a:spcPct val="0"/>
              </a:spcAft>
              <a:buFont typeface="Wingdings" pitchFamily="2" charset="2"/>
              <a:buChar char="Q"/>
              <a:defRPr/>
            </a:pPr>
            <a:r>
              <a:rPr lang="en-US" sz="2000" b="1" kern="0" dirty="0" smtClean="0">
                <a:solidFill>
                  <a:srgbClr val="003399"/>
                </a:solidFill>
                <a:effectLst>
                  <a:outerShdw blurRad="38100" dist="38100" dir="2700000" algn="tl">
                    <a:srgbClr val="C0C0C0"/>
                  </a:outerShdw>
                </a:effectLst>
                <a:latin typeface="Arial" panose="020B0604020202020204" pitchFamily="34" charset="0"/>
                <a:cs typeface="Arial" panose="020B0604020202020204" pitchFamily="34" charset="0"/>
              </a:rPr>
              <a:t>“Age indicator on NEXLAB indicates the age of the mosaic image created by the provider, not the age of the weather conditions.” –NTSB</a:t>
            </a:r>
          </a:p>
          <a:p>
            <a:pPr marL="342900" lvl="0" indent="-342900" fontAlgn="base">
              <a:lnSpc>
                <a:spcPct val="100000"/>
              </a:lnSpc>
              <a:spcBef>
                <a:spcPct val="20000"/>
              </a:spcBef>
              <a:spcAft>
                <a:spcPct val="0"/>
              </a:spcAft>
              <a:buFont typeface="Wingdings" pitchFamily="2" charset="2"/>
              <a:buChar char="Q"/>
              <a:defRPr/>
            </a:pPr>
            <a:endParaRPr lang="en-US" sz="2000" b="1" kern="0" dirty="0">
              <a:solidFill>
                <a:srgbClr val="003399"/>
              </a:solidFill>
              <a:effectLst>
                <a:outerShdw blurRad="38100" dist="38100" dir="2700000" algn="tl">
                  <a:srgbClr val="C0C0C0"/>
                </a:outerShdw>
              </a:effectLst>
              <a:latin typeface="Arial" panose="020B0604020202020204" pitchFamily="34" charset="0"/>
              <a:cs typeface="Arial" panose="020B0604020202020204" pitchFamily="34" charset="0"/>
            </a:endParaRPr>
          </a:p>
          <a:p>
            <a:pPr marL="342900" lvl="0" indent="-342900" fontAlgn="base">
              <a:lnSpc>
                <a:spcPct val="100000"/>
              </a:lnSpc>
              <a:spcBef>
                <a:spcPct val="20000"/>
              </a:spcBef>
              <a:spcAft>
                <a:spcPct val="0"/>
              </a:spcAft>
              <a:buFont typeface="Wingdings" pitchFamily="2" charset="2"/>
              <a:buChar char="Q"/>
              <a:defRPr/>
            </a:pPr>
            <a:endParaRPr lang="en-US" sz="2000" kern="0" dirty="0" smtClean="0">
              <a:solidFill>
                <a:srgbClr val="003399"/>
              </a:solidFill>
              <a:effectLst>
                <a:outerShdw blurRad="38100" dist="38100" dir="2700000" algn="tl">
                  <a:srgbClr val="C0C0C0"/>
                </a:outerShdw>
              </a:effectLst>
              <a:latin typeface="Arial Black" panose="020B0A04020102020204" pitchFamily="34" charset="0"/>
            </a:endParaRPr>
          </a:p>
          <a:p>
            <a:pPr marL="342900" lvl="0" indent="-342900" fontAlgn="base">
              <a:lnSpc>
                <a:spcPct val="100000"/>
              </a:lnSpc>
              <a:spcBef>
                <a:spcPct val="20000"/>
              </a:spcBef>
              <a:spcAft>
                <a:spcPct val="0"/>
              </a:spcAft>
              <a:buFont typeface="Wingdings" pitchFamily="2" charset="2"/>
              <a:buChar char="Q"/>
              <a:defRPr/>
            </a:pPr>
            <a:endParaRPr lang="en-US" sz="2000" kern="0" dirty="0" smtClean="0">
              <a:solidFill>
                <a:srgbClr val="003399"/>
              </a:solidFill>
              <a:effectLst>
                <a:outerShdw blurRad="38100" dist="38100" dir="2700000" algn="tl">
                  <a:srgbClr val="C0C0C0"/>
                </a:outerShdw>
              </a:effectLst>
              <a:latin typeface="Arial Black" panose="020B0A04020102020204" pitchFamily="34" charset="0"/>
            </a:endParaRPr>
          </a:p>
        </p:txBody>
      </p:sp>
      <p:grpSp>
        <p:nvGrpSpPr>
          <p:cNvPr id="6" name="Group 5"/>
          <p:cNvGrpSpPr/>
          <p:nvPr/>
        </p:nvGrpSpPr>
        <p:grpSpPr>
          <a:xfrm>
            <a:off x="838199" y="3843193"/>
            <a:ext cx="10438748" cy="3081397"/>
            <a:chOff x="838199" y="3843193"/>
            <a:chExt cx="10438748" cy="3081397"/>
          </a:xfrm>
        </p:grpSpPr>
        <p:sp>
          <p:nvSpPr>
            <p:cNvPr id="5" name="Rectangle 4"/>
            <p:cNvSpPr/>
            <p:nvPr/>
          </p:nvSpPr>
          <p:spPr>
            <a:xfrm>
              <a:off x="5978702" y="6524480"/>
              <a:ext cx="5298245" cy="400110"/>
            </a:xfrm>
            <a:prstGeom prst="rect">
              <a:avLst/>
            </a:prstGeom>
          </p:spPr>
          <p:txBody>
            <a:bodyPr wrap="none">
              <a:spAutoFit/>
            </a:bodyPr>
            <a:lstStyle/>
            <a:p>
              <a:r>
                <a:rPr lang="en-US" sz="2000" b="1" kern="0" dirty="0" smtClean="0">
                  <a:solidFill>
                    <a:srgbClr val="003399"/>
                  </a:solidFill>
                  <a:latin typeface="Arial Black" panose="020B0A04020102020204" pitchFamily="34" charset="0"/>
                </a:rPr>
                <a:t>Dec. 19 Bryan, TX Plane Crash -CBS </a:t>
              </a:r>
              <a:endParaRPr lang="en-US" sz="2000" b="1" dirty="0">
                <a:solidFill>
                  <a:srgbClr val="003399"/>
                </a:solidFill>
                <a:latin typeface="Arial Black" panose="020B0A04020102020204" pitchFamily="34" charset="0"/>
              </a:endParaRPr>
            </a:p>
          </p:txBody>
        </p:sp>
        <p:grpSp>
          <p:nvGrpSpPr>
            <p:cNvPr id="2" name="Group 1"/>
            <p:cNvGrpSpPr/>
            <p:nvPr/>
          </p:nvGrpSpPr>
          <p:grpSpPr>
            <a:xfrm>
              <a:off x="838199" y="3843193"/>
              <a:ext cx="10254614" cy="2823931"/>
              <a:chOff x="838199" y="3843193"/>
              <a:chExt cx="10254614" cy="2823931"/>
            </a:xfrm>
          </p:grpSpPr>
          <p:sp>
            <p:nvSpPr>
              <p:cNvPr id="7" name="TextBox 6"/>
              <p:cNvSpPr txBox="1"/>
              <p:nvPr/>
            </p:nvSpPr>
            <p:spPr>
              <a:xfrm>
                <a:off x="838199" y="3866357"/>
                <a:ext cx="5537835" cy="2800767"/>
              </a:xfrm>
              <a:prstGeom prst="rect">
                <a:avLst/>
              </a:prstGeom>
              <a:noFill/>
            </p:spPr>
            <p:txBody>
              <a:bodyPr wrap="square" rtlCol="0">
                <a:spAutoFit/>
              </a:bodyPr>
              <a:lstStyle/>
              <a:p>
                <a:pPr marL="342900" lvl="0" indent="-342900" fontAlgn="base">
                  <a:spcBef>
                    <a:spcPct val="20000"/>
                  </a:spcBef>
                  <a:spcAft>
                    <a:spcPct val="0"/>
                  </a:spcAft>
                  <a:buFont typeface="Wingdings" pitchFamily="2" charset="2"/>
                  <a:buChar char="Q"/>
                  <a:defRPr/>
                </a:pPr>
                <a:r>
                  <a:rPr lang="en-US" sz="2000" b="1" kern="0" dirty="0" smtClean="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On Dec. 19, 2011 a Piper broke up in flight near Bryan, TX.</a:t>
                </a:r>
              </a:p>
              <a:p>
                <a:pPr marL="342900" lvl="0" indent="-342900" fontAlgn="base">
                  <a:spcBef>
                    <a:spcPct val="20000"/>
                  </a:spcBef>
                  <a:spcAft>
                    <a:spcPct val="0"/>
                  </a:spcAft>
                  <a:buFont typeface="Wingdings" pitchFamily="2" charset="2"/>
                  <a:buChar char="Q"/>
                  <a:defRPr/>
                </a:pPr>
                <a:r>
                  <a:rPr lang="en-US" sz="2000" b="1" kern="0" dirty="0" smtClean="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Pilot diverted to avoid weather but ended up in an area of developing showers. </a:t>
                </a:r>
              </a:p>
              <a:p>
                <a:pPr marL="342900" lvl="0" indent="-342900" fontAlgn="base">
                  <a:spcBef>
                    <a:spcPct val="20000"/>
                  </a:spcBef>
                  <a:spcAft>
                    <a:spcPct val="0"/>
                  </a:spcAft>
                  <a:buFont typeface="Wingdings" pitchFamily="2" charset="2"/>
                  <a:buChar char="Q"/>
                  <a:defRPr/>
                </a:pPr>
                <a:r>
                  <a:rPr lang="en-US" sz="2000" b="1" kern="0" dirty="0" err="1" smtClean="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Nexrad</a:t>
                </a:r>
                <a:r>
                  <a:rPr lang="en-US" sz="2000" b="1" kern="0" dirty="0" smtClean="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updates were 4-8 minutes old. </a:t>
                </a:r>
              </a:p>
              <a:p>
                <a:pPr marL="342900" lvl="0" indent="-342900" fontAlgn="base">
                  <a:spcBef>
                    <a:spcPct val="20000"/>
                  </a:spcBef>
                  <a:spcAft>
                    <a:spcPct val="0"/>
                  </a:spcAft>
                  <a:buFont typeface="Wingdings" pitchFamily="2" charset="2"/>
                  <a:buChar char="Q"/>
                  <a:defRPr/>
                </a:pPr>
                <a:r>
                  <a:rPr lang="en-US" sz="2000" b="1" kern="0" dirty="0" smtClean="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Fast moving storms/Fast moving aircraft need quick information.  </a:t>
                </a:r>
              </a:p>
              <a:p>
                <a:pPr marL="342900" lvl="0" indent="-342900" fontAlgn="base">
                  <a:spcBef>
                    <a:spcPct val="20000"/>
                  </a:spcBef>
                  <a:spcAft>
                    <a:spcPct val="0"/>
                  </a:spcAft>
                  <a:buFont typeface="Wingdings" pitchFamily="2" charset="2"/>
                  <a:buChar char="Q"/>
                  <a:defRPr/>
                </a:pPr>
                <a:r>
                  <a:rPr lang="en-US" sz="2000" b="1" kern="0" dirty="0" smtClean="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Avoid thunderstorms by at least 20nm.</a:t>
                </a:r>
                <a:endParaRPr lang="en-US" sz="2000" b="1" kern="0"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035" y="3843193"/>
                <a:ext cx="4716778" cy="2651760"/>
              </a:xfrm>
              <a:prstGeom prst="rect">
                <a:avLst/>
              </a:prstGeom>
            </p:spPr>
          </p:pic>
        </p:grpSp>
      </p:grpSp>
    </p:spTree>
    <p:extLst>
      <p:ext uri="{BB962C8B-B14F-4D97-AF65-F5344CB8AC3E}">
        <p14:creationId xmlns:p14="http://schemas.microsoft.com/office/powerpoint/2010/main" val="349156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Thunderstorm Climatology</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4" name="Content Placeholder 3"/>
          <p:cNvSpPr>
            <a:spLocks noGrp="1"/>
          </p:cNvSpPr>
          <p:nvPr>
            <p:ph idx="1"/>
          </p:nvPr>
        </p:nvSpPr>
        <p:spPr/>
        <p:txBody>
          <a:bodyPr>
            <a:normAutofit/>
          </a:bodyPr>
          <a:lstStyle/>
          <a:p>
            <a:pPr marL="342900" lvl="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Thunderstorm Days</a:t>
            </a:r>
          </a:p>
          <a:p>
            <a:pPr marL="800100" lvl="1" indent="-342900" fontAlgn="base">
              <a:lnSpc>
                <a:spcPct val="100000"/>
              </a:lnSpc>
              <a:spcBef>
                <a:spcPct val="20000"/>
              </a:spcBef>
              <a:spcAft>
                <a:spcPct val="0"/>
              </a:spcAft>
              <a:buFont typeface="Wingdings" pitchFamily="2" charset="2"/>
              <a:buChar char="Q"/>
              <a:defRPr/>
            </a:pPr>
            <a:r>
              <a:rPr lang="en-US" sz="1800" kern="0" dirty="0" smtClean="0">
                <a:solidFill>
                  <a:srgbClr val="003399"/>
                </a:solidFill>
                <a:effectLst>
                  <a:outerShdw blurRad="38100" dist="38100" dir="2700000" algn="tl">
                    <a:srgbClr val="C0C0C0"/>
                  </a:outerShdw>
                </a:effectLst>
                <a:latin typeface="Arial Black" panose="020B0A04020102020204" pitchFamily="34" charset="0"/>
              </a:rPr>
              <a:t>Limited thunderstorm coverage west of the Continental Divide</a:t>
            </a:r>
          </a:p>
          <a:p>
            <a:pPr marL="800100" lvl="1" indent="-342900" fontAlgn="base">
              <a:lnSpc>
                <a:spcPct val="100000"/>
              </a:lnSpc>
              <a:spcBef>
                <a:spcPct val="20000"/>
              </a:spcBef>
              <a:spcAft>
                <a:spcPct val="0"/>
              </a:spcAft>
              <a:buFont typeface="Wingdings" pitchFamily="2" charset="2"/>
              <a:buChar char="Q"/>
              <a:defRPr/>
            </a:pPr>
            <a:r>
              <a:rPr lang="en-US" sz="1800" kern="0" dirty="0" smtClean="0">
                <a:solidFill>
                  <a:srgbClr val="003399"/>
                </a:solidFill>
                <a:effectLst>
                  <a:outerShdw blurRad="38100" dist="38100" dir="2700000" algn="tl">
                    <a:srgbClr val="C0C0C0"/>
                  </a:outerShdw>
                </a:effectLst>
                <a:latin typeface="Arial Black" panose="020B0A04020102020204" pitchFamily="34" charset="0"/>
              </a:rPr>
              <a:t>Winter: Fronts</a:t>
            </a:r>
          </a:p>
          <a:p>
            <a:pPr marL="800100" lvl="1" indent="-342900" fontAlgn="base">
              <a:lnSpc>
                <a:spcPct val="100000"/>
              </a:lnSpc>
              <a:spcBef>
                <a:spcPct val="20000"/>
              </a:spcBef>
              <a:spcAft>
                <a:spcPct val="0"/>
              </a:spcAft>
              <a:buFont typeface="Wingdings" pitchFamily="2" charset="2"/>
              <a:buChar char="Q"/>
              <a:defRPr/>
            </a:pPr>
            <a:r>
              <a:rPr lang="en-US" sz="1800" kern="0" dirty="0" smtClean="0">
                <a:solidFill>
                  <a:srgbClr val="003399"/>
                </a:solidFill>
                <a:effectLst>
                  <a:outerShdw blurRad="38100" dist="38100" dir="2700000" algn="tl">
                    <a:srgbClr val="C0C0C0"/>
                  </a:outerShdw>
                </a:effectLst>
                <a:latin typeface="Arial Black" panose="020B0A04020102020204" pitchFamily="34" charset="0"/>
              </a:rPr>
              <a:t>Summer: Monsoon High and associated moisture plume</a:t>
            </a:r>
          </a:p>
          <a:p>
            <a:pPr marL="800100" lvl="1" indent="-342900" fontAlgn="base">
              <a:lnSpc>
                <a:spcPct val="100000"/>
              </a:lnSpc>
              <a:spcBef>
                <a:spcPct val="20000"/>
              </a:spcBef>
              <a:spcAft>
                <a:spcPct val="0"/>
              </a:spcAft>
              <a:buFont typeface="Wingdings" pitchFamily="2" charset="2"/>
              <a:buChar char="Q"/>
              <a:defRPr/>
            </a:pPr>
            <a:r>
              <a:rPr lang="en-US" sz="1800" kern="0" dirty="0" smtClean="0">
                <a:solidFill>
                  <a:srgbClr val="003399"/>
                </a:solidFill>
                <a:effectLst>
                  <a:outerShdw blurRad="38100" dist="38100" dir="2700000" algn="tl">
                    <a:srgbClr val="C0C0C0"/>
                  </a:outerShdw>
                </a:effectLst>
                <a:latin typeface="Arial Black" panose="020B0A04020102020204" pitchFamily="34" charset="0"/>
              </a:rPr>
              <a:t>“Ring-of-Fire”</a:t>
            </a:r>
          </a:p>
          <a:p>
            <a:pPr marL="342900" lvl="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Convective SIGMET Frequency</a:t>
            </a:r>
          </a:p>
          <a:p>
            <a:pPr marL="342900" lvl="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Good topic due to infrequency of Convective SIGMETs in the West</a:t>
            </a:r>
          </a:p>
        </p:txBody>
      </p:sp>
    </p:spTree>
    <p:extLst>
      <p:ext uri="{BB962C8B-B14F-4D97-AF65-F5344CB8AC3E}">
        <p14:creationId xmlns:p14="http://schemas.microsoft.com/office/powerpoint/2010/main" val="20461444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1325563"/>
          </a:xfrm>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Thunderstorm Days</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grpSp>
        <p:nvGrpSpPr>
          <p:cNvPr id="2" name="Group 1"/>
          <p:cNvGrpSpPr/>
          <p:nvPr/>
        </p:nvGrpSpPr>
        <p:grpSpPr>
          <a:xfrm>
            <a:off x="1687533" y="1481466"/>
            <a:ext cx="8816933" cy="5120640"/>
            <a:chOff x="1687533" y="1548142"/>
            <a:chExt cx="8816933" cy="5179365"/>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341"/>
            <a:stretch/>
          </p:blipFill>
          <p:spPr>
            <a:xfrm>
              <a:off x="1687533" y="1548142"/>
              <a:ext cx="8816933" cy="5179365"/>
            </a:xfrm>
            <a:prstGeom prst="rect">
              <a:avLst/>
            </a:prstGeom>
          </p:spPr>
        </p:pic>
        <p:sp>
          <p:nvSpPr>
            <p:cNvPr id="7" name="Freeform 6"/>
            <p:cNvSpPr/>
            <p:nvPr/>
          </p:nvSpPr>
          <p:spPr>
            <a:xfrm>
              <a:off x="3428139" y="2238375"/>
              <a:ext cx="1401036" cy="3133725"/>
            </a:xfrm>
            <a:custGeom>
              <a:avLst/>
              <a:gdLst>
                <a:gd name="connsiteX0" fmla="*/ 115161 w 1401036"/>
                <a:gd name="connsiteY0" fmla="*/ 3133725 h 3133725"/>
                <a:gd name="connsiteX1" fmla="*/ 124686 w 1401036"/>
                <a:gd name="connsiteY1" fmla="*/ 3076575 h 3133725"/>
                <a:gd name="connsiteX2" fmla="*/ 134211 w 1401036"/>
                <a:gd name="connsiteY2" fmla="*/ 3048000 h 3133725"/>
                <a:gd name="connsiteX3" fmla="*/ 143736 w 1401036"/>
                <a:gd name="connsiteY3" fmla="*/ 3009900 h 3133725"/>
                <a:gd name="connsiteX4" fmla="*/ 124686 w 1401036"/>
                <a:gd name="connsiteY4" fmla="*/ 2771775 h 3133725"/>
                <a:gd name="connsiteX5" fmla="*/ 115161 w 1401036"/>
                <a:gd name="connsiteY5" fmla="*/ 2743200 h 3133725"/>
                <a:gd name="connsiteX6" fmla="*/ 77061 w 1401036"/>
                <a:gd name="connsiteY6" fmla="*/ 2686050 h 3133725"/>
                <a:gd name="connsiteX7" fmla="*/ 29436 w 1401036"/>
                <a:gd name="connsiteY7" fmla="*/ 2638425 h 3133725"/>
                <a:gd name="connsiteX8" fmla="*/ 19911 w 1401036"/>
                <a:gd name="connsiteY8" fmla="*/ 2609850 h 3133725"/>
                <a:gd name="connsiteX9" fmla="*/ 861 w 1401036"/>
                <a:gd name="connsiteY9" fmla="*/ 2581275 h 3133725"/>
                <a:gd name="connsiteX10" fmla="*/ 10386 w 1401036"/>
                <a:gd name="connsiteY10" fmla="*/ 2390775 h 3133725"/>
                <a:gd name="connsiteX11" fmla="*/ 58011 w 1401036"/>
                <a:gd name="connsiteY11" fmla="*/ 2333625 h 3133725"/>
                <a:gd name="connsiteX12" fmla="*/ 77061 w 1401036"/>
                <a:gd name="connsiteY12" fmla="*/ 2305050 h 3133725"/>
                <a:gd name="connsiteX13" fmla="*/ 134211 w 1401036"/>
                <a:gd name="connsiteY13" fmla="*/ 2257425 h 3133725"/>
                <a:gd name="connsiteX14" fmla="*/ 153261 w 1401036"/>
                <a:gd name="connsiteY14" fmla="*/ 2228850 h 3133725"/>
                <a:gd name="connsiteX15" fmla="*/ 210411 w 1401036"/>
                <a:gd name="connsiteY15" fmla="*/ 2181225 h 3133725"/>
                <a:gd name="connsiteX16" fmla="*/ 258036 w 1401036"/>
                <a:gd name="connsiteY16" fmla="*/ 2133600 h 3133725"/>
                <a:gd name="connsiteX17" fmla="*/ 277086 w 1401036"/>
                <a:gd name="connsiteY17" fmla="*/ 2105025 h 3133725"/>
                <a:gd name="connsiteX18" fmla="*/ 343761 w 1401036"/>
                <a:gd name="connsiteY18" fmla="*/ 2019300 h 3133725"/>
                <a:gd name="connsiteX19" fmla="*/ 381861 w 1401036"/>
                <a:gd name="connsiteY19" fmla="*/ 1933575 h 3133725"/>
                <a:gd name="connsiteX20" fmla="*/ 391386 w 1401036"/>
                <a:gd name="connsiteY20" fmla="*/ 1905000 h 3133725"/>
                <a:gd name="connsiteX21" fmla="*/ 410436 w 1401036"/>
                <a:gd name="connsiteY21" fmla="*/ 1876425 h 3133725"/>
                <a:gd name="connsiteX22" fmla="*/ 419961 w 1401036"/>
                <a:gd name="connsiteY22" fmla="*/ 1847850 h 3133725"/>
                <a:gd name="connsiteX23" fmla="*/ 439011 w 1401036"/>
                <a:gd name="connsiteY23" fmla="*/ 1819275 h 3133725"/>
                <a:gd name="connsiteX24" fmla="*/ 448536 w 1401036"/>
                <a:gd name="connsiteY24" fmla="*/ 1790700 h 3133725"/>
                <a:gd name="connsiteX25" fmla="*/ 562836 w 1401036"/>
                <a:gd name="connsiteY25" fmla="*/ 1733550 h 3133725"/>
                <a:gd name="connsiteX26" fmla="*/ 600936 w 1401036"/>
                <a:gd name="connsiteY26" fmla="*/ 1724025 h 3133725"/>
                <a:gd name="connsiteX27" fmla="*/ 658086 w 1401036"/>
                <a:gd name="connsiteY27" fmla="*/ 1714500 h 3133725"/>
                <a:gd name="connsiteX28" fmla="*/ 715236 w 1401036"/>
                <a:gd name="connsiteY28" fmla="*/ 1695450 h 3133725"/>
                <a:gd name="connsiteX29" fmla="*/ 743811 w 1401036"/>
                <a:gd name="connsiteY29" fmla="*/ 1685925 h 3133725"/>
                <a:gd name="connsiteX30" fmla="*/ 772386 w 1401036"/>
                <a:gd name="connsiteY30" fmla="*/ 1676400 h 3133725"/>
                <a:gd name="connsiteX31" fmla="*/ 800961 w 1401036"/>
                <a:gd name="connsiteY31" fmla="*/ 1666875 h 3133725"/>
                <a:gd name="connsiteX32" fmla="*/ 858111 w 1401036"/>
                <a:gd name="connsiteY32" fmla="*/ 1628775 h 3133725"/>
                <a:gd name="connsiteX33" fmla="*/ 886686 w 1401036"/>
                <a:gd name="connsiteY33" fmla="*/ 1609725 h 3133725"/>
                <a:gd name="connsiteX34" fmla="*/ 943836 w 1401036"/>
                <a:gd name="connsiteY34" fmla="*/ 1562100 h 3133725"/>
                <a:gd name="connsiteX35" fmla="*/ 972411 w 1401036"/>
                <a:gd name="connsiteY35" fmla="*/ 1533525 h 3133725"/>
                <a:gd name="connsiteX36" fmla="*/ 1010511 w 1401036"/>
                <a:gd name="connsiteY36" fmla="*/ 1514475 h 3133725"/>
                <a:gd name="connsiteX37" fmla="*/ 1039086 w 1401036"/>
                <a:gd name="connsiteY37" fmla="*/ 1485900 h 3133725"/>
                <a:gd name="connsiteX38" fmla="*/ 1067661 w 1401036"/>
                <a:gd name="connsiteY38" fmla="*/ 1476375 h 3133725"/>
                <a:gd name="connsiteX39" fmla="*/ 1096236 w 1401036"/>
                <a:gd name="connsiteY39" fmla="*/ 1457325 h 3133725"/>
                <a:gd name="connsiteX40" fmla="*/ 1134336 w 1401036"/>
                <a:gd name="connsiteY40" fmla="*/ 1400175 h 3133725"/>
                <a:gd name="connsiteX41" fmla="*/ 1153386 w 1401036"/>
                <a:gd name="connsiteY41" fmla="*/ 1343025 h 3133725"/>
                <a:gd name="connsiteX42" fmla="*/ 1134336 w 1401036"/>
                <a:gd name="connsiteY42" fmla="*/ 942975 h 3133725"/>
                <a:gd name="connsiteX43" fmla="*/ 1124811 w 1401036"/>
                <a:gd name="connsiteY43" fmla="*/ 885825 h 3133725"/>
                <a:gd name="connsiteX44" fmla="*/ 1115286 w 1401036"/>
                <a:gd name="connsiteY44" fmla="*/ 857250 h 3133725"/>
                <a:gd name="connsiteX45" fmla="*/ 1105761 w 1401036"/>
                <a:gd name="connsiteY45" fmla="*/ 819150 h 3133725"/>
                <a:gd name="connsiteX46" fmla="*/ 1115286 w 1401036"/>
                <a:gd name="connsiteY46" fmla="*/ 676275 h 3133725"/>
                <a:gd name="connsiteX47" fmla="*/ 1143861 w 1401036"/>
                <a:gd name="connsiteY47" fmla="*/ 647700 h 3133725"/>
                <a:gd name="connsiteX48" fmla="*/ 1201011 w 1401036"/>
                <a:gd name="connsiteY48" fmla="*/ 609600 h 3133725"/>
                <a:gd name="connsiteX49" fmla="*/ 1229586 w 1401036"/>
                <a:gd name="connsiteY49" fmla="*/ 590550 h 3133725"/>
                <a:gd name="connsiteX50" fmla="*/ 1248636 w 1401036"/>
                <a:gd name="connsiteY50" fmla="*/ 561975 h 3133725"/>
                <a:gd name="connsiteX51" fmla="*/ 1305786 w 1401036"/>
                <a:gd name="connsiteY51" fmla="*/ 504825 h 3133725"/>
                <a:gd name="connsiteX52" fmla="*/ 1343886 w 1401036"/>
                <a:gd name="connsiteY52" fmla="*/ 447675 h 3133725"/>
                <a:gd name="connsiteX53" fmla="*/ 1362936 w 1401036"/>
                <a:gd name="connsiteY53" fmla="*/ 419100 h 3133725"/>
                <a:gd name="connsiteX54" fmla="*/ 1381986 w 1401036"/>
                <a:gd name="connsiteY54" fmla="*/ 361950 h 3133725"/>
                <a:gd name="connsiteX55" fmla="*/ 1391511 w 1401036"/>
                <a:gd name="connsiteY55" fmla="*/ 333375 h 3133725"/>
                <a:gd name="connsiteX56" fmla="*/ 1401036 w 1401036"/>
                <a:gd name="connsiteY56" fmla="*/ 0 h 313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01036" h="3133725">
                  <a:moveTo>
                    <a:pt x="115161" y="3133725"/>
                  </a:moveTo>
                  <a:cubicBezTo>
                    <a:pt x="118336" y="3114675"/>
                    <a:pt x="120496" y="3095428"/>
                    <a:pt x="124686" y="3076575"/>
                  </a:cubicBezTo>
                  <a:cubicBezTo>
                    <a:pt x="126864" y="3066774"/>
                    <a:pt x="131453" y="3057654"/>
                    <a:pt x="134211" y="3048000"/>
                  </a:cubicBezTo>
                  <a:cubicBezTo>
                    <a:pt x="137807" y="3035413"/>
                    <a:pt x="140561" y="3022600"/>
                    <a:pt x="143736" y="3009900"/>
                  </a:cubicBezTo>
                  <a:cubicBezTo>
                    <a:pt x="139877" y="2940432"/>
                    <a:pt x="139595" y="2846320"/>
                    <a:pt x="124686" y="2771775"/>
                  </a:cubicBezTo>
                  <a:cubicBezTo>
                    <a:pt x="122717" y="2761930"/>
                    <a:pt x="120037" y="2751977"/>
                    <a:pt x="115161" y="2743200"/>
                  </a:cubicBezTo>
                  <a:cubicBezTo>
                    <a:pt x="104042" y="2723186"/>
                    <a:pt x="89761" y="2705100"/>
                    <a:pt x="77061" y="2686050"/>
                  </a:cubicBezTo>
                  <a:cubicBezTo>
                    <a:pt x="51661" y="2647950"/>
                    <a:pt x="67536" y="2663825"/>
                    <a:pt x="29436" y="2638425"/>
                  </a:cubicBezTo>
                  <a:cubicBezTo>
                    <a:pt x="26261" y="2628900"/>
                    <a:pt x="24401" y="2618830"/>
                    <a:pt x="19911" y="2609850"/>
                  </a:cubicBezTo>
                  <a:cubicBezTo>
                    <a:pt x="14791" y="2599611"/>
                    <a:pt x="1358" y="2592712"/>
                    <a:pt x="861" y="2581275"/>
                  </a:cubicBezTo>
                  <a:cubicBezTo>
                    <a:pt x="-1901" y="2517756"/>
                    <a:pt x="2163" y="2453820"/>
                    <a:pt x="10386" y="2390775"/>
                  </a:cubicBezTo>
                  <a:cubicBezTo>
                    <a:pt x="12580" y="2373953"/>
                    <a:pt x="49968" y="2343277"/>
                    <a:pt x="58011" y="2333625"/>
                  </a:cubicBezTo>
                  <a:cubicBezTo>
                    <a:pt x="65340" y="2324831"/>
                    <a:pt x="68966" y="2313145"/>
                    <a:pt x="77061" y="2305050"/>
                  </a:cubicBezTo>
                  <a:cubicBezTo>
                    <a:pt x="151986" y="2230125"/>
                    <a:pt x="56190" y="2351050"/>
                    <a:pt x="134211" y="2257425"/>
                  </a:cubicBezTo>
                  <a:cubicBezTo>
                    <a:pt x="141540" y="2248631"/>
                    <a:pt x="145932" y="2237644"/>
                    <a:pt x="153261" y="2228850"/>
                  </a:cubicBezTo>
                  <a:cubicBezTo>
                    <a:pt x="176180" y="2201348"/>
                    <a:pt x="182314" y="2199956"/>
                    <a:pt x="210411" y="2181225"/>
                  </a:cubicBezTo>
                  <a:cubicBezTo>
                    <a:pt x="261211" y="2105025"/>
                    <a:pt x="194536" y="2197100"/>
                    <a:pt x="258036" y="2133600"/>
                  </a:cubicBezTo>
                  <a:cubicBezTo>
                    <a:pt x="266131" y="2125505"/>
                    <a:pt x="269757" y="2113819"/>
                    <a:pt x="277086" y="2105025"/>
                  </a:cubicBezTo>
                  <a:cubicBezTo>
                    <a:pt x="304481" y="2072151"/>
                    <a:pt x="327712" y="2067448"/>
                    <a:pt x="343761" y="2019300"/>
                  </a:cubicBezTo>
                  <a:cubicBezTo>
                    <a:pt x="392908" y="1871858"/>
                    <a:pt x="336578" y="2024141"/>
                    <a:pt x="381861" y="1933575"/>
                  </a:cubicBezTo>
                  <a:cubicBezTo>
                    <a:pt x="386351" y="1924595"/>
                    <a:pt x="386896" y="1913980"/>
                    <a:pt x="391386" y="1905000"/>
                  </a:cubicBezTo>
                  <a:cubicBezTo>
                    <a:pt x="396506" y="1894761"/>
                    <a:pt x="405316" y="1886664"/>
                    <a:pt x="410436" y="1876425"/>
                  </a:cubicBezTo>
                  <a:cubicBezTo>
                    <a:pt x="414926" y="1867445"/>
                    <a:pt x="415471" y="1856830"/>
                    <a:pt x="419961" y="1847850"/>
                  </a:cubicBezTo>
                  <a:cubicBezTo>
                    <a:pt x="425081" y="1837611"/>
                    <a:pt x="433891" y="1829514"/>
                    <a:pt x="439011" y="1819275"/>
                  </a:cubicBezTo>
                  <a:cubicBezTo>
                    <a:pt x="443501" y="1810295"/>
                    <a:pt x="441436" y="1797800"/>
                    <a:pt x="448536" y="1790700"/>
                  </a:cubicBezTo>
                  <a:cubicBezTo>
                    <a:pt x="479576" y="1759660"/>
                    <a:pt x="521519" y="1743879"/>
                    <a:pt x="562836" y="1733550"/>
                  </a:cubicBezTo>
                  <a:cubicBezTo>
                    <a:pt x="575536" y="1730375"/>
                    <a:pt x="588099" y="1726592"/>
                    <a:pt x="600936" y="1724025"/>
                  </a:cubicBezTo>
                  <a:cubicBezTo>
                    <a:pt x="619874" y="1720237"/>
                    <a:pt x="639350" y="1719184"/>
                    <a:pt x="658086" y="1714500"/>
                  </a:cubicBezTo>
                  <a:cubicBezTo>
                    <a:pt x="677567" y="1709630"/>
                    <a:pt x="696186" y="1701800"/>
                    <a:pt x="715236" y="1695450"/>
                  </a:cubicBezTo>
                  <a:lnTo>
                    <a:pt x="743811" y="1685925"/>
                  </a:lnTo>
                  <a:lnTo>
                    <a:pt x="772386" y="1676400"/>
                  </a:lnTo>
                  <a:cubicBezTo>
                    <a:pt x="781911" y="1673225"/>
                    <a:pt x="792607" y="1672444"/>
                    <a:pt x="800961" y="1666875"/>
                  </a:cubicBezTo>
                  <a:lnTo>
                    <a:pt x="858111" y="1628775"/>
                  </a:lnTo>
                  <a:cubicBezTo>
                    <a:pt x="867636" y="1622425"/>
                    <a:pt x="878591" y="1617820"/>
                    <a:pt x="886686" y="1609725"/>
                  </a:cubicBezTo>
                  <a:cubicBezTo>
                    <a:pt x="970168" y="1526243"/>
                    <a:pt x="864270" y="1628405"/>
                    <a:pt x="943836" y="1562100"/>
                  </a:cubicBezTo>
                  <a:cubicBezTo>
                    <a:pt x="954184" y="1553476"/>
                    <a:pt x="961450" y="1541355"/>
                    <a:pt x="972411" y="1533525"/>
                  </a:cubicBezTo>
                  <a:cubicBezTo>
                    <a:pt x="983965" y="1525272"/>
                    <a:pt x="998957" y="1522728"/>
                    <a:pt x="1010511" y="1514475"/>
                  </a:cubicBezTo>
                  <a:cubicBezTo>
                    <a:pt x="1021472" y="1506645"/>
                    <a:pt x="1027878" y="1493372"/>
                    <a:pt x="1039086" y="1485900"/>
                  </a:cubicBezTo>
                  <a:cubicBezTo>
                    <a:pt x="1047440" y="1480331"/>
                    <a:pt x="1058681" y="1480865"/>
                    <a:pt x="1067661" y="1476375"/>
                  </a:cubicBezTo>
                  <a:cubicBezTo>
                    <a:pt x="1077900" y="1471255"/>
                    <a:pt x="1086711" y="1463675"/>
                    <a:pt x="1096236" y="1457325"/>
                  </a:cubicBezTo>
                  <a:cubicBezTo>
                    <a:pt x="1108936" y="1438275"/>
                    <a:pt x="1127096" y="1421895"/>
                    <a:pt x="1134336" y="1400175"/>
                  </a:cubicBezTo>
                  <a:lnTo>
                    <a:pt x="1153386" y="1343025"/>
                  </a:lnTo>
                  <a:cubicBezTo>
                    <a:pt x="1146690" y="1115360"/>
                    <a:pt x="1156407" y="1097475"/>
                    <a:pt x="1134336" y="942975"/>
                  </a:cubicBezTo>
                  <a:cubicBezTo>
                    <a:pt x="1131605" y="923856"/>
                    <a:pt x="1129001" y="904678"/>
                    <a:pt x="1124811" y="885825"/>
                  </a:cubicBezTo>
                  <a:cubicBezTo>
                    <a:pt x="1122633" y="876024"/>
                    <a:pt x="1118044" y="866904"/>
                    <a:pt x="1115286" y="857250"/>
                  </a:cubicBezTo>
                  <a:cubicBezTo>
                    <a:pt x="1111690" y="844663"/>
                    <a:pt x="1108936" y="831850"/>
                    <a:pt x="1105761" y="819150"/>
                  </a:cubicBezTo>
                  <a:cubicBezTo>
                    <a:pt x="1108936" y="771525"/>
                    <a:pt x="1104932" y="722869"/>
                    <a:pt x="1115286" y="676275"/>
                  </a:cubicBezTo>
                  <a:cubicBezTo>
                    <a:pt x="1118208" y="663125"/>
                    <a:pt x="1133228" y="655970"/>
                    <a:pt x="1143861" y="647700"/>
                  </a:cubicBezTo>
                  <a:cubicBezTo>
                    <a:pt x="1161933" y="633644"/>
                    <a:pt x="1181961" y="622300"/>
                    <a:pt x="1201011" y="609600"/>
                  </a:cubicBezTo>
                  <a:lnTo>
                    <a:pt x="1229586" y="590550"/>
                  </a:lnTo>
                  <a:cubicBezTo>
                    <a:pt x="1235936" y="581025"/>
                    <a:pt x="1241031" y="570531"/>
                    <a:pt x="1248636" y="561975"/>
                  </a:cubicBezTo>
                  <a:cubicBezTo>
                    <a:pt x="1266534" y="541839"/>
                    <a:pt x="1290842" y="527241"/>
                    <a:pt x="1305786" y="504825"/>
                  </a:cubicBezTo>
                  <a:lnTo>
                    <a:pt x="1343886" y="447675"/>
                  </a:lnTo>
                  <a:cubicBezTo>
                    <a:pt x="1350236" y="438150"/>
                    <a:pt x="1359316" y="429960"/>
                    <a:pt x="1362936" y="419100"/>
                  </a:cubicBezTo>
                  <a:lnTo>
                    <a:pt x="1381986" y="361950"/>
                  </a:lnTo>
                  <a:lnTo>
                    <a:pt x="1391511" y="333375"/>
                  </a:lnTo>
                  <a:lnTo>
                    <a:pt x="1401036" y="0"/>
                  </a:ln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981325" y="2219325"/>
              <a:ext cx="866775" cy="3067050"/>
            </a:xfrm>
            <a:custGeom>
              <a:avLst/>
              <a:gdLst>
                <a:gd name="connsiteX0" fmla="*/ 866775 w 866775"/>
                <a:gd name="connsiteY0" fmla="*/ 0 h 3067050"/>
                <a:gd name="connsiteX1" fmla="*/ 781050 w 866775"/>
                <a:gd name="connsiteY1" fmla="*/ 247650 h 3067050"/>
                <a:gd name="connsiteX2" fmla="*/ 762000 w 866775"/>
                <a:gd name="connsiteY2" fmla="*/ 314325 h 3067050"/>
                <a:gd name="connsiteX3" fmla="*/ 704850 w 866775"/>
                <a:gd name="connsiteY3" fmla="*/ 342900 h 3067050"/>
                <a:gd name="connsiteX4" fmla="*/ 638175 w 866775"/>
                <a:gd name="connsiteY4" fmla="*/ 333375 h 3067050"/>
                <a:gd name="connsiteX5" fmla="*/ 552450 w 866775"/>
                <a:gd name="connsiteY5" fmla="*/ 266700 h 3067050"/>
                <a:gd name="connsiteX6" fmla="*/ 361950 w 866775"/>
                <a:gd name="connsiteY6" fmla="*/ 295275 h 3067050"/>
                <a:gd name="connsiteX7" fmla="*/ 333375 w 866775"/>
                <a:gd name="connsiteY7" fmla="*/ 314325 h 3067050"/>
                <a:gd name="connsiteX8" fmla="*/ 314325 w 866775"/>
                <a:gd name="connsiteY8" fmla="*/ 371475 h 3067050"/>
                <a:gd name="connsiteX9" fmla="*/ 342900 w 866775"/>
                <a:gd name="connsiteY9" fmla="*/ 647700 h 3067050"/>
                <a:gd name="connsiteX10" fmla="*/ 352425 w 866775"/>
                <a:gd name="connsiteY10" fmla="*/ 676275 h 3067050"/>
                <a:gd name="connsiteX11" fmla="*/ 361950 w 866775"/>
                <a:gd name="connsiteY11" fmla="*/ 704850 h 3067050"/>
                <a:gd name="connsiteX12" fmla="*/ 381000 w 866775"/>
                <a:gd name="connsiteY12" fmla="*/ 733425 h 3067050"/>
                <a:gd name="connsiteX13" fmla="*/ 400050 w 866775"/>
                <a:gd name="connsiteY13" fmla="*/ 771525 h 3067050"/>
                <a:gd name="connsiteX14" fmla="*/ 457200 w 866775"/>
                <a:gd name="connsiteY14" fmla="*/ 819150 h 3067050"/>
                <a:gd name="connsiteX15" fmla="*/ 514350 w 866775"/>
                <a:gd name="connsiteY15" fmla="*/ 876300 h 3067050"/>
                <a:gd name="connsiteX16" fmla="*/ 533400 w 866775"/>
                <a:gd name="connsiteY16" fmla="*/ 904875 h 3067050"/>
                <a:gd name="connsiteX17" fmla="*/ 561975 w 866775"/>
                <a:gd name="connsiteY17" fmla="*/ 914400 h 3067050"/>
                <a:gd name="connsiteX18" fmla="*/ 762000 w 866775"/>
                <a:gd name="connsiteY18" fmla="*/ 923925 h 3067050"/>
                <a:gd name="connsiteX19" fmla="*/ 752475 w 866775"/>
                <a:gd name="connsiteY19" fmla="*/ 1038225 h 3067050"/>
                <a:gd name="connsiteX20" fmla="*/ 676275 w 866775"/>
                <a:gd name="connsiteY20" fmla="*/ 1104900 h 3067050"/>
                <a:gd name="connsiteX21" fmla="*/ 647700 w 866775"/>
                <a:gd name="connsiteY21" fmla="*/ 1123950 h 3067050"/>
                <a:gd name="connsiteX22" fmla="*/ 619125 w 866775"/>
                <a:gd name="connsiteY22" fmla="*/ 1143000 h 3067050"/>
                <a:gd name="connsiteX23" fmla="*/ 590550 w 866775"/>
                <a:gd name="connsiteY23" fmla="*/ 1152525 h 3067050"/>
                <a:gd name="connsiteX24" fmla="*/ 533400 w 866775"/>
                <a:gd name="connsiteY24" fmla="*/ 1190625 h 3067050"/>
                <a:gd name="connsiteX25" fmla="*/ 466725 w 866775"/>
                <a:gd name="connsiteY25" fmla="*/ 1209675 h 3067050"/>
                <a:gd name="connsiteX26" fmla="*/ 409575 w 866775"/>
                <a:gd name="connsiteY26" fmla="*/ 1228725 h 3067050"/>
                <a:gd name="connsiteX27" fmla="*/ 381000 w 866775"/>
                <a:gd name="connsiteY27" fmla="*/ 1238250 h 3067050"/>
                <a:gd name="connsiteX28" fmla="*/ 361950 w 866775"/>
                <a:gd name="connsiteY28" fmla="*/ 1266825 h 3067050"/>
                <a:gd name="connsiteX29" fmla="*/ 333375 w 866775"/>
                <a:gd name="connsiteY29" fmla="*/ 1295400 h 3067050"/>
                <a:gd name="connsiteX30" fmla="*/ 323850 w 866775"/>
                <a:gd name="connsiteY30" fmla="*/ 1323975 h 3067050"/>
                <a:gd name="connsiteX31" fmla="*/ 304800 w 866775"/>
                <a:gd name="connsiteY31" fmla="*/ 1352550 h 3067050"/>
                <a:gd name="connsiteX32" fmla="*/ 295275 w 866775"/>
                <a:gd name="connsiteY32" fmla="*/ 1390650 h 3067050"/>
                <a:gd name="connsiteX33" fmla="*/ 276225 w 866775"/>
                <a:gd name="connsiteY33" fmla="*/ 1485900 h 3067050"/>
                <a:gd name="connsiteX34" fmla="*/ 266700 w 866775"/>
                <a:gd name="connsiteY34" fmla="*/ 1514475 h 3067050"/>
                <a:gd name="connsiteX35" fmla="*/ 238125 w 866775"/>
                <a:gd name="connsiteY35" fmla="*/ 1533525 h 3067050"/>
                <a:gd name="connsiteX36" fmla="*/ 219075 w 866775"/>
                <a:gd name="connsiteY36" fmla="*/ 1562100 h 3067050"/>
                <a:gd name="connsiteX37" fmla="*/ 190500 w 866775"/>
                <a:gd name="connsiteY37" fmla="*/ 1581150 h 3067050"/>
                <a:gd name="connsiteX38" fmla="*/ 152400 w 866775"/>
                <a:gd name="connsiteY38" fmla="*/ 1638300 h 3067050"/>
                <a:gd name="connsiteX39" fmla="*/ 133350 w 866775"/>
                <a:gd name="connsiteY39" fmla="*/ 1666875 h 3067050"/>
                <a:gd name="connsiteX40" fmla="*/ 66675 w 866775"/>
                <a:gd name="connsiteY40" fmla="*/ 1752600 h 3067050"/>
                <a:gd name="connsiteX41" fmla="*/ 47625 w 866775"/>
                <a:gd name="connsiteY41" fmla="*/ 1781175 h 3067050"/>
                <a:gd name="connsiteX42" fmla="*/ 28575 w 866775"/>
                <a:gd name="connsiteY42" fmla="*/ 1809750 h 3067050"/>
                <a:gd name="connsiteX43" fmla="*/ 0 w 866775"/>
                <a:gd name="connsiteY43" fmla="*/ 1905000 h 3067050"/>
                <a:gd name="connsiteX44" fmla="*/ 9525 w 866775"/>
                <a:gd name="connsiteY44" fmla="*/ 2162175 h 3067050"/>
                <a:gd name="connsiteX45" fmla="*/ 19050 w 866775"/>
                <a:gd name="connsiteY45" fmla="*/ 2200275 h 3067050"/>
                <a:gd name="connsiteX46" fmla="*/ 38100 w 866775"/>
                <a:gd name="connsiteY46" fmla="*/ 2333625 h 3067050"/>
                <a:gd name="connsiteX47" fmla="*/ 66675 w 866775"/>
                <a:gd name="connsiteY47" fmla="*/ 2419350 h 3067050"/>
                <a:gd name="connsiteX48" fmla="*/ 76200 w 866775"/>
                <a:gd name="connsiteY48" fmla="*/ 2447925 h 3067050"/>
                <a:gd name="connsiteX49" fmla="*/ 95250 w 866775"/>
                <a:gd name="connsiteY49" fmla="*/ 2476500 h 3067050"/>
                <a:gd name="connsiteX50" fmla="*/ 104775 w 866775"/>
                <a:gd name="connsiteY50" fmla="*/ 2505075 h 3067050"/>
                <a:gd name="connsiteX51" fmla="*/ 142875 w 866775"/>
                <a:gd name="connsiteY51" fmla="*/ 2562225 h 3067050"/>
                <a:gd name="connsiteX52" fmla="*/ 161925 w 866775"/>
                <a:gd name="connsiteY52" fmla="*/ 2590800 h 3067050"/>
                <a:gd name="connsiteX53" fmla="*/ 180975 w 866775"/>
                <a:gd name="connsiteY53" fmla="*/ 2619375 h 3067050"/>
                <a:gd name="connsiteX54" fmla="*/ 209550 w 866775"/>
                <a:gd name="connsiteY54" fmla="*/ 2638425 h 3067050"/>
                <a:gd name="connsiteX55" fmla="*/ 219075 w 866775"/>
                <a:gd name="connsiteY55" fmla="*/ 2667000 h 3067050"/>
                <a:gd name="connsiteX56" fmla="*/ 276225 w 866775"/>
                <a:gd name="connsiteY56" fmla="*/ 2705100 h 3067050"/>
                <a:gd name="connsiteX57" fmla="*/ 304800 w 866775"/>
                <a:gd name="connsiteY57" fmla="*/ 2733675 h 3067050"/>
                <a:gd name="connsiteX58" fmla="*/ 333375 w 866775"/>
                <a:gd name="connsiteY58" fmla="*/ 2743200 h 3067050"/>
                <a:gd name="connsiteX59" fmla="*/ 342900 w 866775"/>
                <a:gd name="connsiteY59" fmla="*/ 2771775 h 3067050"/>
                <a:gd name="connsiteX60" fmla="*/ 390525 w 866775"/>
                <a:gd name="connsiteY60" fmla="*/ 2857500 h 3067050"/>
                <a:gd name="connsiteX61" fmla="*/ 390525 w 866775"/>
                <a:gd name="connsiteY61" fmla="*/ 3067050 h 30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66775" h="3067050">
                  <a:moveTo>
                    <a:pt x="866775" y="0"/>
                  </a:moveTo>
                  <a:cubicBezTo>
                    <a:pt x="838200" y="82550"/>
                    <a:pt x="802237" y="162902"/>
                    <a:pt x="781050" y="247650"/>
                  </a:cubicBezTo>
                  <a:cubicBezTo>
                    <a:pt x="780428" y="250139"/>
                    <a:pt x="766969" y="308114"/>
                    <a:pt x="762000" y="314325"/>
                  </a:cubicBezTo>
                  <a:cubicBezTo>
                    <a:pt x="748571" y="331111"/>
                    <a:pt x="723674" y="336625"/>
                    <a:pt x="704850" y="342900"/>
                  </a:cubicBezTo>
                  <a:cubicBezTo>
                    <a:pt x="682625" y="339725"/>
                    <a:pt x="659129" y="341434"/>
                    <a:pt x="638175" y="333375"/>
                  </a:cubicBezTo>
                  <a:cubicBezTo>
                    <a:pt x="601148" y="319134"/>
                    <a:pt x="578781" y="293031"/>
                    <a:pt x="552450" y="266700"/>
                  </a:cubicBezTo>
                  <a:cubicBezTo>
                    <a:pt x="522635" y="268830"/>
                    <a:pt x="405698" y="266110"/>
                    <a:pt x="361950" y="295275"/>
                  </a:cubicBezTo>
                  <a:lnTo>
                    <a:pt x="333375" y="314325"/>
                  </a:lnTo>
                  <a:cubicBezTo>
                    <a:pt x="327025" y="333375"/>
                    <a:pt x="313453" y="351413"/>
                    <a:pt x="314325" y="371475"/>
                  </a:cubicBezTo>
                  <a:cubicBezTo>
                    <a:pt x="324722" y="610612"/>
                    <a:pt x="300736" y="521207"/>
                    <a:pt x="342900" y="647700"/>
                  </a:cubicBezTo>
                  <a:lnTo>
                    <a:pt x="352425" y="676275"/>
                  </a:lnTo>
                  <a:cubicBezTo>
                    <a:pt x="355600" y="685800"/>
                    <a:pt x="356381" y="696496"/>
                    <a:pt x="361950" y="704850"/>
                  </a:cubicBezTo>
                  <a:cubicBezTo>
                    <a:pt x="368300" y="714375"/>
                    <a:pt x="375320" y="723486"/>
                    <a:pt x="381000" y="733425"/>
                  </a:cubicBezTo>
                  <a:cubicBezTo>
                    <a:pt x="388045" y="745753"/>
                    <a:pt x="391797" y="759971"/>
                    <a:pt x="400050" y="771525"/>
                  </a:cubicBezTo>
                  <a:cubicBezTo>
                    <a:pt x="439060" y="826140"/>
                    <a:pt x="415428" y="777378"/>
                    <a:pt x="457200" y="819150"/>
                  </a:cubicBezTo>
                  <a:cubicBezTo>
                    <a:pt x="528087" y="890037"/>
                    <a:pt x="447007" y="831405"/>
                    <a:pt x="514350" y="876300"/>
                  </a:cubicBezTo>
                  <a:cubicBezTo>
                    <a:pt x="520700" y="885825"/>
                    <a:pt x="524461" y="897724"/>
                    <a:pt x="533400" y="904875"/>
                  </a:cubicBezTo>
                  <a:cubicBezTo>
                    <a:pt x="541240" y="911147"/>
                    <a:pt x="551969" y="913566"/>
                    <a:pt x="561975" y="914400"/>
                  </a:cubicBezTo>
                  <a:cubicBezTo>
                    <a:pt x="628495" y="919943"/>
                    <a:pt x="695325" y="920750"/>
                    <a:pt x="762000" y="923925"/>
                  </a:cubicBezTo>
                  <a:cubicBezTo>
                    <a:pt x="758825" y="962025"/>
                    <a:pt x="759973" y="1000735"/>
                    <a:pt x="752475" y="1038225"/>
                  </a:cubicBezTo>
                  <a:cubicBezTo>
                    <a:pt x="746369" y="1068754"/>
                    <a:pt x="691662" y="1094642"/>
                    <a:pt x="676275" y="1104900"/>
                  </a:cubicBezTo>
                  <a:lnTo>
                    <a:pt x="647700" y="1123950"/>
                  </a:lnTo>
                  <a:cubicBezTo>
                    <a:pt x="638175" y="1130300"/>
                    <a:pt x="629985" y="1139380"/>
                    <a:pt x="619125" y="1143000"/>
                  </a:cubicBezTo>
                  <a:cubicBezTo>
                    <a:pt x="609600" y="1146175"/>
                    <a:pt x="599327" y="1147649"/>
                    <a:pt x="590550" y="1152525"/>
                  </a:cubicBezTo>
                  <a:cubicBezTo>
                    <a:pt x="570536" y="1163644"/>
                    <a:pt x="555120" y="1183385"/>
                    <a:pt x="533400" y="1190625"/>
                  </a:cubicBezTo>
                  <a:cubicBezTo>
                    <a:pt x="437368" y="1222636"/>
                    <a:pt x="586326" y="1173795"/>
                    <a:pt x="466725" y="1209675"/>
                  </a:cubicBezTo>
                  <a:cubicBezTo>
                    <a:pt x="447491" y="1215445"/>
                    <a:pt x="428625" y="1222375"/>
                    <a:pt x="409575" y="1228725"/>
                  </a:cubicBezTo>
                  <a:lnTo>
                    <a:pt x="381000" y="1238250"/>
                  </a:lnTo>
                  <a:cubicBezTo>
                    <a:pt x="374650" y="1247775"/>
                    <a:pt x="369279" y="1258031"/>
                    <a:pt x="361950" y="1266825"/>
                  </a:cubicBezTo>
                  <a:cubicBezTo>
                    <a:pt x="353326" y="1277173"/>
                    <a:pt x="340847" y="1284192"/>
                    <a:pt x="333375" y="1295400"/>
                  </a:cubicBezTo>
                  <a:cubicBezTo>
                    <a:pt x="327806" y="1303754"/>
                    <a:pt x="328340" y="1314995"/>
                    <a:pt x="323850" y="1323975"/>
                  </a:cubicBezTo>
                  <a:cubicBezTo>
                    <a:pt x="318730" y="1334214"/>
                    <a:pt x="311150" y="1343025"/>
                    <a:pt x="304800" y="1352550"/>
                  </a:cubicBezTo>
                  <a:cubicBezTo>
                    <a:pt x="301625" y="1365250"/>
                    <a:pt x="298018" y="1377850"/>
                    <a:pt x="295275" y="1390650"/>
                  </a:cubicBezTo>
                  <a:cubicBezTo>
                    <a:pt x="288491" y="1422310"/>
                    <a:pt x="286464" y="1455183"/>
                    <a:pt x="276225" y="1485900"/>
                  </a:cubicBezTo>
                  <a:cubicBezTo>
                    <a:pt x="273050" y="1495425"/>
                    <a:pt x="272972" y="1506635"/>
                    <a:pt x="266700" y="1514475"/>
                  </a:cubicBezTo>
                  <a:cubicBezTo>
                    <a:pt x="259549" y="1523414"/>
                    <a:pt x="247650" y="1527175"/>
                    <a:pt x="238125" y="1533525"/>
                  </a:cubicBezTo>
                  <a:cubicBezTo>
                    <a:pt x="231775" y="1543050"/>
                    <a:pt x="227170" y="1554005"/>
                    <a:pt x="219075" y="1562100"/>
                  </a:cubicBezTo>
                  <a:cubicBezTo>
                    <a:pt x="210980" y="1570195"/>
                    <a:pt x="198038" y="1572535"/>
                    <a:pt x="190500" y="1581150"/>
                  </a:cubicBezTo>
                  <a:cubicBezTo>
                    <a:pt x="175423" y="1598380"/>
                    <a:pt x="165100" y="1619250"/>
                    <a:pt x="152400" y="1638300"/>
                  </a:cubicBezTo>
                  <a:cubicBezTo>
                    <a:pt x="146050" y="1647825"/>
                    <a:pt x="141445" y="1658780"/>
                    <a:pt x="133350" y="1666875"/>
                  </a:cubicBezTo>
                  <a:cubicBezTo>
                    <a:pt x="88586" y="1711639"/>
                    <a:pt x="112247" y="1684242"/>
                    <a:pt x="66675" y="1752600"/>
                  </a:cubicBezTo>
                  <a:lnTo>
                    <a:pt x="47625" y="1781175"/>
                  </a:lnTo>
                  <a:cubicBezTo>
                    <a:pt x="41275" y="1790700"/>
                    <a:pt x="32195" y="1798890"/>
                    <a:pt x="28575" y="1809750"/>
                  </a:cubicBezTo>
                  <a:cubicBezTo>
                    <a:pt x="5385" y="1879319"/>
                    <a:pt x="14395" y="1847419"/>
                    <a:pt x="0" y="1905000"/>
                  </a:cubicBezTo>
                  <a:cubicBezTo>
                    <a:pt x="3175" y="1990725"/>
                    <a:pt x="4002" y="2076569"/>
                    <a:pt x="9525" y="2162175"/>
                  </a:cubicBezTo>
                  <a:cubicBezTo>
                    <a:pt x="10368" y="2175239"/>
                    <a:pt x="17059" y="2187336"/>
                    <a:pt x="19050" y="2200275"/>
                  </a:cubicBezTo>
                  <a:cubicBezTo>
                    <a:pt x="27672" y="2256320"/>
                    <a:pt x="24452" y="2283581"/>
                    <a:pt x="38100" y="2333625"/>
                  </a:cubicBezTo>
                  <a:lnTo>
                    <a:pt x="66675" y="2419350"/>
                  </a:lnTo>
                  <a:cubicBezTo>
                    <a:pt x="69850" y="2428875"/>
                    <a:pt x="70631" y="2439571"/>
                    <a:pt x="76200" y="2447925"/>
                  </a:cubicBezTo>
                  <a:cubicBezTo>
                    <a:pt x="82550" y="2457450"/>
                    <a:pt x="90130" y="2466261"/>
                    <a:pt x="95250" y="2476500"/>
                  </a:cubicBezTo>
                  <a:cubicBezTo>
                    <a:pt x="99740" y="2485480"/>
                    <a:pt x="99899" y="2496298"/>
                    <a:pt x="104775" y="2505075"/>
                  </a:cubicBezTo>
                  <a:cubicBezTo>
                    <a:pt x="115894" y="2525089"/>
                    <a:pt x="130175" y="2543175"/>
                    <a:pt x="142875" y="2562225"/>
                  </a:cubicBezTo>
                  <a:lnTo>
                    <a:pt x="161925" y="2590800"/>
                  </a:lnTo>
                  <a:cubicBezTo>
                    <a:pt x="168275" y="2600325"/>
                    <a:pt x="171450" y="2613025"/>
                    <a:pt x="180975" y="2619375"/>
                  </a:cubicBezTo>
                  <a:lnTo>
                    <a:pt x="209550" y="2638425"/>
                  </a:lnTo>
                  <a:cubicBezTo>
                    <a:pt x="212725" y="2647950"/>
                    <a:pt x="211975" y="2659900"/>
                    <a:pt x="219075" y="2667000"/>
                  </a:cubicBezTo>
                  <a:cubicBezTo>
                    <a:pt x="235264" y="2683189"/>
                    <a:pt x="260036" y="2688911"/>
                    <a:pt x="276225" y="2705100"/>
                  </a:cubicBezTo>
                  <a:cubicBezTo>
                    <a:pt x="285750" y="2714625"/>
                    <a:pt x="293592" y="2726203"/>
                    <a:pt x="304800" y="2733675"/>
                  </a:cubicBezTo>
                  <a:cubicBezTo>
                    <a:pt x="313154" y="2739244"/>
                    <a:pt x="323850" y="2740025"/>
                    <a:pt x="333375" y="2743200"/>
                  </a:cubicBezTo>
                  <a:cubicBezTo>
                    <a:pt x="336550" y="2752725"/>
                    <a:pt x="338024" y="2762998"/>
                    <a:pt x="342900" y="2771775"/>
                  </a:cubicBezTo>
                  <a:cubicBezTo>
                    <a:pt x="350881" y="2786141"/>
                    <a:pt x="389410" y="2829630"/>
                    <a:pt x="390525" y="2857500"/>
                  </a:cubicBezTo>
                  <a:cubicBezTo>
                    <a:pt x="393317" y="2927294"/>
                    <a:pt x="390525" y="2997200"/>
                    <a:pt x="390525" y="306705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295525" y="2257425"/>
              <a:ext cx="809625" cy="2981325"/>
            </a:xfrm>
            <a:custGeom>
              <a:avLst/>
              <a:gdLst>
                <a:gd name="connsiteX0" fmla="*/ 352425 w 809625"/>
                <a:gd name="connsiteY0" fmla="*/ 0 h 2981325"/>
                <a:gd name="connsiteX1" fmla="*/ 495300 w 809625"/>
                <a:gd name="connsiteY1" fmla="*/ 133350 h 2981325"/>
                <a:gd name="connsiteX2" fmla="*/ 523875 w 809625"/>
                <a:gd name="connsiteY2" fmla="*/ 152400 h 2981325"/>
                <a:gd name="connsiteX3" fmla="*/ 552450 w 809625"/>
                <a:gd name="connsiteY3" fmla="*/ 161925 h 2981325"/>
                <a:gd name="connsiteX4" fmla="*/ 581025 w 809625"/>
                <a:gd name="connsiteY4" fmla="*/ 180975 h 2981325"/>
                <a:gd name="connsiteX5" fmla="*/ 666750 w 809625"/>
                <a:gd name="connsiteY5" fmla="*/ 209550 h 2981325"/>
                <a:gd name="connsiteX6" fmla="*/ 695325 w 809625"/>
                <a:gd name="connsiteY6" fmla="*/ 219075 h 2981325"/>
                <a:gd name="connsiteX7" fmla="*/ 723900 w 809625"/>
                <a:gd name="connsiteY7" fmla="*/ 228600 h 2981325"/>
                <a:gd name="connsiteX8" fmla="*/ 742950 w 809625"/>
                <a:gd name="connsiteY8" fmla="*/ 257175 h 2981325"/>
                <a:gd name="connsiteX9" fmla="*/ 771525 w 809625"/>
                <a:gd name="connsiteY9" fmla="*/ 276225 h 2981325"/>
                <a:gd name="connsiteX10" fmla="*/ 781050 w 809625"/>
                <a:gd name="connsiteY10" fmla="*/ 304800 h 2981325"/>
                <a:gd name="connsiteX11" fmla="*/ 809625 w 809625"/>
                <a:gd name="connsiteY11" fmla="*/ 361950 h 2981325"/>
                <a:gd name="connsiteX12" fmla="*/ 800100 w 809625"/>
                <a:gd name="connsiteY12" fmla="*/ 447675 h 2981325"/>
                <a:gd name="connsiteX13" fmla="*/ 771525 w 809625"/>
                <a:gd name="connsiteY13" fmla="*/ 457200 h 2981325"/>
                <a:gd name="connsiteX14" fmla="*/ 647700 w 809625"/>
                <a:gd name="connsiteY14" fmla="*/ 466725 h 2981325"/>
                <a:gd name="connsiteX15" fmla="*/ 533400 w 809625"/>
                <a:gd name="connsiteY15" fmla="*/ 542925 h 2981325"/>
                <a:gd name="connsiteX16" fmla="*/ 495300 w 809625"/>
                <a:gd name="connsiteY16" fmla="*/ 600075 h 2981325"/>
                <a:gd name="connsiteX17" fmla="*/ 447675 w 809625"/>
                <a:gd name="connsiteY17" fmla="*/ 657225 h 2981325"/>
                <a:gd name="connsiteX18" fmla="*/ 390525 w 809625"/>
                <a:gd name="connsiteY18" fmla="*/ 676275 h 2981325"/>
                <a:gd name="connsiteX19" fmla="*/ 200025 w 809625"/>
                <a:gd name="connsiteY19" fmla="*/ 695325 h 2981325"/>
                <a:gd name="connsiteX20" fmla="*/ 133350 w 809625"/>
                <a:gd name="connsiteY20" fmla="*/ 714375 h 2981325"/>
                <a:gd name="connsiteX21" fmla="*/ 76200 w 809625"/>
                <a:gd name="connsiteY21" fmla="*/ 762000 h 2981325"/>
                <a:gd name="connsiteX22" fmla="*/ 47625 w 809625"/>
                <a:gd name="connsiteY22" fmla="*/ 781050 h 2981325"/>
                <a:gd name="connsiteX23" fmla="*/ 28575 w 809625"/>
                <a:gd name="connsiteY23" fmla="*/ 809625 h 2981325"/>
                <a:gd name="connsiteX24" fmla="*/ 9525 w 809625"/>
                <a:gd name="connsiteY24" fmla="*/ 885825 h 2981325"/>
                <a:gd name="connsiteX25" fmla="*/ 0 w 809625"/>
                <a:gd name="connsiteY25" fmla="*/ 914400 h 2981325"/>
                <a:gd name="connsiteX26" fmla="*/ 28575 w 809625"/>
                <a:gd name="connsiteY26" fmla="*/ 1095375 h 2981325"/>
                <a:gd name="connsiteX27" fmla="*/ 104775 w 809625"/>
                <a:gd name="connsiteY27" fmla="*/ 1181100 h 2981325"/>
                <a:gd name="connsiteX28" fmla="*/ 142875 w 809625"/>
                <a:gd name="connsiteY28" fmla="*/ 1209675 h 2981325"/>
                <a:gd name="connsiteX29" fmla="*/ 219075 w 809625"/>
                <a:gd name="connsiteY29" fmla="*/ 1228725 h 2981325"/>
                <a:gd name="connsiteX30" fmla="*/ 352425 w 809625"/>
                <a:gd name="connsiteY30" fmla="*/ 1266825 h 2981325"/>
                <a:gd name="connsiteX31" fmla="*/ 447675 w 809625"/>
                <a:gd name="connsiteY31" fmla="*/ 1276350 h 2981325"/>
                <a:gd name="connsiteX32" fmla="*/ 504825 w 809625"/>
                <a:gd name="connsiteY32" fmla="*/ 1304925 h 2981325"/>
                <a:gd name="connsiteX33" fmla="*/ 533400 w 809625"/>
                <a:gd name="connsiteY33" fmla="*/ 1314450 h 2981325"/>
                <a:gd name="connsiteX34" fmla="*/ 561975 w 809625"/>
                <a:gd name="connsiteY34" fmla="*/ 1333500 h 2981325"/>
                <a:gd name="connsiteX35" fmla="*/ 619125 w 809625"/>
                <a:gd name="connsiteY35" fmla="*/ 1362075 h 2981325"/>
                <a:gd name="connsiteX36" fmla="*/ 638175 w 809625"/>
                <a:gd name="connsiteY36" fmla="*/ 1390650 h 2981325"/>
                <a:gd name="connsiteX37" fmla="*/ 657225 w 809625"/>
                <a:gd name="connsiteY37" fmla="*/ 1447800 h 2981325"/>
                <a:gd name="connsiteX38" fmla="*/ 647700 w 809625"/>
                <a:gd name="connsiteY38" fmla="*/ 1638300 h 2981325"/>
                <a:gd name="connsiteX39" fmla="*/ 561975 w 809625"/>
                <a:gd name="connsiteY39" fmla="*/ 1685925 h 2981325"/>
                <a:gd name="connsiteX40" fmla="*/ 495300 w 809625"/>
                <a:gd name="connsiteY40" fmla="*/ 1676400 h 2981325"/>
                <a:gd name="connsiteX41" fmla="*/ 485775 w 809625"/>
                <a:gd name="connsiteY41" fmla="*/ 1647825 h 2981325"/>
                <a:gd name="connsiteX42" fmla="*/ 438150 w 809625"/>
                <a:gd name="connsiteY42" fmla="*/ 1600200 h 2981325"/>
                <a:gd name="connsiteX43" fmla="*/ 361950 w 809625"/>
                <a:gd name="connsiteY43" fmla="*/ 1533525 h 2981325"/>
                <a:gd name="connsiteX44" fmla="*/ 247650 w 809625"/>
                <a:gd name="connsiteY44" fmla="*/ 1514475 h 2981325"/>
                <a:gd name="connsiteX45" fmla="*/ 133350 w 809625"/>
                <a:gd name="connsiteY45" fmla="*/ 1524000 h 2981325"/>
                <a:gd name="connsiteX46" fmla="*/ 123825 w 809625"/>
                <a:gd name="connsiteY46" fmla="*/ 1552575 h 2981325"/>
                <a:gd name="connsiteX47" fmla="*/ 133350 w 809625"/>
                <a:gd name="connsiteY47" fmla="*/ 1685925 h 2981325"/>
                <a:gd name="connsiteX48" fmla="*/ 161925 w 809625"/>
                <a:gd name="connsiteY48" fmla="*/ 1743075 h 2981325"/>
                <a:gd name="connsiteX49" fmla="*/ 180975 w 809625"/>
                <a:gd name="connsiteY49" fmla="*/ 1809750 h 2981325"/>
                <a:gd name="connsiteX50" fmla="*/ 200025 w 809625"/>
                <a:gd name="connsiteY50" fmla="*/ 1838325 h 2981325"/>
                <a:gd name="connsiteX51" fmla="*/ 228600 w 809625"/>
                <a:gd name="connsiteY51" fmla="*/ 1857375 h 2981325"/>
                <a:gd name="connsiteX52" fmla="*/ 247650 w 809625"/>
                <a:gd name="connsiteY52" fmla="*/ 1885950 h 2981325"/>
                <a:gd name="connsiteX53" fmla="*/ 276225 w 809625"/>
                <a:gd name="connsiteY53" fmla="*/ 1905000 h 2981325"/>
                <a:gd name="connsiteX54" fmla="*/ 295275 w 809625"/>
                <a:gd name="connsiteY54" fmla="*/ 1962150 h 2981325"/>
                <a:gd name="connsiteX55" fmla="*/ 333375 w 809625"/>
                <a:gd name="connsiteY55" fmla="*/ 2019300 h 2981325"/>
                <a:gd name="connsiteX56" fmla="*/ 342900 w 809625"/>
                <a:gd name="connsiteY56" fmla="*/ 2047875 h 2981325"/>
                <a:gd name="connsiteX57" fmla="*/ 371475 w 809625"/>
                <a:gd name="connsiteY57" fmla="*/ 2171700 h 2981325"/>
                <a:gd name="connsiteX58" fmla="*/ 381000 w 809625"/>
                <a:gd name="connsiteY58" fmla="*/ 2200275 h 2981325"/>
                <a:gd name="connsiteX59" fmla="*/ 400050 w 809625"/>
                <a:gd name="connsiteY59" fmla="*/ 2228850 h 2981325"/>
                <a:gd name="connsiteX60" fmla="*/ 409575 w 809625"/>
                <a:gd name="connsiteY60" fmla="*/ 2257425 h 2981325"/>
                <a:gd name="connsiteX61" fmla="*/ 476250 w 809625"/>
                <a:gd name="connsiteY61" fmla="*/ 2343150 h 2981325"/>
                <a:gd name="connsiteX62" fmla="*/ 485775 w 809625"/>
                <a:gd name="connsiteY62" fmla="*/ 2371725 h 2981325"/>
                <a:gd name="connsiteX63" fmla="*/ 523875 w 809625"/>
                <a:gd name="connsiteY63" fmla="*/ 2428875 h 2981325"/>
                <a:gd name="connsiteX64" fmla="*/ 552450 w 809625"/>
                <a:gd name="connsiteY64" fmla="*/ 2486025 h 2981325"/>
                <a:gd name="connsiteX65" fmla="*/ 590550 w 809625"/>
                <a:gd name="connsiteY65" fmla="*/ 2543175 h 2981325"/>
                <a:gd name="connsiteX66" fmla="*/ 600075 w 809625"/>
                <a:gd name="connsiteY66" fmla="*/ 2571750 h 2981325"/>
                <a:gd name="connsiteX67" fmla="*/ 638175 w 809625"/>
                <a:gd name="connsiteY67" fmla="*/ 2628900 h 2981325"/>
                <a:gd name="connsiteX68" fmla="*/ 657225 w 809625"/>
                <a:gd name="connsiteY68" fmla="*/ 2686050 h 2981325"/>
                <a:gd name="connsiteX69" fmla="*/ 666750 w 809625"/>
                <a:gd name="connsiteY69" fmla="*/ 2714625 h 2981325"/>
                <a:gd name="connsiteX70" fmla="*/ 695325 w 809625"/>
                <a:gd name="connsiteY70" fmla="*/ 2771775 h 2981325"/>
                <a:gd name="connsiteX71" fmla="*/ 714375 w 809625"/>
                <a:gd name="connsiteY71" fmla="*/ 2800350 h 2981325"/>
                <a:gd name="connsiteX72" fmla="*/ 733425 w 809625"/>
                <a:gd name="connsiteY72" fmla="*/ 2857500 h 2981325"/>
                <a:gd name="connsiteX73" fmla="*/ 762000 w 809625"/>
                <a:gd name="connsiteY73" fmla="*/ 2914650 h 2981325"/>
                <a:gd name="connsiteX74" fmla="*/ 790575 w 809625"/>
                <a:gd name="connsiteY74" fmla="*/ 2933700 h 2981325"/>
                <a:gd name="connsiteX75" fmla="*/ 809625 w 809625"/>
                <a:gd name="connsiteY75" fmla="*/ 2981325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09625" h="2981325">
                  <a:moveTo>
                    <a:pt x="352425" y="0"/>
                  </a:moveTo>
                  <a:cubicBezTo>
                    <a:pt x="400050" y="44450"/>
                    <a:pt x="446610" y="90070"/>
                    <a:pt x="495300" y="133350"/>
                  </a:cubicBezTo>
                  <a:cubicBezTo>
                    <a:pt x="503856" y="140955"/>
                    <a:pt x="513636" y="147280"/>
                    <a:pt x="523875" y="152400"/>
                  </a:cubicBezTo>
                  <a:cubicBezTo>
                    <a:pt x="532855" y="156890"/>
                    <a:pt x="543470" y="157435"/>
                    <a:pt x="552450" y="161925"/>
                  </a:cubicBezTo>
                  <a:cubicBezTo>
                    <a:pt x="562689" y="167045"/>
                    <a:pt x="570564" y="176326"/>
                    <a:pt x="581025" y="180975"/>
                  </a:cubicBezTo>
                  <a:lnTo>
                    <a:pt x="666750" y="209550"/>
                  </a:lnTo>
                  <a:lnTo>
                    <a:pt x="695325" y="219075"/>
                  </a:lnTo>
                  <a:lnTo>
                    <a:pt x="723900" y="228600"/>
                  </a:lnTo>
                  <a:cubicBezTo>
                    <a:pt x="730250" y="238125"/>
                    <a:pt x="734855" y="249080"/>
                    <a:pt x="742950" y="257175"/>
                  </a:cubicBezTo>
                  <a:cubicBezTo>
                    <a:pt x="751045" y="265270"/>
                    <a:pt x="764374" y="267286"/>
                    <a:pt x="771525" y="276225"/>
                  </a:cubicBezTo>
                  <a:cubicBezTo>
                    <a:pt x="777797" y="284065"/>
                    <a:pt x="776560" y="295820"/>
                    <a:pt x="781050" y="304800"/>
                  </a:cubicBezTo>
                  <a:cubicBezTo>
                    <a:pt x="817979" y="378658"/>
                    <a:pt x="785684" y="290126"/>
                    <a:pt x="809625" y="361950"/>
                  </a:cubicBezTo>
                  <a:cubicBezTo>
                    <a:pt x="806450" y="390525"/>
                    <a:pt x="810778" y="420981"/>
                    <a:pt x="800100" y="447675"/>
                  </a:cubicBezTo>
                  <a:cubicBezTo>
                    <a:pt x="796371" y="456997"/>
                    <a:pt x="781488" y="455955"/>
                    <a:pt x="771525" y="457200"/>
                  </a:cubicBezTo>
                  <a:cubicBezTo>
                    <a:pt x="730448" y="462335"/>
                    <a:pt x="688975" y="463550"/>
                    <a:pt x="647700" y="466725"/>
                  </a:cubicBezTo>
                  <a:cubicBezTo>
                    <a:pt x="587783" y="486697"/>
                    <a:pt x="574171" y="481769"/>
                    <a:pt x="533400" y="542925"/>
                  </a:cubicBezTo>
                  <a:lnTo>
                    <a:pt x="495300" y="600075"/>
                  </a:lnTo>
                  <a:cubicBezTo>
                    <a:pt x="483443" y="617860"/>
                    <a:pt x="467088" y="646440"/>
                    <a:pt x="447675" y="657225"/>
                  </a:cubicBezTo>
                  <a:cubicBezTo>
                    <a:pt x="430122" y="666977"/>
                    <a:pt x="409575" y="669925"/>
                    <a:pt x="390525" y="676275"/>
                  </a:cubicBezTo>
                  <a:cubicBezTo>
                    <a:pt x="310656" y="702898"/>
                    <a:pt x="371973" y="685210"/>
                    <a:pt x="200025" y="695325"/>
                  </a:cubicBezTo>
                  <a:cubicBezTo>
                    <a:pt x="187818" y="698377"/>
                    <a:pt x="147015" y="707543"/>
                    <a:pt x="133350" y="714375"/>
                  </a:cubicBezTo>
                  <a:cubicBezTo>
                    <a:pt x="97877" y="732112"/>
                    <a:pt x="107798" y="735668"/>
                    <a:pt x="76200" y="762000"/>
                  </a:cubicBezTo>
                  <a:cubicBezTo>
                    <a:pt x="67406" y="769329"/>
                    <a:pt x="57150" y="774700"/>
                    <a:pt x="47625" y="781050"/>
                  </a:cubicBezTo>
                  <a:cubicBezTo>
                    <a:pt x="41275" y="790575"/>
                    <a:pt x="32487" y="798867"/>
                    <a:pt x="28575" y="809625"/>
                  </a:cubicBezTo>
                  <a:cubicBezTo>
                    <a:pt x="19628" y="834230"/>
                    <a:pt x="17804" y="860987"/>
                    <a:pt x="9525" y="885825"/>
                  </a:cubicBezTo>
                  <a:lnTo>
                    <a:pt x="0" y="914400"/>
                  </a:lnTo>
                  <a:cubicBezTo>
                    <a:pt x="2422" y="945892"/>
                    <a:pt x="626" y="1053452"/>
                    <a:pt x="28575" y="1095375"/>
                  </a:cubicBezTo>
                  <a:cubicBezTo>
                    <a:pt x="53328" y="1132504"/>
                    <a:pt x="61279" y="1148478"/>
                    <a:pt x="104775" y="1181100"/>
                  </a:cubicBezTo>
                  <a:cubicBezTo>
                    <a:pt x="117475" y="1190625"/>
                    <a:pt x="129092" y="1201799"/>
                    <a:pt x="142875" y="1209675"/>
                  </a:cubicBezTo>
                  <a:cubicBezTo>
                    <a:pt x="160467" y="1219728"/>
                    <a:pt x="204079" y="1224635"/>
                    <a:pt x="219075" y="1228725"/>
                  </a:cubicBezTo>
                  <a:cubicBezTo>
                    <a:pt x="266103" y="1241551"/>
                    <a:pt x="302327" y="1261815"/>
                    <a:pt x="352425" y="1266825"/>
                  </a:cubicBezTo>
                  <a:lnTo>
                    <a:pt x="447675" y="1276350"/>
                  </a:lnTo>
                  <a:cubicBezTo>
                    <a:pt x="519499" y="1300291"/>
                    <a:pt x="430967" y="1267996"/>
                    <a:pt x="504825" y="1304925"/>
                  </a:cubicBezTo>
                  <a:cubicBezTo>
                    <a:pt x="513805" y="1309415"/>
                    <a:pt x="524420" y="1309960"/>
                    <a:pt x="533400" y="1314450"/>
                  </a:cubicBezTo>
                  <a:cubicBezTo>
                    <a:pt x="543639" y="1319570"/>
                    <a:pt x="551736" y="1328380"/>
                    <a:pt x="561975" y="1333500"/>
                  </a:cubicBezTo>
                  <a:cubicBezTo>
                    <a:pt x="640845" y="1372935"/>
                    <a:pt x="537233" y="1307480"/>
                    <a:pt x="619125" y="1362075"/>
                  </a:cubicBezTo>
                  <a:cubicBezTo>
                    <a:pt x="625475" y="1371600"/>
                    <a:pt x="633526" y="1380189"/>
                    <a:pt x="638175" y="1390650"/>
                  </a:cubicBezTo>
                  <a:cubicBezTo>
                    <a:pt x="646330" y="1409000"/>
                    <a:pt x="657225" y="1447800"/>
                    <a:pt x="657225" y="1447800"/>
                  </a:cubicBezTo>
                  <a:cubicBezTo>
                    <a:pt x="654050" y="1511300"/>
                    <a:pt x="665502" y="1577264"/>
                    <a:pt x="647700" y="1638300"/>
                  </a:cubicBezTo>
                  <a:cubicBezTo>
                    <a:pt x="640646" y="1662486"/>
                    <a:pt x="586638" y="1677704"/>
                    <a:pt x="561975" y="1685925"/>
                  </a:cubicBezTo>
                  <a:cubicBezTo>
                    <a:pt x="539750" y="1682750"/>
                    <a:pt x="515380" y="1686440"/>
                    <a:pt x="495300" y="1676400"/>
                  </a:cubicBezTo>
                  <a:cubicBezTo>
                    <a:pt x="486320" y="1671910"/>
                    <a:pt x="490265" y="1656805"/>
                    <a:pt x="485775" y="1647825"/>
                  </a:cubicBezTo>
                  <a:cubicBezTo>
                    <a:pt x="469900" y="1616075"/>
                    <a:pt x="466725" y="1619250"/>
                    <a:pt x="438150" y="1600200"/>
                  </a:cubicBezTo>
                  <a:cubicBezTo>
                    <a:pt x="418902" y="1571327"/>
                    <a:pt x="403622" y="1540470"/>
                    <a:pt x="361950" y="1533525"/>
                  </a:cubicBezTo>
                  <a:lnTo>
                    <a:pt x="247650" y="1514475"/>
                  </a:lnTo>
                  <a:cubicBezTo>
                    <a:pt x="209550" y="1517650"/>
                    <a:pt x="169891" y="1512756"/>
                    <a:pt x="133350" y="1524000"/>
                  </a:cubicBezTo>
                  <a:cubicBezTo>
                    <a:pt x="123754" y="1526953"/>
                    <a:pt x="123825" y="1542535"/>
                    <a:pt x="123825" y="1552575"/>
                  </a:cubicBezTo>
                  <a:cubicBezTo>
                    <a:pt x="123825" y="1597138"/>
                    <a:pt x="128143" y="1641667"/>
                    <a:pt x="133350" y="1685925"/>
                  </a:cubicBezTo>
                  <a:cubicBezTo>
                    <a:pt x="137033" y="1717233"/>
                    <a:pt x="148094" y="1715413"/>
                    <a:pt x="161925" y="1743075"/>
                  </a:cubicBezTo>
                  <a:cubicBezTo>
                    <a:pt x="180461" y="1780146"/>
                    <a:pt x="162664" y="1767024"/>
                    <a:pt x="180975" y="1809750"/>
                  </a:cubicBezTo>
                  <a:cubicBezTo>
                    <a:pt x="185484" y="1820272"/>
                    <a:pt x="191930" y="1830230"/>
                    <a:pt x="200025" y="1838325"/>
                  </a:cubicBezTo>
                  <a:cubicBezTo>
                    <a:pt x="208120" y="1846420"/>
                    <a:pt x="219075" y="1851025"/>
                    <a:pt x="228600" y="1857375"/>
                  </a:cubicBezTo>
                  <a:cubicBezTo>
                    <a:pt x="234950" y="1866900"/>
                    <a:pt x="239555" y="1877855"/>
                    <a:pt x="247650" y="1885950"/>
                  </a:cubicBezTo>
                  <a:cubicBezTo>
                    <a:pt x="255745" y="1894045"/>
                    <a:pt x="270158" y="1895292"/>
                    <a:pt x="276225" y="1905000"/>
                  </a:cubicBezTo>
                  <a:cubicBezTo>
                    <a:pt x="286868" y="1922028"/>
                    <a:pt x="284136" y="1945442"/>
                    <a:pt x="295275" y="1962150"/>
                  </a:cubicBezTo>
                  <a:cubicBezTo>
                    <a:pt x="307975" y="1981200"/>
                    <a:pt x="326135" y="1997580"/>
                    <a:pt x="333375" y="2019300"/>
                  </a:cubicBezTo>
                  <a:cubicBezTo>
                    <a:pt x="336550" y="2028825"/>
                    <a:pt x="340465" y="2038135"/>
                    <a:pt x="342900" y="2047875"/>
                  </a:cubicBezTo>
                  <a:cubicBezTo>
                    <a:pt x="358012" y="2108322"/>
                    <a:pt x="347767" y="2100577"/>
                    <a:pt x="371475" y="2171700"/>
                  </a:cubicBezTo>
                  <a:cubicBezTo>
                    <a:pt x="374650" y="2181225"/>
                    <a:pt x="376510" y="2191295"/>
                    <a:pt x="381000" y="2200275"/>
                  </a:cubicBezTo>
                  <a:cubicBezTo>
                    <a:pt x="386120" y="2210514"/>
                    <a:pt x="394930" y="2218611"/>
                    <a:pt x="400050" y="2228850"/>
                  </a:cubicBezTo>
                  <a:cubicBezTo>
                    <a:pt x="404540" y="2237830"/>
                    <a:pt x="404006" y="2249071"/>
                    <a:pt x="409575" y="2257425"/>
                  </a:cubicBezTo>
                  <a:cubicBezTo>
                    <a:pt x="442449" y="2306735"/>
                    <a:pt x="450888" y="2267065"/>
                    <a:pt x="476250" y="2343150"/>
                  </a:cubicBezTo>
                  <a:cubicBezTo>
                    <a:pt x="479425" y="2352675"/>
                    <a:pt x="480899" y="2362948"/>
                    <a:pt x="485775" y="2371725"/>
                  </a:cubicBezTo>
                  <a:cubicBezTo>
                    <a:pt x="496894" y="2391739"/>
                    <a:pt x="516635" y="2407155"/>
                    <a:pt x="523875" y="2428875"/>
                  </a:cubicBezTo>
                  <a:cubicBezTo>
                    <a:pt x="547816" y="2500699"/>
                    <a:pt x="515521" y="2412167"/>
                    <a:pt x="552450" y="2486025"/>
                  </a:cubicBezTo>
                  <a:cubicBezTo>
                    <a:pt x="580019" y="2541164"/>
                    <a:pt x="536381" y="2489006"/>
                    <a:pt x="590550" y="2543175"/>
                  </a:cubicBezTo>
                  <a:cubicBezTo>
                    <a:pt x="593725" y="2552700"/>
                    <a:pt x="595199" y="2562973"/>
                    <a:pt x="600075" y="2571750"/>
                  </a:cubicBezTo>
                  <a:cubicBezTo>
                    <a:pt x="611194" y="2591764"/>
                    <a:pt x="630935" y="2607180"/>
                    <a:pt x="638175" y="2628900"/>
                  </a:cubicBezTo>
                  <a:lnTo>
                    <a:pt x="657225" y="2686050"/>
                  </a:lnTo>
                  <a:cubicBezTo>
                    <a:pt x="660400" y="2695575"/>
                    <a:pt x="661181" y="2706271"/>
                    <a:pt x="666750" y="2714625"/>
                  </a:cubicBezTo>
                  <a:cubicBezTo>
                    <a:pt x="721345" y="2796517"/>
                    <a:pt x="655890" y="2692905"/>
                    <a:pt x="695325" y="2771775"/>
                  </a:cubicBezTo>
                  <a:cubicBezTo>
                    <a:pt x="700445" y="2782014"/>
                    <a:pt x="709726" y="2789889"/>
                    <a:pt x="714375" y="2800350"/>
                  </a:cubicBezTo>
                  <a:cubicBezTo>
                    <a:pt x="722530" y="2818700"/>
                    <a:pt x="727075" y="2838450"/>
                    <a:pt x="733425" y="2857500"/>
                  </a:cubicBezTo>
                  <a:cubicBezTo>
                    <a:pt x="741172" y="2880741"/>
                    <a:pt x="743536" y="2896186"/>
                    <a:pt x="762000" y="2914650"/>
                  </a:cubicBezTo>
                  <a:cubicBezTo>
                    <a:pt x="770095" y="2922745"/>
                    <a:pt x="781050" y="2927350"/>
                    <a:pt x="790575" y="2933700"/>
                  </a:cubicBezTo>
                  <a:cubicBezTo>
                    <a:pt x="802345" y="2969010"/>
                    <a:pt x="795610" y="2953295"/>
                    <a:pt x="809625" y="2981325"/>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18197112">
              <a:off x="3063666" y="3305044"/>
              <a:ext cx="1578189" cy="461665"/>
            </a:xfrm>
            <a:prstGeom prst="rect">
              <a:avLst/>
            </a:prstGeom>
            <a:noFill/>
          </p:spPr>
          <p:txBody>
            <a:bodyPr wrap="none" rtlCol="0">
              <a:spAutoFit/>
            </a:bodyPr>
            <a:lstStyle/>
            <a:p>
              <a:r>
                <a:rPr lang="en-US" sz="2400" b="1" dirty="0" smtClean="0">
                  <a:solidFill>
                    <a:srgbClr val="002060"/>
                  </a:solidFill>
                </a:rPr>
                <a:t>20-30 Days</a:t>
              </a:r>
              <a:endParaRPr lang="en-US" sz="2400" b="1" dirty="0">
                <a:solidFill>
                  <a:srgbClr val="002060"/>
                </a:solidFill>
              </a:endParaRPr>
            </a:p>
          </p:txBody>
        </p:sp>
        <p:sp>
          <p:nvSpPr>
            <p:cNvPr id="11" name="TextBox 10"/>
            <p:cNvSpPr txBox="1"/>
            <p:nvPr/>
          </p:nvSpPr>
          <p:spPr>
            <a:xfrm rot="17573166">
              <a:off x="2110685" y="3345850"/>
              <a:ext cx="1578189" cy="461665"/>
            </a:xfrm>
            <a:prstGeom prst="rect">
              <a:avLst/>
            </a:prstGeom>
            <a:noFill/>
          </p:spPr>
          <p:txBody>
            <a:bodyPr wrap="none" rtlCol="0">
              <a:spAutoFit/>
            </a:bodyPr>
            <a:lstStyle/>
            <a:p>
              <a:r>
                <a:rPr lang="en-US" sz="2400" b="1" dirty="0" smtClean="0">
                  <a:solidFill>
                    <a:srgbClr val="002060"/>
                  </a:solidFill>
                </a:rPr>
                <a:t>10-20 Days</a:t>
              </a:r>
              <a:endParaRPr lang="en-US" sz="2400" b="1" dirty="0">
                <a:solidFill>
                  <a:srgbClr val="002060"/>
                </a:solidFill>
              </a:endParaRPr>
            </a:p>
          </p:txBody>
        </p:sp>
      </p:grpSp>
    </p:spTree>
    <p:extLst>
      <p:ext uri="{BB962C8B-B14F-4D97-AF65-F5344CB8AC3E}">
        <p14:creationId xmlns:p14="http://schemas.microsoft.com/office/powerpoint/2010/main" val="6302258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1325563"/>
          </a:xfrm>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Lightning Flash Density</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7489" y="1562100"/>
            <a:ext cx="9437021" cy="5212080"/>
          </a:xfrm>
          <a:prstGeom prst="rect">
            <a:avLst/>
          </a:prstGeom>
        </p:spPr>
      </p:pic>
    </p:spTree>
    <p:extLst>
      <p:ext uri="{BB962C8B-B14F-4D97-AF65-F5344CB8AC3E}">
        <p14:creationId xmlns:p14="http://schemas.microsoft.com/office/powerpoint/2010/main" val="7219138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Convective SIGMET Frequency </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8" name="TextBox 7"/>
          <p:cNvSpPr txBox="1"/>
          <p:nvPr/>
        </p:nvSpPr>
        <p:spPr>
          <a:xfrm>
            <a:off x="10076934" y="6410325"/>
            <a:ext cx="2115066" cy="369332"/>
          </a:xfrm>
          <a:prstGeom prst="rect">
            <a:avLst/>
          </a:prstGeom>
          <a:noFill/>
        </p:spPr>
        <p:txBody>
          <a:bodyPr wrap="none" rtlCol="0">
            <a:spAutoFit/>
          </a:bodyPr>
          <a:lstStyle/>
          <a:p>
            <a:r>
              <a:rPr lang="en-US" dirty="0" err="1" smtClean="0"/>
              <a:t>Slemmer</a:t>
            </a:r>
            <a:r>
              <a:rPr lang="en-US" dirty="0" smtClean="0"/>
              <a:t> et al. 2004 </a:t>
            </a:r>
            <a:endParaRPr lang="en-US" dirty="0"/>
          </a:p>
        </p:txBody>
      </p:sp>
      <p:grpSp>
        <p:nvGrpSpPr>
          <p:cNvPr id="27" name="Group 26"/>
          <p:cNvGrpSpPr/>
          <p:nvPr/>
        </p:nvGrpSpPr>
        <p:grpSpPr>
          <a:xfrm>
            <a:off x="533398" y="2012172"/>
            <a:ext cx="11154293" cy="3476506"/>
            <a:chOff x="533398" y="2012172"/>
            <a:chExt cx="11154293" cy="3476506"/>
          </a:xfrm>
        </p:grpSpPr>
        <p:sp>
          <p:nvSpPr>
            <p:cNvPr id="13" name="TextBox 12"/>
            <p:cNvSpPr txBox="1"/>
            <p:nvPr/>
          </p:nvSpPr>
          <p:spPr>
            <a:xfrm>
              <a:off x="533398" y="2012172"/>
              <a:ext cx="1914527" cy="523220"/>
            </a:xfrm>
            <a:prstGeom prst="rect">
              <a:avLst/>
            </a:prstGeom>
            <a:solidFill>
              <a:schemeClr val="bg2"/>
            </a:solidFill>
          </p:spPr>
          <p:txBody>
            <a:bodyPr wrap="square" rtlCol="0">
              <a:spAutoFit/>
            </a:bodyPr>
            <a:lstStyle/>
            <a:p>
              <a:r>
                <a:rPr lang="en-US" sz="2800" dirty="0" smtClean="0">
                  <a:solidFill>
                    <a:srgbClr val="003399"/>
                  </a:solidFill>
                  <a:latin typeface="Arial Black" panose="020B0A04020102020204" pitchFamily="34" charset="0"/>
                </a:rPr>
                <a:t>March</a:t>
              </a:r>
              <a:endParaRPr lang="en-US" sz="2800" dirty="0">
                <a:solidFill>
                  <a:srgbClr val="003399"/>
                </a:solidFill>
                <a:latin typeface="Arial Black" panose="020B0A04020102020204" pitchFamily="34" charset="0"/>
              </a:endParaRPr>
            </a:p>
          </p:txBody>
        </p:sp>
        <p:grpSp>
          <p:nvGrpSpPr>
            <p:cNvPr id="17" name="Group 16"/>
            <p:cNvGrpSpPr/>
            <p:nvPr/>
          </p:nvGrpSpPr>
          <p:grpSpPr>
            <a:xfrm>
              <a:off x="533399" y="2196838"/>
              <a:ext cx="11154292" cy="3291840"/>
              <a:chOff x="533399" y="2196838"/>
              <a:chExt cx="11154292" cy="329184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721" t="4626" r="2367" b="582"/>
              <a:stretch/>
            </p:blipFill>
            <p:spPr>
              <a:xfrm>
                <a:off x="533399" y="2542596"/>
                <a:ext cx="5838825" cy="2600325"/>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0208" t="12063" b="15048"/>
              <a:stretch/>
            </p:blipFill>
            <p:spPr>
              <a:xfrm>
                <a:off x="7033623" y="2196838"/>
                <a:ext cx="4654068" cy="3291840"/>
              </a:xfrm>
              <a:prstGeom prst="rect">
                <a:avLst/>
              </a:prstGeom>
            </p:spPr>
          </p:pic>
        </p:grpSp>
      </p:grpSp>
      <p:sp>
        <p:nvSpPr>
          <p:cNvPr id="18" name="TextBox 17"/>
          <p:cNvSpPr txBox="1"/>
          <p:nvPr/>
        </p:nvSpPr>
        <p:spPr>
          <a:xfrm>
            <a:off x="1825412" y="5410716"/>
            <a:ext cx="3274230" cy="707886"/>
          </a:xfrm>
          <a:prstGeom prst="rect">
            <a:avLst/>
          </a:prstGeom>
          <a:noFill/>
        </p:spPr>
        <p:txBody>
          <a:bodyPr wrap="none" rtlCol="0">
            <a:spAutoFit/>
          </a:bodyPr>
          <a:lstStyle/>
          <a:p>
            <a:r>
              <a:rPr lang="en-US" sz="2000" dirty="0" smtClean="0">
                <a:solidFill>
                  <a:srgbClr val="003399"/>
                </a:solidFill>
                <a:latin typeface="Arial Black" panose="020B0A04020102020204" pitchFamily="34" charset="0"/>
              </a:rPr>
              <a:t>Monthly CSIG Percent</a:t>
            </a:r>
          </a:p>
          <a:p>
            <a:r>
              <a:rPr lang="en-US" sz="2000" dirty="0" smtClean="0">
                <a:solidFill>
                  <a:srgbClr val="003399"/>
                </a:solidFill>
                <a:latin typeface="Arial Black" panose="020B0A04020102020204" pitchFamily="34" charset="0"/>
              </a:rPr>
              <a:t>Frequency: 1999-2004</a:t>
            </a:r>
            <a:endParaRPr lang="en-US" sz="2000" dirty="0">
              <a:solidFill>
                <a:srgbClr val="003399"/>
              </a:solidFill>
              <a:latin typeface="Arial Black" panose="020B0A04020102020204" pitchFamily="34" charset="0"/>
            </a:endParaRPr>
          </a:p>
        </p:txBody>
      </p:sp>
      <p:sp>
        <p:nvSpPr>
          <p:cNvPr id="19" name="TextBox 18"/>
          <p:cNvSpPr txBox="1"/>
          <p:nvPr/>
        </p:nvSpPr>
        <p:spPr>
          <a:xfrm>
            <a:off x="7499446" y="5488678"/>
            <a:ext cx="3550972" cy="707886"/>
          </a:xfrm>
          <a:prstGeom prst="rect">
            <a:avLst/>
          </a:prstGeom>
          <a:noFill/>
        </p:spPr>
        <p:txBody>
          <a:bodyPr wrap="none" rtlCol="0">
            <a:spAutoFit/>
          </a:bodyPr>
          <a:lstStyle/>
          <a:p>
            <a:r>
              <a:rPr lang="en-US" sz="2000" dirty="0" smtClean="0">
                <a:solidFill>
                  <a:srgbClr val="003399"/>
                </a:solidFill>
                <a:latin typeface="Arial Black" panose="020B0A04020102020204" pitchFamily="34" charset="0"/>
              </a:rPr>
              <a:t>NCEP/NCAR Reanalysis</a:t>
            </a:r>
          </a:p>
          <a:p>
            <a:r>
              <a:rPr lang="en-US" sz="2000" dirty="0" smtClean="0">
                <a:solidFill>
                  <a:srgbClr val="003399"/>
                </a:solidFill>
                <a:latin typeface="Arial Black" panose="020B0A04020102020204" pitchFamily="34" charset="0"/>
              </a:rPr>
              <a:t>500mb Composite Mean</a:t>
            </a:r>
          </a:p>
        </p:txBody>
      </p:sp>
      <p:grpSp>
        <p:nvGrpSpPr>
          <p:cNvPr id="36" name="Group 35"/>
          <p:cNvGrpSpPr/>
          <p:nvPr/>
        </p:nvGrpSpPr>
        <p:grpSpPr>
          <a:xfrm>
            <a:off x="533398" y="2012172"/>
            <a:ext cx="11125202" cy="3476506"/>
            <a:chOff x="533398" y="2012172"/>
            <a:chExt cx="11125202" cy="3476506"/>
          </a:xfrm>
        </p:grpSpPr>
        <p:sp>
          <p:nvSpPr>
            <p:cNvPr id="37" name="TextBox 36"/>
            <p:cNvSpPr txBox="1"/>
            <p:nvPr/>
          </p:nvSpPr>
          <p:spPr>
            <a:xfrm>
              <a:off x="533398" y="2012172"/>
              <a:ext cx="1943101" cy="523220"/>
            </a:xfrm>
            <a:prstGeom prst="rect">
              <a:avLst/>
            </a:prstGeom>
            <a:solidFill>
              <a:schemeClr val="bg2"/>
            </a:solidFill>
          </p:spPr>
          <p:txBody>
            <a:bodyPr wrap="square" rtlCol="0">
              <a:spAutoFit/>
            </a:bodyPr>
            <a:lstStyle/>
            <a:p>
              <a:r>
                <a:rPr lang="en-US" sz="2800" dirty="0" smtClean="0">
                  <a:solidFill>
                    <a:srgbClr val="003399"/>
                  </a:solidFill>
                  <a:latin typeface="Arial Black" panose="020B0A04020102020204" pitchFamily="34" charset="0"/>
                </a:rPr>
                <a:t>April</a:t>
              </a:r>
              <a:endParaRPr lang="en-US" sz="2800" dirty="0">
                <a:solidFill>
                  <a:srgbClr val="003399"/>
                </a:solidFill>
                <a:latin typeface="Arial Black" panose="020B0A04020102020204" pitchFamily="34" charset="0"/>
              </a:endParaRPr>
            </a:p>
          </p:txBody>
        </p:sp>
        <p:pic>
          <p:nvPicPr>
            <p:cNvPr id="38" name="Picture 37"/>
            <p:cNvPicPr>
              <a:picLocks noChangeAspect="1"/>
            </p:cNvPicPr>
            <p:nvPr/>
          </p:nvPicPr>
          <p:blipFill rotWithShape="1">
            <a:blip r:embed="rId6">
              <a:extLst>
                <a:ext uri="{28A0092B-C50C-407E-A947-70E740481C1C}">
                  <a14:useLocalDpi xmlns:a14="http://schemas.microsoft.com/office/drawing/2010/main" val="0"/>
                </a:ext>
              </a:extLst>
            </a:blip>
            <a:srcRect l="1685" t="4861" r="1248" b="670"/>
            <a:stretch/>
          </p:blipFill>
          <p:spPr>
            <a:xfrm>
              <a:off x="533399" y="2553569"/>
              <a:ext cx="5843016" cy="2578378"/>
            </a:xfrm>
            <a:prstGeom prst="rect">
              <a:avLst/>
            </a:prstGeom>
          </p:spPr>
        </p:pic>
        <p:pic>
          <p:nvPicPr>
            <p:cNvPr id="39" name="Picture 38"/>
            <p:cNvPicPr>
              <a:picLocks noChangeAspect="1"/>
            </p:cNvPicPr>
            <p:nvPr/>
          </p:nvPicPr>
          <p:blipFill rotWithShape="1">
            <a:blip r:embed="rId7">
              <a:extLst>
                <a:ext uri="{28A0092B-C50C-407E-A947-70E740481C1C}">
                  <a14:useLocalDpi xmlns:a14="http://schemas.microsoft.com/office/drawing/2010/main" val="0"/>
                </a:ext>
              </a:extLst>
            </a:blip>
            <a:srcRect l="19996" t="12083" b="15000"/>
            <a:stretch/>
          </p:blipFill>
          <p:spPr>
            <a:xfrm>
              <a:off x="6993942" y="2196838"/>
              <a:ext cx="4664658" cy="3291840"/>
            </a:xfrm>
            <a:prstGeom prst="rect">
              <a:avLst/>
            </a:prstGeom>
          </p:spPr>
        </p:pic>
      </p:grpSp>
      <p:grpSp>
        <p:nvGrpSpPr>
          <p:cNvPr id="40" name="Group 39"/>
          <p:cNvGrpSpPr/>
          <p:nvPr/>
        </p:nvGrpSpPr>
        <p:grpSpPr>
          <a:xfrm>
            <a:off x="533399" y="2012172"/>
            <a:ext cx="11134726" cy="3476505"/>
            <a:chOff x="533399" y="2012172"/>
            <a:chExt cx="11134726" cy="3476505"/>
          </a:xfrm>
        </p:grpSpPr>
        <p:sp>
          <p:nvSpPr>
            <p:cNvPr id="41" name="TextBox 40"/>
            <p:cNvSpPr txBox="1"/>
            <p:nvPr/>
          </p:nvSpPr>
          <p:spPr>
            <a:xfrm>
              <a:off x="533399" y="2012172"/>
              <a:ext cx="1476376" cy="523220"/>
            </a:xfrm>
            <a:prstGeom prst="rect">
              <a:avLst/>
            </a:prstGeom>
            <a:solidFill>
              <a:schemeClr val="bg2"/>
            </a:solidFill>
          </p:spPr>
          <p:txBody>
            <a:bodyPr wrap="square" rtlCol="0">
              <a:spAutoFit/>
            </a:bodyPr>
            <a:lstStyle/>
            <a:p>
              <a:r>
                <a:rPr lang="en-US" sz="2800" dirty="0" smtClean="0">
                  <a:solidFill>
                    <a:srgbClr val="003399"/>
                  </a:solidFill>
                  <a:latin typeface="Arial Black" panose="020B0A04020102020204" pitchFamily="34" charset="0"/>
                </a:rPr>
                <a:t>May</a:t>
              </a:r>
              <a:endParaRPr lang="en-US" sz="2800" dirty="0">
                <a:solidFill>
                  <a:srgbClr val="003399"/>
                </a:solidFill>
                <a:latin typeface="Arial Black" panose="020B0A04020102020204" pitchFamily="34" charset="0"/>
              </a:endParaRPr>
            </a:p>
          </p:txBody>
        </p:sp>
        <p:pic>
          <p:nvPicPr>
            <p:cNvPr id="42" name="Picture 41"/>
            <p:cNvPicPr>
              <a:picLocks noChangeAspect="1"/>
            </p:cNvPicPr>
            <p:nvPr/>
          </p:nvPicPr>
          <p:blipFill rotWithShape="1">
            <a:blip r:embed="rId8">
              <a:extLst>
                <a:ext uri="{28A0092B-C50C-407E-A947-70E740481C1C}">
                  <a14:useLocalDpi xmlns:a14="http://schemas.microsoft.com/office/drawing/2010/main" val="0"/>
                </a:ext>
              </a:extLst>
            </a:blip>
            <a:srcRect l="794" t="952" r="3347" b="1205"/>
            <a:stretch/>
          </p:blipFill>
          <p:spPr>
            <a:xfrm>
              <a:off x="533399" y="2562163"/>
              <a:ext cx="5843016" cy="2561189"/>
            </a:xfrm>
            <a:prstGeom prst="rect">
              <a:avLst/>
            </a:prstGeom>
          </p:spPr>
        </p:pic>
        <p:pic>
          <p:nvPicPr>
            <p:cNvPr id="43" name="Picture 42"/>
            <p:cNvPicPr>
              <a:picLocks noChangeAspect="1"/>
            </p:cNvPicPr>
            <p:nvPr/>
          </p:nvPicPr>
          <p:blipFill rotWithShape="1">
            <a:blip r:embed="rId9">
              <a:extLst>
                <a:ext uri="{28A0092B-C50C-407E-A947-70E740481C1C}">
                  <a14:useLocalDpi xmlns:a14="http://schemas.microsoft.com/office/drawing/2010/main" val="0"/>
                </a:ext>
              </a:extLst>
            </a:blip>
            <a:srcRect l="19996" t="12222" b="14861"/>
            <a:stretch/>
          </p:blipFill>
          <p:spPr>
            <a:xfrm>
              <a:off x="7003466" y="2196837"/>
              <a:ext cx="4664659" cy="3291840"/>
            </a:xfrm>
            <a:prstGeom prst="rect">
              <a:avLst/>
            </a:prstGeom>
          </p:spPr>
        </p:pic>
      </p:grpSp>
      <p:grpSp>
        <p:nvGrpSpPr>
          <p:cNvPr id="44" name="Group 43"/>
          <p:cNvGrpSpPr/>
          <p:nvPr/>
        </p:nvGrpSpPr>
        <p:grpSpPr>
          <a:xfrm>
            <a:off x="533399" y="2012172"/>
            <a:ext cx="11125201" cy="3476506"/>
            <a:chOff x="533399" y="2012172"/>
            <a:chExt cx="11125201" cy="3476506"/>
          </a:xfrm>
        </p:grpSpPr>
        <p:sp>
          <p:nvSpPr>
            <p:cNvPr id="45" name="TextBox 44"/>
            <p:cNvSpPr txBox="1"/>
            <p:nvPr/>
          </p:nvSpPr>
          <p:spPr>
            <a:xfrm>
              <a:off x="533399" y="2012172"/>
              <a:ext cx="1130759" cy="523220"/>
            </a:xfrm>
            <a:prstGeom prst="rect">
              <a:avLst/>
            </a:prstGeom>
            <a:solidFill>
              <a:schemeClr val="bg2"/>
            </a:solidFill>
          </p:spPr>
          <p:txBody>
            <a:bodyPr wrap="none" rtlCol="0">
              <a:spAutoFit/>
            </a:bodyPr>
            <a:lstStyle/>
            <a:p>
              <a:r>
                <a:rPr lang="en-US" sz="2800" dirty="0" smtClean="0">
                  <a:solidFill>
                    <a:srgbClr val="003399"/>
                  </a:solidFill>
                  <a:latin typeface="Arial Black" panose="020B0A04020102020204" pitchFamily="34" charset="0"/>
                </a:rPr>
                <a:t>June</a:t>
              </a:r>
              <a:endParaRPr lang="en-US" sz="2800" dirty="0">
                <a:solidFill>
                  <a:srgbClr val="003399"/>
                </a:solidFill>
                <a:latin typeface="Arial Black" panose="020B0A04020102020204" pitchFamily="34" charset="0"/>
              </a:endParaRPr>
            </a:p>
          </p:txBody>
        </p:sp>
        <p:pic>
          <p:nvPicPr>
            <p:cNvPr id="46" name="Picture 45"/>
            <p:cNvPicPr>
              <a:picLocks noChangeAspect="1"/>
            </p:cNvPicPr>
            <p:nvPr/>
          </p:nvPicPr>
          <p:blipFill rotWithShape="1">
            <a:blip r:embed="rId10">
              <a:extLst>
                <a:ext uri="{28A0092B-C50C-407E-A947-70E740481C1C}">
                  <a14:useLocalDpi xmlns:a14="http://schemas.microsoft.com/office/drawing/2010/main" val="0"/>
                </a:ext>
              </a:extLst>
            </a:blip>
            <a:srcRect l="2562" t="1171" r="1025" b="2102"/>
            <a:stretch/>
          </p:blipFill>
          <p:spPr>
            <a:xfrm>
              <a:off x="533399" y="2578877"/>
              <a:ext cx="5843016" cy="2527761"/>
            </a:xfrm>
            <a:prstGeom prst="rect">
              <a:avLst/>
            </a:prstGeom>
          </p:spPr>
        </p:pic>
        <p:pic>
          <p:nvPicPr>
            <p:cNvPr id="47" name="Picture 46"/>
            <p:cNvPicPr>
              <a:picLocks noChangeAspect="1"/>
            </p:cNvPicPr>
            <p:nvPr/>
          </p:nvPicPr>
          <p:blipFill rotWithShape="1">
            <a:blip r:embed="rId11">
              <a:extLst>
                <a:ext uri="{28A0092B-C50C-407E-A947-70E740481C1C}">
                  <a14:useLocalDpi xmlns:a14="http://schemas.microsoft.com/office/drawing/2010/main" val="0"/>
                </a:ext>
              </a:extLst>
            </a:blip>
            <a:srcRect l="19996" t="12083" b="15139"/>
            <a:stretch/>
          </p:blipFill>
          <p:spPr>
            <a:xfrm>
              <a:off x="6985035" y="2196838"/>
              <a:ext cx="4673565" cy="3291840"/>
            </a:xfrm>
            <a:prstGeom prst="rect">
              <a:avLst/>
            </a:prstGeom>
          </p:spPr>
        </p:pic>
      </p:grpSp>
      <p:grpSp>
        <p:nvGrpSpPr>
          <p:cNvPr id="48" name="Group 47"/>
          <p:cNvGrpSpPr/>
          <p:nvPr/>
        </p:nvGrpSpPr>
        <p:grpSpPr>
          <a:xfrm>
            <a:off x="533399" y="2012172"/>
            <a:ext cx="11104536" cy="3476506"/>
            <a:chOff x="533399" y="2012172"/>
            <a:chExt cx="11104536" cy="3476506"/>
          </a:xfrm>
        </p:grpSpPr>
        <p:sp>
          <p:nvSpPr>
            <p:cNvPr id="49" name="TextBox 48"/>
            <p:cNvSpPr txBox="1"/>
            <p:nvPr/>
          </p:nvSpPr>
          <p:spPr>
            <a:xfrm>
              <a:off x="533399" y="2012172"/>
              <a:ext cx="1209676" cy="523220"/>
            </a:xfrm>
            <a:prstGeom prst="rect">
              <a:avLst/>
            </a:prstGeom>
            <a:solidFill>
              <a:schemeClr val="bg2"/>
            </a:solidFill>
          </p:spPr>
          <p:txBody>
            <a:bodyPr wrap="square" rtlCol="0">
              <a:spAutoFit/>
            </a:bodyPr>
            <a:lstStyle/>
            <a:p>
              <a:r>
                <a:rPr lang="en-US" sz="2800" dirty="0" smtClean="0">
                  <a:solidFill>
                    <a:srgbClr val="003399"/>
                  </a:solidFill>
                  <a:latin typeface="Arial Black" panose="020B0A04020102020204" pitchFamily="34" charset="0"/>
                </a:rPr>
                <a:t>July</a:t>
              </a:r>
              <a:endParaRPr lang="en-US" sz="2800" dirty="0">
                <a:solidFill>
                  <a:srgbClr val="003399"/>
                </a:solidFill>
                <a:latin typeface="Arial Black" panose="020B0A04020102020204" pitchFamily="34" charset="0"/>
              </a:endParaRPr>
            </a:p>
          </p:txBody>
        </p:sp>
        <p:pic>
          <p:nvPicPr>
            <p:cNvPr id="50" name="Picture 49"/>
            <p:cNvPicPr>
              <a:picLocks noChangeAspect="1"/>
            </p:cNvPicPr>
            <p:nvPr/>
          </p:nvPicPr>
          <p:blipFill rotWithShape="1">
            <a:blip r:embed="rId12">
              <a:extLst>
                <a:ext uri="{28A0092B-C50C-407E-A947-70E740481C1C}">
                  <a14:useLocalDpi xmlns:a14="http://schemas.microsoft.com/office/drawing/2010/main" val="0"/>
                </a:ext>
              </a:extLst>
            </a:blip>
            <a:srcRect l="852" t="478" r="2560" b="2051"/>
            <a:stretch/>
          </p:blipFill>
          <p:spPr>
            <a:xfrm>
              <a:off x="533399" y="2562598"/>
              <a:ext cx="5843781" cy="2560320"/>
            </a:xfrm>
            <a:prstGeom prst="rect">
              <a:avLst/>
            </a:prstGeom>
          </p:spPr>
        </p:pic>
        <p:pic>
          <p:nvPicPr>
            <p:cNvPr id="51" name="Picture 50"/>
            <p:cNvPicPr>
              <a:picLocks noChangeAspect="1"/>
            </p:cNvPicPr>
            <p:nvPr/>
          </p:nvPicPr>
          <p:blipFill rotWithShape="1">
            <a:blip r:embed="rId13">
              <a:extLst>
                <a:ext uri="{28A0092B-C50C-407E-A947-70E740481C1C}">
                  <a14:useLocalDpi xmlns:a14="http://schemas.microsoft.com/office/drawing/2010/main" val="0"/>
                </a:ext>
              </a:extLst>
            </a:blip>
            <a:srcRect l="20062" t="12161" b="14923"/>
            <a:stretch/>
          </p:blipFill>
          <p:spPr>
            <a:xfrm>
              <a:off x="6977105" y="2196838"/>
              <a:ext cx="4660830" cy="3291840"/>
            </a:xfrm>
            <a:prstGeom prst="rect">
              <a:avLst/>
            </a:prstGeom>
          </p:spPr>
        </p:pic>
      </p:grpSp>
      <p:grpSp>
        <p:nvGrpSpPr>
          <p:cNvPr id="52" name="Group 51"/>
          <p:cNvGrpSpPr/>
          <p:nvPr/>
        </p:nvGrpSpPr>
        <p:grpSpPr>
          <a:xfrm>
            <a:off x="542924" y="2012172"/>
            <a:ext cx="11125201" cy="3476506"/>
            <a:chOff x="533399" y="2012172"/>
            <a:chExt cx="11125201" cy="3476506"/>
          </a:xfrm>
        </p:grpSpPr>
        <p:sp>
          <p:nvSpPr>
            <p:cNvPr id="53" name="TextBox 52"/>
            <p:cNvSpPr txBox="1"/>
            <p:nvPr/>
          </p:nvSpPr>
          <p:spPr>
            <a:xfrm>
              <a:off x="533399" y="2012172"/>
              <a:ext cx="1554913" cy="523220"/>
            </a:xfrm>
            <a:prstGeom prst="rect">
              <a:avLst/>
            </a:prstGeom>
            <a:solidFill>
              <a:schemeClr val="bg2"/>
            </a:solidFill>
          </p:spPr>
          <p:txBody>
            <a:bodyPr wrap="none" rtlCol="0">
              <a:spAutoFit/>
            </a:bodyPr>
            <a:lstStyle/>
            <a:p>
              <a:r>
                <a:rPr lang="en-US" sz="2800" dirty="0" smtClean="0">
                  <a:solidFill>
                    <a:srgbClr val="003399"/>
                  </a:solidFill>
                  <a:latin typeface="Arial Black" panose="020B0A04020102020204" pitchFamily="34" charset="0"/>
                </a:rPr>
                <a:t>August</a:t>
              </a:r>
              <a:endParaRPr lang="en-US" sz="2800" dirty="0">
                <a:solidFill>
                  <a:srgbClr val="003399"/>
                </a:solidFill>
                <a:latin typeface="Arial Black" panose="020B0A04020102020204" pitchFamily="34" charset="0"/>
              </a:endParaRPr>
            </a:p>
          </p:txBody>
        </p:sp>
        <p:pic>
          <p:nvPicPr>
            <p:cNvPr id="54" name="Picture 53"/>
            <p:cNvPicPr>
              <a:picLocks noChangeAspect="1"/>
            </p:cNvPicPr>
            <p:nvPr/>
          </p:nvPicPr>
          <p:blipFill rotWithShape="1">
            <a:blip r:embed="rId14">
              <a:extLst>
                <a:ext uri="{28A0092B-C50C-407E-A947-70E740481C1C}">
                  <a14:useLocalDpi xmlns:a14="http://schemas.microsoft.com/office/drawing/2010/main" val="0"/>
                </a:ext>
              </a:extLst>
            </a:blip>
            <a:srcRect l="1625" t="581" r="1188" b="1577"/>
            <a:stretch/>
          </p:blipFill>
          <p:spPr>
            <a:xfrm>
              <a:off x="533399" y="2562598"/>
              <a:ext cx="5821564" cy="2560320"/>
            </a:xfrm>
            <a:prstGeom prst="rect">
              <a:avLst/>
            </a:prstGeom>
          </p:spPr>
        </p:pic>
        <p:pic>
          <p:nvPicPr>
            <p:cNvPr id="55" name="Picture 54"/>
            <p:cNvPicPr>
              <a:picLocks noChangeAspect="1"/>
            </p:cNvPicPr>
            <p:nvPr/>
          </p:nvPicPr>
          <p:blipFill rotWithShape="1">
            <a:blip r:embed="rId15">
              <a:extLst>
                <a:ext uri="{28A0092B-C50C-407E-A947-70E740481C1C}">
                  <a14:useLocalDpi xmlns:a14="http://schemas.microsoft.com/office/drawing/2010/main" val="0"/>
                </a:ext>
              </a:extLst>
            </a:blip>
            <a:srcRect l="19889" t="11944" b="15000"/>
            <a:stretch/>
          </p:blipFill>
          <p:spPr>
            <a:xfrm>
              <a:off x="6996546" y="2196838"/>
              <a:ext cx="4662054" cy="3291840"/>
            </a:xfrm>
            <a:prstGeom prst="rect">
              <a:avLst/>
            </a:prstGeom>
          </p:spPr>
        </p:pic>
      </p:grpSp>
      <p:grpSp>
        <p:nvGrpSpPr>
          <p:cNvPr id="56" name="Group 55"/>
          <p:cNvGrpSpPr/>
          <p:nvPr/>
        </p:nvGrpSpPr>
        <p:grpSpPr>
          <a:xfrm>
            <a:off x="533399" y="2012172"/>
            <a:ext cx="11116336" cy="3499738"/>
            <a:chOff x="533399" y="2012172"/>
            <a:chExt cx="11116336" cy="3499738"/>
          </a:xfrm>
        </p:grpSpPr>
        <p:sp>
          <p:nvSpPr>
            <p:cNvPr id="57" name="TextBox 56"/>
            <p:cNvSpPr txBox="1"/>
            <p:nvPr/>
          </p:nvSpPr>
          <p:spPr>
            <a:xfrm>
              <a:off x="533399" y="2012172"/>
              <a:ext cx="2315057" cy="523220"/>
            </a:xfrm>
            <a:prstGeom prst="rect">
              <a:avLst/>
            </a:prstGeom>
            <a:solidFill>
              <a:schemeClr val="bg2"/>
            </a:solidFill>
          </p:spPr>
          <p:txBody>
            <a:bodyPr wrap="none" rtlCol="0">
              <a:spAutoFit/>
            </a:bodyPr>
            <a:lstStyle/>
            <a:p>
              <a:r>
                <a:rPr lang="en-US" sz="2800" dirty="0" smtClean="0">
                  <a:solidFill>
                    <a:srgbClr val="003399"/>
                  </a:solidFill>
                  <a:latin typeface="Arial Black" panose="020B0A04020102020204" pitchFamily="34" charset="0"/>
                </a:rPr>
                <a:t>September</a:t>
              </a:r>
              <a:endParaRPr lang="en-US" sz="2800" dirty="0">
                <a:solidFill>
                  <a:srgbClr val="003399"/>
                </a:solidFill>
                <a:latin typeface="Arial Black" panose="020B0A04020102020204" pitchFamily="34" charset="0"/>
              </a:endParaRPr>
            </a:p>
          </p:txBody>
        </p:sp>
        <p:pic>
          <p:nvPicPr>
            <p:cNvPr id="58" name="Picture 5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3399" y="2556767"/>
              <a:ext cx="5843016" cy="2618445"/>
            </a:xfrm>
            <a:prstGeom prst="rect">
              <a:avLst/>
            </a:prstGeom>
          </p:spPr>
        </p:pic>
        <p:pic>
          <p:nvPicPr>
            <p:cNvPr id="59" name="Picture 58"/>
            <p:cNvPicPr>
              <a:picLocks noChangeAspect="1"/>
            </p:cNvPicPr>
            <p:nvPr/>
          </p:nvPicPr>
          <p:blipFill rotWithShape="1">
            <a:blip r:embed="rId17">
              <a:extLst>
                <a:ext uri="{28A0092B-C50C-407E-A947-70E740481C1C}">
                  <a14:useLocalDpi xmlns:a14="http://schemas.microsoft.com/office/drawing/2010/main" val="0"/>
                </a:ext>
              </a:extLst>
            </a:blip>
            <a:srcRect l="19996" t="12222" b="14861"/>
            <a:stretch/>
          </p:blipFill>
          <p:spPr>
            <a:xfrm>
              <a:off x="6985076" y="2220070"/>
              <a:ext cx="4664659" cy="3291840"/>
            </a:xfrm>
            <a:prstGeom prst="rect">
              <a:avLst/>
            </a:prstGeom>
          </p:spPr>
        </p:pic>
      </p:grpSp>
      <p:grpSp>
        <p:nvGrpSpPr>
          <p:cNvPr id="60" name="Group 59"/>
          <p:cNvGrpSpPr/>
          <p:nvPr/>
        </p:nvGrpSpPr>
        <p:grpSpPr>
          <a:xfrm>
            <a:off x="466929" y="2012172"/>
            <a:ext cx="11125202" cy="3476506"/>
            <a:chOff x="533398" y="2012172"/>
            <a:chExt cx="11125202" cy="3476506"/>
          </a:xfrm>
        </p:grpSpPr>
        <p:sp>
          <p:nvSpPr>
            <p:cNvPr id="61" name="TextBox 60"/>
            <p:cNvSpPr txBox="1"/>
            <p:nvPr/>
          </p:nvSpPr>
          <p:spPr>
            <a:xfrm>
              <a:off x="533398" y="2012172"/>
              <a:ext cx="2266745" cy="523220"/>
            </a:xfrm>
            <a:prstGeom prst="rect">
              <a:avLst/>
            </a:prstGeom>
            <a:solidFill>
              <a:schemeClr val="bg2"/>
            </a:solidFill>
          </p:spPr>
          <p:txBody>
            <a:bodyPr wrap="square" rtlCol="0">
              <a:spAutoFit/>
            </a:bodyPr>
            <a:lstStyle/>
            <a:p>
              <a:r>
                <a:rPr lang="en-US" sz="2800" dirty="0" smtClean="0">
                  <a:solidFill>
                    <a:srgbClr val="003399"/>
                  </a:solidFill>
                  <a:latin typeface="Arial Black" panose="020B0A04020102020204" pitchFamily="34" charset="0"/>
                </a:rPr>
                <a:t>October</a:t>
              </a:r>
              <a:endParaRPr lang="en-US" sz="2800" dirty="0">
                <a:solidFill>
                  <a:srgbClr val="003399"/>
                </a:solidFill>
                <a:latin typeface="Arial Black" panose="020B0A04020102020204" pitchFamily="34" charset="0"/>
              </a:endParaRPr>
            </a:p>
          </p:txBody>
        </p:sp>
        <p:pic>
          <p:nvPicPr>
            <p:cNvPr id="62" name="Picture 6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6722" y="2562598"/>
              <a:ext cx="5772569" cy="2560320"/>
            </a:xfrm>
            <a:prstGeom prst="rect">
              <a:avLst/>
            </a:prstGeom>
          </p:spPr>
        </p:pic>
        <p:pic>
          <p:nvPicPr>
            <p:cNvPr id="63" name="Picture 62"/>
            <p:cNvPicPr>
              <a:picLocks noChangeAspect="1"/>
            </p:cNvPicPr>
            <p:nvPr/>
          </p:nvPicPr>
          <p:blipFill rotWithShape="1">
            <a:blip r:embed="rId19">
              <a:extLst>
                <a:ext uri="{28A0092B-C50C-407E-A947-70E740481C1C}">
                  <a14:useLocalDpi xmlns:a14="http://schemas.microsoft.com/office/drawing/2010/main" val="0"/>
                </a:ext>
              </a:extLst>
            </a:blip>
            <a:srcRect l="19996" t="12083" b="15000"/>
            <a:stretch/>
          </p:blipFill>
          <p:spPr>
            <a:xfrm>
              <a:off x="6993942" y="2196838"/>
              <a:ext cx="4664658" cy="3291840"/>
            </a:xfrm>
            <a:prstGeom prst="rect">
              <a:avLst/>
            </a:prstGeom>
          </p:spPr>
        </p:pic>
      </p:grpSp>
      <p:pic>
        <p:nvPicPr>
          <p:cNvPr id="64" name="Content Placeholder 4" descr="Screen Clipping"/>
          <p:cNvPicPr>
            <a:picLocks noChangeAspect="1"/>
          </p:cNvPicPr>
          <p:nvPr/>
        </p:nvPicPr>
        <p:blipFill rotWithShape="1">
          <a:blip r:embed="rId20">
            <a:extLst>
              <a:ext uri="{28A0092B-C50C-407E-A947-70E740481C1C}">
                <a14:useLocalDpi xmlns:a14="http://schemas.microsoft.com/office/drawing/2010/main" val="0"/>
              </a:ext>
            </a:extLst>
          </a:blip>
          <a:srcRect l="16" t="95478" b="236"/>
          <a:stretch/>
        </p:blipFill>
        <p:spPr>
          <a:xfrm>
            <a:off x="540253" y="5175585"/>
            <a:ext cx="5838767" cy="235131"/>
          </a:xfrm>
          <a:prstGeom prst="rect">
            <a:avLst/>
          </a:prstGeom>
        </p:spPr>
      </p:pic>
      <p:sp>
        <p:nvSpPr>
          <p:cNvPr id="67" name="Rectangle 66"/>
          <p:cNvSpPr/>
          <p:nvPr/>
        </p:nvSpPr>
        <p:spPr>
          <a:xfrm>
            <a:off x="533398" y="1559395"/>
            <a:ext cx="9724137" cy="400110"/>
          </a:xfrm>
          <a:prstGeom prst="rect">
            <a:avLst/>
          </a:prstGeom>
        </p:spPr>
        <p:txBody>
          <a:bodyPr wrap="none">
            <a:spAutoFit/>
          </a:bodyPr>
          <a:lstStyle/>
          <a:p>
            <a:pPr marL="342900" lvl="0" indent="-342900" fontAlgn="base">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Percent of time that a 8 km grid cell had a CSIG during the month.</a:t>
            </a:r>
            <a:endParaRPr lang="en-US" sz="2000" kern="0" dirty="0">
              <a:solidFill>
                <a:srgbClr val="003399"/>
              </a:solidFill>
              <a:effectLst>
                <a:outerShdw blurRad="38100" dist="38100" dir="2700000" algn="tl">
                  <a:srgbClr val="C0C0C0"/>
                </a:outerShdw>
              </a:effectLst>
              <a:latin typeface="Arial Black" panose="020B0A04020102020204" pitchFamily="34" charset="0"/>
            </a:endParaRPr>
          </a:p>
        </p:txBody>
      </p:sp>
    </p:spTree>
    <p:extLst>
      <p:ext uri="{BB962C8B-B14F-4D97-AF65-F5344CB8AC3E}">
        <p14:creationId xmlns:p14="http://schemas.microsoft.com/office/powerpoint/2010/main" val="195967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Thunderstorm Frequency</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8" name="TextBox 7"/>
          <p:cNvSpPr txBox="1"/>
          <p:nvPr/>
        </p:nvSpPr>
        <p:spPr>
          <a:xfrm>
            <a:off x="10163175" y="6488668"/>
            <a:ext cx="2115066" cy="369332"/>
          </a:xfrm>
          <a:prstGeom prst="rect">
            <a:avLst/>
          </a:prstGeom>
          <a:noFill/>
        </p:spPr>
        <p:txBody>
          <a:bodyPr wrap="none" rtlCol="0">
            <a:spAutoFit/>
          </a:bodyPr>
          <a:lstStyle/>
          <a:p>
            <a:r>
              <a:rPr lang="en-US" dirty="0" err="1" smtClean="0">
                <a:solidFill>
                  <a:prstClr val="black"/>
                </a:solidFill>
              </a:rPr>
              <a:t>Slemmer</a:t>
            </a:r>
            <a:r>
              <a:rPr lang="en-US" dirty="0" smtClean="0">
                <a:solidFill>
                  <a:prstClr val="black"/>
                </a:solidFill>
              </a:rPr>
              <a:t> et al. 2004 </a:t>
            </a:r>
            <a:endParaRPr lang="en-US" dirty="0">
              <a:solidFill>
                <a:prstClr val="black"/>
              </a:solidFill>
            </a:endParaRPr>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138" y="1392198"/>
            <a:ext cx="8282037" cy="5394960"/>
          </a:xfrm>
          <a:prstGeom prst="rect">
            <a:avLst/>
          </a:prstGeom>
        </p:spPr>
      </p:pic>
      <p:sp>
        <p:nvSpPr>
          <p:cNvPr id="13" name="TextBox 12"/>
          <p:cNvSpPr txBox="1"/>
          <p:nvPr/>
        </p:nvSpPr>
        <p:spPr>
          <a:xfrm>
            <a:off x="0" y="1490405"/>
            <a:ext cx="1760034" cy="1754326"/>
          </a:xfrm>
          <a:prstGeom prst="rect">
            <a:avLst/>
          </a:prstGeom>
          <a:noFill/>
        </p:spPr>
        <p:txBody>
          <a:bodyPr wrap="none" rtlCol="0">
            <a:spAutoFit/>
          </a:bodyPr>
          <a:lstStyle/>
          <a:p>
            <a:r>
              <a:rPr lang="en-US" dirty="0" smtClean="0">
                <a:solidFill>
                  <a:srgbClr val="003399"/>
                </a:solidFill>
                <a:latin typeface="Arial Black" panose="020B0A04020102020204" pitchFamily="34" charset="0"/>
              </a:rPr>
              <a:t>Hourly CSIG</a:t>
            </a:r>
          </a:p>
          <a:p>
            <a:r>
              <a:rPr lang="en-US" dirty="0" smtClean="0">
                <a:solidFill>
                  <a:srgbClr val="003399"/>
                </a:solidFill>
                <a:latin typeface="Arial Black" panose="020B0A04020102020204" pitchFamily="34" charset="0"/>
              </a:rPr>
              <a:t>Percent </a:t>
            </a:r>
          </a:p>
          <a:p>
            <a:r>
              <a:rPr lang="en-US" dirty="0" smtClean="0">
                <a:solidFill>
                  <a:srgbClr val="003399"/>
                </a:solidFill>
                <a:latin typeface="Arial Black" panose="020B0A04020102020204" pitchFamily="34" charset="0"/>
              </a:rPr>
              <a:t>Frequency</a:t>
            </a:r>
          </a:p>
          <a:p>
            <a:r>
              <a:rPr lang="en-US" dirty="0" smtClean="0">
                <a:solidFill>
                  <a:srgbClr val="003399"/>
                </a:solidFill>
                <a:latin typeface="Arial Black" panose="020B0A04020102020204" pitchFamily="34" charset="0"/>
              </a:rPr>
              <a:t>During Conv.</a:t>
            </a:r>
          </a:p>
          <a:p>
            <a:r>
              <a:rPr lang="en-US" dirty="0" smtClean="0">
                <a:solidFill>
                  <a:srgbClr val="003399"/>
                </a:solidFill>
                <a:latin typeface="Arial Black" panose="020B0A04020102020204" pitchFamily="34" charset="0"/>
              </a:rPr>
              <a:t>Season</a:t>
            </a:r>
          </a:p>
          <a:p>
            <a:r>
              <a:rPr lang="en-US" dirty="0" smtClean="0">
                <a:solidFill>
                  <a:srgbClr val="003399"/>
                </a:solidFill>
                <a:latin typeface="Arial Black" panose="020B0A04020102020204" pitchFamily="34" charset="0"/>
              </a:rPr>
              <a:t>1999-2004</a:t>
            </a:r>
            <a:endParaRPr lang="en-US" dirty="0">
              <a:solidFill>
                <a:srgbClr val="003399"/>
              </a:solidFill>
              <a:latin typeface="Arial Black" panose="020B0A04020102020204" pitchFamily="34" charset="0"/>
            </a:endParaRPr>
          </a:p>
        </p:txBody>
      </p:sp>
    </p:spTree>
    <p:extLst>
      <p:ext uri="{BB962C8B-B14F-4D97-AF65-F5344CB8AC3E}">
        <p14:creationId xmlns:p14="http://schemas.microsoft.com/office/powerpoint/2010/main" val="25013304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Tools Used</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4" name="Content Placeholder 3"/>
          <p:cNvSpPr>
            <a:spLocks noGrp="1"/>
          </p:cNvSpPr>
          <p:nvPr>
            <p:ph idx="1"/>
          </p:nvPr>
        </p:nvSpPr>
        <p:spPr>
          <a:xfrm>
            <a:off x="838200" y="1409074"/>
            <a:ext cx="10515600" cy="5171607"/>
          </a:xfrm>
        </p:spPr>
        <p:txBody>
          <a:bodyPr>
            <a:normAutofit/>
          </a:bodyPr>
          <a:lstStyle/>
          <a:p>
            <a:pPr marL="342900" lvl="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Multi-Radar Multi-Sensor System(MRMS)</a:t>
            </a:r>
          </a:p>
          <a:p>
            <a:pPr marL="800100" lvl="1" indent="-342900" fontAlgn="base">
              <a:lnSpc>
                <a:spcPct val="100000"/>
              </a:lnSpc>
              <a:spcBef>
                <a:spcPct val="20000"/>
              </a:spcBef>
              <a:spcAft>
                <a:spcPct val="0"/>
              </a:spcAft>
              <a:buFont typeface="Wingdings" pitchFamily="2" charset="2"/>
              <a:buChar char="Q"/>
              <a:defRPr/>
            </a:pPr>
            <a:r>
              <a:rPr lang="en-US" sz="1800" kern="0" dirty="0" smtClean="0">
                <a:solidFill>
                  <a:srgbClr val="003399"/>
                </a:solidFill>
                <a:effectLst>
                  <a:outerShdw blurRad="38100" dist="38100" dir="2700000" algn="tl">
                    <a:srgbClr val="C0C0C0"/>
                  </a:outerShdw>
                </a:effectLst>
                <a:latin typeface="Arial Black" panose="020B0A04020102020204" pitchFamily="34" charset="0"/>
              </a:rPr>
              <a:t>Combines data streams from multiple radars, satellites, surface and upper-air observations, lightning reports, rain gauges, and forecast models</a:t>
            </a:r>
          </a:p>
          <a:p>
            <a:pPr marL="800100" lvl="1" indent="-342900" fontAlgn="base">
              <a:lnSpc>
                <a:spcPct val="100000"/>
              </a:lnSpc>
              <a:spcBef>
                <a:spcPct val="20000"/>
              </a:spcBef>
              <a:spcAft>
                <a:spcPct val="0"/>
              </a:spcAft>
              <a:buFont typeface="Wingdings" pitchFamily="2" charset="2"/>
              <a:buChar char="Q"/>
              <a:defRPr/>
            </a:pPr>
            <a:r>
              <a:rPr lang="en-US" sz="1800" kern="0" dirty="0" smtClean="0">
                <a:solidFill>
                  <a:srgbClr val="003399"/>
                </a:solidFill>
                <a:effectLst>
                  <a:outerShdw blurRad="38100" dist="38100" dir="2700000" algn="tl">
                    <a:srgbClr val="C0C0C0"/>
                  </a:outerShdw>
                </a:effectLst>
                <a:latin typeface="Arial Black" panose="020B0A04020102020204" pitchFamily="34" charset="0"/>
              </a:rPr>
              <a:t>Produces a suite of decision-support products every 2 minutes. </a:t>
            </a:r>
          </a:p>
          <a:p>
            <a:pPr marL="800100" lvl="1" indent="-342900" fontAlgn="base">
              <a:lnSpc>
                <a:spcPct val="100000"/>
              </a:lnSpc>
              <a:spcBef>
                <a:spcPct val="20000"/>
              </a:spcBef>
              <a:spcAft>
                <a:spcPct val="0"/>
              </a:spcAft>
              <a:buFont typeface="Wingdings" pitchFamily="2" charset="2"/>
              <a:buChar char="Q"/>
              <a:defRPr/>
            </a:pPr>
            <a:r>
              <a:rPr lang="en-US" sz="1800" kern="0" dirty="0">
                <a:solidFill>
                  <a:srgbClr val="003399"/>
                </a:solidFill>
                <a:effectLst>
                  <a:outerShdw blurRad="38100" dist="38100" dir="2700000" algn="tl">
                    <a:srgbClr val="C0C0C0"/>
                  </a:outerShdw>
                </a:effectLst>
                <a:latin typeface="Arial Black" panose="020B0A04020102020204" pitchFamily="34" charset="0"/>
              </a:rPr>
              <a:t>https://mrms.nssl.noaa.gov</a:t>
            </a:r>
            <a:r>
              <a:rPr lang="en-US" sz="1800" kern="0" dirty="0" smtClean="0">
                <a:solidFill>
                  <a:srgbClr val="003399"/>
                </a:solidFill>
                <a:effectLst>
                  <a:outerShdw blurRad="38100" dist="38100" dir="2700000" algn="tl">
                    <a:srgbClr val="C0C0C0"/>
                  </a:outerShdw>
                </a:effectLst>
                <a:latin typeface="Arial Black" panose="020B0A04020102020204" pitchFamily="34" charset="0"/>
              </a:rPr>
              <a:t>/</a:t>
            </a:r>
          </a:p>
          <a:p>
            <a:pPr marL="800100" lvl="1" indent="-342900" fontAlgn="base">
              <a:lnSpc>
                <a:spcPct val="100000"/>
              </a:lnSpc>
              <a:spcBef>
                <a:spcPct val="20000"/>
              </a:spcBef>
              <a:spcAft>
                <a:spcPct val="0"/>
              </a:spcAft>
              <a:buFont typeface="Wingdings" pitchFamily="2" charset="2"/>
              <a:buChar char="Q"/>
              <a:defRPr/>
            </a:pPr>
            <a:endParaRPr lang="en-US" sz="1600" kern="0" dirty="0" smtClean="0">
              <a:solidFill>
                <a:srgbClr val="003399"/>
              </a:solidFill>
              <a:effectLst>
                <a:outerShdw blurRad="38100" dist="38100" dir="2700000" algn="tl">
                  <a:srgbClr val="C0C0C0"/>
                </a:outerShdw>
              </a:effectLst>
              <a:latin typeface="Arial Black" panose="020B0A04020102020204" pitchFamily="34" charset="0"/>
            </a:endParaRPr>
          </a:p>
          <a:p>
            <a:pPr marL="34290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Products:</a:t>
            </a:r>
          </a:p>
          <a:p>
            <a:pPr marL="800100" lvl="1" indent="-342900" fontAlgn="base">
              <a:lnSpc>
                <a:spcPct val="100000"/>
              </a:lnSpc>
              <a:spcBef>
                <a:spcPct val="20000"/>
              </a:spcBef>
              <a:spcAft>
                <a:spcPct val="0"/>
              </a:spcAft>
              <a:buFont typeface="Wingdings" pitchFamily="2" charset="2"/>
              <a:buChar char="Q"/>
              <a:defRPr/>
            </a:pPr>
            <a:r>
              <a:rPr lang="en-US" sz="1800" kern="0" dirty="0" smtClean="0">
                <a:solidFill>
                  <a:srgbClr val="003399"/>
                </a:solidFill>
                <a:effectLst>
                  <a:outerShdw blurRad="38100" dist="38100" dir="2700000" algn="tl">
                    <a:srgbClr val="C0C0C0"/>
                  </a:outerShdw>
                </a:effectLst>
                <a:latin typeface="Arial Black" panose="020B0A04020102020204" pitchFamily="34" charset="0"/>
              </a:rPr>
              <a:t>Reflectivity at Lowest Altitude (RALA)</a:t>
            </a:r>
          </a:p>
          <a:p>
            <a:pPr marL="800100" lvl="1" indent="-342900" fontAlgn="base">
              <a:lnSpc>
                <a:spcPct val="100000"/>
              </a:lnSpc>
              <a:spcBef>
                <a:spcPct val="20000"/>
              </a:spcBef>
              <a:spcAft>
                <a:spcPct val="0"/>
              </a:spcAft>
              <a:buFont typeface="Wingdings" pitchFamily="2" charset="2"/>
              <a:buChar char="Q"/>
              <a:defRPr/>
            </a:pPr>
            <a:r>
              <a:rPr lang="en-US" sz="1800" kern="0" dirty="0" smtClean="0">
                <a:solidFill>
                  <a:srgbClr val="003399"/>
                </a:solidFill>
                <a:effectLst>
                  <a:outerShdw blurRad="38100" dist="38100" dir="2700000" algn="tl">
                    <a:srgbClr val="C0C0C0"/>
                  </a:outerShdw>
                </a:effectLst>
                <a:latin typeface="Arial Black" panose="020B0A04020102020204" pitchFamily="34" charset="0"/>
              </a:rPr>
              <a:t>Composite Reflectivity</a:t>
            </a:r>
          </a:p>
          <a:p>
            <a:pPr marL="800100" lvl="1" indent="-342900" fontAlgn="base">
              <a:lnSpc>
                <a:spcPct val="100000"/>
              </a:lnSpc>
              <a:spcBef>
                <a:spcPct val="20000"/>
              </a:spcBef>
              <a:spcAft>
                <a:spcPct val="0"/>
              </a:spcAft>
              <a:buFont typeface="Wingdings" pitchFamily="2" charset="2"/>
              <a:buChar char="Q"/>
              <a:defRPr/>
            </a:pPr>
            <a:r>
              <a:rPr lang="en-US" sz="1800" kern="0" dirty="0" smtClean="0">
                <a:solidFill>
                  <a:srgbClr val="003399"/>
                </a:solidFill>
                <a:effectLst>
                  <a:outerShdw blurRad="38100" dist="38100" dir="2700000" algn="tl">
                    <a:srgbClr val="C0C0C0"/>
                  </a:outerShdw>
                </a:effectLst>
                <a:latin typeface="Arial Black" panose="020B0A04020102020204" pitchFamily="34" charset="0"/>
              </a:rPr>
              <a:t>Echo Tops (-18 </a:t>
            </a:r>
            <a:r>
              <a:rPr lang="en-US" sz="1800" kern="0" dirty="0" err="1" smtClean="0">
                <a:solidFill>
                  <a:srgbClr val="003399"/>
                </a:solidFill>
                <a:effectLst>
                  <a:outerShdw blurRad="38100" dist="38100" dir="2700000" algn="tl">
                    <a:srgbClr val="C0C0C0"/>
                  </a:outerShdw>
                </a:effectLst>
                <a:latin typeface="Arial Black" panose="020B0A04020102020204" pitchFamily="34" charset="0"/>
              </a:rPr>
              <a:t>dBz</a:t>
            </a:r>
            <a:r>
              <a:rPr lang="en-US" sz="1800" kern="0" dirty="0" smtClean="0">
                <a:solidFill>
                  <a:srgbClr val="003399"/>
                </a:solidFill>
                <a:effectLst>
                  <a:outerShdw blurRad="38100" dist="38100" dir="2700000" algn="tl">
                    <a:srgbClr val="C0C0C0"/>
                  </a:outerShdw>
                </a:effectLst>
                <a:latin typeface="Arial Black" panose="020B0A04020102020204" pitchFamily="34" charset="0"/>
              </a:rPr>
              <a:t> and -30 </a:t>
            </a:r>
            <a:r>
              <a:rPr lang="en-US" sz="1800" kern="0" dirty="0" err="1" smtClean="0">
                <a:solidFill>
                  <a:srgbClr val="003399"/>
                </a:solidFill>
                <a:effectLst>
                  <a:outerShdw blurRad="38100" dist="38100" dir="2700000" algn="tl">
                    <a:srgbClr val="C0C0C0"/>
                  </a:outerShdw>
                </a:effectLst>
                <a:latin typeface="Arial Black" panose="020B0A04020102020204" pitchFamily="34" charset="0"/>
              </a:rPr>
              <a:t>dBz</a:t>
            </a:r>
            <a:r>
              <a:rPr lang="en-US" sz="1800" kern="0" dirty="0" smtClean="0">
                <a:solidFill>
                  <a:srgbClr val="003399"/>
                </a:solidFill>
                <a:effectLst>
                  <a:outerShdw blurRad="38100" dist="38100" dir="2700000" algn="tl">
                    <a:srgbClr val="C0C0C0"/>
                  </a:outerShdw>
                </a:effectLst>
                <a:latin typeface="Arial Black" panose="020B0A04020102020204" pitchFamily="34" charset="0"/>
              </a:rPr>
              <a:t>)</a:t>
            </a:r>
          </a:p>
          <a:p>
            <a:pPr marL="800100" lvl="1" indent="-342900" fontAlgn="base">
              <a:lnSpc>
                <a:spcPct val="100000"/>
              </a:lnSpc>
              <a:spcBef>
                <a:spcPct val="20000"/>
              </a:spcBef>
              <a:spcAft>
                <a:spcPct val="0"/>
              </a:spcAft>
              <a:buFont typeface="Wingdings" pitchFamily="2" charset="2"/>
              <a:buChar char="Q"/>
              <a:defRPr/>
            </a:pPr>
            <a:r>
              <a:rPr lang="en-US" sz="1800" kern="0" dirty="0" smtClean="0">
                <a:solidFill>
                  <a:srgbClr val="003399"/>
                </a:solidFill>
                <a:effectLst>
                  <a:outerShdw blurRad="38100" dist="38100" dir="2700000" algn="tl">
                    <a:srgbClr val="C0C0C0"/>
                  </a:outerShdw>
                </a:effectLst>
                <a:latin typeface="Arial Black" panose="020B0A04020102020204" pitchFamily="34" charset="0"/>
              </a:rPr>
              <a:t>Vertically Integrated Ice (VII)</a:t>
            </a:r>
          </a:p>
          <a:p>
            <a:pPr marL="1257300" lvl="2" indent="-342900" fontAlgn="base">
              <a:lnSpc>
                <a:spcPct val="100000"/>
              </a:lnSpc>
              <a:spcBef>
                <a:spcPct val="20000"/>
              </a:spcBef>
              <a:spcAft>
                <a:spcPct val="0"/>
              </a:spcAft>
              <a:buFont typeface="Wingdings" pitchFamily="2" charset="2"/>
              <a:buChar char="Q"/>
              <a:defRPr/>
            </a:pPr>
            <a:r>
              <a:rPr lang="en-US" sz="1800" kern="0" dirty="0" smtClean="0">
                <a:solidFill>
                  <a:srgbClr val="003399"/>
                </a:solidFill>
                <a:effectLst>
                  <a:outerShdw blurRad="38100" dist="38100" dir="2700000" algn="tl">
                    <a:srgbClr val="C0C0C0"/>
                  </a:outerShdw>
                </a:effectLst>
                <a:latin typeface="Arial Black" panose="020B0A04020102020204" pitchFamily="34" charset="0"/>
              </a:rPr>
              <a:t>Characteristics of the updraft</a:t>
            </a:r>
          </a:p>
          <a:p>
            <a:pPr marL="800100" lvl="1" indent="-342900" fontAlgn="base">
              <a:lnSpc>
                <a:spcPct val="100000"/>
              </a:lnSpc>
              <a:spcBef>
                <a:spcPct val="20000"/>
              </a:spcBef>
              <a:spcAft>
                <a:spcPct val="0"/>
              </a:spcAft>
              <a:buFont typeface="Wingdings" pitchFamily="2" charset="2"/>
              <a:buChar char="Q"/>
              <a:defRPr/>
            </a:pPr>
            <a:r>
              <a:rPr lang="en-US" sz="1800" kern="0" dirty="0" smtClean="0">
                <a:solidFill>
                  <a:srgbClr val="003399"/>
                </a:solidFill>
                <a:effectLst>
                  <a:outerShdw blurRad="38100" dist="38100" dir="2700000" algn="tl">
                    <a:srgbClr val="C0C0C0"/>
                  </a:outerShdw>
                </a:effectLst>
                <a:latin typeface="Arial Black" panose="020B0A04020102020204" pitchFamily="34" charset="0"/>
              </a:rPr>
              <a:t>-10°C Reflectivity</a:t>
            </a:r>
          </a:p>
          <a:p>
            <a:pPr marL="1257300" lvl="2" indent="-342900" fontAlgn="base">
              <a:lnSpc>
                <a:spcPct val="100000"/>
              </a:lnSpc>
              <a:spcBef>
                <a:spcPct val="20000"/>
              </a:spcBef>
              <a:spcAft>
                <a:spcPct val="0"/>
              </a:spcAft>
              <a:buFont typeface="Wingdings" pitchFamily="2" charset="2"/>
              <a:buChar char="Q"/>
              <a:defRPr/>
            </a:pPr>
            <a:r>
              <a:rPr lang="en-US" sz="1800" kern="0" dirty="0" smtClean="0">
                <a:solidFill>
                  <a:srgbClr val="003399"/>
                </a:solidFill>
                <a:effectLst>
                  <a:outerShdw blurRad="38100" dist="38100" dir="2700000" algn="tl">
                    <a:srgbClr val="C0C0C0"/>
                  </a:outerShdw>
                </a:effectLst>
                <a:latin typeface="Arial Black" panose="020B0A04020102020204" pitchFamily="34" charset="0"/>
              </a:rPr>
              <a:t>Onset of Lightning Activity</a:t>
            </a:r>
          </a:p>
          <a:p>
            <a:pPr marL="457200" lvl="1" indent="0" fontAlgn="base">
              <a:lnSpc>
                <a:spcPct val="100000"/>
              </a:lnSpc>
              <a:spcBef>
                <a:spcPct val="20000"/>
              </a:spcBef>
              <a:spcAft>
                <a:spcPct val="0"/>
              </a:spcAft>
              <a:buNone/>
              <a:defRPr/>
            </a:pPr>
            <a:endParaRPr lang="en-US" sz="1600" kern="0" dirty="0">
              <a:solidFill>
                <a:srgbClr val="003399"/>
              </a:solidFill>
              <a:effectLst>
                <a:outerShdw blurRad="38100" dist="38100" dir="2700000" algn="tl">
                  <a:srgbClr val="C0C0C0"/>
                </a:outerShdw>
              </a:effectLst>
              <a:latin typeface="Arial Black" panose="020B0A04020102020204" pitchFamily="34" charset="0"/>
            </a:endParaRPr>
          </a:p>
          <a:p>
            <a:pPr marL="457200" lvl="1" indent="0" fontAlgn="base">
              <a:lnSpc>
                <a:spcPct val="100000"/>
              </a:lnSpc>
              <a:spcBef>
                <a:spcPct val="20000"/>
              </a:spcBef>
              <a:spcAft>
                <a:spcPct val="0"/>
              </a:spcAft>
              <a:buNone/>
              <a:defRPr/>
            </a:pPr>
            <a:endParaRPr lang="en-US" sz="1600" kern="0" dirty="0">
              <a:solidFill>
                <a:srgbClr val="003399"/>
              </a:solidFill>
              <a:effectLst>
                <a:outerShdw blurRad="38100" dist="38100" dir="2700000" algn="tl">
                  <a:srgbClr val="C0C0C0"/>
                </a:outerShdw>
              </a:effectLst>
              <a:latin typeface="Arial Black" panose="020B0A04020102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12791" b="5834"/>
          <a:stretch/>
        </p:blipFill>
        <p:spPr>
          <a:xfrm>
            <a:off x="6536019" y="3155474"/>
            <a:ext cx="5985764" cy="3702526"/>
          </a:xfrm>
          <a:prstGeom prst="rect">
            <a:avLst/>
          </a:prstGeom>
        </p:spPr>
      </p:pic>
    </p:spTree>
    <p:extLst>
      <p:ext uri="{BB962C8B-B14F-4D97-AF65-F5344CB8AC3E}">
        <p14:creationId xmlns:p14="http://schemas.microsoft.com/office/powerpoint/2010/main" val="36306946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Tools Used</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4" name="Content Placeholder 3"/>
          <p:cNvSpPr>
            <a:spLocks noGrp="1"/>
          </p:cNvSpPr>
          <p:nvPr>
            <p:ph idx="1"/>
          </p:nvPr>
        </p:nvSpPr>
        <p:spPr>
          <a:xfrm>
            <a:off x="838200" y="1825625"/>
            <a:ext cx="10515600" cy="3444644"/>
          </a:xfrm>
        </p:spPr>
        <p:txBody>
          <a:bodyPr>
            <a:normAutofit/>
          </a:bodyPr>
          <a:lstStyle/>
          <a:p>
            <a:pPr marL="342900" lvl="0" indent="-342900" fontAlgn="base">
              <a:lnSpc>
                <a:spcPct val="100000"/>
              </a:lnSpc>
              <a:spcBef>
                <a:spcPct val="20000"/>
              </a:spcBef>
              <a:spcAft>
                <a:spcPct val="0"/>
              </a:spcAft>
              <a:buFont typeface="Wingdings" pitchFamily="2" charset="2"/>
              <a:buChar char="Q"/>
              <a:defRPr/>
            </a:pPr>
            <a:r>
              <a:rPr lang="en-US" sz="2000" kern="0" dirty="0">
                <a:solidFill>
                  <a:srgbClr val="003399"/>
                </a:solidFill>
                <a:effectLst>
                  <a:outerShdw blurRad="38100" dist="38100" dir="2700000" algn="tl">
                    <a:srgbClr val="C0C0C0"/>
                  </a:outerShdw>
                </a:effectLst>
                <a:latin typeface="Arial Black" panose="020B0A04020102020204" pitchFamily="34" charset="0"/>
              </a:rPr>
              <a:t>https://</a:t>
            </a:r>
            <a:r>
              <a:rPr lang="en-US" sz="2000" kern="0" dirty="0" smtClean="0">
                <a:solidFill>
                  <a:srgbClr val="003399"/>
                </a:solidFill>
                <a:effectLst>
                  <a:outerShdw blurRad="38100" dist="38100" dir="2700000" algn="tl">
                    <a:srgbClr val="C0C0C0"/>
                  </a:outerShdw>
                </a:effectLst>
                <a:latin typeface="Arial Black" panose="020B0A04020102020204" pitchFamily="34" charset="0"/>
              </a:rPr>
              <a:t>www.star.nesdis.noaa.gov/GOES/index.php</a:t>
            </a:r>
          </a:p>
          <a:p>
            <a:pPr marL="342900" lvl="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GOES-16</a:t>
            </a: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effectLst>
                  <a:outerShdw blurRad="38100" dist="38100" dir="2700000" algn="tl">
                    <a:srgbClr val="C0C0C0"/>
                  </a:outerShdw>
                </a:effectLst>
                <a:latin typeface="Arial Black" panose="020B0A04020102020204" pitchFamily="34" charset="0"/>
              </a:rPr>
              <a:t>16 different channels (2 visible, 4 near-infrared, 10 infrared)</a:t>
            </a: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effectLst>
                  <a:outerShdw blurRad="38100" dist="38100" dir="2700000" algn="tl">
                    <a:srgbClr val="C0C0C0"/>
                  </a:outerShdw>
                </a:effectLst>
                <a:latin typeface="Arial Black" panose="020B0A04020102020204" pitchFamily="34" charset="0"/>
              </a:rPr>
              <a:t>Red Band resolution: 0.5 km (hi-res radar data 0.25km)</a:t>
            </a: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effectLst>
                  <a:outerShdw blurRad="38100" dist="38100" dir="2700000" algn="tl">
                    <a:srgbClr val="C0C0C0"/>
                  </a:outerShdw>
                </a:effectLst>
                <a:latin typeface="Arial Black" panose="020B0A04020102020204" pitchFamily="34" charset="0"/>
              </a:rPr>
              <a:t>CONUS scans every 5 minutes</a:t>
            </a: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effectLst>
                  <a:outerShdw blurRad="38100" dist="38100" dir="2700000" algn="tl">
                    <a:srgbClr val="C0C0C0"/>
                  </a:outerShdw>
                </a:effectLst>
                <a:latin typeface="Arial Black" panose="020B0A04020102020204" pitchFamily="34" charset="0"/>
              </a:rPr>
              <a:t>2 </a:t>
            </a:r>
            <a:r>
              <a:rPr lang="en-US" sz="1600" kern="0" dirty="0" err="1" smtClean="0">
                <a:solidFill>
                  <a:srgbClr val="003399"/>
                </a:solidFill>
                <a:effectLst>
                  <a:outerShdw blurRad="38100" dist="38100" dir="2700000" algn="tl">
                    <a:srgbClr val="C0C0C0"/>
                  </a:outerShdw>
                </a:effectLst>
                <a:latin typeface="Arial Black" panose="020B0A04020102020204" pitchFamily="34" charset="0"/>
              </a:rPr>
              <a:t>meso</a:t>
            </a:r>
            <a:r>
              <a:rPr lang="en-US" sz="1600" kern="0" dirty="0" smtClean="0">
                <a:solidFill>
                  <a:srgbClr val="003399"/>
                </a:solidFill>
                <a:effectLst>
                  <a:outerShdw blurRad="38100" dist="38100" dir="2700000" algn="tl">
                    <a:srgbClr val="C0C0C0"/>
                  </a:outerShdw>
                </a:effectLst>
                <a:latin typeface="Arial Black" panose="020B0A04020102020204" pitchFamily="34" charset="0"/>
              </a:rPr>
              <a:t> scans every 1 minute</a:t>
            </a:r>
          </a:p>
          <a:p>
            <a:pPr marL="34290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GOES-17 coming late this year.</a:t>
            </a: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effectLst>
                  <a:outerShdw blurRad="38100" dist="38100" dir="2700000" algn="tl">
                    <a:srgbClr val="C0C0C0"/>
                  </a:outerShdw>
                </a:effectLst>
                <a:latin typeface="Arial Black" panose="020B0A04020102020204" pitchFamily="34" charset="0"/>
              </a:rPr>
              <a:t>Already seeing experimental products</a:t>
            </a:r>
          </a:p>
          <a:p>
            <a:pPr marL="342900" lvl="0" indent="-342900" fontAlgn="base">
              <a:lnSpc>
                <a:spcPct val="100000"/>
              </a:lnSpc>
              <a:spcBef>
                <a:spcPct val="20000"/>
              </a:spcBef>
              <a:spcAft>
                <a:spcPct val="0"/>
              </a:spcAft>
              <a:buFont typeface="Wingdings" pitchFamily="2" charset="2"/>
              <a:buChar char="Q"/>
              <a:defRPr/>
            </a:pPr>
            <a:endParaRPr lang="en-US" sz="2000" kern="0" dirty="0">
              <a:solidFill>
                <a:srgbClr val="003399"/>
              </a:solidFill>
              <a:effectLst>
                <a:outerShdw blurRad="38100" dist="38100" dir="2700000" algn="tl">
                  <a:srgbClr val="C0C0C0"/>
                </a:outerShdw>
              </a:effectLst>
              <a:latin typeface="Arial Black" panose="020B0A04020102020204" pitchFamily="34" charset="0"/>
            </a:endParaRPr>
          </a:p>
          <a:p>
            <a:pPr marL="342900" lvl="0" indent="-342900" fontAlgn="base">
              <a:lnSpc>
                <a:spcPct val="100000"/>
              </a:lnSpc>
              <a:spcBef>
                <a:spcPct val="20000"/>
              </a:spcBef>
              <a:spcAft>
                <a:spcPct val="0"/>
              </a:spcAft>
              <a:buFont typeface="Wingdings" pitchFamily="2" charset="2"/>
              <a:buChar char="Q"/>
              <a:defRPr/>
            </a:pPr>
            <a:endParaRPr lang="en-US" sz="2000" kern="0" dirty="0" smtClean="0">
              <a:solidFill>
                <a:srgbClr val="003399"/>
              </a:solidFill>
              <a:effectLst>
                <a:outerShdw blurRad="38100" dist="38100" dir="2700000" algn="tl">
                  <a:srgbClr val="C0C0C0"/>
                </a:outerShdw>
              </a:effectLst>
              <a:latin typeface="Arial Black" panose="020B0A04020102020204" pitchFamily="34" charset="0"/>
            </a:endParaRPr>
          </a:p>
          <a:p>
            <a:pPr marL="0" lvl="0" indent="0" fontAlgn="base">
              <a:lnSpc>
                <a:spcPct val="100000"/>
              </a:lnSpc>
              <a:spcBef>
                <a:spcPct val="20000"/>
              </a:spcBef>
              <a:spcAft>
                <a:spcPct val="0"/>
              </a:spcAft>
              <a:buNone/>
              <a:defRPr/>
            </a:pPr>
            <a:endParaRPr lang="en-US" sz="1600" kern="0" dirty="0" smtClean="0">
              <a:solidFill>
                <a:srgbClr val="003399"/>
              </a:solidFill>
              <a:effectLst>
                <a:outerShdw blurRad="38100" dist="38100" dir="2700000" algn="tl">
                  <a:srgbClr val="C0C0C0"/>
                </a:outerShdw>
              </a:effectLst>
              <a:latin typeface="Arial Black" panose="020B0A04020102020204" pitchFamily="34" charset="0"/>
            </a:endParaRPr>
          </a:p>
          <a:p>
            <a:pPr marL="457200" lvl="1" indent="0" fontAlgn="base">
              <a:lnSpc>
                <a:spcPct val="100000"/>
              </a:lnSpc>
              <a:spcBef>
                <a:spcPct val="20000"/>
              </a:spcBef>
              <a:spcAft>
                <a:spcPct val="0"/>
              </a:spcAft>
              <a:buNone/>
              <a:defRPr/>
            </a:pPr>
            <a:endParaRPr lang="en-US" sz="1600" kern="0" dirty="0">
              <a:solidFill>
                <a:srgbClr val="003399"/>
              </a:solidFill>
              <a:effectLst>
                <a:outerShdw blurRad="38100" dist="38100" dir="2700000" algn="tl">
                  <a:srgbClr val="C0C0C0"/>
                </a:outerShdw>
              </a:effectLst>
              <a:latin typeface="Arial Black" panose="020B0A04020102020204" pitchFamily="34" charset="0"/>
            </a:endParaRPr>
          </a:p>
          <a:p>
            <a:pPr marL="457200" lvl="1" indent="0" fontAlgn="base">
              <a:lnSpc>
                <a:spcPct val="100000"/>
              </a:lnSpc>
              <a:spcBef>
                <a:spcPct val="20000"/>
              </a:spcBef>
              <a:spcAft>
                <a:spcPct val="0"/>
              </a:spcAft>
              <a:buNone/>
              <a:defRPr/>
            </a:pPr>
            <a:endParaRPr lang="en-US" sz="1600" kern="0" dirty="0">
              <a:solidFill>
                <a:srgbClr val="003399"/>
              </a:solidFill>
              <a:effectLst>
                <a:outerShdw blurRad="38100" dist="38100" dir="2700000" algn="tl">
                  <a:srgbClr val="C0C0C0"/>
                </a:outerShdw>
              </a:effectLst>
              <a:latin typeface="Arial Black" panose="020B0A04020102020204" pitchFamily="34" charset="0"/>
            </a:endParaRPr>
          </a:p>
        </p:txBody>
      </p:sp>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200400"/>
            <a:ext cx="5832965" cy="3657600"/>
          </a:xfrm>
          <a:prstGeom prst="rect">
            <a:avLst/>
          </a:prstGeom>
        </p:spPr>
      </p:pic>
    </p:spTree>
    <p:extLst>
      <p:ext uri="{BB962C8B-B14F-4D97-AF65-F5344CB8AC3E}">
        <p14:creationId xmlns:p14="http://schemas.microsoft.com/office/powerpoint/2010/main" val="1219470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38201" y="365125"/>
            <a:ext cx="10515600" cy="1325563"/>
          </a:xfrm>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Tools Used</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4" name="Content Placeholder 3"/>
          <p:cNvSpPr>
            <a:spLocks noGrp="1"/>
          </p:cNvSpPr>
          <p:nvPr>
            <p:ph idx="1"/>
          </p:nvPr>
        </p:nvSpPr>
        <p:spPr>
          <a:xfrm>
            <a:off x="838201" y="1690688"/>
            <a:ext cx="5734050" cy="4351338"/>
          </a:xfrm>
        </p:spPr>
        <p:txBody>
          <a:bodyPr>
            <a:normAutofit/>
          </a:bodyPr>
          <a:lstStyle/>
          <a:p>
            <a:pPr marL="342900" lvl="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Geostationary Lightning Mapper</a:t>
            </a: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effectLst>
                  <a:outerShdw blurRad="38100" dist="38100" dir="2700000" algn="tl">
                    <a:srgbClr val="C0C0C0"/>
                  </a:outerShdw>
                </a:effectLst>
                <a:latin typeface="Arial Black" panose="020B0A04020102020204" pitchFamily="34" charset="0"/>
              </a:rPr>
              <a:t>First operational lightning mapper flown in geostationary orbit</a:t>
            </a:r>
            <a:endParaRPr lang="en-US" sz="1600" kern="0" dirty="0">
              <a:solidFill>
                <a:srgbClr val="003399"/>
              </a:solidFill>
              <a:effectLst>
                <a:outerShdw blurRad="38100" dist="38100" dir="2700000" algn="tl">
                  <a:srgbClr val="C0C0C0"/>
                </a:outerShdw>
              </a:effectLst>
              <a:latin typeface="Arial Black" panose="020B0A04020102020204" pitchFamily="34" charset="0"/>
            </a:endParaRP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effectLst>
                  <a:outerShdw blurRad="38100" dist="38100" dir="2700000" algn="tl">
                    <a:srgbClr val="C0C0C0"/>
                  </a:outerShdw>
                </a:effectLst>
                <a:latin typeface="Arial Black" panose="020B0A04020102020204" pitchFamily="34" charset="0"/>
              </a:rPr>
              <a:t>Detects the momentary changes in an optical scene, indicating the presence of lightning</a:t>
            </a: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effectLst>
                  <a:outerShdw blurRad="38100" dist="38100" dir="2700000" algn="tl">
                    <a:srgbClr val="C0C0C0"/>
                  </a:outerShdw>
                </a:effectLst>
                <a:latin typeface="Arial Black" panose="020B0A04020102020204" pitchFamily="34" charset="0"/>
              </a:rPr>
              <a:t>Measures total lightning (in-cloud, cloud-to-cloud, and cloud-to-ground)</a:t>
            </a: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effectLst>
                  <a:outerShdw blurRad="38100" dist="38100" dir="2700000" algn="tl">
                    <a:srgbClr val="C0C0C0"/>
                  </a:outerShdw>
                </a:effectLst>
                <a:latin typeface="Arial Black" panose="020B0A04020102020204" pitchFamily="34" charset="0"/>
              </a:rPr>
              <a:t>Resolution: 10 km</a:t>
            </a:r>
          </a:p>
          <a:p>
            <a:pPr marL="457200" lvl="1" indent="0" fontAlgn="base">
              <a:lnSpc>
                <a:spcPct val="100000"/>
              </a:lnSpc>
              <a:spcBef>
                <a:spcPct val="20000"/>
              </a:spcBef>
              <a:spcAft>
                <a:spcPct val="0"/>
              </a:spcAft>
              <a:buNone/>
              <a:defRPr/>
            </a:pPr>
            <a:endParaRPr lang="en-US" sz="1600" kern="0" dirty="0" smtClean="0">
              <a:solidFill>
                <a:srgbClr val="003399"/>
              </a:solidFill>
              <a:effectLst>
                <a:outerShdw blurRad="38100" dist="38100" dir="2700000" algn="tl">
                  <a:srgbClr val="C0C0C0"/>
                </a:outerShdw>
              </a:effectLst>
              <a:latin typeface="Arial Black" panose="020B0A04020102020204" pitchFamily="34" charset="0"/>
            </a:endParaRPr>
          </a:p>
          <a:p>
            <a:pPr marL="34290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AWC is the first National Center to use GLM operationally. </a:t>
            </a: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effectLst>
                  <a:outerShdw blurRad="38100" dist="38100" dir="2700000" algn="tl">
                    <a:srgbClr val="C0C0C0"/>
                  </a:outerShdw>
                </a:effectLst>
                <a:latin typeface="Arial Black" panose="020B0A04020102020204" pitchFamily="34" charset="0"/>
              </a:rPr>
              <a:t>Convective SIGMET and Tropical Desks</a:t>
            </a: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effectLst>
                  <a:outerShdw blurRad="38100" dist="38100" dir="2700000" algn="tl">
                    <a:srgbClr val="C0C0C0"/>
                  </a:outerShdw>
                </a:effectLst>
                <a:latin typeface="Arial Black" panose="020B0A04020102020204" pitchFamily="34" charset="0"/>
              </a:rPr>
              <a:t>Promising results vs. NLDN and Earth Networks</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21964"/>
          <a:stretch/>
        </p:blipFill>
        <p:spPr>
          <a:xfrm>
            <a:off x="6677025" y="1690688"/>
            <a:ext cx="5335255" cy="3931920"/>
          </a:xfrm>
          <a:prstGeom prst="rect">
            <a:avLst/>
          </a:prstGeom>
        </p:spPr>
      </p:pic>
    </p:spTree>
    <p:extLst>
      <p:ext uri="{BB962C8B-B14F-4D97-AF65-F5344CB8AC3E}">
        <p14:creationId xmlns:p14="http://schemas.microsoft.com/office/powerpoint/2010/main" val="42852844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Pilot Reports (PIREPs)</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4" name="Content Placeholder 3"/>
          <p:cNvSpPr>
            <a:spLocks noGrp="1"/>
          </p:cNvSpPr>
          <p:nvPr>
            <p:ph idx="1"/>
          </p:nvPr>
        </p:nvSpPr>
        <p:spPr>
          <a:xfrm>
            <a:off x="838200" y="1825625"/>
            <a:ext cx="5743575" cy="4351338"/>
          </a:xfrm>
        </p:spPr>
        <p:txBody>
          <a:bodyPr>
            <a:normAutofit/>
          </a:bodyPr>
          <a:lstStyle/>
          <a:p>
            <a:pPr marL="342900" lvl="0" indent="-342900" fontAlgn="base">
              <a:lnSpc>
                <a:spcPct val="100000"/>
              </a:lnSpc>
              <a:spcBef>
                <a:spcPct val="20000"/>
              </a:spcBef>
              <a:spcAft>
                <a:spcPct val="0"/>
              </a:spcAft>
              <a:buFont typeface="Wingdings" pitchFamily="2" charset="2"/>
              <a:buChar char="Q"/>
              <a:defRPr/>
            </a:pPr>
            <a:r>
              <a:rPr lang="en-US" sz="2400" kern="0" dirty="0" smtClean="0">
                <a:solidFill>
                  <a:srgbClr val="003399"/>
                </a:solidFill>
                <a:effectLst>
                  <a:outerShdw blurRad="38100" dist="38100" dir="2700000" algn="tl">
                    <a:srgbClr val="C0C0C0"/>
                  </a:outerShdw>
                </a:effectLst>
                <a:latin typeface="Arial Black" panose="020B0A04020102020204" pitchFamily="34" charset="0"/>
              </a:rPr>
              <a:t>NTSB Forum June 21-22, 2016</a:t>
            </a:r>
          </a:p>
          <a:p>
            <a:pPr marL="800100" lvl="1" indent="-342900" fontAlgn="base">
              <a:lnSpc>
                <a:spcPct val="100000"/>
              </a:lnSpc>
              <a:spcBef>
                <a:spcPct val="20000"/>
              </a:spcBef>
              <a:spcAft>
                <a:spcPct val="0"/>
              </a:spcAft>
              <a:buFont typeface="Wingdings" pitchFamily="2" charset="2"/>
              <a:buChar char="Q"/>
              <a:defRPr/>
            </a:pPr>
            <a:r>
              <a:rPr lang="en-US" sz="1800" kern="0" dirty="0" smtClean="0">
                <a:solidFill>
                  <a:srgbClr val="003399"/>
                </a:solidFill>
                <a:effectLst>
                  <a:outerShdw blurRad="38100" dist="38100" dir="2700000" algn="tl">
                    <a:srgbClr val="C0C0C0"/>
                  </a:outerShdw>
                </a:effectLst>
                <a:latin typeface="Arial Black" panose="020B0A04020102020204" pitchFamily="34" charset="0"/>
              </a:rPr>
              <a:t>Several accidents noted where a PIREP may have provided critical information of the environmental conditions prior to the accident.</a:t>
            </a:r>
          </a:p>
        </p:txBody>
      </p:sp>
      <p:grpSp>
        <p:nvGrpSpPr>
          <p:cNvPr id="11" name="Group 10"/>
          <p:cNvGrpSpPr/>
          <p:nvPr/>
        </p:nvGrpSpPr>
        <p:grpSpPr>
          <a:xfrm>
            <a:off x="7877175" y="1438275"/>
            <a:ext cx="3200400" cy="4297680"/>
            <a:chOff x="7286625" y="2228850"/>
            <a:chExt cx="2971800" cy="3733800"/>
          </a:xfrm>
        </p:grpSpPr>
        <p:pic>
          <p:nvPicPr>
            <p:cNvPr id="6" name="Content Placeholder 3"/>
            <p:cNvPicPr>
              <a:picLocks/>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286625" y="2228850"/>
              <a:ext cx="2971800" cy="3733800"/>
            </a:xfrm>
            <a:prstGeom prst="rect">
              <a:avLst/>
            </a:prstGeom>
          </p:spPr>
        </p:pic>
        <p:sp>
          <p:nvSpPr>
            <p:cNvPr id="7" name="TextBox 6"/>
            <p:cNvSpPr txBox="1"/>
            <p:nvPr/>
          </p:nvSpPr>
          <p:spPr>
            <a:xfrm>
              <a:off x="7591425" y="5124450"/>
              <a:ext cx="2209800" cy="830997"/>
            </a:xfrm>
            <a:prstGeom prst="rect">
              <a:avLst/>
            </a:prstGeom>
            <a:noFill/>
          </p:spPr>
          <p:txBody>
            <a:bodyPr wrap="square" rtlCol="0">
              <a:spAutoFit/>
            </a:bodyPr>
            <a:lstStyle/>
            <a:p>
              <a:pPr algn="ctr"/>
              <a:r>
                <a:rPr lang="en-US" sz="2400" b="1" dirty="0" smtClean="0">
                  <a:solidFill>
                    <a:srgbClr val="FF0000"/>
                  </a:solidFill>
                  <a:latin typeface="Aharoni" panose="02010803020104030203" pitchFamily="2" charset="-79"/>
                  <a:cs typeface="Aharoni" panose="02010803020104030203" pitchFamily="2" charset="-79"/>
                </a:rPr>
                <a:t>We Want Your </a:t>
              </a:r>
              <a:r>
                <a:rPr lang="en-US" sz="2400" b="1" dirty="0" err="1" smtClean="0">
                  <a:solidFill>
                    <a:srgbClr val="FF0000"/>
                  </a:solidFill>
                  <a:latin typeface="Aharoni" panose="02010803020104030203" pitchFamily="2" charset="-79"/>
                  <a:cs typeface="Aharoni" panose="02010803020104030203" pitchFamily="2" charset="-79"/>
                </a:rPr>
                <a:t>PIREPs</a:t>
              </a:r>
              <a:endParaRPr lang="en-US" sz="2400" b="1" dirty="0">
                <a:solidFill>
                  <a:srgbClr val="FF0000"/>
                </a:solidFill>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40617810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What is a Convective SIGMET?</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4" name="Content Placeholder 3"/>
          <p:cNvSpPr>
            <a:spLocks noGrp="1"/>
          </p:cNvSpPr>
          <p:nvPr>
            <p:ph idx="1"/>
          </p:nvPr>
        </p:nvSpPr>
        <p:spPr>
          <a:xfrm>
            <a:off x="838200" y="1825625"/>
            <a:ext cx="5800725" cy="4351338"/>
          </a:xfrm>
        </p:spPr>
        <p:txBody>
          <a:bodyPr>
            <a:normAutofit/>
          </a:bodyPr>
          <a:lstStyle/>
          <a:p>
            <a:pPr marL="0" lvl="0" indent="0" fontAlgn="base">
              <a:lnSpc>
                <a:spcPct val="100000"/>
              </a:lnSpc>
              <a:spcBef>
                <a:spcPct val="20000"/>
              </a:spcBef>
              <a:spcAft>
                <a:spcPct val="0"/>
              </a:spcAft>
              <a:buNone/>
              <a:defRPr/>
            </a:pPr>
            <a:r>
              <a:rPr lang="en-US" sz="2000" i="1" u="sng" kern="0" dirty="0">
                <a:solidFill>
                  <a:srgbClr val="003399"/>
                </a:solidFill>
                <a:effectLst>
                  <a:outerShdw blurRad="38100" dist="38100" dir="2700000" algn="tl">
                    <a:srgbClr val="C0C0C0"/>
                  </a:outerShdw>
                </a:effectLst>
                <a:latin typeface="Arial Black" panose="020B0A04020102020204" pitchFamily="34" charset="0"/>
              </a:rPr>
              <a:t>Convection</a:t>
            </a:r>
            <a:r>
              <a:rPr lang="en-US" sz="2000" kern="0" dirty="0">
                <a:solidFill>
                  <a:srgbClr val="003399"/>
                </a:solidFill>
                <a:effectLst>
                  <a:outerShdw blurRad="38100" dist="38100" dir="2700000" algn="tl">
                    <a:srgbClr val="C0C0C0"/>
                  </a:outerShdw>
                </a:effectLst>
                <a:latin typeface="Arial Black" panose="020B0A04020102020204" pitchFamily="34" charset="0"/>
              </a:rPr>
              <a:t>:</a:t>
            </a:r>
          </a:p>
          <a:p>
            <a:pPr marL="342900" lvl="0" indent="-342900" fontAlgn="base">
              <a:lnSpc>
                <a:spcPct val="100000"/>
              </a:lnSpc>
              <a:spcBef>
                <a:spcPct val="20000"/>
              </a:spcBef>
              <a:spcAft>
                <a:spcPct val="0"/>
              </a:spcAft>
              <a:buFont typeface="Wingdings" pitchFamily="2" charset="2"/>
              <a:buChar char="Q"/>
              <a:defRPr/>
            </a:pPr>
            <a:r>
              <a:rPr lang="en-US" sz="2000" kern="0" dirty="0">
                <a:solidFill>
                  <a:srgbClr val="003399"/>
                </a:solidFill>
                <a:effectLst>
                  <a:outerShdw blurRad="38100" dist="38100" dir="2700000" algn="tl">
                    <a:srgbClr val="C0C0C0"/>
                  </a:outerShdw>
                </a:effectLst>
                <a:latin typeface="Arial Black" panose="020B0A04020102020204" pitchFamily="34" charset="0"/>
              </a:rPr>
              <a:t>Rising air due to surface heating that results in the development of clouds and thunderstorms. </a:t>
            </a:r>
          </a:p>
          <a:p>
            <a:pPr marL="0" lvl="0" indent="0" fontAlgn="base">
              <a:lnSpc>
                <a:spcPct val="100000"/>
              </a:lnSpc>
              <a:spcBef>
                <a:spcPct val="20000"/>
              </a:spcBef>
              <a:spcAft>
                <a:spcPct val="0"/>
              </a:spcAft>
              <a:buNone/>
              <a:defRPr/>
            </a:pPr>
            <a:endParaRPr lang="en-US" sz="2000" kern="0" dirty="0">
              <a:solidFill>
                <a:srgbClr val="003399"/>
              </a:solidFill>
              <a:effectLst>
                <a:outerShdw blurRad="38100" dist="38100" dir="2700000" algn="tl">
                  <a:srgbClr val="C0C0C0"/>
                </a:outerShdw>
              </a:effectLst>
              <a:latin typeface="Arial Black" panose="020B0A04020102020204" pitchFamily="34" charset="0"/>
            </a:endParaRPr>
          </a:p>
          <a:p>
            <a:pPr marL="0" lvl="0" indent="0" fontAlgn="base">
              <a:lnSpc>
                <a:spcPct val="100000"/>
              </a:lnSpc>
              <a:spcBef>
                <a:spcPct val="20000"/>
              </a:spcBef>
              <a:spcAft>
                <a:spcPct val="0"/>
              </a:spcAft>
              <a:buNone/>
              <a:defRPr/>
            </a:pPr>
            <a:r>
              <a:rPr lang="en-US" sz="2000" i="1" u="sng" kern="0" dirty="0">
                <a:solidFill>
                  <a:srgbClr val="003399"/>
                </a:solidFill>
                <a:latin typeface="Arial Black" panose="020B0A04020102020204" pitchFamily="34" charset="0"/>
              </a:rPr>
              <a:t>SIGMET</a:t>
            </a:r>
            <a:r>
              <a:rPr lang="en-US" sz="2000" kern="0" dirty="0">
                <a:solidFill>
                  <a:srgbClr val="003399"/>
                </a:solidFill>
                <a:latin typeface="Arial Black" panose="020B0A04020102020204" pitchFamily="34" charset="0"/>
              </a:rPr>
              <a:t>:</a:t>
            </a:r>
            <a:endParaRPr lang="en-US" sz="2000" kern="0" dirty="0">
              <a:solidFill>
                <a:srgbClr val="003399"/>
              </a:solidFill>
              <a:effectLst>
                <a:outerShdw blurRad="38100" dist="38100" dir="2700000" algn="tl">
                  <a:srgbClr val="C0C0C0"/>
                </a:outerShdw>
              </a:effectLst>
              <a:latin typeface="Arial Black" panose="020B0A04020102020204" pitchFamily="34" charset="0"/>
            </a:endParaRPr>
          </a:p>
          <a:p>
            <a:pPr marL="342900" lvl="0" indent="-342900" fontAlgn="base">
              <a:lnSpc>
                <a:spcPct val="100000"/>
              </a:lnSpc>
              <a:spcBef>
                <a:spcPct val="20000"/>
              </a:spcBef>
              <a:spcAft>
                <a:spcPct val="0"/>
              </a:spcAft>
              <a:buFont typeface="Wingdings" pitchFamily="2" charset="2"/>
              <a:buChar char="Q"/>
              <a:defRPr/>
            </a:pPr>
            <a:r>
              <a:rPr lang="en-US" sz="2000" kern="0" dirty="0">
                <a:solidFill>
                  <a:srgbClr val="003399"/>
                </a:solidFill>
                <a:effectLst>
                  <a:outerShdw blurRad="38100" dist="38100" dir="2700000" algn="tl">
                    <a:srgbClr val="C0C0C0"/>
                  </a:outerShdw>
                </a:effectLst>
                <a:latin typeface="Arial Black" panose="020B0A04020102020204" pitchFamily="34" charset="0"/>
              </a:rPr>
              <a:t>Significant Meteorological Information which is an advisory on significant meteorological phenomena that concern the safety of airspace and aircrafts. </a:t>
            </a:r>
            <a:endParaRPr lang="en-US" sz="2000" kern="0" dirty="0">
              <a:solidFill>
                <a:srgbClr val="003399"/>
              </a:solidFill>
              <a:latin typeface="Arial Black" panose="020B0A04020102020204" pitchFamily="34" charset="0"/>
            </a:endParaRPr>
          </a:p>
          <a:p>
            <a:pPr marL="0" lvl="0" indent="0" fontAlgn="base">
              <a:lnSpc>
                <a:spcPct val="100000"/>
              </a:lnSpc>
              <a:spcBef>
                <a:spcPct val="20000"/>
              </a:spcBef>
              <a:spcAft>
                <a:spcPct val="0"/>
              </a:spcAft>
              <a:buNone/>
              <a:defRPr/>
            </a:pPr>
            <a:endParaRPr lang="en-US" sz="2000" kern="0" dirty="0" smtClean="0">
              <a:solidFill>
                <a:srgbClr val="002060"/>
              </a:solidFill>
              <a:effectLst>
                <a:outerShdw blurRad="38100" dist="38100" dir="2700000" algn="tl">
                  <a:srgbClr val="C0C0C0"/>
                </a:outerShdw>
              </a:effectLst>
              <a:latin typeface="Arial Black" panose="020B0A04020102020204" pitchFamily="34" charset="0"/>
            </a:endParaRPr>
          </a:p>
        </p:txBody>
      </p:sp>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44583" t="35793" r="23628" b="28296"/>
          <a:stretch/>
        </p:blipFill>
        <p:spPr>
          <a:xfrm>
            <a:off x="7449128" y="1825625"/>
            <a:ext cx="4486430" cy="3748719"/>
          </a:xfrm>
          <a:prstGeom prst="rect">
            <a:avLst/>
          </a:prstGeom>
          <a:ln>
            <a:noFill/>
          </a:ln>
          <a:effectLst>
            <a:softEdge rad="112500"/>
          </a:effectLst>
        </p:spPr>
      </p:pic>
      <p:sp>
        <p:nvSpPr>
          <p:cNvPr id="6" name="Rectangle 5"/>
          <p:cNvSpPr/>
          <p:nvPr/>
        </p:nvSpPr>
        <p:spPr>
          <a:xfrm>
            <a:off x="0" y="5657671"/>
            <a:ext cx="12192000" cy="1200329"/>
          </a:xfrm>
          <a:prstGeom prst="rect">
            <a:avLst/>
          </a:prstGeom>
          <a:noFill/>
        </p:spPr>
        <p:txBody>
          <a:bodyPr wrap="square" lIns="91440" tIns="45720" rIns="91440" bIns="45720">
            <a:spAutoFit/>
            <a:scene3d>
              <a:camera prst="orthographicFront"/>
              <a:lightRig rig="threePt" dir="t"/>
            </a:scene3d>
            <a:sp3d>
              <a:bevelB/>
            </a:sp3d>
          </a:bodyPr>
          <a:lstStyle/>
          <a:p>
            <a:pPr algn="ctr"/>
            <a:r>
              <a:rPr lang="en-US" sz="3600" b="1" i="1" cap="none" spc="0" dirty="0" smtClean="0">
                <a:ln w="0"/>
                <a:solidFill>
                  <a:srgbClr val="660066"/>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Convective SIGMET= </a:t>
            </a:r>
            <a:r>
              <a:rPr lang="en-US" sz="3600" b="1" i="1" dirty="0" smtClean="0">
                <a:ln w="0"/>
                <a:solidFill>
                  <a:srgbClr val="660066"/>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Inflight weather advisory to advise a</a:t>
            </a:r>
            <a:r>
              <a:rPr lang="en-US" sz="3600" b="1" i="1" cap="none" spc="0" dirty="0" smtClean="0">
                <a:ln w="0"/>
                <a:solidFill>
                  <a:srgbClr val="660066"/>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ircraft of hazardous weather.</a:t>
            </a:r>
            <a:endParaRPr lang="en-US" sz="3600" b="1" i="1" cap="none" spc="0" dirty="0">
              <a:ln w="0"/>
              <a:solidFill>
                <a:srgbClr val="660066"/>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13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Thank You!!</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4" name="Content Placeholder 3"/>
          <p:cNvSpPr>
            <a:spLocks noGrp="1"/>
          </p:cNvSpPr>
          <p:nvPr>
            <p:ph idx="1"/>
          </p:nvPr>
        </p:nvSpPr>
        <p:spPr>
          <a:xfrm>
            <a:off x="838200" y="1825625"/>
            <a:ext cx="5506069" cy="1183046"/>
          </a:xfrm>
        </p:spPr>
        <p:txBody>
          <a:bodyPr>
            <a:normAutofit/>
          </a:bodyPr>
          <a:lstStyle/>
          <a:p>
            <a:pPr marL="342900" lvl="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Contact:</a:t>
            </a: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effectLst>
                  <a:outerShdw blurRad="38100" dist="38100" dir="2700000" algn="tl">
                    <a:srgbClr val="C0C0C0"/>
                  </a:outerShdw>
                </a:effectLst>
                <a:latin typeface="Arial Black" panose="020B0A04020102020204" pitchFamily="34" charset="0"/>
              </a:rPr>
              <a:t>Scott Minnick</a:t>
            </a: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effectLst>
                  <a:outerShdw blurRad="38100" dist="38100" dir="2700000" algn="tl">
                    <a:srgbClr val="C0C0C0"/>
                  </a:outerShdw>
                </a:effectLst>
                <a:latin typeface="Arial Black" panose="020B0A04020102020204" pitchFamily="34" charset="0"/>
                <a:hlinkClick r:id="rId4"/>
              </a:rPr>
              <a:t>scott.minnick@noaa.gov</a:t>
            </a:r>
            <a:endParaRPr lang="en-US" sz="1600" kern="0" dirty="0" smtClean="0">
              <a:solidFill>
                <a:srgbClr val="003399"/>
              </a:solidFill>
              <a:effectLst>
                <a:outerShdw blurRad="38100" dist="38100" dir="2700000" algn="tl">
                  <a:srgbClr val="C0C0C0"/>
                </a:outerShdw>
              </a:effectLst>
              <a:latin typeface="Arial Black" panose="020B0A04020102020204" pitchFamily="34" charset="0"/>
            </a:endParaRPr>
          </a:p>
          <a:p>
            <a:pPr marL="800100" lvl="1" indent="-342900" fontAlgn="base">
              <a:lnSpc>
                <a:spcPct val="100000"/>
              </a:lnSpc>
              <a:spcBef>
                <a:spcPct val="20000"/>
              </a:spcBef>
              <a:spcAft>
                <a:spcPct val="0"/>
              </a:spcAft>
              <a:buFont typeface="Wingdings" pitchFamily="2" charset="2"/>
              <a:buChar char="Q"/>
              <a:defRPr/>
            </a:pPr>
            <a:endParaRPr lang="en-US" sz="1600" kern="0" dirty="0" smtClean="0">
              <a:solidFill>
                <a:srgbClr val="003399"/>
              </a:solidFill>
              <a:effectLst>
                <a:outerShdw blurRad="38100" dist="38100" dir="2700000" algn="tl">
                  <a:srgbClr val="C0C0C0"/>
                </a:outerShdw>
              </a:effectLst>
              <a:latin typeface="Arial Black" panose="020B0A04020102020204" pitchFamily="34" charset="0"/>
            </a:endParaRPr>
          </a:p>
          <a:p>
            <a:pPr marL="800100" lvl="1" indent="-342900" fontAlgn="base">
              <a:lnSpc>
                <a:spcPct val="100000"/>
              </a:lnSpc>
              <a:spcBef>
                <a:spcPct val="20000"/>
              </a:spcBef>
              <a:spcAft>
                <a:spcPct val="0"/>
              </a:spcAft>
              <a:buFont typeface="Wingdings" pitchFamily="2" charset="2"/>
              <a:buChar char="Q"/>
              <a:defRPr/>
            </a:pPr>
            <a:endParaRPr lang="en-US" sz="1600" kern="0" dirty="0">
              <a:solidFill>
                <a:srgbClr val="003399"/>
              </a:solidFill>
              <a:effectLst>
                <a:outerShdw blurRad="38100" dist="38100" dir="2700000" algn="tl">
                  <a:srgbClr val="C0C0C0"/>
                </a:outerShdw>
              </a:effectLst>
              <a:latin typeface="Arial Black" panose="020B0A04020102020204" pitchFamily="34" charset="0"/>
            </a:endParaRPr>
          </a:p>
          <a:p>
            <a:pPr marL="800100" lvl="1" indent="-342900" fontAlgn="base">
              <a:lnSpc>
                <a:spcPct val="100000"/>
              </a:lnSpc>
              <a:spcBef>
                <a:spcPct val="20000"/>
              </a:spcBef>
              <a:spcAft>
                <a:spcPct val="0"/>
              </a:spcAft>
              <a:buFont typeface="Wingdings" pitchFamily="2" charset="2"/>
              <a:buChar char="Q"/>
              <a:defRPr/>
            </a:pPr>
            <a:endParaRPr lang="en-US" sz="1600" kern="0" dirty="0" smtClean="0">
              <a:solidFill>
                <a:srgbClr val="003399"/>
              </a:solidFill>
              <a:effectLst>
                <a:outerShdw blurRad="38100" dist="38100" dir="2700000" algn="tl">
                  <a:srgbClr val="C0C0C0"/>
                </a:outerShdw>
              </a:effectLst>
              <a:latin typeface="Arial Black" panose="020B0A04020102020204" pitchFamily="34" charset="0"/>
            </a:endParaRPr>
          </a:p>
          <a:p>
            <a:pPr marL="0" lvl="0" indent="0" fontAlgn="base">
              <a:lnSpc>
                <a:spcPct val="100000"/>
              </a:lnSpc>
              <a:spcBef>
                <a:spcPct val="20000"/>
              </a:spcBef>
              <a:spcAft>
                <a:spcPct val="0"/>
              </a:spcAft>
              <a:buNone/>
              <a:defRPr/>
            </a:pPr>
            <a:endParaRPr lang="en-US" sz="1600" kern="0" dirty="0">
              <a:solidFill>
                <a:srgbClr val="003399"/>
              </a:solidFill>
              <a:effectLst>
                <a:outerShdw blurRad="38100" dist="38100" dir="2700000" algn="tl">
                  <a:srgbClr val="C0C0C0"/>
                </a:outerShdw>
              </a:effectLst>
              <a:latin typeface="Arial Black" panose="020B0A04020102020204" pitchFamily="34" charset="0"/>
            </a:endParaRPr>
          </a:p>
          <a:p>
            <a:pPr marL="0" lvl="0" indent="0" fontAlgn="base">
              <a:lnSpc>
                <a:spcPct val="100000"/>
              </a:lnSpc>
              <a:spcBef>
                <a:spcPct val="20000"/>
              </a:spcBef>
              <a:spcAft>
                <a:spcPct val="0"/>
              </a:spcAft>
              <a:buNone/>
              <a:defRPr/>
            </a:pPr>
            <a:endParaRPr lang="en-US" sz="1600" kern="0" dirty="0" smtClean="0">
              <a:solidFill>
                <a:srgbClr val="003399"/>
              </a:solidFill>
              <a:effectLst>
                <a:outerShdw blurRad="38100" dist="38100" dir="2700000" algn="tl">
                  <a:srgbClr val="C0C0C0"/>
                </a:outerShdw>
              </a:effectLst>
              <a:latin typeface="Arial Black" panose="020B0A04020102020204" pitchFamily="34" charset="0"/>
            </a:endParaRPr>
          </a:p>
        </p:txBody>
      </p:sp>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3331" y="7151711"/>
            <a:ext cx="6020640" cy="38105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3171" y="3195484"/>
            <a:ext cx="914400" cy="914400"/>
          </a:xfrm>
          <a:prstGeom prst="rect">
            <a:avLst/>
          </a:prstGeom>
        </p:spPr>
      </p:pic>
      <p:sp>
        <p:nvSpPr>
          <p:cNvPr id="6" name="TextBox 5"/>
          <p:cNvSpPr txBox="1"/>
          <p:nvPr/>
        </p:nvSpPr>
        <p:spPr>
          <a:xfrm>
            <a:off x="2989006" y="3391074"/>
            <a:ext cx="1780616" cy="523220"/>
          </a:xfrm>
          <a:prstGeom prst="rect">
            <a:avLst/>
          </a:prstGeom>
          <a:noFill/>
        </p:spPr>
        <p:txBody>
          <a:bodyPr wrap="none" rtlCol="0">
            <a:spAutoFit/>
          </a:bodyPr>
          <a:lstStyle/>
          <a:p>
            <a:r>
              <a:rPr lang="en-US" sz="2800" b="1" dirty="0" smtClean="0">
                <a:solidFill>
                  <a:srgbClr val="0070C0"/>
                </a:solidFill>
                <a:effectLst>
                  <a:outerShdw blurRad="38100" dist="38100" dir="2700000" algn="tl">
                    <a:srgbClr val="000000">
                      <a:alpha val="43137"/>
                    </a:srgbClr>
                  </a:outerShdw>
                </a:effectLst>
              </a:rPr>
              <a:t>/NWSAWC</a:t>
            </a:r>
            <a:endParaRPr lang="en-US" sz="2800" b="1" dirty="0">
              <a:solidFill>
                <a:srgbClr val="0070C0"/>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3171" y="4296697"/>
            <a:ext cx="914400" cy="9144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3171" y="5397910"/>
            <a:ext cx="914400" cy="914400"/>
          </a:xfrm>
          <a:prstGeom prst="rect">
            <a:avLst/>
          </a:prstGeom>
        </p:spPr>
      </p:pic>
      <p:sp>
        <p:nvSpPr>
          <p:cNvPr id="9" name="TextBox 8"/>
          <p:cNvSpPr txBox="1"/>
          <p:nvPr/>
        </p:nvSpPr>
        <p:spPr>
          <a:xfrm>
            <a:off x="2994410" y="4492287"/>
            <a:ext cx="1948931" cy="523220"/>
          </a:xfrm>
          <a:prstGeom prst="rect">
            <a:avLst/>
          </a:prstGeom>
          <a:noFill/>
        </p:spPr>
        <p:txBody>
          <a:bodyPr wrap="none" rtlCol="0">
            <a:spAutoFit/>
          </a:bodyPr>
          <a:lstStyle/>
          <a:p>
            <a:r>
              <a:rPr lang="en-US" sz="2800" b="1" dirty="0" smtClean="0">
                <a:solidFill>
                  <a:srgbClr val="0070C0"/>
                </a:solidFill>
                <a:effectLst>
                  <a:outerShdw blurRad="38100" dist="38100" dir="2700000" algn="tl">
                    <a:srgbClr val="000000">
                      <a:alpha val="43137"/>
                    </a:srgbClr>
                  </a:outerShdw>
                </a:effectLst>
              </a:rPr>
              <a:t>@NWSAWC</a:t>
            </a:r>
            <a:endParaRPr lang="en-US" sz="2800" b="1" dirty="0">
              <a:solidFill>
                <a:srgbClr val="0070C0"/>
              </a:solidFill>
              <a:effectLst>
                <a:outerShdw blurRad="38100" dist="38100" dir="2700000" algn="tl">
                  <a:srgbClr val="000000">
                    <a:alpha val="43137"/>
                  </a:srgbClr>
                </a:outerShdw>
              </a:effectLst>
            </a:endParaRPr>
          </a:p>
        </p:txBody>
      </p:sp>
      <p:sp>
        <p:nvSpPr>
          <p:cNvPr id="10" name="TextBox 9"/>
          <p:cNvSpPr txBox="1"/>
          <p:nvPr/>
        </p:nvSpPr>
        <p:spPr>
          <a:xfrm>
            <a:off x="3078567" y="5593814"/>
            <a:ext cx="3265702" cy="523220"/>
          </a:xfrm>
          <a:prstGeom prst="rect">
            <a:avLst/>
          </a:prstGeom>
          <a:noFill/>
        </p:spPr>
        <p:txBody>
          <a:bodyPr wrap="none" rtlCol="0">
            <a:spAutoFit/>
          </a:bodyPr>
          <a:lstStyle/>
          <a:p>
            <a:r>
              <a:rPr lang="en-US" sz="2800" b="1" dirty="0" smtClean="0">
                <a:solidFill>
                  <a:srgbClr val="0070C0"/>
                </a:solidFill>
                <a:effectLst>
                  <a:outerShdw blurRad="38100" dist="38100" dir="2700000" algn="tl">
                    <a:srgbClr val="000000">
                      <a:alpha val="43137"/>
                    </a:srgbClr>
                  </a:outerShdw>
                </a:effectLst>
              </a:rPr>
              <a:t>aviationweather.gov</a:t>
            </a:r>
            <a:endParaRPr lang="en-US" sz="2800" b="1" dirty="0">
              <a:solidFill>
                <a:srgbClr val="0070C0"/>
              </a:solidFill>
              <a:effectLst>
                <a:outerShdw blurRad="38100" dist="38100" dir="2700000" algn="tl">
                  <a:srgbClr val="000000">
                    <a:alpha val="43137"/>
                  </a:srgbClr>
                </a:outerShdw>
              </a:effectLst>
            </a:endParaRPr>
          </a:p>
        </p:txBody>
      </p:sp>
      <p:sp>
        <p:nvSpPr>
          <p:cNvPr id="11" name="Content Placeholder 3"/>
          <p:cNvSpPr txBox="1">
            <a:spLocks/>
          </p:cNvSpPr>
          <p:nvPr/>
        </p:nvSpPr>
        <p:spPr>
          <a:xfrm>
            <a:off x="6344269" y="1825625"/>
            <a:ext cx="5506069" cy="24710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Acknowledgements:</a:t>
            </a:r>
            <a:endParaRPr lang="en-US" sz="1600" kern="0" dirty="0" smtClean="0">
              <a:solidFill>
                <a:srgbClr val="003399"/>
              </a:solidFill>
              <a:effectLst>
                <a:outerShdw blurRad="38100" dist="38100" dir="2700000" algn="tl">
                  <a:srgbClr val="C0C0C0"/>
                </a:outerShdw>
              </a:effectLst>
              <a:latin typeface="Arial Black" panose="020B0A04020102020204" pitchFamily="34" charset="0"/>
            </a:endParaRP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effectLst>
                  <a:outerShdw blurRad="38100" dist="38100" dir="2700000" algn="tl">
                    <a:srgbClr val="C0C0C0"/>
                  </a:outerShdw>
                </a:effectLst>
                <a:latin typeface="Arial Black" panose="020B0A04020102020204" pitchFamily="34" charset="0"/>
              </a:rPr>
              <a:t>Amanda Martin</a:t>
            </a: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effectLst>
                  <a:outerShdw blurRad="38100" dist="38100" dir="2700000" algn="tl">
                    <a:srgbClr val="C0C0C0"/>
                  </a:outerShdw>
                </a:effectLst>
                <a:latin typeface="Arial Black" panose="020B0A04020102020204" pitchFamily="34" charset="0"/>
              </a:rPr>
              <a:t>Gregory Harris</a:t>
            </a: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effectLst>
                  <a:outerShdw blurRad="38100" dist="38100" dir="2700000" algn="tl">
                    <a:srgbClr val="C0C0C0"/>
                  </a:outerShdw>
                </a:effectLst>
                <a:latin typeface="Arial Black" panose="020B0A04020102020204" pitchFamily="34" charset="0"/>
              </a:rPr>
              <a:t>Jonathan </a:t>
            </a:r>
            <a:r>
              <a:rPr lang="en-US" sz="1600" kern="0" dirty="0" err="1" smtClean="0">
                <a:solidFill>
                  <a:srgbClr val="003399"/>
                </a:solidFill>
                <a:effectLst>
                  <a:outerShdw blurRad="38100" dist="38100" dir="2700000" algn="tl">
                    <a:srgbClr val="C0C0C0"/>
                  </a:outerShdw>
                </a:effectLst>
                <a:latin typeface="Arial Black" panose="020B0A04020102020204" pitchFamily="34" charset="0"/>
              </a:rPr>
              <a:t>Slemmer</a:t>
            </a:r>
            <a:endParaRPr lang="en-US" sz="1600" kern="0" dirty="0" smtClean="0">
              <a:solidFill>
                <a:srgbClr val="003399"/>
              </a:solidFill>
              <a:effectLst>
                <a:outerShdw blurRad="38100" dist="38100" dir="2700000" algn="tl">
                  <a:srgbClr val="C0C0C0"/>
                </a:outerShdw>
              </a:effectLst>
              <a:latin typeface="Arial Black" panose="020B0A04020102020204" pitchFamily="34" charset="0"/>
            </a:endParaRP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effectLst>
                  <a:outerShdw blurRad="38100" dist="38100" dir="2700000" algn="tl">
                    <a:srgbClr val="C0C0C0"/>
                  </a:outerShdw>
                </a:effectLst>
                <a:latin typeface="Arial Black" panose="020B0A04020102020204" pitchFamily="34" charset="0"/>
              </a:rPr>
              <a:t>Brian Pettigrew</a:t>
            </a: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effectLst>
                  <a:outerShdw blurRad="38100" dist="38100" dir="2700000" algn="tl">
                    <a:srgbClr val="C0C0C0"/>
                  </a:outerShdw>
                </a:effectLst>
                <a:latin typeface="Arial Black" panose="020B0A04020102020204" pitchFamily="34" charset="0"/>
              </a:rPr>
              <a:t>Jesse Sparks</a:t>
            </a: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effectLst>
                  <a:outerShdw blurRad="38100" dist="38100" dir="2700000" algn="tl">
                    <a:srgbClr val="C0C0C0"/>
                  </a:outerShdw>
                </a:effectLst>
                <a:latin typeface="Arial Black" panose="020B0A04020102020204" pitchFamily="34" charset="0"/>
              </a:rPr>
              <a:t>Deb </a:t>
            </a:r>
            <a:r>
              <a:rPr lang="en-US" sz="1600" kern="0" dirty="0" err="1" smtClean="0">
                <a:solidFill>
                  <a:srgbClr val="003399"/>
                </a:solidFill>
                <a:effectLst>
                  <a:outerShdw blurRad="38100" dist="38100" dir="2700000" algn="tl">
                    <a:srgbClr val="C0C0C0"/>
                  </a:outerShdw>
                </a:effectLst>
                <a:latin typeface="Arial Black" panose="020B0A04020102020204" pitchFamily="34" charset="0"/>
              </a:rPr>
              <a:t>Blondin</a:t>
            </a:r>
            <a:endParaRPr lang="en-US" sz="1600" kern="0" dirty="0" smtClean="0">
              <a:solidFill>
                <a:srgbClr val="003399"/>
              </a:solidFill>
              <a:effectLst>
                <a:outerShdw blurRad="38100" dist="38100" dir="2700000" algn="tl">
                  <a:srgbClr val="C0C0C0"/>
                </a:outerShdw>
              </a:effectLst>
              <a:latin typeface="Arial Black" panose="020B0A04020102020204" pitchFamily="34" charset="0"/>
            </a:endParaRPr>
          </a:p>
          <a:p>
            <a:pPr marL="800100" lvl="1" indent="-342900" fontAlgn="base">
              <a:lnSpc>
                <a:spcPct val="100000"/>
              </a:lnSpc>
              <a:spcBef>
                <a:spcPct val="20000"/>
              </a:spcBef>
              <a:spcAft>
                <a:spcPct val="0"/>
              </a:spcAft>
              <a:buFont typeface="Wingdings" pitchFamily="2" charset="2"/>
              <a:buChar char="Q"/>
              <a:defRPr/>
            </a:pPr>
            <a:endParaRPr lang="en-US" sz="1600" kern="0" dirty="0" smtClean="0">
              <a:solidFill>
                <a:srgbClr val="003399"/>
              </a:solidFill>
              <a:effectLst>
                <a:outerShdw blurRad="38100" dist="38100" dir="2700000" algn="tl">
                  <a:srgbClr val="C0C0C0"/>
                </a:outerShdw>
              </a:effectLst>
              <a:latin typeface="Arial Black" panose="020B0A04020102020204" pitchFamily="34" charset="0"/>
            </a:endParaRPr>
          </a:p>
          <a:p>
            <a:pPr marL="800100" lvl="1" indent="-342900" fontAlgn="base">
              <a:lnSpc>
                <a:spcPct val="100000"/>
              </a:lnSpc>
              <a:spcBef>
                <a:spcPct val="20000"/>
              </a:spcBef>
              <a:spcAft>
                <a:spcPct val="0"/>
              </a:spcAft>
              <a:buFont typeface="Wingdings" pitchFamily="2" charset="2"/>
              <a:buChar char="Q"/>
              <a:defRPr/>
            </a:pPr>
            <a:endParaRPr lang="en-US" sz="1600" kern="0" dirty="0" smtClean="0">
              <a:solidFill>
                <a:srgbClr val="003399"/>
              </a:solidFill>
              <a:effectLst>
                <a:outerShdw blurRad="38100" dist="38100" dir="2700000" algn="tl">
                  <a:srgbClr val="C0C0C0"/>
                </a:outerShdw>
              </a:effectLst>
              <a:latin typeface="Arial Black" panose="020B0A04020102020204" pitchFamily="34" charset="0"/>
            </a:endParaRPr>
          </a:p>
          <a:p>
            <a:pPr marL="800100" lvl="1" indent="-342900" fontAlgn="base">
              <a:lnSpc>
                <a:spcPct val="100000"/>
              </a:lnSpc>
              <a:spcBef>
                <a:spcPct val="20000"/>
              </a:spcBef>
              <a:spcAft>
                <a:spcPct val="0"/>
              </a:spcAft>
              <a:buFont typeface="Wingdings" pitchFamily="2" charset="2"/>
              <a:buChar char="Q"/>
              <a:defRPr/>
            </a:pPr>
            <a:endParaRPr lang="en-US" sz="1600" kern="0" dirty="0" smtClean="0">
              <a:solidFill>
                <a:srgbClr val="003399"/>
              </a:solidFill>
              <a:effectLst>
                <a:outerShdw blurRad="38100" dist="38100" dir="2700000" algn="tl">
                  <a:srgbClr val="C0C0C0"/>
                </a:outerShdw>
              </a:effectLst>
              <a:latin typeface="Arial Black" panose="020B0A04020102020204" pitchFamily="34" charset="0"/>
            </a:endParaRPr>
          </a:p>
          <a:p>
            <a:pPr marL="0" indent="0" fontAlgn="base">
              <a:lnSpc>
                <a:spcPct val="100000"/>
              </a:lnSpc>
              <a:spcBef>
                <a:spcPct val="20000"/>
              </a:spcBef>
              <a:spcAft>
                <a:spcPct val="0"/>
              </a:spcAft>
              <a:buFont typeface="Arial" panose="020B0604020202020204" pitchFamily="34" charset="0"/>
              <a:buNone/>
              <a:defRPr/>
            </a:pPr>
            <a:endParaRPr lang="en-US" sz="1600" kern="0" dirty="0" smtClean="0">
              <a:solidFill>
                <a:srgbClr val="003399"/>
              </a:solidFill>
              <a:effectLst>
                <a:outerShdw blurRad="38100" dist="38100" dir="2700000" algn="tl">
                  <a:srgbClr val="C0C0C0"/>
                </a:outerShdw>
              </a:effectLst>
              <a:latin typeface="Arial Black" panose="020B0A04020102020204" pitchFamily="34" charset="0"/>
            </a:endParaRPr>
          </a:p>
          <a:p>
            <a:pPr marL="0" indent="0" fontAlgn="base">
              <a:lnSpc>
                <a:spcPct val="100000"/>
              </a:lnSpc>
              <a:spcBef>
                <a:spcPct val="20000"/>
              </a:spcBef>
              <a:spcAft>
                <a:spcPct val="0"/>
              </a:spcAft>
              <a:buFont typeface="Arial" panose="020B0604020202020204" pitchFamily="34" charset="0"/>
              <a:buNone/>
              <a:defRPr/>
            </a:pPr>
            <a:endParaRPr lang="en-US" sz="1600" kern="0" dirty="0" smtClean="0">
              <a:solidFill>
                <a:srgbClr val="003399"/>
              </a:solidFill>
              <a:effectLst>
                <a:outerShdw blurRad="38100" dist="38100" dir="2700000" algn="tl">
                  <a:srgbClr val="C0C0C0"/>
                </a:outerShdw>
              </a:effectLst>
              <a:latin typeface="Arial Black" panose="020B0A04020102020204" pitchFamily="34" charset="0"/>
            </a:endParaRPr>
          </a:p>
        </p:txBody>
      </p:sp>
    </p:spTree>
    <p:extLst>
      <p:ext uri="{BB962C8B-B14F-4D97-AF65-F5344CB8AC3E}">
        <p14:creationId xmlns:p14="http://schemas.microsoft.com/office/powerpoint/2010/main" val="26051776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Convective SIGMET Background</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4" name="Content Placeholder 3"/>
          <p:cNvSpPr>
            <a:spLocks noGrp="1"/>
          </p:cNvSpPr>
          <p:nvPr>
            <p:ph idx="1"/>
          </p:nvPr>
        </p:nvSpPr>
        <p:spPr>
          <a:xfrm>
            <a:off x="838200" y="1825624"/>
            <a:ext cx="10515600" cy="5032375"/>
          </a:xfrm>
        </p:spPr>
        <p:txBody>
          <a:bodyPr>
            <a:normAutofit/>
          </a:bodyPr>
          <a:lstStyle/>
          <a:p>
            <a:pPr marL="342900" indent="-342900" fontAlgn="base">
              <a:lnSpc>
                <a:spcPct val="100000"/>
              </a:lnSpc>
              <a:spcBef>
                <a:spcPct val="20000"/>
              </a:spcBef>
              <a:spcAft>
                <a:spcPct val="0"/>
              </a:spcAft>
              <a:buFont typeface="Wingdings" pitchFamily="2" charset="2"/>
              <a:buChar char="Q"/>
              <a:defRPr/>
            </a:pPr>
            <a:r>
              <a:rPr lang="en-US" sz="1800" b="1" kern="0" dirty="0">
                <a:solidFill>
                  <a:srgbClr val="002060"/>
                </a:solidFill>
                <a:latin typeface="Arial Black" panose="020B0A04020102020204" pitchFamily="34" charset="0"/>
              </a:rPr>
              <a:t>The convective SIGMET desk began after Southern Airways flight 242 crashed while flying into an area of severe thunderstorms during the late afternoon of April 4th 1977</a:t>
            </a:r>
            <a:r>
              <a:rPr lang="en-US" sz="1800" b="1" kern="0" dirty="0" smtClean="0">
                <a:solidFill>
                  <a:srgbClr val="002060"/>
                </a:solidFill>
                <a:latin typeface="Arial Black" panose="020B0A04020102020204" pitchFamily="34" charset="0"/>
              </a:rPr>
              <a:t>.</a:t>
            </a:r>
          </a:p>
          <a:p>
            <a:pPr marL="0" indent="0" fontAlgn="base">
              <a:lnSpc>
                <a:spcPct val="100000"/>
              </a:lnSpc>
              <a:spcBef>
                <a:spcPct val="20000"/>
              </a:spcBef>
              <a:spcAft>
                <a:spcPct val="0"/>
              </a:spcAft>
              <a:buNone/>
              <a:defRPr/>
            </a:pPr>
            <a:endParaRPr lang="en-US" sz="1800" b="1" kern="0" dirty="0">
              <a:solidFill>
                <a:srgbClr val="002060"/>
              </a:solidFill>
              <a:latin typeface="Arial Black" panose="020B0A04020102020204" pitchFamily="34" charset="0"/>
            </a:endParaRPr>
          </a:p>
          <a:p>
            <a:pPr marL="342900" indent="-342900" fontAlgn="base">
              <a:lnSpc>
                <a:spcPct val="100000"/>
              </a:lnSpc>
              <a:spcBef>
                <a:spcPct val="20000"/>
              </a:spcBef>
              <a:spcAft>
                <a:spcPct val="0"/>
              </a:spcAft>
              <a:buFont typeface="Wingdings" pitchFamily="2" charset="2"/>
              <a:buChar char="Q"/>
              <a:defRPr/>
            </a:pPr>
            <a:r>
              <a:rPr lang="en-US" sz="1800" b="1" kern="0" dirty="0" smtClean="0">
                <a:solidFill>
                  <a:srgbClr val="002060"/>
                </a:solidFill>
                <a:latin typeface="Arial Black" panose="020B0A04020102020204" pitchFamily="34" charset="0"/>
              </a:rPr>
              <a:t>While </a:t>
            </a:r>
            <a:r>
              <a:rPr lang="en-US" sz="1800" b="1" kern="0" dirty="0" err="1">
                <a:solidFill>
                  <a:srgbClr val="002060"/>
                </a:solidFill>
                <a:latin typeface="Arial Black" panose="020B0A04020102020204" pitchFamily="34" charset="0"/>
              </a:rPr>
              <a:t>enroute</a:t>
            </a:r>
            <a:r>
              <a:rPr lang="en-US" sz="1800" b="1" kern="0" dirty="0">
                <a:solidFill>
                  <a:srgbClr val="002060"/>
                </a:solidFill>
                <a:latin typeface="Arial Black" panose="020B0A04020102020204" pitchFamily="34" charset="0"/>
              </a:rPr>
              <a:t> from Huntsville to Atlanta, GA, it entered a severe thunderstorm over Rome, GA while cruising between FL140 to FL170.  After both engines failed and couldn't be restarted an emergency landing was attempted on State Spur Highway 92.  Of the 85 persons aboard Flight 242, 62 were killed, 22 were seriously injured, and 1 was slightly injured.  One passenger died on June 5, 1977</a:t>
            </a:r>
            <a:r>
              <a:rPr lang="en-US" sz="1800" b="1" kern="0" dirty="0" smtClean="0">
                <a:solidFill>
                  <a:srgbClr val="002060"/>
                </a:solidFill>
                <a:latin typeface="Arial Black" panose="020B0A04020102020204" pitchFamily="34" charset="0"/>
              </a:rPr>
              <a:t>.</a:t>
            </a:r>
          </a:p>
          <a:p>
            <a:pPr marL="0" indent="0" fontAlgn="base">
              <a:lnSpc>
                <a:spcPct val="100000"/>
              </a:lnSpc>
              <a:spcBef>
                <a:spcPct val="20000"/>
              </a:spcBef>
              <a:spcAft>
                <a:spcPct val="0"/>
              </a:spcAft>
              <a:buNone/>
              <a:defRPr/>
            </a:pPr>
            <a:endParaRPr lang="en-US" sz="1800" b="1" kern="0" dirty="0">
              <a:solidFill>
                <a:srgbClr val="002060"/>
              </a:solidFill>
              <a:latin typeface="Arial Black" panose="020B0A04020102020204" pitchFamily="34" charset="0"/>
            </a:endParaRPr>
          </a:p>
          <a:p>
            <a:pPr marL="342900" indent="-342900" fontAlgn="base">
              <a:lnSpc>
                <a:spcPct val="100000"/>
              </a:lnSpc>
              <a:spcBef>
                <a:spcPct val="20000"/>
              </a:spcBef>
              <a:spcAft>
                <a:spcPct val="0"/>
              </a:spcAft>
              <a:buFont typeface="Wingdings" pitchFamily="2" charset="2"/>
              <a:buChar char="Q"/>
              <a:defRPr/>
            </a:pPr>
            <a:r>
              <a:rPr lang="en-US" sz="1800" b="1" kern="0" dirty="0" smtClean="0">
                <a:solidFill>
                  <a:srgbClr val="002060"/>
                </a:solidFill>
                <a:latin typeface="Arial Black" panose="020B0A04020102020204" pitchFamily="34" charset="0"/>
              </a:rPr>
              <a:t>Additionally</a:t>
            </a:r>
            <a:r>
              <a:rPr lang="en-US" sz="1800" b="1" kern="0" dirty="0">
                <a:solidFill>
                  <a:srgbClr val="002060"/>
                </a:solidFill>
                <a:latin typeface="Arial Black" panose="020B0A04020102020204" pitchFamily="34" charset="0"/>
              </a:rPr>
              <a:t>, eight persons on the ground were killed and one person was seriously injured; the injured person died about 1 month after the accident all totaling 72 fatalities.  The aircraft was destroyed. (NTSB) </a:t>
            </a:r>
          </a:p>
        </p:txBody>
      </p:sp>
    </p:spTree>
    <p:extLst>
      <p:ext uri="{BB962C8B-B14F-4D97-AF65-F5344CB8AC3E}">
        <p14:creationId xmlns:p14="http://schemas.microsoft.com/office/powerpoint/2010/main" val="29142359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AWC Thunderstorm Definitions</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4" name="Content Placeholder 3"/>
          <p:cNvSpPr>
            <a:spLocks noGrp="1"/>
          </p:cNvSpPr>
          <p:nvPr>
            <p:ph idx="1"/>
          </p:nvPr>
        </p:nvSpPr>
        <p:spPr>
          <a:xfrm>
            <a:off x="838200" y="1825624"/>
            <a:ext cx="10515600" cy="5032375"/>
          </a:xfrm>
        </p:spPr>
        <p:txBody>
          <a:bodyPr>
            <a:normAutofit/>
          </a:bodyPr>
          <a:lstStyle/>
          <a:p>
            <a:pPr marL="342900" indent="-342900" fontAlgn="base">
              <a:lnSpc>
                <a:spcPct val="100000"/>
              </a:lnSpc>
              <a:spcBef>
                <a:spcPct val="20000"/>
              </a:spcBef>
              <a:spcAft>
                <a:spcPct val="0"/>
              </a:spcAft>
              <a:buFont typeface="Wingdings" pitchFamily="2" charset="2"/>
              <a:buChar char="Q"/>
              <a:defRPr/>
            </a:pPr>
            <a:r>
              <a:rPr lang="en-US" sz="1800" b="1" u="sng" kern="0" dirty="0">
                <a:solidFill>
                  <a:srgbClr val="002060"/>
                </a:solidFill>
                <a:latin typeface="Arial Black" panose="020B0A04020102020204" pitchFamily="34" charset="0"/>
              </a:rPr>
              <a:t>Severe </a:t>
            </a:r>
            <a:r>
              <a:rPr lang="en-US" sz="1800" b="1" u="sng" kern="0" dirty="0" smtClean="0">
                <a:solidFill>
                  <a:srgbClr val="002060"/>
                </a:solidFill>
                <a:latin typeface="Arial Black" panose="020B0A04020102020204" pitchFamily="34" charset="0"/>
              </a:rPr>
              <a:t>Thunderstorm</a:t>
            </a:r>
            <a:r>
              <a:rPr lang="en-US" sz="1800" b="1" kern="0" dirty="0" smtClean="0">
                <a:solidFill>
                  <a:srgbClr val="002060"/>
                </a:solidFill>
                <a:latin typeface="Arial Black" panose="020B0A04020102020204" pitchFamily="34" charset="0"/>
              </a:rPr>
              <a:t>: </a:t>
            </a: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latin typeface="Arial Black" panose="020B0A04020102020204" pitchFamily="34" charset="0"/>
              </a:rPr>
              <a:t>Produces </a:t>
            </a:r>
            <a:r>
              <a:rPr lang="en-US" sz="1600" kern="0" dirty="0">
                <a:solidFill>
                  <a:srgbClr val="003399"/>
                </a:solidFill>
                <a:latin typeface="Arial Black" panose="020B0A04020102020204" pitchFamily="34" charset="0"/>
              </a:rPr>
              <a:t>tornadoes, hail of 3/4-inch diameter or larger, and/or wind gusts of 50 knots (58 mph) or greater.</a:t>
            </a:r>
          </a:p>
          <a:p>
            <a:pPr marL="342900" indent="-342900" fontAlgn="base">
              <a:lnSpc>
                <a:spcPct val="100000"/>
              </a:lnSpc>
              <a:spcBef>
                <a:spcPct val="20000"/>
              </a:spcBef>
              <a:spcAft>
                <a:spcPct val="0"/>
              </a:spcAft>
              <a:buFont typeface="Wingdings" pitchFamily="2" charset="2"/>
              <a:buChar char="Q"/>
              <a:defRPr/>
            </a:pPr>
            <a:r>
              <a:rPr lang="en-US" sz="1800" b="1" u="sng" kern="0" dirty="0">
                <a:solidFill>
                  <a:srgbClr val="002060"/>
                </a:solidFill>
                <a:latin typeface="Arial Black" panose="020B0A04020102020204" pitchFamily="34" charset="0"/>
              </a:rPr>
              <a:t>Embedded </a:t>
            </a:r>
            <a:r>
              <a:rPr lang="en-US" sz="1800" b="1" u="sng" kern="0" dirty="0" smtClean="0">
                <a:solidFill>
                  <a:srgbClr val="002060"/>
                </a:solidFill>
                <a:latin typeface="Arial Black" panose="020B0A04020102020204" pitchFamily="34" charset="0"/>
              </a:rPr>
              <a:t>Thunderstorm</a:t>
            </a:r>
            <a:r>
              <a:rPr lang="en-US" sz="1800" b="1" kern="0" dirty="0" smtClean="0">
                <a:solidFill>
                  <a:srgbClr val="002060"/>
                </a:solidFill>
                <a:latin typeface="Arial Black" panose="020B0A04020102020204" pitchFamily="34" charset="0"/>
              </a:rPr>
              <a:t>: </a:t>
            </a: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latin typeface="Arial Black" panose="020B0A04020102020204" pitchFamily="34" charset="0"/>
              </a:rPr>
              <a:t>Occurring </a:t>
            </a:r>
            <a:r>
              <a:rPr lang="en-US" sz="1600" kern="0" dirty="0">
                <a:solidFill>
                  <a:srgbClr val="003399"/>
                </a:solidFill>
                <a:latin typeface="Arial Black" panose="020B0A04020102020204" pitchFamily="34" charset="0"/>
              </a:rPr>
              <a:t>within and obscured by haze, </a:t>
            </a:r>
            <a:r>
              <a:rPr lang="en-US" sz="1600" kern="0" dirty="0" err="1">
                <a:solidFill>
                  <a:srgbClr val="003399"/>
                </a:solidFill>
                <a:latin typeface="Arial Black" panose="020B0A04020102020204" pitchFamily="34" charset="0"/>
              </a:rPr>
              <a:t>stratiform</a:t>
            </a:r>
            <a:r>
              <a:rPr lang="en-US" sz="1600" kern="0" dirty="0">
                <a:solidFill>
                  <a:srgbClr val="003399"/>
                </a:solidFill>
                <a:latin typeface="Arial Black" panose="020B0A04020102020204" pitchFamily="34" charset="0"/>
              </a:rPr>
              <a:t> clouds, or precipitation from </a:t>
            </a:r>
            <a:r>
              <a:rPr lang="en-US" sz="1600" kern="0" dirty="0" err="1">
                <a:solidFill>
                  <a:srgbClr val="003399"/>
                </a:solidFill>
                <a:latin typeface="Arial Black" panose="020B0A04020102020204" pitchFamily="34" charset="0"/>
              </a:rPr>
              <a:t>stratiform</a:t>
            </a:r>
            <a:r>
              <a:rPr lang="en-US" sz="1600" kern="0" dirty="0">
                <a:solidFill>
                  <a:srgbClr val="003399"/>
                </a:solidFill>
                <a:latin typeface="Arial Black" panose="020B0A04020102020204" pitchFamily="34" charset="0"/>
              </a:rPr>
              <a:t> clouds. </a:t>
            </a:r>
            <a:endParaRPr lang="en-US" sz="1600" kern="0" dirty="0" smtClean="0">
              <a:solidFill>
                <a:srgbClr val="003399"/>
              </a:solidFill>
              <a:latin typeface="Arial Black" panose="020B0A04020102020204" pitchFamily="34" charset="0"/>
            </a:endParaRPr>
          </a:p>
          <a:p>
            <a:pPr marL="342900" indent="-342900" fontAlgn="base">
              <a:lnSpc>
                <a:spcPct val="100000"/>
              </a:lnSpc>
              <a:spcBef>
                <a:spcPct val="20000"/>
              </a:spcBef>
              <a:spcAft>
                <a:spcPct val="0"/>
              </a:spcAft>
              <a:buFont typeface="Wingdings" pitchFamily="2" charset="2"/>
              <a:buChar char="Q"/>
              <a:defRPr/>
            </a:pPr>
            <a:r>
              <a:rPr lang="en-US" sz="1800" b="1" u="sng" kern="0" dirty="0">
                <a:solidFill>
                  <a:srgbClr val="002060"/>
                </a:solidFill>
                <a:latin typeface="Arial Black" panose="020B0A04020102020204" pitchFamily="34" charset="0"/>
              </a:rPr>
              <a:t>Line of </a:t>
            </a:r>
            <a:r>
              <a:rPr lang="en-US" sz="1800" b="1" u="sng" kern="0" dirty="0" smtClean="0">
                <a:solidFill>
                  <a:srgbClr val="002060"/>
                </a:solidFill>
                <a:latin typeface="Arial Black" panose="020B0A04020102020204" pitchFamily="34" charset="0"/>
              </a:rPr>
              <a:t>Thunderstorms</a:t>
            </a:r>
            <a:r>
              <a:rPr lang="en-US" sz="1800" b="1" kern="0" dirty="0" smtClean="0">
                <a:solidFill>
                  <a:srgbClr val="002060"/>
                </a:solidFill>
                <a:latin typeface="Arial Black" panose="020B0A04020102020204" pitchFamily="34" charset="0"/>
              </a:rPr>
              <a:t>: </a:t>
            </a: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latin typeface="Arial Black" panose="020B0A04020102020204" pitchFamily="34" charset="0"/>
              </a:rPr>
              <a:t>A </a:t>
            </a:r>
            <a:r>
              <a:rPr lang="en-US" sz="1600" kern="0" dirty="0">
                <a:solidFill>
                  <a:srgbClr val="003399"/>
                </a:solidFill>
                <a:latin typeface="Arial Black" panose="020B0A04020102020204" pitchFamily="34" charset="0"/>
              </a:rPr>
              <a:t>line is at least 60 miles long with thunderstorms affecting at least 40 percent of its length.</a:t>
            </a:r>
          </a:p>
          <a:p>
            <a:pPr marL="342900" indent="-342900" fontAlgn="base">
              <a:lnSpc>
                <a:spcPct val="100000"/>
              </a:lnSpc>
              <a:spcBef>
                <a:spcPct val="20000"/>
              </a:spcBef>
              <a:spcAft>
                <a:spcPct val="0"/>
              </a:spcAft>
              <a:buFont typeface="Wingdings" pitchFamily="2" charset="2"/>
              <a:buChar char="Q"/>
              <a:defRPr/>
            </a:pPr>
            <a:r>
              <a:rPr lang="en-US" sz="1800" i="1" kern="0" dirty="0">
                <a:solidFill>
                  <a:srgbClr val="003399"/>
                </a:solidFill>
                <a:latin typeface="Arial Black" panose="020B0A04020102020204" pitchFamily="34" charset="0"/>
              </a:rPr>
              <a:t> </a:t>
            </a:r>
            <a:r>
              <a:rPr lang="en-US" sz="1800" b="1" u="sng" kern="0" dirty="0">
                <a:solidFill>
                  <a:srgbClr val="002060"/>
                </a:solidFill>
                <a:latin typeface="Arial Black" panose="020B0A04020102020204" pitchFamily="34" charset="0"/>
              </a:rPr>
              <a:t>Area of </a:t>
            </a:r>
            <a:r>
              <a:rPr lang="en-US" sz="1800" b="1" u="sng" kern="0" dirty="0" smtClean="0">
                <a:solidFill>
                  <a:srgbClr val="002060"/>
                </a:solidFill>
                <a:latin typeface="Arial Black" panose="020B0A04020102020204" pitchFamily="34" charset="0"/>
              </a:rPr>
              <a:t>Thunderstorms</a:t>
            </a:r>
            <a:r>
              <a:rPr lang="en-US" sz="1800" b="1" kern="0" dirty="0" smtClean="0">
                <a:solidFill>
                  <a:srgbClr val="002060"/>
                </a:solidFill>
                <a:latin typeface="Arial Black" panose="020B0A04020102020204" pitchFamily="34" charset="0"/>
              </a:rPr>
              <a:t>: </a:t>
            </a: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latin typeface="Arial Black" panose="020B0A04020102020204" pitchFamily="34" charset="0"/>
              </a:rPr>
              <a:t>Affecting </a:t>
            </a:r>
            <a:r>
              <a:rPr lang="en-US" sz="1600" kern="0" dirty="0">
                <a:solidFill>
                  <a:srgbClr val="003399"/>
                </a:solidFill>
                <a:latin typeface="Arial Black" panose="020B0A04020102020204" pitchFamily="34" charset="0"/>
              </a:rPr>
              <a:t>at least 3,000 square miles (1deg </a:t>
            </a:r>
            <a:r>
              <a:rPr lang="en-US" sz="1600" kern="0" dirty="0" err="1">
                <a:solidFill>
                  <a:srgbClr val="003399"/>
                </a:solidFill>
                <a:latin typeface="Arial Black" panose="020B0A04020102020204" pitchFamily="34" charset="0"/>
              </a:rPr>
              <a:t>Lat</a:t>
            </a:r>
            <a:r>
              <a:rPr lang="en-US" sz="1600" kern="0" dirty="0">
                <a:solidFill>
                  <a:srgbClr val="003399"/>
                </a:solidFill>
                <a:latin typeface="Arial Black" panose="020B0A04020102020204" pitchFamily="34" charset="0"/>
              </a:rPr>
              <a:t> Lon square)</a:t>
            </a:r>
          </a:p>
          <a:p>
            <a:pPr marL="342900" indent="-342900" fontAlgn="base">
              <a:lnSpc>
                <a:spcPct val="100000"/>
              </a:lnSpc>
              <a:spcBef>
                <a:spcPct val="20000"/>
              </a:spcBef>
              <a:spcAft>
                <a:spcPct val="0"/>
              </a:spcAft>
              <a:buFont typeface="Wingdings" pitchFamily="2" charset="2"/>
              <a:buChar char="Q"/>
              <a:defRPr/>
            </a:pPr>
            <a:r>
              <a:rPr lang="en-US" sz="1800" i="1" kern="0" dirty="0">
                <a:solidFill>
                  <a:srgbClr val="003399"/>
                </a:solidFill>
                <a:latin typeface="Arial Black" panose="020B0A04020102020204" pitchFamily="34" charset="0"/>
              </a:rPr>
              <a:t> </a:t>
            </a:r>
            <a:r>
              <a:rPr lang="en-US" sz="1800" b="1" u="sng" kern="0" dirty="0">
                <a:solidFill>
                  <a:srgbClr val="002060"/>
                </a:solidFill>
                <a:latin typeface="Arial Black" panose="020B0A04020102020204" pitchFamily="34" charset="0"/>
              </a:rPr>
              <a:t>Isolated </a:t>
            </a:r>
            <a:r>
              <a:rPr lang="en-US" sz="1800" b="1" u="sng" kern="0" dirty="0" smtClean="0">
                <a:solidFill>
                  <a:srgbClr val="002060"/>
                </a:solidFill>
                <a:latin typeface="Arial Black" panose="020B0A04020102020204" pitchFamily="34" charset="0"/>
              </a:rPr>
              <a:t>Thunderstorm: </a:t>
            </a:r>
          </a:p>
          <a:p>
            <a:pPr marL="800100" lvl="1" indent="-342900" fontAlgn="base">
              <a:lnSpc>
                <a:spcPct val="100000"/>
              </a:lnSpc>
              <a:spcBef>
                <a:spcPct val="20000"/>
              </a:spcBef>
              <a:spcAft>
                <a:spcPct val="0"/>
              </a:spcAft>
              <a:buFont typeface="Wingdings" pitchFamily="2" charset="2"/>
              <a:buChar char="Q"/>
              <a:defRPr/>
            </a:pPr>
            <a:r>
              <a:rPr lang="en-US" sz="1600" kern="0" dirty="0" smtClean="0">
                <a:solidFill>
                  <a:srgbClr val="003399"/>
                </a:solidFill>
                <a:latin typeface="Arial Black" panose="020B0A04020102020204" pitchFamily="34" charset="0"/>
              </a:rPr>
              <a:t>Refer </a:t>
            </a:r>
            <a:r>
              <a:rPr lang="en-US" sz="1600" kern="0" dirty="0">
                <a:solidFill>
                  <a:srgbClr val="003399"/>
                </a:solidFill>
                <a:latin typeface="Arial Black" panose="020B0A04020102020204" pitchFamily="34" charset="0"/>
              </a:rPr>
              <a:t>to single cell thunderstorms with a diameter less than 40 miles. (Can use forecaster judgment for cells greater than 40 miles.)</a:t>
            </a:r>
          </a:p>
          <a:p>
            <a:pPr marL="342900" indent="-342900" fontAlgn="base">
              <a:lnSpc>
                <a:spcPct val="100000"/>
              </a:lnSpc>
              <a:spcBef>
                <a:spcPct val="20000"/>
              </a:spcBef>
              <a:spcAft>
                <a:spcPct val="0"/>
              </a:spcAft>
              <a:buFont typeface="Wingdings" pitchFamily="2" charset="2"/>
              <a:buChar char="Q"/>
              <a:defRPr/>
            </a:pPr>
            <a:endParaRPr lang="en-US" sz="2600" i="1" kern="0" dirty="0">
              <a:solidFill>
                <a:srgbClr val="003399"/>
              </a:solidFill>
              <a:latin typeface="Arial Black" panose="020B0A04020102020204" pitchFamily="34" charset="0"/>
            </a:endParaRPr>
          </a:p>
        </p:txBody>
      </p:sp>
    </p:spTree>
    <p:extLst>
      <p:ext uri="{BB962C8B-B14F-4D97-AF65-F5344CB8AC3E}">
        <p14:creationId xmlns:p14="http://schemas.microsoft.com/office/powerpoint/2010/main" val="21912659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Convective SIGMET Criteria</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4" name="Content Placeholder 3"/>
          <p:cNvSpPr>
            <a:spLocks noGrp="1"/>
          </p:cNvSpPr>
          <p:nvPr>
            <p:ph idx="1"/>
          </p:nvPr>
        </p:nvSpPr>
        <p:spPr>
          <a:xfrm>
            <a:off x="838200" y="1825624"/>
            <a:ext cx="10515600" cy="5032375"/>
          </a:xfrm>
        </p:spPr>
        <p:txBody>
          <a:bodyPr>
            <a:normAutofit fontScale="62500" lnSpcReduction="20000"/>
          </a:bodyPr>
          <a:lstStyle/>
          <a:p>
            <a:pPr marL="342900" indent="-342900" fontAlgn="base">
              <a:lnSpc>
                <a:spcPct val="100000"/>
              </a:lnSpc>
              <a:spcBef>
                <a:spcPct val="20000"/>
              </a:spcBef>
              <a:spcAft>
                <a:spcPct val="0"/>
              </a:spcAft>
              <a:buFont typeface="Wingdings" pitchFamily="2" charset="2"/>
              <a:buChar char="Q"/>
              <a:defRPr/>
            </a:pPr>
            <a:r>
              <a:rPr lang="en-US" altLang="en-US" sz="5100" b="1" i="1" dirty="0">
                <a:solidFill>
                  <a:srgbClr val="003399"/>
                </a:solidFill>
              </a:rPr>
              <a:t>Convective SIGMETs</a:t>
            </a:r>
            <a:r>
              <a:rPr lang="en-US" altLang="en-US" sz="3800" b="1" dirty="0">
                <a:solidFill>
                  <a:srgbClr val="003399"/>
                </a:solidFill>
              </a:rPr>
              <a:t> are advisories consisting of an </a:t>
            </a:r>
            <a:r>
              <a:rPr lang="en-US" altLang="en-US" sz="3800" b="1" dirty="0" smtClean="0">
                <a:solidFill>
                  <a:srgbClr val="003399"/>
                </a:solidFill>
              </a:rPr>
              <a:t>observation, </a:t>
            </a:r>
            <a:r>
              <a:rPr lang="en-US" altLang="en-US" sz="3800" b="1" dirty="0">
                <a:solidFill>
                  <a:srgbClr val="003399"/>
                </a:solidFill>
              </a:rPr>
              <a:t>including a 2-hour trend forecast and remarks. It is a description of phenomena compiled from radar reports, satellite and lightning data, Pilot Reports (PIREPs), or other reports</a:t>
            </a:r>
            <a:r>
              <a:rPr lang="en-US" altLang="en-US" sz="3800" b="1" dirty="0" smtClean="0">
                <a:solidFill>
                  <a:srgbClr val="003399"/>
                </a:solidFill>
              </a:rPr>
              <a:t>. </a:t>
            </a:r>
            <a:r>
              <a:rPr lang="en-US" altLang="en-US" sz="3800" b="1" dirty="0">
                <a:solidFill>
                  <a:srgbClr val="003399"/>
                </a:solidFill>
              </a:rPr>
              <a:t>Convective SIGMET forecasters are given </a:t>
            </a:r>
            <a:r>
              <a:rPr lang="en-US" altLang="en-US" sz="3800" b="1" i="1" u="sng" dirty="0">
                <a:solidFill>
                  <a:srgbClr val="FF0000"/>
                </a:solidFill>
                <a:effectLst>
                  <a:outerShdw blurRad="38100" dist="38100" dir="2700000" algn="tl">
                    <a:srgbClr val="000000">
                      <a:alpha val="43137"/>
                    </a:srgbClr>
                  </a:outerShdw>
                </a:effectLst>
              </a:rPr>
              <a:t>discretion</a:t>
            </a:r>
            <a:r>
              <a:rPr lang="en-US" altLang="en-US" sz="3800" b="1" dirty="0">
                <a:solidFill>
                  <a:srgbClr val="003399"/>
                </a:solidFill>
              </a:rPr>
              <a:t> to satisfy the criteria below: </a:t>
            </a:r>
          </a:p>
          <a:p>
            <a:pPr marL="800100" lvl="1" indent="-342900" fontAlgn="base">
              <a:lnSpc>
                <a:spcPct val="100000"/>
              </a:lnSpc>
              <a:spcBef>
                <a:spcPct val="20000"/>
              </a:spcBef>
              <a:spcAft>
                <a:spcPct val="0"/>
              </a:spcAft>
              <a:buFont typeface="Wingdings" pitchFamily="2" charset="2"/>
              <a:buChar char="Q"/>
              <a:defRPr/>
            </a:pPr>
            <a:endParaRPr lang="en-US" sz="3200" kern="0" dirty="0" smtClean="0">
              <a:solidFill>
                <a:srgbClr val="003399"/>
              </a:solidFill>
              <a:latin typeface="Arial Black" panose="020B0A04020102020204" pitchFamily="34" charset="0"/>
            </a:endParaRPr>
          </a:p>
          <a:p>
            <a:pPr marL="800100" lvl="1" indent="-342900" fontAlgn="base">
              <a:lnSpc>
                <a:spcPct val="100000"/>
              </a:lnSpc>
              <a:spcBef>
                <a:spcPct val="20000"/>
              </a:spcBef>
              <a:spcAft>
                <a:spcPct val="0"/>
              </a:spcAft>
              <a:buFont typeface="Wingdings" pitchFamily="2" charset="2"/>
              <a:buChar char="Q"/>
              <a:defRPr/>
            </a:pPr>
            <a:r>
              <a:rPr lang="en-US" sz="3200" kern="0" dirty="0" smtClean="0">
                <a:solidFill>
                  <a:srgbClr val="003399"/>
                </a:solidFill>
                <a:latin typeface="Arial Black" panose="020B0A04020102020204" pitchFamily="34" charset="0"/>
              </a:rPr>
              <a:t>A Convective SIGMET is issued when one or more of the following is expected to be met for more than 30 minutes:</a:t>
            </a:r>
          </a:p>
          <a:p>
            <a:pPr marL="1257300" lvl="2" indent="-342900" fontAlgn="base">
              <a:lnSpc>
                <a:spcPct val="100000"/>
              </a:lnSpc>
              <a:spcBef>
                <a:spcPct val="20000"/>
              </a:spcBef>
              <a:spcAft>
                <a:spcPct val="0"/>
              </a:spcAft>
              <a:buFont typeface="Wingdings" pitchFamily="2" charset="2"/>
              <a:buChar char="Q"/>
              <a:defRPr/>
            </a:pPr>
            <a:r>
              <a:rPr lang="en-US" sz="2600" kern="0" dirty="0" smtClean="0">
                <a:solidFill>
                  <a:srgbClr val="003399"/>
                </a:solidFill>
                <a:latin typeface="Arial" panose="020B0604020202020204" pitchFamily="34" charset="0"/>
                <a:cs typeface="Arial" panose="020B0604020202020204" pitchFamily="34" charset="0"/>
              </a:rPr>
              <a:t>A line of thunderstorms at least 60 miles long with thunderstorms affecting at least 40 percent of its length.</a:t>
            </a:r>
          </a:p>
          <a:p>
            <a:pPr marL="1257300" lvl="2" indent="-342900" fontAlgn="base">
              <a:lnSpc>
                <a:spcPct val="100000"/>
              </a:lnSpc>
              <a:spcBef>
                <a:spcPct val="20000"/>
              </a:spcBef>
              <a:spcAft>
                <a:spcPct val="0"/>
              </a:spcAft>
              <a:buFont typeface="Wingdings" pitchFamily="2" charset="2"/>
              <a:buChar char="Q"/>
              <a:defRPr/>
            </a:pPr>
            <a:r>
              <a:rPr lang="en-US" sz="2600" kern="0" dirty="0" smtClean="0">
                <a:solidFill>
                  <a:srgbClr val="003399"/>
                </a:solidFill>
                <a:latin typeface="Arial" panose="020B0604020202020204" pitchFamily="34" charset="0"/>
                <a:cs typeface="Arial" panose="020B0604020202020204" pitchFamily="34" charset="0"/>
              </a:rPr>
              <a:t>An area of active thunderstorms affecting at least 3,000 sq. miles covering at least 40 percent of the area concerned and exhibiting a very strong radar reflectivity intensity or a significant satellite or lightning signature.</a:t>
            </a:r>
          </a:p>
          <a:p>
            <a:pPr marL="1257300" lvl="2" indent="-342900" fontAlgn="base">
              <a:lnSpc>
                <a:spcPct val="100000"/>
              </a:lnSpc>
              <a:spcBef>
                <a:spcPct val="20000"/>
              </a:spcBef>
              <a:spcAft>
                <a:spcPct val="0"/>
              </a:spcAft>
              <a:buFont typeface="Wingdings" pitchFamily="2" charset="2"/>
              <a:buChar char="Q"/>
              <a:defRPr/>
            </a:pPr>
            <a:r>
              <a:rPr lang="en-US" sz="2600" kern="0" dirty="0" smtClean="0">
                <a:solidFill>
                  <a:srgbClr val="003399"/>
                </a:solidFill>
                <a:latin typeface="Arial" panose="020B0604020202020204" pitchFamily="34" charset="0"/>
                <a:cs typeface="Arial" panose="020B0604020202020204" pitchFamily="34" charset="0"/>
              </a:rPr>
              <a:t>Embedded or severe thunderstorm(s) expected to occur for more than 30 minutes during the valid period regardless of the size of the area. </a:t>
            </a:r>
            <a:endParaRPr lang="en-US" sz="3800" kern="0" dirty="0">
              <a:solidFill>
                <a:srgbClr val="003399"/>
              </a:solidFill>
              <a:latin typeface="Arial" panose="020B0604020202020204" pitchFamily="34" charset="0"/>
              <a:cs typeface="Arial" panose="020B0604020202020204" pitchFamily="34" charset="0"/>
            </a:endParaRPr>
          </a:p>
          <a:p>
            <a:pPr marL="1257300" lvl="2" indent="-342900" fontAlgn="base">
              <a:lnSpc>
                <a:spcPct val="100000"/>
              </a:lnSpc>
              <a:spcBef>
                <a:spcPct val="20000"/>
              </a:spcBef>
              <a:spcAft>
                <a:spcPct val="0"/>
              </a:spcAft>
              <a:buFont typeface="Wingdings" pitchFamily="2" charset="2"/>
              <a:buChar char="Q"/>
              <a:defRPr/>
            </a:pPr>
            <a:endParaRPr lang="en-US" sz="2600" i="1" kern="0" dirty="0">
              <a:solidFill>
                <a:srgbClr val="003399"/>
              </a:solidFill>
              <a:latin typeface="Arial Black" panose="020B0A04020102020204" pitchFamily="34" charset="0"/>
            </a:endParaRPr>
          </a:p>
          <a:p>
            <a:pPr marL="342900" lvl="0" indent="-342900" fontAlgn="base">
              <a:lnSpc>
                <a:spcPct val="100000"/>
              </a:lnSpc>
              <a:spcBef>
                <a:spcPct val="20000"/>
              </a:spcBef>
              <a:spcAft>
                <a:spcPct val="0"/>
              </a:spcAft>
              <a:buFont typeface="Wingdings" pitchFamily="2" charset="2"/>
              <a:buChar char="Q"/>
              <a:defRPr/>
            </a:pPr>
            <a:r>
              <a:rPr lang="en-US" sz="2600" i="1" kern="0" dirty="0" smtClean="0">
                <a:solidFill>
                  <a:srgbClr val="003399"/>
                </a:solidFill>
                <a:latin typeface="Arial Black" panose="020B0A04020102020204" pitchFamily="34" charset="0"/>
              </a:rPr>
              <a:t>NWSI 10-811</a:t>
            </a:r>
            <a:endParaRPr lang="en-US" sz="2600" i="1" kern="0" dirty="0">
              <a:solidFill>
                <a:srgbClr val="003399"/>
              </a:solidFill>
              <a:latin typeface="Arial Black" panose="020B0A04020102020204" pitchFamily="34" charset="0"/>
            </a:endParaRPr>
          </a:p>
        </p:txBody>
      </p:sp>
    </p:spTree>
    <p:extLst>
      <p:ext uri="{BB962C8B-B14F-4D97-AF65-F5344CB8AC3E}">
        <p14:creationId xmlns:p14="http://schemas.microsoft.com/office/powerpoint/2010/main" val="9575659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Line of Thunderstorms</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4" name="Content Placeholder 3"/>
          <p:cNvSpPr>
            <a:spLocks noGrp="1"/>
          </p:cNvSpPr>
          <p:nvPr>
            <p:ph idx="1"/>
          </p:nvPr>
        </p:nvSpPr>
        <p:spPr>
          <a:xfrm>
            <a:off x="838200" y="1825625"/>
            <a:ext cx="7002101" cy="4351338"/>
          </a:xfrm>
        </p:spPr>
        <p:txBody>
          <a:bodyPr>
            <a:normAutofit/>
          </a:bodyPr>
          <a:lstStyle/>
          <a:p>
            <a:pPr marL="342900" lvl="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A line of thunderstorms at least 60 miles long with thunderstorms affecting at least 40 percent of its length.</a:t>
            </a:r>
            <a:endParaRPr lang="en-US" sz="1600" kern="0" dirty="0">
              <a:solidFill>
                <a:srgbClr val="003399"/>
              </a:solidFill>
              <a:effectLst>
                <a:outerShdw blurRad="38100" dist="38100" dir="2700000" algn="tl">
                  <a:srgbClr val="C0C0C0"/>
                </a:outerShdw>
              </a:effectLst>
              <a:latin typeface="Arial Black" panose="020B0A04020102020204" pitchFamily="34" charset="0"/>
            </a:endParaRPr>
          </a:p>
        </p:txBody>
      </p:sp>
      <p:grpSp>
        <p:nvGrpSpPr>
          <p:cNvPr id="5" name="Group 4"/>
          <p:cNvGrpSpPr/>
          <p:nvPr/>
        </p:nvGrpSpPr>
        <p:grpSpPr>
          <a:xfrm>
            <a:off x="8749452" y="2127007"/>
            <a:ext cx="2905949" cy="3748574"/>
            <a:chOff x="9027443" y="1681788"/>
            <a:chExt cx="2905949" cy="3748574"/>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2494" t="41789" r="54114" b="32358"/>
            <a:stretch/>
          </p:blipFill>
          <p:spPr>
            <a:xfrm>
              <a:off x="9027443" y="1681788"/>
              <a:ext cx="2905949" cy="2834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9963136" y="4907142"/>
              <a:ext cx="1034561" cy="523220"/>
            </a:xfrm>
            <a:prstGeom prst="rect">
              <a:avLst/>
            </a:prstGeom>
            <a:noFill/>
          </p:spPr>
          <p:txBody>
            <a:bodyPr wrap="square" rtlCol="0">
              <a:spAutoFit/>
            </a:bodyPr>
            <a:lstStyle/>
            <a:p>
              <a:r>
                <a:rPr lang="en-US" sz="2800" b="1" kern="0" dirty="0" smtClean="0">
                  <a:solidFill>
                    <a:srgbClr val="003399"/>
                  </a:solidFill>
                  <a:effectLst>
                    <a:outerShdw blurRad="38100" dist="38100" dir="2700000" algn="tl">
                      <a:srgbClr val="C0C0C0"/>
                    </a:outerShdw>
                  </a:effectLst>
                  <a:latin typeface="Arial Black" panose="020B0A04020102020204" pitchFamily="34" charset="0"/>
                </a:rPr>
                <a:t>Line</a:t>
              </a:r>
              <a:endParaRPr lang="en-US" sz="2800" b="1" dirty="0">
                <a:solidFill>
                  <a:srgbClr val="003399"/>
                </a:solidFill>
                <a:effectLst>
                  <a:outerShdw blurRad="38100" dist="38100" dir="2700000" algn="tl">
                    <a:srgbClr val="000000">
                      <a:alpha val="43137"/>
                    </a:srgbClr>
                  </a:outerShdw>
                </a:effectLst>
                <a:latin typeface="Arial Black" panose="020B0A04020102020204" pitchFamily="34" charset="0"/>
              </a:endParaRPr>
            </a:p>
          </p:txBody>
        </p:sp>
      </p:grpSp>
      <p:grpSp>
        <p:nvGrpSpPr>
          <p:cNvPr id="131" name="Group 130"/>
          <p:cNvGrpSpPr/>
          <p:nvPr/>
        </p:nvGrpSpPr>
        <p:grpSpPr>
          <a:xfrm>
            <a:off x="1283068" y="3027362"/>
            <a:ext cx="2690813" cy="3429000"/>
            <a:chOff x="304800" y="2819400"/>
            <a:chExt cx="2690813" cy="3429000"/>
          </a:xfrm>
        </p:grpSpPr>
        <p:pic>
          <p:nvPicPr>
            <p:cNvPr id="8" name="Picture 7" descr="20090211_185800BIG"/>
            <p:cNvPicPr>
              <a:picLocks noChangeAspect="1" noChangeArrowheads="1"/>
            </p:cNvPicPr>
            <p:nvPr/>
          </p:nvPicPr>
          <p:blipFill>
            <a:blip r:embed="rId5">
              <a:extLst>
                <a:ext uri="{28A0092B-C50C-407E-A947-70E740481C1C}">
                  <a14:useLocalDpi xmlns:a14="http://schemas.microsoft.com/office/drawing/2010/main" val="0"/>
                </a:ext>
              </a:extLst>
            </a:blip>
            <a:srcRect l="65981" t="65085" r="25664" b="19698"/>
            <a:stretch>
              <a:fillRect/>
            </a:stretch>
          </p:blipFill>
          <p:spPr bwMode="auto">
            <a:xfrm>
              <a:off x="304800" y="2819400"/>
              <a:ext cx="2690813" cy="3429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AutoShape 8"/>
            <p:cNvSpPr>
              <a:spLocks noChangeArrowheads="1"/>
            </p:cNvSpPr>
            <p:nvPr/>
          </p:nvSpPr>
          <p:spPr bwMode="auto">
            <a:xfrm rot="796532">
              <a:off x="915988" y="3200400"/>
              <a:ext cx="773112" cy="3048000"/>
            </a:xfrm>
            <a:prstGeom prst="parallelogram">
              <a:avLst>
                <a:gd name="adj" fmla="val 65056"/>
              </a:avLst>
            </a:prstGeom>
            <a:noFill/>
            <a:ln w="2540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 name="Group 1"/>
          <p:cNvGrpSpPr/>
          <p:nvPr/>
        </p:nvGrpSpPr>
        <p:grpSpPr>
          <a:xfrm>
            <a:off x="4883032" y="3027362"/>
            <a:ext cx="2816225" cy="3425825"/>
            <a:chOff x="6096000" y="2819400"/>
            <a:chExt cx="2816225" cy="3425825"/>
          </a:xfrm>
        </p:grpSpPr>
        <p:pic>
          <p:nvPicPr>
            <p:cNvPr id="11" name="Picture 10" descr="ir_crop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819400"/>
              <a:ext cx="2816225" cy="3425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AutoShape 13"/>
            <p:cNvSpPr>
              <a:spLocks noChangeArrowheads="1"/>
            </p:cNvSpPr>
            <p:nvPr/>
          </p:nvSpPr>
          <p:spPr bwMode="auto">
            <a:xfrm rot="1201036">
              <a:off x="6705600" y="3352800"/>
              <a:ext cx="919163" cy="2651125"/>
            </a:xfrm>
            <a:prstGeom prst="parallelogram">
              <a:avLst>
                <a:gd name="adj" fmla="val 65056"/>
              </a:avLst>
            </a:prstGeom>
            <a:noFill/>
            <a:ln w="2540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9820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Area of Thunderstorms</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4" name="Content Placeholder 3"/>
          <p:cNvSpPr>
            <a:spLocks noGrp="1"/>
          </p:cNvSpPr>
          <p:nvPr>
            <p:ph idx="1"/>
          </p:nvPr>
        </p:nvSpPr>
        <p:spPr>
          <a:xfrm>
            <a:off x="838200" y="1624013"/>
            <a:ext cx="7305675" cy="4351338"/>
          </a:xfrm>
        </p:spPr>
        <p:txBody>
          <a:bodyPr>
            <a:normAutofit/>
          </a:bodyPr>
          <a:lstStyle/>
          <a:p>
            <a:pPr marL="34290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latin typeface="Arial Black" panose="020B0A04020102020204" pitchFamily="34" charset="0"/>
              </a:rPr>
              <a:t>An </a:t>
            </a:r>
            <a:r>
              <a:rPr lang="en-US" sz="2000" kern="0" dirty="0">
                <a:solidFill>
                  <a:srgbClr val="003399"/>
                </a:solidFill>
                <a:latin typeface="Arial Black" panose="020B0A04020102020204" pitchFamily="34" charset="0"/>
              </a:rPr>
              <a:t>area of active thunderstorms affecting at least 3,000 sq. miles covering at least 40 percent of the area concerned and exhibiting a very strong radar reflectivity intensity or a significant satellite or lightning signature</a:t>
            </a:r>
            <a:r>
              <a:rPr lang="en-US" sz="2000" kern="0" dirty="0" smtClean="0">
                <a:solidFill>
                  <a:srgbClr val="003399"/>
                </a:solidFill>
                <a:latin typeface="Arial Black" panose="020B0A04020102020204" pitchFamily="34" charset="0"/>
              </a:rPr>
              <a:t>.</a:t>
            </a:r>
            <a:endParaRPr lang="en-US" sz="2000" kern="0" dirty="0">
              <a:solidFill>
                <a:srgbClr val="003399"/>
              </a:solidFill>
              <a:latin typeface="Arial Black" panose="020B0A04020102020204" pitchFamily="34" charset="0"/>
            </a:endParaRPr>
          </a:p>
        </p:txBody>
      </p:sp>
      <p:pic>
        <p:nvPicPr>
          <p:cNvPr id="5" name="Picture 7" descr="20090211_185800BIG"/>
          <p:cNvPicPr>
            <a:picLocks noChangeAspect="1" noChangeArrowheads="1"/>
          </p:cNvPicPr>
          <p:nvPr/>
        </p:nvPicPr>
        <p:blipFill>
          <a:blip r:embed="rId4">
            <a:extLst>
              <a:ext uri="{28A0092B-C50C-407E-A947-70E740481C1C}">
                <a14:useLocalDpi xmlns:a14="http://schemas.microsoft.com/office/drawing/2010/main" val="0"/>
              </a:ext>
            </a:extLst>
          </a:blip>
          <a:srcRect l="57285" t="34401" r="33432" b="45915"/>
          <a:stretch>
            <a:fillRect/>
          </a:stretch>
        </p:blipFill>
        <p:spPr bwMode="auto">
          <a:xfrm>
            <a:off x="1419225" y="3319450"/>
            <a:ext cx="2773363" cy="3276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Freeform 10"/>
          <p:cNvSpPr>
            <a:spLocks/>
          </p:cNvSpPr>
          <p:nvPr/>
        </p:nvSpPr>
        <p:spPr bwMode="auto">
          <a:xfrm>
            <a:off x="2827425" y="4059225"/>
            <a:ext cx="914400" cy="1676400"/>
          </a:xfrm>
          <a:custGeom>
            <a:avLst/>
            <a:gdLst>
              <a:gd name="T0" fmla="*/ 0 w 432"/>
              <a:gd name="T1" fmla="*/ 394447 h 816"/>
              <a:gd name="T2" fmla="*/ 406400 w 432"/>
              <a:gd name="T3" fmla="*/ 1676400 h 816"/>
              <a:gd name="T4" fmla="*/ 914400 w 432"/>
              <a:gd name="T5" fmla="*/ 1281953 h 816"/>
              <a:gd name="T6" fmla="*/ 406400 w 432"/>
              <a:gd name="T7" fmla="*/ 0 h 816"/>
              <a:gd name="T8" fmla="*/ 0 w 432"/>
              <a:gd name="T9" fmla="*/ 394447 h 8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 h="816">
                <a:moveTo>
                  <a:pt x="0" y="192"/>
                </a:moveTo>
                <a:lnTo>
                  <a:pt x="192" y="816"/>
                </a:lnTo>
                <a:lnTo>
                  <a:pt x="432" y="624"/>
                </a:lnTo>
                <a:lnTo>
                  <a:pt x="192" y="0"/>
                </a:lnTo>
                <a:lnTo>
                  <a:pt x="0" y="192"/>
                </a:lnTo>
                <a:close/>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7" name="Group 6"/>
          <p:cNvGrpSpPr/>
          <p:nvPr/>
        </p:nvGrpSpPr>
        <p:grpSpPr>
          <a:xfrm>
            <a:off x="8543925" y="2254339"/>
            <a:ext cx="2971800" cy="3263721"/>
            <a:chOff x="838200" y="2284551"/>
            <a:chExt cx="2468565" cy="3047678"/>
          </a:xfrm>
        </p:grpSpPr>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0879" t="39187" r="56373" b="36748"/>
            <a:stretch/>
          </p:blipFill>
          <p:spPr>
            <a:xfrm>
              <a:off x="838200" y="2284551"/>
              <a:ext cx="2468565" cy="22413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1501973" y="4809009"/>
              <a:ext cx="1141018" cy="523220"/>
            </a:xfrm>
            <a:prstGeom prst="rect">
              <a:avLst/>
            </a:prstGeom>
            <a:noFill/>
          </p:spPr>
          <p:txBody>
            <a:bodyPr wrap="square" rtlCol="0">
              <a:spAutoFit/>
            </a:bodyPr>
            <a:lstStyle/>
            <a:p>
              <a:r>
                <a:rPr lang="en-US" sz="2800" b="1" kern="0" dirty="0" smtClean="0">
                  <a:solidFill>
                    <a:srgbClr val="003399"/>
                  </a:solidFill>
                  <a:effectLst>
                    <a:outerShdw blurRad="38100" dist="38100" dir="2700000" algn="tl">
                      <a:srgbClr val="C0C0C0"/>
                    </a:outerShdw>
                  </a:effectLst>
                  <a:latin typeface="Arial Black" panose="020B0A04020102020204" pitchFamily="34" charset="0"/>
                </a:rPr>
                <a:t>Area</a:t>
              </a:r>
              <a:endParaRPr lang="en-US" sz="2800" b="1" dirty="0">
                <a:solidFill>
                  <a:srgbClr val="003399"/>
                </a:solidFill>
                <a:effectLst>
                  <a:outerShdw blurRad="38100" dist="38100" dir="2700000" algn="tl">
                    <a:srgbClr val="000000">
                      <a:alpha val="43137"/>
                    </a:srgbClr>
                  </a:outerShdw>
                </a:effectLst>
                <a:latin typeface="Arial Black" panose="020B0A04020102020204" pitchFamily="34" charset="0"/>
              </a:endParaRPr>
            </a:p>
          </p:txBody>
        </p:sp>
      </p:grpSp>
      <p:pic>
        <p:nvPicPr>
          <p:cNvPr id="10" name="Picture 8" descr="g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4450" y="3319450"/>
            <a:ext cx="2590800" cy="3276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Freeform 11"/>
          <p:cNvSpPr>
            <a:spLocks/>
          </p:cNvSpPr>
          <p:nvPr/>
        </p:nvSpPr>
        <p:spPr bwMode="auto">
          <a:xfrm>
            <a:off x="6419850" y="4081450"/>
            <a:ext cx="914400" cy="1676400"/>
          </a:xfrm>
          <a:custGeom>
            <a:avLst/>
            <a:gdLst>
              <a:gd name="T0" fmla="*/ 0 w 432"/>
              <a:gd name="T1" fmla="*/ 394447 h 816"/>
              <a:gd name="T2" fmla="*/ 406400 w 432"/>
              <a:gd name="T3" fmla="*/ 1676400 h 816"/>
              <a:gd name="T4" fmla="*/ 914400 w 432"/>
              <a:gd name="T5" fmla="*/ 1281953 h 816"/>
              <a:gd name="T6" fmla="*/ 406400 w 432"/>
              <a:gd name="T7" fmla="*/ 0 h 816"/>
              <a:gd name="T8" fmla="*/ 0 w 432"/>
              <a:gd name="T9" fmla="*/ 394447 h 8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 h="816">
                <a:moveTo>
                  <a:pt x="0" y="192"/>
                </a:moveTo>
                <a:lnTo>
                  <a:pt x="192" y="816"/>
                </a:lnTo>
                <a:lnTo>
                  <a:pt x="432" y="624"/>
                </a:lnTo>
                <a:lnTo>
                  <a:pt x="192" y="0"/>
                </a:lnTo>
                <a:lnTo>
                  <a:pt x="0" y="192"/>
                </a:lnTo>
                <a:close/>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 name="Text Box 97"/>
          <p:cNvSpPr txBox="1">
            <a:spLocks noChangeArrowheads="1"/>
          </p:cNvSpPr>
          <p:nvPr/>
        </p:nvSpPr>
        <p:spPr bwMode="auto">
          <a:xfrm rot="19978478">
            <a:off x="6656388" y="4508488"/>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13" name="Text Box 98"/>
          <p:cNvSpPr txBox="1">
            <a:spLocks noChangeArrowheads="1"/>
          </p:cNvSpPr>
          <p:nvPr/>
        </p:nvSpPr>
        <p:spPr bwMode="auto">
          <a:xfrm rot="19978478">
            <a:off x="6629400" y="409415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14" name="Text Box 99"/>
          <p:cNvSpPr txBox="1">
            <a:spLocks noChangeArrowheads="1"/>
          </p:cNvSpPr>
          <p:nvPr/>
        </p:nvSpPr>
        <p:spPr bwMode="auto">
          <a:xfrm rot="19978478">
            <a:off x="6615113" y="4197338"/>
            <a:ext cx="307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15" name="Text Box 100"/>
          <p:cNvSpPr txBox="1">
            <a:spLocks noChangeArrowheads="1"/>
          </p:cNvSpPr>
          <p:nvPr/>
        </p:nvSpPr>
        <p:spPr bwMode="auto">
          <a:xfrm rot="19978478">
            <a:off x="6607175" y="4197338"/>
            <a:ext cx="306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16" name="Text Box 101"/>
          <p:cNvSpPr txBox="1">
            <a:spLocks noChangeArrowheads="1"/>
          </p:cNvSpPr>
          <p:nvPr/>
        </p:nvSpPr>
        <p:spPr bwMode="auto">
          <a:xfrm rot="19978478">
            <a:off x="6638925" y="3997313"/>
            <a:ext cx="3032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17" name="Text Box 102"/>
          <p:cNvSpPr txBox="1">
            <a:spLocks noChangeArrowheads="1"/>
          </p:cNvSpPr>
          <p:nvPr/>
        </p:nvSpPr>
        <p:spPr bwMode="auto">
          <a:xfrm rot="19978478">
            <a:off x="6638925" y="4086213"/>
            <a:ext cx="314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18" name="Text Box 103"/>
          <p:cNvSpPr txBox="1">
            <a:spLocks noChangeArrowheads="1"/>
          </p:cNvSpPr>
          <p:nvPr/>
        </p:nvSpPr>
        <p:spPr bwMode="auto">
          <a:xfrm rot="19978478">
            <a:off x="6765925" y="5026013"/>
            <a:ext cx="306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19" name="Text Box 104"/>
          <p:cNvSpPr txBox="1">
            <a:spLocks noChangeArrowheads="1"/>
          </p:cNvSpPr>
          <p:nvPr/>
        </p:nvSpPr>
        <p:spPr bwMode="auto">
          <a:xfrm rot="19978478">
            <a:off x="6742113" y="4846625"/>
            <a:ext cx="306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20" name="Text Box 105"/>
          <p:cNvSpPr txBox="1">
            <a:spLocks noChangeArrowheads="1"/>
          </p:cNvSpPr>
          <p:nvPr/>
        </p:nvSpPr>
        <p:spPr bwMode="auto">
          <a:xfrm rot="19978478">
            <a:off x="6743700" y="4935525"/>
            <a:ext cx="320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21" name="Text Box 106"/>
          <p:cNvSpPr txBox="1">
            <a:spLocks noChangeArrowheads="1"/>
          </p:cNvSpPr>
          <p:nvPr/>
        </p:nvSpPr>
        <p:spPr bwMode="auto">
          <a:xfrm rot="19978478">
            <a:off x="6616700" y="4429113"/>
            <a:ext cx="307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22" name="Text Box 107"/>
          <p:cNvSpPr txBox="1">
            <a:spLocks noChangeArrowheads="1"/>
          </p:cNvSpPr>
          <p:nvPr/>
        </p:nvSpPr>
        <p:spPr bwMode="auto">
          <a:xfrm rot="19978478">
            <a:off x="6602413" y="453865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23" name="Text Box 108"/>
          <p:cNvSpPr txBox="1">
            <a:spLocks noChangeArrowheads="1"/>
          </p:cNvSpPr>
          <p:nvPr/>
        </p:nvSpPr>
        <p:spPr bwMode="auto">
          <a:xfrm rot="19978478">
            <a:off x="6670675" y="4979975"/>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24" name="Text Box 109"/>
          <p:cNvSpPr txBox="1">
            <a:spLocks noChangeArrowheads="1"/>
          </p:cNvSpPr>
          <p:nvPr/>
        </p:nvSpPr>
        <p:spPr bwMode="auto">
          <a:xfrm rot="19978478">
            <a:off x="6692900" y="4583100"/>
            <a:ext cx="306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25" name="Text Box 110"/>
          <p:cNvSpPr txBox="1">
            <a:spLocks noChangeArrowheads="1"/>
          </p:cNvSpPr>
          <p:nvPr/>
        </p:nvSpPr>
        <p:spPr bwMode="auto">
          <a:xfrm rot="19978478">
            <a:off x="6664325" y="4168763"/>
            <a:ext cx="3032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26" name="Text Box 111"/>
          <p:cNvSpPr txBox="1">
            <a:spLocks noChangeArrowheads="1"/>
          </p:cNvSpPr>
          <p:nvPr/>
        </p:nvSpPr>
        <p:spPr bwMode="auto">
          <a:xfrm rot="19978478">
            <a:off x="6653213" y="4270363"/>
            <a:ext cx="3095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27" name="Text Box 112"/>
          <p:cNvSpPr txBox="1">
            <a:spLocks noChangeArrowheads="1"/>
          </p:cNvSpPr>
          <p:nvPr/>
        </p:nvSpPr>
        <p:spPr bwMode="auto">
          <a:xfrm rot="19978478">
            <a:off x="6643688" y="4273538"/>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28" name="Text Box 113"/>
          <p:cNvSpPr txBox="1">
            <a:spLocks noChangeArrowheads="1"/>
          </p:cNvSpPr>
          <p:nvPr/>
        </p:nvSpPr>
        <p:spPr bwMode="auto">
          <a:xfrm rot="19978478">
            <a:off x="6670675" y="4075100"/>
            <a:ext cx="306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29" name="Text Box 114"/>
          <p:cNvSpPr txBox="1">
            <a:spLocks noChangeArrowheads="1"/>
          </p:cNvSpPr>
          <p:nvPr/>
        </p:nvSpPr>
        <p:spPr bwMode="auto">
          <a:xfrm rot="19978478">
            <a:off x="6677025" y="4167175"/>
            <a:ext cx="306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30" name="Text Box 115"/>
          <p:cNvSpPr txBox="1">
            <a:spLocks noChangeArrowheads="1"/>
          </p:cNvSpPr>
          <p:nvPr/>
        </p:nvSpPr>
        <p:spPr bwMode="auto">
          <a:xfrm rot="19978478">
            <a:off x="6791325" y="491965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31" name="Text Box 116"/>
          <p:cNvSpPr txBox="1">
            <a:spLocks noChangeArrowheads="1"/>
          </p:cNvSpPr>
          <p:nvPr/>
        </p:nvSpPr>
        <p:spPr bwMode="auto">
          <a:xfrm rot="19978478">
            <a:off x="6842125" y="4984738"/>
            <a:ext cx="317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32" name="Text Box 117"/>
          <p:cNvSpPr txBox="1">
            <a:spLocks noChangeArrowheads="1"/>
          </p:cNvSpPr>
          <p:nvPr/>
        </p:nvSpPr>
        <p:spPr bwMode="auto">
          <a:xfrm rot="19978478">
            <a:off x="6656388" y="4508488"/>
            <a:ext cx="307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33" name="Text Box 118"/>
          <p:cNvSpPr txBox="1">
            <a:spLocks noChangeArrowheads="1"/>
          </p:cNvSpPr>
          <p:nvPr/>
        </p:nvSpPr>
        <p:spPr bwMode="auto">
          <a:xfrm rot="19978478">
            <a:off x="6635750" y="4613263"/>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34" name="Text Box 119"/>
          <p:cNvSpPr txBox="1">
            <a:spLocks noChangeArrowheads="1"/>
          </p:cNvSpPr>
          <p:nvPr/>
        </p:nvSpPr>
        <p:spPr bwMode="auto">
          <a:xfrm rot="19978478">
            <a:off x="6678613" y="4698988"/>
            <a:ext cx="303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35" name="Text Box 120"/>
          <p:cNvSpPr txBox="1">
            <a:spLocks noChangeArrowheads="1"/>
          </p:cNvSpPr>
          <p:nvPr/>
        </p:nvSpPr>
        <p:spPr bwMode="auto">
          <a:xfrm rot="19978478">
            <a:off x="6640513" y="4276713"/>
            <a:ext cx="306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36" name="Text Box 121"/>
          <p:cNvSpPr txBox="1">
            <a:spLocks noChangeArrowheads="1"/>
          </p:cNvSpPr>
          <p:nvPr/>
        </p:nvSpPr>
        <p:spPr bwMode="auto">
          <a:xfrm rot="19978478">
            <a:off x="6713538" y="4573575"/>
            <a:ext cx="3159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37" name="Text Box 122"/>
          <p:cNvSpPr txBox="1">
            <a:spLocks noChangeArrowheads="1"/>
          </p:cNvSpPr>
          <p:nvPr/>
        </p:nvSpPr>
        <p:spPr bwMode="auto">
          <a:xfrm rot="19978478">
            <a:off x="6692900" y="4586275"/>
            <a:ext cx="307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38" name="Text Box 123"/>
          <p:cNvSpPr txBox="1">
            <a:spLocks noChangeArrowheads="1"/>
          </p:cNvSpPr>
          <p:nvPr/>
        </p:nvSpPr>
        <p:spPr bwMode="auto">
          <a:xfrm rot="19978478">
            <a:off x="6664325" y="4168763"/>
            <a:ext cx="3032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39" name="Text Box 124"/>
          <p:cNvSpPr txBox="1">
            <a:spLocks noChangeArrowheads="1"/>
          </p:cNvSpPr>
          <p:nvPr/>
        </p:nvSpPr>
        <p:spPr bwMode="auto">
          <a:xfrm rot="19978478">
            <a:off x="6651625" y="4270363"/>
            <a:ext cx="3095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40" name="Text Box 125"/>
          <p:cNvSpPr txBox="1">
            <a:spLocks noChangeArrowheads="1"/>
          </p:cNvSpPr>
          <p:nvPr/>
        </p:nvSpPr>
        <p:spPr bwMode="auto">
          <a:xfrm rot="19978478">
            <a:off x="6823075" y="4997438"/>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41" name="Text Box 126"/>
          <p:cNvSpPr txBox="1">
            <a:spLocks noChangeArrowheads="1"/>
          </p:cNvSpPr>
          <p:nvPr/>
        </p:nvSpPr>
        <p:spPr bwMode="auto">
          <a:xfrm rot="19978478">
            <a:off x="6819900" y="5081575"/>
            <a:ext cx="320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42" name="Text Box 127"/>
          <p:cNvSpPr txBox="1">
            <a:spLocks noChangeArrowheads="1"/>
          </p:cNvSpPr>
          <p:nvPr/>
        </p:nvSpPr>
        <p:spPr bwMode="auto">
          <a:xfrm rot="19978478">
            <a:off x="6635750" y="4613263"/>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43" name="Text Box 128"/>
          <p:cNvSpPr txBox="1">
            <a:spLocks noChangeArrowheads="1"/>
          </p:cNvSpPr>
          <p:nvPr/>
        </p:nvSpPr>
        <p:spPr bwMode="auto">
          <a:xfrm rot="19978478">
            <a:off x="6615113" y="4724388"/>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44" name="Text Box 129"/>
          <p:cNvSpPr txBox="1">
            <a:spLocks noChangeArrowheads="1"/>
          </p:cNvSpPr>
          <p:nvPr/>
        </p:nvSpPr>
        <p:spPr bwMode="auto">
          <a:xfrm rot="19978478">
            <a:off x="6710363" y="476725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45" name="Text Box 130"/>
          <p:cNvSpPr txBox="1">
            <a:spLocks noChangeArrowheads="1"/>
          </p:cNvSpPr>
          <p:nvPr/>
        </p:nvSpPr>
        <p:spPr bwMode="auto">
          <a:xfrm rot="19978478">
            <a:off x="6669088" y="4356088"/>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46" name="Text Box 131"/>
          <p:cNvSpPr txBox="1">
            <a:spLocks noChangeArrowheads="1"/>
          </p:cNvSpPr>
          <p:nvPr/>
        </p:nvSpPr>
        <p:spPr bwMode="auto">
          <a:xfrm rot="19978478">
            <a:off x="6748463" y="4648188"/>
            <a:ext cx="317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47" name="Text Box 132"/>
          <p:cNvSpPr txBox="1">
            <a:spLocks noChangeArrowheads="1"/>
          </p:cNvSpPr>
          <p:nvPr/>
        </p:nvSpPr>
        <p:spPr bwMode="auto">
          <a:xfrm rot="19978478">
            <a:off x="6724650" y="4660888"/>
            <a:ext cx="307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48" name="Text Box 133"/>
          <p:cNvSpPr txBox="1">
            <a:spLocks noChangeArrowheads="1"/>
          </p:cNvSpPr>
          <p:nvPr/>
        </p:nvSpPr>
        <p:spPr bwMode="auto">
          <a:xfrm rot="19978478">
            <a:off x="6697663" y="4243375"/>
            <a:ext cx="303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49" name="Text Box 134"/>
          <p:cNvSpPr txBox="1">
            <a:spLocks noChangeArrowheads="1"/>
          </p:cNvSpPr>
          <p:nvPr/>
        </p:nvSpPr>
        <p:spPr bwMode="auto">
          <a:xfrm rot="19978478">
            <a:off x="6692900" y="4344975"/>
            <a:ext cx="317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50" name="Text Box 135"/>
          <p:cNvSpPr txBox="1">
            <a:spLocks noChangeArrowheads="1"/>
          </p:cNvSpPr>
          <p:nvPr/>
        </p:nvSpPr>
        <p:spPr bwMode="auto">
          <a:xfrm rot="19978478">
            <a:off x="6858000" y="5070463"/>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51" name="Text Box 136"/>
          <p:cNvSpPr txBox="1">
            <a:spLocks noChangeArrowheads="1"/>
          </p:cNvSpPr>
          <p:nvPr/>
        </p:nvSpPr>
        <p:spPr bwMode="auto">
          <a:xfrm rot="19978478">
            <a:off x="6862763" y="5164125"/>
            <a:ext cx="3159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52" name="Text Box 137"/>
          <p:cNvSpPr txBox="1">
            <a:spLocks noChangeArrowheads="1"/>
          </p:cNvSpPr>
          <p:nvPr/>
        </p:nvSpPr>
        <p:spPr bwMode="auto">
          <a:xfrm rot="19978478">
            <a:off x="6678613" y="4698988"/>
            <a:ext cx="303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53" name="Text Box 138"/>
          <p:cNvSpPr txBox="1">
            <a:spLocks noChangeArrowheads="1"/>
          </p:cNvSpPr>
          <p:nvPr/>
        </p:nvSpPr>
        <p:spPr bwMode="auto">
          <a:xfrm rot="19978478">
            <a:off x="6654800" y="4795825"/>
            <a:ext cx="301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54" name="Text Box 139"/>
          <p:cNvSpPr txBox="1">
            <a:spLocks noChangeArrowheads="1"/>
          </p:cNvSpPr>
          <p:nvPr/>
        </p:nvSpPr>
        <p:spPr bwMode="auto">
          <a:xfrm rot="19978478">
            <a:off x="6678613" y="4698988"/>
            <a:ext cx="303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55" name="Text Box 140"/>
          <p:cNvSpPr txBox="1">
            <a:spLocks noChangeArrowheads="1"/>
          </p:cNvSpPr>
          <p:nvPr/>
        </p:nvSpPr>
        <p:spPr bwMode="auto">
          <a:xfrm rot="19978478">
            <a:off x="6640513" y="4276713"/>
            <a:ext cx="306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56" name="Text Box 141"/>
          <p:cNvSpPr txBox="1">
            <a:spLocks noChangeArrowheads="1"/>
          </p:cNvSpPr>
          <p:nvPr/>
        </p:nvSpPr>
        <p:spPr bwMode="auto">
          <a:xfrm rot="19978478">
            <a:off x="6713538" y="4573575"/>
            <a:ext cx="3159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57" name="Text Box 142"/>
          <p:cNvSpPr txBox="1">
            <a:spLocks noChangeArrowheads="1"/>
          </p:cNvSpPr>
          <p:nvPr/>
        </p:nvSpPr>
        <p:spPr bwMode="auto">
          <a:xfrm rot="19978478">
            <a:off x="6692900" y="4586275"/>
            <a:ext cx="307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58" name="Text Box 143"/>
          <p:cNvSpPr txBox="1">
            <a:spLocks noChangeArrowheads="1"/>
          </p:cNvSpPr>
          <p:nvPr/>
        </p:nvSpPr>
        <p:spPr bwMode="auto">
          <a:xfrm rot="19978478">
            <a:off x="6664325" y="4168763"/>
            <a:ext cx="3032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59" name="Text Box 144"/>
          <p:cNvSpPr txBox="1">
            <a:spLocks noChangeArrowheads="1"/>
          </p:cNvSpPr>
          <p:nvPr/>
        </p:nvSpPr>
        <p:spPr bwMode="auto">
          <a:xfrm rot="19978478">
            <a:off x="6651625" y="4270363"/>
            <a:ext cx="3095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60" name="Text Box 145"/>
          <p:cNvSpPr txBox="1">
            <a:spLocks noChangeArrowheads="1"/>
          </p:cNvSpPr>
          <p:nvPr/>
        </p:nvSpPr>
        <p:spPr bwMode="auto">
          <a:xfrm rot="19978478">
            <a:off x="6823075" y="4997438"/>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61" name="Text Box 146"/>
          <p:cNvSpPr txBox="1">
            <a:spLocks noChangeArrowheads="1"/>
          </p:cNvSpPr>
          <p:nvPr/>
        </p:nvSpPr>
        <p:spPr bwMode="auto">
          <a:xfrm rot="19978478">
            <a:off x="6819900" y="5081575"/>
            <a:ext cx="320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62" name="Text Box 147"/>
          <p:cNvSpPr txBox="1">
            <a:spLocks noChangeArrowheads="1"/>
          </p:cNvSpPr>
          <p:nvPr/>
        </p:nvSpPr>
        <p:spPr bwMode="auto">
          <a:xfrm rot="19978478">
            <a:off x="6635750" y="4613263"/>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63" name="Text Box 148"/>
          <p:cNvSpPr txBox="1">
            <a:spLocks noChangeArrowheads="1"/>
          </p:cNvSpPr>
          <p:nvPr/>
        </p:nvSpPr>
        <p:spPr bwMode="auto">
          <a:xfrm rot="19978478">
            <a:off x="6615113" y="4724388"/>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64" name="Text Box 149"/>
          <p:cNvSpPr txBox="1">
            <a:spLocks noChangeArrowheads="1"/>
          </p:cNvSpPr>
          <p:nvPr/>
        </p:nvSpPr>
        <p:spPr bwMode="auto">
          <a:xfrm rot="19978478">
            <a:off x="6710363" y="476725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65" name="Text Box 150"/>
          <p:cNvSpPr txBox="1">
            <a:spLocks noChangeArrowheads="1"/>
          </p:cNvSpPr>
          <p:nvPr/>
        </p:nvSpPr>
        <p:spPr bwMode="auto">
          <a:xfrm rot="19978478">
            <a:off x="6669088" y="4356088"/>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66" name="Text Box 151"/>
          <p:cNvSpPr txBox="1">
            <a:spLocks noChangeArrowheads="1"/>
          </p:cNvSpPr>
          <p:nvPr/>
        </p:nvSpPr>
        <p:spPr bwMode="auto">
          <a:xfrm rot="19978478">
            <a:off x="6748463" y="4648188"/>
            <a:ext cx="317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67" name="Text Box 152"/>
          <p:cNvSpPr txBox="1">
            <a:spLocks noChangeArrowheads="1"/>
          </p:cNvSpPr>
          <p:nvPr/>
        </p:nvSpPr>
        <p:spPr bwMode="auto">
          <a:xfrm rot="19978478">
            <a:off x="6724650" y="4660888"/>
            <a:ext cx="307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68" name="Text Box 153"/>
          <p:cNvSpPr txBox="1">
            <a:spLocks noChangeArrowheads="1"/>
          </p:cNvSpPr>
          <p:nvPr/>
        </p:nvSpPr>
        <p:spPr bwMode="auto">
          <a:xfrm rot="19978478">
            <a:off x="6697663" y="4243375"/>
            <a:ext cx="303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69" name="Text Box 154"/>
          <p:cNvSpPr txBox="1">
            <a:spLocks noChangeArrowheads="1"/>
          </p:cNvSpPr>
          <p:nvPr/>
        </p:nvSpPr>
        <p:spPr bwMode="auto">
          <a:xfrm rot="19978478">
            <a:off x="6692900" y="4344975"/>
            <a:ext cx="317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70" name="Text Box 155"/>
          <p:cNvSpPr txBox="1">
            <a:spLocks noChangeArrowheads="1"/>
          </p:cNvSpPr>
          <p:nvPr/>
        </p:nvSpPr>
        <p:spPr bwMode="auto">
          <a:xfrm rot="19978478">
            <a:off x="6858000" y="5070463"/>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71" name="Text Box 156"/>
          <p:cNvSpPr txBox="1">
            <a:spLocks noChangeArrowheads="1"/>
          </p:cNvSpPr>
          <p:nvPr/>
        </p:nvSpPr>
        <p:spPr bwMode="auto">
          <a:xfrm rot="19978478">
            <a:off x="6862763" y="5164125"/>
            <a:ext cx="3159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72" name="Text Box 157"/>
          <p:cNvSpPr txBox="1">
            <a:spLocks noChangeArrowheads="1"/>
          </p:cNvSpPr>
          <p:nvPr/>
        </p:nvSpPr>
        <p:spPr bwMode="auto">
          <a:xfrm rot="19978478">
            <a:off x="6678613" y="4698988"/>
            <a:ext cx="303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73" name="Text Box 158"/>
          <p:cNvSpPr txBox="1">
            <a:spLocks noChangeArrowheads="1"/>
          </p:cNvSpPr>
          <p:nvPr/>
        </p:nvSpPr>
        <p:spPr bwMode="auto">
          <a:xfrm rot="19978478">
            <a:off x="6654800" y="4795825"/>
            <a:ext cx="301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74" name="Text Box 159"/>
          <p:cNvSpPr txBox="1">
            <a:spLocks noChangeArrowheads="1"/>
          </p:cNvSpPr>
          <p:nvPr/>
        </p:nvSpPr>
        <p:spPr bwMode="auto">
          <a:xfrm rot="19978478">
            <a:off x="6689725" y="4878375"/>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75" name="Text Box 160"/>
          <p:cNvSpPr txBox="1">
            <a:spLocks noChangeArrowheads="1"/>
          </p:cNvSpPr>
          <p:nvPr/>
        </p:nvSpPr>
        <p:spPr bwMode="auto">
          <a:xfrm rot="19978478">
            <a:off x="6724650" y="4660888"/>
            <a:ext cx="307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76" name="Text Box 161"/>
          <p:cNvSpPr txBox="1">
            <a:spLocks noChangeArrowheads="1"/>
          </p:cNvSpPr>
          <p:nvPr/>
        </p:nvSpPr>
        <p:spPr bwMode="auto">
          <a:xfrm rot="19978478">
            <a:off x="6729413" y="4752963"/>
            <a:ext cx="320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77" name="Text Box 162"/>
          <p:cNvSpPr txBox="1">
            <a:spLocks noChangeArrowheads="1"/>
          </p:cNvSpPr>
          <p:nvPr/>
        </p:nvSpPr>
        <p:spPr bwMode="auto">
          <a:xfrm rot="19978478">
            <a:off x="6710363" y="476725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78" name="Text Box 163"/>
          <p:cNvSpPr txBox="1">
            <a:spLocks noChangeArrowheads="1"/>
          </p:cNvSpPr>
          <p:nvPr/>
        </p:nvSpPr>
        <p:spPr bwMode="auto">
          <a:xfrm rot="19978478">
            <a:off x="6669088" y="4356088"/>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79" name="Text Box 164"/>
          <p:cNvSpPr txBox="1">
            <a:spLocks noChangeArrowheads="1"/>
          </p:cNvSpPr>
          <p:nvPr/>
        </p:nvSpPr>
        <p:spPr bwMode="auto">
          <a:xfrm rot="19978478">
            <a:off x="6748463" y="4648188"/>
            <a:ext cx="317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80" name="Text Box 165"/>
          <p:cNvSpPr txBox="1">
            <a:spLocks noChangeArrowheads="1"/>
          </p:cNvSpPr>
          <p:nvPr/>
        </p:nvSpPr>
        <p:spPr bwMode="auto">
          <a:xfrm rot="19978478">
            <a:off x="6840538" y="518000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81" name="Text Box 166"/>
          <p:cNvSpPr txBox="1">
            <a:spLocks noChangeArrowheads="1"/>
          </p:cNvSpPr>
          <p:nvPr/>
        </p:nvSpPr>
        <p:spPr bwMode="auto">
          <a:xfrm rot="19978478">
            <a:off x="6654800" y="4795825"/>
            <a:ext cx="301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82" name="Text Box 167"/>
          <p:cNvSpPr txBox="1">
            <a:spLocks noChangeArrowheads="1"/>
          </p:cNvSpPr>
          <p:nvPr/>
        </p:nvSpPr>
        <p:spPr bwMode="auto">
          <a:xfrm rot="19978478">
            <a:off x="6634163" y="4902188"/>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83" name="Text Box 168"/>
          <p:cNvSpPr txBox="1">
            <a:spLocks noChangeArrowheads="1"/>
          </p:cNvSpPr>
          <p:nvPr/>
        </p:nvSpPr>
        <p:spPr bwMode="auto">
          <a:xfrm rot="19978478">
            <a:off x="6729413" y="4954575"/>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84" name="Text Box 169"/>
          <p:cNvSpPr txBox="1">
            <a:spLocks noChangeArrowheads="1"/>
          </p:cNvSpPr>
          <p:nvPr/>
        </p:nvSpPr>
        <p:spPr bwMode="auto">
          <a:xfrm rot="19978478">
            <a:off x="6762750" y="4737088"/>
            <a:ext cx="306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85" name="Text Box 170"/>
          <p:cNvSpPr txBox="1">
            <a:spLocks noChangeArrowheads="1"/>
          </p:cNvSpPr>
          <p:nvPr/>
        </p:nvSpPr>
        <p:spPr bwMode="auto">
          <a:xfrm rot="19978478">
            <a:off x="6769100" y="4830750"/>
            <a:ext cx="320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86" name="Text Box 171"/>
          <p:cNvSpPr txBox="1">
            <a:spLocks noChangeArrowheads="1"/>
          </p:cNvSpPr>
          <p:nvPr/>
        </p:nvSpPr>
        <p:spPr bwMode="auto">
          <a:xfrm rot="19978478">
            <a:off x="6742113" y="4846625"/>
            <a:ext cx="3095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87" name="Text Box 172"/>
          <p:cNvSpPr txBox="1">
            <a:spLocks noChangeArrowheads="1"/>
          </p:cNvSpPr>
          <p:nvPr/>
        </p:nvSpPr>
        <p:spPr bwMode="auto">
          <a:xfrm rot="19978478">
            <a:off x="6765925" y="4441813"/>
            <a:ext cx="3032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88" name="Text Box 173"/>
          <p:cNvSpPr txBox="1">
            <a:spLocks noChangeArrowheads="1"/>
          </p:cNvSpPr>
          <p:nvPr/>
        </p:nvSpPr>
        <p:spPr bwMode="auto">
          <a:xfrm rot="19978478">
            <a:off x="6791325" y="4727563"/>
            <a:ext cx="315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89" name="Text Box 174"/>
          <p:cNvSpPr txBox="1">
            <a:spLocks noChangeArrowheads="1"/>
          </p:cNvSpPr>
          <p:nvPr/>
        </p:nvSpPr>
        <p:spPr bwMode="auto">
          <a:xfrm rot="19978478">
            <a:off x="6880225" y="5259375"/>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90" name="Text Box 175"/>
          <p:cNvSpPr txBox="1">
            <a:spLocks noChangeArrowheads="1"/>
          </p:cNvSpPr>
          <p:nvPr/>
        </p:nvSpPr>
        <p:spPr bwMode="auto">
          <a:xfrm rot="19978478">
            <a:off x="6691313" y="4872025"/>
            <a:ext cx="301625"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91" name="Text Box 176"/>
          <p:cNvSpPr txBox="1">
            <a:spLocks noChangeArrowheads="1"/>
          </p:cNvSpPr>
          <p:nvPr/>
        </p:nvSpPr>
        <p:spPr bwMode="auto">
          <a:xfrm rot="19978478">
            <a:off x="6670675" y="4983150"/>
            <a:ext cx="307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92" name="Text Box 177"/>
          <p:cNvSpPr txBox="1">
            <a:spLocks noChangeArrowheads="1"/>
          </p:cNvSpPr>
          <p:nvPr/>
        </p:nvSpPr>
        <p:spPr bwMode="auto">
          <a:xfrm rot="19978478">
            <a:off x="6596063" y="4352913"/>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93" name="Text Box 178"/>
          <p:cNvSpPr txBox="1">
            <a:spLocks noChangeArrowheads="1"/>
          </p:cNvSpPr>
          <p:nvPr/>
        </p:nvSpPr>
        <p:spPr bwMode="auto">
          <a:xfrm rot="19978478">
            <a:off x="6619875" y="4432288"/>
            <a:ext cx="307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94" name="Text Box 179"/>
          <p:cNvSpPr txBox="1">
            <a:spLocks noChangeArrowheads="1"/>
          </p:cNvSpPr>
          <p:nvPr/>
        </p:nvSpPr>
        <p:spPr bwMode="auto">
          <a:xfrm rot="19978478">
            <a:off x="6619875" y="4432288"/>
            <a:ext cx="307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95" name="Text Box 180"/>
          <p:cNvSpPr txBox="1">
            <a:spLocks noChangeArrowheads="1"/>
          </p:cNvSpPr>
          <p:nvPr/>
        </p:nvSpPr>
        <p:spPr bwMode="auto">
          <a:xfrm rot="19978478">
            <a:off x="6619875" y="4432288"/>
            <a:ext cx="307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96" name="Text Box 182"/>
          <p:cNvSpPr txBox="1">
            <a:spLocks noChangeArrowheads="1"/>
          </p:cNvSpPr>
          <p:nvPr/>
        </p:nvSpPr>
        <p:spPr bwMode="auto">
          <a:xfrm rot="19978478">
            <a:off x="6438900" y="4581513"/>
            <a:ext cx="306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97" name="Text Box 183"/>
          <p:cNvSpPr txBox="1">
            <a:spLocks noChangeArrowheads="1"/>
          </p:cNvSpPr>
          <p:nvPr/>
        </p:nvSpPr>
        <p:spPr bwMode="auto">
          <a:xfrm rot="19978478">
            <a:off x="6415088" y="4402125"/>
            <a:ext cx="306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98" name="Text Box 184"/>
          <p:cNvSpPr txBox="1">
            <a:spLocks noChangeArrowheads="1"/>
          </p:cNvSpPr>
          <p:nvPr/>
        </p:nvSpPr>
        <p:spPr bwMode="auto">
          <a:xfrm rot="19978478">
            <a:off x="6416675" y="4491025"/>
            <a:ext cx="320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99" name="Text Box 185"/>
          <p:cNvSpPr txBox="1">
            <a:spLocks noChangeArrowheads="1"/>
          </p:cNvSpPr>
          <p:nvPr/>
        </p:nvSpPr>
        <p:spPr bwMode="auto">
          <a:xfrm rot="19978478">
            <a:off x="6343650" y="4535475"/>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100" name="Text Box 186"/>
          <p:cNvSpPr txBox="1">
            <a:spLocks noChangeArrowheads="1"/>
          </p:cNvSpPr>
          <p:nvPr/>
        </p:nvSpPr>
        <p:spPr bwMode="auto">
          <a:xfrm rot="19978478">
            <a:off x="6464300" y="447515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101" name="Text Box 187"/>
          <p:cNvSpPr txBox="1">
            <a:spLocks noChangeArrowheads="1"/>
          </p:cNvSpPr>
          <p:nvPr/>
        </p:nvSpPr>
        <p:spPr bwMode="auto">
          <a:xfrm rot="19978478">
            <a:off x="6496050" y="4552938"/>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102" name="Text Box 188"/>
          <p:cNvSpPr txBox="1">
            <a:spLocks noChangeArrowheads="1"/>
          </p:cNvSpPr>
          <p:nvPr/>
        </p:nvSpPr>
        <p:spPr bwMode="auto">
          <a:xfrm rot="19978478">
            <a:off x="6492875" y="4637075"/>
            <a:ext cx="320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103" name="Text Box 189"/>
          <p:cNvSpPr txBox="1">
            <a:spLocks noChangeArrowheads="1"/>
          </p:cNvSpPr>
          <p:nvPr/>
        </p:nvSpPr>
        <p:spPr bwMode="auto">
          <a:xfrm rot="19978478">
            <a:off x="6327775" y="4351325"/>
            <a:ext cx="301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104" name="Text Box 190"/>
          <p:cNvSpPr txBox="1">
            <a:spLocks noChangeArrowheads="1"/>
          </p:cNvSpPr>
          <p:nvPr/>
        </p:nvSpPr>
        <p:spPr bwMode="auto">
          <a:xfrm rot="19978478">
            <a:off x="6496050" y="4552938"/>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105" name="Text Box 191"/>
          <p:cNvSpPr txBox="1">
            <a:spLocks noChangeArrowheads="1"/>
          </p:cNvSpPr>
          <p:nvPr/>
        </p:nvSpPr>
        <p:spPr bwMode="auto">
          <a:xfrm rot="19978478">
            <a:off x="6492875" y="4637075"/>
            <a:ext cx="320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106" name="Text Box 192"/>
          <p:cNvSpPr txBox="1">
            <a:spLocks noChangeArrowheads="1"/>
          </p:cNvSpPr>
          <p:nvPr/>
        </p:nvSpPr>
        <p:spPr bwMode="auto">
          <a:xfrm rot="19978478">
            <a:off x="6327775" y="4351325"/>
            <a:ext cx="301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107" name="Text Box 193"/>
          <p:cNvSpPr txBox="1">
            <a:spLocks noChangeArrowheads="1"/>
          </p:cNvSpPr>
          <p:nvPr/>
        </p:nvSpPr>
        <p:spPr bwMode="auto">
          <a:xfrm rot="19978478">
            <a:off x="6362700" y="4433875"/>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108" name="Text Box 194"/>
          <p:cNvSpPr txBox="1">
            <a:spLocks noChangeArrowheads="1"/>
          </p:cNvSpPr>
          <p:nvPr/>
        </p:nvSpPr>
        <p:spPr bwMode="auto">
          <a:xfrm rot="19978478">
            <a:off x="6327775" y="4351325"/>
            <a:ext cx="301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109" name="Text Box 195"/>
          <p:cNvSpPr txBox="1">
            <a:spLocks noChangeArrowheads="1"/>
          </p:cNvSpPr>
          <p:nvPr/>
        </p:nvSpPr>
        <p:spPr bwMode="auto">
          <a:xfrm rot="19978478">
            <a:off x="6307138" y="4457688"/>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110" name="Text Box 196"/>
          <p:cNvSpPr txBox="1">
            <a:spLocks noChangeArrowheads="1"/>
          </p:cNvSpPr>
          <p:nvPr/>
        </p:nvSpPr>
        <p:spPr bwMode="auto">
          <a:xfrm rot="19978478">
            <a:off x="6402388" y="4510075"/>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111" name="Text Box 197"/>
          <p:cNvSpPr txBox="1">
            <a:spLocks noChangeArrowheads="1"/>
          </p:cNvSpPr>
          <p:nvPr/>
        </p:nvSpPr>
        <p:spPr bwMode="auto">
          <a:xfrm rot="19978478">
            <a:off x="6442075" y="4386250"/>
            <a:ext cx="320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112" name="Text Box 198"/>
          <p:cNvSpPr txBox="1">
            <a:spLocks noChangeArrowheads="1"/>
          </p:cNvSpPr>
          <p:nvPr/>
        </p:nvSpPr>
        <p:spPr bwMode="auto">
          <a:xfrm rot="19978478">
            <a:off x="6415088" y="4402125"/>
            <a:ext cx="3095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rPr>
              <a:t>-</a:t>
            </a:r>
          </a:p>
        </p:txBody>
      </p:sp>
      <p:sp>
        <p:nvSpPr>
          <p:cNvPr id="113" name="Text Box 199"/>
          <p:cNvSpPr txBox="1">
            <a:spLocks noChangeArrowheads="1"/>
          </p:cNvSpPr>
          <p:nvPr/>
        </p:nvSpPr>
        <p:spPr bwMode="auto">
          <a:xfrm rot="19978478">
            <a:off x="6364288" y="4427525"/>
            <a:ext cx="301625"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
        <p:nvSpPr>
          <p:cNvPr id="114" name="Text Box 200"/>
          <p:cNvSpPr txBox="1">
            <a:spLocks noChangeArrowheads="1"/>
          </p:cNvSpPr>
          <p:nvPr/>
        </p:nvSpPr>
        <p:spPr bwMode="auto">
          <a:xfrm rot="19978478">
            <a:off x="6343650" y="4538650"/>
            <a:ext cx="307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1600">
                <a:solidFill>
                  <a:schemeClr val="tx1"/>
                </a:solidFill>
                <a:latin typeface="Arial" panose="020B0604020202020204" pitchFamily="34" charset="0"/>
                <a:cs typeface="Arial" panose="020B0604020202020204" pitchFamily="34" charset="0"/>
              </a:defRPr>
            </a:lvl1pPr>
            <a:lvl2pPr marL="742950" indent="-285750">
              <a:spcBef>
                <a:spcPct val="50000"/>
              </a:spcBef>
              <a:defRPr sz="1600">
                <a:solidFill>
                  <a:schemeClr val="tx1"/>
                </a:solidFill>
                <a:latin typeface="Arial" panose="020B0604020202020204" pitchFamily="34" charset="0"/>
                <a:cs typeface="Arial" panose="020B0604020202020204" pitchFamily="34" charset="0"/>
              </a:defRPr>
            </a:lvl2pPr>
            <a:lvl3pPr marL="1143000" indent="-228600">
              <a:spcBef>
                <a:spcPct val="50000"/>
              </a:spcBef>
              <a:defRPr sz="1600">
                <a:solidFill>
                  <a:schemeClr val="tx1"/>
                </a:solidFill>
                <a:latin typeface="Arial" panose="020B0604020202020204" pitchFamily="34" charset="0"/>
                <a:cs typeface="Arial" panose="020B0604020202020204" pitchFamily="34" charset="0"/>
              </a:defRPr>
            </a:lvl3pPr>
            <a:lvl4pPr marL="1600200" indent="-228600">
              <a:spcBef>
                <a:spcPct val="50000"/>
              </a:spcBef>
              <a:defRPr sz="1600">
                <a:solidFill>
                  <a:schemeClr val="tx1"/>
                </a:solidFill>
                <a:latin typeface="Arial" panose="020B0604020202020204" pitchFamily="34" charset="0"/>
                <a:cs typeface="Arial" panose="020B0604020202020204" pitchFamily="34" charset="0"/>
              </a:defRPr>
            </a:lvl4pPr>
            <a:lvl5pPr marL="2057400" indent="-228600">
              <a:spcBef>
                <a:spcPct val="50000"/>
              </a:spcBef>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FF99"/>
                </a:solidFill>
              </a:rPr>
              <a:t>-</a:t>
            </a:r>
          </a:p>
        </p:txBody>
      </p:sp>
    </p:spTree>
    <p:extLst>
      <p:ext uri="{BB962C8B-B14F-4D97-AF65-F5344CB8AC3E}">
        <p14:creationId xmlns:p14="http://schemas.microsoft.com/office/powerpoint/2010/main" val="414668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5"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rPr>
              <a:t>Embedded or Severe Thunderstorm(s)</a:t>
            </a:r>
            <a:endParaRPr lang="en-US" b="1" dirty="0">
              <a:ln w="6350">
                <a:solidFill>
                  <a:srgbClr val="000000"/>
                </a:solidFill>
              </a:ln>
              <a:solidFill>
                <a:srgbClr val="002060"/>
              </a:solidFill>
              <a:effectLst>
                <a:outerShdw blurRad="50800" dist="38100" dir="2700000" algn="tl" rotWithShape="0">
                  <a:prstClr val="black">
                    <a:alpha val="40000"/>
                  </a:prstClr>
                </a:outerShdw>
              </a:effectLst>
              <a:latin typeface="Arial Black" panose="020B0A04020102020204" pitchFamily="34" charset="0"/>
            </a:endParaRPr>
          </a:p>
        </p:txBody>
      </p:sp>
      <p:sp>
        <p:nvSpPr>
          <p:cNvPr id="4" name="Content Placeholder 3"/>
          <p:cNvSpPr>
            <a:spLocks noGrp="1"/>
          </p:cNvSpPr>
          <p:nvPr>
            <p:ph idx="1"/>
          </p:nvPr>
        </p:nvSpPr>
        <p:spPr>
          <a:xfrm>
            <a:off x="838200" y="1825624"/>
            <a:ext cx="6600825" cy="4770047"/>
          </a:xfrm>
        </p:spPr>
        <p:txBody>
          <a:bodyPr>
            <a:normAutofit/>
          </a:bodyPr>
          <a:lstStyle/>
          <a:p>
            <a:pPr marL="342900" indent="-342900" fontAlgn="base">
              <a:lnSpc>
                <a:spcPct val="100000"/>
              </a:lnSpc>
              <a:spcBef>
                <a:spcPct val="20000"/>
              </a:spcBef>
              <a:spcAft>
                <a:spcPct val="0"/>
              </a:spcAft>
              <a:buFont typeface="Wingdings" pitchFamily="2" charset="2"/>
              <a:buChar char="Q"/>
              <a:defRPr/>
            </a:pPr>
            <a:endParaRPr lang="en-US" sz="2000" kern="0" dirty="0" smtClean="0">
              <a:solidFill>
                <a:srgbClr val="003399"/>
              </a:solidFill>
              <a:latin typeface="Arial Black" panose="020B0A04020102020204" pitchFamily="34" charset="0"/>
            </a:endParaRPr>
          </a:p>
          <a:p>
            <a:pPr marL="34290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latin typeface="Arial Black" panose="020B0A04020102020204" pitchFamily="34" charset="0"/>
              </a:rPr>
              <a:t>Embedded </a:t>
            </a:r>
            <a:r>
              <a:rPr lang="en-US" sz="2000" kern="0" dirty="0">
                <a:solidFill>
                  <a:srgbClr val="003399"/>
                </a:solidFill>
                <a:latin typeface="Arial Black" panose="020B0A04020102020204" pitchFamily="34" charset="0"/>
              </a:rPr>
              <a:t>or severe thunderstorm(s) expected to occur for more than 30 minutes during the valid period regardless of the size of the area. </a:t>
            </a:r>
            <a:endParaRPr lang="en-US" sz="2000" kern="0" dirty="0" smtClean="0">
              <a:solidFill>
                <a:srgbClr val="003399"/>
              </a:solidFill>
              <a:effectLst>
                <a:outerShdw blurRad="38100" dist="38100" dir="2700000" algn="tl">
                  <a:srgbClr val="C0C0C0"/>
                </a:outerShdw>
              </a:effectLst>
              <a:latin typeface="Arial Black" panose="020B0A04020102020204" pitchFamily="34" charset="0"/>
            </a:endParaRPr>
          </a:p>
          <a:p>
            <a:pPr marL="342900" lvl="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Aren’t all thunderstorms severe to pilots?</a:t>
            </a:r>
          </a:p>
          <a:p>
            <a:pPr marL="800100" lvl="1" indent="-342900" fontAlgn="base">
              <a:lnSpc>
                <a:spcPct val="100000"/>
              </a:lnSpc>
              <a:spcBef>
                <a:spcPct val="20000"/>
              </a:spcBef>
              <a:spcAft>
                <a:spcPct val="0"/>
              </a:spcAft>
              <a:buFont typeface="Wingdings" pitchFamily="2" charset="2"/>
              <a:buChar char="Q"/>
              <a:defRPr/>
            </a:pPr>
            <a:r>
              <a:rPr lang="en-US" sz="1800" kern="0" dirty="0" smtClean="0">
                <a:solidFill>
                  <a:srgbClr val="003399"/>
                </a:solidFill>
                <a:effectLst>
                  <a:outerShdw blurRad="38100" dist="38100" dir="2700000" algn="tl">
                    <a:srgbClr val="C0C0C0"/>
                  </a:outerShdw>
                </a:effectLst>
                <a:latin typeface="Arial Black" panose="020B0A04020102020204" pitchFamily="34" charset="0"/>
              </a:rPr>
              <a:t>Strong updrafts loft hail high into the thunderstorm</a:t>
            </a:r>
          </a:p>
          <a:p>
            <a:pPr marL="800100" lvl="1" indent="-342900" fontAlgn="base">
              <a:lnSpc>
                <a:spcPct val="100000"/>
              </a:lnSpc>
              <a:spcBef>
                <a:spcPct val="20000"/>
              </a:spcBef>
              <a:spcAft>
                <a:spcPct val="0"/>
              </a:spcAft>
              <a:buFont typeface="Wingdings" pitchFamily="2" charset="2"/>
              <a:buChar char="Q"/>
              <a:defRPr/>
            </a:pPr>
            <a:r>
              <a:rPr lang="en-US" sz="1800" kern="0" dirty="0" smtClean="0">
                <a:solidFill>
                  <a:srgbClr val="003399"/>
                </a:solidFill>
                <a:effectLst>
                  <a:outerShdw blurRad="38100" dist="38100" dir="2700000" algn="tl">
                    <a:srgbClr val="C0C0C0"/>
                  </a:outerShdw>
                </a:effectLst>
                <a:latin typeface="Arial Black" panose="020B0A04020102020204" pitchFamily="34" charset="0"/>
              </a:rPr>
              <a:t>Severe Turbulence and icing are implied.</a:t>
            </a:r>
          </a:p>
          <a:p>
            <a:pPr marL="342900" lvl="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Watches are referenced in the outlook text.</a:t>
            </a:r>
          </a:p>
          <a:p>
            <a:pPr marL="342900" lvl="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Valid SIGMETs are not updated to add severe wording. </a:t>
            </a:r>
          </a:p>
          <a:p>
            <a:pPr marL="342900" lvl="0" indent="-342900" fontAlgn="base">
              <a:lnSpc>
                <a:spcPct val="100000"/>
              </a:lnSpc>
              <a:spcBef>
                <a:spcPct val="20000"/>
              </a:spcBef>
              <a:spcAft>
                <a:spcPct val="0"/>
              </a:spcAft>
              <a:buFont typeface="Wingdings" pitchFamily="2" charset="2"/>
              <a:buChar char="Q"/>
              <a:defRPr/>
            </a:pPr>
            <a:r>
              <a:rPr lang="en-US" sz="2000" kern="0" dirty="0" smtClean="0">
                <a:solidFill>
                  <a:srgbClr val="003399"/>
                </a:solidFill>
                <a:effectLst>
                  <a:outerShdw blurRad="38100" dist="38100" dir="2700000" algn="tl">
                    <a:srgbClr val="C0C0C0"/>
                  </a:outerShdw>
                </a:effectLst>
                <a:latin typeface="Arial Black" panose="020B0A04020102020204" pitchFamily="34" charset="0"/>
              </a:rPr>
              <a:t>American Airlines Flight 1897</a:t>
            </a:r>
            <a:endParaRPr lang="en-US" sz="2000" kern="0" dirty="0">
              <a:solidFill>
                <a:srgbClr val="003399"/>
              </a:solidFill>
              <a:effectLst>
                <a:outerShdw blurRad="38100" dist="38100" dir="2700000" algn="tl">
                  <a:srgbClr val="C0C0C0"/>
                </a:outerShdw>
              </a:effectLst>
              <a:latin typeface="Arial Black" panose="020B0A04020102020204" pitchFamily="34" charset="0"/>
            </a:endParaRPr>
          </a:p>
        </p:txBody>
      </p:sp>
      <p:grpSp>
        <p:nvGrpSpPr>
          <p:cNvPr id="6" name="Group 5"/>
          <p:cNvGrpSpPr/>
          <p:nvPr/>
        </p:nvGrpSpPr>
        <p:grpSpPr>
          <a:xfrm>
            <a:off x="7810500" y="1939925"/>
            <a:ext cx="3914775" cy="4369922"/>
            <a:chOff x="7810500" y="1825625"/>
            <a:chExt cx="3914775" cy="4369922"/>
          </a:xfrm>
        </p:grpSpPr>
        <p:pic>
          <p:nvPicPr>
            <p:cNvPr id="5" name="Picture 4"/>
            <p:cNvPicPr/>
            <p:nvPr/>
          </p:nvPicPr>
          <p:blipFill rotWithShape="1">
            <a:blip r:embed="rId4" cstate="print">
              <a:extLst>
                <a:ext uri="{28A0092B-C50C-407E-A947-70E740481C1C}">
                  <a14:useLocalDpi xmlns:a14="http://schemas.microsoft.com/office/drawing/2010/main" val="0"/>
                </a:ext>
              </a:extLst>
            </a:blip>
            <a:srcRect l="47710" t="24440" r="2740" b="11580"/>
            <a:stretch/>
          </p:blipFill>
          <p:spPr>
            <a:xfrm>
              <a:off x="7810500" y="1825625"/>
              <a:ext cx="3914775" cy="3790950"/>
            </a:xfrm>
            <a:prstGeom prst="rect">
              <a:avLst/>
            </a:prstGeom>
            <a:ln>
              <a:solidFill>
                <a:schemeClr val="accent1"/>
              </a:solidFill>
            </a:ln>
          </p:spPr>
        </p:pic>
        <p:sp>
          <p:nvSpPr>
            <p:cNvPr id="2" name="Rectangle 1"/>
            <p:cNvSpPr/>
            <p:nvPr/>
          </p:nvSpPr>
          <p:spPr>
            <a:xfrm>
              <a:off x="8998285" y="5672327"/>
              <a:ext cx="1539204" cy="523220"/>
            </a:xfrm>
            <a:prstGeom prst="rect">
              <a:avLst/>
            </a:prstGeom>
          </p:spPr>
          <p:txBody>
            <a:bodyPr wrap="none">
              <a:spAutoFit/>
            </a:bodyPr>
            <a:lstStyle/>
            <a:p>
              <a:pPr lvl="0"/>
              <a:r>
                <a:rPr lang="en-US" sz="2800" b="1" kern="0" dirty="0" smtClean="0">
                  <a:solidFill>
                    <a:srgbClr val="003399"/>
                  </a:solidFill>
                  <a:effectLst>
                    <a:outerShdw blurRad="38100" dist="38100" dir="2700000" algn="tl">
                      <a:srgbClr val="C0C0C0"/>
                    </a:outerShdw>
                  </a:effectLst>
                  <a:latin typeface="Arial Black" panose="020B0A04020102020204" pitchFamily="34" charset="0"/>
                </a:rPr>
                <a:t>Severe</a:t>
              </a:r>
              <a:endParaRPr lang="en-US" sz="2800" b="1" dirty="0">
                <a:solidFill>
                  <a:srgbClr val="003399"/>
                </a:solidFill>
                <a:effectLst>
                  <a:outerShdw blurRad="38100" dist="38100" dir="2700000" algn="tl">
                    <a:srgbClr val="000000">
                      <a:alpha val="43137"/>
                    </a:srgbClr>
                  </a:outerShdw>
                </a:effectLst>
                <a:latin typeface="Arial Black" panose="020B0A04020102020204" pitchFamily="34" charset="0"/>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2189480"/>
            <a:ext cx="4683762" cy="329184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2906" y="1289050"/>
            <a:ext cx="3860800" cy="5092700"/>
          </a:xfrm>
          <a:prstGeom prst="rect">
            <a:avLst/>
          </a:prstGeom>
        </p:spPr>
      </p:pic>
    </p:spTree>
    <p:extLst>
      <p:ext uri="{BB962C8B-B14F-4D97-AF65-F5344CB8AC3E}">
        <p14:creationId xmlns:p14="http://schemas.microsoft.com/office/powerpoint/2010/main" val="22594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3241</TotalTime>
  <Words>1814</Words>
  <Application>Microsoft Macintosh PowerPoint</Application>
  <PresentationFormat>Widescreen</PresentationFormat>
  <Paragraphs>379</Paragraphs>
  <Slides>30</Slides>
  <Notes>30</Notes>
  <HiddenSlides>1</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30</vt:i4>
      </vt:variant>
    </vt:vector>
  </HeadingPairs>
  <TitlesOfParts>
    <vt:vector size="43" baseType="lpstr">
      <vt:lpstr>Aharoni</vt:lpstr>
      <vt:lpstr>Arial Black</vt:lpstr>
      <vt:lpstr>Calibri</vt:lpstr>
      <vt:lpstr>Calibri Light</vt:lpstr>
      <vt:lpstr>Times New Roman</vt:lpstr>
      <vt:lpstr>Wingdings</vt:lpstr>
      <vt:lpstr>Arial</vt:lpstr>
      <vt:lpstr>Office Theme</vt:lpstr>
      <vt:lpstr>Default Design</vt:lpstr>
      <vt:lpstr>1_Default Design</vt:lpstr>
      <vt:lpstr>2_Default Design</vt:lpstr>
      <vt:lpstr>3_Default Design</vt:lpstr>
      <vt:lpstr>4_Default Design</vt:lpstr>
      <vt:lpstr>PowerPoint Presentation</vt:lpstr>
      <vt:lpstr>Thunderstorm Impacts</vt:lpstr>
      <vt:lpstr>What is a Convective SIGMET?</vt:lpstr>
      <vt:lpstr>Convective SIGMET Background</vt:lpstr>
      <vt:lpstr>AWC Thunderstorm Definitions</vt:lpstr>
      <vt:lpstr>Convective SIGMET Criteria</vt:lpstr>
      <vt:lpstr>Line of Thunderstorms</vt:lpstr>
      <vt:lpstr>Area of Thunderstorms</vt:lpstr>
      <vt:lpstr>Embedded or Severe Thunderstorm(s)</vt:lpstr>
      <vt:lpstr>Special Issuance Criteria</vt:lpstr>
      <vt:lpstr>Issuance Time and Valid Period</vt:lpstr>
      <vt:lpstr>Convective SIGMET Format</vt:lpstr>
      <vt:lpstr>Convective SIGMET Format</vt:lpstr>
      <vt:lpstr>Convective SIGMET</vt:lpstr>
      <vt:lpstr>Convective SIGMET Outlook</vt:lpstr>
      <vt:lpstr>Area of Responsibility</vt:lpstr>
      <vt:lpstr>Where Can I Find Convective SIGMETs?</vt:lpstr>
      <vt:lpstr>Things to Remember</vt:lpstr>
      <vt:lpstr>Radar Coverage and Latency</vt:lpstr>
      <vt:lpstr>Radar Latency</vt:lpstr>
      <vt:lpstr>Thunderstorm Climatology</vt:lpstr>
      <vt:lpstr>Thunderstorm Days</vt:lpstr>
      <vt:lpstr>Lightning Flash Density</vt:lpstr>
      <vt:lpstr>Convective SIGMET Frequency </vt:lpstr>
      <vt:lpstr>Thunderstorm Frequency</vt:lpstr>
      <vt:lpstr>Tools Used</vt:lpstr>
      <vt:lpstr>Tools Used</vt:lpstr>
      <vt:lpstr>Tools Used</vt:lpstr>
      <vt:lpstr>Pilot Reports (PIREPs)</vt:lpstr>
      <vt:lpstr>Thank You!!</vt:lpstr>
    </vt:vector>
  </TitlesOfParts>
  <Company>AWC</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Minnick</dc:creator>
  <cp:lastModifiedBy>Scott Minnick</cp:lastModifiedBy>
  <cp:revision>105</cp:revision>
  <dcterms:created xsi:type="dcterms:W3CDTF">2018-08-05T15:27:06Z</dcterms:created>
  <dcterms:modified xsi:type="dcterms:W3CDTF">2018-09-14T00:55:02Z</dcterms:modified>
</cp:coreProperties>
</file>