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78" r:id="rId5"/>
    <p:sldId id="279" r:id="rId6"/>
    <p:sldId id="280" r:id="rId7"/>
    <p:sldId id="281" r:id="rId8"/>
    <p:sldId id="282" r:id="rId9"/>
    <p:sldId id="283" r:id="rId10"/>
    <p:sldId id="259" r:id="rId11"/>
    <p:sldId id="261" r:id="rId12"/>
    <p:sldId id="258" r:id="rId13"/>
    <p:sldId id="264" r:id="rId14"/>
    <p:sldId id="262" r:id="rId15"/>
    <p:sldId id="263" r:id="rId16"/>
    <p:sldId id="266" r:id="rId17"/>
    <p:sldId id="304" r:id="rId18"/>
    <p:sldId id="305" r:id="rId19"/>
    <p:sldId id="267" r:id="rId20"/>
    <p:sldId id="306" r:id="rId21"/>
    <p:sldId id="307" r:id="rId22"/>
    <p:sldId id="265" r:id="rId23"/>
    <p:sldId id="268" r:id="rId24"/>
    <p:sldId id="271" r:id="rId25"/>
    <p:sldId id="269" r:id="rId26"/>
    <p:sldId id="270" r:id="rId27"/>
    <p:sldId id="272" r:id="rId28"/>
    <p:sldId id="273" r:id="rId29"/>
    <p:sldId id="274" r:id="rId30"/>
    <p:sldId id="275" r:id="rId31"/>
    <p:sldId id="276" r:id="rId32"/>
    <p:sldId id="296" r:id="rId33"/>
    <p:sldId id="297" r:id="rId34"/>
    <p:sldId id="298" r:id="rId35"/>
    <p:sldId id="310" r:id="rId36"/>
    <p:sldId id="286" r:id="rId37"/>
    <p:sldId id="285" r:id="rId38"/>
    <p:sldId id="287" r:id="rId39"/>
    <p:sldId id="284" r:id="rId40"/>
    <p:sldId id="288" r:id="rId41"/>
    <p:sldId id="289" r:id="rId42"/>
    <p:sldId id="290" r:id="rId43"/>
    <p:sldId id="291" r:id="rId44"/>
    <p:sldId id="292" r:id="rId45"/>
    <p:sldId id="293" r:id="rId46"/>
    <p:sldId id="294" r:id="rId47"/>
    <p:sldId id="295" r:id="rId48"/>
    <p:sldId id="299" r:id="rId49"/>
    <p:sldId id="300" r:id="rId50"/>
    <p:sldId id="301" r:id="rId51"/>
    <p:sldId id="312" r:id="rId52"/>
    <p:sldId id="311" r:id="rId53"/>
    <p:sldId id="302" r:id="rId54"/>
    <p:sldId id="30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0" d="100"/>
          <a:sy n="90" d="100"/>
        </p:scale>
        <p:origin x="-510" y="-30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0FF388-6347-4306-90B8-DB360C22B966}"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991A5-35B2-4B74-81B1-55BC0CCA7B4B}" type="slidenum">
              <a:rPr lang="en-US" smtClean="0"/>
              <a:t>‹#›</a:t>
            </a:fld>
            <a:endParaRPr lang="en-US"/>
          </a:p>
        </p:txBody>
      </p:sp>
    </p:spTree>
    <p:extLst>
      <p:ext uri="{BB962C8B-B14F-4D97-AF65-F5344CB8AC3E}">
        <p14:creationId xmlns:p14="http://schemas.microsoft.com/office/powerpoint/2010/main" val="32361609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FF388-6347-4306-90B8-DB360C22B966}"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991A5-35B2-4B74-81B1-55BC0CCA7B4B}" type="slidenum">
              <a:rPr lang="en-US" smtClean="0"/>
              <a:t>‹#›</a:t>
            </a:fld>
            <a:endParaRPr lang="en-US"/>
          </a:p>
        </p:txBody>
      </p:sp>
    </p:spTree>
    <p:extLst>
      <p:ext uri="{BB962C8B-B14F-4D97-AF65-F5344CB8AC3E}">
        <p14:creationId xmlns:p14="http://schemas.microsoft.com/office/powerpoint/2010/main" val="33864804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FF388-6347-4306-90B8-DB360C22B966}"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991A5-35B2-4B74-81B1-55BC0CCA7B4B}" type="slidenum">
              <a:rPr lang="en-US" smtClean="0"/>
              <a:t>‹#›</a:t>
            </a:fld>
            <a:endParaRPr lang="en-US"/>
          </a:p>
        </p:txBody>
      </p:sp>
    </p:spTree>
    <p:extLst>
      <p:ext uri="{BB962C8B-B14F-4D97-AF65-F5344CB8AC3E}">
        <p14:creationId xmlns:p14="http://schemas.microsoft.com/office/powerpoint/2010/main" val="27404963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FF388-6347-4306-90B8-DB360C22B966}"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991A5-35B2-4B74-81B1-55BC0CCA7B4B}" type="slidenum">
              <a:rPr lang="en-US" smtClean="0"/>
              <a:t>‹#›</a:t>
            </a:fld>
            <a:endParaRPr lang="en-US"/>
          </a:p>
        </p:txBody>
      </p:sp>
    </p:spTree>
    <p:extLst>
      <p:ext uri="{BB962C8B-B14F-4D97-AF65-F5344CB8AC3E}">
        <p14:creationId xmlns:p14="http://schemas.microsoft.com/office/powerpoint/2010/main" val="7673554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0FF388-6347-4306-90B8-DB360C22B966}" type="datetimeFigureOut">
              <a:rPr lang="en-US" smtClean="0"/>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991A5-35B2-4B74-81B1-55BC0CCA7B4B}" type="slidenum">
              <a:rPr lang="en-US" smtClean="0"/>
              <a:t>‹#›</a:t>
            </a:fld>
            <a:endParaRPr lang="en-US"/>
          </a:p>
        </p:txBody>
      </p:sp>
    </p:spTree>
    <p:extLst>
      <p:ext uri="{BB962C8B-B14F-4D97-AF65-F5344CB8AC3E}">
        <p14:creationId xmlns:p14="http://schemas.microsoft.com/office/powerpoint/2010/main" val="19527889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0FF388-6347-4306-90B8-DB360C22B966}" type="datetimeFigureOut">
              <a:rPr lang="en-US" smtClean="0"/>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991A5-35B2-4B74-81B1-55BC0CCA7B4B}" type="slidenum">
              <a:rPr lang="en-US" smtClean="0"/>
              <a:t>‹#›</a:t>
            </a:fld>
            <a:endParaRPr lang="en-US"/>
          </a:p>
        </p:txBody>
      </p:sp>
    </p:spTree>
    <p:extLst>
      <p:ext uri="{BB962C8B-B14F-4D97-AF65-F5344CB8AC3E}">
        <p14:creationId xmlns:p14="http://schemas.microsoft.com/office/powerpoint/2010/main" val="15008786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0FF388-6347-4306-90B8-DB360C22B966}" type="datetimeFigureOut">
              <a:rPr lang="en-US" smtClean="0"/>
              <a:t>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1991A5-35B2-4B74-81B1-55BC0CCA7B4B}" type="slidenum">
              <a:rPr lang="en-US" smtClean="0"/>
              <a:t>‹#›</a:t>
            </a:fld>
            <a:endParaRPr lang="en-US"/>
          </a:p>
        </p:txBody>
      </p:sp>
    </p:spTree>
    <p:extLst>
      <p:ext uri="{BB962C8B-B14F-4D97-AF65-F5344CB8AC3E}">
        <p14:creationId xmlns:p14="http://schemas.microsoft.com/office/powerpoint/2010/main" val="15212111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0FF388-6347-4306-90B8-DB360C22B966}" type="datetimeFigureOut">
              <a:rPr lang="en-US" smtClean="0"/>
              <a:t>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1991A5-35B2-4B74-81B1-55BC0CCA7B4B}" type="slidenum">
              <a:rPr lang="en-US" smtClean="0"/>
              <a:t>‹#›</a:t>
            </a:fld>
            <a:endParaRPr lang="en-US"/>
          </a:p>
        </p:txBody>
      </p:sp>
    </p:spTree>
    <p:extLst>
      <p:ext uri="{BB962C8B-B14F-4D97-AF65-F5344CB8AC3E}">
        <p14:creationId xmlns:p14="http://schemas.microsoft.com/office/powerpoint/2010/main" val="13178967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FF388-6347-4306-90B8-DB360C22B966}" type="datetimeFigureOut">
              <a:rPr lang="en-US" smtClean="0"/>
              <a:t>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991A5-35B2-4B74-81B1-55BC0CCA7B4B}" type="slidenum">
              <a:rPr lang="en-US" smtClean="0"/>
              <a:t>‹#›</a:t>
            </a:fld>
            <a:endParaRPr lang="en-US"/>
          </a:p>
        </p:txBody>
      </p:sp>
    </p:spTree>
    <p:extLst>
      <p:ext uri="{BB962C8B-B14F-4D97-AF65-F5344CB8AC3E}">
        <p14:creationId xmlns:p14="http://schemas.microsoft.com/office/powerpoint/2010/main" val="13157821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FF388-6347-4306-90B8-DB360C22B966}" type="datetimeFigureOut">
              <a:rPr lang="en-US" smtClean="0"/>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991A5-35B2-4B74-81B1-55BC0CCA7B4B}" type="slidenum">
              <a:rPr lang="en-US" smtClean="0"/>
              <a:t>‹#›</a:t>
            </a:fld>
            <a:endParaRPr lang="en-US"/>
          </a:p>
        </p:txBody>
      </p:sp>
    </p:spTree>
    <p:extLst>
      <p:ext uri="{BB962C8B-B14F-4D97-AF65-F5344CB8AC3E}">
        <p14:creationId xmlns:p14="http://schemas.microsoft.com/office/powerpoint/2010/main" val="8719166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FF388-6347-4306-90B8-DB360C22B966}" type="datetimeFigureOut">
              <a:rPr lang="en-US" smtClean="0"/>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991A5-35B2-4B74-81B1-55BC0CCA7B4B}" type="slidenum">
              <a:rPr lang="en-US" smtClean="0"/>
              <a:t>‹#›</a:t>
            </a:fld>
            <a:endParaRPr lang="en-US"/>
          </a:p>
        </p:txBody>
      </p:sp>
    </p:spTree>
    <p:extLst>
      <p:ext uri="{BB962C8B-B14F-4D97-AF65-F5344CB8AC3E}">
        <p14:creationId xmlns:p14="http://schemas.microsoft.com/office/powerpoint/2010/main" val="17050217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FF388-6347-4306-90B8-DB360C22B966}" type="datetimeFigureOut">
              <a:rPr lang="en-US" smtClean="0"/>
              <a:t>12/6/2012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991A5-35B2-4B74-81B1-55BC0CCA7B4B}" type="slidenum">
              <a:rPr lang="en-US" smtClean="0"/>
              <a:t>‹#›</a:t>
            </a:fld>
            <a:endParaRPr lang="en-US"/>
          </a:p>
        </p:txBody>
      </p:sp>
    </p:spTree>
    <p:extLst>
      <p:ext uri="{BB962C8B-B14F-4D97-AF65-F5344CB8AC3E}">
        <p14:creationId xmlns:p14="http://schemas.microsoft.com/office/powerpoint/2010/main" val="2201341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gif"/><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gif"/></Relationships>
</file>

<file path=ppt/slides/_rels/slide5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ln w="19050">
            <a:solidFill>
              <a:schemeClr val="tx2"/>
            </a:solidFill>
          </a:ln>
        </p:spPr>
        <p:txBody>
          <a:bodyPr>
            <a:normAutofit fontScale="90000"/>
          </a:bodyPr>
          <a:lstStyle/>
          <a:p>
            <a:r>
              <a:rPr lang="en-US" dirty="0" smtClean="0"/>
              <a:t>Significant Ice Storms Affecting Corpus Christi, Texas</a:t>
            </a:r>
            <a:endParaRPr lang="en-US" dirty="0"/>
          </a:p>
        </p:txBody>
      </p:sp>
      <p:sp>
        <p:nvSpPr>
          <p:cNvPr id="3" name="Subtitle 2"/>
          <p:cNvSpPr>
            <a:spLocks noGrp="1"/>
          </p:cNvSpPr>
          <p:nvPr>
            <p:ph type="subTitle" idx="1"/>
          </p:nvPr>
        </p:nvSpPr>
        <p:spPr>
          <a:xfrm>
            <a:off x="228600" y="4495800"/>
            <a:ext cx="4343401" cy="1752600"/>
          </a:xfrm>
        </p:spPr>
        <p:txBody>
          <a:bodyPr>
            <a:normAutofit/>
          </a:bodyPr>
          <a:lstStyle/>
          <a:p>
            <a:r>
              <a:rPr lang="en-US" sz="2800" dirty="0" smtClean="0"/>
              <a:t>Michael Buchanan</a:t>
            </a:r>
          </a:p>
          <a:p>
            <a:r>
              <a:rPr lang="en-US" sz="2400" dirty="0" smtClean="0"/>
              <a:t>Science &amp; Operations Officer</a:t>
            </a:r>
          </a:p>
          <a:p>
            <a:r>
              <a:rPr lang="en-US" sz="2400" dirty="0" smtClean="0"/>
              <a:t>WFO Corpus Christi</a:t>
            </a:r>
            <a:endParaRPr lang="en-US" sz="2400" dirty="0"/>
          </a:p>
        </p:txBody>
      </p:sp>
      <p:pic>
        <p:nvPicPr>
          <p:cNvPr id="3076" name="Picture 4" descr="V:\images\stories\winter\icestorm_feb0304201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86200"/>
            <a:ext cx="3712633" cy="278447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52400" y="112563"/>
            <a:ext cx="8818033" cy="2053653"/>
            <a:chOff x="152400" y="112563"/>
            <a:chExt cx="8818033" cy="2053653"/>
          </a:xfrm>
        </p:grpSpPr>
        <p:pic>
          <p:nvPicPr>
            <p:cNvPr id="3075" name="Picture 3" descr="K:\SOO\Research\Freezing Rain\Resized Images\Jan1985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609714" y="-525350"/>
              <a:ext cx="2053652" cy="332948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V:\images\stories\winter\icestorm_feb03042011\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231" y="112564"/>
              <a:ext cx="2738202" cy="20536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SOO\Research\Freezing Rain\Resized Images\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12563"/>
              <a:ext cx="2817584" cy="20536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056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ice thickness?</a:t>
            </a:r>
            <a:endParaRPr lang="en-US" dirty="0"/>
          </a:p>
        </p:txBody>
      </p:sp>
      <p:sp>
        <p:nvSpPr>
          <p:cNvPr id="5" name="Content Placeholder 4"/>
          <p:cNvSpPr>
            <a:spLocks noGrp="1"/>
          </p:cNvSpPr>
          <p:nvPr>
            <p:ph sz="half" idx="2"/>
          </p:nvPr>
        </p:nvSpPr>
        <p:spPr>
          <a:xfrm>
            <a:off x="3962400" y="1600200"/>
            <a:ext cx="4724400" cy="4525963"/>
          </a:xfrm>
        </p:spPr>
        <p:txBody>
          <a:bodyPr>
            <a:normAutofit lnSpcReduction="10000"/>
          </a:bodyPr>
          <a:lstStyle/>
          <a:p>
            <a:r>
              <a:rPr lang="en-US" dirty="0" smtClean="0"/>
              <a:t>Little to no official record except for recent events!!!</a:t>
            </a:r>
          </a:p>
          <a:p>
            <a:endParaRPr lang="en-US" dirty="0" smtClean="0"/>
          </a:p>
          <a:p>
            <a:r>
              <a:rPr lang="en-US" dirty="0" smtClean="0"/>
              <a:t>So, how can one compare historical ice storms without ice thickness data?</a:t>
            </a:r>
          </a:p>
          <a:p>
            <a:endParaRPr lang="en-US" dirty="0" smtClean="0"/>
          </a:p>
          <a:p>
            <a:r>
              <a:rPr lang="en-US" dirty="0" smtClean="0"/>
              <a:t>Must use socio-economic data in addition to the surface observations.</a:t>
            </a:r>
          </a:p>
          <a:p>
            <a:endParaRPr lang="en-US" dirty="0"/>
          </a:p>
        </p:txBody>
      </p:sp>
      <p:sp>
        <p:nvSpPr>
          <p:cNvPr id="8" name="TextBox 7"/>
          <p:cNvSpPr txBox="1"/>
          <p:nvPr/>
        </p:nvSpPr>
        <p:spPr>
          <a:xfrm>
            <a:off x="1676400" y="6018816"/>
            <a:ext cx="1550424" cy="369332"/>
          </a:xfrm>
          <a:prstGeom prst="rect">
            <a:avLst/>
          </a:prstGeom>
          <a:noFill/>
        </p:spPr>
        <p:txBody>
          <a:bodyPr wrap="none" rtlCol="0">
            <a:spAutoFit/>
          </a:bodyPr>
          <a:lstStyle/>
          <a:p>
            <a:r>
              <a:rPr lang="en-US" dirty="0" smtClean="0"/>
              <a:t>Jan 9-10, 1973</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16200000">
            <a:off x="457200" y="2868676"/>
            <a:ext cx="4038600" cy="1989010"/>
          </a:xfrm>
        </p:spPr>
      </p:pic>
    </p:spTree>
    <p:extLst>
      <p:ext uri="{BB962C8B-B14F-4D97-AF65-F5344CB8AC3E}">
        <p14:creationId xmlns:p14="http://schemas.microsoft.com/office/powerpoint/2010/main" val="424988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274638"/>
            <a:ext cx="9067800" cy="1143000"/>
          </a:xfrm>
        </p:spPr>
        <p:txBody>
          <a:bodyPr/>
          <a:lstStyle/>
          <a:p>
            <a:pPr algn="l"/>
            <a:r>
              <a:rPr lang="en-US" dirty="0" smtClean="0"/>
              <a:t>Socio-economic Data from</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10400" y="609600"/>
            <a:ext cx="2038617" cy="509654"/>
          </a:xfrm>
        </p:spPr>
      </p:pic>
      <p:sp>
        <p:nvSpPr>
          <p:cNvPr id="9" name="Content Placeholder 8"/>
          <p:cNvSpPr>
            <a:spLocks noGrp="1"/>
          </p:cNvSpPr>
          <p:nvPr>
            <p:ph sz="half" idx="2"/>
          </p:nvPr>
        </p:nvSpPr>
        <p:spPr>
          <a:xfrm>
            <a:off x="4648200" y="1600200"/>
            <a:ext cx="4343400" cy="4525963"/>
          </a:xfrm>
        </p:spPr>
        <p:txBody>
          <a:bodyPr>
            <a:normAutofit fontScale="92500"/>
          </a:bodyPr>
          <a:lstStyle/>
          <a:p>
            <a:r>
              <a:rPr lang="en-US" dirty="0" smtClean="0"/>
              <a:t>Fatalities</a:t>
            </a:r>
          </a:p>
          <a:p>
            <a:r>
              <a:rPr lang="en-US" dirty="0" smtClean="0"/>
              <a:t>Injuries</a:t>
            </a:r>
          </a:p>
          <a:p>
            <a:r>
              <a:rPr lang="en-US" dirty="0" smtClean="0"/>
              <a:t>Damage</a:t>
            </a:r>
          </a:p>
          <a:p>
            <a:r>
              <a:rPr lang="en-US" dirty="0" smtClean="0"/>
              <a:t>Traffic Accidents</a:t>
            </a:r>
          </a:p>
          <a:p>
            <a:r>
              <a:rPr lang="en-US" dirty="0" smtClean="0"/>
              <a:t>Airport Closures</a:t>
            </a:r>
          </a:p>
          <a:p>
            <a:r>
              <a:rPr lang="en-US" dirty="0" smtClean="0"/>
              <a:t>Road Closures</a:t>
            </a:r>
          </a:p>
          <a:p>
            <a:r>
              <a:rPr lang="en-US" dirty="0" smtClean="0"/>
              <a:t>Businesses Closed</a:t>
            </a:r>
          </a:p>
          <a:p>
            <a:r>
              <a:rPr lang="en-US" dirty="0" smtClean="0"/>
              <a:t>Schools Closed</a:t>
            </a:r>
          </a:p>
          <a:p>
            <a:r>
              <a:rPr lang="en-US" dirty="0" smtClean="0"/>
              <a:t>Communication Disruption</a:t>
            </a:r>
          </a:p>
          <a:p>
            <a:endParaRPr lang="en-US" dirty="0"/>
          </a:p>
        </p:txBody>
      </p:sp>
      <p:sp>
        <p:nvSpPr>
          <p:cNvPr id="15" name="TextBox 14"/>
          <p:cNvSpPr txBox="1"/>
          <p:nvPr/>
        </p:nvSpPr>
        <p:spPr>
          <a:xfrm>
            <a:off x="1363429" y="6390555"/>
            <a:ext cx="1665841" cy="369332"/>
          </a:xfrm>
          <a:prstGeom prst="rect">
            <a:avLst/>
          </a:prstGeom>
          <a:noFill/>
        </p:spPr>
        <p:txBody>
          <a:bodyPr wrap="none" rtlCol="0">
            <a:spAutoFit/>
          </a:bodyPr>
          <a:lstStyle/>
          <a:p>
            <a:r>
              <a:rPr lang="en-US" dirty="0" smtClean="0"/>
              <a:t>Jan 29-31, 1951</a:t>
            </a:r>
            <a:endParaRPr lang="en-US" dirty="0"/>
          </a:p>
        </p:txBody>
      </p:sp>
      <p:pic>
        <p:nvPicPr>
          <p:cNvPr id="1026" name="Picture 2" descr="K:\SOO\Research\Freezing Rain\Resized Images\Jan1951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92" y="1195014"/>
            <a:ext cx="3704486" cy="519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33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NCDC Hourly Global Surface Data</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Since 1924, Freezing rain/drizzle has been observed on average once every </a:t>
            </a:r>
            <a:r>
              <a:rPr lang="en-US" sz="3200" b="1" dirty="0" smtClean="0"/>
              <a:t>3-4</a:t>
            </a:r>
            <a:r>
              <a:rPr lang="en-US" dirty="0" smtClean="0"/>
              <a:t> years in Corpus Christi.</a:t>
            </a:r>
          </a:p>
          <a:p>
            <a:endParaRPr lang="en-US" dirty="0" smtClean="0"/>
          </a:p>
          <a:p>
            <a:r>
              <a:rPr lang="en-US" dirty="0" smtClean="0"/>
              <a:t>At least one report of freezing rain/drizzle in </a:t>
            </a:r>
            <a:r>
              <a:rPr lang="en-US" sz="3200" b="1" dirty="0" smtClean="0"/>
              <a:t>24</a:t>
            </a:r>
            <a:r>
              <a:rPr lang="en-US" dirty="0" smtClean="0"/>
              <a:t> separate years since 1924.</a:t>
            </a:r>
          </a:p>
          <a:p>
            <a:endParaRPr lang="en-US" sz="3200" b="1" dirty="0" smtClean="0"/>
          </a:p>
          <a:p>
            <a:endParaRPr lang="en-US" sz="3200" b="1" dirty="0"/>
          </a:p>
        </p:txBody>
      </p:sp>
      <p:sp>
        <p:nvSpPr>
          <p:cNvPr id="6" name="TextBox 5"/>
          <p:cNvSpPr txBox="1"/>
          <p:nvPr/>
        </p:nvSpPr>
        <p:spPr>
          <a:xfrm>
            <a:off x="5791200" y="5511522"/>
            <a:ext cx="1665841" cy="369332"/>
          </a:xfrm>
          <a:prstGeom prst="rect">
            <a:avLst/>
          </a:prstGeom>
          <a:noFill/>
        </p:spPr>
        <p:txBody>
          <a:bodyPr wrap="none" rtlCol="0">
            <a:spAutoFit/>
          </a:bodyPr>
          <a:lstStyle/>
          <a:p>
            <a:r>
              <a:rPr lang="en-US" dirty="0" smtClean="0"/>
              <a:t>Jan 12-14, 1985</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41134"/>
            <a:ext cx="4038600" cy="3044094"/>
          </a:xfrm>
        </p:spPr>
      </p:pic>
    </p:spTree>
    <p:extLst>
      <p:ext uri="{BB962C8B-B14F-4D97-AF65-F5344CB8AC3E}">
        <p14:creationId xmlns:p14="http://schemas.microsoft.com/office/powerpoint/2010/main" val="791206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Freezing Rain/Drizzle Events</a:t>
            </a:r>
            <a:endParaRPr lang="en-US" dirty="0"/>
          </a:p>
        </p:txBody>
      </p:sp>
      <p:sp>
        <p:nvSpPr>
          <p:cNvPr id="3" name="Content Placeholder 2"/>
          <p:cNvSpPr>
            <a:spLocks noGrp="1"/>
          </p:cNvSpPr>
          <p:nvPr>
            <p:ph idx="1"/>
          </p:nvPr>
        </p:nvSpPr>
        <p:spPr/>
        <p:txBody>
          <a:bodyPr>
            <a:normAutofit lnSpcReduction="10000"/>
          </a:bodyPr>
          <a:lstStyle/>
          <a:p>
            <a:r>
              <a:rPr lang="en-US" dirty="0" smtClean="0"/>
              <a:t>1924, 1940, 1946, 1947, 1948, 1949, 1951, 1956, 1961, 1962, 1963, 1964, 1973, 1978, 1982, 1983, 1985, 1989, 1990, 1994, 1996, 1997, 2007, 2011.</a:t>
            </a:r>
          </a:p>
          <a:p>
            <a:endParaRPr lang="en-US" dirty="0" smtClean="0"/>
          </a:p>
          <a:p>
            <a:r>
              <a:rPr lang="en-US" dirty="0" smtClean="0"/>
              <a:t>Questionable years in which freezing rain/drizzle </a:t>
            </a:r>
            <a:r>
              <a:rPr lang="en-US" b="1" dirty="0" smtClean="0">
                <a:solidFill>
                  <a:srgbClr val="FFC000"/>
                </a:solidFill>
              </a:rPr>
              <a:t>MAY</a:t>
            </a:r>
            <a:r>
              <a:rPr lang="en-US" dirty="0" smtClean="0"/>
              <a:t> have occurred:</a:t>
            </a:r>
          </a:p>
          <a:p>
            <a:pPr lvl="1"/>
            <a:r>
              <a:rPr lang="en-US" dirty="0" smtClean="0"/>
              <a:t>1896, 1897, 1918, 1925, 1929, 1932.</a:t>
            </a:r>
          </a:p>
          <a:p>
            <a:pPr lvl="1"/>
            <a:r>
              <a:rPr lang="en-US" dirty="0" smtClean="0"/>
              <a:t>Sleet and/or snow recorded in these years.  </a:t>
            </a:r>
            <a:endParaRPr lang="en-US" dirty="0"/>
          </a:p>
        </p:txBody>
      </p:sp>
    </p:spTree>
    <p:extLst>
      <p:ext uri="{BB962C8B-B14F-4D97-AF65-F5344CB8AC3E}">
        <p14:creationId xmlns:p14="http://schemas.microsoft.com/office/powerpoint/2010/main" val="388548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supplemental Met Data</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Total Precipitation</a:t>
            </a:r>
          </a:p>
          <a:p>
            <a:pPr lvl="1"/>
            <a:r>
              <a:rPr lang="en-US" dirty="0" smtClean="0"/>
              <a:t>More </a:t>
            </a:r>
            <a:r>
              <a:rPr lang="en-US" dirty="0" err="1" smtClean="0"/>
              <a:t>Pcpn</a:t>
            </a:r>
            <a:r>
              <a:rPr lang="en-US" dirty="0" smtClean="0"/>
              <a:t> </a:t>
            </a:r>
            <a:r>
              <a:rPr lang="en-US" b="1" dirty="0" smtClean="0"/>
              <a:t>=</a:t>
            </a:r>
            <a:r>
              <a:rPr lang="en-US" dirty="0" smtClean="0"/>
              <a:t> More Ice?</a:t>
            </a:r>
          </a:p>
          <a:p>
            <a:endParaRPr lang="en-US" dirty="0" smtClean="0"/>
          </a:p>
          <a:p>
            <a:r>
              <a:rPr lang="en-US" dirty="0" smtClean="0"/>
              <a:t>How long did Freezing Rain/Freezing Drizzle occur?</a:t>
            </a:r>
          </a:p>
          <a:p>
            <a:endParaRPr lang="en-US" dirty="0" smtClean="0"/>
          </a:p>
          <a:p>
            <a:r>
              <a:rPr lang="en-US" dirty="0" smtClean="0"/>
              <a:t>How long was it below freezing?</a:t>
            </a:r>
          </a:p>
          <a:p>
            <a:endParaRPr lang="en-US" dirty="0"/>
          </a:p>
          <a:p>
            <a:r>
              <a:rPr lang="en-US" dirty="0" smtClean="0"/>
              <a:t>“How cold did it get?”</a:t>
            </a:r>
          </a:p>
          <a:p>
            <a:pPr lvl="1"/>
            <a:r>
              <a:rPr lang="en-US" dirty="0" smtClean="0"/>
              <a:t>Was it record cold?</a:t>
            </a:r>
          </a:p>
          <a:p>
            <a:pPr lvl="1"/>
            <a:r>
              <a:rPr lang="en-US" dirty="0" smtClean="0"/>
              <a:t>Less chance of melting.</a:t>
            </a:r>
          </a:p>
          <a:p>
            <a:endParaRPr lang="en-US" dirty="0" smtClean="0"/>
          </a:p>
          <a:p>
            <a:endParaRPr lang="en-US" dirty="0" smtClean="0"/>
          </a:p>
          <a:p>
            <a:endParaRPr lang="en-US" dirty="0" smtClean="0"/>
          </a:p>
          <a:p>
            <a:endParaRPr lang="en-US" dirty="0"/>
          </a:p>
        </p:txBody>
      </p:sp>
      <p:sp>
        <p:nvSpPr>
          <p:cNvPr id="6" name="TextBox 5"/>
          <p:cNvSpPr txBox="1"/>
          <p:nvPr/>
        </p:nvSpPr>
        <p:spPr>
          <a:xfrm>
            <a:off x="5943600" y="6324600"/>
            <a:ext cx="1473480" cy="369332"/>
          </a:xfrm>
          <a:prstGeom prst="rect">
            <a:avLst/>
          </a:prstGeom>
          <a:noFill/>
        </p:spPr>
        <p:txBody>
          <a:bodyPr wrap="none" rtlCol="0">
            <a:spAutoFit/>
          </a:bodyPr>
          <a:lstStyle/>
          <a:p>
            <a:r>
              <a:rPr lang="en-US" dirty="0" smtClean="0"/>
              <a:t>Feb 4-7, 1989</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2408" y="1600200"/>
            <a:ext cx="2670184" cy="4525963"/>
          </a:xfrm>
        </p:spPr>
      </p:pic>
    </p:spTree>
    <p:extLst>
      <p:ext uri="{BB962C8B-B14F-4D97-AF65-F5344CB8AC3E}">
        <p14:creationId xmlns:p14="http://schemas.microsoft.com/office/powerpoint/2010/main" val="322071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Worst Ice Storms</a:t>
            </a:r>
            <a:endParaRPr lang="en-US" dirty="0"/>
          </a:p>
        </p:txBody>
      </p:sp>
      <p:sp>
        <p:nvSpPr>
          <p:cNvPr id="3" name="Content Placeholder 2"/>
          <p:cNvSpPr>
            <a:spLocks noGrp="1"/>
          </p:cNvSpPr>
          <p:nvPr>
            <p:ph sz="half" idx="1"/>
          </p:nvPr>
        </p:nvSpPr>
        <p:spPr/>
        <p:txBody>
          <a:bodyPr/>
          <a:lstStyle/>
          <a:p>
            <a:r>
              <a:rPr lang="en-US" dirty="0" smtClean="0"/>
              <a:t>1924 </a:t>
            </a:r>
          </a:p>
          <a:p>
            <a:r>
              <a:rPr lang="en-US" dirty="0" smtClean="0"/>
              <a:t>1940</a:t>
            </a:r>
          </a:p>
          <a:p>
            <a:r>
              <a:rPr lang="en-US" dirty="0" smtClean="0"/>
              <a:t>1951</a:t>
            </a:r>
          </a:p>
          <a:p>
            <a:r>
              <a:rPr lang="en-US" dirty="0" smtClean="0"/>
              <a:t>1973</a:t>
            </a:r>
          </a:p>
          <a:p>
            <a:r>
              <a:rPr lang="en-US" dirty="0" smtClean="0"/>
              <a:t>1982</a:t>
            </a:r>
          </a:p>
          <a:p>
            <a:r>
              <a:rPr lang="en-US" dirty="0" smtClean="0"/>
              <a:t>1985</a:t>
            </a:r>
          </a:p>
          <a:p>
            <a:r>
              <a:rPr lang="en-US" dirty="0" smtClean="0"/>
              <a:t>1989</a:t>
            </a:r>
          </a:p>
          <a:p>
            <a:r>
              <a:rPr lang="en-US" dirty="0" smtClean="0"/>
              <a:t>2011</a:t>
            </a:r>
            <a:endParaRPr lang="en-US" dirty="0"/>
          </a:p>
        </p:txBody>
      </p:sp>
      <p:sp>
        <p:nvSpPr>
          <p:cNvPr id="6" name="TextBox 5"/>
          <p:cNvSpPr txBox="1"/>
          <p:nvPr/>
        </p:nvSpPr>
        <p:spPr>
          <a:xfrm>
            <a:off x="5834579" y="6216134"/>
            <a:ext cx="1665841" cy="369332"/>
          </a:xfrm>
          <a:prstGeom prst="rect">
            <a:avLst/>
          </a:prstGeom>
          <a:noFill/>
        </p:spPr>
        <p:txBody>
          <a:bodyPr wrap="none" rtlCol="0">
            <a:spAutoFit/>
          </a:bodyPr>
          <a:lstStyle/>
          <a:p>
            <a:r>
              <a:rPr lang="en-US" dirty="0" smtClean="0"/>
              <a:t>Jan 29-31, 1951</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48385" y="1600200"/>
            <a:ext cx="2438229" cy="4525963"/>
          </a:xfrm>
        </p:spPr>
      </p:pic>
      <p:pic>
        <p:nvPicPr>
          <p:cNvPr id="6146" name="Picture 2" descr="K:\SOO\Research\Freezing Rain\Resized Images\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9542" y="1600200"/>
            <a:ext cx="2852058" cy="21390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23127" y="6216134"/>
            <a:ext cx="1464888" cy="369332"/>
          </a:xfrm>
          <a:prstGeom prst="rect">
            <a:avLst/>
          </a:prstGeom>
          <a:noFill/>
        </p:spPr>
        <p:txBody>
          <a:bodyPr wrap="none" rtlCol="0">
            <a:spAutoFit/>
          </a:bodyPr>
          <a:lstStyle/>
          <a:p>
            <a:r>
              <a:rPr lang="en-US" dirty="0" smtClean="0"/>
              <a:t>Feb 3-4, 2011</a:t>
            </a:r>
            <a:endParaRPr lang="en-US" dirty="0"/>
          </a:p>
        </p:txBody>
      </p:sp>
      <p:pic>
        <p:nvPicPr>
          <p:cNvPr id="6148" name="Picture 4" descr="K:\SOO\Research\Freezing Rain\Resized Images\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9542" y="3987119"/>
            <a:ext cx="2852058" cy="213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384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Worst Ice Storms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Highly amplified synoptic regime:</a:t>
            </a:r>
          </a:p>
          <a:p>
            <a:pPr lvl="1"/>
            <a:r>
              <a:rPr lang="en-US" b="1" dirty="0" smtClean="0">
                <a:solidFill>
                  <a:srgbClr val="FF0000"/>
                </a:solidFill>
              </a:rPr>
              <a:t>Strong Ridge aloft across Alaska &amp; West Coast.</a:t>
            </a:r>
          </a:p>
          <a:p>
            <a:pPr lvl="1"/>
            <a:r>
              <a:rPr lang="en-US" b="1" dirty="0" smtClean="0">
                <a:solidFill>
                  <a:srgbClr val="FF0000"/>
                </a:solidFill>
              </a:rPr>
              <a:t>Deep Low Pressure in NE Canada &amp; Greenland.</a:t>
            </a:r>
          </a:p>
          <a:p>
            <a:pPr lvl="1"/>
            <a:endParaRPr lang="en-US" dirty="0" smtClean="0"/>
          </a:p>
          <a:p>
            <a:r>
              <a:rPr lang="en-US" dirty="0" smtClean="0"/>
              <a:t>The net result is Arctic air is driven very far southward across most of the United States.</a:t>
            </a:r>
          </a:p>
          <a:p>
            <a:endParaRPr lang="en-US" dirty="0" smtClean="0"/>
          </a:p>
          <a:p>
            <a:r>
              <a:rPr lang="en-US" dirty="0" smtClean="0"/>
              <a:t>Shortwave trough axis evident in subtropical branch moving through Desert Southwest and Northern Mexico.  </a:t>
            </a:r>
          </a:p>
          <a:p>
            <a:pPr marL="0" indent="0">
              <a:buNone/>
            </a:pPr>
            <a:endParaRPr lang="en-US" dirty="0"/>
          </a:p>
        </p:txBody>
      </p:sp>
    </p:spTree>
    <p:extLst>
      <p:ext uri="{BB962C8B-B14F-4D97-AF65-F5344CB8AC3E}">
        <p14:creationId xmlns:p14="http://schemas.microsoft.com/office/powerpoint/2010/main" val="2287302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427824" y="343119"/>
            <a:ext cx="4288353" cy="646331"/>
          </a:xfrm>
          <a:prstGeom prst="rect">
            <a:avLst/>
          </a:prstGeom>
          <a:noFill/>
        </p:spPr>
        <p:txBody>
          <a:bodyPr wrap="none" rtlCol="0">
            <a:spAutoFit/>
          </a:bodyPr>
          <a:lstStyle/>
          <a:p>
            <a:r>
              <a:rPr lang="en-US" sz="3600" b="1" dirty="0" smtClean="0">
                <a:solidFill>
                  <a:srgbClr val="002060"/>
                </a:solidFill>
                <a:latin typeface="+mj-lt"/>
              </a:rPr>
              <a:t>500 </a:t>
            </a:r>
            <a:r>
              <a:rPr lang="en-US" sz="3600" b="1" dirty="0" err="1" smtClean="0">
                <a:solidFill>
                  <a:srgbClr val="002060"/>
                </a:solidFill>
                <a:latin typeface="+mj-lt"/>
              </a:rPr>
              <a:t>mb</a:t>
            </a:r>
            <a:r>
              <a:rPr lang="en-US" sz="3600" b="1" dirty="0" smtClean="0">
                <a:solidFill>
                  <a:srgbClr val="002060"/>
                </a:solidFill>
                <a:latin typeface="+mj-lt"/>
              </a:rPr>
              <a:t> Composite</a:t>
            </a:r>
            <a:endParaRPr lang="en-US" sz="3600" b="1" dirty="0">
              <a:latin typeface="+mj-lt"/>
            </a:endParaRPr>
          </a:p>
        </p:txBody>
      </p:sp>
    </p:spTree>
    <p:extLst>
      <p:ext uri="{BB962C8B-B14F-4D97-AF65-F5344CB8AC3E}">
        <p14:creationId xmlns:p14="http://schemas.microsoft.com/office/powerpoint/2010/main" val="1539688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376527" y="343119"/>
            <a:ext cx="4390946" cy="646331"/>
          </a:xfrm>
          <a:prstGeom prst="rect">
            <a:avLst/>
          </a:prstGeom>
          <a:noFill/>
        </p:spPr>
        <p:txBody>
          <a:bodyPr wrap="none" rtlCol="0">
            <a:spAutoFit/>
          </a:bodyPr>
          <a:lstStyle/>
          <a:p>
            <a:r>
              <a:rPr lang="en-US" sz="3600" b="1" dirty="0" smtClean="0">
                <a:solidFill>
                  <a:srgbClr val="002060"/>
                </a:solidFill>
                <a:latin typeface="+mj-lt"/>
              </a:rPr>
              <a:t>Surface Composite</a:t>
            </a:r>
            <a:endParaRPr lang="en-US" sz="3600" b="1" dirty="0">
              <a:latin typeface="+mj-lt"/>
            </a:endParaRPr>
          </a:p>
        </p:txBody>
      </p:sp>
    </p:spTree>
    <p:extLst>
      <p:ext uri="{BB962C8B-B14F-4D97-AF65-F5344CB8AC3E}">
        <p14:creationId xmlns:p14="http://schemas.microsoft.com/office/powerpoint/2010/main" val="1897772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Worst Ice Storms</a:t>
            </a:r>
            <a:endParaRPr lang="en-US" dirty="0"/>
          </a:p>
        </p:txBody>
      </p:sp>
      <p:sp>
        <p:nvSpPr>
          <p:cNvPr id="3" name="Content Placeholder 2"/>
          <p:cNvSpPr>
            <a:spLocks noGrp="1"/>
          </p:cNvSpPr>
          <p:nvPr>
            <p:ph sz="half" idx="1"/>
          </p:nvPr>
        </p:nvSpPr>
        <p:spPr>
          <a:xfrm>
            <a:off x="457200" y="1600200"/>
            <a:ext cx="4267200" cy="4525963"/>
          </a:xfrm>
        </p:spPr>
        <p:txBody>
          <a:bodyPr>
            <a:normAutofit/>
          </a:bodyPr>
          <a:lstStyle/>
          <a:p>
            <a:r>
              <a:rPr lang="en-US" dirty="0" smtClean="0"/>
              <a:t>Associated behind Arctic cold front.</a:t>
            </a:r>
          </a:p>
          <a:p>
            <a:endParaRPr lang="en-US" dirty="0" smtClean="0"/>
          </a:p>
          <a:p>
            <a:r>
              <a:rPr lang="en-US" dirty="0" smtClean="0"/>
              <a:t>Observed in all cases.</a:t>
            </a:r>
          </a:p>
          <a:p>
            <a:endParaRPr lang="en-US" dirty="0"/>
          </a:p>
          <a:p>
            <a:r>
              <a:rPr lang="en-US" dirty="0" smtClean="0"/>
              <a:t>This is consistent with </a:t>
            </a:r>
            <a:r>
              <a:rPr lang="en-US" dirty="0" err="1" smtClean="0"/>
              <a:t>Changnon</a:t>
            </a:r>
            <a:r>
              <a:rPr lang="en-US" dirty="0" smtClean="0"/>
              <a:t> 2002 &amp; </a:t>
            </a:r>
            <a:r>
              <a:rPr lang="en-US" dirty="0" err="1" smtClean="0"/>
              <a:t>Rauber</a:t>
            </a:r>
            <a:r>
              <a:rPr lang="en-US" dirty="0" smtClean="0"/>
              <a:t> et al. 2001.</a:t>
            </a:r>
            <a:endParaRPr lang="en-US" dirty="0"/>
          </a:p>
        </p:txBody>
      </p:sp>
      <p:sp>
        <p:nvSpPr>
          <p:cNvPr id="6" name="TextBox 5"/>
          <p:cNvSpPr txBox="1"/>
          <p:nvPr/>
        </p:nvSpPr>
        <p:spPr>
          <a:xfrm>
            <a:off x="5986980" y="5029200"/>
            <a:ext cx="1665841" cy="369332"/>
          </a:xfrm>
          <a:prstGeom prst="rect">
            <a:avLst/>
          </a:prstGeom>
          <a:noFill/>
        </p:spPr>
        <p:txBody>
          <a:bodyPr wrap="none" rtlCol="0">
            <a:spAutoFit/>
          </a:bodyPr>
          <a:lstStyle/>
          <a:p>
            <a:r>
              <a:rPr lang="en-US" dirty="0" smtClean="0"/>
              <a:t>Jan 12-14, 1985</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286000"/>
            <a:ext cx="4038600" cy="2413063"/>
          </a:xfrm>
        </p:spPr>
      </p:pic>
    </p:spTree>
    <p:extLst>
      <p:ext uri="{BB962C8B-B14F-4D97-AF65-F5344CB8AC3E}">
        <p14:creationId xmlns:p14="http://schemas.microsoft.com/office/powerpoint/2010/main" val="3185552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Why do an ice storm study for Corpus Christi?</a:t>
            </a:r>
            <a:endParaRPr lang="en-US" dirty="0"/>
          </a:p>
        </p:txBody>
      </p:sp>
      <p:sp>
        <p:nvSpPr>
          <p:cNvPr id="5" name="Content Placeholder 4"/>
          <p:cNvSpPr>
            <a:spLocks noGrp="1"/>
          </p:cNvSpPr>
          <p:nvPr>
            <p:ph sz="half" idx="1"/>
          </p:nvPr>
        </p:nvSpPr>
        <p:spPr>
          <a:xfrm>
            <a:off x="457200" y="1600200"/>
            <a:ext cx="4800600" cy="4525963"/>
          </a:xfrm>
        </p:spPr>
        <p:txBody>
          <a:bodyPr>
            <a:normAutofit fontScale="92500"/>
          </a:bodyPr>
          <a:lstStyle/>
          <a:p>
            <a:endParaRPr lang="en-US" dirty="0" smtClean="0"/>
          </a:p>
          <a:p>
            <a:r>
              <a:rPr lang="en-US" dirty="0" smtClean="0"/>
              <a:t>The impetus was the Feb 3-4, 2011 ice storm.</a:t>
            </a:r>
          </a:p>
          <a:p>
            <a:endParaRPr lang="en-US" dirty="0" smtClean="0"/>
          </a:p>
          <a:p>
            <a:r>
              <a:rPr lang="en-US" dirty="0" smtClean="0"/>
              <a:t>Was this the “worst” ice storm to affect Corpus Christi?</a:t>
            </a:r>
          </a:p>
          <a:p>
            <a:endParaRPr lang="en-US" dirty="0" smtClean="0"/>
          </a:p>
          <a:p>
            <a:r>
              <a:rPr lang="en-US" dirty="0" smtClean="0"/>
              <a:t>Would it be possible to quantify the “severity” of past ice storms?</a:t>
            </a:r>
          </a:p>
        </p:txBody>
      </p:sp>
      <p:sp>
        <p:nvSpPr>
          <p:cNvPr id="13" name="TextBox 12"/>
          <p:cNvSpPr txBox="1"/>
          <p:nvPr/>
        </p:nvSpPr>
        <p:spPr>
          <a:xfrm>
            <a:off x="6203570" y="6324600"/>
            <a:ext cx="1464888" cy="369332"/>
          </a:xfrm>
          <a:prstGeom prst="rect">
            <a:avLst/>
          </a:prstGeom>
          <a:noFill/>
        </p:spPr>
        <p:txBody>
          <a:bodyPr wrap="none" rtlCol="0">
            <a:spAutoFit/>
          </a:bodyPr>
          <a:lstStyle/>
          <a:p>
            <a:r>
              <a:rPr lang="en-US" dirty="0" smtClean="0"/>
              <a:t>Feb 3-4, 2011</a:t>
            </a:r>
            <a:endParaRPr lang="en-US" dirty="0"/>
          </a:p>
        </p:txBody>
      </p:sp>
      <p:pic>
        <p:nvPicPr>
          <p:cNvPr id="14" name="Content Placeholder 13"/>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273" r="7000"/>
          <a:stretch/>
        </p:blipFill>
        <p:spPr>
          <a:xfrm>
            <a:off x="5399314" y="3995232"/>
            <a:ext cx="3073400" cy="2253168"/>
          </a:xfrm>
        </p:spPr>
      </p:pic>
      <p:pic>
        <p:nvPicPr>
          <p:cNvPr id="7170" name="Picture 2" descr="K:\SOO\Research\Freezing Rain\Resized Images\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314" y="1524000"/>
            <a:ext cx="30734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80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Is the Feb 3-4, 2011 ice storm the worst?</a:t>
            </a:r>
            <a:endParaRPr lang="en-US" dirty="0"/>
          </a:p>
        </p:txBody>
      </p:sp>
      <p:sp>
        <p:nvSpPr>
          <p:cNvPr id="6" name="Content Placeholder 5"/>
          <p:cNvSpPr>
            <a:spLocks noGrp="1"/>
          </p:cNvSpPr>
          <p:nvPr>
            <p:ph idx="1"/>
          </p:nvPr>
        </p:nvSpPr>
        <p:spPr/>
        <p:txBody>
          <a:bodyPr/>
          <a:lstStyle/>
          <a:p>
            <a:endParaRPr lang="en-US" dirty="0" smtClean="0"/>
          </a:p>
          <a:p>
            <a:r>
              <a:rPr lang="en-US" dirty="0" smtClean="0"/>
              <a:t>In one word…NO!</a:t>
            </a:r>
          </a:p>
          <a:p>
            <a:endParaRPr lang="en-US" dirty="0" smtClean="0"/>
          </a:p>
          <a:p>
            <a:r>
              <a:rPr lang="en-US" dirty="0" smtClean="0"/>
              <a:t>Why not?</a:t>
            </a:r>
          </a:p>
          <a:p>
            <a:endParaRPr lang="en-US" dirty="0"/>
          </a:p>
          <a:p>
            <a:r>
              <a:rPr lang="en-US" dirty="0" smtClean="0"/>
              <a:t>Then which storms are the worst of the worst and why?</a:t>
            </a:r>
          </a:p>
          <a:p>
            <a:endParaRPr lang="en-US" dirty="0"/>
          </a:p>
        </p:txBody>
      </p:sp>
      <p:pic>
        <p:nvPicPr>
          <p:cNvPr id="1026" name="Picture 2" descr="K:\SOO\Research\Freezing Rain\Resized Imag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3803650" cy="285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59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Why are the 1924, 1951 &amp; 1985 ice storms worse than the Feb 3-4, 2011 ice storm?</a:t>
            </a:r>
            <a:endParaRPr lang="en-US" sz="3200" dirty="0"/>
          </a:p>
        </p:txBody>
      </p:sp>
      <p:sp>
        <p:nvSpPr>
          <p:cNvPr id="3" name="Content Placeholder 2"/>
          <p:cNvSpPr>
            <a:spLocks noGrp="1"/>
          </p:cNvSpPr>
          <p:nvPr>
            <p:ph sz="half" idx="1"/>
          </p:nvPr>
        </p:nvSpPr>
        <p:spPr>
          <a:xfrm>
            <a:off x="381000" y="1600200"/>
            <a:ext cx="4038600" cy="5257800"/>
          </a:xfrm>
        </p:spPr>
        <p:txBody>
          <a:bodyPr>
            <a:normAutofit fontScale="77500" lnSpcReduction="20000"/>
          </a:bodyPr>
          <a:lstStyle/>
          <a:p>
            <a:endParaRPr lang="en-US" dirty="0" smtClean="0"/>
          </a:p>
          <a:p>
            <a:r>
              <a:rPr lang="en-US" dirty="0" smtClean="0"/>
              <a:t>More fatalities.</a:t>
            </a:r>
          </a:p>
          <a:p>
            <a:endParaRPr lang="en-US" dirty="0" smtClean="0"/>
          </a:p>
          <a:p>
            <a:r>
              <a:rPr lang="en-US" dirty="0"/>
              <a:t>Thicker ice</a:t>
            </a:r>
            <a:r>
              <a:rPr lang="en-US" dirty="0" smtClean="0"/>
              <a:t>.</a:t>
            </a:r>
          </a:p>
          <a:p>
            <a:endParaRPr lang="en-US" dirty="0" smtClean="0"/>
          </a:p>
          <a:p>
            <a:r>
              <a:rPr lang="en-US" dirty="0" smtClean="0"/>
              <a:t>Longer period of freezing rain/freezing drizzle.</a:t>
            </a:r>
          </a:p>
          <a:p>
            <a:endParaRPr lang="en-US" dirty="0" smtClean="0"/>
          </a:p>
          <a:p>
            <a:r>
              <a:rPr lang="en-US" dirty="0" smtClean="0"/>
              <a:t>Greater amount of </a:t>
            </a:r>
            <a:r>
              <a:rPr lang="en-US" dirty="0" err="1" smtClean="0"/>
              <a:t>pcpn</a:t>
            </a:r>
            <a:r>
              <a:rPr lang="en-US" dirty="0" smtClean="0"/>
              <a:t>.</a:t>
            </a:r>
          </a:p>
          <a:p>
            <a:endParaRPr lang="en-US" dirty="0" smtClean="0"/>
          </a:p>
          <a:p>
            <a:r>
              <a:rPr lang="en-US" dirty="0" smtClean="0"/>
              <a:t>Longer period of below freezing temps.</a:t>
            </a:r>
          </a:p>
          <a:p>
            <a:endParaRPr lang="en-US" dirty="0" smtClean="0"/>
          </a:p>
          <a:p>
            <a:r>
              <a:rPr lang="en-US" dirty="0" smtClean="0"/>
              <a:t>Greater amount of damage and disruption.</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330669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 19-25 1924*</a:t>
            </a:r>
            <a:endParaRPr lang="en-US" dirty="0"/>
          </a:p>
        </p:txBody>
      </p:sp>
      <p:sp>
        <p:nvSpPr>
          <p:cNvPr id="5" name="Text Placeholder 4"/>
          <p:cNvSpPr>
            <a:spLocks noGrp="1"/>
          </p:cNvSpPr>
          <p:nvPr>
            <p:ph type="body" idx="1"/>
          </p:nvPr>
        </p:nvSpPr>
        <p:spPr/>
        <p:txBody>
          <a:bodyPr/>
          <a:lstStyle/>
          <a:p>
            <a:pPr algn="ctr"/>
            <a:r>
              <a:rPr lang="en-US" dirty="0" smtClean="0"/>
              <a:t>500 </a:t>
            </a:r>
            <a:r>
              <a:rPr lang="en-US" dirty="0" err="1" smtClean="0"/>
              <a:t>mb</a:t>
            </a:r>
            <a:r>
              <a:rPr lang="en-US" dirty="0" smtClean="0"/>
              <a:t> Composite</a:t>
            </a:r>
            <a:endParaRPr lang="en-US"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589275"/>
            <a:ext cx="4040188" cy="3122488"/>
          </a:xfrm>
        </p:spPr>
      </p:pic>
      <p:sp>
        <p:nvSpPr>
          <p:cNvPr id="7" name="Text Placeholder 6"/>
          <p:cNvSpPr>
            <a:spLocks noGrp="1"/>
          </p:cNvSpPr>
          <p:nvPr>
            <p:ph type="body" sz="quarter" idx="3"/>
          </p:nvPr>
        </p:nvSpPr>
        <p:spPr/>
        <p:txBody>
          <a:bodyPr/>
          <a:lstStyle/>
          <a:p>
            <a:pPr algn="ctr"/>
            <a:r>
              <a:rPr lang="en-US" dirty="0" smtClean="0"/>
              <a:t>Surface Composite</a:t>
            </a:r>
            <a:endParaRPr lang="en-US" dirty="0"/>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588662"/>
            <a:ext cx="4041775" cy="3123714"/>
          </a:xfrm>
        </p:spPr>
      </p:pic>
    </p:spTree>
    <p:extLst>
      <p:ext uri="{BB962C8B-B14F-4D97-AF65-F5344CB8AC3E}">
        <p14:creationId xmlns:p14="http://schemas.microsoft.com/office/powerpoint/2010/main" val="671899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Dec 19-25 1924*</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~4 days (19,20,21,25) of freezing </a:t>
            </a:r>
            <a:r>
              <a:rPr lang="en-US" dirty="0" err="1" smtClean="0"/>
              <a:t>pcpn</a:t>
            </a:r>
            <a:r>
              <a:rPr lang="en-US" dirty="0" smtClean="0"/>
              <a:t>.</a:t>
            </a:r>
          </a:p>
          <a:p>
            <a:r>
              <a:rPr lang="en-US" dirty="0" smtClean="0"/>
              <a:t>Approx. 1.45 inches total </a:t>
            </a:r>
            <a:r>
              <a:rPr lang="en-US" dirty="0" err="1" smtClean="0"/>
              <a:t>pcpn</a:t>
            </a:r>
            <a:r>
              <a:rPr lang="en-US" dirty="0" smtClean="0"/>
              <a:t> (Mix of freezing rain, sleet &amp; snow).</a:t>
            </a:r>
          </a:p>
          <a:p>
            <a:r>
              <a:rPr lang="en-US" dirty="0" smtClean="0"/>
              <a:t>2 Arctic cold fronts (19</a:t>
            </a:r>
            <a:r>
              <a:rPr lang="en-US" baseline="30000" dirty="0" smtClean="0"/>
              <a:t>th</a:t>
            </a:r>
            <a:r>
              <a:rPr lang="en-US" dirty="0" smtClean="0"/>
              <a:t> morning and 24</a:t>
            </a:r>
            <a:r>
              <a:rPr lang="en-US" baseline="30000" dirty="0" smtClean="0"/>
              <a:t>th</a:t>
            </a:r>
            <a:r>
              <a:rPr lang="en-US" dirty="0" smtClean="0"/>
              <a:t> morning):</a:t>
            </a:r>
          </a:p>
          <a:p>
            <a:pPr lvl="1"/>
            <a:r>
              <a:rPr lang="en-US" dirty="0" smtClean="0"/>
              <a:t>1060 </a:t>
            </a:r>
            <a:r>
              <a:rPr lang="en-US" dirty="0" err="1" smtClean="0"/>
              <a:t>mb</a:t>
            </a:r>
            <a:r>
              <a:rPr lang="en-US" dirty="0" smtClean="0"/>
              <a:t> anticyclone center in the Yukon.</a:t>
            </a:r>
          </a:p>
          <a:p>
            <a:pPr lvl="1"/>
            <a:r>
              <a:rPr lang="en-US" dirty="0" smtClean="0"/>
              <a:t>Tied 2</a:t>
            </a:r>
            <a:r>
              <a:rPr lang="en-US" baseline="30000" dirty="0" smtClean="0"/>
              <a:t>nd</a:t>
            </a:r>
            <a:r>
              <a:rPr lang="en-US" dirty="0" smtClean="0"/>
              <a:t> all-time for 2 consecutive days with max temp &lt;= 32 </a:t>
            </a:r>
            <a:r>
              <a:rPr lang="en-US" dirty="0" err="1" smtClean="0"/>
              <a:t>degs</a:t>
            </a:r>
            <a:r>
              <a:rPr lang="en-US" dirty="0" smtClean="0"/>
              <a:t>.</a:t>
            </a:r>
          </a:p>
          <a:p>
            <a:pPr lvl="1"/>
            <a:r>
              <a:rPr lang="en-US" dirty="0" smtClean="0"/>
              <a:t>~72 hours below freezing.</a:t>
            </a:r>
          </a:p>
          <a:p>
            <a:pPr lvl="1"/>
            <a:r>
              <a:rPr lang="en-US" dirty="0" smtClean="0"/>
              <a:t>1 record low and 2 record low maxes still exist.</a:t>
            </a:r>
          </a:p>
          <a:p>
            <a:r>
              <a:rPr lang="en-US" dirty="0" smtClean="0"/>
              <a:t>9 hours after first </a:t>
            </a:r>
            <a:r>
              <a:rPr lang="en-US" dirty="0" err="1" smtClean="0"/>
              <a:t>fropa</a:t>
            </a:r>
            <a:r>
              <a:rPr lang="en-US" dirty="0" smtClean="0"/>
              <a:t>…freezing </a:t>
            </a:r>
            <a:r>
              <a:rPr lang="en-US" dirty="0" err="1" smtClean="0"/>
              <a:t>pcpn</a:t>
            </a:r>
            <a:r>
              <a:rPr lang="en-US" dirty="0" smtClean="0"/>
              <a:t> began.</a:t>
            </a:r>
          </a:p>
          <a:p>
            <a:endParaRPr lang="en-US" dirty="0"/>
          </a:p>
        </p:txBody>
      </p:sp>
    </p:spTree>
    <p:extLst>
      <p:ext uri="{BB962C8B-B14F-4D97-AF65-F5344CB8AC3E}">
        <p14:creationId xmlns:p14="http://schemas.microsoft.com/office/powerpoint/2010/main" val="262558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47800" y="228600"/>
            <a:ext cx="6669454" cy="646331"/>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3600" dirty="0" smtClean="0"/>
              <a:t>1060 </a:t>
            </a:r>
            <a:r>
              <a:rPr lang="en-US" sz="3600" dirty="0" err="1" smtClean="0"/>
              <a:t>mb</a:t>
            </a:r>
            <a:r>
              <a:rPr lang="en-US" sz="3600" dirty="0" smtClean="0"/>
              <a:t> high centered over Yukon</a:t>
            </a:r>
            <a:endParaRPr lang="en-US" sz="3600" dirty="0"/>
          </a:p>
        </p:txBody>
      </p:sp>
      <p:sp>
        <p:nvSpPr>
          <p:cNvPr id="4" name="Right Arrow 3"/>
          <p:cNvSpPr/>
          <p:nvPr/>
        </p:nvSpPr>
        <p:spPr>
          <a:xfrm rot="3277801">
            <a:off x="2993855" y="1370407"/>
            <a:ext cx="1422413" cy="484632"/>
          </a:xfrm>
          <a:prstGeom prs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507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 19-25 1924*</a:t>
            </a:r>
            <a:endParaRPr lang="en-US" dirty="0"/>
          </a:p>
        </p:txBody>
      </p:sp>
      <p:sp>
        <p:nvSpPr>
          <p:cNvPr id="3" name="Content Placeholder 2"/>
          <p:cNvSpPr>
            <a:spLocks noGrp="1"/>
          </p:cNvSpPr>
          <p:nvPr>
            <p:ph idx="1"/>
          </p:nvPr>
        </p:nvSpPr>
        <p:spPr/>
        <p:txBody>
          <a:bodyPr/>
          <a:lstStyle/>
          <a:p>
            <a:r>
              <a:rPr lang="en-US" dirty="0" smtClean="0"/>
              <a:t>J.P. McAuliffe, former MIC WSO CRP (1922-1946) wrote:</a:t>
            </a:r>
          </a:p>
          <a:p>
            <a:pPr lvl="1"/>
            <a:r>
              <a:rPr lang="en-US" i="1" dirty="0" smtClean="0"/>
              <a:t>“heavy coating of glaze making travel of all sorts difficult and dangerous”</a:t>
            </a:r>
          </a:p>
          <a:p>
            <a:pPr lvl="1"/>
            <a:r>
              <a:rPr lang="en-US" i="1" dirty="0" smtClean="0"/>
              <a:t>“The coating on the wires and trees soon became so heavy as to cause the wires to break and branches of trees to collapse.”</a:t>
            </a:r>
          </a:p>
          <a:p>
            <a:pPr lvl="1"/>
            <a:r>
              <a:rPr lang="en-US" i="1" dirty="0" smtClean="0"/>
              <a:t>“ice caused telephonic communication to cease”</a:t>
            </a:r>
            <a:endParaRPr lang="en-US" i="1" dirty="0"/>
          </a:p>
        </p:txBody>
      </p:sp>
    </p:spTree>
    <p:extLst>
      <p:ext uri="{BB962C8B-B14F-4D97-AF65-F5344CB8AC3E}">
        <p14:creationId xmlns:p14="http://schemas.microsoft.com/office/powerpoint/2010/main" val="613098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 19-25 1924*</a:t>
            </a:r>
            <a:endParaRPr lang="en-US" dirty="0"/>
          </a:p>
        </p:txBody>
      </p:sp>
      <p:sp>
        <p:nvSpPr>
          <p:cNvPr id="3" name="Content Placeholder 2"/>
          <p:cNvSpPr>
            <a:spLocks noGrp="1"/>
          </p:cNvSpPr>
          <p:nvPr>
            <p:ph idx="1"/>
          </p:nvPr>
        </p:nvSpPr>
        <p:spPr>
          <a:xfrm>
            <a:off x="457200" y="1600200"/>
            <a:ext cx="8534400" cy="4525963"/>
          </a:xfrm>
        </p:spPr>
        <p:txBody>
          <a:bodyPr/>
          <a:lstStyle/>
          <a:p>
            <a:endParaRPr lang="en-US" dirty="0" smtClean="0"/>
          </a:p>
          <a:p>
            <a:r>
              <a:rPr lang="en-US" b="1" dirty="0" smtClean="0"/>
              <a:t>Telephone lines down for as long as 4 months!</a:t>
            </a:r>
          </a:p>
          <a:p>
            <a:endParaRPr lang="en-US" dirty="0" smtClean="0"/>
          </a:p>
          <a:p>
            <a:r>
              <a:rPr lang="en-US" dirty="0" smtClean="0"/>
              <a:t>Most communication down for days.</a:t>
            </a:r>
          </a:p>
          <a:p>
            <a:endParaRPr lang="en-US" dirty="0" smtClean="0"/>
          </a:p>
          <a:p>
            <a:r>
              <a:rPr lang="en-US" dirty="0" smtClean="0"/>
              <a:t>Extensive damage to crops and vegetation.</a:t>
            </a:r>
            <a:endParaRPr lang="en-US" dirty="0"/>
          </a:p>
        </p:txBody>
      </p:sp>
    </p:spTree>
    <p:extLst>
      <p:ext uri="{BB962C8B-B14F-4D97-AF65-F5344CB8AC3E}">
        <p14:creationId xmlns:p14="http://schemas.microsoft.com/office/powerpoint/2010/main" val="28456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 29-31, 1951*</a:t>
            </a:r>
            <a:endParaRPr lang="en-US" dirty="0"/>
          </a:p>
        </p:txBody>
      </p:sp>
      <p:sp>
        <p:nvSpPr>
          <p:cNvPr id="3" name="Text Placeholder 2"/>
          <p:cNvSpPr>
            <a:spLocks noGrp="1"/>
          </p:cNvSpPr>
          <p:nvPr>
            <p:ph type="body" idx="1"/>
          </p:nvPr>
        </p:nvSpPr>
        <p:spPr/>
        <p:txBody>
          <a:bodyPr/>
          <a:lstStyle/>
          <a:p>
            <a:pPr algn="ctr"/>
            <a:r>
              <a:rPr lang="en-US" dirty="0" smtClean="0"/>
              <a:t>500 </a:t>
            </a:r>
            <a:r>
              <a:rPr lang="en-US" dirty="0" err="1" smtClean="0"/>
              <a:t>mb</a:t>
            </a:r>
            <a:r>
              <a:rPr lang="en-US" dirty="0" smtClean="0"/>
              <a:t> Composite</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589275"/>
            <a:ext cx="4040188" cy="3122488"/>
          </a:xfrm>
        </p:spPr>
      </p:pic>
      <p:sp>
        <p:nvSpPr>
          <p:cNvPr id="5" name="Text Placeholder 4"/>
          <p:cNvSpPr>
            <a:spLocks noGrp="1"/>
          </p:cNvSpPr>
          <p:nvPr>
            <p:ph type="body" sz="quarter" idx="3"/>
          </p:nvPr>
        </p:nvSpPr>
        <p:spPr/>
        <p:txBody>
          <a:bodyPr/>
          <a:lstStyle/>
          <a:p>
            <a:pPr algn="ctr"/>
            <a:r>
              <a:rPr lang="en-US" dirty="0" smtClean="0"/>
              <a:t>Surface Composite</a:t>
            </a:r>
            <a:endParaRPr lang="en-US"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588662"/>
            <a:ext cx="4041775" cy="3123714"/>
          </a:xfrm>
        </p:spPr>
      </p:pic>
    </p:spTree>
    <p:extLst>
      <p:ext uri="{BB962C8B-B14F-4D97-AF65-F5344CB8AC3E}">
        <p14:creationId xmlns:p14="http://schemas.microsoft.com/office/powerpoint/2010/main" val="428870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SOO\Research\Freezing Rain\Resized Images\Jan1951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011362"/>
            <a:ext cx="3101792" cy="30940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Jan 29-31, 1951*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~42 hours of freezing </a:t>
            </a:r>
            <a:r>
              <a:rPr lang="en-US" dirty="0" err="1" smtClean="0"/>
              <a:t>pcpn</a:t>
            </a:r>
            <a:r>
              <a:rPr lang="en-US" dirty="0" smtClean="0"/>
              <a:t>.</a:t>
            </a:r>
          </a:p>
          <a:p>
            <a:r>
              <a:rPr lang="en-US" dirty="0" smtClean="0"/>
              <a:t>0.10 inches total </a:t>
            </a:r>
            <a:r>
              <a:rPr lang="en-US" dirty="0" err="1" smtClean="0"/>
              <a:t>pcpn</a:t>
            </a:r>
            <a:r>
              <a:rPr lang="en-US" dirty="0" smtClean="0"/>
              <a:t>.</a:t>
            </a:r>
          </a:p>
          <a:p>
            <a:r>
              <a:rPr lang="en-US" dirty="0" smtClean="0"/>
              <a:t>Arctic cold front on the 28</a:t>
            </a:r>
            <a:r>
              <a:rPr lang="en-US" baseline="30000" dirty="0" smtClean="0"/>
              <a:t>th</a:t>
            </a:r>
            <a:r>
              <a:rPr lang="en-US" dirty="0" smtClean="0"/>
              <a:t> (evening).</a:t>
            </a:r>
          </a:p>
          <a:p>
            <a:pPr lvl="1"/>
            <a:r>
              <a:rPr lang="en-US" dirty="0" smtClean="0"/>
              <a:t>1062 </a:t>
            </a:r>
            <a:r>
              <a:rPr lang="en-US" dirty="0" err="1" smtClean="0"/>
              <a:t>mb</a:t>
            </a:r>
            <a:r>
              <a:rPr lang="en-US" dirty="0" smtClean="0"/>
              <a:t> anticyclone center in the Yukon.</a:t>
            </a:r>
          </a:p>
          <a:p>
            <a:pPr lvl="1"/>
            <a:r>
              <a:rPr lang="en-US" dirty="0" smtClean="0"/>
              <a:t>Coldest 6 day stretch (ending Feb 3</a:t>
            </a:r>
            <a:r>
              <a:rPr lang="en-US" baseline="30000" dirty="0" smtClean="0"/>
              <a:t>rd</a:t>
            </a:r>
            <a:r>
              <a:rPr lang="en-US" dirty="0" smtClean="0"/>
              <a:t>)</a:t>
            </a:r>
          </a:p>
          <a:p>
            <a:pPr marL="457200" lvl="1" indent="0">
              <a:buNone/>
            </a:pPr>
            <a:r>
              <a:rPr lang="en-US" dirty="0" smtClean="0"/>
              <a:t>in history!!!</a:t>
            </a:r>
          </a:p>
          <a:p>
            <a:pPr lvl="1"/>
            <a:r>
              <a:rPr lang="en-US" dirty="0" smtClean="0"/>
              <a:t>96 consecutive hours at or below freezing is</a:t>
            </a:r>
          </a:p>
          <a:p>
            <a:pPr marL="457200" lvl="1" indent="0">
              <a:buNone/>
            </a:pPr>
            <a:r>
              <a:rPr lang="en-US" dirty="0" smtClean="0"/>
              <a:t>the all-time record!!!</a:t>
            </a:r>
            <a:endParaRPr lang="en-US" dirty="0"/>
          </a:p>
          <a:p>
            <a:pPr lvl="1"/>
            <a:r>
              <a:rPr lang="en-US" dirty="0" smtClean="0"/>
              <a:t>5 record lows for the 29</a:t>
            </a:r>
            <a:r>
              <a:rPr lang="en-US" baseline="30000" dirty="0" smtClean="0"/>
              <a:t>th</a:t>
            </a:r>
            <a:r>
              <a:rPr lang="en-US" dirty="0" smtClean="0"/>
              <a:t>, 30</a:t>
            </a:r>
            <a:r>
              <a:rPr lang="en-US" baseline="30000" dirty="0" smtClean="0"/>
              <a:t>th</a:t>
            </a:r>
            <a:r>
              <a:rPr lang="en-US" dirty="0" smtClean="0"/>
              <a:t>, 1</a:t>
            </a:r>
            <a:r>
              <a:rPr lang="en-US" baseline="30000" dirty="0" smtClean="0"/>
              <a:t>st</a:t>
            </a:r>
            <a:r>
              <a:rPr lang="en-US" dirty="0" smtClean="0"/>
              <a:t>, 2</a:t>
            </a:r>
            <a:r>
              <a:rPr lang="en-US" baseline="30000" dirty="0" smtClean="0"/>
              <a:t>nd &amp;</a:t>
            </a:r>
            <a:r>
              <a:rPr lang="en-US" dirty="0" smtClean="0"/>
              <a:t> 3</a:t>
            </a:r>
            <a:r>
              <a:rPr lang="en-US" baseline="30000" dirty="0" smtClean="0"/>
              <a:t>rd</a:t>
            </a:r>
            <a:r>
              <a:rPr lang="en-US" dirty="0" smtClean="0"/>
              <a:t>.</a:t>
            </a:r>
          </a:p>
          <a:p>
            <a:pPr lvl="1"/>
            <a:r>
              <a:rPr lang="en-US" dirty="0" smtClean="0"/>
              <a:t>More than 10000 broken pipes!</a:t>
            </a:r>
          </a:p>
          <a:p>
            <a:pPr lvl="1"/>
            <a:r>
              <a:rPr lang="en-US" dirty="0" smtClean="0"/>
              <a:t>Killed countless fish.</a:t>
            </a:r>
          </a:p>
          <a:p>
            <a:r>
              <a:rPr lang="en-US" dirty="0" smtClean="0"/>
              <a:t>Strong shortwave in southern stream.</a:t>
            </a:r>
          </a:p>
          <a:p>
            <a:pPr lvl="1"/>
            <a:r>
              <a:rPr lang="en-US" dirty="0" smtClean="0"/>
              <a:t>Induces surface low in NW Gulf.</a:t>
            </a:r>
          </a:p>
          <a:p>
            <a:r>
              <a:rPr lang="en-US" dirty="0" smtClean="0"/>
              <a:t>19 hours after </a:t>
            </a:r>
            <a:r>
              <a:rPr lang="en-US" dirty="0" err="1" smtClean="0"/>
              <a:t>fropa</a:t>
            </a:r>
            <a:r>
              <a:rPr lang="en-US" dirty="0" smtClean="0"/>
              <a:t>…freezing </a:t>
            </a:r>
            <a:r>
              <a:rPr lang="en-US" dirty="0" err="1" smtClean="0"/>
              <a:t>pcpn</a:t>
            </a:r>
            <a:r>
              <a:rPr lang="en-US" dirty="0" smtClean="0"/>
              <a:t> began.</a:t>
            </a:r>
          </a:p>
          <a:p>
            <a:endParaRPr lang="en-US" dirty="0" smtClean="0"/>
          </a:p>
          <a:p>
            <a:endParaRPr lang="en-US" dirty="0" smtClean="0"/>
          </a:p>
          <a:p>
            <a:pPr lvl="1"/>
            <a:endParaRPr lang="en-US" dirty="0"/>
          </a:p>
        </p:txBody>
      </p:sp>
      <p:sp>
        <p:nvSpPr>
          <p:cNvPr id="5" name="TextBox 4"/>
          <p:cNvSpPr txBox="1"/>
          <p:nvPr/>
        </p:nvSpPr>
        <p:spPr>
          <a:xfrm>
            <a:off x="6676013" y="5257800"/>
            <a:ext cx="1665841" cy="369332"/>
          </a:xfrm>
          <a:prstGeom prst="rect">
            <a:avLst/>
          </a:prstGeom>
          <a:noFill/>
        </p:spPr>
        <p:txBody>
          <a:bodyPr wrap="none" rtlCol="0">
            <a:spAutoFit/>
          </a:bodyPr>
          <a:lstStyle/>
          <a:p>
            <a:r>
              <a:rPr lang="en-US" dirty="0" smtClean="0"/>
              <a:t>Jan 29-31, 1951</a:t>
            </a:r>
            <a:endParaRPr lang="en-US" dirty="0"/>
          </a:p>
        </p:txBody>
      </p:sp>
    </p:spTree>
    <p:extLst>
      <p:ext uri="{BB962C8B-B14F-4D97-AF65-F5344CB8AC3E}">
        <p14:creationId xmlns:p14="http://schemas.microsoft.com/office/powerpoint/2010/main" val="221096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393092"/>
            <a:ext cx="5181600" cy="522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r>
              <a:rPr lang="en-US" dirty="0" smtClean="0"/>
              <a:t>Jan 28, 1951 1930Z Surface Map</a:t>
            </a:r>
            <a:endParaRPr lang="en-US" dirty="0"/>
          </a:p>
        </p:txBody>
      </p:sp>
      <p:sp>
        <p:nvSpPr>
          <p:cNvPr id="5" name="Rectangle 4"/>
          <p:cNvSpPr/>
          <p:nvPr/>
        </p:nvSpPr>
        <p:spPr>
          <a:xfrm>
            <a:off x="2457651" y="1828800"/>
            <a:ext cx="105064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ight Arrow 7"/>
          <p:cNvSpPr/>
          <p:nvPr/>
        </p:nvSpPr>
        <p:spPr>
          <a:xfrm rot="3840031">
            <a:off x="2527272" y="4076135"/>
            <a:ext cx="2663905" cy="492353"/>
          </a:xfrm>
          <a:prstGeom prst="rightArrow">
            <a:avLst/>
          </a:prstGeom>
          <a:solidFill>
            <a:schemeClr val="bg2"/>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7386" b="55942"/>
          <a:stretch/>
        </p:blipFill>
        <p:spPr bwMode="auto">
          <a:xfrm>
            <a:off x="1905000" y="1385893"/>
            <a:ext cx="5181600" cy="524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ular Callout 10"/>
          <p:cNvSpPr/>
          <p:nvPr/>
        </p:nvSpPr>
        <p:spPr>
          <a:xfrm>
            <a:off x="2133600" y="1467582"/>
            <a:ext cx="3810000" cy="1146048"/>
          </a:xfrm>
          <a:prstGeom prst="wedgeRectCallout">
            <a:avLst>
              <a:gd name="adj1" fmla="val 10643"/>
              <a:gd name="adj2" fmla="val 150760"/>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b="1" dirty="0" smtClean="0">
                <a:latin typeface="+mj-lt"/>
              </a:rPr>
              <a:t>1062 </a:t>
            </a:r>
            <a:r>
              <a:rPr lang="en-US" sz="3600" b="1" dirty="0" err="1" smtClean="0">
                <a:latin typeface="+mj-lt"/>
              </a:rPr>
              <a:t>mb</a:t>
            </a:r>
            <a:r>
              <a:rPr lang="en-US" sz="3600" b="1" dirty="0" smtClean="0">
                <a:latin typeface="+mj-lt"/>
              </a:rPr>
              <a:t> High over Yukon</a:t>
            </a:r>
            <a:endParaRPr lang="en-US" sz="3600" b="1" dirty="0">
              <a:latin typeface="+mj-lt"/>
            </a:endParaRPr>
          </a:p>
        </p:txBody>
      </p:sp>
    </p:spTree>
    <p:extLst>
      <p:ext uri="{BB962C8B-B14F-4D97-AF65-F5344CB8AC3E}">
        <p14:creationId xmlns:p14="http://schemas.microsoft.com/office/powerpoint/2010/main" val="722680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 3-4, 2011</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295400"/>
            <a:ext cx="7162800" cy="5372100"/>
          </a:xfrm>
        </p:spPr>
      </p:pic>
    </p:spTree>
    <p:extLst>
      <p:ext uri="{BB962C8B-B14F-4D97-AF65-F5344CB8AC3E}">
        <p14:creationId xmlns:p14="http://schemas.microsoft.com/office/powerpoint/2010/main" val="1956264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 29-31, 1951*</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2 Fatalities.</a:t>
            </a:r>
          </a:p>
          <a:p>
            <a:r>
              <a:rPr lang="en-US" dirty="0" smtClean="0"/>
              <a:t>“Hospitals filled to overflow” due to many injuries.</a:t>
            </a:r>
          </a:p>
          <a:p>
            <a:r>
              <a:rPr lang="en-US" dirty="0" smtClean="0"/>
              <a:t>3800 wire breaks.</a:t>
            </a:r>
          </a:p>
          <a:p>
            <a:r>
              <a:rPr lang="en-US" dirty="0" smtClean="0"/>
              <a:t>1200 circuit breaks.</a:t>
            </a:r>
          </a:p>
          <a:p>
            <a:r>
              <a:rPr lang="en-US" dirty="0" smtClean="0"/>
              <a:t>2100 poles down.</a:t>
            </a:r>
          </a:p>
          <a:p>
            <a:r>
              <a:rPr lang="en-US" dirty="0" smtClean="0"/>
              <a:t>More than 100 poles leaning.</a:t>
            </a:r>
          </a:p>
          <a:p>
            <a:r>
              <a:rPr lang="en-US" dirty="0" smtClean="0"/>
              <a:t>240 miles of wire had to be restrung at a cost of $450K.</a:t>
            </a:r>
          </a:p>
          <a:p>
            <a:pPr marL="0" indent="0">
              <a:buNone/>
            </a:pP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27678" y="1600200"/>
            <a:ext cx="3679644" cy="4525963"/>
          </a:xfrm>
        </p:spPr>
      </p:pic>
    </p:spTree>
    <p:extLst>
      <p:ext uri="{BB962C8B-B14F-4D97-AF65-F5344CB8AC3E}">
        <p14:creationId xmlns:p14="http://schemas.microsoft.com/office/powerpoint/2010/main" val="118765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 29-31, 1951*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flights cancelled.</a:t>
            </a:r>
          </a:p>
          <a:p>
            <a:r>
              <a:rPr lang="en-US" dirty="0" smtClean="0"/>
              <a:t>Buses stopped for the first time.</a:t>
            </a:r>
          </a:p>
          <a:p>
            <a:r>
              <a:rPr lang="en-US" dirty="0" smtClean="0"/>
              <a:t>Most schools and businesses closed.</a:t>
            </a:r>
          </a:p>
          <a:p>
            <a:r>
              <a:rPr lang="en-US" dirty="0" smtClean="0"/>
              <a:t>Roads closed.</a:t>
            </a:r>
          </a:p>
          <a:p>
            <a:r>
              <a:rPr lang="en-US" dirty="0" smtClean="0"/>
              <a:t>No mail deliveries.</a:t>
            </a:r>
          </a:p>
          <a:p>
            <a:r>
              <a:rPr lang="en-US" dirty="0" smtClean="0"/>
              <a:t>Caller Times stated:</a:t>
            </a:r>
          </a:p>
          <a:p>
            <a:pPr lvl="1"/>
            <a:r>
              <a:rPr lang="en-US" i="1" dirty="0" smtClean="0"/>
              <a:t>“Not within the memory of any city official has an ice storm caused such widespread damage.”</a:t>
            </a:r>
          </a:p>
          <a:p>
            <a:pPr lvl="1"/>
            <a:r>
              <a:rPr lang="en-US" i="1" dirty="0" smtClean="0"/>
              <a:t>“Another coating of ice on top of 1/10 of an inch that had already accumulated”.</a:t>
            </a:r>
            <a:endParaRPr lang="en-US" i="1" dirty="0"/>
          </a:p>
        </p:txBody>
      </p:sp>
    </p:spTree>
    <p:extLst>
      <p:ext uri="{BB962C8B-B14F-4D97-AF65-F5344CB8AC3E}">
        <p14:creationId xmlns:p14="http://schemas.microsoft.com/office/powerpoint/2010/main" val="18836466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Jan 12-14, 1985*</a:t>
            </a:r>
            <a:endParaRPr lang="en-US" dirty="0"/>
          </a:p>
        </p:txBody>
      </p:sp>
      <p:sp>
        <p:nvSpPr>
          <p:cNvPr id="5" name="Text Placeholder 4"/>
          <p:cNvSpPr>
            <a:spLocks noGrp="1"/>
          </p:cNvSpPr>
          <p:nvPr>
            <p:ph type="body" idx="1"/>
          </p:nvPr>
        </p:nvSpPr>
        <p:spPr/>
        <p:txBody>
          <a:bodyPr/>
          <a:lstStyle/>
          <a:p>
            <a:pPr algn="ctr"/>
            <a:r>
              <a:rPr lang="en-US" dirty="0" smtClean="0"/>
              <a:t>500 </a:t>
            </a:r>
            <a:r>
              <a:rPr lang="en-US" dirty="0" err="1" smtClean="0"/>
              <a:t>mb</a:t>
            </a:r>
            <a:r>
              <a:rPr lang="en-US" dirty="0" smtClean="0"/>
              <a:t> Composite</a:t>
            </a:r>
            <a:endParaRPr lang="en-US"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589275"/>
            <a:ext cx="4040188" cy="3122488"/>
          </a:xfrm>
        </p:spPr>
      </p:pic>
      <p:sp>
        <p:nvSpPr>
          <p:cNvPr id="7" name="Text Placeholder 6"/>
          <p:cNvSpPr>
            <a:spLocks noGrp="1"/>
          </p:cNvSpPr>
          <p:nvPr>
            <p:ph type="body" sz="quarter" idx="3"/>
          </p:nvPr>
        </p:nvSpPr>
        <p:spPr/>
        <p:txBody>
          <a:bodyPr/>
          <a:lstStyle/>
          <a:p>
            <a:pPr algn="ctr"/>
            <a:r>
              <a:rPr lang="en-US" dirty="0" smtClean="0"/>
              <a:t>Surface Composite</a:t>
            </a:r>
            <a:endParaRPr lang="en-US" dirty="0"/>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588662"/>
            <a:ext cx="4041775" cy="3123714"/>
          </a:xfrm>
        </p:spPr>
      </p:pic>
    </p:spTree>
    <p:extLst>
      <p:ext uri="{BB962C8B-B14F-4D97-AF65-F5344CB8AC3E}">
        <p14:creationId xmlns:p14="http://schemas.microsoft.com/office/powerpoint/2010/main" val="3869182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Jan 12-14, 1985*</a:t>
            </a:r>
            <a:endParaRPr lang="en-US" dirty="0"/>
          </a:p>
        </p:txBody>
      </p:sp>
      <p:sp>
        <p:nvSpPr>
          <p:cNvPr id="8" name="Content Placeholder 7"/>
          <p:cNvSpPr>
            <a:spLocks noGrp="1"/>
          </p:cNvSpPr>
          <p:nvPr>
            <p:ph sz="half" idx="1"/>
          </p:nvPr>
        </p:nvSpPr>
        <p:spPr>
          <a:xfrm>
            <a:off x="457200" y="1600200"/>
            <a:ext cx="4191000" cy="4525963"/>
          </a:xfrm>
        </p:spPr>
        <p:txBody>
          <a:bodyPr>
            <a:normAutofit fontScale="92500"/>
          </a:bodyPr>
          <a:lstStyle/>
          <a:p>
            <a:r>
              <a:rPr lang="en-US" dirty="0" smtClean="0"/>
              <a:t>30 hours of freezing </a:t>
            </a:r>
            <a:r>
              <a:rPr lang="en-US" dirty="0" err="1" smtClean="0"/>
              <a:t>pcpn</a:t>
            </a:r>
            <a:r>
              <a:rPr lang="en-US" dirty="0" smtClean="0"/>
              <a:t>.</a:t>
            </a:r>
          </a:p>
          <a:p>
            <a:r>
              <a:rPr lang="en-US" dirty="0" smtClean="0"/>
              <a:t>0.57” total </a:t>
            </a:r>
            <a:r>
              <a:rPr lang="en-US" dirty="0" err="1" smtClean="0"/>
              <a:t>pcpn</a:t>
            </a:r>
            <a:r>
              <a:rPr lang="en-US" dirty="0" smtClean="0"/>
              <a:t>.</a:t>
            </a:r>
          </a:p>
          <a:p>
            <a:r>
              <a:rPr lang="en-US" sz="3500" b="1" i="1" dirty="0" smtClean="0">
                <a:solidFill>
                  <a:schemeClr val="accent2">
                    <a:lumMod val="20000"/>
                    <a:lumOff val="80000"/>
                  </a:schemeClr>
                </a:solidFill>
                <a:effectLst>
                  <a:outerShdw blurRad="38100" dist="38100" dir="2700000" algn="tl">
                    <a:srgbClr val="000000">
                      <a:alpha val="43137"/>
                    </a:srgbClr>
                  </a:outerShdw>
                </a:effectLst>
              </a:rPr>
              <a:t>“A solid inch of ice” </a:t>
            </a:r>
            <a:r>
              <a:rPr lang="en-US" dirty="0" smtClean="0"/>
              <a:t>reported on the Nueces Bay Causeway.</a:t>
            </a:r>
          </a:p>
          <a:p>
            <a:r>
              <a:rPr lang="en-US" dirty="0" smtClean="0"/>
              <a:t>Arctic front 1/10 morning.</a:t>
            </a:r>
          </a:p>
          <a:p>
            <a:pPr lvl="1"/>
            <a:r>
              <a:rPr lang="en-US" dirty="0" smtClean="0"/>
              <a:t>1048 </a:t>
            </a:r>
            <a:r>
              <a:rPr lang="en-US" dirty="0" err="1" smtClean="0"/>
              <a:t>mb</a:t>
            </a:r>
            <a:r>
              <a:rPr lang="en-US" dirty="0" smtClean="0"/>
              <a:t> High in Montana.</a:t>
            </a:r>
          </a:p>
          <a:p>
            <a:pPr lvl="1"/>
            <a:r>
              <a:rPr lang="en-US" dirty="0" smtClean="0"/>
              <a:t>32 hours below freezing.</a:t>
            </a:r>
          </a:p>
          <a:p>
            <a:r>
              <a:rPr lang="en-US" dirty="0" smtClean="0"/>
              <a:t>49 hours after </a:t>
            </a:r>
            <a:r>
              <a:rPr lang="en-US" dirty="0" err="1" smtClean="0"/>
              <a:t>fropa</a:t>
            </a:r>
            <a:r>
              <a:rPr lang="en-US" dirty="0" smtClean="0"/>
              <a:t>… freezing </a:t>
            </a:r>
            <a:r>
              <a:rPr lang="en-US" dirty="0" err="1" smtClean="0"/>
              <a:t>pcpn</a:t>
            </a:r>
            <a:r>
              <a:rPr lang="en-US" dirty="0" smtClean="0"/>
              <a:t> began. </a:t>
            </a:r>
            <a:endParaRPr lang="en-US"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68220" y="1600200"/>
            <a:ext cx="3198560" cy="4525963"/>
          </a:xfrm>
        </p:spPr>
      </p:pic>
    </p:spTree>
    <p:extLst>
      <p:ext uri="{BB962C8B-B14F-4D97-AF65-F5344CB8AC3E}">
        <p14:creationId xmlns:p14="http://schemas.microsoft.com/office/powerpoint/2010/main" val="239160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 12-14, 1985</a:t>
            </a:r>
            <a:r>
              <a:rPr lang="en-US" dirty="0" smtClean="0"/>
              <a:t>*</a:t>
            </a:r>
            <a:endParaRPr lang="en-US" dirty="0"/>
          </a:p>
        </p:txBody>
      </p:sp>
      <p:sp>
        <p:nvSpPr>
          <p:cNvPr id="3" name="Content Placeholder 2"/>
          <p:cNvSpPr>
            <a:spLocks noGrp="1"/>
          </p:cNvSpPr>
          <p:nvPr>
            <p:ph sz="half" idx="1"/>
          </p:nvPr>
        </p:nvSpPr>
        <p:spPr>
          <a:xfrm>
            <a:off x="457200" y="1600200"/>
            <a:ext cx="4267200" cy="4525963"/>
          </a:xfrm>
        </p:spPr>
        <p:txBody>
          <a:bodyPr>
            <a:normAutofit fontScale="92500" lnSpcReduction="10000"/>
          </a:bodyPr>
          <a:lstStyle/>
          <a:p>
            <a:r>
              <a:rPr lang="en-US" dirty="0" smtClean="0"/>
              <a:t>1 fatality and 1 injury in San Patricio county</a:t>
            </a:r>
          </a:p>
          <a:p>
            <a:pPr lvl="1"/>
            <a:r>
              <a:rPr lang="en-US" dirty="0" smtClean="0"/>
              <a:t>A second fatality due to CO poisoning.</a:t>
            </a:r>
          </a:p>
          <a:p>
            <a:r>
              <a:rPr lang="en-US" dirty="0" smtClean="0"/>
              <a:t>At least 27 traffic accidents with injuries.</a:t>
            </a:r>
          </a:p>
          <a:p>
            <a:r>
              <a:rPr lang="en-US" dirty="0" smtClean="0"/>
              <a:t>Closed bridges and roads (up to several days) to allow sanding.</a:t>
            </a:r>
          </a:p>
          <a:p>
            <a:r>
              <a:rPr lang="en-US" dirty="0" smtClean="0"/>
              <a:t>Cancelled airline flights.</a:t>
            </a:r>
          </a:p>
          <a:p>
            <a:r>
              <a:rPr lang="en-US" dirty="0" smtClean="0"/>
              <a:t>Schools closed.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46182"/>
            <a:ext cx="4038600" cy="3033998"/>
          </a:xfrm>
        </p:spPr>
      </p:pic>
    </p:spTree>
    <p:extLst>
      <p:ext uri="{BB962C8B-B14F-4D97-AF65-F5344CB8AC3E}">
        <p14:creationId xmlns:p14="http://schemas.microsoft.com/office/powerpoint/2010/main" val="3566280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3114197"/>
              </p:ext>
            </p:extLst>
          </p:nvPr>
        </p:nvGraphicFramePr>
        <p:xfrm>
          <a:off x="152401" y="152398"/>
          <a:ext cx="8839200" cy="6577683"/>
        </p:xfrm>
        <a:graphic>
          <a:graphicData uri="http://schemas.openxmlformats.org/drawingml/2006/table">
            <a:tbl>
              <a:tblPr/>
              <a:tblGrid>
                <a:gridCol w="1950286"/>
                <a:gridCol w="1707313"/>
                <a:gridCol w="1676400"/>
                <a:gridCol w="1905000"/>
                <a:gridCol w="1600201"/>
              </a:tblGrid>
              <a:tr h="301994">
                <a:tc>
                  <a:txBody>
                    <a:bodyPr/>
                    <a:lstStyle/>
                    <a:p>
                      <a:pPr algn="l" fontAlgn="b"/>
                      <a:endParaRPr lang="en-US" sz="600" b="0" i="0" u="none" strike="noStrike" dirty="0">
                        <a:solidFill>
                          <a:srgbClr val="000000"/>
                        </a:solidFill>
                        <a:effectLst/>
                        <a:latin typeface="Calibri"/>
                      </a:endParaRPr>
                    </a:p>
                  </a:txBody>
                  <a:tcPr marL="5491" marR="5491" marT="5491"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Times New Roman"/>
                        </a:rPr>
                        <a:t>1/19-25, 1924</a:t>
                      </a:r>
                    </a:p>
                  </a:txBody>
                  <a:tcPr marL="5491" marR="5491" marT="5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1" i="0" u="none" strike="noStrike" dirty="0">
                          <a:solidFill>
                            <a:srgbClr val="000000"/>
                          </a:solidFill>
                          <a:effectLst/>
                          <a:latin typeface="Times New Roman"/>
                        </a:rPr>
                        <a:t>1/29-31, 1951</a:t>
                      </a:r>
                    </a:p>
                  </a:txBody>
                  <a:tcPr marL="5491" marR="5491" marT="5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1" i="0" u="none" strike="noStrike" dirty="0">
                          <a:solidFill>
                            <a:srgbClr val="000000"/>
                          </a:solidFill>
                          <a:effectLst/>
                          <a:latin typeface="Times New Roman"/>
                        </a:rPr>
                        <a:t>1/12-14, 1985</a:t>
                      </a:r>
                    </a:p>
                  </a:txBody>
                  <a:tcPr marL="5491" marR="5491" marT="5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1" i="0" u="none" strike="noStrike" dirty="0">
                          <a:solidFill>
                            <a:srgbClr val="000000"/>
                          </a:solidFill>
                          <a:effectLst/>
                          <a:latin typeface="Times New Roman"/>
                        </a:rPr>
                        <a:t>2/3-4, 2011</a:t>
                      </a:r>
                    </a:p>
                  </a:txBody>
                  <a:tcPr marL="5491" marR="5491" marT="5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00"/>
                    </a:solidFill>
                  </a:tcPr>
                </a:tc>
              </a:tr>
              <a:tr h="412727">
                <a:tc>
                  <a:txBody>
                    <a:bodyPr/>
                    <a:lstStyle/>
                    <a:p>
                      <a:pPr algn="ctr" fontAlgn="b"/>
                      <a:r>
                        <a:rPr lang="en-US" sz="1200" b="1" i="0" u="none" strike="noStrike" dirty="0">
                          <a:solidFill>
                            <a:srgbClr val="000000"/>
                          </a:solidFill>
                          <a:effectLst/>
                          <a:latin typeface="Times New Roman"/>
                        </a:rPr>
                        <a:t>Ice Thickness</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Times New Roman"/>
                        </a:rPr>
                        <a:t>Unknown</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Times New Roman"/>
                        </a:rPr>
                        <a:t>&gt;1/10"</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Times New Roman"/>
                        </a:rPr>
                        <a:t>1"</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Times New Roman"/>
                        </a:rPr>
                        <a:t>1/4-3/8"</a:t>
                      </a:r>
                    </a:p>
                  </a:txBody>
                  <a:tcPr marL="5491" marR="5491" marT="5491"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r>
              <a:tr h="299981">
                <a:tc>
                  <a:txBody>
                    <a:bodyPr/>
                    <a:lstStyle/>
                    <a:p>
                      <a:pPr algn="ctr" fontAlgn="b"/>
                      <a:r>
                        <a:rPr lang="en-US" sz="1200" b="1" i="0" u="none" strike="noStrike">
                          <a:solidFill>
                            <a:srgbClr val="000000"/>
                          </a:solidFill>
                          <a:effectLst/>
                          <a:latin typeface="Times New Roman"/>
                        </a:rPr>
                        <a:t>Total Liquid Equivalent</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Times New Roman"/>
                        </a:rPr>
                        <a:t>1.45"</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b"/>
                      <a:r>
                        <a:rPr lang="en-US" sz="1200" b="0" i="0" u="none" strike="noStrike">
                          <a:solidFill>
                            <a:srgbClr val="000000"/>
                          </a:solidFill>
                          <a:effectLst/>
                          <a:latin typeface="Times New Roman"/>
                        </a:rPr>
                        <a:t>0.10"</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b"/>
                      <a:r>
                        <a:rPr lang="en-US" sz="1200" b="0" i="0" u="none" strike="noStrike">
                          <a:solidFill>
                            <a:srgbClr val="000000"/>
                          </a:solidFill>
                          <a:effectLst/>
                          <a:latin typeface="Times New Roman"/>
                        </a:rPr>
                        <a:t>0.57"</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b"/>
                      <a:r>
                        <a:rPr lang="en-US" sz="1200" b="0" i="0" u="none" strike="noStrike" dirty="0">
                          <a:solidFill>
                            <a:srgbClr val="000000"/>
                          </a:solidFill>
                          <a:effectLst/>
                          <a:latin typeface="Times New Roman"/>
                        </a:rPr>
                        <a:t>0.05"</a:t>
                      </a:r>
                    </a:p>
                  </a:txBody>
                  <a:tcPr marL="5491" marR="5491" marT="5491"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bg1">
                        <a:lumMod val="40000"/>
                        <a:lumOff val="60000"/>
                      </a:schemeClr>
                    </a:solidFill>
                  </a:tcPr>
                </a:tc>
              </a:tr>
              <a:tr h="301994">
                <a:tc>
                  <a:txBody>
                    <a:bodyPr/>
                    <a:lstStyle/>
                    <a:p>
                      <a:pPr algn="ctr" fontAlgn="b"/>
                      <a:r>
                        <a:rPr lang="en-US" sz="1200" b="1" i="0" u="none" strike="noStrike">
                          <a:solidFill>
                            <a:srgbClr val="000000"/>
                          </a:solidFill>
                          <a:effectLst/>
                          <a:latin typeface="Times New Roman"/>
                        </a:rPr>
                        <a:t>Duration of Event</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Times New Roman"/>
                        </a:rPr>
                        <a:t>~4 days</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200" b="0" i="0" u="none" strike="noStrike" dirty="0" smtClean="0">
                          <a:solidFill>
                            <a:srgbClr val="000000"/>
                          </a:solidFill>
                          <a:effectLst/>
                          <a:latin typeface="Times New Roman"/>
                        </a:rPr>
                        <a:t>~42 </a:t>
                      </a:r>
                      <a:r>
                        <a:rPr lang="en-US" sz="1200" b="0" i="0" u="none" strike="noStrike" dirty="0">
                          <a:solidFill>
                            <a:srgbClr val="000000"/>
                          </a:solidFill>
                          <a:effectLst/>
                          <a:latin typeface="Times New Roman"/>
                        </a:rPr>
                        <a:t>hours</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Times New Roman"/>
                        </a:rPr>
                        <a:t>30 hours</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Times New Roman"/>
                        </a:rPr>
                        <a:t>14 hours</a:t>
                      </a:r>
                    </a:p>
                  </a:txBody>
                  <a:tcPr marL="5491" marR="5491" marT="5491"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r>
              <a:tr h="301994">
                <a:tc>
                  <a:txBody>
                    <a:bodyPr/>
                    <a:lstStyle/>
                    <a:p>
                      <a:pPr algn="ctr" fontAlgn="b"/>
                      <a:r>
                        <a:rPr lang="en-US" sz="1200" b="1" i="0" u="none" strike="noStrike">
                          <a:solidFill>
                            <a:srgbClr val="000000"/>
                          </a:solidFill>
                          <a:effectLst/>
                          <a:latin typeface="Times New Roman"/>
                        </a:rPr>
                        <a:t>Duration of Freezing Temps</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smtClean="0">
                          <a:solidFill>
                            <a:srgbClr val="000000"/>
                          </a:solidFill>
                          <a:effectLst/>
                          <a:latin typeface="Times New Roman"/>
                        </a:rPr>
                        <a:t>~72 hours</a:t>
                      </a:r>
                      <a:endParaRPr lang="en-US" sz="1200" b="0" i="0" u="none" strike="noStrike" dirty="0">
                        <a:solidFill>
                          <a:srgbClr val="000000"/>
                        </a:solidFill>
                        <a:effectLst/>
                        <a:latin typeface="Times New Roman"/>
                      </a:endParaRP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b"/>
                      <a:r>
                        <a:rPr lang="en-US" sz="1200" b="0" i="0" u="none" strike="noStrike">
                          <a:solidFill>
                            <a:srgbClr val="000000"/>
                          </a:solidFill>
                          <a:effectLst/>
                          <a:latin typeface="Times New Roman"/>
                        </a:rPr>
                        <a:t>96 hours</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b"/>
                      <a:r>
                        <a:rPr lang="en-US" sz="1200" b="0" i="0" u="none" strike="noStrike">
                          <a:solidFill>
                            <a:srgbClr val="000000"/>
                          </a:solidFill>
                          <a:effectLst/>
                          <a:latin typeface="Times New Roman"/>
                        </a:rPr>
                        <a:t>32 hours</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b"/>
                      <a:r>
                        <a:rPr lang="en-US" sz="1200" b="0" i="0" u="none" strike="noStrike" dirty="0">
                          <a:solidFill>
                            <a:srgbClr val="000000"/>
                          </a:solidFill>
                          <a:effectLst/>
                          <a:latin typeface="Times New Roman"/>
                        </a:rPr>
                        <a:t>37 hours</a:t>
                      </a:r>
                    </a:p>
                  </a:txBody>
                  <a:tcPr marL="5491" marR="5491" marT="5491"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bg1">
                        <a:lumMod val="40000"/>
                        <a:lumOff val="60000"/>
                      </a:schemeClr>
                    </a:solidFill>
                  </a:tcPr>
                </a:tc>
              </a:tr>
              <a:tr h="299981">
                <a:tc>
                  <a:txBody>
                    <a:bodyPr/>
                    <a:lstStyle/>
                    <a:p>
                      <a:pPr algn="ctr" fontAlgn="b"/>
                      <a:r>
                        <a:rPr lang="en-US" sz="1200" b="1" i="0" u="none" strike="noStrike">
                          <a:solidFill>
                            <a:srgbClr val="000000"/>
                          </a:solidFill>
                          <a:effectLst/>
                          <a:latin typeface="Times New Roman"/>
                        </a:rPr>
                        <a:t>Fatalities</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Times New Roman"/>
                        </a:rPr>
                        <a:t>Unknown</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Times New Roman"/>
                        </a:rPr>
                        <a:t>2</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Times New Roman"/>
                        </a:rPr>
                        <a:t>2</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Times New Roman"/>
                        </a:rPr>
                        <a:t>None</a:t>
                      </a:r>
                    </a:p>
                  </a:txBody>
                  <a:tcPr marL="5491" marR="5491" marT="5491"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r>
              <a:tr h="301994">
                <a:tc>
                  <a:txBody>
                    <a:bodyPr/>
                    <a:lstStyle/>
                    <a:p>
                      <a:pPr algn="ctr" fontAlgn="b"/>
                      <a:r>
                        <a:rPr lang="en-US" sz="1200" b="1" i="0" u="none" strike="noStrike">
                          <a:solidFill>
                            <a:srgbClr val="000000"/>
                          </a:solidFill>
                          <a:effectLst/>
                          <a:latin typeface="Times New Roman"/>
                        </a:rPr>
                        <a:t>Injuries</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Times New Roman"/>
                        </a:rPr>
                        <a:t>Unknown</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b"/>
                      <a:r>
                        <a:rPr lang="en-US" sz="1200" b="0" i="0" u="none" strike="noStrike">
                          <a:solidFill>
                            <a:srgbClr val="000000"/>
                          </a:solidFill>
                          <a:effectLst/>
                          <a:latin typeface="Times New Roman"/>
                        </a:rPr>
                        <a:t>Multiple</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b"/>
                      <a:r>
                        <a:rPr lang="en-US" sz="1200" b="0" i="0" u="none" strike="noStrike">
                          <a:solidFill>
                            <a:srgbClr val="000000"/>
                          </a:solidFill>
                          <a:effectLst/>
                          <a:latin typeface="Times New Roman"/>
                        </a:rPr>
                        <a:t>&gt;=27</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b"/>
                      <a:r>
                        <a:rPr lang="en-US" sz="1200" b="0" i="0" u="none" strike="noStrike" dirty="0">
                          <a:solidFill>
                            <a:srgbClr val="000000"/>
                          </a:solidFill>
                          <a:effectLst/>
                          <a:latin typeface="Times New Roman"/>
                        </a:rPr>
                        <a:t>Multiple</a:t>
                      </a:r>
                    </a:p>
                  </a:txBody>
                  <a:tcPr marL="5491" marR="5491" marT="5491"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bg1">
                        <a:lumMod val="40000"/>
                        <a:lumOff val="60000"/>
                      </a:schemeClr>
                    </a:solidFill>
                  </a:tcPr>
                </a:tc>
              </a:tr>
              <a:tr h="1902566">
                <a:tc>
                  <a:txBody>
                    <a:bodyPr/>
                    <a:lstStyle/>
                    <a:p>
                      <a:pPr algn="ctr" fontAlgn="ctr"/>
                      <a:r>
                        <a:rPr lang="en-US" sz="1200" b="1" i="0" u="none" strike="noStrike" dirty="0">
                          <a:solidFill>
                            <a:srgbClr val="000000"/>
                          </a:solidFill>
                          <a:effectLst/>
                          <a:latin typeface="Times New Roman"/>
                        </a:rPr>
                        <a:t>Socio-economic</a:t>
                      </a:r>
                    </a:p>
                  </a:txBody>
                  <a:tcPr marL="5491" marR="5491" marT="5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200" b="0" i="0" u="none" strike="noStrike">
                          <a:solidFill>
                            <a:srgbClr val="000000"/>
                          </a:solidFill>
                          <a:effectLst/>
                          <a:latin typeface="Times New Roman"/>
                        </a:rPr>
                        <a:t>Telephone lines down 4 months, Extensive damage to crops and vegetation, Most communication down for days</a:t>
                      </a:r>
                    </a:p>
                  </a:txBody>
                  <a:tcPr marL="5491" marR="5491" marT="5491" marB="0" anchor="ctr">
                    <a:lnL w="635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Times New Roman"/>
                        </a:rPr>
                        <a:t>3800 wire breaks, 1200 circuit breaks, 2100 poles down, more than 100 poles leaning, 240 miles of wire needed at a cost of $450k, All flights cancelled, Buses stopped for the first time, No mail delivery, Schools, business &amp; roads closed</a:t>
                      </a:r>
                    </a:p>
                  </a:txBody>
                  <a:tcPr marL="5491" marR="5491" marT="5491" marB="0" anchor="ctr">
                    <a:lnL w="635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a:solidFill>
                            <a:srgbClr val="000000"/>
                          </a:solidFill>
                          <a:effectLst/>
                          <a:latin typeface="Times New Roman"/>
                        </a:rPr>
                        <a:t>At least 27 auto accidents, Bridges and roads closed for several days to allow sanding, Schools closed, Airline flights cancelled</a:t>
                      </a:r>
                    </a:p>
                  </a:txBody>
                  <a:tcPr marL="5491" marR="5491" marT="5491" marB="0" anchor="ctr">
                    <a:lnL w="635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a:solidFill>
                            <a:srgbClr val="000000"/>
                          </a:solidFill>
                          <a:effectLst/>
                          <a:latin typeface="Times New Roman"/>
                        </a:rPr>
                        <a:t>More than 200 auto accidents, Roads, bridges, schools and city offices closed</a:t>
                      </a:r>
                    </a:p>
                  </a:txBody>
                  <a:tcPr marL="5491" marR="5491" marT="549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r>
              <a:tr h="2446155">
                <a:tc>
                  <a:txBody>
                    <a:bodyPr/>
                    <a:lstStyle/>
                    <a:p>
                      <a:pPr algn="ctr" fontAlgn="ctr"/>
                      <a:r>
                        <a:rPr lang="en-US" sz="1200" b="1" i="0" u="none" strike="noStrike" dirty="0">
                          <a:solidFill>
                            <a:srgbClr val="000000"/>
                          </a:solidFill>
                          <a:effectLst/>
                          <a:latin typeface="Times New Roman"/>
                        </a:rPr>
                        <a:t>Notable Quotes</a:t>
                      </a:r>
                    </a:p>
                  </a:txBody>
                  <a:tcPr marL="5491" marR="5491" marT="5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200" b="0" i="0" u="none" strike="noStrike" dirty="0">
                          <a:solidFill>
                            <a:srgbClr val="000000"/>
                          </a:solidFill>
                          <a:effectLst/>
                          <a:latin typeface="Times New Roman"/>
                        </a:rPr>
                        <a:t>“Heavy coating of glaze", “Telephonic communication to cease”, “The coating on the wires and trees soon became so heavy as to cause the wires to break and branches of trees to collapse."</a:t>
                      </a:r>
                    </a:p>
                  </a:txBody>
                  <a:tcPr marL="5491" marR="5491" marT="5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200" b="0" i="0" u="none" strike="noStrike">
                          <a:solidFill>
                            <a:srgbClr val="000000"/>
                          </a:solidFill>
                          <a:effectLst/>
                          <a:latin typeface="Times New Roman"/>
                        </a:rPr>
                        <a:t>"Hospitals filled to overflow", "Not within the memory of any city official has an ice storm caused such widespread damage"</a:t>
                      </a:r>
                    </a:p>
                  </a:txBody>
                  <a:tcPr marL="5491" marR="5491" marT="5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r>
                        <a:rPr lang="en-US" sz="1200" b="0" i="0" u="none" strike="noStrike">
                          <a:solidFill>
                            <a:srgbClr val="000000"/>
                          </a:solidFill>
                          <a:effectLst/>
                          <a:latin typeface="Times New Roman"/>
                        </a:rPr>
                        <a:t>"Very hazardous driving conditions", "Solid inch of ice"</a:t>
                      </a:r>
                    </a:p>
                  </a:txBody>
                  <a:tcPr marL="5491" marR="5491" marT="5491" marB="0" anchor="ctr">
                    <a:lnL w="635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algn="ctr" fontAlgn="ctr"/>
                      <a:endParaRPr lang="en-US" sz="1200" b="0" i="0" u="none" strike="noStrike" dirty="0">
                        <a:solidFill>
                          <a:srgbClr val="000000"/>
                        </a:solidFill>
                        <a:effectLst/>
                        <a:latin typeface="Times New Roman"/>
                      </a:endParaRPr>
                    </a:p>
                  </a:txBody>
                  <a:tcPr marL="5491" marR="5491" marT="549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chemeClr val="bg1">
                        <a:lumMod val="40000"/>
                        <a:lumOff val="60000"/>
                      </a:schemeClr>
                    </a:solidFill>
                  </a:tcPr>
                </a:tc>
              </a:tr>
            </a:tbl>
          </a:graphicData>
        </a:graphic>
      </p:graphicFrame>
      <p:sp>
        <p:nvSpPr>
          <p:cNvPr id="3" name="Rectangle 2"/>
          <p:cNvSpPr/>
          <p:nvPr/>
        </p:nvSpPr>
        <p:spPr>
          <a:xfrm>
            <a:off x="2057400" y="152400"/>
            <a:ext cx="1752600" cy="6553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12713"/>
            <a:ext cx="1676400"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12713"/>
            <a:ext cx="2057400"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30810"/>
            <a:ext cx="1600200"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7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 18-22 1940</a:t>
            </a:r>
            <a:endParaRPr lang="en-US" dirty="0"/>
          </a:p>
        </p:txBody>
      </p:sp>
      <p:sp>
        <p:nvSpPr>
          <p:cNvPr id="4" name="Text Placeholder 3"/>
          <p:cNvSpPr>
            <a:spLocks noGrp="1"/>
          </p:cNvSpPr>
          <p:nvPr>
            <p:ph type="body" idx="1"/>
          </p:nvPr>
        </p:nvSpPr>
        <p:spPr/>
        <p:txBody>
          <a:bodyPr/>
          <a:lstStyle/>
          <a:p>
            <a:pPr algn="ctr"/>
            <a:r>
              <a:rPr lang="en-US" dirty="0" smtClean="0"/>
              <a:t>500 </a:t>
            </a:r>
            <a:r>
              <a:rPr lang="en-US" dirty="0" err="1" smtClean="0"/>
              <a:t>mb</a:t>
            </a:r>
            <a:r>
              <a:rPr lang="en-US" dirty="0" smtClean="0"/>
              <a:t> Composite</a:t>
            </a: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589275"/>
            <a:ext cx="4040188" cy="3122488"/>
          </a:xfrm>
        </p:spPr>
      </p:pic>
      <p:sp>
        <p:nvSpPr>
          <p:cNvPr id="6" name="Text Placeholder 5"/>
          <p:cNvSpPr>
            <a:spLocks noGrp="1"/>
          </p:cNvSpPr>
          <p:nvPr>
            <p:ph type="body" sz="quarter" idx="3"/>
          </p:nvPr>
        </p:nvSpPr>
        <p:spPr/>
        <p:txBody>
          <a:bodyPr/>
          <a:lstStyle/>
          <a:p>
            <a:pPr algn="ctr"/>
            <a:r>
              <a:rPr lang="en-US" dirty="0" smtClean="0"/>
              <a:t>Surface Composite</a:t>
            </a:r>
            <a:endParaRPr lang="en-US" dirty="0"/>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588662"/>
            <a:ext cx="4041775" cy="3123714"/>
          </a:xfrm>
        </p:spPr>
      </p:pic>
    </p:spTree>
    <p:extLst>
      <p:ext uri="{BB962C8B-B14F-4D97-AF65-F5344CB8AC3E}">
        <p14:creationId xmlns:p14="http://schemas.microsoft.com/office/powerpoint/2010/main" val="1524688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Jan 18-22 1940</a:t>
            </a:r>
            <a:endParaRPr lang="en-US" dirty="0"/>
          </a:p>
        </p:txBody>
      </p:sp>
      <p:sp>
        <p:nvSpPr>
          <p:cNvPr id="11" name="Content Placeholder 10"/>
          <p:cNvSpPr>
            <a:spLocks noGrp="1"/>
          </p:cNvSpPr>
          <p:nvPr>
            <p:ph idx="1"/>
          </p:nvPr>
        </p:nvSpPr>
        <p:spPr/>
        <p:txBody>
          <a:bodyPr>
            <a:normAutofit fontScale="85000" lnSpcReduction="10000"/>
          </a:bodyPr>
          <a:lstStyle/>
          <a:p>
            <a:r>
              <a:rPr lang="en-US" dirty="0" smtClean="0"/>
              <a:t>6 hours of freezing </a:t>
            </a:r>
            <a:r>
              <a:rPr lang="en-US" dirty="0" err="1" smtClean="0"/>
              <a:t>pcpn</a:t>
            </a:r>
            <a:r>
              <a:rPr lang="en-US" dirty="0" smtClean="0"/>
              <a:t>.</a:t>
            </a:r>
          </a:p>
          <a:p>
            <a:r>
              <a:rPr lang="en-US" dirty="0" smtClean="0"/>
              <a:t>Amount unknown.</a:t>
            </a:r>
          </a:p>
          <a:p>
            <a:r>
              <a:rPr lang="en-US" dirty="0" smtClean="0"/>
              <a:t>Began 5 hours after </a:t>
            </a:r>
            <a:r>
              <a:rPr lang="en-US" dirty="0" err="1" smtClean="0"/>
              <a:t>fropa</a:t>
            </a:r>
            <a:r>
              <a:rPr lang="en-US" dirty="0" smtClean="0"/>
              <a:t>.</a:t>
            </a:r>
          </a:p>
          <a:p>
            <a:r>
              <a:rPr lang="en-US" dirty="0" smtClean="0"/>
              <a:t>Arctic front 1/18 noon.</a:t>
            </a:r>
          </a:p>
          <a:p>
            <a:pPr lvl="1"/>
            <a:r>
              <a:rPr lang="en-US" dirty="0" smtClean="0"/>
              <a:t>1047 </a:t>
            </a:r>
            <a:r>
              <a:rPr lang="en-US" dirty="0" err="1" smtClean="0"/>
              <a:t>mb</a:t>
            </a:r>
            <a:r>
              <a:rPr lang="en-US" dirty="0" smtClean="0"/>
              <a:t> High across the NW Territories into Montana.</a:t>
            </a:r>
          </a:p>
          <a:p>
            <a:pPr lvl="1"/>
            <a:r>
              <a:rPr lang="en-US" dirty="0" smtClean="0"/>
              <a:t>3</a:t>
            </a:r>
            <a:r>
              <a:rPr lang="en-US" baseline="30000" dirty="0" smtClean="0"/>
              <a:t>rd</a:t>
            </a:r>
            <a:r>
              <a:rPr lang="en-US" dirty="0" smtClean="0"/>
              <a:t> coldest January period (19-23</a:t>
            </a:r>
            <a:r>
              <a:rPr lang="en-US" baseline="30000" dirty="0" smtClean="0"/>
              <a:t>rd</a:t>
            </a:r>
            <a:r>
              <a:rPr lang="en-US" dirty="0" smtClean="0"/>
              <a:t>) ever!</a:t>
            </a:r>
          </a:p>
          <a:p>
            <a:pPr lvl="1"/>
            <a:r>
              <a:rPr lang="en-US" dirty="0" smtClean="0"/>
              <a:t>2 record lows.</a:t>
            </a:r>
          </a:p>
          <a:p>
            <a:pPr lvl="1"/>
            <a:r>
              <a:rPr lang="en-US" dirty="0" smtClean="0"/>
              <a:t>23 hours below freezing.</a:t>
            </a:r>
          </a:p>
          <a:p>
            <a:r>
              <a:rPr lang="en-US" dirty="0" smtClean="0"/>
              <a:t>Secondary surge along with surface low in NW Gulf (SE of Brownsville) on 1/22.</a:t>
            </a:r>
            <a:endParaRPr lang="en-US" dirty="0"/>
          </a:p>
        </p:txBody>
      </p:sp>
    </p:spTree>
    <p:extLst>
      <p:ext uri="{BB962C8B-B14F-4D97-AF65-F5344CB8AC3E}">
        <p14:creationId xmlns:p14="http://schemas.microsoft.com/office/powerpoint/2010/main" val="5775236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 18-22 1940</a:t>
            </a:r>
            <a:endParaRPr lang="en-US" dirty="0"/>
          </a:p>
        </p:txBody>
      </p:sp>
      <p:sp>
        <p:nvSpPr>
          <p:cNvPr id="3" name="Content Placeholder 2"/>
          <p:cNvSpPr>
            <a:spLocks noGrp="1"/>
          </p:cNvSpPr>
          <p:nvPr>
            <p:ph idx="1"/>
          </p:nvPr>
        </p:nvSpPr>
        <p:spPr/>
        <p:txBody>
          <a:bodyPr/>
          <a:lstStyle/>
          <a:p>
            <a:endParaRPr lang="en-US" dirty="0" smtClean="0"/>
          </a:p>
          <a:p>
            <a:r>
              <a:rPr lang="en-US" dirty="0" smtClean="0"/>
              <a:t>“Utility lines damaged”.</a:t>
            </a:r>
          </a:p>
          <a:p>
            <a:endParaRPr lang="en-US" dirty="0"/>
          </a:p>
          <a:p>
            <a:r>
              <a:rPr lang="en-US" dirty="0" smtClean="0"/>
              <a:t>Heavy crop damage.</a:t>
            </a:r>
          </a:p>
          <a:p>
            <a:endParaRPr lang="en-US" dirty="0"/>
          </a:p>
          <a:p>
            <a:r>
              <a:rPr lang="en-US" dirty="0" smtClean="0"/>
              <a:t>Hazardous driving conditions.</a:t>
            </a:r>
            <a:endParaRPr lang="en-US" dirty="0"/>
          </a:p>
        </p:txBody>
      </p:sp>
    </p:spTree>
    <p:extLst>
      <p:ext uri="{BB962C8B-B14F-4D97-AF65-F5344CB8AC3E}">
        <p14:creationId xmlns:p14="http://schemas.microsoft.com/office/powerpoint/2010/main" val="3607638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Jan 9-10 1973</a:t>
            </a:r>
            <a:endParaRPr lang="en-US" dirty="0"/>
          </a:p>
        </p:txBody>
      </p:sp>
      <p:sp>
        <p:nvSpPr>
          <p:cNvPr id="5" name="Text Placeholder 4"/>
          <p:cNvSpPr>
            <a:spLocks noGrp="1"/>
          </p:cNvSpPr>
          <p:nvPr>
            <p:ph type="body" idx="1"/>
          </p:nvPr>
        </p:nvSpPr>
        <p:spPr/>
        <p:txBody>
          <a:bodyPr/>
          <a:lstStyle/>
          <a:p>
            <a:pPr algn="ctr"/>
            <a:r>
              <a:rPr lang="en-US" dirty="0" smtClean="0"/>
              <a:t>500 </a:t>
            </a:r>
            <a:r>
              <a:rPr lang="en-US" dirty="0" err="1" smtClean="0"/>
              <a:t>mb</a:t>
            </a:r>
            <a:r>
              <a:rPr lang="en-US" dirty="0" smtClean="0"/>
              <a:t> Composite</a:t>
            </a:r>
            <a:endParaRPr lang="en-US"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589275"/>
            <a:ext cx="4040188" cy="3122488"/>
          </a:xfrm>
        </p:spPr>
      </p:pic>
      <p:sp>
        <p:nvSpPr>
          <p:cNvPr id="7" name="Text Placeholder 6"/>
          <p:cNvSpPr>
            <a:spLocks noGrp="1"/>
          </p:cNvSpPr>
          <p:nvPr>
            <p:ph type="body" sz="quarter" idx="3"/>
          </p:nvPr>
        </p:nvSpPr>
        <p:spPr/>
        <p:txBody>
          <a:bodyPr/>
          <a:lstStyle/>
          <a:p>
            <a:pPr algn="ctr"/>
            <a:r>
              <a:rPr lang="en-US" dirty="0" smtClean="0"/>
              <a:t>Surface Composite</a:t>
            </a:r>
            <a:endParaRPr lang="en-US" dirty="0"/>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588662"/>
            <a:ext cx="4041775" cy="3123714"/>
          </a:xfrm>
        </p:spPr>
      </p:pic>
    </p:spTree>
    <p:extLst>
      <p:ext uri="{BB962C8B-B14F-4D97-AF65-F5344CB8AC3E}">
        <p14:creationId xmlns:p14="http://schemas.microsoft.com/office/powerpoint/2010/main" val="3903735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 3-4, 2011 – 500 </a:t>
            </a:r>
            <a:r>
              <a:rPr lang="en-US" dirty="0" err="1" smtClean="0"/>
              <a:t>mb</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34282"/>
            <a:ext cx="7238999" cy="542924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38250"/>
            <a:ext cx="7239000" cy="5429250"/>
          </a:xfrm>
          <a:prstGeom prst="rect">
            <a:avLst/>
          </a:prstGeom>
        </p:spPr>
      </p:pic>
    </p:spTree>
    <p:extLst>
      <p:ext uri="{BB962C8B-B14F-4D97-AF65-F5344CB8AC3E}">
        <p14:creationId xmlns:p14="http://schemas.microsoft.com/office/powerpoint/2010/main" val="307624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Jan 9-10 1973</a:t>
            </a:r>
            <a:endParaRPr lang="en-US" dirty="0"/>
          </a:p>
        </p:txBody>
      </p:sp>
      <p:sp>
        <p:nvSpPr>
          <p:cNvPr id="8" name="Content Placeholder 7"/>
          <p:cNvSpPr>
            <a:spLocks noGrp="1"/>
          </p:cNvSpPr>
          <p:nvPr>
            <p:ph sz="half" idx="1"/>
          </p:nvPr>
        </p:nvSpPr>
        <p:spPr/>
        <p:txBody>
          <a:bodyPr>
            <a:normAutofit fontScale="85000" lnSpcReduction="20000"/>
          </a:bodyPr>
          <a:lstStyle/>
          <a:p>
            <a:r>
              <a:rPr lang="en-US" dirty="0" smtClean="0"/>
              <a:t>16 hours of freezing </a:t>
            </a:r>
            <a:r>
              <a:rPr lang="en-US" dirty="0" err="1" smtClean="0"/>
              <a:t>pcpn</a:t>
            </a:r>
            <a:r>
              <a:rPr lang="en-US" dirty="0" smtClean="0"/>
              <a:t>.</a:t>
            </a:r>
          </a:p>
          <a:p>
            <a:r>
              <a:rPr lang="en-US" dirty="0" smtClean="0"/>
              <a:t>0.39” total </a:t>
            </a:r>
            <a:r>
              <a:rPr lang="en-US" dirty="0" err="1" smtClean="0"/>
              <a:t>pcpn</a:t>
            </a:r>
            <a:r>
              <a:rPr lang="en-US" dirty="0" smtClean="0"/>
              <a:t>.</a:t>
            </a:r>
          </a:p>
          <a:p>
            <a:r>
              <a:rPr lang="en-US" sz="3000" b="1" dirty="0" smtClean="0"/>
              <a:t>“Ice a quarter to half an inch”.</a:t>
            </a:r>
          </a:p>
          <a:p>
            <a:r>
              <a:rPr lang="en-US" dirty="0" smtClean="0"/>
              <a:t>Modified arctic front on 1/5 evening.</a:t>
            </a:r>
          </a:p>
          <a:p>
            <a:pPr lvl="1"/>
            <a:r>
              <a:rPr lang="en-US" dirty="0"/>
              <a:t>1045 </a:t>
            </a:r>
            <a:r>
              <a:rPr lang="en-US" dirty="0" err="1"/>
              <a:t>mb</a:t>
            </a:r>
            <a:r>
              <a:rPr lang="en-US" dirty="0"/>
              <a:t> High in Southern Canada.</a:t>
            </a:r>
          </a:p>
          <a:p>
            <a:pPr lvl="1"/>
            <a:r>
              <a:rPr lang="en-US" dirty="0" smtClean="0"/>
              <a:t>14 hours below freezing.</a:t>
            </a:r>
          </a:p>
          <a:p>
            <a:pPr lvl="1"/>
            <a:r>
              <a:rPr lang="en-US" dirty="0" smtClean="0"/>
              <a:t>4</a:t>
            </a:r>
            <a:r>
              <a:rPr lang="en-US" baseline="30000" dirty="0" smtClean="0"/>
              <a:t>th</a:t>
            </a:r>
            <a:r>
              <a:rPr lang="en-US" dirty="0" smtClean="0"/>
              <a:t> coldest 3-day Max Jan Temp through the 11</a:t>
            </a:r>
            <a:r>
              <a:rPr lang="en-US" baseline="30000" dirty="0" smtClean="0"/>
              <a:t>th</a:t>
            </a:r>
            <a:r>
              <a:rPr lang="en-US" dirty="0" smtClean="0"/>
              <a:t>.</a:t>
            </a:r>
          </a:p>
          <a:p>
            <a:r>
              <a:rPr lang="en-US" dirty="0" smtClean="0"/>
              <a:t>Freezing </a:t>
            </a:r>
            <a:r>
              <a:rPr lang="en-US" dirty="0" err="1" smtClean="0"/>
              <a:t>pcpn</a:t>
            </a:r>
            <a:r>
              <a:rPr lang="en-US" dirty="0" smtClean="0"/>
              <a:t> began 82 hours after </a:t>
            </a:r>
            <a:r>
              <a:rPr lang="en-US" dirty="0" err="1" smtClean="0"/>
              <a:t>fropa</a:t>
            </a:r>
            <a:r>
              <a:rPr lang="en-US" dirty="0" smtClean="0"/>
              <a:t>.</a:t>
            </a: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47977" y="1600200"/>
            <a:ext cx="2639045" cy="4525963"/>
          </a:xfrm>
        </p:spPr>
      </p:pic>
    </p:spTree>
    <p:extLst>
      <p:ext uri="{BB962C8B-B14F-4D97-AF65-F5344CB8AC3E}">
        <p14:creationId xmlns:p14="http://schemas.microsoft.com/office/powerpoint/2010/main" val="29933685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 9-10 1973</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10 people injured.</a:t>
            </a:r>
          </a:p>
          <a:p>
            <a:r>
              <a:rPr lang="en-US" dirty="0" smtClean="0"/>
              <a:t>Several dozen auto accidents.</a:t>
            </a:r>
          </a:p>
          <a:p>
            <a:r>
              <a:rPr lang="en-US" dirty="0" smtClean="0"/>
              <a:t>More than 100 lines down and 30 poles lost.</a:t>
            </a:r>
          </a:p>
          <a:p>
            <a:r>
              <a:rPr lang="en-US" dirty="0" smtClean="0"/>
              <a:t>Some highways, roads, bridges and businesses closed.</a:t>
            </a:r>
          </a:p>
          <a:p>
            <a:r>
              <a:rPr lang="en-US" dirty="0" smtClean="0"/>
              <a:t>No airline interruption.</a:t>
            </a:r>
          </a:p>
          <a:p>
            <a:r>
              <a:rPr lang="en-US" dirty="0" smtClean="0"/>
              <a:t>“Limbs breaking off trees”.</a:t>
            </a:r>
          </a:p>
          <a:p>
            <a:r>
              <a:rPr lang="en-US" dirty="0" smtClean="0"/>
              <a:t>“Worst winter disaster ever to hit the Nueces Electric Cooperative”.</a:t>
            </a:r>
          </a:p>
          <a:p>
            <a:r>
              <a:rPr lang="en-US" dirty="0" smtClean="0"/>
              <a:t>Similar to 2011 ice storm.</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6200000">
            <a:off x="5509372" y="1600200"/>
            <a:ext cx="2316255" cy="4525963"/>
          </a:xfrm>
        </p:spPr>
      </p:pic>
    </p:spTree>
    <p:extLst>
      <p:ext uri="{BB962C8B-B14F-4D97-AF65-F5344CB8AC3E}">
        <p14:creationId xmlns:p14="http://schemas.microsoft.com/office/powerpoint/2010/main" val="291487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Jan 12, 1982</a:t>
            </a:r>
            <a:endParaRPr lang="en-US" dirty="0"/>
          </a:p>
        </p:txBody>
      </p:sp>
      <p:sp>
        <p:nvSpPr>
          <p:cNvPr id="6" name="Text Placeholder 5"/>
          <p:cNvSpPr>
            <a:spLocks noGrp="1"/>
          </p:cNvSpPr>
          <p:nvPr>
            <p:ph type="body" idx="1"/>
          </p:nvPr>
        </p:nvSpPr>
        <p:spPr/>
        <p:txBody>
          <a:bodyPr/>
          <a:lstStyle/>
          <a:p>
            <a:pPr algn="ctr"/>
            <a:r>
              <a:rPr lang="en-US" dirty="0" smtClean="0"/>
              <a:t>500 </a:t>
            </a:r>
            <a:r>
              <a:rPr lang="en-US" dirty="0" err="1" smtClean="0"/>
              <a:t>mb</a:t>
            </a:r>
            <a:r>
              <a:rPr lang="en-US" dirty="0" smtClean="0"/>
              <a:t> Composite</a:t>
            </a:r>
            <a:endParaRPr lang="en-US"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589275"/>
            <a:ext cx="4040188" cy="3122488"/>
          </a:xfrm>
        </p:spPr>
      </p:pic>
      <p:sp>
        <p:nvSpPr>
          <p:cNvPr id="8" name="Text Placeholder 7"/>
          <p:cNvSpPr>
            <a:spLocks noGrp="1"/>
          </p:cNvSpPr>
          <p:nvPr>
            <p:ph type="body" sz="quarter" idx="3"/>
          </p:nvPr>
        </p:nvSpPr>
        <p:spPr/>
        <p:txBody>
          <a:bodyPr/>
          <a:lstStyle/>
          <a:p>
            <a:pPr algn="ctr"/>
            <a:r>
              <a:rPr lang="en-US" dirty="0" smtClean="0"/>
              <a:t>Surface Composite</a:t>
            </a:r>
            <a:endParaRPr lang="en-US" dirty="0"/>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588662"/>
            <a:ext cx="4041775" cy="3123714"/>
          </a:xfrm>
        </p:spPr>
      </p:pic>
    </p:spTree>
    <p:extLst>
      <p:ext uri="{BB962C8B-B14F-4D97-AF65-F5344CB8AC3E}">
        <p14:creationId xmlns:p14="http://schemas.microsoft.com/office/powerpoint/2010/main" val="12517548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Jan 12, 1982</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2 hours of freezing </a:t>
            </a:r>
            <a:r>
              <a:rPr lang="en-US" dirty="0" err="1" smtClean="0"/>
              <a:t>pcpn</a:t>
            </a:r>
            <a:r>
              <a:rPr lang="en-US" dirty="0" smtClean="0"/>
              <a:t> (Most likely more).</a:t>
            </a:r>
          </a:p>
          <a:p>
            <a:endParaRPr lang="en-US" dirty="0" smtClean="0"/>
          </a:p>
          <a:p>
            <a:r>
              <a:rPr lang="en-US" dirty="0" smtClean="0"/>
              <a:t>0.05” total </a:t>
            </a:r>
            <a:r>
              <a:rPr lang="en-US" dirty="0" err="1" smtClean="0"/>
              <a:t>pcpn</a:t>
            </a:r>
            <a:r>
              <a:rPr lang="en-US" dirty="0" smtClean="0"/>
              <a:t> (Not all freezing).</a:t>
            </a:r>
          </a:p>
          <a:p>
            <a:endParaRPr lang="en-US" dirty="0" smtClean="0"/>
          </a:p>
          <a:p>
            <a:r>
              <a:rPr lang="en-US" dirty="0" smtClean="0"/>
              <a:t>Arctic front 1/10 morning.</a:t>
            </a:r>
          </a:p>
          <a:p>
            <a:pPr lvl="1"/>
            <a:r>
              <a:rPr lang="en-US" dirty="0" smtClean="0"/>
              <a:t>1056 </a:t>
            </a:r>
            <a:r>
              <a:rPr lang="en-US" dirty="0" err="1" smtClean="0"/>
              <a:t>mb</a:t>
            </a:r>
            <a:r>
              <a:rPr lang="en-US" dirty="0" smtClean="0"/>
              <a:t> High in Southern Canada on 1/10.</a:t>
            </a:r>
          </a:p>
          <a:p>
            <a:pPr lvl="1"/>
            <a:r>
              <a:rPr lang="en-US" dirty="0" smtClean="0"/>
              <a:t>31 hours below Freezing.</a:t>
            </a:r>
          </a:p>
          <a:p>
            <a:endParaRPr lang="en-US" dirty="0" smtClean="0"/>
          </a:p>
          <a:p>
            <a:r>
              <a:rPr lang="en-US" dirty="0" smtClean="0"/>
              <a:t>Freezing </a:t>
            </a:r>
            <a:r>
              <a:rPr lang="en-US" dirty="0" err="1" smtClean="0"/>
              <a:t>pcpn</a:t>
            </a:r>
            <a:r>
              <a:rPr lang="en-US" dirty="0" smtClean="0"/>
              <a:t> began 38 hours after </a:t>
            </a:r>
            <a:r>
              <a:rPr lang="en-US" dirty="0" err="1" smtClean="0"/>
              <a:t>fropa</a:t>
            </a:r>
            <a:r>
              <a:rPr lang="en-US" dirty="0"/>
              <a:t>.</a:t>
            </a:r>
          </a:p>
        </p:txBody>
      </p:sp>
    </p:spTree>
    <p:extLst>
      <p:ext uri="{BB962C8B-B14F-4D97-AF65-F5344CB8AC3E}">
        <p14:creationId xmlns:p14="http://schemas.microsoft.com/office/powerpoint/2010/main" val="35893284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 12, 1982</a:t>
            </a:r>
            <a:endParaRPr lang="en-US" dirty="0"/>
          </a:p>
        </p:txBody>
      </p:sp>
      <p:sp>
        <p:nvSpPr>
          <p:cNvPr id="3" name="Content Placeholder 2"/>
          <p:cNvSpPr>
            <a:spLocks noGrp="1"/>
          </p:cNvSpPr>
          <p:nvPr>
            <p:ph idx="1"/>
          </p:nvPr>
        </p:nvSpPr>
        <p:spPr/>
        <p:txBody>
          <a:bodyPr/>
          <a:lstStyle/>
          <a:p>
            <a:endParaRPr lang="en-US" dirty="0" smtClean="0"/>
          </a:p>
          <a:p>
            <a:r>
              <a:rPr lang="en-US" dirty="0" smtClean="0"/>
              <a:t>“Travel disruption due to ice coated expressways, overpasses, and bridges”.</a:t>
            </a:r>
          </a:p>
          <a:p>
            <a:endParaRPr lang="en-US" dirty="0"/>
          </a:p>
          <a:p>
            <a:r>
              <a:rPr lang="en-US" dirty="0" smtClean="0"/>
              <a:t>“Numerous accidents”.</a:t>
            </a:r>
          </a:p>
          <a:p>
            <a:endParaRPr lang="en-US" dirty="0"/>
          </a:p>
          <a:p>
            <a:r>
              <a:rPr lang="en-US" dirty="0" smtClean="0"/>
              <a:t>“Significant glazing” north of Corpus Christi. </a:t>
            </a:r>
            <a:endParaRPr lang="en-US" dirty="0"/>
          </a:p>
        </p:txBody>
      </p:sp>
    </p:spTree>
    <p:extLst>
      <p:ext uri="{BB962C8B-B14F-4D97-AF65-F5344CB8AC3E}">
        <p14:creationId xmlns:p14="http://schemas.microsoft.com/office/powerpoint/2010/main" val="1983430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Feb 5-6, 1982</a:t>
            </a:r>
            <a:endParaRPr lang="en-US" dirty="0"/>
          </a:p>
        </p:txBody>
      </p:sp>
      <p:sp>
        <p:nvSpPr>
          <p:cNvPr id="5" name="Text Placeholder 4"/>
          <p:cNvSpPr>
            <a:spLocks noGrp="1"/>
          </p:cNvSpPr>
          <p:nvPr>
            <p:ph type="body" idx="1"/>
          </p:nvPr>
        </p:nvSpPr>
        <p:spPr/>
        <p:txBody>
          <a:bodyPr/>
          <a:lstStyle/>
          <a:p>
            <a:pPr algn="ctr"/>
            <a:r>
              <a:rPr lang="en-US" dirty="0" smtClean="0"/>
              <a:t>500 </a:t>
            </a:r>
            <a:r>
              <a:rPr lang="en-US" dirty="0" err="1" smtClean="0"/>
              <a:t>mb</a:t>
            </a:r>
            <a:r>
              <a:rPr lang="en-US" dirty="0" smtClean="0"/>
              <a:t> Composite</a:t>
            </a:r>
            <a:endParaRPr lang="en-US"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589275"/>
            <a:ext cx="4040188" cy="3122488"/>
          </a:xfrm>
        </p:spPr>
      </p:pic>
      <p:sp>
        <p:nvSpPr>
          <p:cNvPr id="7" name="Text Placeholder 6"/>
          <p:cNvSpPr>
            <a:spLocks noGrp="1"/>
          </p:cNvSpPr>
          <p:nvPr>
            <p:ph type="body" sz="quarter" idx="3"/>
          </p:nvPr>
        </p:nvSpPr>
        <p:spPr/>
        <p:txBody>
          <a:bodyPr/>
          <a:lstStyle/>
          <a:p>
            <a:pPr algn="ctr"/>
            <a:r>
              <a:rPr lang="en-US" dirty="0" smtClean="0"/>
              <a:t>Surface Composite</a:t>
            </a:r>
            <a:endParaRPr lang="en-US" dirty="0"/>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588662"/>
            <a:ext cx="4041775" cy="3123714"/>
          </a:xfrm>
        </p:spPr>
      </p:pic>
    </p:spTree>
    <p:extLst>
      <p:ext uri="{BB962C8B-B14F-4D97-AF65-F5344CB8AC3E}">
        <p14:creationId xmlns:p14="http://schemas.microsoft.com/office/powerpoint/2010/main" val="2149892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Feb 5-6, 1982</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5 hours of freezing </a:t>
            </a:r>
            <a:r>
              <a:rPr lang="en-US" dirty="0" err="1" smtClean="0"/>
              <a:t>pcpn</a:t>
            </a:r>
            <a:r>
              <a:rPr lang="en-US" dirty="0" smtClean="0"/>
              <a:t>.</a:t>
            </a:r>
          </a:p>
          <a:p>
            <a:endParaRPr lang="en-US" dirty="0" smtClean="0"/>
          </a:p>
          <a:p>
            <a:r>
              <a:rPr lang="en-US" dirty="0" smtClean="0"/>
              <a:t>0.04” total </a:t>
            </a:r>
            <a:r>
              <a:rPr lang="en-US" dirty="0" err="1" smtClean="0"/>
              <a:t>pcpn</a:t>
            </a:r>
            <a:r>
              <a:rPr lang="en-US" dirty="0" smtClean="0"/>
              <a:t>.</a:t>
            </a:r>
          </a:p>
          <a:p>
            <a:endParaRPr lang="en-US" dirty="0" smtClean="0"/>
          </a:p>
          <a:p>
            <a:r>
              <a:rPr lang="en-US" dirty="0" smtClean="0"/>
              <a:t>Arctic front 2/2 </a:t>
            </a:r>
            <a:r>
              <a:rPr lang="en-US" dirty="0" err="1" smtClean="0"/>
              <a:t>aftn</a:t>
            </a:r>
            <a:r>
              <a:rPr lang="en-US" dirty="0" smtClean="0"/>
              <a:t>.</a:t>
            </a:r>
          </a:p>
          <a:p>
            <a:pPr lvl="1"/>
            <a:r>
              <a:rPr lang="en-US" dirty="0" smtClean="0"/>
              <a:t>1044 </a:t>
            </a:r>
            <a:r>
              <a:rPr lang="en-US" dirty="0" err="1" smtClean="0"/>
              <a:t>mb</a:t>
            </a:r>
            <a:r>
              <a:rPr lang="en-US" dirty="0" smtClean="0"/>
              <a:t> High across Southern Canada into the Northern Plains.</a:t>
            </a:r>
          </a:p>
          <a:p>
            <a:pPr lvl="1"/>
            <a:r>
              <a:rPr lang="en-US" dirty="0" smtClean="0"/>
              <a:t>17 hours below freezing.</a:t>
            </a:r>
            <a:endParaRPr lang="en-US" dirty="0"/>
          </a:p>
          <a:p>
            <a:endParaRPr lang="en-US" dirty="0" smtClean="0"/>
          </a:p>
          <a:p>
            <a:r>
              <a:rPr lang="en-US" dirty="0" smtClean="0"/>
              <a:t>84 hours after </a:t>
            </a:r>
            <a:r>
              <a:rPr lang="en-US" dirty="0" err="1" smtClean="0"/>
              <a:t>fropa</a:t>
            </a:r>
            <a:r>
              <a:rPr lang="en-US" dirty="0" smtClean="0"/>
              <a:t>…freezing </a:t>
            </a:r>
            <a:r>
              <a:rPr lang="en-US" dirty="0" err="1" smtClean="0"/>
              <a:t>pcpn</a:t>
            </a:r>
            <a:r>
              <a:rPr lang="en-US" dirty="0" smtClean="0"/>
              <a:t> began.</a:t>
            </a:r>
            <a:endParaRPr lang="en-US" dirty="0"/>
          </a:p>
        </p:txBody>
      </p:sp>
    </p:spTree>
    <p:extLst>
      <p:ext uri="{BB962C8B-B14F-4D97-AF65-F5344CB8AC3E}">
        <p14:creationId xmlns:p14="http://schemas.microsoft.com/office/powerpoint/2010/main" val="4101898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 5-6, 1982</a:t>
            </a:r>
            <a:endParaRPr lang="en-US" dirty="0"/>
          </a:p>
        </p:txBody>
      </p:sp>
      <p:sp>
        <p:nvSpPr>
          <p:cNvPr id="3" name="Content Placeholder 2"/>
          <p:cNvSpPr>
            <a:spLocks noGrp="1"/>
          </p:cNvSpPr>
          <p:nvPr>
            <p:ph idx="1"/>
          </p:nvPr>
        </p:nvSpPr>
        <p:spPr/>
        <p:txBody>
          <a:bodyPr>
            <a:normAutofit lnSpcReduction="10000"/>
          </a:bodyPr>
          <a:lstStyle/>
          <a:p>
            <a:r>
              <a:rPr lang="en-US" dirty="0" smtClean="0"/>
              <a:t>1 fatality in George West (north of Corpus Christi).</a:t>
            </a:r>
          </a:p>
          <a:p>
            <a:endParaRPr lang="en-US" dirty="0" smtClean="0"/>
          </a:p>
          <a:p>
            <a:r>
              <a:rPr lang="en-US" dirty="0" smtClean="0"/>
              <a:t>Dozens of injuries.</a:t>
            </a:r>
          </a:p>
          <a:p>
            <a:endParaRPr lang="en-US" dirty="0"/>
          </a:p>
          <a:p>
            <a:r>
              <a:rPr lang="en-US" dirty="0" smtClean="0"/>
              <a:t>Lots of traffic accidents.</a:t>
            </a:r>
          </a:p>
          <a:p>
            <a:endParaRPr lang="en-US" dirty="0" smtClean="0"/>
          </a:p>
          <a:p>
            <a:r>
              <a:rPr lang="en-US" dirty="0" smtClean="0"/>
              <a:t>Harbor Bridge closed to allow sanding.</a:t>
            </a:r>
            <a:endParaRPr lang="en-US" dirty="0"/>
          </a:p>
        </p:txBody>
      </p:sp>
    </p:spTree>
    <p:extLst>
      <p:ext uri="{BB962C8B-B14F-4D97-AF65-F5344CB8AC3E}">
        <p14:creationId xmlns:p14="http://schemas.microsoft.com/office/powerpoint/2010/main" val="3723757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Feb 4-7, 1989</a:t>
            </a:r>
            <a:endParaRPr lang="en-US" dirty="0"/>
          </a:p>
        </p:txBody>
      </p:sp>
      <p:sp>
        <p:nvSpPr>
          <p:cNvPr id="6" name="Text Placeholder 5"/>
          <p:cNvSpPr>
            <a:spLocks noGrp="1"/>
          </p:cNvSpPr>
          <p:nvPr>
            <p:ph type="body" idx="1"/>
          </p:nvPr>
        </p:nvSpPr>
        <p:spPr/>
        <p:txBody>
          <a:bodyPr/>
          <a:lstStyle/>
          <a:p>
            <a:pPr algn="ctr"/>
            <a:r>
              <a:rPr lang="en-US" dirty="0" smtClean="0"/>
              <a:t>500 </a:t>
            </a:r>
            <a:r>
              <a:rPr lang="en-US" dirty="0" err="1" smtClean="0"/>
              <a:t>mb</a:t>
            </a:r>
            <a:r>
              <a:rPr lang="en-US" dirty="0" smtClean="0"/>
              <a:t> Composite</a:t>
            </a:r>
            <a:endParaRPr lang="en-US"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589275"/>
            <a:ext cx="4040188" cy="3122488"/>
          </a:xfrm>
        </p:spPr>
      </p:pic>
      <p:sp>
        <p:nvSpPr>
          <p:cNvPr id="8" name="Text Placeholder 7"/>
          <p:cNvSpPr>
            <a:spLocks noGrp="1"/>
          </p:cNvSpPr>
          <p:nvPr>
            <p:ph type="body" sz="quarter" idx="3"/>
          </p:nvPr>
        </p:nvSpPr>
        <p:spPr/>
        <p:txBody>
          <a:bodyPr/>
          <a:lstStyle/>
          <a:p>
            <a:pPr algn="ctr"/>
            <a:r>
              <a:rPr lang="en-US" dirty="0" smtClean="0"/>
              <a:t>Surface Composite</a:t>
            </a:r>
            <a:endParaRPr lang="en-US" dirty="0"/>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588662"/>
            <a:ext cx="4041775" cy="3123714"/>
          </a:xfrm>
        </p:spPr>
      </p:pic>
    </p:spTree>
    <p:extLst>
      <p:ext uri="{BB962C8B-B14F-4D97-AF65-F5344CB8AC3E}">
        <p14:creationId xmlns:p14="http://schemas.microsoft.com/office/powerpoint/2010/main" val="23919471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Feb 4-7, 1989</a:t>
            </a:r>
            <a:endParaRPr lang="en-US" dirty="0"/>
          </a:p>
        </p:txBody>
      </p:sp>
      <p:sp>
        <p:nvSpPr>
          <p:cNvPr id="8" name="Content Placeholder 7"/>
          <p:cNvSpPr>
            <a:spLocks noGrp="1"/>
          </p:cNvSpPr>
          <p:nvPr>
            <p:ph sz="half" idx="1"/>
          </p:nvPr>
        </p:nvSpPr>
        <p:spPr>
          <a:xfrm>
            <a:off x="457200" y="1600200"/>
            <a:ext cx="4343400" cy="4525963"/>
          </a:xfrm>
        </p:spPr>
        <p:txBody>
          <a:bodyPr>
            <a:normAutofit fontScale="92500" lnSpcReduction="10000"/>
          </a:bodyPr>
          <a:lstStyle/>
          <a:p>
            <a:r>
              <a:rPr lang="en-US" dirty="0" smtClean="0"/>
              <a:t>39 hours of freezing </a:t>
            </a:r>
            <a:r>
              <a:rPr lang="en-US" dirty="0" err="1" smtClean="0"/>
              <a:t>pcpn</a:t>
            </a:r>
            <a:r>
              <a:rPr lang="en-US" dirty="0" smtClean="0"/>
              <a:t>.</a:t>
            </a:r>
          </a:p>
          <a:p>
            <a:r>
              <a:rPr lang="en-US" dirty="0" smtClean="0"/>
              <a:t>0.09” total </a:t>
            </a:r>
            <a:r>
              <a:rPr lang="en-US" dirty="0" err="1" smtClean="0"/>
              <a:t>pcpn</a:t>
            </a:r>
            <a:r>
              <a:rPr lang="en-US" dirty="0" smtClean="0"/>
              <a:t>.</a:t>
            </a:r>
          </a:p>
          <a:p>
            <a:r>
              <a:rPr lang="en-US" dirty="0" smtClean="0"/>
              <a:t>1/3-1/4” ice accumulation.</a:t>
            </a:r>
          </a:p>
          <a:p>
            <a:r>
              <a:rPr lang="en-US" dirty="0" smtClean="0"/>
              <a:t>Arctic front 2/3 morning.</a:t>
            </a:r>
          </a:p>
          <a:p>
            <a:pPr lvl="1"/>
            <a:r>
              <a:rPr lang="en-US" dirty="0" smtClean="0"/>
              <a:t>1060 </a:t>
            </a:r>
            <a:r>
              <a:rPr lang="en-US" dirty="0" err="1" smtClean="0"/>
              <a:t>mb</a:t>
            </a:r>
            <a:r>
              <a:rPr lang="en-US" dirty="0" smtClean="0"/>
              <a:t> High in the Yukon.</a:t>
            </a:r>
          </a:p>
          <a:p>
            <a:pPr lvl="1"/>
            <a:r>
              <a:rPr lang="en-US" dirty="0" smtClean="0"/>
              <a:t>7</a:t>
            </a:r>
            <a:r>
              <a:rPr lang="en-US" baseline="30000" dirty="0" smtClean="0"/>
              <a:t>th</a:t>
            </a:r>
            <a:r>
              <a:rPr lang="en-US" dirty="0" smtClean="0"/>
              <a:t> coldest 3-day stretch Max Temp (ending 2/6).</a:t>
            </a:r>
          </a:p>
          <a:p>
            <a:pPr lvl="1"/>
            <a:r>
              <a:rPr lang="en-US" dirty="0" smtClean="0"/>
              <a:t>1 record low.</a:t>
            </a:r>
          </a:p>
          <a:p>
            <a:pPr lvl="1"/>
            <a:r>
              <a:rPr lang="en-US" dirty="0" smtClean="0"/>
              <a:t>38 hours below freezing.</a:t>
            </a:r>
          </a:p>
          <a:p>
            <a:r>
              <a:rPr lang="en-US" dirty="0" smtClean="0"/>
              <a:t>23 hours after </a:t>
            </a:r>
            <a:r>
              <a:rPr lang="en-US" dirty="0" err="1" smtClean="0"/>
              <a:t>fropa</a:t>
            </a:r>
            <a:r>
              <a:rPr lang="en-US" dirty="0" smtClean="0"/>
              <a:t>... freezing </a:t>
            </a:r>
            <a:r>
              <a:rPr lang="en-US" dirty="0" err="1" smtClean="0"/>
              <a:t>pcpn</a:t>
            </a:r>
            <a:r>
              <a:rPr lang="en-US" dirty="0" smtClean="0"/>
              <a:t> began.</a:t>
            </a:r>
            <a:endParaRPr lang="en-US"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86222" y="1371600"/>
            <a:ext cx="3157036" cy="2426971"/>
          </a:xfrm>
        </p:spPr>
      </p:pic>
      <p:pic>
        <p:nvPicPr>
          <p:cNvPr id="8194" name="Picture 2" descr="K:\SOO\Research\Freezing Rain\Resized Images\Feb1989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929743"/>
            <a:ext cx="3146575" cy="262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951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 1-4, 2011 – Surface Map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 y="1295400"/>
            <a:ext cx="7543800" cy="5429040"/>
          </a:xfrm>
        </p:spPr>
      </p:pic>
      <p:pic>
        <p:nvPicPr>
          <p:cNvPr id="4099" name="Picture 3" descr="V:\images\stories\winter\icestorm_feb03042011\stnplot_201102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56" y="1295400"/>
            <a:ext cx="7571772" cy="54491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images\stories\winter\icestorm_feb03042011\stnplot_2011020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655" y="1295401"/>
            <a:ext cx="7571773" cy="54864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V:\images\stories\winter\icestorm_feb03042011\stnplot_20110204.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769" y="1295401"/>
            <a:ext cx="7582659"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88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 4-7, 1989</a:t>
            </a:r>
            <a:endParaRPr lang="en-US" dirty="0"/>
          </a:p>
        </p:txBody>
      </p:sp>
      <p:sp>
        <p:nvSpPr>
          <p:cNvPr id="3" name="Content Placeholder 2"/>
          <p:cNvSpPr>
            <a:spLocks noGrp="1"/>
          </p:cNvSpPr>
          <p:nvPr>
            <p:ph sz="half" idx="1"/>
          </p:nvPr>
        </p:nvSpPr>
        <p:spPr>
          <a:xfrm>
            <a:off x="457200" y="1600200"/>
            <a:ext cx="4876800" cy="4525963"/>
          </a:xfrm>
        </p:spPr>
        <p:txBody>
          <a:bodyPr>
            <a:normAutofit fontScale="92500" lnSpcReduction="10000"/>
          </a:bodyPr>
          <a:lstStyle/>
          <a:p>
            <a:r>
              <a:rPr lang="en-US" dirty="0"/>
              <a:t>Many injuries</a:t>
            </a:r>
            <a:r>
              <a:rPr lang="en-US" dirty="0" smtClean="0"/>
              <a:t>.</a:t>
            </a:r>
          </a:p>
          <a:p>
            <a:endParaRPr lang="en-US" dirty="0" smtClean="0"/>
          </a:p>
          <a:p>
            <a:r>
              <a:rPr lang="en-US" dirty="0"/>
              <a:t>Several traffic accidents</a:t>
            </a:r>
            <a:r>
              <a:rPr lang="en-US" dirty="0" smtClean="0"/>
              <a:t>.</a:t>
            </a:r>
          </a:p>
          <a:p>
            <a:endParaRPr lang="en-US" dirty="0"/>
          </a:p>
          <a:p>
            <a:r>
              <a:rPr lang="en-US" dirty="0" smtClean="0"/>
              <a:t>Roads, bridges, schools and businesses closed.</a:t>
            </a:r>
          </a:p>
          <a:p>
            <a:endParaRPr lang="en-US" dirty="0" smtClean="0"/>
          </a:p>
          <a:p>
            <a:r>
              <a:rPr lang="en-US" dirty="0" smtClean="0"/>
              <a:t>Some flights cancelled.</a:t>
            </a:r>
          </a:p>
          <a:p>
            <a:endParaRPr lang="en-US" dirty="0" smtClean="0"/>
          </a:p>
          <a:p>
            <a:r>
              <a:rPr lang="en-US" dirty="0" smtClean="0"/>
              <a:t>Disruption in mail service.</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94211" y="1600200"/>
            <a:ext cx="2346578" cy="4525963"/>
          </a:xfrm>
        </p:spPr>
      </p:pic>
    </p:spTree>
    <p:extLst>
      <p:ext uri="{BB962C8B-B14F-4D97-AF65-F5344CB8AC3E}">
        <p14:creationId xmlns:p14="http://schemas.microsoft.com/office/powerpoint/2010/main" val="27817960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57500"/>
            <a:ext cx="8229600" cy="1143000"/>
          </a:xfrm>
        </p:spPr>
        <p:txBody>
          <a:bodyPr/>
          <a:lstStyle/>
          <a:p>
            <a:r>
              <a:rPr lang="en-US" dirty="0" smtClean="0"/>
              <a:t>So…in summary</a:t>
            </a:r>
            <a:endParaRPr lang="en-US" dirty="0"/>
          </a:p>
        </p:txBody>
      </p:sp>
    </p:spTree>
    <p:extLst>
      <p:ext uri="{BB962C8B-B14F-4D97-AF65-F5344CB8AC3E}">
        <p14:creationId xmlns:p14="http://schemas.microsoft.com/office/powerpoint/2010/main" val="15147902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5878556"/>
              </p:ext>
            </p:extLst>
          </p:nvPr>
        </p:nvGraphicFramePr>
        <p:xfrm>
          <a:off x="76199" y="76200"/>
          <a:ext cx="8915400" cy="3286707"/>
        </p:xfrm>
        <a:graphic>
          <a:graphicData uri="http://schemas.openxmlformats.org/drawingml/2006/table">
            <a:tbl>
              <a:tblPr/>
              <a:tblGrid>
                <a:gridCol w="1545129"/>
                <a:gridCol w="818919"/>
                <a:gridCol w="818919"/>
                <a:gridCol w="818919"/>
                <a:gridCol w="818919"/>
                <a:gridCol w="818919"/>
                <a:gridCol w="818919"/>
                <a:gridCol w="818919"/>
                <a:gridCol w="818919"/>
                <a:gridCol w="818919"/>
              </a:tblGrid>
              <a:tr h="4871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500" b="0" i="0" u="none" strike="noStrike" dirty="0">
                        <a:solidFill>
                          <a:srgbClr val="000000"/>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1" i="0" u="none" strike="noStrike" dirty="0" smtClean="0">
                          <a:solidFill>
                            <a:srgbClr val="000000"/>
                          </a:solidFill>
                          <a:effectLst/>
                          <a:latin typeface="Times New Roman"/>
                        </a:rPr>
                        <a:t>1/19-25 </a:t>
                      </a:r>
                      <a:r>
                        <a:rPr lang="en-US" sz="1800" b="1" i="0" u="none" strike="noStrike" dirty="0">
                          <a:solidFill>
                            <a:srgbClr val="000000"/>
                          </a:solidFill>
                          <a:effectLst/>
                          <a:latin typeface="Times New Roman"/>
                        </a:rPr>
                        <a:t>1924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1" i="0" u="none" strike="noStrike" dirty="0" smtClean="0">
                          <a:solidFill>
                            <a:srgbClr val="000000"/>
                          </a:solidFill>
                          <a:effectLst/>
                          <a:latin typeface="Times New Roman"/>
                        </a:rPr>
                        <a:t>1/18-22 </a:t>
                      </a:r>
                      <a:r>
                        <a:rPr lang="en-US" sz="1800" b="1" i="0" u="none" strike="noStrike" dirty="0">
                          <a:solidFill>
                            <a:srgbClr val="000000"/>
                          </a:solidFill>
                          <a:effectLst/>
                          <a:latin typeface="Times New Roman"/>
                        </a:rPr>
                        <a:t>1940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1" i="0" u="none" strike="noStrike" dirty="0" smtClean="0">
                          <a:solidFill>
                            <a:srgbClr val="000000"/>
                          </a:solidFill>
                          <a:effectLst/>
                          <a:latin typeface="Times New Roman"/>
                        </a:rPr>
                        <a:t>1/29-31 1951</a:t>
                      </a:r>
                      <a:endParaRPr lang="en-US" sz="1800" b="1" i="0" u="none" strike="noStrike" dirty="0">
                        <a:solidFill>
                          <a:srgbClr val="000000"/>
                        </a:solidFill>
                        <a:effectLst/>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1" i="0" u="none" strike="noStrike" dirty="0" smtClean="0">
                          <a:solidFill>
                            <a:srgbClr val="000000"/>
                          </a:solidFill>
                          <a:effectLst/>
                          <a:latin typeface="Times New Roman"/>
                        </a:rPr>
                        <a:t>1/9-10 </a:t>
                      </a:r>
                      <a:r>
                        <a:rPr lang="en-US" sz="1800" b="1" i="0" u="none" strike="noStrike" dirty="0">
                          <a:solidFill>
                            <a:srgbClr val="000000"/>
                          </a:solidFill>
                          <a:effectLst/>
                          <a:latin typeface="Times New Roman"/>
                        </a:rPr>
                        <a:t>1973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1" i="0" u="none" strike="noStrike" dirty="0" smtClean="0">
                          <a:solidFill>
                            <a:srgbClr val="000000"/>
                          </a:solidFill>
                          <a:effectLst/>
                          <a:latin typeface="Times New Roman"/>
                        </a:rPr>
                        <a:t>1/12</a:t>
                      </a:r>
                    </a:p>
                    <a:p>
                      <a:pPr algn="ctr" fontAlgn="b"/>
                      <a:r>
                        <a:rPr lang="en-US" sz="1800" b="1" i="0" u="none" strike="noStrike" dirty="0" smtClean="0">
                          <a:solidFill>
                            <a:srgbClr val="000000"/>
                          </a:solidFill>
                          <a:effectLst/>
                          <a:latin typeface="Times New Roman"/>
                        </a:rPr>
                        <a:t> </a:t>
                      </a:r>
                      <a:r>
                        <a:rPr lang="en-US" sz="1800" b="1" i="0" u="none" strike="noStrike" dirty="0">
                          <a:solidFill>
                            <a:srgbClr val="000000"/>
                          </a:solidFill>
                          <a:effectLst/>
                          <a:latin typeface="Times New Roman"/>
                        </a:rPr>
                        <a:t>1982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1" i="0" u="none" strike="noStrike" dirty="0" smtClean="0">
                          <a:solidFill>
                            <a:srgbClr val="000000"/>
                          </a:solidFill>
                          <a:effectLst/>
                          <a:latin typeface="Times New Roman"/>
                        </a:rPr>
                        <a:t>2/5-6 </a:t>
                      </a:r>
                      <a:r>
                        <a:rPr lang="en-US" sz="1800" b="1" i="0" u="none" strike="noStrike" dirty="0">
                          <a:solidFill>
                            <a:srgbClr val="000000"/>
                          </a:solidFill>
                          <a:effectLst/>
                          <a:latin typeface="Times New Roman"/>
                        </a:rPr>
                        <a:t>1982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1" i="0" u="none" strike="noStrike" dirty="0" smtClean="0">
                          <a:solidFill>
                            <a:srgbClr val="000000"/>
                          </a:solidFill>
                          <a:effectLst/>
                          <a:latin typeface="Times New Roman"/>
                        </a:rPr>
                        <a:t>1/12-14 </a:t>
                      </a:r>
                      <a:r>
                        <a:rPr lang="en-US" sz="1800" b="1" i="0" u="none" strike="noStrike" dirty="0">
                          <a:solidFill>
                            <a:srgbClr val="000000"/>
                          </a:solidFill>
                          <a:effectLst/>
                          <a:latin typeface="Times New Roman"/>
                        </a:rPr>
                        <a:t>1985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1" i="0" u="none" strike="noStrike" dirty="0" smtClean="0">
                          <a:solidFill>
                            <a:srgbClr val="000000"/>
                          </a:solidFill>
                          <a:effectLst/>
                          <a:latin typeface="Times New Roman"/>
                        </a:rPr>
                        <a:t>2/4-7 </a:t>
                      </a:r>
                      <a:r>
                        <a:rPr lang="en-US" sz="1800" b="1" i="0" u="none" strike="noStrike" dirty="0">
                          <a:solidFill>
                            <a:srgbClr val="000000"/>
                          </a:solidFill>
                          <a:effectLst/>
                          <a:latin typeface="Times New Roman"/>
                        </a:rPr>
                        <a:t>1989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1" i="0" u="none" strike="noStrike" dirty="0" smtClean="0">
                          <a:solidFill>
                            <a:srgbClr val="000000"/>
                          </a:solidFill>
                          <a:effectLst/>
                          <a:latin typeface="Times New Roman"/>
                        </a:rPr>
                        <a:t>2/3-4 </a:t>
                      </a:r>
                      <a:r>
                        <a:rPr lang="en-US" sz="1800" b="1" i="0" u="none" strike="noStrike" dirty="0">
                          <a:solidFill>
                            <a:srgbClr val="000000"/>
                          </a:solidFill>
                          <a:effectLst/>
                          <a:latin typeface="Times New Roman"/>
                        </a:rPr>
                        <a:t>2011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4547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400" b="1" i="0" u="none" strike="noStrike" dirty="0">
                          <a:solidFill>
                            <a:srgbClr val="000000"/>
                          </a:solidFill>
                          <a:effectLst/>
                          <a:latin typeface="Times New Roman"/>
                        </a:rPr>
                        <a:t>Ice Thickness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Unknown</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Unknown</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&gt;1/10"</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1/4-1/2"</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Unknown</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Unknown</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1"</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1/3-1/4"</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1/4-3/8"</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4547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400" b="1" i="0" u="none" strike="noStrike" dirty="0">
                          <a:solidFill>
                            <a:srgbClr val="000000"/>
                          </a:solidFill>
                          <a:effectLst/>
                          <a:latin typeface="Times New Roman"/>
                        </a:rPr>
                        <a:t>Total </a:t>
                      </a:r>
                      <a:r>
                        <a:rPr lang="en-US" sz="1400" b="1" i="0" u="none" strike="noStrike" dirty="0" smtClean="0">
                          <a:solidFill>
                            <a:srgbClr val="000000"/>
                          </a:solidFill>
                          <a:effectLst/>
                          <a:latin typeface="Times New Roman"/>
                        </a:rPr>
                        <a:t>Liquid</a:t>
                      </a:r>
                      <a:endParaRPr lang="en-US" sz="1400" b="1" i="0" u="none" strike="noStrike" dirty="0">
                        <a:solidFill>
                          <a:srgbClr val="000000"/>
                        </a:solidFill>
                        <a:effectLst/>
                        <a:latin typeface="Times New Roman"/>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1.45"</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Unknown</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0.10"</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0.39"</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0.05"</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0.04"</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0.57"</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0.09"</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0.05"</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4547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400" b="1" i="0" u="none" strike="noStrike" dirty="0" smtClean="0">
                          <a:solidFill>
                            <a:srgbClr val="000000"/>
                          </a:solidFill>
                          <a:effectLst/>
                          <a:latin typeface="Times New Roman"/>
                        </a:rPr>
                        <a:t>Event Duration</a:t>
                      </a:r>
                      <a:endParaRPr lang="en-US" sz="1400" b="1" i="0" u="none" strike="noStrike" dirty="0">
                        <a:solidFill>
                          <a:srgbClr val="000000"/>
                        </a:solidFill>
                        <a:effectLst/>
                        <a:latin typeface="Times New Roman"/>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~4 days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6 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smtClean="0">
                          <a:solidFill>
                            <a:srgbClr val="000000"/>
                          </a:solidFill>
                          <a:effectLst/>
                          <a:latin typeface="Times New Roman"/>
                        </a:rPr>
                        <a:t>~42 </a:t>
                      </a:r>
                      <a:r>
                        <a:rPr lang="en-US" sz="1400" b="0" i="0" u="none" strike="noStrike">
                          <a:solidFill>
                            <a:srgbClr val="000000"/>
                          </a:solidFill>
                          <a:effectLst/>
                          <a:latin typeface="Times New Roman"/>
                        </a:rPr>
                        <a:t>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16 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2 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5 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30 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39 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14 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4547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400" b="1" i="0" u="none" strike="noStrike" dirty="0" smtClean="0">
                          <a:solidFill>
                            <a:srgbClr val="000000"/>
                          </a:solidFill>
                          <a:effectLst/>
                          <a:latin typeface="Times New Roman"/>
                        </a:rPr>
                        <a:t>Freezing Duration</a:t>
                      </a:r>
                      <a:endParaRPr lang="en-US" sz="1400" b="1" i="0" u="none" strike="noStrike" dirty="0">
                        <a:solidFill>
                          <a:srgbClr val="000000"/>
                        </a:solidFill>
                        <a:effectLst/>
                        <a:latin typeface="Times New Roman"/>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smtClean="0">
                          <a:solidFill>
                            <a:srgbClr val="000000"/>
                          </a:solidFill>
                          <a:effectLst/>
                          <a:latin typeface="Times New Roman"/>
                        </a:rPr>
                        <a:t>~72 hours</a:t>
                      </a:r>
                      <a:endParaRPr lang="en-US" sz="1400" b="0" i="0" u="none" strike="noStrike" dirty="0">
                        <a:solidFill>
                          <a:srgbClr val="000000"/>
                        </a:solidFill>
                        <a:effectLst/>
                        <a:latin typeface="Times New Roman"/>
                      </a:endParaRP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23 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96 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14 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31 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17 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32 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38 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37 hours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4547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400" b="1" i="0" u="none" strike="noStrike">
                          <a:solidFill>
                            <a:srgbClr val="000000"/>
                          </a:solidFill>
                          <a:effectLst/>
                          <a:latin typeface="Times New Roman"/>
                        </a:rPr>
                        <a:t>Fatalities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Unknown</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Unknown</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2</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None</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None</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smtClean="0">
                          <a:solidFill>
                            <a:srgbClr val="000000"/>
                          </a:solidFill>
                          <a:effectLst/>
                          <a:latin typeface="Times New Roman"/>
                        </a:rPr>
                        <a:t>1*</a:t>
                      </a:r>
                      <a:endParaRPr lang="en-US" sz="1400" b="0" i="0" u="none" strike="noStrike" dirty="0">
                        <a:solidFill>
                          <a:srgbClr val="000000"/>
                        </a:solidFill>
                        <a:effectLst/>
                        <a:latin typeface="Times New Roman"/>
                      </a:endParaRP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2</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None</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None</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4547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400" b="1" i="0" u="none" strike="noStrike" dirty="0">
                          <a:solidFill>
                            <a:srgbClr val="000000"/>
                          </a:solidFill>
                          <a:effectLst/>
                          <a:latin typeface="Times New Roman"/>
                        </a:rPr>
                        <a:t>Injuries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Unknown</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Unknown</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a:solidFill>
                            <a:srgbClr val="000000"/>
                          </a:solidFill>
                          <a:effectLst/>
                          <a:latin typeface="Times New Roman"/>
                        </a:rPr>
                        <a:t>Multiple</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&gt;=10</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Unknown</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Dozens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&gt;=27</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Multiple</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rgbClr val="000000"/>
                          </a:solidFill>
                          <a:effectLst/>
                          <a:latin typeface="Times New Roman"/>
                        </a:rPr>
                        <a:t>Multiple</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15544868"/>
              </p:ext>
            </p:extLst>
          </p:nvPr>
        </p:nvGraphicFramePr>
        <p:xfrm>
          <a:off x="76201" y="3428999"/>
          <a:ext cx="8915400" cy="3352801"/>
        </p:xfrm>
        <a:graphic>
          <a:graphicData uri="http://schemas.openxmlformats.org/drawingml/2006/table">
            <a:tbl>
              <a:tblPr/>
              <a:tblGrid>
                <a:gridCol w="2078847"/>
                <a:gridCol w="2116636"/>
                <a:gridCol w="2277342"/>
                <a:gridCol w="2442575"/>
              </a:tblGrid>
              <a:tr h="3866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1" i="0" u="none" strike="noStrike" dirty="0" smtClean="0">
                          <a:solidFill>
                            <a:srgbClr val="000000"/>
                          </a:solidFill>
                          <a:effectLst/>
                          <a:latin typeface="Times New Roman" pitchFamily="18" charset="0"/>
                          <a:cs typeface="Times New Roman" pitchFamily="18" charset="0"/>
                        </a:rPr>
                        <a:t>Worst</a:t>
                      </a:r>
                      <a:r>
                        <a:rPr lang="en-US" sz="1800" b="1" i="0" u="none" strike="noStrike" baseline="0" dirty="0" smtClean="0">
                          <a:solidFill>
                            <a:srgbClr val="000000"/>
                          </a:solidFill>
                          <a:effectLst/>
                          <a:latin typeface="Times New Roman" pitchFamily="18" charset="0"/>
                          <a:cs typeface="Times New Roman" pitchFamily="18" charset="0"/>
                        </a:rPr>
                        <a:t> storms</a:t>
                      </a:r>
                      <a:endParaRPr lang="en-US" sz="1800" b="1"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1" i="0" u="none" strike="noStrike" dirty="0" smtClean="0">
                          <a:solidFill>
                            <a:srgbClr val="000000"/>
                          </a:solidFill>
                          <a:effectLst/>
                          <a:latin typeface="Times New Roman"/>
                        </a:rPr>
                        <a:t>1924 Storm</a:t>
                      </a:r>
                      <a:endParaRPr lang="en-US" sz="1800" b="1" i="0" u="none" strike="noStrike" dirty="0">
                        <a:solidFill>
                          <a:srgbClr val="000000"/>
                        </a:solidFill>
                        <a:effectLst/>
                        <a:latin typeface="Times New Roman"/>
                      </a:endParaRP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1" i="0" u="none" strike="noStrike" dirty="0" smtClean="0">
                          <a:solidFill>
                            <a:srgbClr val="000000"/>
                          </a:solidFill>
                          <a:effectLst/>
                          <a:latin typeface="Times New Roman"/>
                        </a:rPr>
                        <a:t>1951 Storm</a:t>
                      </a:r>
                      <a:endParaRPr lang="en-US" sz="1800" b="1" i="0" u="none" strike="noStrike" dirty="0">
                        <a:solidFill>
                          <a:srgbClr val="000000"/>
                        </a:solidFill>
                        <a:effectLst/>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1" i="0" u="none" strike="noStrike" dirty="0" smtClean="0">
                          <a:solidFill>
                            <a:srgbClr val="000000"/>
                          </a:solidFill>
                          <a:effectLst/>
                          <a:latin typeface="Times New Roman"/>
                        </a:rPr>
                        <a:t>1985 Storm</a:t>
                      </a:r>
                      <a:endParaRPr lang="en-US" sz="1800" b="1" i="0" u="none" strike="noStrike" dirty="0">
                        <a:solidFill>
                          <a:srgbClr val="000000"/>
                        </a:solidFill>
                        <a:effectLst/>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16173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800" b="1" i="0" u="none" strike="noStrike" dirty="0" smtClean="0">
                          <a:solidFill>
                            <a:srgbClr val="000000"/>
                          </a:solidFill>
                          <a:effectLst/>
                          <a:latin typeface="Times New Roman"/>
                        </a:rPr>
                        <a:t>Socio-economic</a:t>
                      </a:r>
                      <a:endParaRPr lang="en-US" sz="18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Times New Roman"/>
                        </a:rPr>
                        <a:t>Telephone lines down 4 months, Extensive damage to crops and </a:t>
                      </a:r>
                      <a:r>
                        <a:rPr lang="en-US" sz="1400" b="1" i="0" u="none" strike="noStrike" dirty="0" smtClean="0">
                          <a:solidFill>
                            <a:srgbClr val="000000"/>
                          </a:solidFill>
                          <a:effectLst/>
                          <a:latin typeface="Times New Roman"/>
                        </a:rPr>
                        <a:t>vegetation</a:t>
                      </a:r>
                      <a:endParaRPr lang="en-US" sz="1400" b="1" i="0" u="none" strike="noStrike" dirty="0">
                        <a:solidFill>
                          <a:srgbClr val="000000"/>
                        </a:solidFill>
                        <a:effectLst/>
                        <a:latin typeface="Times New Roman"/>
                      </a:endParaRP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Times New Roman"/>
                        </a:rPr>
                        <a:t>3800 wire breaks, </a:t>
                      </a:r>
                      <a:r>
                        <a:rPr lang="en-US" sz="1400" b="1" i="0" u="none" strike="noStrike" dirty="0" smtClean="0">
                          <a:solidFill>
                            <a:srgbClr val="000000"/>
                          </a:solidFill>
                          <a:effectLst/>
                          <a:latin typeface="Times New Roman"/>
                        </a:rPr>
                        <a:t>2100 </a:t>
                      </a:r>
                      <a:r>
                        <a:rPr lang="en-US" sz="1400" b="1" i="0" u="none" strike="noStrike" dirty="0">
                          <a:solidFill>
                            <a:srgbClr val="000000"/>
                          </a:solidFill>
                          <a:effectLst/>
                          <a:latin typeface="Times New Roman"/>
                        </a:rPr>
                        <a:t>poles </a:t>
                      </a:r>
                      <a:r>
                        <a:rPr lang="en-US" sz="1400" b="1" i="0" u="none" strike="noStrike" dirty="0" smtClean="0">
                          <a:solidFill>
                            <a:srgbClr val="000000"/>
                          </a:solidFill>
                          <a:effectLst/>
                          <a:latin typeface="Times New Roman"/>
                        </a:rPr>
                        <a:t>down, $450k</a:t>
                      </a:r>
                      <a:r>
                        <a:rPr lang="en-US" sz="1400" b="1" i="0" u="none" strike="noStrike" baseline="0" dirty="0" smtClean="0">
                          <a:solidFill>
                            <a:srgbClr val="000000"/>
                          </a:solidFill>
                          <a:effectLst/>
                          <a:latin typeface="Times New Roman"/>
                        </a:rPr>
                        <a:t> wire damage,</a:t>
                      </a:r>
                      <a:r>
                        <a:rPr lang="en-US" sz="1400" b="1" i="0" u="none" strike="noStrike" dirty="0" smtClean="0">
                          <a:solidFill>
                            <a:srgbClr val="000000"/>
                          </a:solidFill>
                          <a:effectLst/>
                          <a:latin typeface="Times New Roman"/>
                        </a:rPr>
                        <a:t> Flights &amp; buses cancelled</a:t>
                      </a:r>
                      <a:r>
                        <a:rPr lang="en-US" sz="1400" b="1" i="0" u="none" strike="noStrike" dirty="0">
                          <a:solidFill>
                            <a:srgbClr val="000000"/>
                          </a:solidFill>
                          <a:effectLst/>
                          <a:latin typeface="Times New Roman"/>
                        </a:rPr>
                        <a:t>, </a:t>
                      </a:r>
                      <a:r>
                        <a:rPr lang="en-US" sz="1400" b="1" i="0" u="none" strike="noStrike" dirty="0" smtClean="0">
                          <a:solidFill>
                            <a:srgbClr val="000000"/>
                          </a:solidFill>
                          <a:effectLst/>
                          <a:latin typeface="Times New Roman"/>
                        </a:rPr>
                        <a:t>Schools</a:t>
                      </a:r>
                      <a:r>
                        <a:rPr lang="en-US" sz="1400" b="1" i="0" u="none" strike="noStrike" dirty="0">
                          <a:solidFill>
                            <a:srgbClr val="000000"/>
                          </a:solidFill>
                          <a:effectLst/>
                          <a:latin typeface="Times New Roman"/>
                        </a:rPr>
                        <a:t>, </a:t>
                      </a:r>
                      <a:r>
                        <a:rPr lang="en-US" sz="1400" b="1" i="0" u="none" strike="noStrike" dirty="0" smtClean="0">
                          <a:solidFill>
                            <a:srgbClr val="000000"/>
                          </a:solidFill>
                          <a:effectLst/>
                          <a:latin typeface="Times New Roman"/>
                        </a:rPr>
                        <a:t>businesses </a:t>
                      </a:r>
                      <a:r>
                        <a:rPr lang="en-US" sz="1400" b="1" i="0" u="none" strike="noStrike" dirty="0">
                          <a:solidFill>
                            <a:srgbClr val="000000"/>
                          </a:solidFill>
                          <a:effectLst/>
                          <a:latin typeface="Times New Roman"/>
                        </a:rPr>
                        <a:t>&amp; roads </a:t>
                      </a:r>
                      <a:r>
                        <a:rPr lang="en-US" sz="1400" b="1" i="0" u="none" strike="noStrike" dirty="0" smtClean="0">
                          <a:solidFill>
                            <a:srgbClr val="000000"/>
                          </a:solidFill>
                          <a:effectLst/>
                          <a:latin typeface="Times New Roman"/>
                        </a:rPr>
                        <a:t>closed, No mail</a:t>
                      </a:r>
                      <a:endParaRPr lang="en-US" sz="1400" b="1" i="0" u="none" strike="noStrike" dirty="0">
                        <a:solidFill>
                          <a:srgbClr val="000000"/>
                        </a:solidFill>
                        <a:effectLst/>
                        <a:latin typeface="Times New Roman"/>
                      </a:endParaRP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Times New Roman"/>
                        </a:rPr>
                        <a:t>At least 27 auto accidents, Bridges and roads closed for </a:t>
                      </a:r>
                      <a:r>
                        <a:rPr lang="en-US" sz="1400" b="1" i="0" u="none" strike="noStrike" dirty="0" smtClean="0">
                          <a:solidFill>
                            <a:srgbClr val="000000"/>
                          </a:solidFill>
                          <a:effectLst/>
                          <a:latin typeface="Times New Roman"/>
                        </a:rPr>
                        <a:t>days to allow </a:t>
                      </a:r>
                      <a:r>
                        <a:rPr lang="en-US" sz="1400" b="1" i="0" u="none" strike="noStrike" dirty="0">
                          <a:solidFill>
                            <a:srgbClr val="000000"/>
                          </a:solidFill>
                          <a:effectLst/>
                          <a:latin typeface="Times New Roman"/>
                        </a:rPr>
                        <a:t>sanding, Schools closed, Airline flights cancelled</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13487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800" b="1" i="0" u="none" strike="noStrike" dirty="0">
                          <a:solidFill>
                            <a:srgbClr val="000000"/>
                          </a:solidFill>
                          <a:effectLst/>
                          <a:latin typeface="Times New Roman"/>
                        </a:rPr>
                        <a:t>Notable Quotes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Times New Roman"/>
                        </a:rPr>
                        <a:t>“Heavy coating of glaze", </a:t>
                      </a:r>
                      <a:r>
                        <a:rPr lang="en-US" sz="1400" b="1" i="0" u="none" strike="noStrike" dirty="0" smtClean="0">
                          <a:solidFill>
                            <a:srgbClr val="000000"/>
                          </a:solidFill>
                          <a:effectLst/>
                          <a:latin typeface="Times New Roman"/>
                        </a:rPr>
                        <a:t>“</a:t>
                      </a:r>
                      <a:r>
                        <a:rPr lang="en-US" sz="1400" b="1" i="0" u="none" strike="noStrike" dirty="0">
                          <a:solidFill>
                            <a:srgbClr val="000000"/>
                          </a:solidFill>
                          <a:effectLst/>
                          <a:latin typeface="Times New Roman"/>
                        </a:rPr>
                        <a:t>The coating on the wires and trees soon became so </a:t>
                      </a:r>
                      <a:r>
                        <a:rPr lang="en-US" sz="1400" b="1" i="0" u="none" strike="noStrike" dirty="0" smtClean="0">
                          <a:solidFill>
                            <a:srgbClr val="000000"/>
                          </a:solidFill>
                          <a:effectLst/>
                          <a:latin typeface="Times New Roman"/>
                        </a:rPr>
                        <a:t>heavy…”</a:t>
                      </a:r>
                      <a:endParaRPr lang="en-US" sz="1400" b="1" i="0" u="none" strike="noStrike" dirty="0">
                        <a:solidFill>
                          <a:srgbClr val="000000"/>
                        </a:solidFill>
                        <a:effectLst/>
                        <a:latin typeface="Times New Roman"/>
                      </a:endParaRP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Times New Roman"/>
                        </a:rPr>
                        <a:t>"Hospitals filled to overflow", "</a:t>
                      </a:r>
                      <a:r>
                        <a:rPr lang="en-US" sz="1400" b="1" i="0" u="none" strike="noStrike" dirty="0" smtClean="0">
                          <a:solidFill>
                            <a:srgbClr val="000000"/>
                          </a:solidFill>
                          <a:effectLst/>
                          <a:latin typeface="Times New Roman"/>
                        </a:rPr>
                        <a:t>Not…has </a:t>
                      </a:r>
                      <a:r>
                        <a:rPr lang="en-US" sz="1400" b="1" i="0" u="none" strike="noStrike" dirty="0">
                          <a:solidFill>
                            <a:srgbClr val="000000"/>
                          </a:solidFill>
                          <a:effectLst/>
                          <a:latin typeface="Times New Roman"/>
                        </a:rPr>
                        <a:t>an ice storm caused such widespread damage"</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Times New Roman"/>
                        </a:rPr>
                        <a:t>"Very hazardous driving conditions", "Solid inch of ice"</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bl>
          </a:graphicData>
        </a:graphic>
      </p:graphicFrame>
    </p:spTree>
    <p:extLst>
      <p:ext uri="{BB962C8B-B14F-4D97-AF65-F5344CB8AC3E}">
        <p14:creationId xmlns:p14="http://schemas.microsoft.com/office/powerpoint/2010/main" val="4493932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a:t>
            </a:r>
            <a:endParaRPr lang="en-US" dirty="0"/>
          </a:p>
        </p:txBody>
      </p:sp>
      <p:sp>
        <p:nvSpPr>
          <p:cNvPr id="6" name="Content Placeholder 5"/>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US" dirty="0" err="1"/>
              <a:t>Changnon</a:t>
            </a:r>
            <a:r>
              <a:rPr lang="en-US" dirty="0"/>
              <a:t>, Stanley A., 2003: Characteristics of Ice Storms in the United States. </a:t>
            </a:r>
            <a:r>
              <a:rPr lang="en-US" i="1" dirty="0"/>
              <a:t>J. Appl. Meteor.</a:t>
            </a:r>
            <a:r>
              <a:rPr lang="en-US" dirty="0"/>
              <a:t>, </a:t>
            </a:r>
            <a:r>
              <a:rPr lang="en-US" b="1" dirty="0"/>
              <a:t>42</a:t>
            </a:r>
            <a:r>
              <a:rPr lang="en-US" dirty="0"/>
              <a:t>, 630–639. </a:t>
            </a:r>
            <a:endParaRPr lang="en-US" dirty="0" smtClean="0"/>
          </a:p>
          <a:p>
            <a:endParaRPr lang="en-US" dirty="0"/>
          </a:p>
          <a:p>
            <a:r>
              <a:rPr lang="en-US" dirty="0" err="1"/>
              <a:t>Rauber</a:t>
            </a:r>
            <a:r>
              <a:rPr lang="en-US" dirty="0"/>
              <a:t>, Robert M., Larry S. </a:t>
            </a:r>
            <a:r>
              <a:rPr lang="en-US" dirty="0" err="1"/>
              <a:t>Olthoff</a:t>
            </a:r>
            <a:r>
              <a:rPr lang="en-US" dirty="0"/>
              <a:t>, Mohan K. Ramamurthy, Dianne Miller, Kenneth E. Kunkel, 2001: A Synoptic Weather Pattern and Sounding-Based Climatology of Freezing Precipitation in the United States East of the Rocky Mountains. </a:t>
            </a:r>
            <a:r>
              <a:rPr lang="en-US" i="1" dirty="0"/>
              <a:t>J. Appl. Meteor.</a:t>
            </a:r>
            <a:r>
              <a:rPr lang="en-US" dirty="0"/>
              <a:t>, </a:t>
            </a:r>
            <a:r>
              <a:rPr lang="en-US" b="1" dirty="0"/>
              <a:t>40</a:t>
            </a:r>
            <a:r>
              <a:rPr lang="en-US" dirty="0"/>
              <a:t>, 1724–1747. </a:t>
            </a:r>
          </a:p>
        </p:txBody>
      </p:sp>
    </p:spTree>
    <p:extLst>
      <p:ext uri="{BB962C8B-B14F-4D97-AF65-F5344CB8AC3E}">
        <p14:creationId xmlns:p14="http://schemas.microsoft.com/office/powerpoint/2010/main" val="19935839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001996" y="1166019"/>
            <a:ext cx="3129447" cy="4525963"/>
          </a:xfrm>
        </p:spPr>
      </p:pic>
      <p:sp>
        <p:nvSpPr>
          <p:cNvPr id="5" name="TextBox 4"/>
          <p:cNvSpPr txBox="1"/>
          <p:nvPr/>
        </p:nvSpPr>
        <p:spPr>
          <a:xfrm>
            <a:off x="3733799" y="5257800"/>
            <a:ext cx="1665841" cy="369332"/>
          </a:xfrm>
          <a:prstGeom prst="rect">
            <a:avLst/>
          </a:prstGeom>
          <a:noFill/>
        </p:spPr>
        <p:txBody>
          <a:bodyPr wrap="none" rtlCol="0">
            <a:spAutoFit/>
          </a:bodyPr>
          <a:lstStyle/>
          <a:p>
            <a:r>
              <a:rPr lang="en-US" dirty="0" smtClean="0"/>
              <a:t>Jan 12-14, 1985</a:t>
            </a:r>
            <a:endParaRPr lang="en-US" dirty="0"/>
          </a:p>
        </p:txBody>
      </p:sp>
    </p:spTree>
    <p:extLst>
      <p:ext uri="{BB962C8B-B14F-4D97-AF65-F5344CB8AC3E}">
        <p14:creationId xmlns:p14="http://schemas.microsoft.com/office/powerpoint/2010/main" val="2713386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 3-4, 2011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3895" y="1600200"/>
            <a:ext cx="6816210" cy="4525963"/>
          </a:xfrm>
        </p:spPr>
      </p:pic>
      <p:cxnSp>
        <p:nvCxnSpPr>
          <p:cNvPr id="6" name="Straight Connector 5"/>
          <p:cNvCxnSpPr/>
          <p:nvPr/>
        </p:nvCxnSpPr>
        <p:spPr>
          <a:xfrm flipV="1">
            <a:off x="3962400" y="3048000"/>
            <a:ext cx="2667000" cy="2667000"/>
          </a:xfrm>
          <a:prstGeom prst="line">
            <a:avLst/>
          </a:prstGeom>
          <a:ln w="98425">
            <a:solidFill>
              <a:schemeClr val="bg2"/>
            </a:solidFill>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5181600" y="4572000"/>
            <a:ext cx="1260281" cy="830997"/>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2400" dirty="0" smtClean="0">
                <a:solidFill>
                  <a:schemeClr val="bg2"/>
                </a:solidFill>
              </a:rPr>
              <a:t>0 degree</a:t>
            </a:r>
          </a:p>
          <a:p>
            <a:r>
              <a:rPr lang="en-US" sz="2400" dirty="0" smtClean="0">
                <a:solidFill>
                  <a:schemeClr val="bg2"/>
                </a:solidFill>
              </a:rPr>
              <a:t>isotherm</a:t>
            </a:r>
            <a:endParaRPr lang="en-US" sz="2400" dirty="0"/>
          </a:p>
        </p:txBody>
      </p:sp>
    </p:spTree>
    <p:extLst>
      <p:ext uri="{BB962C8B-B14F-4D97-AF65-F5344CB8AC3E}">
        <p14:creationId xmlns:p14="http://schemas.microsoft.com/office/powerpoint/2010/main" val="230849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 3-4, 2011</a:t>
            </a:r>
            <a:endParaRPr lang="en-US" dirty="0"/>
          </a:p>
        </p:txBody>
      </p:sp>
      <p:sp>
        <p:nvSpPr>
          <p:cNvPr id="3" name="Content Placeholder 2"/>
          <p:cNvSpPr>
            <a:spLocks noGrp="1"/>
          </p:cNvSpPr>
          <p:nvPr>
            <p:ph sz="half" idx="1"/>
          </p:nvPr>
        </p:nvSpPr>
        <p:spPr>
          <a:xfrm>
            <a:off x="457200" y="1447800"/>
            <a:ext cx="4343400" cy="5257800"/>
          </a:xfrm>
        </p:spPr>
        <p:txBody>
          <a:bodyPr>
            <a:normAutofit fontScale="92500" lnSpcReduction="10000"/>
          </a:bodyPr>
          <a:lstStyle/>
          <a:p>
            <a:r>
              <a:rPr lang="en-US" dirty="0" smtClean="0"/>
              <a:t>14 hours of freezing drizzle (2/3 eve thru 2/4 morn).</a:t>
            </a:r>
          </a:p>
          <a:p>
            <a:r>
              <a:rPr lang="en-US" dirty="0" smtClean="0"/>
              <a:t>0.05” total </a:t>
            </a:r>
            <a:r>
              <a:rPr lang="en-US" dirty="0" err="1" smtClean="0"/>
              <a:t>pcpn</a:t>
            </a:r>
            <a:r>
              <a:rPr lang="en-US" dirty="0" smtClean="0"/>
              <a:t>.</a:t>
            </a:r>
          </a:p>
          <a:p>
            <a:r>
              <a:rPr lang="en-US" sz="3300" b="1" dirty="0" smtClean="0"/>
              <a:t>1/4-3/8”</a:t>
            </a:r>
            <a:r>
              <a:rPr lang="en-US" dirty="0" smtClean="0"/>
              <a:t> ice accumulation.</a:t>
            </a:r>
          </a:p>
          <a:p>
            <a:r>
              <a:rPr lang="en-US" dirty="0" smtClean="0"/>
              <a:t>Arctic front on morning of 2/1.</a:t>
            </a:r>
          </a:p>
          <a:p>
            <a:pPr lvl="1"/>
            <a:r>
              <a:rPr lang="en-US" dirty="0" smtClean="0"/>
              <a:t>1054 </a:t>
            </a:r>
            <a:r>
              <a:rPr lang="en-US" dirty="0" err="1" smtClean="0"/>
              <a:t>mb</a:t>
            </a:r>
            <a:r>
              <a:rPr lang="en-US" dirty="0" smtClean="0"/>
              <a:t> High over Montana.</a:t>
            </a:r>
          </a:p>
          <a:p>
            <a:pPr lvl="1"/>
            <a:r>
              <a:rPr lang="en-US" dirty="0" smtClean="0"/>
              <a:t>5</a:t>
            </a:r>
            <a:r>
              <a:rPr lang="en-US" baseline="30000" dirty="0" smtClean="0"/>
              <a:t>th</a:t>
            </a:r>
            <a:r>
              <a:rPr lang="en-US" dirty="0" smtClean="0"/>
              <a:t> coldest 3-day stretch Max Temp in Feb.</a:t>
            </a:r>
          </a:p>
          <a:p>
            <a:pPr lvl="1"/>
            <a:r>
              <a:rPr lang="en-US" dirty="0" smtClean="0"/>
              <a:t>1 record low.</a:t>
            </a:r>
          </a:p>
          <a:p>
            <a:pPr lvl="1"/>
            <a:r>
              <a:rPr lang="en-US" dirty="0" smtClean="0"/>
              <a:t>37 hours of freezing temps!</a:t>
            </a:r>
          </a:p>
          <a:p>
            <a:pPr marL="342900" lvl="1" indent="-342900">
              <a:buFont typeface="Arial" pitchFamily="34" charset="0"/>
              <a:buChar char="•"/>
            </a:pPr>
            <a:r>
              <a:rPr lang="en-US" dirty="0"/>
              <a:t>60 hours </a:t>
            </a:r>
            <a:r>
              <a:rPr lang="en-US" dirty="0" smtClean="0"/>
              <a:t>after </a:t>
            </a:r>
            <a:r>
              <a:rPr lang="en-US" dirty="0" err="1" smtClean="0"/>
              <a:t>fropa</a:t>
            </a:r>
            <a:r>
              <a:rPr lang="en-US" dirty="0" smtClean="0"/>
              <a:t>…freezing </a:t>
            </a:r>
            <a:r>
              <a:rPr lang="en-US" dirty="0" err="1" smtClean="0"/>
              <a:t>pcpn</a:t>
            </a:r>
            <a:r>
              <a:rPr lang="en-US" dirty="0" smtClean="0"/>
              <a:t> began.</a:t>
            </a:r>
            <a:endParaRPr lang="en-US" dirty="0"/>
          </a:p>
          <a:p>
            <a:endParaRPr lang="en-US" dirty="0" smtClean="0"/>
          </a:p>
          <a:p>
            <a:endParaRPr lang="en-US" dirty="0" smtClean="0"/>
          </a:p>
          <a:p>
            <a:pPr marL="0" indent="0">
              <a:buNone/>
            </a:pPr>
            <a:endParaRPr lang="en-US"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0971" y="1371600"/>
            <a:ext cx="3382432" cy="2536824"/>
          </a:xfrm>
        </p:spPr>
      </p:pic>
      <p:pic>
        <p:nvPicPr>
          <p:cNvPr id="9218" name="Picture 2" descr="K:\SOO\Research\Freezing Rain\Resized Images\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971" y="4114800"/>
            <a:ext cx="3382432" cy="253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441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 3-4, 2011</a:t>
            </a:r>
            <a:endParaRPr lang="en-US" dirty="0"/>
          </a:p>
        </p:txBody>
      </p:sp>
      <p:sp>
        <p:nvSpPr>
          <p:cNvPr id="3" name="Content Placeholder 2"/>
          <p:cNvSpPr>
            <a:spLocks noGrp="1"/>
          </p:cNvSpPr>
          <p:nvPr>
            <p:ph sz="half" idx="1"/>
          </p:nvPr>
        </p:nvSpPr>
        <p:spPr>
          <a:xfrm>
            <a:off x="457200" y="1600200"/>
            <a:ext cx="4038600" cy="5029200"/>
          </a:xfrm>
        </p:spPr>
        <p:txBody>
          <a:bodyPr>
            <a:normAutofit fontScale="85000" lnSpcReduction="20000"/>
          </a:bodyPr>
          <a:lstStyle/>
          <a:p>
            <a:r>
              <a:rPr lang="en-US" dirty="0" smtClean="0"/>
              <a:t>Roads, bridges, schools &amp; city offices closed.</a:t>
            </a:r>
          </a:p>
          <a:p>
            <a:endParaRPr lang="en-US" dirty="0" smtClean="0"/>
          </a:p>
          <a:p>
            <a:r>
              <a:rPr lang="en-US" dirty="0" smtClean="0"/>
              <a:t>At least 200 car accidents.</a:t>
            </a:r>
          </a:p>
          <a:p>
            <a:endParaRPr lang="en-US" dirty="0"/>
          </a:p>
          <a:p>
            <a:r>
              <a:rPr lang="en-US" dirty="0" smtClean="0"/>
              <a:t>Multiple injuries.</a:t>
            </a:r>
          </a:p>
          <a:p>
            <a:endParaRPr lang="en-US" dirty="0" smtClean="0"/>
          </a:p>
          <a:p>
            <a:r>
              <a:rPr lang="en-US" dirty="0" smtClean="0"/>
              <a:t>Ice melted by the </a:t>
            </a:r>
            <a:r>
              <a:rPr lang="en-US" dirty="0" err="1" smtClean="0"/>
              <a:t>aftn</a:t>
            </a:r>
            <a:r>
              <a:rPr lang="en-US" dirty="0" smtClean="0"/>
              <a:t> on 4</a:t>
            </a:r>
            <a:r>
              <a:rPr lang="en-US" baseline="30000" dirty="0" smtClean="0"/>
              <a:t>th</a:t>
            </a:r>
            <a:r>
              <a:rPr lang="en-US" dirty="0" smtClean="0"/>
              <a:t>. </a:t>
            </a:r>
          </a:p>
          <a:p>
            <a:endParaRPr lang="en-US" dirty="0" smtClean="0"/>
          </a:p>
          <a:p>
            <a:r>
              <a:rPr lang="en-US" dirty="0" smtClean="0"/>
              <a:t>Caller Times reported that a long-time resident said it was </a:t>
            </a:r>
            <a:r>
              <a:rPr lang="en-US" b="1" i="1" dirty="0" smtClean="0"/>
              <a:t>“not as disruptive as other winter storms in the 1950s and ‘60s”.</a:t>
            </a:r>
            <a:endParaRPr lang="en-US" b="1"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371600"/>
            <a:ext cx="3498851" cy="2624138"/>
          </a:xfrm>
        </p:spPr>
      </p:pic>
      <p:pic>
        <p:nvPicPr>
          <p:cNvPr id="10242" name="Picture 2" descr="K:\SOO\Research\Freezing Rain\Resized Images\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14800"/>
            <a:ext cx="3498851" cy="262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526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Does ice thickness tell the whole story?</a:t>
            </a:r>
          </a:p>
          <a:p>
            <a:endParaRPr lang="en-US" dirty="0" smtClean="0"/>
          </a:p>
          <a:p>
            <a:r>
              <a:rPr lang="en-US" dirty="0" smtClean="0"/>
              <a:t>Are there are other “factors” which complete the picture?</a:t>
            </a:r>
          </a:p>
          <a:p>
            <a:endParaRPr lang="en-US" dirty="0" smtClean="0"/>
          </a:p>
          <a:p>
            <a:r>
              <a:rPr lang="en-US" dirty="0" smtClean="0"/>
              <a:t>Can these be quantified?</a:t>
            </a:r>
          </a:p>
          <a:p>
            <a:endParaRPr lang="en-US" dirty="0" smtClean="0"/>
          </a:p>
          <a:p>
            <a:r>
              <a:rPr lang="en-US" dirty="0" smtClean="0"/>
              <a:t>Or do we simply qualitatively rank past storms using this “non-meteorological data”?</a:t>
            </a:r>
            <a:endParaRPr lang="en-US" dirty="0"/>
          </a:p>
        </p:txBody>
      </p:sp>
    </p:spTree>
    <p:extLst>
      <p:ext uri="{BB962C8B-B14F-4D97-AF65-F5344CB8AC3E}">
        <p14:creationId xmlns:p14="http://schemas.microsoft.com/office/powerpoint/2010/main" val="249226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Mike">
      <a:dk1>
        <a:srgbClr val="FFFF00"/>
      </a:dk1>
      <a:lt1>
        <a:srgbClr val="0033CC"/>
      </a:lt1>
      <a:dk2>
        <a:srgbClr val="FFFF00"/>
      </a:dk2>
      <a:lt2>
        <a:srgbClr val="0033CC"/>
      </a:lt2>
      <a:accent1>
        <a:srgbClr val="FE8637"/>
      </a:accent1>
      <a:accent2>
        <a:srgbClr val="7598D9"/>
      </a:accent2>
      <a:accent3>
        <a:srgbClr val="B32C16"/>
      </a:accent3>
      <a:accent4>
        <a:srgbClr val="F5CD2D"/>
      </a:accent4>
      <a:accent5>
        <a:srgbClr val="AEBAD5"/>
      </a:accent5>
      <a:accent6>
        <a:srgbClr val="777C84"/>
      </a:accent6>
      <a:hlink>
        <a:srgbClr val="FF3300"/>
      </a:hlink>
      <a:folHlink>
        <a:srgbClr val="FFFF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6906</TotalTime>
  <Words>2327</Words>
  <Application>Microsoft Office PowerPoint</Application>
  <PresentationFormat>On-screen Show (4:3)</PresentationFormat>
  <Paragraphs>459</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Significant Ice Storms Affecting Corpus Christi, Texas</vt:lpstr>
      <vt:lpstr>Why do an ice storm study for Corpus Christi?</vt:lpstr>
      <vt:lpstr>Feb 3-4, 2011</vt:lpstr>
      <vt:lpstr>Feb 3-4, 2011 – 500 mb</vt:lpstr>
      <vt:lpstr>Feb 1-4, 2011 – Surface Map</vt:lpstr>
      <vt:lpstr>Feb 3-4, 2011</vt:lpstr>
      <vt:lpstr>Feb 3-4, 2011</vt:lpstr>
      <vt:lpstr>Feb 3-4, 2011</vt:lpstr>
      <vt:lpstr>“Other” factors</vt:lpstr>
      <vt:lpstr>What about ice thickness?</vt:lpstr>
      <vt:lpstr>Socio-economic Data from</vt:lpstr>
      <vt:lpstr>NCDC Hourly Global Surface Data</vt:lpstr>
      <vt:lpstr>All Freezing Rain/Drizzle Events</vt:lpstr>
      <vt:lpstr>Other supplemental Met Data</vt:lpstr>
      <vt:lpstr>Worst Ice Storms</vt:lpstr>
      <vt:lpstr>Worst Ice Storms</vt:lpstr>
      <vt:lpstr>PowerPoint Presentation</vt:lpstr>
      <vt:lpstr>PowerPoint Presentation</vt:lpstr>
      <vt:lpstr>Worst Ice Storms</vt:lpstr>
      <vt:lpstr>Is the Feb 3-4, 2011 ice storm the worst?</vt:lpstr>
      <vt:lpstr>Why are the 1924, 1951 &amp; 1985 ice storms worse than the Feb 3-4, 2011 ice storm?</vt:lpstr>
      <vt:lpstr>Dec 19-25 1924*</vt:lpstr>
      <vt:lpstr>Dec 19-25 1924*</vt:lpstr>
      <vt:lpstr>PowerPoint Presentation</vt:lpstr>
      <vt:lpstr>Dec 19-25 1924*</vt:lpstr>
      <vt:lpstr>Dec 19-25 1924*</vt:lpstr>
      <vt:lpstr>Jan 29-31, 1951*</vt:lpstr>
      <vt:lpstr>Jan 29-31, 1951*</vt:lpstr>
      <vt:lpstr>Jan 28, 1951 1930Z Surface Map</vt:lpstr>
      <vt:lpstr>Jan 29-31, 1951*</vt:lpstr>
      <vt:lpstr>Jan 29-31, 1951*</vt:lpstr>
      <vt:lpstr>Jan 12-14, 1985*</vt:lpstr>
      <vt:lpstr>Jan 12-14, 1985*</vt:lpstr>
      <vt:lpstr>Jan 12-14, 1985*</vt:lpstr>
      <vt:lpstr>PowerPoint Presentation</vt:lpstr>
      <vt:lpstr>Jan 18-22 1940</vt:lpstr>
      <vt:lpstr>Jan 18-22 1940</vt:lpstr>
      <vt:lpstr>Jan 18-22 1940</vt:lpstr>
      <vt:lpstr>Jan 9-10 1973</vt:lpstr>
      <vt:lpstr>Jan 9-10 1973</vt:lpstr>
      <vt:lpstr>Jan 9-10 1973</vt:lpstr>
      <vt:lpstr>Jan 12, 1982</vt:lpstr>
      <vt:lpstr>Jan 12, 1982</vt:lpstr>
      <vt:lpstr>Jan 12, 1982</vt:lpstr>
      <vt:lpstr>Feb 5-6, 1982</vt:lpstr>
      <vt:lpstr>Feb 5-6, 1982</vt:lpstr>
      <vt:lpstr>Feb 5-6, 1982</vt:lpstr>
      <vt:lpstr>Feb 4-7, 1989</vt:lpstr>
      <vt:lpstr>Feb 4-7, 1989</vt:lpstr>
      <vt:lpstr>Feb 4-7, 1989</vt:lpstr>
      <vt:lpstr>So…in summary</vt:lpstr>
      <vt:lpstr>PowerPoint Presentation</vt:lpstr>
      <vt:lpstr>References</vt:lpstr>
      <vt:lpstr>Questions</vt:lpstr>
    </vt:vector>
  </TitlesOfParts>
  <Company>NOAA/NWS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mike.buchanan</dc:creator>
  <cp:lastModifiedBy>mike.buchanan</cp:lastModifiedBy>
  <cp:revision>146</cp:revision>
  <dcterms:created xsi:type="dcterms:W3CDTF">2012-09-06T16:08:10Z</dcterms:created>
  <dcterms:modified xsi:type="dcterms:W3CDTF">2012-12-06T22:33:41Z</dcterms:modified>
</cp:coreProperties>
</file>